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</p:sldMasterIdLst>
  <p:notesMasterIdLst>
    <p:notesMasterId r:id="rId19"/>
  </p:notesMasterIdLst>
  <p:handoutMasterIdLst>
    <p:handoutMasterId r:id="rId20"/>
  </p:handoutMasterIdLst>
  <p:sldIdLst>
    <p:sldId id="368" r:id="rId4"/>
    <p:sldId id="388" r:id="rId5"/>
    <p:sldId id="389" r:id="rId6"/>
    <p:sldId id="390" r:id="rId7"/>
    <p:sldId id="391" r:id="rId8"/>
    <p:sldId id="392" r:id="rId9"/>
    <p:sldId id="393" r:id="rId10"/>
    <p:sldId id="398" r:id="rId11"/>
    <p:sldId id="400" r:id="rId12"/>
    <p:sldId id="394" r:id="rId13"/>
    <p:sldId id="395" r:id="rId14"/>
    <p:sldId id="396" r:id="rId15"/>
    <p:sldId id="399" r:id="rId16"/>
    <p:sldId id="401" r:id="rId17"/>
    <p:sldId id="363" r:id="rId18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4D05"/>
    <a:srgbClr val="C00822"/>
    <a:srgbClr val="2F9934"/>
    <a:srgbClr val="2084A8"/>
    <a:srgbClr val="66CCFF"/>
    <a:srgbClr val="FF0000"/>
    <a:srgbClr val="F61222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28" autoAdjust="0"/>
  </p:normalViewPr>
  <p:slideViewPr>
    <p:cSldViewPr>
      <p:cViewPr>
        <p:scale>
          <a:sx n="50" d="100"/>
          <a:sy n="50" d="100"/>
        </p:scale>
        <p:origin x="-1086" y="-84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136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FD203C3B-989E-44DC-9C2C-C1CA3F5F56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7921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03275"/>
            <a:ext cx="5022850" cy="3767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894263"/>
            <a:ext cx="520065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ABC4122-0C83-4DE1-B4D6-28B31FA81F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285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3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13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13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13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13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8AA638-3146-4C0E-8DA0-8CF73C2600A4}" type="slidenum">
              <a:rPr lang="de-DE" altLang="de-DE" smtClean="0">
                <a:latin typeface="Times New Roman" pitchFamily="18" charset="0"/>
              </a:rPr>
              <a:pPr eaLnBrk="1" hangingPunct="1"/>
              <a:t>1</a:t>
            </a:fld>
            <a:endParaRPr lang="de-DE" altLang="de-DE" smtClean="0"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4894263"/>
            <a:ext cx="5200650" cy="4568825"/>
          </a:xfrm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23" descr="cosmoLogo_veryf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492375"/>
            <a:ext cx="8207375" cy="1871663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noProof="0" smtClean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797425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279157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9175F-A083-4315-950B-476D3A7A2AC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9FBC1-758D-4838-AAFF-80586182F7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82399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125538"/>
            <a:ext cx="2058987" cy="4895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125538"/>
            <a:ext cx="6029325" cy="48958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E9968-2BD5-48A7-9135-51534A82203B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10D22-C7F1-4035-8A55-22E146501F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82862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B26C5-691A-436A-BEFF-50C1B7155CE6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42319187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5F197-FB50-428B-98EA-076E2C444E5D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05595670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188E7-CACA-4A26-87CF-14D39FC7D5B9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783794733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B29B-C262-4692-AB9E-988C4A02EFB9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53529384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5D03-7415-4E59-B328-52F9366D708C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6791806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41C5B-D2FA-4A80-A853-34B9209D0A87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9286498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1F499-3C6E-4CB9-AF34-AAD6FF7251F7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89465079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75B5-EFAD-420A-8A16-C9F247FCD40A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7673632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9E7D-DF7A-4C07-8AF5-2ED7B9E6A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329282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5E0C-9114-4F20-A8FE-C98F1E306810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98317952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E8AE3-75E1-47D8-B8B3-E41463ADB50A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22493572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67D45-BEE0-41D6-8662-6AA7FE14C655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88353349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FC2E-38E6-4D5E-A53B-C3866C2FAB44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34683563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6A25-553E-4AE7-9413-D20C9F149D53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78121018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A1D8-0093-4F76-9983-563D384B9735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56306647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62B6A-6AFE-4D29-8895-08E2A46D44FA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48435435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A8F34-6664-4430-B8B7-C7029E43C889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2239058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B394-A080-4C0F-9A9B-78E439D40123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27220096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70F3A-3E05-47B1-ACAF-D405875F85F5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77350646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839CC-C0B9-42D1-A5FE-FA6E918CFE60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34A8A-68DB-413E-8AC6-372419F586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54370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0E2DB-8F29-48BA-9B91-D7CD9699E017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56772099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C4B3-E2D1-40C2-93A4-D2BD2FFDEF3B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162006369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1ED8A-0FD6-45EB-A212-95746343FB1F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43947178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985E-B4D8-4D68-9036-7FBB0DB2C52A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</p:spTree>
    <p:extLst>
      <p:ext uri="{BB962C8B-B14F-4D97-AF65-F5344CB8AC3E}">
        <p14:creationId xmlns:p14="http://schemas.microsoft.com/office/powerpoint/2010/main" val="39325651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EE749-0A3F-4FEF-A859-B2403EC3FF6F}" type="datetime1">
              <a:rPr lang="de-DE" smtClean="0"/>
              <a:t>05.09.2013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7618-F5B4-4FC5-A5B1-B0E3EE3242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14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0F3D1-766D-4340-A213-765B88BCE599}" type="datetime1">
              <a:rPr lang="de-DE" smtClean="0"/>
              <a:t>05.09.2013</a:t>
            </a:fld>
            <a:endParaRPr lang="de-DE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C112-DCAB-4200-B1DC-7D0A939C3C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9600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ADA76-6A1B-499A-9CE8-54BE1B4E0FCF}" type="datetime1">
              <a:rPr lang="de-DE" smtClean="0"/>
              <a:t>05.09.2013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D2163-D280-4512-8597-5E9F8B436D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8602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AF45E-6F3F-4367-A02D-D0B0C820848C}" type="datetime1">
              <a:rPr lang="de-DE" smtClean="0"/>
              <a:t>05.09.2013</a:t>
            </a:fld>
            <a:endParaRPr lang="de-DE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67EB-027A-44AC-830E-DFE850F928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17297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47F3-9A30-4F00-8E8E-4015E7CD7DFF}" type="datetime1">
              <a:rPr lang="de-DE" smtClean="0"/>
              <a:t>05.09.2013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11F03-8168-4917-9E69-CB07FC6E12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34351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0724-08E3-4088-A58E-D05978781936}" type="datetime1">
              <a:rPr lang="de-DE" smtClean="0"/>
              <a:t>05.09.2013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F0E24-7F6E-4053-B92B-EF2222198E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03721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513513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7785904A-6C15-49D4-9D8D-CEBD8CC517E5}" type="datetime1">
              <a:rPr lang="de-DE" smtClean="0"/>
              <a:t>05.09.2013</a:t>
            </a:fld>
            <a:endParaRPr lang="de-DE"/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4859338" y="6650038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513513"/>
            <a:ext cx="2743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13513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C92D7A-92D2-4B4D-838E-964DAEEA60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125538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33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Text Box 42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1035" name="Line 43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6" name="Picture 44" descr="cosmoLogo_veryfi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46" descr="Bundesadler_klei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77000"/>
            <a:ext cx="3492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fld id="{8F572ECE-DEC5-4FB3-AAEF-7ED4A17DE7F4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  <p:sp>
        <p:nvSpPr>
          <p:cNvPr id="2054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6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5580063" y="549275"/>
            <a:ext cx="23764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fld id="{98F82E46-303F-4C18-9928-7138E961D8C4}" type="datetime1">
              <a:rPr lang="de-DE" smtClean="0"/>
              <a:t>05.09.2013</a:t>
            </a:fld>
            <a:r>
              <a:rPr lang="de-DE" smtClean="0"/>
              <a:t>PBPV  </a:t>
            </a:r>
            <a:r>
              <a:rPr lang="de-DE"/>
              <a:t>–  03/2010</a:t>
            </a:r>
          </a:p>
        </p:txBody>
      </p:sp>
      <p:sp>
        <p:nvSpPr>
          <p:cNvPr id="3078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80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16113"/>
            <a:ext cx="8281988" cy="2089150"/>
          </a:xfrm>
          <a:noFill/>
        </p:spPr>
        <p:txBody>
          <a:bodyPr/>
          <a:lstStyle/>
          <a:p>
            <a:pPr eaLnBrk="1" hangingPunct="1"/>
            <a:r>
              <a:rPr lang="de-DE" altLang="de-DE" smtClean="0"/>
              <a:t>Preparing a new Model Version</a:t>
            </a:r>
            <a:br>
              <a:rPr lang="de-DE" altLang="de-DE" smtClean="0"/>
            </a:br>
            <a:r>
              <a:rPr lang="de-DE" altLang="de-DE" smtClean="0"/>
              <a:t>according to </a:t>
            </a:r>
            <a:br>
              <a:rPr lang="de-DE" altLang="de-DE" smtClean="0"/>
            </a:br>
            <a:r>
              <a:rPr lang="de-DE" altLang="de-DE" smtClean="0"/>
              <a:t>Source Code Management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652963"/>
            <a:ext cx="8207375" cy="1223962"/>
          </a:xfrm>
          <a:noFill/>
        </p:spPr>
        <p:txBody>
          <a:bodyPr/>
          <a:lstStyle/>
          <a:p>
            <a:pPr eaLnBrk="1" hangingPunct="1"/>
            <a:r>
              <a:rPr lang="de-DE" altLang="de-DE" smtClean="0"/>
              <a:t>Ulrich Schättler</a:t>
            </a:r>
          </a:p>
          <a:p>
            <a:pPr eaLnBrk="1" hangingPunct="1"/>
            <a:r>
              <a:rPr lang="de-DE" altLang="de-DE" smtClean="0"/>
              <a:t>Source Code Administrator</a:t>
            </a:r>
          </a:p>
          <a:p>
            <a:pPr eaLnBrk="1" hangingPunct="1"/>
            <a:r>
              <a:rPr lang="de-DE" altLang="de-DE" smtClean="0"/>
              <a:t>COSMO-Model and (still) INT2LM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COSMO-Model 5.0 </a:t>
            </a:r>
            <a:r>
              <a:rPr lang="de-DE" dirty="0" err="1" smtClean="0"/>
              <a:t>and</a:t>
            </a:r>
            <a:r>
              <a:rPr lang="de-DE" dirty="0" smtClean="0"/>
              <a:t> INT2LM 2.0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3455962"/>
          </a:xfrm>
        </p:spPr>
        <p:txBody>
          <a:bodyPr/>
          <a:lstStyle/>
          <a:p>
            <a:r>
              <a:rPr lang="de-DE" dirty="0" smtClean="0"/>
              <a:t>COSMO 4.29 </a:t>
            </a:r>
            <a:r>
              <a:rPr lang="de-DE" dirty="0" err="1" smtClean="0"/>
              <a:t>contains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Technical </a:t>
            </a:r>
            <a:r>
              <a:rPr lang="de-DE" dirty="0" err="1" smtClean="0"/>
              <a:t>adaptations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fixes</a:t>
            </a:r>
          </a:p>
          <a:p>
            <a:pPr lvl="1"/>
            <a:r>
              <a:rPr lang="de-DE" dirty="0" err="1" smtClean="0"/>
              <a:t>Consolidation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MESSy</a:t>
            </a:r>
            <a:r>
              <a:rPr lang="de-DE" dirty="0" smtClean="0"/>
              <a:t> </a:t>
            </a:r>
            <a:r>
              <a:rPr lang="de-DE" dirty="0" err="1" smtClean="0"/>
              <a:t>interfaces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COSMO </a:t>
            </a:r>
            <a:r>
              <a:rPr lang="de-DE" dirty="0" err="1" smtClean="0"/>
              <a:t>tracer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 smtClean="0"/>
          </a:p>
          <a:p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 not </a:t>
            </a:r>
            <a:r>
              <a:rPr lang="de-DE" dirty="0" err="1" smtClean="0"/>
              <a:t>solved</a:t>
            </a:r>
            <a:r>
              <a:rPr lang="de-DE" dirty="0" smtClean="0"/>
              <a:t> </a:t>
            </a:r>
            <a:r>
              <a:rPr lang="de-DE" dirty="0" err="1" smtClean="0"/>
              <a:t>yet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Brazilian</a:t>
            </a:r>
            <a:r>
              <a:rPr lang="de-DE" dirty="0" smtClean="0"/>
              <a:t> </a:t>
            </a:r>
            <a:r>
              <a:rPr lang="de-DE" dirty="0" err="1" smtClean="0"/>
              <a:t>weather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a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leak</a:t>
            </a:r>
            <a:r>
              <a:rPr lang="de-DE" dirty="0" smtClean="0"/>
              <a:t>,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probably</a:t>
            </a:r>
            <a:r>
              <a:rPr lang="de-DE" dirty="0" smtClean="0"/>
              <a:t> in GRIB-IO; (but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)</a:t>
            </a:r>
          </a:p>
          <a:p>
            <a:r>
              <a:rPr lang="de-DE" dirty="0" smtClean="0"/>
              <a:t>COSMO 4.29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renamed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5.0 after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days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testing</a:t>
            </a:r>
            <a:endParaRPr lang="de-DE" dirty="0" smtClean="0"/>
          </a:p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also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INT2LM: </a:t>
            </a:r>
            <a:r>
              <a:rPr lang="de-DE" dirty="0" err="1" smtClean="0"/>
              <a:t>new</a:t>
            </a:r>
            <a:r>
              <a:rPr lang="de-DE" dirty="0" smtClean="0"/>
              <a:t> version1.23</a:t>
            </a:r>
          </a:p>
          <a:p>
            <a:pPr lvl="1"/>
            <a:r>
              <a:rPr lang="de-DE" dirty="0" smtClean="0"/>
              <a:t>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renamed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INT2LM 2.0 after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days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testing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627784" y="5487034"/>
            <a:ext cx="3847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</a:rPr>
              <a:t>Until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the</a:t>
            </a:r>
            <a:r>
              <a:rPr lang="de-DE" sz="2400" dirty="0" smtClean="0">
                <a:solidFill>
                  <a:srgbClr val="FF0000"/>
                </a:solidFill>
              </a:rPr>
              <a:t> end </a:t>
            </a:r>
            <a:r>
              <a:rPr lang="de-DE" sz="2400" dirty="0" err="1" smtClean="0">
                <a:solidFill>
                  <a:srgbClr val="FF0000"/>
                </a:solidFill>
              </a:rPr>
              <a:t>of</a:t>
            </a:r>
            <a:r>
              <a:rPr lang="de-DE" sz="2400" dirty="0" smtClean="0">
                <a:solidFill>
                  <a:srgbClr val="FF0000"/>
                </a:solidFill>
              </a:rPr>
              <a:t> September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77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Fulfilling</a:t>
            </a:r>
            <a:r>
              <a:rPr lang="de-DE" dirty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COSMO-Standards </a:t>
            </a:r>
            <a:r>
              <a:rPr lang="de-DE" dirty="0" err="1" smtClean="0"/>
              <a:t>Requirements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contributions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SMC (but not all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adaptations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consolidations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schemes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Contributions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documented</a:t>
            </a:r>
            <a:r>
              <a:rPr lang="de-DE" dirty="0" smtClean="0"/>
              <a:t> (</a:t>
            </a:r>
            <a:r>
              <a:rPr lang="de-DE" dirty="0" err="1" smtClean="0"/>
              <a:t>by</a:t>
            </a:r>
            <a:r>
              <a:rPr lang="de-DE" dirty="0" smtClean="0"/>
              <a:t> extra </a:t>
            </a:r>
            <a:r>
              <a:rPr lang="de-DE" dirty="0" err="1" smtClean="0"/>
              <a:t>documents</a:t>
            </a:r>
            <a:r>
              <a:rPr lang="de-DE" dirty="0" smtClean="0"/>
              <a:t>: </a:t>
            </a:r>
            <a:r>
              <a:rPr lang="de-DE" dirty="0" err="1" smtClean="0"/>
              <a:t>new</a:t>
            </a:r>
            <a:r>
              <a:rPr lang="de-DE" dirty="0" smtClean="0"/>
              <a:t> fast </a:t>
            </a:r>
            <a:r>
              <a:rPr lang="de-DE" dirty="0" err="1" smtClean="0"/>
              <a:t>waves</a:t>
            </a:r>
            <a:r>
              <a:rPr lang="de-DE" dirty="0" smtClean="0"/>
              <a:t> </a:t>
            </a:r>
            <a:r>
              <a:rPr lang="de-DE" dirty="0" err="1" smtClean="0"/>
              <a:t>solver</a:t>
            </a:r>
            <a:r>
              <a:rPr lang="de-DE" dirty="0" smtClean="0"/>
              <a:t>; Tracer </a:t>
            </a:r>
            <a:r>
              <a:rPr lang="de-DE" dirty="0" err="1" smtClean="0"/>
              <a:t>structure</a:t>
            </a:r>
            <a:r>
              <a:rPr lang="de-DE" dirty="0" smtClean="0"/>
              <a:t>; in </a:t>
            </a:r>
            <a:r>
              <a:rPr lang="de-DE" dirty="0" err="1" smtClean="0"/>
              <a:t>the</a:t>
            </a:r>
            <a:r>
              <a:rPr lang="de-DE" dirty="0" smtClean="0"/>
              <a:t> User Guides)</a:t>
            </a:r>
          </a:p>
          <a:p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tested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verified</a:t>
            </a:r>
            <a:r>
              <a:rPr lang="de-DE" dirty="0" smtClean="0"/>
              <a:t> (in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Numex</a:t>
            </a:r>
            <a:r>
              <a:rPr lang="de-DE" dirty="0" smtClean="0"/>
              <a:t>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DWD): The COSMO NWP </a:t>
            </a:r>
            <a:r>
              <a:rPr lang="de-DE" dirty="0" err="1" smtClean="0"/>
              <a:t>test</a:t>
            </a:r>
            <a:r>
              <a:rPr lang="de-DE" dirty="0" smtClean="0"/>
              <a:t> </a:t>
            </a:r>
            <a:r>
              <a:rPr lang="de-DE" dirty="0" err="1" smtClean="0"/>
              <a:t>suite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still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endParaRPr lang="de-DE" dirty="0" smtClean="0"/>
          </a:p>
          <a:p>
            <a:r>
              <a:rPr lang="de-DE" dirty="0" smtClean="0"/>
              <a:t>The Technical Test Suite </a:t>
            </a:r>
            <a:r>
              <a:rPr lang="de-DE" dirty="0" err="1" smtClean="0"/>
              <a:t>has</a:t>
            </a:r>
            <a:r>
              <a:rPr lang="de-DE" dirty="0" smtClean="0"/>
              <a:t> not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applied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al l </a:t>
            </a:r>
            <a:r>
              <a:rPr lang="de-DE" dirty="0" err="1" smtClean="0"/>
              <a:t>testers</a:t>
            </a:r>
            <a:r>
              <a:rPr lang="de-DE" dirty="0" smtClean="0"/>
              <a:t> / </a:t>
            </a:r>
            <a:r>
              <a:rPr lang="de-DE" dirty="0" err="1" smtClean="0"/>
              <a:t>developers</a:t>
            </a:r>
            <a:r>
              <a:rPr lang="de-DE" dirty="0" smtClean="0"/>
              <a:t>, 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yet</a:t>
            </a:r>
            <a:r>
              <a:rPr lang="de-DE" dirty="0" smtClean="0"/>
              <a:t> „</a:t>
            </a:r>
            <a:r>
              <a:rPr lang="de-DE" dirty="0" err="1" smtClean="0"/>
              <a:t>fully</a:t>
            </a:r>
            <a:r>
              <a:rPr lang="de-DE" dirty="0" smtClean="0"/>
              <a:t> </a:t>
            </a:r>
            <a:r>
              <a:rPr lang="de-DE" dirty="0" err="1" smtClean="0"/>
              <a:t>distributed</a:t>
            </a:r>
            <a:r>
              <a:rPr lang="de-DE" dirty="0" smtClean="0"/>
              <a:t>“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err="1" smtClean="0"/>
              <a:t>Conclusion</a:t>
            </a:r>
            <a:r>
              <a:rPr lang="de-DE" dirty="0" smtClean="0"/>
              <a:t>: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yet</a:t>
            </a:r>
            <a:r>
              <a:rPr lang="de-DE" dirty="0" smtClean="0"/>
              <a:t> </a:t>
            </a:r>
            <a:r>
              <a:rPr lang="de-DE" dirty="0" err="1" smtClean="0"/>
              <a:t>fulfilling</a:t>
            </a:r>
            <a:r>
              <a:rPr lang="de-DE" dirty="0" smtClean="0"/>
              <a:t> all </a:t>
            </a:r>
            <a:r>
              <a:rPr lang="de-DE" dirty="0" err="1" smtClean="0"/>
              <a:t>aspects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requirement</a:t>
            </a:r>
            <a:r>
              <a:rPr lang="de-DE" dirty="0" smtClean="0"/>
              <a:t>, but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on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way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1015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Lessons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</a:t>
            </a:r>
            <a:r>
              <a:rPr lang="de-DE" dirty="0" err="1" smtClean="0"/>
              <a:t>better</a:t>
            </a:r>
            <a:r>
              <a:rPr lang="de-DE" dirty="0" smtClean="0"/>
              <a:t> /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realistic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endParaRPr lang="de-DE" dirty="0"/>
          </a:p>
          <a:p>
            <a:pPr lvl="1"/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last  2 </a:t>
            </a:r>
            <a:r>
              <a:rPr lang="de-DE" dirty="0" err="1" smtClean="0"/>
              <a:t>years</a:t>
            </a:r>
            <a:r>
              <a:rPr lang="de-DE" dirty="0" smtClean="0"/>
              <a:t> </a:t>
            </a:r>
            <a:r>
              <a:rPr lang="de-DE" dirty="0" err="1" smtClean="0"/>
              <a:t>seemed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 </a:t>
            </a:r>
            <a:r>
              <a:rPr lang="de-DE" dirty="0" err="1" smtClean="0"/>
              <a:t>shooting</a:t>
            </a:r>
            <a:r>
              <a:rPr lang="de-DE" dirty="0" smtClean="0"/>
              <a:t> on a </a:t>
            </a:r>
            <a:r>
              <a:rPr lang="de-DE" dirty="0" err="1" smtClean="0"/>
              <a:t>moving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not (</a:t>
            </a:r>
            <a:r>
              <a:rPr lang="de-DE" dirty="0" err="1" smtClean="0"/>
              <a:t>only</a:t>
            </a:r>
            <a:r>
              <a:rPr lang="de-DE" dirty="0" smtClean="0"/>
              <a:t>) due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stricter</a:t>
            </a:r>
            <a:r>
              <a:rPr lang="de-DE" dirty="0" smtClean="0"/>
              <a:t>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, but also 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subjects</a:t>
            </a:r>
            <a:r>
              <a:rPr lang="de-DE" dirty="0" smtClean="0"/>
              <a:t> (e.g.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tracer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: </a:t>
            </a:r>
            <a:r>
              <a:rPr lang="de-DE" dirty="0" err="1" smtClean="0"/>
              <a:t>needed</a:t>
            </a:r>
            <a:r>
              <a:rPr lang="de-DE" dirty="0" smtClean="0"/>
              <a:t> 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iterations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COSMO-ART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MESSy</a:t>
            </a:r>
            <a:r>
              <a:rPr lang="de-DE" dirty="0" smtClean="0"/>
              <a:t>,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consolidated</a:t>
            </a:r>
            <a:r>
              <a:rPr lang="de-DE" dirty="0" smtClean="0"/>
              <a:t>)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developers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aware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fact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Working Group </a:t>
            </a:r>
            <a:r>
              <a:rPr lang="de-DE" dirty="0" err="1" smtClean="0"/>
              <a:t>Coordinator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monitor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fill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web </a:t>
            </a:r>
            <a:r>
              <a:rPr lang="de-DE" dirty="0" err="1" smtClean="0"/>
              <a:t>pages</a:t>
            </a:r>
            <a:r>
              <a:rPr lang="de-DE" dirty="0" smtClean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77476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Critical </a:t>
            </a:r>
            <a:r>
              <a:rPr lang="de-DE" dirty="0" err="1" smtClean="0"/>
              <a:t>Issues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SMC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find </a:t>
            </a:r>
            <a:r>
              <a:rPr lang="de-DE" dirty="0" err="1" smtClean="0"/>
              <a:t>the</a:t>
            </a:r>
            <a:r>
              <a:rPr lang="de-DE" dirty="0" smtClean="0"/>
              <a:t> time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discuss</a:t>
            </a:r>
            <a:r>
              <a:rPr lang="de-DE" dirty="0" smtClean="0"/>
              <a:t> 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critical</a:t>
            </a:r>
            <a:r>
              <a:rPr lang="de-DE" dirty="0" smtClean="0"/>
              <a:t>! </a:t>
            </a:r>
            <a:r>
              <a:rPr lang="de-DE" dirty="0" err="1" smtClean="0"/>
              <a:t>Consider</a:t>
            </a:r>
            <a:r>
              <a:rPr lang="de-DE" dirty="0" smtClean="0"/>
              <a:t>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DWD,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monitors</a:t>
            </a:r>
            <a:r>
              <a:rPr lang="de-DE" dirty="0" smtClean="0"/>
              <a:t> all </a:t>
            </a:r>
            <a:r>
              <a:rPr lang="de-DE" dirty="0" err="1" smtClean="0"/>
              <a:t>develpoments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operational </a:t>
            </a:r>
            <a:r>
              <a:rPr lang="de-DE" dirty="0" err="1" smtClean="0"/>
              <a:t>models</a:t>
            </a:r>
            <a:r>
              <a:rPr lang="de-DE" dirty="0" smtClean="0"/>
              <a:t> (COSMO, GME, </a:t>
            </a:r>
            <a:r>
              <a:rPr lang="de-DE" dirty="0" err="1" smtClean="0"/>
              <a:t>Assimilations</a:t>
            </a:r>
            <a:r>
              <a:rPr lang="de-DE" dirty="0" smtClean="0"/>
              <a:t>) </a:t>
            </a:r>
            <a:r>
              <a:rPr lang="de-DE" dirty="0" err="1" smtClean="0"/>
              <a:t>meets</a:t>
            </a:r>
            <a:r>
              <a:rPr lang="de-DE" dirty="0" smtClean="0"/>
              <a:t> </a:t>
            </a:r>
            <a:r>
              <a:rPr lang="de-DE" dirty="0" err="1" smtClean="0"/>
              <a:t>once</a:t>
            </a:r>
            <a:r>
              <a:rPr lang="de-DE" dirty="0" smtClean="0"/>
              <a:t> a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 err="1" smtClean="0"/>
              <a:t>hour</a:t>
            </a:r>
            <a:r>
              <a:rPr lang="de-DE" dirty="0" smtClean="0"/>
              <a:t>!</a:t>
            </a:r>
          </a:p>
          <a:p>
            <a:r>
              <a:rPr lang="de-DE" dirty="0" err="1" smtClean="0"/>
              <a:t>Sometimes</a:t>
            </a:r>
            <a:r>
              <a:rPr lang="de-DE" dirty="0" smtClean="0"/>
              <a:t> 0.3 FTEs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Source Code Administrator </a:t>
            </a:r>
            <a:r>
              <a:rPr lang="de-DE" dirty="0" err="1" smtClean="0"/>
              <a:t>are</a:t>
            </a:r>
            <a:r>
              <a:rPr lang="de-DE" dirty="0" smtClean="0"/>
              <a:t> „</a:t>
            </a:r>
            <a:r>
              <a:rPr lang="de-DE" dirty="0" err="1" smtClean="0"/>
              <a:t>challenging</a:t>
            </a:r>
            <a:r>
              <a:rPr lang="de-DE" dirty="0" smtClean="0"/>
              <a:t>“</a:t>
            </a:r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not,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FTEs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contributed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task</a:t>
            </a:r>
            <a:endParaRPr lang="de-DE" dirty="0" smtClean="0"/>
          </a:p>
          <a:p>
            <a:pPr lvl="1"/>
            <a:r>
              <a:rPr lang="de-DE" dirty="0" smtClean="0"/>
              <a:t>But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(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interesting</a:t>
            </a:r>
            <a:r>
              <a:rPr lang="de-DE" dirty="0" smtClean="0"/>
              <a:t>) </a:t>
            </a:r>
            <a:r>
              <a:rPr lang="de-DE" dirty="0" err="1" smtClean="0"/>
              <a:t>things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do!</a:t>
            </a:r>
          </a:p>
          <a:p>
            <a:pPr lvl="1"/>
            <a:r>
              <a:rPr lang="de-DE" dirty="0" smtClean="0"/>
              <a:t>I also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: 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grib_api</a:t>
            </a:r>
            <a:r>
              <a:rPr lang="de-DE" dirty="0" smtClean="0"/>
              <a:t>, COSMO-ICON </a:t>
            </a:r>
            <a:r>
              <a:rPr lang="de-DE" dirty="0" err="1" smtClean="0"/>
              <a:t>physics</a:t>
            </a:r>
            <a:r>
              <a:rPr lang="de-DE" dirty="0" smtClean="0"/>
              <a:t>, 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mention</a:t>
            </a:r>
            <a:r>
              <a:rPr lang="de-DE" dirty="0" smtClean="0"/>
              <a:t>  POMPA</a:t>
            </a:r>
          </a:p>
          <a:p>
            <a:pPr lvl="1"/>
            <a:r>
              <a:rPr lang="de-DE" dirty="0" err="1" smtClean="0"/>
              <a:t>Twice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time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easily</a:t>
            </a:r>
            <a:r>
              <a:rPr lang="de-DE" dirty="0" smtClean="0"/>
              <a:t> </a:t>
            </a:r>
            <a:r>
              <a:rPr lang="de-DE" dirty="0" err="1" smtClean="0"/>
              <a:t>spend</a:t>
            </a:r>
            <a:r>
              <a:rPr lang="de-DE" dirty="0" smtClean="0"/>
              <a:t> on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task</a:t>
            </a:r>
            <a:r>
              <a:rPr lang="de-DE" dirty="0" smtClean="0"/>
              <a:t>, but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wants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so?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31269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Beyond</a:t>
            </a:r>
            <a:r>
              <a:rPr lang="de-DE" dirty="0" smtClean="0"/>
              <a:t> 5.0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After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match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match</a:t>
            </a:r>
            <a:r>
              <a:rPr lang="de-DE" dirty="0" smtClean="0"/>
              <a:t> (</a:t>
            </a:r>
            <a:r>
              <a:rPr lang="de-DE" dirty="0" err="1" smtClean="0"/>
              <a:t>old</a:t>
            </a:r>
            <a:r>
              <a:rPr lang="de-DE" dirty="0" smtClean="0"/>
              <a:t> </a:t>
            </a:r>
            <a:r>
              <a:rPr lang="de-DE" dirty="0" err="1" smtClean="0"/>
              <a:t>soccer</a:t>
            </a:r>
            <a:r>
              <a:rPr lang="de-DE" dirty="0" smtClean="0"/>
              <a:t> </a:t>
            </a:r>
            <a:r>
              <a:rPr lang="de-DE" dirty="0" err="1" smtClean="0"/>
              <a:t>wisdom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Candidates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5.1 </a:t>
            </a:r>
            <a:r>
              <a:rPr lang="de-DE" dirty="0" err="1" smtClean="0"/>
              <a:t>are</a:t>
            </a:r>
            <a:r>
              <a:rPr lang="de-DE" dirty="0" smtClean="0"/>
              <a:t> (but not </a:t>
            </a:r>
            <a:r>
              <a:rPr lang="de-DE" dirty="0" err="1" smtClean="0"/>
              <a:t>yet</a:t>
            </a:r>
            <a:r>
              <a:rPr lang="de-DE" dirty="0" smtClean="0"/>
              <a:t> </a:t>
            </a:r>
            <a:r>
              <a:rPr lang="de-DE" dirty="0" err="1" smtClean="0"/>
              <a:t>approved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SMC)</a:t>
            </a:r>
          </a:p>
          <a:p>
            <a:pPr lvl="1"/>
            <a:r>
              <a:rPr lang="de-DE" dirty="0" smtClean="0"/>
              <a:t>COSMO-ICON </a:t>
            </a:r>
            <a:r>
              <a:rPr lang="de-DE" dirty="0" err="1" smtClean="0"/>
              <a:t>Physics</a:t>
            </a:r>
            <a:r>
              <a:rPr lang="de-DE" dirty="0" smtClean="0"/>
              <a:t> (</a:t>
            </a:r>
            <a:r>
              <a:rPr lang="de-DE" dirty="0" err="1" smtClean="0"/>
              <a:t>first</a:t>
            </a:r>
            <a:r>
              <a:rPr lang="de-DE" dirty="0" smtClean="0"/>
              <a:t>: </a:t>
            </a:r>
            <a:r>
              <a:rPr lang="de-DE" dirty="0" err="1" smtClean="0"/>
              <a:t>Turbulence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UTCS </a:t>
            </a:r>
            <a:r>
              <a:rPr lang="de-DE" dirty="0" err="1" smtClean="0"/>
              <a:t>developments</a:t>
            </a:r>
            <a:endParaRPr lang="de-DE" dirty="0" smtClean="0"/>
          </a:p>
          <a:p>
            <a:pPr lvl="1"/>
            <a:r>
              <a:rPr lang="de-DE" dirty="0" err="1" smtClean="0"/>
              <a:t>Bringing</a:t>
            </a:r>
            <a:r>
              <a:rPr lang="de-DE" dirty="0" smtClean="0"/>
              <a:t> POMPA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official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implementing</a:t>
            </a:r>
            <a:r>
              <a:rPr lang="de-DE" dirty="0" smtClean="0"/>
              <a:t> GRIB2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sometime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plan </a:t>
            </a:r>
            <a:r>
              <a:rPr lang="de-DE" dirty="0" err="1" smtClean="0"/>
              <a:t>for</a:t>
            </a:r>
            <a:r>
              <a:rPr lang="de-DE" dirty="0" smtClean="0"/>
              <a:t> COSMO-Model 6.0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82510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umsplatzhalt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2AC381-704B-499E-B8EB-2DDB6E94A81A}" type="datetime1">
              <a:rPr lang="de-DE" altLang="de-DE" smtClean="0"/>
              <a:t>05.09.2013</a:t>
            </a:fld>
            <a:endParaRPr lang="de-DE" altLang="de-DE"/>
          </a:p>
        </p:txBody>
      </p:sp>
      <p:sp>
        <p:nvSpPr>
          <p:cNvPr id="7171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mtClean="0"/>
              <a:t>General Meeting 2013 - Sibiu</a:t>
            </a:r>
            <a:endParaRPr lang="de-DE" altLang="de-DE"/>
          </a:p>
        </p:txBody>
      </p:sp>
      <p:sp>
        <p:nvSpPr>
          <p:cNvPr id="7172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639B92-189C-4AF2-B34B-335FA5B0EE96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  <p:sp>
        <p:nvSpPr>
          <p:cNvPr id="7175" name="Foliennummernplatzhalter 3"/>
          <p:cNvSpPr txBox="1">
            <a:spLocks noGrp="1"/>
          </p:cNvSpPr>
          <p:nvPr/>
        </p:nvSpPr>
        <p:spPr bwMode="auto">
          <a:xfrm>
            <a:off x="8532813" y="6581775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de-DE" altLang="de-DE" sz="1000" dirty="0"/>
          </a:p>
        </p:txBody>
      </p:sp>
      <p:sp>
        <p:nvSpPr>
          <p:cNvPr id="7177" name="Text Box 3"/>
          <p:cNvSpPr txBox="1">
            <a:spLocks noChangeArrowheads="1"/>
          </p:cNvSpPr>
          <p:nvPr/>
        </p:nvSpPr>
        <p:spPr bwMode="auto">
          <a:xfrm>
            <a:off x="6781800" y="1752600"/>
            <a:ext cx="16922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/>
              <a:t>Thank you </a:t>
            </a:r>
          </a:p>
          <a:p>
            <a:pPr eaLnBrk="1" hangingPunct="1"/>
            <a:endParaRPr lang="de-DE" altLang="de-DE" sz="2400"/>
          </a:p>
          <a:p>
            <a:pPr eaLnBrk="1" hangingPunct="1"/>
            <a:r>
              <a:rPr lang="de-DE" altLang="de-DE" sz="2400"/>
              <a:t>very much </a:t>
            </a:r>
          </a:p>
          <a:p>
            <a:pPr eaLnBrk="1" hangingPunct="1"/>
            <a:endParaRPr lang="de-DE" altLang="de-DE" sz="2400"/>
          </a:p>
          <a:p>
            <a:pPr eaLnBrk="1" hangingPunct="1"/>
            <a:r>
              <a:rPr lang="de-DE" altLang="de-DE" sz="2400"/>
              <a:t>for your </a:t>
            </a:r>
          </a:p>
          <a:p>
            <a:pPr eaLnBrk="1" hangingPunct="1"/>
            <a:endParaRPr lang="de-DE" altLang="de-DE" sz="2400"/>
          </a:p>
          <a:p>
            <a:pPr eaLnBrk="1" hangingPunct="1"/>
            <a:r>
              <a:rPr lang="de-DE" altLang="de-DE" sz="2400"/>
              <a:t>attention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30262"/>
            <a:ext cx="6196012" cy="46470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Contents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 err="1" smtClean="0"/>
              <a:t>About</a:t>
            </a:r>
            <a:r>
              <a:rPr lang="de-DE" altLang="de-DE" dirty="0" smtClean="0"/>
              <a:t> Source Code Management</a:t>
            </a:r>
          </a:p>
          <a:p>
            <a:r>
              <a:rPr lang="de-DE" altLang="de-DE" dirty="0" smtClean="0"/>
              <a:t>Last </a:t>
            </a:r>
            <a:r>
              <a:rPr lang="de-DE" altLang="de-DE" dirty="0" err="1" smtClean="0"/>
              <a:t>Changes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for</a:t>
            </a:r>
            <a:r>
              <a:rPr lang="de-DE" altLang="de-DE" dirty="0" smtClean="0"/>
              <a:t> INT2LM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COSMO-Model</a:t>
            </a:r>
          </a:p>
          <a:p>
            <a:r>
              <a:rPr lang="de-DE" altLang="de-DE" dirty="0" err="1" smtClean="0"/>
              <a:t>Fulfilling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COSMO-Standards </a:t>
            </a:r>
            <a:r>
              <a:rPr lang="de-DE" altLang="de-DE" dirty="0" err="1" smtClean="0"/>
              <a:t>Requirements</a:t>
            </a:r>
            <a:endParaRPr lang="de-DE" altLang="de-DE" dirty="0" smtClean="0"/>
          </a:p>
          <a:p>
            <a:r>
              <a:rPr lang="de-DE" altLang="de-DE" dirty="0" err="1" smtClean="0"/>
              <a:t>Lessons</a:t>
            </a:r>
            <a:r>
              <a:rPr lang="de-DE" altLang="de-DE" dirty="0" smtClean="0"/>
              <a:t> </a:t>
            </a:r>
            <a:r>
              <a:rPr lang="de-DE" altLang="de-DE" dirty="0" err="1"/>
              <a:t>L</a:t>
            </a:r>
            <a:r>
              <a:rPr lang="de-DE" altLang="de-DE" dirty="0" err="1" smtClean="0"/>
              <a:t>earned</a:t>
            </a:r>
            <a:endParaRPr lang="de-DE" altLang="de-DE" dirty="0" smtClean="0"/>
          </a:p>
          <a:p>
            <a:r>
              <a:rPr lang="de-DE" altLang="de-DE" dirty="0" smtClean="0"/>
              <a:t>Critical </a:t>
            </a:r>
            <a:r>
              <a:rPr lang="de-DE" altLang="de-DE" dirty="0" err="1" smtClean="0"/>
              <a:t>Issues</a:t>
            </a:r>
            <a:endParaRPr lang="de-DE" altLang="de-DE" dirty="0" smtClean="0"/>
          </a:p>
        </p:txBody>
      </p:sp>
      <p:sp>
        <p:nvSpPr>
          <p:cNvPr id="614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D44483-EEDE-4862-95E0-92434374DC78}" type="datetime1">
              <a:rPr lang="de-DE" altLang="de-DE" smtClean="0"/>
              <a:t>05.09.2013</a:t>
            </a:fld>
            <a:endParaRPr lang="de-DE" altLang="de-DE"/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mtClean="0"/>
              <a:t>General Meeting 2013 - Sibiu</a:t>
            </a:r>
            <a:endParaRPr lang="de-DE" altLang="de-DE"/>
          </a:p>
        </p:txBody>
      </p:sp>
      <p:sp>
        <p:nvSpPr>
          <p:cNvPr id="615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7A55A8-06A8-4A8A-B7FF-ECD310D18EA2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About</a:t>
            </a:r>
            <a:r>
              <a:rPr lang="de-DE" dirty="0" smtClean="0"/>
              <a:t> Source Code Management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2011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adopted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COSMO Standards </a:t>
            </a:r>
            <a:r>
              <a:rPr lang="de-DE" dirty="0" err="1" smtClean="0"/>
              <a:t>for</a:t>
            </a:r>
            <a:r>
              <a:rPr lang="de-DE" dirty="0" smtClean="0"/>
              <a:t> Source Code Management</a:t>
            </a:r>
          </a:p>
          <a:p>
            <a:r>
              <a:rPr lang="de-DE" dirty="0" err="1" smtClean="0"/>
              <a:t>Besides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coding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documenting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also </a:t>
            </a:r>
            <a:r>
              <a:rPr lang="de-DE" dirty="0" err="1" smtClean="0"/>
              <a:t>manages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Software Maintenance </a:t>
            </a:r>
            <a:r>
              <a:rPr lang="de-DE" dirty="0" err="1" smtClean="0"/>
              <a:t>and</a:t>
            </a:r>
            <a:r>
              <a:rPr lang="de-DE" dirty="0" smtClean="0"/>
              <a:t> Release Management.</a:t>
            </a:r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Release Management  Pages on </a:t>
            </a:r>
            <a:r>
              <a:rPr lang="de-DE" dirty="0" err="1" smtClean="0"/>
              <a:t>our</a:t>
            </a:r>
            <a:r>
              <a:rPr lang="de-DE" dirty="0" smtClean="0"/>
              <a:t> web </a:t>
            </a:r>
            <a:r>
              <a:rPr lang="de-DE" dirty="0" err="1" smtClean="0"/>
              <a:t>site</a:t>
            </a:r>
            <a:r>
              <a:rPr lang="de-DE" dirty="0" smtClean="0"/>
              <a:t>,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ongoing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planned</a:t>
            </a:r>
            <a:r>
              <a:rPr lang="de-DE" dirty="0" smtClean="0"/>
              <a:t> </a:t>
            </a:r>
            <a:r>
              <a:rPr lang="de-DE" dirty="0" err="1" smtClean="0"/>
              <a:t>releases</a:t>
            </a:r>
            <a:endParaRPr lang="de-DE" dirty="0" smtClean="0"/>
          </a:p>
          <a:p>
            <a:r>
              <a:rPr lang="de-DE" dirty="0" smtClean="0"/>
              <a:t>A Bug Reporting </a:t>
            </a:r>
            <a:r>
              <a:rPr lang="de-DE" dirty="0" err="1" smtClean="0"/>
              <a:t>Mechanism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still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construction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all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COSMO-Model </a:t>
            </a:r>
            <a:r>
              <a:rPr lang="de-DE" dirty="0" err="1" smtClean="0"/>
              <a:t>and</a:t>
            </a:r>
            <a:r>
              <a:rPr lang="de-DE" dirty="0" smtClean="0"/>
              <a:t> INT2LM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monitored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Scientific Management </a:t>
            </a:r>
            <a:r>
              <a:rPr lang="de-DE" dirty="0" err="1" smtClean="0"/>
              <a:t>Committee</a:t>
            </a:r>
            <a:r>
              <a:rPr lang="de-DE" dirty="0" smtClean="0"/>
              <a:t> / </a:t>
            </a:r>
            <a:r>
              <a:rPr lang="de-DE" dirty="0" err="1" smtClean="0"/>
              <a:t>the</a:t>
            </a:r>
            <a:r>
              <a:rPr lang="de-DE" dirty="0" smtClean="0"/>
              <a:t> Working Group </a:t>
            </a:r>
            <a:r>
              <a:rPr lang="de-DE" dirty="0" err="1" smtClean="0"/>
              <a:t>Coordinators</a:t>
            </a:r>
            <a:r>
              <a:rPr lang="de-DE" dirty="0"/>
              <a:t> </a:t>
            </a:r>
            <a:r>
              <a:rPr lang="de-DE" dirty="0" smtClean="0"/>
              <a:t>(in </a:t>
            </a:r>
            <a:r>
              <a:rPr lang="de-DE" dirty="0" err="1" smtClean="0"/>
              <a:t>principle</a:t>
            </a:r>
            <a:r>
              <a:rPr lang="de-DE" dirty="0" smtClean="0"/>
              <a:t>)</a:t>
            </a:r>
          </a:p>
          <a:p>
            <a:r>
              <a:rPr lang="de-DE" dirty="0" smtClean="0"/>
              <a:t>Problem: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always</a:t>
            </a:r>
            <a:r>
              <a:rPr lang="de-DE" dirty="0" smtClean="0"/>
              <a:t> time </a:t>
            </a:r>
            <a:r>
              <a:rPr lang="de-DE" dirty="0" err="1" smtClean="0"/>
              <a:t>enough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.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0AB70-E4BF-4941-B636-57744EC2D593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243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67092C-C947-4DDB-A47F-8B10D91440FF}" type="datetime1">
              <a:rPr lang="de-DE" altLang="de-DE" smtClean="0"/>
              <a:t>05.09.2013</a:t>
            </a:fld>
            <a:endParaRPr lang="de-DE" altLang="de-DE" smtClean="0"/>
          </a:p>
        </p:txBody>
      </p:sp>
      <p:sp>
        <p:nvSpPr>
          <p:cNvPr id="921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mtClean="0"/>
              <a:t>General Meeting 2013 - Sibiu</a:t>
            </a:r>
          </a:p>
        </p:txBody>
      </p:sp>
      <p:sp>
        <p:nvSpPr>
          <p:cNvPr id="922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2EDCB6-A888-4607-A487-1B13E59DF9C7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  <p:sp>
        <p:nvSpPr>
          <p:cNvPr id="9221" name="Oval 31"/>
          <p:cNvSpPr>
            <a:spLocks noChangeArrowheads="1"/>
          </p:cNvSpPr>
          <p:nvPr/>
        </p:nvSpPr>
        <p:spPr bwMode="auto">
          <a:xfrm>
            <a:off x="971550" y="2060575"/>
            <a:ext cx="6985000" cy="40322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268413"/>
            <a:ext cx="3025775" cy="936625"/>
          </a:xfrm>
        </p:spPr>
        <p:txBody>
          <a:bodyPr/>
          <a:lstStyle/>
          <a:p>
            <a:pPr eaLnBrk="1" fontAlgn="ctr" hangingPunct="1"/>
            <a:r>
              <a:rPr lang="de-DE" altLang="de-DE" smtClean="0"/>
              <a:t>The Development Process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3419475" y="1196975"/>
            <a:ext cx="2162175" cy="151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de-DE" dirty="0"/>
              <a:t>Reference Version</a:t>
            </a:r>
          </a:p>
          <a:p>
            <a:pPr algn="ctr">
              <a:defRPr/>
            </a:pPr>
            <a:r>
              <a:rPr lang="de-DE" dirty="0" err="1"/>
              <a:t>of</a:t>
            </a:r>
            <a:r>
              <a:rPr lang="de-DE" dirty="0"/>
              <a:t> The Software</a:t>
            </a:r>
          </a:p>
          <a:p>
            <a:pPr algn="ctr">
              <a:defRPr/>
            </a:pPr>
            <a:endParaRPr lang="de-DE" dirty="0"/>
          </a:p>
          <a:p>
            <a:pPr algn="ctr">
              <a:defRPr/>
            </a:pPr>
            <a:r>
              <a:rPr lang="de-DE" dirty="0" err="1"/>
              <a:t>Released</a:t>
            </a:r>
            <a:r>
              <a:rPr lang="de-DE" dirty="0"/>
              <a:t> Version</a:t>
            </a:r>
          </a:p>
          <a:p>
            <a:pPr algn="ctr">
              <a:defRPr/>
            </a:pPr>
            <a:r>
              <a:rPr lang="de-DE" dirty="0" err="1"/>
              <a:t>of</a:t>
            </a:r>
            <a:r>
              <a:rPr lang="de-DE" dirty="0"/>
              <a:t> The Software</a:t>
            </a:r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6516688" y="3068638"/>
            <a:ext cx="21590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 dirty="0"/>
              <a:t>The </a:t>
            </a:r>
            <a:r>
              <a:rPr lang="de-DE" altLang="de-DE" dirty="0" err="1"/>
              <a:t>Idea</a:t>
            </a:r>
            <a:endParaRPr lang="de-DE" altLang="de-DE" dirty="0"/>
          </a:p>
          <a:p>
            <a:pPr algn="ctr" eaLnBrk="1" hangingPunct="1"/>
            <a:r>
              <a:rPr lang="de-DE" altLang="de-DE" dirty="0"/>
              <a:t> </a:t>
            </a:r>
            <a:r>
              <a:rPr lang="de-DE" altLang="de-DE" sz="1400" dirty="0"/>
              <a:t>(</a:t>
            </a:r>
            <a:r>
              <a:rPr lang="de-DE" altLang="de-DE" sz="1400" dirty="0" err="1"/>
              <a:t>and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first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development</a:t>
            </a:r>
            <a:r>
              <a:rPr lang="de-DE" altLang="de-DE" sz="1400" dirty="0"/>
              <a:t>)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79388" y="4076700"/>
            <a:ext cx="316865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>
              <a:defRPr/>
            </a:pPr>
            <a:r>
              <a:rPr lang="de-DE"/>
              <a:t>Development / Test Versions</a:t>
            </a:r>
          </a:p>
          <a:p>
            <a:pPr algn="ctr">
              <a:defRPr/>
            </a:pPr>
            <a:r>
              <a:rPr lang="de-DE"/>
              <a:t> of The Software</a:t>
            </a:r>
          </a:p>
        </p:txBody>
      </p:sp>
      <p:sp>
        <p:nvSpPr>
          <p:cNvPr id="9230" name="Rectangle 9"/>
          <p:cNvSpPr>
            <a:spLocks noChangeArrowheads="1"/>
          </p:cNvSpPr>
          <p:nvPr/>
        </p:nvSpPr>
        <p:spPr bwMode="auto">
          <a:xfrm>
            <a:off x="611188" y="5373688"/>
            <a:ext cx="22320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/>
              <a:t>The Implementation</a:t>
            </a:r>
          </a:p>
          <a:p>
            <a:pPr algn="ctr" eaLnBrk="1" hangingPunct="1"/>
            <a:r>
              <a:rPr lang="de-DE" altLang="de-DE" sz="1400"/>
              <a:t>(into an official version)</a:t>
            </a:r>
          </a:p>
        </p:txBody>
      </p:sp>
      <p:sp>
        <p:nvSpPr>
          <p:cNvPr id="9231" name="Rectangle 10"/>
          <p:cNvSpPr>
            <a:spLocks noChangeArrowheads="1"/>
          </p:cNvSpPr>
          <p:nvPr/>
        </p:nvSpPr>
        <p:spPr bwMode="auto">
          <a:xfrm>
            <a:off x="6227763" y="5373688"/>
            <a:ext cx="22320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de-DE"/>
              <a:t>The Development</a:t>
            </a:r>
          </a:p>
          <a:p>
            <a:pPr algn="ctr" eaLnBrk="1" hangingPunct="1"/>
            <a:r>
              <a:rPr lang="de-DE" altLang="de-DE" sz="1400"/>
              <a:t>(of a private version)</a:t>
            </a:r>
          </a:p>
        </p:txBody>
      </p:sp>
      <p:sp>
        <p:nvSpPr>
          <p:cNvPr id="9232" name="Line 11"/>
          <p:cNvSpPr>
            <a:spLocks noChangeShapeType="1"/>
          </p:cNvSpPr>
          <p:nvPr/>
        </p:nvSpPr>
        <p:spPr bwMode="auto">
          <a:xfrm>
            <a:off x="3419475" y="1989138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33" name="AutoShape 14"/>
          <p:cNvSpPr>
            <a:spLocks noChangeArrowheads="1"/>
          </p:cNvSpPr>
          <p:nvPr/>
        </p:nvSpPr>
        <p:spPr bwMode="auto">
          <a:xfrm>
            <a:off x="6084888" y="1628775"/>
            <a:ext cx="2808287" cy="1008063"/>
          </a:xfrm>
          <a:prstGeom prst="roundRect">
            <a:avLst>
              <a:gd name="adj" fmla="val 16667"/>
            </a:avLst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/>
              <a:t>Monitor: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Somethings going wrong?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Software incomplete?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New scientific breakthroughs?</a:t>
            </a:r>
          </a:p>
        </p:txBody>
      </p:sp>
      <p:sp>
        <p:nvSpPr>
          <p:cNvPr id="9234" name="AutoShape 30"/>
          <p:cNvSpPr>
            <a:spLocks noChangeArrowheads="1"/>
          </p:cNvSpPr>
          <p:nvPr/>
        </p:nvSpPr>
        <p:spPr bwMode="auto">
          <a:xfrm>
            <a:off x="3059113" y="5516563"/>
            <a:ext cx="2879725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/>
              <a:t>Second Management Decision: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technical requirements fulfilled?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meteorological tests ok?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documentation available?</a:t>
            </a:r>
          </a:p>
        </p:txBody>
      </p:sp>
      <p:sp>
        <p:nvSpPr>
          <p:cNvPr id="9235" name="AutoShape 32"/>
          <p:cNvSpPr>
            <a:spLocks noChangeArrowheads="1"/>
          </p:cNvSpPr>
          <p:nvPr/>
        </p:nvSpPr>
        <p:spPr bwMode="auto">
          <a:xfrm>
            <a:off x="323850" y="2565400"/>
            <a:ext cx="2879725" cy="9144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/>
              <a:t>Testing by special users: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COSMO Test Users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NWP Test Suite</a:t>
            </a:r>
          </a:p>
        </p:txBody>
      </p:sp>
      <p:cxnSp>
        <p:nvCxnSpPr>
          <p:cNvPr id="9236" name="AutoShape 33"/>
          <p:cNvCxnSpPr>
            <a:cxnSpLocks noChangeShapeType="1"/>
            <a:stCxn id="9234" idx="0"/>
            <a:endCxn id="9231" idx="0"/>
          </p:cNvCxnSpPr>
          <p:nvPr/>
        </p:nvCxnSpPr>
        <p:spPr bwMode="auto">
          <a:xfrm rot="-5400000">
            <a:off x="5849937" y="4022726"/>
            <a:ext cx="142875" cy="2844800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7" name="AutoShape 34"/>
          <p:cNvCxnSpPr>
            <a:cxnSpLocks noChangeShapeType="1"/>
            <a:stCxn id="9235" idx="3"/>
            <a:endCxn id="9231" idx="0"/>
          </p:cNvCxnSpPr>
          <p:nvPr/>
        </p:nvCxnSpPr>
        <p:spPr bwMode="auto">
          <a:xfrm>
            <a:off x="3203575" y="3022600"/>
            <a:ext cx="4140200" cy="23510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8" name="AutoShape 28"/>
          <p:cNvSpPr>
            <a:spLocks noChangeArrowheads="1"/>
          </p:cNvSpPr>
          <p:nvPr/>
        </p:nvSpPr>
        <p:spPr bwMode="auto">
          <a:xfrm>
            <a:off x="6372225" y="4076700"/>
            <a:ext cx="2520950" cy="914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400"/>
              <a:t>First Management Decision: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inline with planning?</a:t>
            </a:r>
          </a:p>
          <a:p>
            <a:pPr eaLnBrk="1" hangingPunct="1">
              <a:buFontTx/>
              <a:buChar char="•"/>
            </a:pPr>
            <a:r>
              <a:rPr lang="de-DE" altLang="de-DE" sz="1400"/>
              <a:t>needs resources?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Last </a:t>
            </a:r>
            <a:r>
              <a:rPr lang="de-DE" dirty="0" err="1" smtClean="0"/>
              <a:t>Developments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180988"/>
              </p:ext>
            </p:extLst>
          </p:nvPr>
        </p:nvGraphicFramePr>
        <p:xfrm>
          <a:off x="251520" y="1844824"/>
          <a:ext cx="8579297" cy="339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733"/>
                <a:gridCol w="1276153"/>
                <a:gridCol w="4070826"/>
                <a:gridCol w="21705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Version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Date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Contents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Results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Changes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</a:t>
                      </a:r>
                      <a:r>
                        <a:rPr lang="de-DE" baseline="0" dirty="0" smtClean="0"/>
                        <a:t> 4.26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12.12.12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Technical Updates /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Consolidations</a:t>
                      </a:r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(e.g. Tracer Module, RTTOV10 </a:t>
                      </a:r>
                      <a:r>
                        <a:rPr lang="de-DE" baseline="0" dirty="0" err="1" smtClean="0"/>
                        <a:t>interfaces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No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changes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 4.27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13.03.13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MESSy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interfaces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implemented</a:t>
                      </a:r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Adaptations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to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new</a:t>
                      </a:r>
                      <a:r>
                        <a:rPr lang="de-DE" baseline="0" dirty="0" smtClean="0"/>
                        <a:t> fast-</a:t>
                      </a:r>
                      <a:r>
                        <a:rPr lang="de-DE" baseline="0" dirty="0" err="1" smtClean="0"/>
                        <a:t>waves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solver</a:t>
                      </a:r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Changed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several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Namelist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defaults</a:t>
                      </a:r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Bug Fix in </a:t>
                      </a:r>
                      <a:r>
                        <a:rPr lang="de-DE" baseline="0" dirty="0" err="1" smtClean="0"/>
                        <a:t>Microphysics</a:t>
                      </a:r>
                      <a:r>
                        <a:rPr lang="de-DE" baseline="0" dirty="0" smtClean="0"/>
                        <a:t> (</a:t>
                      </a:r>
                      <a:r>
                        <a:rPr lang="de-DE" baseline="0" dirty="0" err="1" smtClean="0"/>
                        <a:t>distributed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earlier</a:t>
                      </a:r>
                      <a:r>
                        <a:rPr lang="de-DE" baseline="0" dirty="0" smtClean="0"/>
                        <a:t> in Version 4.26.1)</a:t>
                      </a:r>
                    </a:p>
                    <a:p>
                      <a:r>
                        <a:rPr lang="de-DE" baseline="0" dirty="0" smtClean="0"/>
                        <a:t>Bug fix in horizontal </a:t>
                      </a:r>
                      <a:r>
                        <a:rPr lang="de-DE" baseline="0" dirty="0" err="1" smtClean="0"/>
                        <a:t>advection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new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solver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only</a:t>
                      </a:r>
                      <a:endParaRPr lang="de-DE" baseline="0" dirty="0" smtClean="0"/>
                    </a:p>
                    <a:p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yes</a:t>
                      </a:r>
                      <a:endParaRPr lang="de-DE" baseline="0" dirty="0" smtClean="0"/>
                    </a:p>
                    <a:p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yes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 1.21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22.03.13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grib_api</a:t>
                      </a:r>
                      <a:r>
                        <a:rPr lang="de-DE" dirty="0" smtClean="0"/>
                        <a:t> 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writing</a:t>
                      </a:r>
                      <a:r>
                        <a:rPr lang="de-DE" dirty="0" smtClean="0"/>
                        <a:t> GRIB1/2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fields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No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changes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45444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Last </a:t>
            </a:r>
            <a:r>
              <a:rPr lang="de-DE" dirty="0" err="1" smtClean="0"/>
              <a:t>Developments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7353743"/>
              </p:ext>
            </p:extLst>
          </p:nvPr>
        </p:nvGraphicFramePr>
        <p:xfrm>
          <a:off x="251520" y="1844824"/>
          <a:ext cx="8568952" cy="3367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0452"/>
                <a:gridCol w="1274615"/>
                <a:gridCol w="4065917"/>
                <a:gridCol w="216796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Version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Date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Contents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Results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Changes</a:t>
                      </a:r>
                      <a:endParaRPr lang="de-DE" dirty="0"/>
                    </a:p>
                  </a:txBody>
                  <a:tcPr marL="43039" marR="43039"/>
                </a:tc>
              </a:tr>
              <a:tr h="1408949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 1.22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01.07.13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First </a:t>
                      </a:r>
                      <a:r>
                        <a:rPr lang="de-DE" dirty="0" err="1" smtClean="0"/>
                        <a:t>implementation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GRIB2</a:t>
                      </a:r>
                    </a:p>
                    <a:p>
                      <a:r>
                        <a:rPr lang="de-DE" dirty="0" smtClean="0"/>
                        <a:t>Bug fix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computing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the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boundary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layer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height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vertical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interpolation</a:t>
                      </a:r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Implementation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ART </a:t>
                      </a:r>
                      <a:r>
                        <a:rPr lang="de-DE" baseline="0" dirty="0" err="1" smtClean="0"/>
                        <a:t>part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No</a:t>
                      </a:r>
                      <a:endParaRPr lang="de-DE" dirty="0" smtClean="0"/>
                    </a:p>
                    <a:p>
                      <a:r>
                        <a:rPr lang="de-DE" dirty="0" smtClean="0"/>
                        <a:t>Yes: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llm2lm</a:t>
                      </a:r>
                      <a:endParaRPr lang="de-DE" dirty="0"/>
                    </a:p>
                  </a:txBody>
                  <a:tcPr marL="43039" marR="43039"/>
                </a:tc>
              </a:tr>
              <a:tr h="1592935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C 4.28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mtClean="0"/>
                        <a:t>11.07.13</a:t>
                      </a:r>
                      <a:endParaRPr lang="de-DE" dirty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Implemented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grib_api</a:t>
                      </a:r>
                      <a:endParaRPr lang="de-DE" dirty="0" smtClean="0"/>
                    </a:p>
                    <a:p>
                      <a:r>
                        <a:rPr lang="de-DE" dirty="0" smtClean="0"/>
                        <a:t>Bug</a:t>
                      </a:r>
                      <a:r>
                        <a:rPr lang="de-DE" baseline="0" dirty="0" smtClean="0"/>
                        <a:t> fix in Runge-</a:t>
                      </a:r>
                      <a:r>
                        <a:rPr lang="de-DE" baseline="0" dirty="0" err="1" smtClean="0"/>
                        <a:t>Kutta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scheme</a:t>
                      </a:r>
                      <a:endParaRPr lang="de-DE" baseline="0" dirty="0" smtClean="0"/>
                    </a:p>
                    <a:p>
                      <a:r>
                        <a:rPr lang="de-DE" baseline="0" dirty="0" smtClean="0"/>
                        <a:t>Quality check  </a:t>
                      </a:r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</a:t>
                      </a:r>
                      <a:r>
                        <a:rPr lang="de-DE" baseline="-25000" dirty="0" err="1" smtClean="0"/>
                        <a:t>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observations</a:t>
                      </a:r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Adapted</a:t>
                      </a:r>
                      <a:r>
                        <a:rPr lang="de-DE" baseline="0" dirty="0" smtClean="0"/>
                        <a:t> COSMO-ART </a:t>
                      </a:r>
                      <a:r>
                        <a:rPr lang="de-DE" baseline="0" dirty="0" err="1" smtClean="0"/>
                        <a:t>to</a:t>
                      </a:r>
                      <a:r>
                        <a:rPr lang="de-DE" baseline="0" dirty="0" smtClean="0"/>
                        <a:t> Tracer </a:t>
                      </a:r>
                      <a:r>
                        <a:rPr lang="de-DE" baseline="0" dirty="0" err="1" smtClean="0"/>
                        <a:t>scheme</a:t>
                      </a:r>
                      <a:endParaRPr lang="de-DE" baseline="0" dirty="0" smtClean="0"/>
                    </a:p>
                  </a:txBody>
                  <a:tcPr marL="43039" marR="43039"/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new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solver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only</a:t>
                      </a:r>
                      <a:endParaRPr lang="de-DE" baseline="0" dirty="0" smtClean="0"/>
                    </a:p>
                    <a:p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nudging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only</a:t>
                      </a:r>
                      <a:endParaRPr lang="de-DE" dirty="0"/>
                    </a:p>
                  </a:txBody>
                  <a:tcPr marL="43039" marR="43039"/>
                </a:tc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80108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latest</a:t>
            </a:r>
            <a:r>
              <a:rPr lang="de-DE" dirty="0" smtClean="0"/>
              <a:t> Versions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4B9B"/>
              </a:buClr>
            </a:pPr>
            <a:r>
              <a:rPr lang="de-DE" dirty="0">
                <a:solidFill>
                  <a:srgbClr val="000000"/>
                </a:solidFill>
              </a:rPr>
              <a:t>All last </a:t>
            </a:r>
            <a:r>
              <a:rPr lang="de-DE" dirty="0" err="1">
                <a:solidFill>
                  <a:srgbClr val="000000"/>
                </a:solidFill>
              </a:rPr>
              <a:t>versions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have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distributed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the</a:t>
            </a:r>
            <a:r>
              <a:rPr lang="de-DE" dirty="0">
                <a:solidFill>
                  <a:srgbClr val="000000"/>
                </a:solidFill>
              </a:rPr>
              <a:t> COSMO </a:t>
            </a:r>
            <a:r>
              <a:rPr lang="de-DE" dirty="0" err="1">
                <a:solidFill>
                  <a:srgbClr val="000000"/>
                </a:solidFill>
              </a:rPr>
              <a:t>testers</a:t>
            </a:r>
            <a:r>
              <a:rPr lang="de-DE" dirty="0">
                <a:solidFill>
                  <a:srgbClr val="000000"/>
                </a:solidFill>
              </a:rPr>
              <a:t>, WG6, CLM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ART-</a:t>
            </a:r>
            <a:r>
              <a:rPr lang="de-DE" dirty="0" err="1">
                <a:solidFill>
                  <a:srgbClr val="000000"/>
                </a:solidFill>
              </a:rPr>
              <a:t>communities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2D4B9B"/>
              </a:buClr>
            </a:pPr>
            <a:r>
              <a:rPr lang="de-DE" dirty="0">
                <a:solidFill>
                  <a:srgbClr val="000000"/>
                </a:solidFill>
              </a:rPr>
              <a:t>Technical  </a:t>
            </a:r>
            <a:r>
              <a:rPr lang="de-DE" dirty="0" err="1">
                <a:solidFill>
                  <a:srgbClr val="000000"/>
                </a:solidFill>
              </a:rPr>
              <a:t>feedback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already</a:t>
            </a:r>
            <a:r>
              <a:rPr lang="de-DE" dirty="0">
                <a:solidFill>
                  <a:srgbClr val="000000"/>
                </a:solidFill>
              </a:rPr>
              <a:t> incorporated </a:t>
            </a:r>
            <a:r>
              <a:rPr lang="de-DE" dirty="0" err="1">
                <a:solidFill>
                  <a:srgbClr val="000000"/>
                </a:solidFill>
              </a:rPr>
              <a:t>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about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incorporate</a:t>
            </a:r>
            <a:r>
              <a:rPr lang="de-DE" dirty="0">
                <a:solidFill>
                  <a:srgbClr val="000000"/>
                </a:solidFill>
              </a:rPr>
              <a:t> in INT2LM 1.23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COSMO </a:t>
            </a:r>
            <a:r>
              <a:rPr lang="de-DE" dirty="0" smtClean="0">
                <a:solidFill>
                  <a:srgbClr val="000000"/>
                </a:solidFill>
              </a:rPr>
              <a:t>4.29 (</a:t>
            </a:r>
            <a:r>
              <a:rPr lang="de-DE" dirty="0" err="1" smtClean="0">
                <a:solidFill>
                  <a:srgbClr val="000000"/>
                </a:solidFill>
              </a:rPr>
              <a:t>though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Technical Test Suite </a:t>
            </a:r>
            <a:r>
              <a:rPr lang="de-DE" dirty="0" err="1" smtClean="0">
                <a:solidFill>
                  <a:srgbClr val="000000"/>
                </a:solidFill>
              </a:rPr>
              <a:t>has</a:t>
            </a:r>
            <a:r>
              <a:rPr lang="de-DE" dirty="0" smtClean="0">
                <a:solidFill>
                  <a:srgbClr val="000000"/>
                </a:solidFill>
              </a:rPr>
              <a:t> not </a:t>
            </a:r>
            <a:r>
              <a:rPr lang="de-DE" dirty="0" err="1" smtClean="0">
                <a:solidFill>
                  <a:srgbClr val="000000"/>
                </a:solidFill>
              </a:rPr>
              <a:t>been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performed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Source Code Administrator).</a:t>
            </a:r>
          </a:p>
          <a:p>
            <a:pPr lvl="0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COSMO 4.29 </a:t>
            </a:r>
            <a:r>
              <a:rPr lang="de-DE" dirty="0" err="1" smtClean="0">
                <a:solidFill>
                  <a:srgbClr val="000000"/>
                </a:solidFill>
              </a:rPr>
              <a:t>and</a:t>
            </a:r>
            <a:r>
              <a:rPr lang="de-DE" dirty="0" smtClean="0">
                <a:solidFill>
                  <a:srgbClr val="000000"/>
                </a:solidFill>
              </a:rPr>
              <a:t> INT2LM 1.23 not </a:t>
            </a:r>
            <a:r>
              <a:rPr lang="de-DE" dirty="0" err="1" smtClean="0">
                <a:solidFill>
                  <a:srgbClr val="000000"/>
                </a:solidFill>
              </a:rPr>
              <a:t>yet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available</a:t>
            </a:r>
            <a:r>
              <a:rPr lang="de-DE" dirty="0" smtClean="0">
                <a:solidFill>
                  <a:srgbClr val="000000"/>
                </a:solidFill>
              </a:rPr>
              <a:t>: These </a:t>
            </a:r>
            <a:r>
              <a:rPr lang="de-DE" dirty="0" err="1" smtClean="0">
                <a:solidFill>
                  <a:srgbClr val="000000"/>
                </a:solidFill>
              </a:rPr>
              <a:t>versions</a:t>
            </a:r>
            <a:r>
              <a:rPr lang="de-DE" dirty="0" smtClean="0">
                <a:solidFill>
                  <a:srgbClr val="000000"/>
                </a:solidFill>
              </a:rPr>
              <a:t> will not </a:t>
            </a:r>
            <a:r>
              <a:rPr lang="de-DE" dirty="0" err="1" smtClean="0">
                <a:solidFill>
                  <a:srgbClr val="000000"/>
                </a:solidFill>
              </a:rPr>
              <a:t>changes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results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2D4B9B"/>
              </a:buClr>
            </a:pPr>
            <a:r>
              <a:rPr lang="de-DE" dirty="0">
                <a:solidFill>
                  <a:srgbClr val="000000"/>
                </a:solidFill>
              </a:rPr>
              <a:t>NWP </a:t>
            </a:r>
            <a:r>
              <a:rPr lang="de-DE" dirty="0" err="1">
                <a:solidFill>
                  <a:srgbClr val="000000"/>
                </a:solidFill>
              </a:rPr>
              <a:t>Verification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for</a:t>
            </a:r>
            <a:r>
              <a:rPr lang="de-DE" dirty="0">
                <a:solidFill>
                  <a:srgbClr val="000000"/>
                </a:solidFill>
              </a:rPr>
              <a:t> COSMO-EU </a:t>
            </a:r>
            <a:r>
              <a:rPr lang="de-DE" dirty="0" err="1">
                <a:solidFill>
                  <a:srgbClr val="000000"/>
                </a:solidFill>
              </a:rPr>
              <a:t>and</a:t>
            </a:r>
            <a:r>
              <a:rPr lang="de-DE" dirty="0">
                <a:solidFill>
                  <a:srgbClr val="000000"/>
                </a:solidFill>
              </a:rPr>
              <a:t> COSMO-DE </a:t>
            </a:r>
            <a:r>
              <a:rPr lang="de-DE" dirty="0" err="1">
                <a:solidFill>
                  <a:srgbClr val="000000"/>
                </a:solidFill>
              </a:rPr>
              <a:t>presented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to</a:t>
            </a:r>
            <a:r>
              <a:rPr lang="de-DE" dirty="0">
                <a:solidFill>
                  <a:srgbClr val="000000"/>
                </a:solidFill>
              </a:rPr>
              <a:t> SMC </a:t>
            </a:r>
            <a:r>
              <a:rPr lang="de-DE" dirty="0" err="1">
                <a:solidFill>
                  <a:srgbClr val="000000"/>
                </a:solidFill>
              </a:rPr>
              <a:t>during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teleconference</a:t>
            </a:r>
            <a:r>
              <a:rPr lang="de-DE" dirty="0">
                <a:solidFill>
                  <a:srgbClr val="000000"/>
                </a:solidFill>
              </a:rPr>
              <a:t> on 19</a:t>
            </a:r>
            <a:r>
              <a:rPr lang="de-DE" baseline="30000" dirty="0">
                <a:solidFill>
                  <a:srgbClr val="000000"/>
                </a:solidFill>
              </a:rPr>
              <a:t>th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August (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NWP Test Suite, </a:t>
            </a:r>
            <a:r>
              <a:rPr lang="de-DE" dirty="0" err="1" smtClean="0">
                <a:solidFill>
                  <a:srgbClr val="000000"/>
                </a:solidFill>
              </a:rPr>
              <a:t>which</a:t>
            </a:r>
            <a:r>
              <a:rPr lang="de-DE" dirty="0" smtClean="0">
                <a:solidFill>
                  <a:srgbClr val="000000"/>
                </a:solidFill>
              </a:rPr>
              <a:t> will do </a:t>
            </a:r>
            <a:r>
              <a:rPr lang="de-DE" dirty="0" err="1" smtClean="0">
                <a:solidFill>
                  <a:srgbClr val="000000"/>
                </a:solidFill>
              </a:rPr>
              <a:t>this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job</a:t>
            </a:r>
            <a:r>
              <a:rPr lang="de-DE" dirty="0" smtClean="0">
                <a:solidFill>
                  <a:srgbClr val="000000"/>
                </a:solidFill>
              </a:rPr>
              <a:t> in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future</a:t>
            </a:r>
            <a:r>
              <a:rPr lang="de-DE" dirty="0" smtClean="0">
                <a:solidFill>
                  <a:srgbClr val="000000"/>
                </a:solidFill>
              </a:rPr>
              <a:t>, </a:t>
            </a:r>
            <a:r>
              <a:rPr lang="de-DE" dirty="0" err="1" smtClean="0">
                <a:solidFill>
                  <a:srgbClr val="000000"/>
                </a:solidFill>
              </a:rPr>
              <a:t>is</a:t>
            </a:r>
            <a:r>
              <a:rPr lang="de-DE" dirty="0" smtClean="0">
                <a:solidFill>
                  <a:srgbClr val="000000"/>
                </a:solidFill>
              </a:rPr>
              <a:t> still </a:t>
            </a:r>
            <a:r>
              <a:rPr lang="de-DE" dirty="0" err="1" smtClean="0">
                <a:solidFill>
                  <a:srgbClr val="000000"/>
                </a:solidFill>
              </a:rPr>
              <a:t>under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development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</a:p>
          <a:p>
            <a:pPr lvl="0">
              <a:buClr>
                <a:srgbClr val="2D4B9B"/>
              </a:buClr>
            </a:pPr>
            <a:r>
              <a:rPr lang="de-DE" dirty="0" err="1" smtClean="0">
                <a:solidFill>
                  <a:srgbClr val="000000"/>
                </a:solidFill>
              </a:rPr>
              <a:t>Results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accepted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SMC </a:t>
            </a:r>
            <a:r>
              <a:rPr lang="de-DE" dirty="0" err="1" smtClean="0">
                <a:solidFill>
                  <a:srgbClr val="000000"/>
                </a:solidFill>
              </a:rPr>
              <a:t>and</a:t>
            </a:r>
            <a:r>
              <a:rPr lang="de-DE" dirty="0" smtClean="0">
                <a:solidFill>
                  <a:srgbClr val="000000"/>
                </a:solidFill>
              </a:rPr>
              <a:t> STC: COSMO-Model 5.0 will </a:t>
            </a:r>
            <a:r>
              <a:rPr lang="de-DE" dirty="0" err="1" smtClean="0">
                <a:solidFill>
                  <a:srgbClr val="000000"/>
                </a:solidFill>
              </a:rPr>
              <a:t>be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new</a:t>
            </a:r>
            <a:r>
              <a:rPr lang="de-DE" dirty="0" smtClean="0">
                <a:solidFill>
                  <a:srgbClr val="000000"/>
                </a:solidFill>
              </a:rPr>
              <a:t> Reference Version</a:t>
            </a:r>
          </a:p>
          <a:p>
            <a:pPr lvl="0">
              <a:buClr>
                <a:srgbClr val="2D4B9B"/>
              </a:buClr>
            </a:pP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832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latest</a:t>
            </a:r>
            <a:r>
              <a:rPr lang="de-DE" dirty="0" smtClean="0"/>
              <a:t> Versions (II)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Tests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CLM Community</a:t>
            </a:r>
          </a:p>
          <a:p>
            <a:pPr lvl="1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Technical </a:t>
            </a:r>
            <a:r>
              <a:rPr lang="de-DE" dirty="0" err="1" smtClean="0">
                <a:solidFill>
                  <a:srgbClr val="000000"/>
                </a:solidFill>
              </a:rPr>
              <a:t>issues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GRIB I/O </a:t>
            </a:r>
            <a:r>
              <a:rPr lang="de-DE" dirty="0" err="1" smtClean="0">
                <a:solidFill>
                  <a:srgbClr val="000000"/>
                </a:solidFill>
              </a:rPr>
              <a:t>have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been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solved</a:t>
            </a:r>
            <a:r>
              <a:rPr lang="de-DE" dirty="0" smtClean="0">
                <a:solidFill>
                  <a:srgbClr val="000000"/>
                </a:solidFill>
              </a:rPr>
              <a:t>: </a:t>
            </a:r>
            <a:r>
              <a:rPr lang="de-DE" dirty="0" err="1" smtClean="0">
                <a:solidFill>
                  <a:srgbClr val="000000"/>
                </a:solidFill>
              </a:rPr>
              <a:t>no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technical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problems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any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more</a:t>
            </a:r>
            <a:endParaRPr lang="de-DE" dirty="0" smtClean="0">
              <a:solidFill>
                <a:srgbClr val="000000"/>
              </a:solidFill>
            </a:endParaRPr>
          </a:p>
          <a:p>
            <a:pPr lvl="1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Evaluation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climate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mode</a:t>
            </a:r>
            <a:r>
              <a:rPr lang="de-DE" dirty="0" smtClean="0">
                <a:solidFill>
                  <a:srgbClr val="000000"/>
                </a:solidFill>
              </a:rPr>
              <a:t> was </a:t>
            </a:r>
            <a:r>
              <a:rPr lang="de-DE" dirty="0" err="1" smtClean="0">
                <a:solidFill>
                  <a:srgbClr val="000000"/>
                </a:solidFill>
              </a:rPr>
              <a:t>performed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COSMO 4.26: </a:t>
            </a:r>
            <a:r>
              <a:rPr lang="de-DE" dirty="0" err="1" smtClean="0">
                <a:solidFill>
                  <a:srgbClr val="000000"/>
                </a:solidFill>
              </a:rPr>
              <a:t>Results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are</a:t>
            </a:r>
            <a:r>
              <a:rPr lang="de-DE" dirty="0" smtClean="0">
                <a:solidFill>
                  <a:srgbClr val="000000"/>
                </a:solidFill>
              </a:rPr>
              <a:t> not </a:t>
            </a:r>
            <a:r>
              <a:rPr lang="de-DE" dirty="0" err="1" smtClean="0">
                <a:solidFill>
                  <a:srgbClr val="000000"/>
                </a:solidFill>
              </a:rPr>
              <a:t>worse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than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earlier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version</a:t>
            </a:r>
            <a:r>
              <a:rPr lang="de-DE" dirty="0" smtClean="0">
                <a:solidFill>
                  <a:srgbClr val="000000"/>
                </a:solidFill>
              </a:rPr>
              <a:t> (but also not </a:t>
            </a:r>
            <a:r>
              <a:rPr lang="de-DE" dirty="0" err="1" smtClean="0">
                <a:solidFill>
                  <a:srgbClr val="000000"/>
                </a:solidFill>
              </a:rPr>
              <a:t>better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Version 5.0 will </a:t>
            </a:r>
            <a:r>
              <a:rPr lang="de-DE" dirty="0" err="1" smtClean="0">
                <a:solidFill>
                  <a:srgbClr val="000000"/>
                </a:solidFill>
              </a:rPr>
              <a:t>be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accepted</a:t>
            </a:r>
            <a:r>
              <a:rPr lang="de-DE" dirty="0" smtClean="0">
                <a:solidFill>
                  <a:srgbClr val="000000"/>
                </a:solidFill>
              </a:rPr>
              <a:t>, but different </a:t>
            </a:r>
            <a:r>
              <a:rPr lang="de-DE" dirty="0" err="1" smtClean="0">
                <a:solidFill>
                  <a:srgbClr val="000000"/>
                </a:solidFill>
              </a:rPr>
              <a:t>configurations</a:t>
            </a:r>
            <a:r>
              <a:rPr lang="de-DE" dirty="0" smtClean="0">
                <a:solidFill>
                  <a:srgbClr val="000000"/>
                </a:solidFill>
              </a:rPr>
              <a:t> will </a:t>
            </a:r>
            <a:r>
              <a:rPr lang="de-DE" dirty="0" err="1" smtClean="0">
                <a:solidFill>
                  <a:srgbClr val="000000"/>
                </a:solidFill>
              </a:rPr>
              <a:t>be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tested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and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evaluated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this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version</a:t>
            </a:r>
            <a:r>
              <a:rPr lang="de-DE" dirty="0" smtClean="0">
                <a:solidFill>
                  <a:srgbClr val="000000"/>
                </a:solidFill>
              </a:rPr>
              <a:t>. </a:t>
            </a:r>
            <a:r>
              <a:rPr lang="de-DE" dirty="0" err="1" smtClean="0">
                <a:solidFill>
                  <a:srgbClr val="000000"/>
                </a:solidFill>
              </a:rPr>
              <a:t>It</a:t>
            </a:r>
            <a:r>
              <a:rPr lang="de-DE" dirty="0" smtClean="0">
                <a:solidFill>
                  <a:srgbClr val="000000"/>
                </a:solidFill>
              </a:rPr>
              <a:t> will </a:t>
            </a:r>
            <a:r>
              <a:rPr lang="de-DE" dirty="0" err="1" smtClean="0">
                <a:solidFill>
                  <a:srgbClr val="000000"/>
                </a:solidFill>
              </a:rPr>
              <a:t>take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some</a:t>
            </a:r>
            <a:r>
              <a:rPr lang="de-DE" dirty="0" smtClean="0">
                <a:solidFill>
                  <a:srgbClr val="000000"/>
                </a:solidFill>
              </a:rPr>
              <a:t> time </a:t>
            </a:r>
            <a:r>
              <a:rPr lang="de-DE" dirty="0" err="1" smtClean="0">
                <a:solidFill>
                  <a:srgbClr val="000000"/>
                </a:solidFill>
              </a:rPr>
              <a:t>until</a:t>
            </a:r>
            <a:r>
              <a:rPr lang="de-DE" dirty="0" smtClean="0">
                <a:solidFill>
                  <a:srgbClr val="000000"/>
                </a:solidFill>
              </a:rPr>
              <a:t> CLM will promote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new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version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„</a:t>
            </a:r>
            <a:r>
              <a:rPr lang="de-DE" dirty="0" err="1" smtClean="0">
                <a:solidFill>
                  <a:srgbClr val="000000"/>
                </a:solidFill>
              </a:rPr>
              <a:t>recommended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configurations</a:t>
            </a:r>
            <a:r>
              <a:rPr lang="de-DE" dirty="0" smtClean="0">
                <a:solidFill>
                  <a:srgbClr val="000000"/>
                </a:solidFill>
              </a:rPr>
              <a:t>“.</a:t>
            </a:r>
          </a:p>
          <a:p>
            <a:pPr>
              <a:buClr>
                <a:srgbClr val="2D4B9B"/>
              </a:buClr>
            </a:pPr>
            <a:endParaRPr lang="de-DE" sz="800" dirty="0">
              <a:solidFill>
                <a:srgbClr val="000000"/>
              </a:solidFill>
            </a:endParaRPr>
          </a:p>
          <a:p>
            <a:pPr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Tests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ART:</a:t>
            </a:r>
          </a:p>
          <a:p>
            <a:pPr lvl="1">
              <a:buClr>
                <a:srgbClr val="2D4B9B"/>
              </a:buClr>
            </a:pPr>
            <a:r>
              <a:rPr lang="de-DE" dirty="0" err="1" smtClean="0">
                <a:solidFill>
                  <a:srgbClr val="000000"/>
                </a:solidFill>
              </a:rPr>
              <a:t>There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were</a:t>
            </a:r>
            <a:r>
              <a:rPr lang="de-DE" dirty="0" smtClean="0">
                <a:solidFill>
                  <a:srgbClr val="000000"/>
                </a:solidFill>
              </a:rPr>
              <a:t> also </a:t>
            </a:r>
            <a:r>
              <a:rPr lang="de-DE" dirty="0" err="1" smtClean="0">
                <a:solidFill>
                  <a:srgbClr val="000000"/>
                </a:solidFill>
              </a:rPr>
              <a:t>technical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issues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GRIB I/O: </a:t>
            </a:r>
            <a:r>
              <a:rPr lang="de-DE" dirty="0" err="1" smtClean="0">
                <a:solidFill>
                  <a:srgbClr val="000000"/>
                </a:solidFill>
              </a:rPr>
              <a:t>solved</a:t>
            </a:r>
            <a:endParaRPr lang="de-DE" dirty="0" smtClean="0">
              <a:solidFill>
                <a:srgbClr val="000000"/>
              </a:solidFill>
            </a:endParaRPr>
          </a:p>
          <a:p>
            <a:pPr lvl="1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Technical </a:t>
            </a:r>
            <a:r>
              <a:rPr lang="de-DE" dirty="0" err="1" smtClean="0">
                <a:solidFill>
                  <a:srgbClr val="000000"/>
                </a:solidFill>
              </a:rPr>
              <a:t>issues</a:t>
            </a:r>
            <a:r>
              <a:rPr lang="de-DE" dirty="0" smtClean="0">
                <a:solidFill>
                  <a:srgbClr val="000000"/>
                </a:solidFill>
              </a:rPr>
              <a:t> also </a:t>
            </a:r>
            <a:r>
              <a:rPr lang="de-DE" dirty="0" err="1" smtClean="0">
                <a:solidFill>
                  <a:srgbClr val="000000"/>
                </a:solidFill>
              </a:rPr>
              <a:t>with</a:t>
            </a:r>
            <a:r>
              <a:rPr lang="de-DE" dirty="0" smtClean="0">
                <a:solidFill>
                  <a:srgbClr val="000000"/>
                </a:solidFill>
              </a:rPr>
              <a:t> 2-moment </a:t>
            </a:r>
            <a:r>
              <a:rPr lang="de-DE" dirty="0" err="1" smtClean="0">
                <a:solidFill>
                  <a:srgbClr val="000000"/>
                </a:solidFill>
              </a:rPr>
              <a:t>microphysics</a:t>
            </a:r>
            <a:r>
              <a:rPr lang="de-DE" dirty="0" smtClean="0">
                <a:solidFill>
                  <a:srgbClr val="000000"/>
                </a:solidFill>
              </a:rPr>
              <a:t>: </a:t>
            </a:r>
            <a:r>
              <a:rPr lang="de-DE" dirty="0" err="1" smtClean="0">
                <a:solidFill>
                  <a:srgbClr val="000000"/>
                </a:solidFill>
              </a:rPr>
              <a:t>fixed</a:t>
            </a:r>
            <a:r>
              <a:rPr lang="de-DE" dirty="0" smtClean="0">
                <a:solidFill>
                  <a:srgbClr val="000000"/>
                </a:solidFill>
              </a:rPr>
              <a:t> in 4.29</a:t>
            </a:r>
          </a:p>
          <a:p>
            <a:pPr lvl="1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Version 5.0 </a:t>
            </a:r>
            <a:r>
              <a:rPr lang="de-DE" dirty="0" err="1" smtClean="0">
                <a:solidFill>
                  <a:srgbClr val="000000"/>
                </a:solidFill>
              </a:rPr>
              <a:t>accepted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2D4B9B"/>
              </a:buClr>
            </a:pP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888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latest</a:t>
            </a:r>
            <a:r>
              <a:rPr lang="de-DE" dirty="0" smtClean="0"/>
              <a:t> Versions (III)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2D4B9B"/>
              </a:buClr>
            </a:pPr>
            <a:r>
              <a:rPr lang="de-DE" dirty="0" smtClean="0">
                <a:solidFill>
                  <a:srgbClr val="000000"/>
                </a:solidFill>
              </a:rPr>
              <a:t>COSMO-Model 4.28 </a:t>
            </a:r>
            <a:r>
              <a:rPr lang="de-DE" dirty="0" err="1" smtClean="0">
                <a:solidFill>
                  <a:srgbClr val="000000"/>
                </a:solidFill>
              </a:rPr>
              <a:t>and</a:t>
            </a:r>
            <a:r>
              <a:rPr lang="de-DE" dirty="0" smtClean="0">
                <a:solidFill>
                  <a:srgbClr val="000000"/>
                </a:solidFill>
              </a:rPr>
              <a:t> INT2LM 1.22 </a:t>
            </a:r>
            <a:r>
              <a:rPr lang="de-DE" dirty="0" err="1" smtClean="0">
                <a:solidFill>
                  <a:srgbClr val="000000"/>
                </a:solidFill>
              </a:rPr>
              <a:t>were</a:t>
            </a:r>
            <a:r>
              <a:rPr lang="de-DE" dirty="0" smtClean="0">
                <a:solidFill>
                  <a:srgbClr val="000000"/>
                </a:solidFill>
              </a:rPr>
              <a:t> also </a:t>
            </a:r>
            <a:r>
              <a:rPr lang="de-DE" dirty="0" err="1" smtClean="0">
                <a:solidFill>
                  <a:srgbClr val="000000"/>
                </a:solidFill>
              </a:rPr>
              <a:t>used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during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the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Capacity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Building</a:t>
            </a:r>
            <a:r>
              <a:rPr lang="de-DE" dirty="0" smtClean="0">
                <a:solidFill>
                  <a:srgbClr val="000000"/>
                </a:solidFill>
              </a:rPr>
              <a:t> in Langen in </a:t>
            </a:r>
            <a:r>
              <a:rPr lang="de-DE" dirty="0" err="1" smtClean="0">
                <a:solidFill>
                  <a:srgbClr val="000000"/>
                </a:solidFill>
              </a:rPr>
              <a:t>July</a:t>
            </a:r>
            <a:r>
              <a:rPr lang="de-DE" dirty="0" smtClean="0">
                <a:solidFill>
                  <a:srgbClr val="000000"/>
                </a:solidFill>
              </a:rPr>
              <a:t>. </a:t>
            </a:r>
            <a:r>
              <a:rPr lang="de-DE" dirty="0" err="1" smtClean="0">
                <a:solidFill>
                  <a:srgbClr val="000000"/>
                </a:solidFill>
              </a:rPr>
              <a:t>Therefore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has</a:t>
            </a:r>
            <a:r>
              <a:rPr lang="de-DE" dirty="0" smtClean="0">
                <a:solidFill>
                  <a:srgbClr val="000000"/>
                </a:solidFill>
              </a:rPr>
              <a:t> also </a:t>
            </a:r>
            <a:r>
              <a:rPr lang="de-DE" dirty="0" err="1" smtClean="0">
                <a:solidFill>
                  <a:srgbClr val="000000"/>
                </a:solidFill>
              </a:rPr>
              <a:t>been</a:t>
            </a:r>
            <a:r>
              <a:rPr lang="de-DE" dirty="0" smtClean="0">
                <a:solidFill>
                  <a:srgbClr val="000000"/>
                </a:solidFill>
              </a:rPr>
              <a:t> „</a:t>
            </a:r>
            <a:r>
              <a:rPr lang="de-DE" dirty="0" err="1" smtClean="0">
                <a:solidFill>
                  <a:srgbClr val="000000"/>
                </a:solidFill>
              </a:rPr>
              <a:t>tested</a:t>
            </a:r>
            <a:r>
              <a:rPr lang="de-DE" dirty="0" smtClean="0">
                <a:solidFill>
                  <a:srgbClr val="000000"/>
                </a:solidFill>
              </a:rPr>
              <a:t>“ </a:t>
            </a:r>
            <a:r>
              <a:rPr lang="de-DE" dirty="0" err="1" smtClean="0">
                <a:solidFill>
                  <a:srgbClr val="000000"/>
                </a:solidFill>
              </a:rPr>
              <a:t>by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several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our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licence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takers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7A2D1-A96D-4AD6-98DB-13401E19E235}" type="datetime1">
              <a:rPr lang="de-DE" smtClean="0"/>
              <a:t>05.09.2013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General Meeting 2013 - Sibiu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9E7D-DF7A-4C07-8AF5-2ED7B9E6A6E9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0407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1219</Words>
  <Application>Microsoft Office PowerPoint</Application>
  <PresentationFormat>Bildschirmpräsentation (4:3)</PresentationFormat>
  <Paragraphs>202</Paragraphs>
  <Slides>15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Standarddesign</vt:lpstr>
      <vt:lpstr>1_Standarddesign</vt:lpstr>
      <vt:lpstr>2_Standarddesign</vt:lpstr>
      <vt:lpstr>Preparing a new Model Version according to  Source Code Management</vt:lpstr>
      <vt:lpstr>Contents</vt:lpstr>
      <vt:lpstr>About Source Code Management</vt:lpstr>
      <vt:lpstr>The Development Process</vt:lpstr>
      <vt:lpstr>The Last Developments</vt:lpstr>
      <vt:lpstr>The Last Developments</vt:lpstr>
      <vt:lpstr>Testing the latest Versions</vt:lpstr>
      <vt:lpstr>Testing the latest Versions (II)</vt:lpstr>
      <vt:lpstr>Testing the latest Versions (III)</vt:lpstr>
      <vt:lpstr>Going to COSMO-Model 5.0 and INT2LM 2.0</vt:lpstr>
      <vt:lpstr>Fulfilling the COSMO-Standards Requirements</vt:lpstr>
      <vt:lpstr>Lessons Learned</vt:lpstr>
      <vt:lpstr>Critical Issues</vt:lpstr>
      <vt:lpstr>Beyond 5.0</vt:lpstr>
      <vt:lpstr>PowerPoint-Präsentation</vt:lpstr>
    </vt:vector>
  </TitlesOfParts>
  <Company>mpm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Schättler</dc:creator>
  <cp:lastModifiedBy>dörte</cp:lastModifiedBy>
  <cp:revision>289</cp:revision>
  <cp:lastPrinted>2006-12-13T10:14:45Z</cp:lastPrinted>
  <dcterms:created xsi:type="dcterms:W3CDTF">2006-12-01T09:57:45Z</dcterms:created>
  <dcterms:modified xsi:type="dcterms:W3CDTF">2013-09-05T05:43:21Z</dcterms:modified>
</cp:coreProperties>
</file>