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4" r:id="rId4"/>
    <p:sldMasterId id="2147483697" r:id="rId5"/>
  </p:sldMasterIdLst>
  <p:notesMasterIdLst>
    <p:notesMasterId r:id="rId40"/>
  </p:notesMasterIdLst>
  <p:sldIdLst>
    <p:sldId id="256" r:id="rId6"/>
    <p:sldId id="297" r:id="rId7"/>
    <p:sldId id="298" r:id="rId8"/>
    <p:sldId id="299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60" r:id="rId19"/>
    <p:sldId id="292" r:id="rId20"/>
    <p:sldId id="293" r:id="rId21"/>
    <p:sldId id="294" r:id="rId22"/>
    <p:sldId id="311" r:id="rId23"/>
    <p:sldId id="312" r:id="rId24"/>
    <p:sldId id="275" r:id="rId25"/>
    <p:sldId id="276" r:id="rId26"/>
    <p:sldId id="273" r:id="rId27"/>
    <p:sldId id="274" r:id="rId28"/>
    <p:sldId id="279" r:id="rId29"/>
    <p:sldId id="313" r:id="rId30"/>
    <p:sldId id="314" r:id="rId31"/>
    <p:sldId id="315" r:id="rId32"/>
    <p:sldId id="316" r:id="rId33"/>
    <p:sldId id="317" r:id="rId34"/>
    <p:sldId id="322" r:id="rId35"/>
    <p:sldId id="323" r:id="rId36"/>
    <p:sldId id="325" r:id="rId37"/>
    <p:sldId id="318" r:id="rId38"/>
    <p:sldId id="32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0976-75C5-48E1-928A-32EB94C32AD2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0439-1EE8-4C84-B0AC-67606E4245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6342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2468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2468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b="0" smtClean="0">
                <a:latin typeface="Arial" pitchFamily="34" charset="0"/>
              </a:rPr>
              <a:t>Federal Department of Home Affairs FDHA</a:t>
            </a:r>
            <a:br>
              <a:rPr lang="en-US" sz="800" b="0" smtClean="0">
                <a:latin typeface="Arial" pitchFamily="34" charset="0"/>
              </a:rPr>
            </a:br>
            <a:r>
              <a:rPr lang="en-US" sz="800" smtClean="0">
                <a:latin typeface="Arial" pitchFamily="34" charset="0"/>
              </a:rPr>
              <a:t>Federal Office of Meteorology and Climatology  MeteoSwiss</a:t>
            </a:r>
            <a:endParaRPr lang="en-US" sz="800" b="0" smtClean="0">
              <a:latin typeface="Arial" pitchFamily="34" charset="0"/>
            </a:endParaRPr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6999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0806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4351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81239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97414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163679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97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0426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5656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14026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32083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330325"/>
            <a:ext cx="7472363" cy="4762500"/>
          </a:xfrm>
        </p:spPr>
        <p:txBody>
          <a:bodyPr/>
          <a:lstStyle/>
          <a:p>
            <a:pPr lvl="0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xmlns="" val="338135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GB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0">
                <a:solidFill>
                  <a:srgbClr val="000000"/>
                </a:solidFill>
                <a:latin typeface="Arial" charset="0"/>
              </a:rPr>
              <a:t>Eidgenössisches Departement des Innern EDI</a:t>
            </a:r>
            <a:br>
              <a:rPr lang="de-CH" sz="800" b="0">
                <a:solidFill>
                  <a:srgbClr val="000000"/>
                </a:solidFill>
                <a:latin typeface="Arial" charset="0"/>
              </a:rPr>
            </a:br>
            <a:r>
              <a:rPr lang="de-CH" sz="800">
                <a:solidFill>
                  <a:srgbClr val="000000"/>
                </a:solidFill>
                <a:latin typeface="Arial" charset="0"/>
              </a:rPr>
              <a:t>Bundesamt für Meteorologie und Klimatologie MeteoSchweiz</a:t>
            </a:r>
            <a:endParaRPr lang="de-CH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108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74902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524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28900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81053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226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5503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7363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43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93327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AECE-FEDB-44AA-A86E-EE3060D52A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FE5E-F43B-434E-AEBF-93736F2292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2C73-068E-470B-A1D5-DFDE41B38F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27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E9B9-4382-4E9C-B1EB-B38E22D275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7E26-4A88-4617-97C6-C6BE6F582E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186DC-9951-4DB3-97C2-58D2E27B06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9C63-F597-47B1-9550-2917B52161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67F6-A273-4575-9E5A-2B4D69AAE5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135D-68FC-45DC-A007-988900B337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0C82-279E-475C-8D9D-34BF86EFF66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5588" y="128588"/>
            <a:ext cx="2049462" cy="5965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5988" cy="5965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65FF-3A31-49B4-B169-4E85E61626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97850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8EF8-000F-44A7-B15F-39BBF4B6CC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307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9396"/>
            <a:ext cx="9144000" cy="3603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1950" y="260350"/>
            <a:ext cx="2057400" cy="5678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6019800" cy="5678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b="0" smtClean="0">
              <a:latin typeface="Arial" pitchFamily="34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Um den Fliesstext übersichtlich zu halten, sollten Abschnitte</a:t>
            </a:r>
          </a:p>
          <a:p>
            <a:pPr lvl="0"/>
            <a:r>
              <a:rPr lang="en-US" smtClean="0"/>
              <a:t>gemacht werden. Diese werden zur besseren Lesbarkeit</a:t>
            </a:r>
          </a:p>
          <a:p>
            <a:pPr lvl="0"/>
            <a:r>
              <a:rPr lang="en-US" smtClean="0"/>
              <a:t>jeweils mit eine Blindzeile getrennt.</a:t>
            </a:r>
            <a:br>
              <a:rPr lang="en-US" smtClean="0"/>
            </a:br>
            <a:endParaRPr lang="en-US" smtClean="0"/>
          </a:p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29" name="Picture 45" descr="Wapp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pic>
        <p:nvPicPr>
          <p:cNvPr id="1068" name="Picture 44" descr="Wappen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8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978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7850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3D2542-8CF9-483C-A6B1-923816EF52F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3FFA5"/>
            </a:gs>
            <a:gs pos="50000">
              <a:srgbClr val="FFFFFF"/>
            </a:gs>
            <a:gs pos="100000">
              <a:srgbClr val="C3F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1359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A.Montani; The COSMO-LEPS system.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/>
          <a:srcRect r="48820" b="-17772"/>
          <a:stretch>
            <a:fillRect/>
          </a:stretch>
        </p:blipFill>
        <p:spPr bwMode="auto">
          <a:xfrm>
            <a:off x="0" y="6354763"/>
            <a:ext cx="7921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438" y="6308725"/>
            <a:ext cx="8964612" cy="36513"/>
            <a:chOff x="45" y="3906"/>
            <a:chExt cx="5647" cy="23"/>
          </a:xfrm>
        </p:grpSpPr>
        <p:sp>
          <p:nvSpPr>
            <p:cNvPr id="497671" name="Line 7"/>
            <p:cNvSpPr>
              <a:spLocks noChangeShapeType="1"/>
            </p:cNvSpPr>
            <p:nvPr userDrawn="1"/>
          </p:nvSpPr>
          <p:spPr bwMode="auto">
            <a:xfrm>
              <a:off x="45" y="3906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97672" name="Line 8"/>
            <p:cNvSpPr>
              <a:spLocks noChangeShapeType="1"/>
            </p:cNvSpPr>
            <p:nvPr userDrawn="1"/>
          </p:nvSpPr>
          <p:spPr bwMode="auto">
            <a:xfrm>
              <a:off x="45" y="3929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97673" name="Rectangle 9"/>
          <p:cNvSpPr>
            <a:spLocks noChangeArrowheads="1"/>
          </p:cNvSpPr>
          <p:nvPr/>
        </p:nvSpPr>
        <p:spPr bwMode="auto">
          <a:xfrm>
            <a:off x="539750" y="765175"/>
            <a:ext cx="8208963" cy="71438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614476"/>
            <a:ext cx="7715304" cy="1743086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Candara" pitchFamily="34" charset="0"/>
              </a:rPr>
              <a:t>WG7 </a:t>
            </a:r>
            <a:r>
              <a:rPr lang="it-IT" sz="3600" dirty="0" err="1" smtClean="0">
                <a:latin typeface="Candara" pitchFamily="34" charset="0"/>
              </a:rPr>
              <a:t>summary</a:t>
            </a:r>
            <a:r>
              <a:rPr lang="it-IT" sz="3600" dirty="0" smtClean="0">
                <a:latin typeface="Candara" pitchFamily="34" charset="0"/>
              </a:rPr>
              <a:t> and Science </a:t>
            </a:r>
            <a:r>
              <a:rPr lang="it-IT" sz="3600" dirty="0" err="1" smtClean="0">
                <a:latin typeface="Candara" pitchFamily="34" charset="0"/>
              </a:rPr>
              <a:t>Plan</a:t>
            </a:r>
            <a:endParaRPr lang="it-IT" sz="3600" dirty="0">
              <a:latin typeface="Candar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182403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Candara" pitchFamily="34" charset="0"/>
              </a:rPr>
              <a:t>Chiara Marsigli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andara" pitchFamily="34" charset="0"/>
              </a:rPr>
              <a:t>ARPA Emilia-Romagna, SIMC</a:t>
            </a:r>
          </a:p>
        </p:txBody>
      </p:sp>
      <p:pic>
        <p:nvPicPr>
          <p:cNvPr id="1027" name="Picture 3" descr="C:\Users\cmarsigli\Documents\cosmo\GM2013\logo2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870" y="6072206"/>
            <a:ext cx="2842260" cy="6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Brier Skill </a:t>
            </a:r>
            <a:r>
              <a:rPr lang="en-GB" dirty="0"/>
              <a:t>Score (</a:t>
            </a:r>
            <a:r>
              <a:rPr lang="en-GB" dirty="0" smtClean="0"/>
              <a:t>ref=climatology)</a:t>
            </a:r>
            <a:endParaRPr lang="en-GB" dirty="0"/>
          </a:p>
        </p:txBody>
      </p:sp>
      <p:pic>
        <p:nvPicPr>
          <p:cNvPr id="3074" name="Picture 2" descr="M:\zue-proj\zue\COSMO-NExT\tp3 (COSMO-E)\Praktikum Daliah\andre_praesentation\bss_movero_summer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077336"/>
            <a:ext cx="61722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52674" y="17145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better</a:t>
            </a:r>
            <a:endParaRPr lang="en-GB" sz="1800" b="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05049" y="438147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smtClean="0">
                <a:solidFill>
                  <a:srgbClr val="000000"/>
                </a:solidFill>
                <a:latin typeface="Arial"/>
              </a:rPr>
              <a:t>worse than clim. forecast</a:t>
            </a:r>
            <a:endParaRPr lang="en-GB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1114425" y="5416059"/>
            <a:ext cx="793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smtClean="0">
                <a:latin typeface="+mn-lt"/>
              </a:rPr>
              <a:t>Reference: Forecast based on station climatology 2001-2010 (300 stations)</a:t>
            </a:r>
            <a:endParaRPr lang="en-GB" sz="1800" b="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09674" y="5922317"/>
            <a:ext cx="637738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daytime </a:t>
            </a:r>
            <a:r>
              <a:rPr lang="en-GB" sz="2000" b="0" dirty="0" err="1" smtClean="0">
                <a:latin typeface="+mn-lt"/>
              </a:rPr>
              <a:t>precip</a:t>
            </a:r>
            <a:r>
              <a:rPr lang="en-GB" sz="2000" b="0" dirty="0" smtClean="0">
                <a:latin typeface="+mn-lt"/>
              </a:rPr>
              <a:t>. only slightly better than </a:t>
            </a:r>
            <a:r>
              <a:rPr lang="en-GB" sz="2000" b="0" dirty="0" err="1" smtClean="0">
                <a:latin typeface="+mn-lt"/>
              </a:rPr>
              <a:t>clim</a:t>
            </a:r>
            <a:r>
              <a:rPr lang="en-GB" sz="2000" b="0" dirty="0" smtClean="0">
                <a:latin typeface="+mn-lt"/>
              </a:rPr>
              <a:t>. forecast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best experiment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COSMO-E experiments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292225"/>
            <a:ext cx="7472363" cy="4762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Surprisingly large reduction in spread with smaller correlation lengths for random numbers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SPPT produces only small additional spread for runs with LBC perturbations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3 setups LBC+SPPT, LBC+PP and LBC show similar results but impact of SPPT larger than of PP</a:t>
            </a:r>
          </a:p>
          <a:p>
            <a:pPr>
              <a:spcBef>
                <a:spcPts val="1200"/>
              </a:spcBef>
            </a:pPr>
            <a:r>
              <a:rPr lang="en-GB" dirty="0"/>
              <a:t>s</a:t>
            </a:r>
            <a:r>
              <a:rPr lang="en-GB" dirty="0" smtClean="0"/>
              <a:t>pread in PBL clearly too small in PBL…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…but rather too large in upper-air with LBC+SPPT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only slightly better scores with SPPT so far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experiments shows surprisingly high reliability for precipitation probabilities (enough statistics?)</a:t>
            </a:r>
          </a:p>
        </p:txBody>
      </p:sp>
    </p:spTree>
    <p:extLst>
      <p:ext uri="{BB962C8B-B14F-4D97-AF65-F5344CB8AC3E}">
        <p14:creationId xmlns:p14="http://schemas.microsoft.com/office/powerpoint/2010/main" xmlns="" val="2546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BC-EPS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472363" cy="4762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ECMWF provide 2 BC-EPS data sets for 3 periods: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solidFill>
                  <a:srgbClr val="0000FF"/>
                </a:solidFill>
              </a:rPr>
              <a:t>current resolution T</a:t>
            </a:r>
            <a:r>
              <a:rPr lang="en-GB" baseline="-25000" dirty="0" smtClean="0">
                <a:solidFill>
                  <a:srgbClr val="0000FF"/>
                </a:solidFill>
              </a:rPr>
              <a:t>L</a:t>
            </a:r>
            <a:r>
              <a:rPr lang="en-GB" dirty="0" smtClean="0">
                <a:solidFill>
                  <a:srgbClr val="0000FF"/>
                </a:solidFill>
              </a:rPr>
              <a:t>639 (~32 km) </a:t>
            </a:r>
            <a:r>
              <a:rPr lang="en-GB" dirty="0" smtClean="0">
                <a:solidFill>
                  <a:srgbClr val="0000FF"/>
                </a:solidFill>
                <a:sym typeface="Wingdings" pitchFamily="2" charset="2"/>
              </a:rPr>
              <a:t> BCR</a:t>
            </a:r>
            <a:endParaRPr lang="en-GB" dirty="0" smtClean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dirty="0" smtClean="0">
                <a:solidFill>
                  <a:srgbClr val="FF0000"/>
                </a:solidFill>
              </a:rPr>
              <a:t>igh resolution T</a:t>
            </a:r>
            <a:r>
              <a:rPr lang="en-GB" baseline="-25000" dirty="0" smtClean="0">
                <a:solidFill>
                  <a:srgbClr val="FF0000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1279 (~16 km)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 BCH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 smtClean="0"/>
              <a:t>winter storm period 2011-12-26 – 2012-01-08 run with COSMO-E (without SPPT)</a:t>
            </a:r>
          </a:p>
          <a:p>
            <a:pPr>
              <a:spcBef>
                <a:spcPts val="1200"/>
              </a:spcBef>
            </a:pPr>
            <a:r>
              <a:rPr lang="en-GB" dirty="0"/>
              <a:t>f</a:t>
            </a:r>
            <a:r>
              <a:rPr lang="en-GB" dirty="0" smtClean="0"/>
              <a:t>irst results show slightly better scores with </a:t>
            </a:r>
            <a:r>
              <a:rPr lang="en-GB" dirty="0" smtClean="0">
                <a:solidFill>
                  <a:srgbClr val="FF0000"/>
                </a:solidFill>
              </a:rPr>
              <a:t>BCH</a:t>
            </a:r>
            <a:r>
              <a:rPr lang="en-GB" dirty="0" smtClean="0"/>
              <a:t> in surface verification (500 stations)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6066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Brier score 12h sum of precipitation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6" t="14096" r="3313" b="3435"/>
          <a:stretch/>
        </p:blipFill>
        <p:spPr bwMode="auto">
          <a:xfrm>
            <a:off x="1079766" y="1196501"/>
            <a:ext cx="3531159" cy="26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66" t="14596" r="4210" b="3602"/>
          <a:stretch/>
        </p:blipFill>
        <p:spPr bwMode="auto">
          <a:xfrm>
            <a:off x="5214025" y="1217921"/>
            <a:ext cx="3466944" cy="26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90" t="14763" r="3874" b="3601"/>
          <a:stretch/>
        </p:blipFill>
        <p:spPr bwMode="auto">
          <a:xfrm>
            <a:off x="1051090" y="3951881"/>
            <a:ext cx="3472283" cy="26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57" t="21040" r="4149" b="50012"/>
          <a:stretch/>
        </p:blipFill>
        <p:spPr bwMode="auto">
          <a:xfrm>
            <a:off x="4718384" y="3998072"/>
            <a:ext cx="1608318" cy="13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735991" y="5355620"/>
            <a:ext cx="4275974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BCH</a:t>
            </a:r>
            <a:r>
              <a:rPr lang="en-GB" sz="20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b="0" dirty="0" smtClean="0">
                <a:latin typeface="+mn-lt"/>
              </a:rPr>
              <a:t>shows better scores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mainly thanks to better resolution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6194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Candara" pitchFamily="34" charset="0"/>
              </a:rPr>
              <a:t>COSMO-IT-EPS: first </a:t>
            </a:r>
            <a:r>
              <a:rPr lang="it-IT" sz="3200" dirty="0" smtClean="0">
                <a:latin typeface="Candara" pitchFamily="34" charset="0"/>
              </a:rPr>
              <a:t>KENDA </a:t>
            </a:r>
            <a:r>
              <a:rPr lang="it-IT" sz="3200" dirty="0" err="1" smtClean="0">
                <a:latin typeface="Candara" pitchFamily="34" charset="0"/>
              </a:rPr>
              <a:t>experiments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Autofit/>
          </a:bodyPr>
          <a:lstStyle/>
          <a:p>
            <a:r>
              <a:rPr lang="it-IT" sz="2800" dirty="0" smtClean="0"/>
              <a:t>DA </a:t>
            </a:r>
            <a:r>
              <a:rPr lang="it-IT" sz="2800" dirty="0" err="1" smtClean="0"/>
              <a:t>cycle</a:t>
            </a:r>
            <a:r>
              <a:rPr lang="it-IT" sz="2800" dirty="0" smtClean="0"/>
              <a:t>: </a:t>
            </a:r>
          </a:p>
          <a:p>
            <a:pPr lvl="1"/>
            <a:r>
              <a:rPr lang="it-IT" sz="2400" dirty="0" smtClean="0"/>
              <a:t>3-hourly </a:t>
            </a:r>
            <a:r>
              <a:rPr lang="it-IT" sz="2400" dirty="0" err="1" smtClean="0"/>
              <a:t>cycles</a:t>
            </a:r>
            <a:r>
              <a:rPr lang="it-IT" sz="2400" dirty="0" smtClean="0"/>
              <a:t>, 36 </a:t>
            </a:r>
            <a:r>
              <a:rPr lang="it-IT" sz="2400" dirty="0" err="1" smtClean="0"/>
              <a:t>hours</a:t>
            </a:r>
            <a:endParaRPr lang="it-IT" sz="2400" dirty="0" smtClean="0"/>
          </a:p>
          <a:p>
            <a:pPr lvl="1"/>
            <a:r>
              <a:rPr lang="it-IT" sz="2400" dirty="0" smtClean="0"/>
              <a:t>10 </a:t>
            </a:r>
            <a:r>
              <a:rPr lang="it-IT" sz="2400" dirty="0" err="1" smtClean="0"/>
              <a:t>members</a:t>
            </a:r>
            <a:endParaRPr lang="it-IT" sz="2400" dirty="0" smtClean="0"/>
          </a:p>
          <a:p>
            <a:pPr lvl="1"/>
            <a:r>
              <a:rPr lang="it-IT" sz="2400" dirty="0" err="1" smtClean="0"/>
              <a:t>BCs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COSMO-LEPS (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ICs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cold</a:t>
            </a:r>
            <a:r>
              <a:rPr lang="it-IT" sz="2400" dirty="0" smtClean="0"/>
              <a:t> start)</a:t>
            </a:r>
          </a:p>
          <a:p>
            <a:pPr lvl="1"/>
            <a:r>
              <a:rPr lang="it-IT" sz="2400" dirty="0" smtClean="0"/>
              <a:t>no </a:t>
            </a:r>
            <a:r>
              <a:rPr lang="it-IT" sz="2400" dirty="0" err="1" smtClean="0"/>
              <a:t>model</a:t>
            </a:r>
            <a:r>
              <a:rPr lang="it-IT" sz="2400" dirty="0" smtClean="0"/>
              <a:t> </a:t>
            </a:r>
            <a:r>
              <a:rPr lang="it-IT" sz="2400" dirty="0" err="1" smtClean="0"/>
              <a:t>perturbations</a:t>
            </a:r>
            <a:endParaRPr lang="it-IT" sz="2400" dirty="0" smtClean="0"/>
          </a:p>
          <a:p>
            <a:pPr lvl="1"/>
            <a:r>
              <a:rPr lang="it-IT" sz="2400" dirty="0" err="1" smtClean="0"/>
              <a:t>observations</a:t>
            </a:r>
            <a:r>
              <a:rPr lang="it-IT" sz="2400" dirty="0" smtClean="0"/>
              <a:t>: TEMP SYNOP ACARS AMDAR</a:t>
            </a:r>
          </a:p>
          <a:p>
            <a:r>
              <a:rPr lang="it-IT" sz="2800" dirty="0" err="1" smtClean="0"/>
              <a:t>Forecast</a:t>
            </a:r>
            <a:r>
              <a:rPr lang="it-IT" sz="2800" dirty="0" smtClean="0"/>
              <a:t>:</a:t>
            </a:r>
          </a:p>
          <a:p>
            <a:pPr lvl="1"/>
            <a:r>
              <a:rPr lang="it-IT" sz="2400" dirty="0" smtClean="0"/>
              <a:t>10 </a:t>
            </a:r>
            <a:r>
              <a:rPr lang="it-IT" sz="2400" dirty="0" err="1" smtClean="0"/>
              <a:t>members</a:t>
            </a:r>
            <a:endParaRPr lang="it-IT" sz="2400" dirty="0" smtClean="0"/>
          </a:p>
          <a:p>
            <a:pPr lvl="1"/>
            <a:r>
              <a:rPr lang="it-IT" sz="2400" dirty="0" smtClean="0"/>
              <a:t>36h </a:t>
            </a:r>
            <a:r>
              <a:rPr lang="it-IT" sz="2400" dirty="0" err="1" smtClean="0"/>
              <a:t>forecast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endParaRPr lang="it-IT" sz="2400" dirty="0" smtClean="0"/>
          </a:p>
          <a:p>
            <a:pPr lvl="1"/>
            <a:r>
              <a:rPr lang="it-IT" sz="2400" dirty="0" err="1" smtClean="0"/>
              <a:t>parameter</a:t>
            </a:r>
            <a:r>
              <a:rPr lang="it-IT" sz="2400" dirty="0" smtClean="0"/>
              <a:t> </a:t>
            </a:r>
            <a:r>
              <a:rPr lang="it-IT" sz="2400" dirty="0" err="1" smtClean="0"/>
              <a:t>perturbations</a:t>
            </a:r>
            <a:endParaRPr lang="it-IT" sz="2400" dirty="0" smtClean="0"/>
          </a:p>
          <a:p>
            <a:pPr lvl="1"/>
            <a:r>
              <a:rPr lang="it-IT" sz="2400" dirty="0" err="1" smtClean="0"/>
              <a:t>BCs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COSMO-LEPS</a:t>
            </a:r>
            <a:endParaRPr lang="it-IT" sz="2400" dirty="0"/>
          </a:p>
        </p:txBody>
      </p:sp>
      <p:pic>
        <p:nvPicPr>
          <p:cNvPr id="5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2012102512 - T </a:t>
            </a:r>
            <a:r>
              <a:rPr lang="it-IT" sz="3200" dirty="0" err="1" smtClean="0"/>
              <a:t>level</a:t>
            </a:r>
            <a:r>
              <a:rPr lang="it-IT" sz="3200" dirty="0" smtClean="0"/>
              <a:t> 50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00166" y="14287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KENDA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  <p:pic>
        <p:nvPicPr>
          <p:cNvPr id="8" name="Picture 2" descr="C:\Users\cmarsigli\Documents\cosmo\KENDA\2012102512\spettri\2dspectra_kenda_t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70"/>
            <a:ext cx="4286250" cy="4286250"/>
          </a:xfrm>
          <a:prstGeom prst="rect">
            <a:avLst/>
          </a:prstGeom>
          <a:noFill/>
        </p:spPr>
      </p:pic>
      <p:pic>
        <p:nvPicPr>
          <p:cNvPr id="6146" name="Picture 2" descr="C:\Users\cmarsigli\Documents\cosmo\KENDA\2012102512\spettri\2dspectra_int2lm_t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70"/>
            <a:ext cx="4286250" cy="4286250"/>
          </a:xfrm>
          <a:prstGeom prst="rect">
            <a:avLst/>
          </a:prstGeom>
          <a:noFill/>
        </p:spPr>
      </p:pic>
      <p:pic>
        <p:nvPicPr>
          <p:cNvPr id="9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072066" y="142873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COSMO-LEPS </a:t>
            </a:r>
            <a:r>
              <a:rPr lang="it-IT" sz="2000" dirty="0" err="1" smtClean="0"/>
              <a:t>downscaled</a:t>
            </a:r>
            <a:r>
              <a:rPr lang="it-IT" sz="2000" dirty="0" smtClean="0"/>
              <a:t>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prstClr val="black"/>
                </a:solidFill>
              </a:rPr>
              <a:t>2012102512 - T </a:t>
            </a:r>
            <a:r>
              <a:rPr lang="it-IT" sz="3200" dirty="0" err="1" smtClean="0">
                <a:solidFill>
                  <a:prstClr val="black"/>
                </a:solidFill>
              </a:rPr>
              <a:t>level</a:t>
            </a:r>
            <a:r>
              <a:rPr lang="it-IT" sz="3200" dirty="0" smtClean="0">
                <a:solidFill>
                  <a:prstClr val="black"/>
                </a:solidFill>
              </a:rPr>
              <a:t> 40</a:t>
            </a:r>
            <a:endParaRPr lang="it-IT" dirty="0"/>
          </a:p>
        </p:txBody>
      </p:sp>
      <p:pic>
        <p:nvPicPr>
          <p:cNvPr id="3" name="Picture 2" descr="C:\Users\cmarsigli\Documents\cosmo\KENDA\2012102512\spettri\2dspectra_kenda_t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4" y="2000270"/>
            <a:ext cx="4286250" cy="4286250"/>
          </a:xfrm>
          <a:prstGeom prst="rect">
            <a:avLst/>
          </a:prstGeom>
          <a:noFill/>
        </p:spPr>
      </p:pic>
      <p:pic>
        <p:nvPicPr>
          <p:cNvPr id="4" name="Picture 3" descr="C:\Users\cmarsigli\Documents\cosmo\KENDA\2012102512\spettri\2dspectra_int2lm_t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906" y="2000270"/>
            <a:ext cx="4286250" cy="4286250"/>
          </a:xfrm>
          <a:prstGeom prst="rect">
            <a:avLst/>
          </a:prstGeom>
          <a:noFill/>
        </p:spPr>
      </p:pic>
      <p:pic>
        <p:nvPicPr>
          <p:cNvPr id="9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00166" y="14287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KENDA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2066" y="142873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COSMO-LEPS </a:t>
            </a:r>
            <a:r>
              <a:rPr lang="it-IT" sz="2000" dirty="0" err="1" smtClean="0"/>
              <a:t>downscaled</a:t>
            </a:r>
            <a:r>
              <a:rPr lang="it-IT" sz="2000" dirty="0" smtClean="0"/>
              <a:t>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prstClr val="black"/>
                </a:solidFill>
              </a:rPr>
              <a:t>2012102512 - T </a:t>
            </a:r>
            <a:r>
              <a:rPr lang="it-IT" sz="3200" dirty="0" err="1" smtClean="0">
                <a:solidFill>
                  <a:prstClr val="black"/>
                </a:solidFill>
              </a:rPr>
              <a:t>level</a:t>
            </a:r>
            <a:r>
              <a:rPr lang="it-IT" sz="3200" dirty="0" smtClean="0">
                <a:solidFill>
                  <a:prstClr val="black"/>
                </a:solidFill>
              </a:rPr>
              <a:t> 30</a:t>
            </a:r>
            <a:endParaRPr lang="it-IT" dirty="0"/>
          </a:p>
        </p:txBody>
      </p:sp>
      <p:pic>
        <p:nvPicPr>
          <p:cNvPr id="3" name="Picture 2" descr="C:\Users\cmarsigli\Documents\cosmo\KENDA\2012102512\spettri\2dspectra_kenda_t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70"/>
            <a:ext cx="4286250" cy="4286250"/>
          </a:xfrm>
          <a:prstGeom prst="rect">
            <a:avLst/>
          </a:prstGeom>
          <a:noFill/>
        </p:spPr>
      </p:pic>
      <p:pic>
        <p:nvPicPr>
          <p:cNvPr id="4" name="Picture 3" descr="C:\Users\cmarsigli\Documents\cosmo\KENDA\2012102512\spettri\2dspectra_int2lm_t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906" y="2000270"/>
            <a:ext cx="4286250" cy="4286250"/>
          </a:xfrm>
          <a:prstGeom prst="rect">
            <a:avLst/>
          </a:prstGeom>
          <a:noFill/>
        </p:spPr>
      </p:pic>
      <p:pic>
        <p:nvPicPr>
          <p:cNvPr id="9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00166" y="14287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KENDA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2066" y="142873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COSMO-LEPS </a:t>
            </a:r>
            <a:r>
              <a:rPr lang="it-IT" sz="2000" dirty="0" err="1" smtClean="0"/>
              <a:t>downscaled</a:t>
            </a:r>
            <a:r>
              <a:rPr lang="it-IT" sz="2000" dirty="0" smtClean="0"/>
              <a:t> </a:t>
            </a:r>
            <a:r>
              <a:rPr lang="it-IT" sz="2000" dirty="0" err="1" smtClean="0"/>
              <a:t>analyses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arsigli\Documents\cosmo\KENDA\2012092612\int2lm\andam_ens_t2m_areaT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-24"/>
            <a:ext cx="7858180" cy="64294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2012092612 - T2m </a:t>
            </a:r>
            <a:r>
              <a:rPr lang="it-IT" sz="3600" dirty="0" err="1" smtClean="0"/>
              <a:t>areaTOT</a:t>
            </a:r>
            <a:r>
              <a:rPr lang="it-IT" sz="3600" dirty="0" smtClean="0"/>
              <a:t> – </a:t>
            </a:r>
            <a:r>
              <a:rPr lang="it-IT" sz="3600" dirty="0" err="1" smtClean="0"/>
              <a:t>downscaling</a:t>
            </a:r>
            <a:r>
              <a:rPr lang="it-IT" sz="3600" dirty="0" smtClean="0"/>
              <a:t> </a:t>
            </a:r>
            <a:r>
              <a:rPr lang="it-IT" sz="3600" dirty="0" err="1" smtClean="0"/>
              <a:t>ICs</a:t>
            </a:r>
            <a:endParaRPr lang="it-IT" sz="3600" dirty="0"/>
          </a:p>
        </p:txBody>
      </p:sp>
      <p:pic>
        <p:nvPicPr>
          <p:cNvPr id="4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arsigli\Documents\cosmo\KENDA\2012092612\kenda\andam_ens_t2m_areaT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-24"/>
            <a:ext cx="6858048" cy="64294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2012092612 - T2m </a:t>
            </a:r>
            <a:r>
              <a:rPr lang="it-IT" sz="3600" dirty="0" err="1" smtClean="0"/>
              <a:t>areaTOT</a:t>
            </a:r>
            <a:r>
              <a:rPr lang="it-IT" sz="3600" dirty="0" smtClean="0"/>
              <a:t> - </a:t>
            </a:r>
            <a:r>
              <a:rPr lang="it-IT" sz="3600" dirty="0" err="1" smtClean="0"/>
              <a:t>kendaICs</a:t>
            </a:r>
            <a:endParaRPr lang="it-IT" sz="3600" dirty="0"/>
          </a:p>
        </p:txBody>
      </p:sp>
      <p:pic>
        <p:nvPicPr>
          <p:cNvPr id="4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1469" y="1717606"/>
            <a:ext cx="21431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93000" cy="47625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 smtClean="0"/>
              <a:t>Ensemble forecasts with </a:t>
            </a:r>
            <a:r>
              <a:rPr lang="en-GB" dirty="0" smtClean="0">
                <a:solidFill>
                  <a:srgbClr val="0000FF"/>
                </a:solidFill>
              </a:rPr>
              <a:t>convection-permitting resolution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(2.2 km mesh-size)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21 members</a:t>
            </a:r>
          </a:p>
          <a:p>
            <a:pPr>
              <a:spcBef>
                <a:spcPts val="1800"/>
              </a:spcBef>
            </a:pPr>
            <a:r>
              <a:rPr lang="en-GB" dirty="0"/>
              <a:t>T</a:t>
            </a:r>
            <a:r>
              <a:rPr lang="en-GB" dirty="0" smtClean="0"/>
              <a:t>wice </a:t>
            </a:r>
            <a:r>
              <a:rPr lang="en-GB" dirty="0"/>
              <a:t>a day </a:t>
            </a:r>
            <a:r>
              <a:rPr lang="en-GB" dirty="0" smtClean="0">
                <a:solidFill>
                  <a:srgbClr val="0000FF"/>
                </a:solidFill>
              </a:rPr>
              <a:t>up to +120h </a:t>
            </a:r>
            <a:r>
              <a:rPr lang="en-GB" dirty="0" smtClean="0"/>
              <a:t>for Alpine area</a:t>
            </a:r>
            <a:br>
              <a:rPr lang="en-GB" dirty="0" smtClean="0"/>
            </a:br>
            <a:r>
              <a:rPr lang="en-GB" dirty="0" smtClean="0"/>
              <a:t>(15% larger than COSMO-2 domain)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GB" dirty="0" smtClean="0"/>
              <a:t>Range of possible scenarios and “best estimate”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COSMO version 4.26</a:t>
            </a:r>
          </a:p>
        </p:txBody>
      </p:sp>
    </p:spTree>
    <p:extLst>
      <p:ext uri="{BB962C8B-B14F-4D97-AF65-F5344CB8AC3E}">
        <p14:creationId xmlns:p14="http://schemas.microsoft.com/office/powerpoint/2010/main" xmlns="" val="14519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164" y="4846670"/>
            <a:ext cx="2786050" cy="51115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20120926 12-24 UTC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5008" y="21429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downscaling</a:t>
            </a:r>
            <a:r>
              <a:rPr lang="it-IT" sz="2400" dirty="0" smtClean="0"/>
              <a:t> </a:t>
            </a:r>
            <a:r>
              <a:rPr lang="it-IT" sz="2400" dirty="0" err="1" smtClean="0"/>
              <a:t>ICs</a:t>
            </a:r>
            <a:endParaRPr lang="it-IT" sz="2400" dirty="0" smtClean="0"/>
          </a:p>
          <a:p>
            <a:pPr algn="ctr"/>
            <a:r>
              <a:rPr lang="it-IT" sz="2400" dirty="0" err="1" smtClean="0"/>
              <a:t>fc</a:t>
            </a:r>
            <a:r>
              <a:rPr lang="it-IT" sz="2400" dirty="0" smtClean="0"/>
              <a:t> + 12 h</a:t>
            </a:r>
            <a:endParaRPr lang="it-IT" sz="2400" dirty="0"/>
          </a:p>
        </p:txBody>
      </p:sp>
      <p:pic>
        <p:nvPicPr>
          <p:cNvPr id="4" name="Picture 3" descr="C:\Users\cmarsigli\Documents\cosmo\KENDA\2012092612\int2lm\tp_12h_int2lm.1.png"/>
          <p:cNvPicPr>
            <a:picLocks noChangeAspect="1" noChangeArrowheads="1"/>
          </p:cNvPicPr>
          <p:nvPr/>
        </p:nvPicPr>
        <p:blipFill>
          <a:blip r:embed="rId2" cstate="print"/>
          <a:srcRect l="4765" t="22153" r="4529" b="2769"/>
          <a:stretch>
            <a:fillRect/>
          </a:stretch>
        </p:blipFill>
        <p:spPr bwMode="auto">
          <a:xfrm>
            <a:off x="1" y="1"/>
            <a:ext cx="2419129" cy="1416649"/>
          </a:xfrm>
          <a:prstGeom prst="rect">
            <a:avLst/>
          </a:prstGeom>
          <a:noFill/>
        </p:spPr>
      </p:pic>
      <p:pic>
        <p:nvPicPr>
          <p:cNvPr id="8" name="Picture 4" descr="C:\Users\cmarsigli\Documents\cosmo\KENDA\2012092612\int2lm\tp_12h_int2lm.2.png"/>
          <p:cNvPicPr>
            <a:picLocks noChangeAspect="1" noChangeArrowheads="1"/>
          </p:cNvPicPr>
          <p:nvPr/>
        </p:nvPicPr>
        <p:blipFill>
          <a:blip r:embed="rId3" cstate="print"/>
          <a:srcRect l="4688" t="22256" r="4664" b="3115"/>
          <a:stretch>
            <a:fillRect/>
          </a:stretch>
        </p:blipFill>
        <p:spPr bwMode="auto">
          <a:xfrm>
            <a:off x="0" y="1357298"/>
            <a:ext cx="2417582" cy="1408176"/>
          </a:xfrm>
          <a:prstGeom prst="rect">
            <a:avLst/>
          </a:prstGeom>
          <a:noFill/>
        </p:spPr>
      </p:pic>
      <p:pic>
        <p:nvPicPr>
          <p:cNvPr id="10" name="Picture 5" descr="C:\Users\cmarsigli\Documents\cosmo\KENDA\2012092612\int2lm\tp_12h_int2lm.3.png"/>
          <p:cNvPicPr>
            <a:picLocks noChangeAspect="1" noChangeArrowheads="1"/>
          </p:cNvPicPr>
          <p:nvPr/>
        </p:nvPicPr>
        <p:blipFill>
          <a:blip r:embed="rId4" cstate="print"/>
          <a:srcRect l="4731" t="22398" r="4926" b="2731"/>
          <a:stretch>
            <a:fillRect/>
          </a:stretch>
        </p:blipFill>
        <p:spPr bwMode="auto">
          <a:xfrm>
            <a:off x="0" y="2714620"/>
            <a:ext cx="2409448" cy="1412743"/>
          </a:xfrm>
          <a:prstGeom prst="rect">
            <a:avLst/>
          </a:prstGeom>
          <a:noFill/>
        </p:spPr>
      </p:pic>
      <p:pic>
        <p:nvPicPr>
          <p:cNvPr id="1030" name="Picture 6" descr="C:\Users\cmarsigli\Documents\cosmo\KENDA\2012092612\int2lm\tp_12h_int2lm.4.png"/>
          <p:cNvPicPr>
            <a:picLocks noChangeAspect="1" noChangeArrowheads="1"/>
          </p:cNvPicPr>
          <p:nvPr/>
        </p:nvPicPr>
        <p:blipFill>
          <a:blip r:embed="rId5" cstate="print"/>
          <a:srcRect l="5000" t="22014" r="4914" b="3115"/>
          <a:stretch>
            <a:fillRect/>
          </a:stretch>
        </p:blipFill>
        <p:spPr bwMode="auto">
          <a:xfrm>
            <a:off x="0" y="4071942"/>
            <a:ext cx="2402594" cy="1412743"/>
          </a:xfrm>
          <a:prstGeom prst="rect">
            <a:avLst/>
          </a:prstGeom>
          <a:noFill/>
        </p:spPr>
      </p:pic>
      <p:pic>
        <p:nvPicPr>
          <p:cNvPr id="1031" name="Picture 7" descr="C:\Users\cmarsigli\Documents\cosmo\KENDA\2012092612\int2lm\tp_12h_int2lm.5.png"/>
          <p:cNvPicPr>
            <a:picLocks noChangeAspect="1" noChangeArrowheads="1"/>
          </p:cNvPicPr>
          <p:nvPr/>
        </p:nvPicPr>
        <p:blipFill>
          <a:blip r:embed="rId6" cstate="print"/>
          <a:srcRect l="4565" t="22150" r="4578" b="2979"/>
          <a:stretch>
            <a:fillRect/>
          </a:stretch>
        </p:blipFill>
        <p:spPr bwMode="auto">
          <a:xfrm>
            <a:off x="5704" y="5445281"/>
            <a:ext cx="2423156" cy="1412743"/>
          </a:xfrm>
          <a:prstGeom prst="rect">
            <a:avLst/>
          </a:prstGeom>
          <a:noFill/>
        </p:spPr>
      </p:pic>
      <p:pic>
        <p:nvPicPr>
          <p:cNvPr id="1032" name="Picture 8" descr="C:\Users\cmarsigli\Documents\cosmo\KENDA\2012092612\int2lm\tp_12h_int2lm.6.png"/>
          <p:cNvPicPr>
            <a:picLocks noChangeAspect="1" noChangeArrowheads="1"/>
          </p:cNvPicPr>
          <p:nvPr/>
        </p:nvPicPr>
        <p:blipFill>
          <a:blip r:embed="rId7" cstate="print"/>
          <a:srcRect l="4562" t="22382" r="4752" b="2989"/>
          <a:stretch>
            <a:fillRect/>
          </a:stretch>
        </p:blipFill>
        <p:spPr bwMode="auto">
          <a:xfrm>
            <a:off x="2357422" y="0"/>
            <a:ext cx="2418596" cy="1408176"/>
          </a:xfrm>
          <a:prstGeom prst="rect">
            <a:avLst/>
          </a:prstGeom>
          <a:noFill/>
        </p:spPr>
      </p:pic>
      <p:pic>
        <p:nvPicPr>
          <p:cNvPr id="1033" name="Picture 9" descr="C:\Users\cmarsigli\Documents\cosmo\KENDA\2012092612\int2lm\tp_12h_int2lm.7.png"/>
          <p:cNvPicPr>
            <a:picLocks noChangeAspect="1" noChangeArrowheads="1"/>
          </p:cNvPicPr>
          <p:nvPr/>
        </p:nvPicPr>
        <p:blipFill>
          <a:blip r:embed="rId8" cstate="print"/>
          <a:srcRect l="4921" t="22142" r="4736" b="3229"/>
          <a:stretch>
            <a:fillRect/>
          </a:stretch>
        </p:blipFill>
        <p:spPr bwMode="auto">
          <a:xfrm>
            <a:off x="2357422" y="1377882"/>
            <a:ext cx="2409448" cy="1408176"/>
          </a:xfrm>
          <a:prstGeom prst="rect">
            <a:avLst/>
          </a:prstGeom>
          <a:noFill/>
        </p:spPr>
      </p:pic>
      <p:pic>
        <p:nvPicPr>
          <p:cNvPr id="1034" name="Picture 10" descr="C:\Users\cmarsigli\Documents\cosmo\KENDA\2012092612\int2lm\tp_12h_int2lm.8.png"/>
          <p:cNvPicPr>
            <a:picLocks noChangeAspect="1" noChangeArrowheads="1"/>
          </p:cNvPicPr>
          <p:nvPr/>
        </p:nvPicPr>
        <p:blipFill>
          <a:blip r:embed="rId9" cstate="print"/>
          <a:srcRect l="4565" t="22378" r="4921" b="2750"/>
          <a:stretch>
            <a:fillRect/>
          </a:stretch>
        </p:blipFill>
        <p:spPr bwMode="auto">
          <a:xfrm>
            <a:off x="2357422" y="2730618"/>
            <a:ext cx="2414008" cy="1412762"/>
          </a:xfrm>
          <a:prstGeom prst="rect">
            <a:avLst/>
          </a:prstGeom>
          <a:noFill/>
        </p:spPr>
      </p:pic>
      <p:pic>
        <p:nvPicPr>
          <p:cNvPr id="1035" name="Picture 11" descr="C:\Users\cmarsigli\Documents\cosmo\KENDA\2012092612\int2lm\tp_12h_int2lm.9.png"/>
          <p:cNvPicPr>
            <a:picLocks noChangeAspect="1" noChangeArrowheads="1"/>
          </p:cNvPicPr>
          <p:nvPr/>
        </p:nvPicPr>
        <p:blipFill>
          <a:blip r:embed="rId10" cstate="print"/>
          <a:srcRect l="4461" t="22102" r="4919" b="3005"/>
          <a:stretch>
            <a:fillRect/>
          </a:stretch>
        </p:blipFill>
        <p:spPr bwMode="auto">
          <a:xfrm>
            <a:off x="2357422" y="4071942"/>
            <a:ext cx="2416835" cy="1413158"/>
          </a:xfrm>
          <a:prstGeom prst="rect">
            <a:avLst/>
          </a:prstGeom>
          <a:noFill/>
        </p:spPr>
      </p:pic>
      <p:pic>
        <p:nvPicPr>
          <p:cNvPr id="1036" name="Picture 12" descr="C:\Users\cmarsigli\Documents\cosmo\KENDA\2012092612\int2lm\tp_12h_int2lm.10.png"/>
          <p:cNvPicPr>
            <a:picLocks noChangeAspect="1" noChangeArrowheads="1"/>
          </p:cNvPicPr>
          <p:nvPr/>
        </p:nvPicPr>
        <p:blipFill>
          <a:blip r:embed="rId11" cstate="print"/>
          <a:srcRect l="4564" t="22126" r="4751" b="3003"/>
          <a:stretch>
            <a:fillRect/>
          </a:stretch>
        </p:blipFill>
        <p:spPr bwMode="auto">
          <a:xfrm>
            <a:off x="2357422" y="5445257"/>
            <a:ext cx="2418569" cy="1412743"/>
          </a:xfrm>
          <a:prstGeom prst="rect">
            <a:avLst/>
          </a:prstGeom>
          <a:noFill/>
        </p:spPr>
      </p:pic>
      <p:pic>
        <p:nvPicPr>
          <p:cNvPr id="15" name="Picture 2" descr="C:\Users\cmarsigli\Documents\cosmo\KENDA\2012092612\paletteor3_full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1785926"/>
            <a:ext cx="4190477" cy="380953"/>
          </a:xfrm>
          <a:prstGeom prst="rect">
            <a:avLst/>
          </a:prstGeom>
          <a:noFill/>
        </p:spPr>
      </p:pic>
      <p:pic>
        <p:nvPicPr>
          <p:cNvPr id="1026" name="Picture 2" descr="C:\Users\cmarsigli\Documents\cosmo\KENDA\2012092612\combinazione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206" y="2143116"/>
            <a:ext cx="4356826" cy="2536508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7858148" y="427411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V. Poli</a:t>
            </a:r>
            <a:endParaRPr lang="it-IT" dirty="0"/>
          </a:p>
        </p:txBody>
      </p:sp>
      <p:pic>
        <p:nvPicPr>
          <p:cNvPr id="17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164" y="4846670"/>
            <a:ext cx="2786050" cy="51115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20120926 12-24 UTC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5008" y="21429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kenda</a:t>
            </a:r>
            <a:r>
              <a:rPr lang="it-IT" sz="2400" dirty="0" smtClean="0"/>
              <a:t> </a:t>
            </a:r>
            <a:r>
              <a:rPr lang="it-IT" sz="2400" dirty="0" err="1" smtClean="0"/>
              <a:t>ICs</a:t>
            </a:r>
            <a:endParaRPr lang="it-IT" sz="2400" dirty="0" smtClean="0"/>
          </a:p>
          <a:p>
            <a:pPr algn="ctr"/>
            <a:r>
              <a:rPr lang="it-IT" sz="2400" dirty="0" err="1" smtClean="0"/>
              <a:t>fc</a:t>
            </a:r>
            <a:r>
              <a:rPr lang="it-IT" sz="2400" dirty="0" smtClean="0"/>
              <a:t> + 12 h</a:t>
            </a:r>
            <a:endParaRPr lang="it-IT" sz="2400" dirty="0"/>
          </a:p>
        </p:txBody>
      </p:sp>
      <p:pic>
        <p:nvPicPr>
          <p:cNvPr id="2050" name="Picture 2" descr="C:\Users\cmarsigli\Documents\cosmo\KENDA\2012092612\kenda\tp_12h_kenda.1.png"/>
          <p:cNvPicPr>
            <a:picLocks noChangeAspect="1" noChangeArrowheads="1"/>
          </p:cNvPicPr>
          <p:nvPr/>
        </p:nvPicPr>
        <p:blipFill>
          <a:blip r:embed="rId2" cstate="print"/>
          <a:srcRect l="4752" t="22292" r="4562" b="2837"/>
          <a:stretch>
            <a:fillRect/>
          </a:stretch>
        </p:blipFill>
        <p:spPr bwMode="auto">
          <a:xfrm>
            <a:off x="0" y="0"/>
            <a:ext cx="2418596" cy="1412743"/>
          </a:xfrm>
          <a:prstGeom prst="rect">
            <a:avLst/>
          </a:prstGeom>
          <a:noFill/>
        </p:spPr>
      </p:pic>
      <p:pic>
        <p:nvPicPr>
          <p:cNvPr id="2051" name="Picture 3" descr="C:\Users\cmarsigli\Documents\cosmo\KENDA\2012092612\kenda\tp_12h_kenda.2.png"/>
          <p:cNvPicPr>
            <a:picLocks noChangeAspect="1" noChangeArrowheads="1"/>
          </p:cNvPicPr>
          <p:nvPr/>
        </p:nvPicPr>
        <p:blipFill>
          <a:blip r:embed="rId3" cstate="print"/>
          <a:srcRect l="4737" t="22135" r="4577" b="2993"/>
          <a:stretch>
            <a:fillRect/>
          </a:stretch>
        </p:blipFill>
        <p:spPr bwMode="auto">
          <a:xfrm>
            <a:off x="0" y="1357298"/>
            <a:ext cx="2418596" cy="1412762"/>
          </a:xfrm>
          <a:prstGeom prst="rect">
            <a:avLst/>
          </a:prstGeom>
          <a:noFill/>
        </p:spPr>
      </p:pic>
      <p:pic>
        <p:nvPicPr>
          <p:cNvPr id="2052" name="Picture 4" descr="C:\Users\cmarsigli\Documents\cosmo\KENDA\2012092612\kenda\tp_12h_kenda.3.png"/>
          <p:cNvPicPr>
            <a:picLocks noChangeAspect="1" noChangeArrowheads="1"/>
          </p:cNvPicPr>
          <p:nvPr/>
        </p:nvPicPr>
        <p:blipFill>
          <a:blip r:embed="rId4" cstate="print"/>
          <a:srcRect l="4736" t="22140" r="4921" b="3473"/>
          <a:stretch>
            <a:fillRect/>
          </a:stretch>
        </p:blipFill>
        <p:spPr bwMode="auto">
          <a:xfrm>
            <a:off x="0" y="2727195"/>
            <a:ext cx="2409448" cy="1403610"/>
          </a:xfrm>
          <a:prstGeom prst="rect">
            <a:avLst/>
          </a:prstGeom>
          <a:noFill/>
        </p:spPr>
      </p:pic>
      <p:pic>
        <p:nvPicPr>
          <p:cNvPr id="2053" name="Picture 5" descr="C:\Users\cmarsigli\Documents\cosmo\KENDA\2012092612\kenda\tp_12h_kenda.4.png"/>
          <p:cNvPicPr>
            <a:picLocks noChangeAspect="1" noChangeArrowheads="1"/>
          </p:cNvPicPr>
          <p:nvPr/>
        </p:nvPicPr>
        <p:blipFill>
          <a:blip r:embed="rId5" cstate="print"/>
          <a:srcRect l="4971" t="21979" r="4857" b="3150"/>
          <a:stretch>
            <a:fillRect/>
          </a:stretch>
        </p:blipFill>
        <p:spPr bwMode="auto">
          <a:xfrm>
            <a:off x="0" y="4071942"/>
            <a:ext cx="2404887" cy="1412743"/>
          </a:xfrm>
          <a:prstGeom prst="rect">
            <a:avLst/>
          </a:prstGeom>
          <a:noFill/>
        </p:spPr>
      </p:pic>
      <p:pic>
        <p:nvPicPr>
          <p:cNvPr id="2054" name="Picture 6" descr="C:\Users\cmarsigli\Documents\cosmo\KENDA\2012092612\kenda\tp_12h_kenda.5.png"/>
          <p:cNvPicPr>
            <a:picLocks noChangeAspect="1" noChangeArrowheads="1"/>
          </p:cNvPicPr>
          <p:nvPr/>
        </p:nvPicPr>
        <p:blipFill>
          <a:blip r:embed="rId6" cstate="print"/>
          <a:srcRect l="4699" t="21903" r="5124" b="3019"/>
          <a:stretch>
            <a:fillRect/>
          </a:stretch>
        </p:blipFill>
        <p:spPr bwMode="auto">
          <a:xfrm>
            <a:off x="0" y="5441351"/>
            <a:ext cx="2405020" cy="1416649"/>
          </a:xfrm>
          <a:prstGeom prst="rect">
            <a:avLst/>
          </a:prstGeom>
          <a:noFill/>
        </p:spPr>
      </p:pic>
      <p:pic>
        <p:nvPicPr>
          <p:cNvPr id="2055" name="Picture 7" descr="C:\Users\cmarsigli\Documents\cosmo\KENDA\2012092612\kenda\tp_12h_kenda.6.png"/>
          <p:cNvPicPr>
            <a:picLocks noChangeAspect="1" noChangeArrowheads="1"/>
          </p:cNvPicPr>
          <p:nvPr/>
        </p:nvPicPr>
        <p:blipFill>
          <a:blip r:embed="rId7" cstate="print"/>
          <a:srcRect l="5009" t="22014" r="4819" b="3115"/>
          <a:stretch>
            <a:fillRect/>
          </a:stretch>
        </p:blipFill>
        <p:spPr bwMode="auto">
          <a:xfrm>
            <a:off x="2357422" y="0"/>
            <a:ext cx="2404887" cy="1412743"/>
          </a:xfrm>
          <a:prstGeom prst="rect">
            <a:avLst/>
          </a:prstGeom>
          <a:noFill/>
        </p:spPr>
      </p:pic>
      <p:pic>
        <p:nvPicPr>
          <p:cNvPr id="2056" name="Picture 8" descr="C:\Users\cmarsigli\Documents\cosmo\KENDA\2012092612\kenda\tp_12h_kenda.7.png"/>
          <p:cNvPicPr>
            <a:picLocks noChangeAspect="1" noChangeArrowheads="1"/>
          </p:cNvPicPr>
          <p:nvPr/>
        </p:nvPicPr>
        <p:blipFill>
          <a:blip r:embed="rId8" cstate="print"/>
          <a:srcRect l="4833" t="21929" r="4653" b="3200"/>
          <a:stretch>
            <a:fillRect/>
          </a:stretch>
        </p:blipFill>
        <p:spPr bwMode="auto">
          <a:xfrm>
            <a:off x="2357422" y="1357298"/>
            <a:ext cx="2414008" cy="1412743"/>
          </a:xfrm>
          <a:prstGeom prst="rect">
            <a:avLst/>
          </a:prstGeom>
          <a:noFill/>
        </p:spPr>
      </p:pic>
      <p:pic>
        <p:nvPicPr>
          <p:cNvPr id="2057" name="Picture 9" descr="C:\Users\cmarsigli\Documents\cosmo\KENDA\2012092612\kenda\tp_12h_kenda.8.png"/>
          <p:cNvPicPr>
            <a:picLocks noChangeAspect="1" noChangeArrowheads="1"/>
          </p:cNvPicPr>
          <p:nvPr/>
        </p:nvPicPr>
        <p:blipFill>
          <a:blip r:embed="rId9" cstate="print"/>
          <a:srcRect l="4562" t="22629" r="4752" b="2500"/>
          <a:stretch>
            <a:fillRect/>
          </a:stretch>
        </p:blipFill>
        <p:spPr bwMode="auto">
          <a:xfrm>
            <a:off x="2357422" y="2722628"/>
            <a:ext cx="2418596" cy="1412743"/>
          </a:xfrm>
          <a:prstGeom prst="rect">
            <a:avLst/>
          </a:prstGeom>
          <a:noFill/>
        </p:spPr>
      </p:pic>
      <p:pic>
        <p:nvPicPr>
          <p:cNvPr id="2058" name="Picture 10" descr="C:\Users\cmarsigli\Documents\cosmo\KENDA\2012092612\kenda\tp_12h_kenda.9.png"/>
          <p:cNvPicPr>
            <a:picLocks noChangeAspect="1" noChangeArrowheads="1"/>
          </p:cNvPicPr>
          <p:nvPr/>
        </p:nvPicPr>
        <p:blipFill>
          <a:blip r:embed="rId10" cstate="print"/>
          <a:srcRect l="4993" t="22580" r="4835" b="3033"/>
          <a:stretch>
            <a:fillRect/>
          </a:stretch>
        </p:blipFill>
        <p:spPr bwMode="auto">
          <a:xfrm>
            <a:off x="2357422" y="4071942"/>
            <a:ext cx="2404887" cy="1403610"/>
          </a:xfrm>
          <a:prstGeom prst="rect">
            <a:avLst/>
          </a:prstGeom>
          <a:noFill/>
        </p:spPr>
      </p:pic>
      <p:pic>
        <p:nvPicPr>
          <p:cNvPr id="2059" name="Picture 11" descr="C:\Users\cmarsigli\Documents\cosmo\KENDA\2012092612\kenda\tp_12h_kenda.10.png"/>
          <p:cNvPicPr>
            <a:picLocks noChangeAspect="1" noChangeArrowheads="1"/>
          </p:cNvPicPr>
          <p:nvPr/>
        </p:nvPicPr>
        <p:blipFill>
          <a:blip r:embed="rId11" cstate="print"/>
          <a:srcRect l="4545" t="21879" r="4925" b="3043"/>
          <a:stretch>
            <a:fillRect/>
          </a:stretch>
        </p:blipFill>
        <p:spPr bwMode="auto">
          <a:xfrm>
            <a:off x="2357422" y="5441351"/>
            <a:ext cx="2414435" cy="1416649"/>
          </a:xfrm>
          <a:prstGeom prst="rect">
            <a:avLst/>
          </a:prstGeom>
          <a:noFill/>
        </p:spPr>
      </p:pic>
      <p:pic>
        <p:nvPicPr>
          <p:cNvPr id="1026" name="Picture 2" descr="C:\Users\cmarsigli\Documents\cosmo\KENDA\2012092612\paletteor3_full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1785926"/>
            <a:ext cx="4190477" cy="380953"/>
          </a:xfrm>
          <a:prstGeom prst="rect">
            <a:avLst/>
          </a:prstGeom>
          <a:noFill/>
        </p:spPr>
      </p:pic>
      <p:pic>
        <p:nvPicPr>
          <p:cNvPr id="16" name="Picture 2" descr="C:\Users\cmarsigli\Documents\cosmo\KENDA\2012092612\combinazione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206" y="2143116"/>
            <a:ext cx="4356826" cy="2536508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7858148" y="427411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V. Poli</a:t>
            </a:r>
            <a:endParaRPr lang="it-IT" dirty="0"/>
          </a:p>
        </p:txBody>
      </p:sp>
      <p:pic>
        <p:nvPicPr>
          <p:cNvPr id="18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arsigli\Documents\cosmo\KENDA\2012092612\int2lm\andam_ens_tp1h_area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24" y="24"/>
            <a:ext cx="6858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9001156" cy="642942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Downscaling</a:t>
            </a:r>
            <a:r>
              <a:rPr lang="it-IT" sz="3200" dirty="0" smtClean="0"/>
              <a:t> </a:t>
            </a:r>
            <a:r>
              <a:rPr lang="it-IT" sz="3200" dirty="0" err="1" smtClean="0"/>
              <a:t>ICs</a:t>
            </a:r>
            <a:r>
              <a:rPr lang="it-IT" sz="3200" dirty="0" smtClean="0"/>
              <a:t> – </a:t>
            </a:r>
            <a:r>
              <a:rPr lang="it-IT" sz="3200" dirty="0" err="1" smtClean="0"/>
              <a:t>area-averaged</a:t>
            </a:r>
            <a:r>
              <a:rPr lang="it-IT" sz="3200" dirty="0" smtClean="0"/>
              <a:t> </a:t>
            </a:r>
            <a:r>
              <a:rPr lang="it-IT" sz="3200" dirty="0" err="1" smtClean="0"/>
              <a:t>hourly</a:t>
            </a:r>
            <a:r>
              <a:rPr lang="it-IT" sz="3200" dirty="0" smtClean="0"/>
              <a:t> </a:t>
            </a:r>
            <a:r>
              <a:rPr lang="it-IT" sz="3200" dirty="0" err="1" smtClean="0"/>
              <a:t>precip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4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marsigli\Documents\cosmo\KENDA\2012092612\kenda\andam_ens_tp1h_area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24"/>
            <a:ext cx="7258072" cy="64294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KENDA </a:t>
            </a:r>
            <a:r>
              <a:rPr lang="it-IT" sz="3600" dirty="0" err="1" smtClean="0"/>
              <a:t>ICs</a:t>
            </a:r>
            <a:r>
              <a:rPr lang="it-IT" sz="3600" dirty="0" smtClean="0"/>
              <a:t> – </a:t>
            </a:r>
            <a:r>
              <a:rPr lang="it-IT" sz="3600" dirty="0" err="1" smtClean="0"/>
              <a:t>area-averaged</a:t>
            </a:r>
            <a:r>
              <a:rPr lang="it-IT" sz="3600" dirty="0" smtClean="0"/>
              <a:t> </a:t>
            </a:r>
            <a:r>
              <a:rPr lang="it-IT" sz="3600" dirty="0" err="1" smtClean="0"/>
              <a:t>hourly</a:t>
            </a:r>
            <a:r>
              <a:rPr lang="it-IT" sz="3600" dirty="0" smtClean="0"/>
              <a:t> </a:t>
            </a:r>
            <a:r>
              <a:rPr lang="it-IT" sz="3600" dirty="0" err="1" smtClean="0"/>
              <a:t>precip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4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latin typeface="Candara" pitchFamily="34" charset="0"/>
              </a:rPr>
              <a:t>Concluding</a:t>
            </a:r>
            <a:r>
              <a:rPr lang="it-IT" sz="3200" dirty="0" smtClean="0">
                <a:latin typeface="Candara" pitchFamily="34" charset="0"/>
              </a:rPr>
              <a:t> </a:t>
            </a:r>
            <a:r>
              <a:rPr lang="it-IT" sz="3200" dirty="0" err="1" smtClean="0">
                <a:latin typeface="Candara" pitchFamily="34" charset="0"/>
              </a:rPr>
              <a:t>remarks</a:t>
            </a:r>
            <a:endParaRPr lang="it-IT" sz="3200" dirty="0">
              <a:latin typeface="Candara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Analysis</a:t>
            </a:r>
            <a:r>
              <a:rPr lang="it-IT" sz="2800" dirty="0" smtClean="0"/>
              <a:t> </a:t>
            </a:r>
            <a:r>
              <a:rPr lang="it-IT" sz="2800" dirty="0" err="1" smtClean="0"/>
              <a:t>cycle</a:t>
            </a:r>
            <a:r>
              <a:rPr lang="it-IT" sz="2800" dirty="0" smtClean="0"/>
              <a:t>:</a:t>
            </a:r>
          </a:p>
          <a:p>
            <a:pPr lvl="1"/>
            <a:r>
              <a:rPr lang="it-IT" sz="2400" dirty="0" smtClean="0"/>
              <a:t>KENDA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able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introduce </a:t>
            </a:r>
            <a:r>
              <a:rPr lang="it-IT" sz="2400" dirty="0" err="1" smtClean="0"/>
              <a:t>small</a:t>
            </a:r>
            <a:r>
              <a:rPr lang="it-IT" sz="2400" dirty="0" smtClean="0"/>
              <a:t> scale </a:t>
            </a:r>
            <a:r>
              <a:rPr lang="it-IT" sz="2400" dirty="0" err="1" smtClean="0"/>
              <a:t>perturbations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smtClean="0"/>
              <a:t>KENDA </a:t>
            </a:r>
            <a:r>
              <a:rPr lang="it-IT" sz="2400" dirty="0" err="1" smtClean="0"/>
              <a:t>analyses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less</a:t>
            </a:r>
            <a:r>
              <a:rPr lang="it-IT" sz="2400" dirty="0" smtClean="0"/>
              <a:t> spread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downscaled</a:t>
            </a:r>
            <a:r>
              <a:rPr lang="it-IT" sz="2400" dirty="0" smtClean="0"/>
              <a:t> </a:t>
            </a:r>
            <a:r>
              <a:rPr lang="it-IT" sz="2400" dirty="0" err="1" smtClean="0"/>
              <a:t>analyses</a:t>
            </a:r>
            <a:r>
              <a:rPr lang="it-IT" sz="2400" dirty="0" smtClean="0"/>
              <a:t>, </a:t>
            </a:r>
            <a:r>
              <a:rPr lang="it-IT" sz="2400" dirty="0" err="1" smtClean="0"/>
              <a:t>especially</a:t>
            </a:r>
            <a:r>
              <a:rPr lang="it-IT" sz="2400" dirty="0" smtClean="0"/>
              <a:t> at low </a:t>
            </a:r>
            <a:r>
              <a:rPr lang="it-IT" sz="2400" dirty="0" err="1" smtClean="0"/>
              <a:t>levels</a:t>
            </a:r>
            <a:endParaRPr lang="it-IT" sz="2400" dirty="0" smtClean="0"/>
          </a:p>
          <a:p>
            <a:r>
              <a:rPr lang="it-IT" sz="2800" dirty="0" err="1" smtClean="0"/>
              <a:t>Forecast</a:t>
            </a:r>
            <a:r>
              <a:rPr lang="it-IT" sz="2800" dirty="0" smtClean="0"/>
              <a:t>:</a:t>
            </a:r>
          </a:p>
          <a:p>
            <a:pPr lvl="1"/>
            <a:r>
              <a:rPr lang="it-IT" sz="2400" dirty="0" err="1" smtClean="0"/>
              <a:t>Good</a:t>
            </a:r>
            <a:r>
              <a:rPr lang="it-IT" sz="2400" dirty="0" smtClean="0"/>
              <a:t> performance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case</a:t>
            </a:r>
          </a:p>
          <a:p>
            <a:pPr lvl="1"/>
            <a:r>
              <a:rPr lang="it-IT" sz="2400" dirty="0" smtClean="0"/>
              <a:t>Bad performance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case </a:t>
            </a:r>
            <a:endParaRPr lang="it-IT" sz="2400" dirty="0" smtClean="0"/>
          </a:p>
          <a:p>
            <a:pPr lvl="1">
              <a:buNone/>
            </a:pPr>
            <a:endParaRPr lang="it-IT" sz="2400" dirty="0" smtClean="0"/>
          </a:p>
          <a:p>
            <a:r>
              <a:rPr lang="it-IT" sz="2800" dirty="0" err="1" smtClean="0"/>
              <a:t>Further</a:t>
            </a:r>
            <a:r>
              <a:rPr lang="it-IT" sz="2800" dirty="0" smtClean="0"/>
              <a:t> </a:t>
            </a:r>
            <a:r>
              <a:rPr lang="it-IT" sz="2800" dirty="0" err="1" smtClean="0"/>
              <a:t>tests</a:t>
            </a:r>
            <a:r>
              <a:rPr lang="it-IT" sz="2800" dirty="0" smtClean="0"/>
              <a:t>:</a:t>
            </a:r>
          </a:p>
          <a:p>
            <a:pPr lvl="2"/>
            <a:r>
              <a:rPr lang="it-IT" sz="2000" dirty="0" err="1" smtClean="0"/>
              <a:t>Run</a:t>
            </a:r>
            <a:r>
              <a:rPr lang="it-IT" sz="2000" dirty="0" smtClean="0"/>
              <a:t> more ensemble </a:t>
            </a:r>
            <a:r>
              <a:rPr lang="it-IT" sz="2000" dirty="0" err="1" smtClean="0"/>
              <a:t>members</a:t>
            </a:r>
            <a:r>
              <a:rPr lang="it-IT" sz="2000" dirty="0" smtClean="0"/>
              <a:t> in the DA </a:t>
            </a:r>
            <a:r>
              <a:rPr lang="it-IT" sz="2000" dirty="0" err="1" smtClean="0"/>
              <a:t>cycle</a:t>
            </a:r>
            <a:r>
              <a:rPr lang="it-IT" sz="2000" dirty="0" smtClean="0"/>
              <a:t> (EPS </a:t>
            </a:r>
            <a:r>
              <a:rPr lang="it-IT" sz="2000" dirty="0" err="1" smtClean="0"/>
              <a:t>BCs</a:t>
            </a:r>
            <a:r>
              <a:rPr lang="it-IT" sz="2000" dirty="0" smtClean="0"/>
              <a:t>)</a:t>
            </a:r>
            <a:endParaRPr lang="it-IT" sz="2000" dirty="0" smtClean="0"/>
          </a:p>
          <a:p>
            <a:pPr lvl="2"/>
            <a:r>
              <a:rPr lang="it-IT" sz="2000" dirty="0" err="1" smtClean="0"/>
              <a:t>Adding</a:t>
            </a:r>
            <a:r>
              <a:rPr lang="it-IT" sz="2000" dirty="0" smtClean="0"/>
              <a:t> </a:t>
            </a:r>
            <a:r>
              <a:rPr lang="it-IT" sz="2000" dirty="0" err="1" smtClean="0"/>
              <a:t>model</a:t>
            </a:r>
            <a:r>
              <a:rPr lang="it-IT" sz="2000" dirty="0" smtClean="0"/>
              <a:t> </a:t>
            </a:r>
            <a:r>
              <a:rPr lang="it-IT" sz="2000" dirty="0" err="1" smtClean="0"/>
              <a:t>perturbations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</a:t>
            </a:r>
            <a:r>
              <a:rPr lang="it-IT" sz="2000" dirty="0" err="1" smtClean="0"/>
              <a:t>cycle</a:t>
            </a:r>
            <a:endParaRPr lang="it-IT" sz="2000" dirty="0" smtClean="0"/>
          </a:p>
          <a:p>
            <a:pPr lvl="2"/>
            <a:r>
              <a:rPr lang="it-IT" sz="2000" dirty="0" err="1" smtClean="0"/>
              <a:t>Tune</a:t>
            </a:r>
            <a:r>
              <a:rPr lang="it-IT" sz="2000" dirty="0" smtClean="0"/>
              <a:t> </a:t>
            </a:r>
            <a:r>
              <a:rPr lang="it-IT" sz="2000" dirty="0" smtClean="0"/>
              <a:t>KENDA </a:t>
            </a:r>
            <a:r>
              <a:rPr lang="it-IT" sz="2000" dirty="0" err="1" smtClean="0"/>
              <a:t>parameters</a:t>
            </a:r>
            <a:endParaRPr lang="it-IT" sz="2000" dirty="0" smtClean="0"/>
          </a:p>
          <a:p>
            <a:pPr lvl="2"/>
            <a:r>
              <a:rPr lang="it-IT" sz="2000" dirty="0" err="1" smtClean="0"/>
              <a:t>Run</a:t>
            </a:r>
            <a:r>
              <a:rPr lang="it-IT" sz="2000" dirty="0" smtClean="0"/>
              <a:t> </a:t>
            </a:r>
            <a:r>
              <a:rPr lang="it-IT" sz="2000" dirty="0" err="1" smtClean="0"/>
              <a:t>i</a:t>
            </a:r>
            <a:r>
              <a:rPr lang="it-IT" sz="2000" dirty="0" err="1" smtClean="0"/>
              <a:t>dealised</a:t>
            </a:r>
            <a:r>
              <a:rPr lang="it-IT" sz="2000" dirty="0" smtClean="0"/>
              <a:t> </a:t>
            </a:r>
            <a:r>
              <a:rPr lang="it-IT" sz="2000" dirty="0" err="1" smtClean="0"/>
              <a:t>cases</a:t>
            </a:r>
            <a:endParaRPr lang="it-IT" sz="2000" dirty="0" smtClean="0"/>
          </a:p>
        </p:txBody>
      </p:sp>
      <p:pic>
        <p:nvPicPr>
          <p:cNvPr id="5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249" y="6239609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/>
          <a:lstStyle/>
          <a:p>
            <a:fld id="{395C9232-03A8-4836-8BC8-7A2B4F9DB784}" type="slidenum">
              <a:rPr lang="it-IT">
                <a:solidFill>
                  <a:schemeClr val="tx1"/>
                </a:solidFill>
              </a:rPr>
              <a:pPr/>
              <a:t>25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9219" name="CasellaDiTesto 3"/>
          <p:cNvSpPr txBox="1">
            <a:spLocks noChangeArrowheads="1"/>
          </p:cNvSpPr>
          <p:nvPr/>
        </p:nvSpPr>
        <p:spPr bwMode="auto">
          <a:xfrm>
            <a:off x="0" y="3824288"/>
            <a:ext cx="9144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tx1"/>
                </a:solidFill>
              </a:rPr>
              <a:t>A first implementation of COSMO-ME EPS has being tested at CNMCA in the framework of MYWAVE project (</a:t>
            </a:r>
            <a:r>
              <a:rPr lang="it-IT" sz="1600">
                <a:solidFill>
                  <a:schemeClr val="tx1"/>
                </a:solidFill>
                <a:sym typeface="Wingdings" charset="2"/>
              </a:rPr>
              <a:t> </a:t>
            </a:r>
            <a:r>
              <a:rPr lang="it-IT" sz="1600">
                <a:solidFill>
                  <a:schemeClr val="tx1"/>
                </a:solidFill>
              </a:rPr>
              <a:t>short range sea state EPS based on COSMO-ME EPS:  </a:t>
            </a:r>
            <a:r>
              <a:rPr lang="it-IT" sz="1600" b="1" i="1">
                <a:solidFill>
                  <a:schemeClr val="tx1"/>
                </a:solidFill>
              </a:rPr>
              <a:t>NETTUNO EPS</a:t>
            </a:r>
            <a:r>
              <a:rPr lang="it-IT" sz="1600">
                <a:solidFill>
                  <a:schemeClr val="tx1"/>
                </a:solidFill>
              </a:rPr>
              <a:t>)</a:t>
            </a:r>
          </a:p>
          <a:p>
            <a:endParaRPr lang="it-IT" sz="1600">
              <a:solidFill>
                <a:schemeClr val="tx1"/>
              </a:solidFill>
            </a:endParaRPr>
          </a:p>
          <a:p>
            <a:r>
              <a:rPr lang="it-IT" sz="1600">
                <a:solidFill>
                  <a:schemeClr val="tx1"/>
                </a:solidFill>
              </a:rPr>
              <a:t>The main characteristics of COSMO-ME EPS are: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GB" sz="1600">
                <a:solidFill>
                  <a:schemeClr val="tx1"/>
                </a:solidFill>
              </a:rPr>
              <a:t> Domain and resolution: COSMO model is integrated on the same domain of the CNMCA-LETKF system.</a:t>
            </a:r>
            <a:endParaRPr lang="it-IT" sz="1600">
              <a:solidFill>
                <a:schemeClr val="tx1"/>
              </a:solidFill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GB" sz="1600">
                <a:solidFill>
                  <a:schemeClr val="tx1"/>
                </a:solidFill>
              </a:rPr>
              <a:t> IC and BC: initial conditions are derived from the CNMCA-LETKF system. </a:t>
            </a:r>
            <a:r>
              <a:rPr lang="es-ES" sz="1600">
                <a:solidFill>
                  <a:schemeClr val="tx1"/>
                </a:solidFill>
              </a:rPr>
              <a:t>Lateral  boundaries conditions are from IFS deterministic run perturbed using ECMWF-EPS.</a:t>
            </a:r>
            <a:endParaRPr lang="it-IT" sz="1600">
              <a:solidFill>
                <a:schemeClr val="tx1"/>
              </a:solidFill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GB" sz="1600">
                <a:solidFill>
                  <a:schemeClr val="tx1"/>
                </a:solidFill>
              </a:rPr>
              <a:t> Model error: stochastics physics perturbation tendencies will be evaluated.</a:t>
            </a:r>
            <a:endParaRPr lang="it-IT" sz="1600">
              <a:solidFill>
                <a:schemeClr val="tx1"/>
              </a:solidFill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GB" sz="1600">
                <a:solidFill>
                  <a:schemeClr val="tx1"/>
                </a:solidFill>
              </a:rPr>
              <a:t> Forecast range: t</a:t>
            </a:r>
            <a:r>
              <a:rPr lang="es-ES" sz="1600">
                <a:solidFill>
                  <a:schemeClr val="tx1"/>
                </a:solidFill>
              </a:rPr>
              <a:t>he 40+1 COSMO forecast members are running up to 48 hours in order to produce </a:t>
            </a:r>
            <a:r>
              <a:rPr lang="en-US" sz="1600">
                <a:solidFill>
                  <a:schemeClr val="tx1"/>
                </a:solidFill>
              </a:rPr>
              <a:t>the wind forecast to be given as input to the NETTUNO system at 00 UTC.</a:t>
            </a:r>
            <a:endParaRPr lang="it-IT" sz="1600">
              <a:solidFill>
                <a:schemeClr val="tx1"/>
              </a:solidFill>
            </a:endParaRPr>
          </a:p>
          <a:p>
            <a:endParaRPr lang="it-IT" sz="1600">
              <a:solidFill>
                <a:schemeClr val="tx1"/>
              </a:solidFill>
            </a:endParaRPr>
          </a:p>
          <a:p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9220" name="AutoShape 2"/>
          <p:cNvSpPr>
            <a:spLocks/>
          </p:cNvSpPr>
          <p:nvPr/>
        </p:nvSpPr>
        <p:spPr bwMode="auto">
          <a:xfrm>
            <a:off x="66675" y="2865438"/>
            <a:ext cx="3482975" cy="334962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1827909665 h 640"/>
              <a:gd name="T6" fmla="*/ 2147483647 w 3584"/>
              <a:gd name="T7" fmla="*/ 1523029599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1" name="AutoShape 3"/>
          <p:cNvSpPr>
            <a:spLocks/>
          </p:cNvSpPr>
          <p:nvPr/>
        </p:nvSpPr>
        <p:spPr bwMode="auto">
          <a:xfrm>
            <a:off x="66675" y="2949575"/>
            <a:ext cx="3482975" cy="212725"/>
          </a:xfrm>
          <a:custGeom>
            <a:avLst/>
            <a:gdLst>
              <a:gd name="T0" fmla="*/ 0 w 3584"/>
              <a:gd name="T1" fmla="*/ 829471296 h 640"/>
              <a:gd name="T2" fmla="*/ 2147483647 w 3584"/>
              <a:gd name="T3" fmla="*/ 642873152 h 640"/>
              <a:gd name="T4" fmla="*/ 2147483647 w 3584"/>
              <a:gd name="T5" fmla="*/ 124398583 h 640"/>
              <a:gd name="T6" fmla="*/ 2147483647 w 3584"/>
              <a:gd name="T7" fmla="*/ 103628653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1260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2" name="AutoShape 4"/>
          <p:cNvSpPr>
            <a:spLocks/>
          </p:cNvSpPr>
          <p:nvPr/>
        </p:nvSpPr>
        <p:spPr bwMode="auto">
          <a:xfrm>
            <a:off x="66675" y="2443163"/>
            <a:ext cx="3497263" cy="617537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2147483647 h 640"/>
              <a:gd name="T6" fmla="*/ 2147483647 w 3584"/>
              <a:gd name="T7" fmla="*/ 2147483647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1908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3" name="AutoShape 5"/>
          <p:cNvSpPr>
            <a:spLocks/>
          </p:cNvSpPr>
          <p:nvPr/>
        </p:nvSpPr>
        <p:spPr bwMode="auto">
          <a:xfrm flipV="1">
            <a:off x="66675" y="3054350"/>
            <a:ext cx="3497263" cy="179388"/>
          </a:xfrm>
          <a:custGeom>
            <a:avLst/>
            <a:gdLst>
              <a:gd name="T0" fmla="*/ 0 w 3568"/>
              <a:gd name="T1" fmla="*/ 2147483647 h 601"/>
              <a:gd name="T2" fmla="*/ 2147483647 w 3568"/>
              <a:gd name="T3" fmla="*/ 1974786211 h 601"/>
              <a:gd name="T4" fmla="*/ 2147483647 w 3568"/>
              <a:gd name="T5" fmla="*/ 8463722 h 601"/>
              <a:gd name="T6" fmla="*/ 2147483647 w 3568"/>
              <a:gd name="T7" fmla="*/ 2042673865 h 601"/>
              <a:gd name="T8" fmla="*/ 2147483647 w 3568"/>
              <a:gd name="T9" fmla="*/ 2147483647 h 601"/>
              <a:gd name="T10" fmla="*/ 2147483647 w 3568"/>
              <a:gd name="T11" fmla="*/ 2147483647 h 6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8"/>
              <a:gd name="T19" fmla="*/ 0 h 601"/>
              <a:gd name="T20" fmla="*/ 3568 w 3568"/>
              <a:gd name="T21" fmla="*/ 601 h 6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68" h="601">
                <a:moveTo>
                  <a:pt x="0" y="329"/>
                </a:moveTo>
                <a:cubicBezTo>
                  <a:pt x="190" y="308"/>
                  <a:pt x="381" y="288"/>
                  <a:pt x="696" y="233"/>
                </a:cubicBezTo>
                <a:cubicBezTo>
                  <a:pt x="1011" y="178"/>
                  <a:pt x="1552" y="0"/>
                  <a:pt x="1888" y="1"/>
                </a:cubicBezTo>
                <a:cubicBezTo>
                  <a:pt x="2224" y="2"/>
                  <a:pt x="2460" y="149"/>
                  <a:pt x="2712" y="241"/>
                </a:cubicBezTo>
                <a:cubicBezTo>
                  <a:pt x="2964" y="333"/>
                  <a:pt x="3257" y="505"/>
                  <a:pt x="3400" y="553"/>
                </a:cubicBezTo>
                <a:cubicBezTo>
                  <a:pt x="3543" y="601"/>
                  <a:pt x="3540" y="533"/>
                  <a:pt x="3568" y="529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71813" y="2060575"/>
            <a:ext cx="430212" cy="2794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>
                <a:solidFill>
                  <a:schemeClr val="tx1"/>
                </a:solidFill>
                <a:latin typeface="Arial Black" pitchFamily="34" charset="0"/>
              </a:rPr>
              <a:t>BG</a:t>
            </a:r>
          </a:p>
        </p:txBody>
      </p:sp>
      <p:sp>
        <p:nvSpPr>
          <p:cNvPr id="9225" name="AutoShape 7"/>
          <p:cNvSpPr>
            <a:spLocks/>
          </p:cNvSpPr>
          <p:nvPr/>
        </p:nvSpPr>
        <p:spPr bwMode="auto">
          <a:xfrm>
            <a:off x="66675" y="2693988"/>
            <a:ext cx="3497263" cy="534987"/>
          </a:xfrm>
          <a:custGeom>
            <a:avLst/>
            <a:gdLst>
              <a:gd name="T0" fmla="*/ 0 w 3584"/>
              <a:gd name="T1" fmla="*/ 2147483647 h 1128"/>
              <a:gd name="T2" fmla="*/ 2147483647 w 3584"/>
              <a:gd name="T3" fmla="*/ 2147483647 h 1128"/>
              <a:gd name="T4" fmla="*/ 2147483647 w 3584"/>
              <a:gd name="T5" fmla="*/ 2147483647 h 1128"/>
              <a:gd name="T6" fmla="*/ 2147483647 w 3584"/>
              <a:gd name="T7" fmla="*/ 2147483647 h 1128"/>
              <a:gd name="T8" fmla="*/ 2147483647 w 3584"/>
              <a:gd name="T9" fmla="*/ 2147483647 h 1128"/>
              <a:gd name="T10" fmla="*/ 2147483647 w 3584"/>
              <a:gd name="T11" fmla="*/ 2147483647 h 1128"/>
              <a:gd name="T12" fmla="*/ 2147483647 w 3584"/>
              <a:gd name="T13" fmla="*/ 2147483647 h 1128"/>
              <a:gd name="T14" fmla="*/ 2147483647 w 3584"/>
              <a:gd name="T15" fmla="*/ 2147483647 h 1128"/>
              <a:gd name="T16" fmla="*/ 2147483647 w 3584"/>
              <a:gd name="T17" fmla="*/ 2147483647 h 1128"/>
              <a:gd name="T18" fmla="*/ 2147483647 w 3584"/>
              <a:gd name="T19" fmla="*/ 0 h 1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84"/>
              <a:gd name="T31" fmla="*/ 0 h 1128"/>
              <a:gd name="T32" fmla="*/ 3584 w 3584"/>
              <a:gd name="T33" fmla="*/ 1128 h 1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84" h="1128">
                <a:moveTo>
                  <a:pt x="0" y="1128"/>
                </a:moveTo>
                <a:cubicBezTo>
                  <a:pt x="285" y="1126"/>
                  <a:pt x="571" y="1125"/>
                  <a:pt x="776" y="1064"/>
                </a:cubicBezTo>
                <a:cubicBezTo>
                  <a:pt x="981" y="1003"/>
                  <a:pt x="1095" y="855"/>
                  <a:pt x="1232" y="760"/>
                </a:cubicBezTo>
                <a:cubicBezTo>
                  <a:pt x="1369" y="665"/>
                  <a:pt x="1480" y="569"/>
                  <a:pt x="1600" y="496"/>
                </a:cubicBezTo>
                <a:cubicBezTo>
                  <a:pt x="1720" y="423"/>
                  <a:pt x="1852" y="391"/>
                  <a:pt x="1952" y="320"/>
                </a:cubicBezTo>
                <a:cubicBezTo>
                  <a:pt x="2052" y="249"/>
                  <a:pt x="2043" y="99"/>
                  <a:pt x="2200" y="72"/>
                </a:cubicBezTo>
                <a:cubicBezTo>
                  <a:pt x="2357" y="45"/>
                  <a:pt x="2727" y="145"/>
                  <a:pt x="2896" y="160"/>
                </a:cubicBezTo>
                <a:cubicBezTo>
                  <a:pt x="3065" y="175"/>
                  <a:pt x="3124" y="173"/>
                  <a:pt x="3216" y="160"/>
                </a:cubicBezTo>
                <a:cubicBezTo>
                  <a:pt x="3308" y="147"/>
                  <a:pt x="3387" y="107"/>
                  <a:pt x="3448" y="80"/>
                </a:cubicBezTo>
                <a:cubicBezTo>
                  <a:pt x="3509" y="53"/>
                  <a:pt x="3560" y="13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6" name="AutoShape 8"/>
          <p:cNvSpPr>
            <a:spLocks/>
          </p:cNvSpPr>
          <p:nvPr/>
        </p:nvSpPr>
        <p:spPr bwMode="auto">
          <a:xfrm>
            <a:off x="60325" y="3171825"/>
            <a:ext cx="3503613" cy="150813"/>
          </a:xfrm>
          <a:custGeom>
            <a:avLst/>
            <a:gdLst>
              <a:gd name="T0" fmla="*/ 0 w 3544"/>
              <a:gd name="T1" fmla="*/ 2147483647 h 293"/>
              <a:gd name="T2" fmla="*/ 2147483647 w 3544"/>
              <a:gd name="T3" fmla="*/ 2147483647 h 293"/>
              <a:gd name="T4" fmla="*/ 2147483647 w 3544"/>
              <a:gd name="T5" fmla="*/ 2147483647 h 293"/>
              <a:gd name="T6" fmla="*/ 2147483647 w 3544"/>
              <a:gd name="T7" fmla="*/ 2147483647 h 293"/>
              <a:gd name="T8" fmla="*/ 2147483647 w 3544"/>
              <a:gd name="T9" fmla="*/ 2147483647 h 293"/>
              <a:gd name="T10" fmla="*/ 2147483647 w 3544"/>
              <a:gd name="T11" fmla="*/ 2147483647 h 293"/>
              <a:gd name="T12" fmla="*/ 2147483647 w 3544"/>
              <a:gd name="T13" fmla="*/ 748966309 h 293"/>
              <a:gd name="T14" fmla="*/ 2147483647 w 3544"/>
              <a:gd name="T15" fmla="*/ 1747499093 h 293"/>
              <a:gd name="T16" fmla="*/ 2147483647 w 3544"/>
              <a:gd name="T17" fmla="*/ 2147483647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4"/>
              <a:gd name="T28" fmla="*/ 0 h 293"/>
              <a:gd name="T29" fmla="*/ 3544 w 3544"/>
              <a:gd name="T30" fmla="*/ 293 h 2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4" h="293">
                <a:moveTo>
                  <a:pt x="0" y="228"/>
                </a:moveTo>
                <a:cubicBezTo>
                  <a:pt x="256" y="224"/>
                  <a:pt x="513" y="220"/>
                  <a:pt x="728" y="228"/>
                </a:cubicBezTo>
                <a:cubicBezTo>
                  <a:pt x="943" y="236"/>
                  <a:pt x="1109" y="293"/>
                  <a:pt x="1288" y="276"/>
                </a:cubicBezTo>
                <a:cubicBezTo>
                  <a:pt x="1467" y="259"/>
                  <a:pt x="1644" y="157"/>
                  <a:pt x="1800" y="124"/>
                </a:cubicBezTo>
                <a:cubicBezTo>
                  <a:pt x="1956" y="91"/>
                  <a:pt x="2099" y="80"/>
                  <a:pt x="2224" y="76"/>
                </a:cubicBezTo>
                <a:cubicBezTo>
                  <a:pt x="2349" y="72"/>
                  <a:pt x="2427" y="111"/>
                  <a:pt x="2552" y="100"/>
                </a:cubicBezTo>
                <a:cubicBezTo>
                  <a:pt x="2677" y="89"/>
                  <a:pt x="2860" y="24"/>
                  <a:pt x="2976" y="12"/>
                </a:cubicBezTo>
                <a:cubicBezTo>
                  <a:pt x="3092" y="0"/>
                  <a:pt x="3153" y="5"/>
                  <a:pt x="3248" y="28"/>
                </a:cubicBezTo>
                <a:cubicBezTo>
                  <a:pt x="3343" y="51"/>
                  <a:pt x="3493" y="128"/>
                  <a:pt x="3544" y="148"/>
                </a:cubicBezTo>
              </a:path>
            </a:pathLst>
          </a:custGeom>
          <a:noFill/>
          <a:ln w="1908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7" name="AutoShape 9"/>
          <p:cNvSpPr>
            <a:spLocks/>
          </p:cNvSpPr>
          <p:nvPr/>
        </p:nvSpPr>
        <p:spPr bwMode="auto">
          <a:xfrm>
            <a:off x="60325" y="2728913"/>
            <a:ext cx="3475038" cy="381000"/>
          </a:xfrm>
          <a:custGeom>
            <a:avLst/>
            <a:gdLst>
              <a:gd name="T0" fmla="*/ 0 w 3560"/>
              <a:gd name="T1" fmla="*/ 2147483647 h 540"/>
              <a:gd name="T2" fmla="*/ 2147483647 w 3560"/>
              <a:gd name="T3" fmla="*/ 2147483647 h 540"/>
              <a:gd name="T4" fmla="*/ 2147483647 w 3560"/>
              <a:gd name="T5" fmla="*/ 2147483647 h 540"/>
              <a:gd name="T6" fmla="*/ 2147483647 w 3560"/>
              <a:gd name="T7" fmla="*/ 2147483647 h 540"/>
              <a:gd name="T8" fmla="*/ 2147483647 w 3560"/>
              <a:gd name="T9" fmla="*/ 2147483647 h 540"/>
              <a:gd name="T10" fmla="*/ 2147483647 w 3560"/>
              <a:gd name="T11" fmla="*/ 2147483647 h 540"/>
              <a:gd name="T12" fmla="*/ 2147483647 w 3560"/>
              <a:gd name="T13" fmla="*/ 2147483647 h 540"/>
              <a:gd name="T14" fmla="*/ 2147483647 w 3560"/>
              <a:gd name="T15" fmla="*/ 2147483647 h 540"/>
              <a:gd name="T16" fmla="*/ 2147483647 w 3560"/>
              <a:gd name="T17" fmla="*/ 460970457 h 540"/>
              <a:gd name="T18" fmla="*/ 2147483647 w 3560"/>
              <a:gd name="T19" fmla="*/ 2147483647 h 5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60"/>
              <a:gd name="T31" fmla="*/ 0 h 540"/>
              <a:gd name="T32" fmla="*/ 3560 w 3560"/>
              <a:gd name="T33" fmla="*/ 540 h 5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60" h="540">
                <a:moveTo>
                  <a:pt x="0" y="540"/>
                </a:moveTo>
                <a:cubicBezTo>
                  <a:pt x="110" y="529"/>
                  <a:pt x="221" y="519"/>
                  <a:pt x="344" y="492"/>
                </a:cubicBezTo>
                <a:cubicBezTo>
                  <a:pt x="467" y="465"/>
                  <a:pt x="618" y="421"/>
                  <a:pt x="736" y="380"/>
                </a:cubicBezTo>
                <a:cubicBezTo>
                  <a:pt x="854" y="339"/>
                  <a:pt x="956" y="277"/>
                  <a:pt x="1056" y="244"/>
                </a:cubicBezTo>
                <a:cubicBezTo>
                  <a:pt x="1156" y="211"/>
                  <a:pt x="1208" y="203"/>
                  <a:pt x="1336" y="180"/>
                </a:cubicBezTo>
                <a:cubicBezTo>
                  <a:pt x="1464" y="157"/>
                  <a:pt x="1669" y="107"/>
                  <a:pt x="1824" y="108"/>
                </a:cubicBezTo>
                <a:cubicBezTo>
                  <a:pt x="1979" y="109"/>
                  <a:pt x="2117" y="187"/>
                  <a:pt x="2264" y="188"/>
                </a:cubicBezTo>
                <a:cubicBezTo>
                  <a:pt x="2411" y="189"/>
                  <a:pt x="2575" y="147"/>
                  <a:pt x="2704" y="116"/>
                </a:cubicBezTo>
                <a:cubicBezTo>
                  <a:pt x="2833" y="85"/>
                  <a:pt x="2897" y="0"/>
                  <a:pt x="3040" y="4"/>
                </a:cubicBezTo>
                <a:cubicBezTo>
                  <a:pt x="3183" y="8"/>
                  <a:pt x="3473" y="117"/>
                  <a:pt x="3560" y="140"/>
                </a:cubicBezTo>
              </a:path>
            </a:pathLst>
          </a:custGeom>
          <a:noFill/>
          <a:ln w="1260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8" name="AutoShape 10"/>
          <p:cNvSpPr>
            <a:spLocks noChangeArrowheads="1"/>
          </p:cNvSpPr>
          <p:nvPr/>
        </p:nvSpPr>
        <p:spPr bwMode="auto">
          <a:xfrm rot="10680000" flipH="1">
            <a:off x="3060700" y="2163763"/>
            <a:ext cx="504825" cy="1538287"/>
          </a:xfrm>
          <a:custGeom>
            <a:avLst/>
            <a:gdLst>
              <a:gd name="T0" fmla="*/ 2147483647 w 483"/>
              <a:gd name="T1" fmla="*/ 2147483647 h 1348"/>
              <a:gd name="T2" fmla="*/ 2147483647 w 483"/>
              <a:gd name="T3" fmla="*/ 2147483647 h 1348"/>
              <a:gd name="T4" fmla="*/ 2147483647 w 483"/>
              <a:gd name="T5" fmla="*/ 2147483647 h 1348"/>
              <a:gd name="T6" fmla="*/ 263271985 w 483"/>
              <a:gd name="T7" fmla="*/ 2147483647 h 1348"/>
              <a:gd name="T8" fmla="*/ 2147483647 w 483"/>
              <a:gd name="T9" fmla="*/ 2147483647 h 1348"/>
              <a:gd name="T10" fmla="*/ 2147483647 w 483"/>
              <a:gd name="T11" fmla="*/ 2147483647 h 1348"/>
              <a:gd name="T12" fmla="*/ 2147483647 w 483"/>
              <a:gd name="T13" fmla="*/ 0 h 1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48"/>
              <a:gd name="T23" fmla="*/ 483 w 483"/>
              <a:gd name="T24" fmla="*/ 1348 h 1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48">
                <a:moveTo>
                  <a:pt x="483" y="1348"/>
                </a:moveTo>
                <a:cubicBezTo>
                  <a:pt x="471" y="1282"/>
                  <a:pt x="472" y="1042"/>
                  <a:pt x="408" y="950"/>
                </a:cubicBezTo>
                <a:cubicBezTo>
                  <a:pt x="344" y="858"/>
                  <a:pt x="169" y="835"/>
                  <a:pt x="101" y="795"/>
                </a:cubicBezTo>
                <a:cubicBezTo>
                  <a:pt x="33" y="755"/>
                  <a:pt x="2" y="737"/>
                  <a:pt x="1" y="710"/>
                </a:cubicBezTo>
                <a:cubicBezTo>
                  <a:pt x="0" y="683"/>
                  <a:pt x="25" y="666"/>
                  <a:pt x="94" y="631"/>
                </a:cubicBezTo>
                <a:cubicBezTo>
                  <a:pt x="163" y="596"/>
                  <a:pt x="348" y="604"/>
                  <a:pt x="413" y="499"/>
                </a:cubicBezTo>
                <a:cubicBezTo>
                  <a:pt x="478" y="394"/>
                  <a:pt x="468" y="104"/>
                  <a:pt x="483" y="0"/>
                </a:cubicBezTo>
              </a:path>
            </a:pathLst>
          </a:custGeom>
          <a:solidFill>
            <a:srgbClr val="F5F011"/>
          </a:solidFill>
          <a:ln w="2844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29" name="AutoShape 19"/>
          <p:cNvSpPr>
            <a:spLocks noChangeArrowheads="1"/>
          </p:cNvSpPr>
          <p:nvPr/>
        </p:nvSpPr>
        <p:spPr bwMode="auto">
          <a:xfrm>
            <a:off x="3059113" y="2711450"/>
            <a:ext cx="500062" cy="576263"/>
          </a:xfrm>
          <a:custGeom>
            <a:avLst/>
            <a:gdLst>
              <a:gd name="T0" fmla="*/ 2147483647 w 483"/>
              <a:gd name="T1" fmla="*/ 2059604956 h 1348"/>
              <a:gd name="T2" fmla="*/ 2147483647 w 483"/>
              <a:gd name="T3" fmla="*/ 1451408942 h 1348"/>
              <a:gd name="T4" fmla="*/ 2147483647 w 483"/>
              <a:gd name="T5" fmla="*/ 1214563636 h 1348"/>
              <a:gd name="T6" fmla="*/ 258328611 w 483"/>
              <a:gd name="T7" fmla="*/ 1084810685 h 1348"/>
              <a:gd name="T8" fmla="*/ 2147483647 w 483"/>
              <a:gd name="T9" fmla="*/ 964012020 h 1348"/>
              <a:gd name="T10" fmla="*/ 2147483647 w 483"/>
              <a:gd name="T11" fmla="*/ 762437740 h 1348"/>
              <a:gd name="T12" fmla="*/ 2147483647 w 483"/>
              <a:gd name="T13" fmla="*/ 0 h 1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48"/>
              <a:gd name="T23" fmla="*/ 483 w 483"/>
              <a:gd name="T24" fmla="*/ 1348 h 1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48">
                <a:moveTo>
                  <a:pt x="483" y="1348"/>
                </a:moveTo>
                <a:cubicBezTo>
                  <a:pt x="471" y="1282"/>
                  <a:pt x="472" y="1042"/>
                  <a:pt x="408" y="950"/>
                </a:cubicBezTo>
                <a:cubicBezTo>
                  <a:pt x="344" y="858"/>
                  <a:pt x="169" y="835"/>
                  <a:pt x="101" y="795"/>
                </a:cubicBezTo>
                <a:cubicBezTo>
                  <a:pt x="33" y="755"/>
                  <a:pt x="2" y="737"/>
                  <a:pt x="1" y="710"/>
                </a:cubicBezTo>
                <a:cubicBezTo>
                  <a:pt x="0" y="683"/>
                  <a:pt x="25" y="666"/>
                  <a:pt x="94" y="631"/>
                </a:cubicBezTo>
                <a:cubicBezTo>
                  <a:pt x="163" y="596"/>
                  <a:pt x="348" y="604"/>
                  <a:pt x="413" y="499"/>
                </a:cubicBezTo>
                <a:cubicBezTo>
                  <a:pt x="478" y="394"/>
                  <a:pt x="468" y="104"/>
                  <a:pt x="483" y="0"/>
                </a:cubicBezTo>
              </a:path>
            </a:pathLst>
          </a:custGeom>
          <a:solidFill>
            <a:srgbClr val="00FFFF"/>
          </a:solidFill>
          <a:ln w="2844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0" name="Text Box 21"/>
          <p:cNvSpPr txBox="1">
            <a:spLocks noChangeArrowheads="1"/>
          </p:cNvSpPr>
          <p:nvPr/>
        </p:nvSpPr>
        <p:spPr bwMode="auto">
          <a:xfrm>
            <a:off x="3071813" y="3489325"/>
            <a:ext cx="411162" cy="279400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>
                <a:solidFill>
                  <a:schemeClr val="tx1"/>
                </a:solidFill>
                <a:latin typeface="Arial Black" pitchFamily="34" charset="0"/>
              </a:rPr>
              <a:t>IC</a:t>
            </a:r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4143375" y="2274888"/>
            <a:ext cx="1122363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>
                <a:solidFill>
                  <a:schemeClr val="tx1"/>
                </a:solidFill>
              </a:rPr>
              <a:t>BG Forecasts</a:t>
            </a:r>
          </a:p>
        </p:txBody>
      </p:sp>
      <p:sp>
        <p:nvSpPr>
          <p:cNvPr id="9232" name="Line 12"/>
          <p:cNvSpPr>
            <a:spLocks noChangeShapeType="1"/>
          </p:cNvSpPr>
          <p:nvPr/>
        </p:nvSpPr>
        <p:spPr bwMode="auto">
          <a:xfrm>
            <a:off x="3579813" y="2060575"/>
            <a:ext cx="1587" cy="16271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3" name="AutoShape 15"/>
          <p:cNvSpPr>
            <a:spLocks/>
          </p:cNvSpPr>
          <p:nvPr/>
        </p:nvSpPr>
        <p:spPr bwMode="auto">
          <a:xfrm>
            <a:off x="3595688" y="2713038"/>
            <a:ext cx="4405312" cy="334962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1827909665 h 640"/>
              <a:gd name="T6" fmla="*/ 2147483647 w 3584"/>
              <a:gd name="T7" fmla="*/ 1523029599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4" name="AutoShape 16"/>
          <p:cNvSpPr>
            <a:spLocks/>
          </p:cNvSpPr>
          <p:nvPr/>
        </p:nvSpPr>
        <p:spPr bwMode="auto">
          <a:xfrm>
            <a:off x="3595688" y="2644775"/>
            <a:ext cx="4405312" cy="412750"/>
          </a:xfrm>
          <a:custGeom>
            <a:avLst/>
            <a:gdLst>
              <a:gd name="T0" fmla="*/ 0 w 3584"/>
              <a:gd name="T1" fmla="*/ 1609453112 h 640"/>
              <a:gd name="T2" fmla="*/ 2147483647 w 3584"/>
              <a:gd name="T3" fmla="*/ 1247389994 h 640"/>
              <a:gd name="T4" fmla="*/ 2147483647 w 3584"/>
              <a:gd name="T5" fmla="*/ 241375063 h 640"/>
              <a:gd name="T6" fmla="*/ 2147483647 w 3584"/>
              <a:gd name="T7" fmla="*/ 201074419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5" name="AutoShape 17"/>
          <p:cNvSpPr>
            <a:spLocks/>
          </p:cNvSpPr>
          <p:nvPr/>
        </p:nvSpPr>
        <p:spPr bwMode="auto">
          <a:xfrm>
            <a:off x="3563938" y="2073275"/>
            <a:ext cx="4437062" cy="839788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2147483647 h 640"/>
              <a:gd name="T6" fmla="*/ 2147483647 w 3584"/>
              <a:gd name="T7" fmla="*/ 2147483647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1908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6" name="AutoShape 18"/>
          <p:cNvSpPr>
            <a:spLocks/>
          </p:cNvSpPr>
          <p:nvPr/>
        </p:nvSpPr>
        <p:spPr bwMode="auto">
          <a:xfrm flipV="1">
            <a:off x="3595688" y="2863850"/>
            <a:ext cx="4405312" cy="53975"/>
          </a:xfrm>
          <a:custGeom>
            <a:avLst/>
            <a:gdLst>
              <a:gd name="T0" fmla="*/ 0 w 3568"/>
              <a:gd name="T1" fmla="*/ 326740214 h 601"/>
              <a:gd name="T2" fmla="*/ 2147483647 w 3568"/>
              <a:gd name="T3" fmla="*/ 231390585 h 601"/>
              <a:gd name="T4" fmla="*/ 2147483647 w 3568"/>
              <a:gd name="T5" fmla="*/ 991688 h 601"/>
              <a:gd name="T6" fmla="*/ 2147483647 w 3568"/>
              <a:gd name="T7" fmla="*/ 239345100 h 601"/>
              <a:gd name="T8" fmla="*/ 2147483647 w 3568"/>
              <a:gd name="T9" fmla="*/ 549194926 h 601"/>
              <a:gd name="T10" fmla="*/ 2147483647 w 3568"/>
              <a:gd name="T11" fmla="*/ 525352399 h 6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8"/>
              <a:gd name="T19" fmla="*/ 0 h 601"/>
              <a:gd name="T20" fmla="*/ 3568 w 3568"/>
              <a:gd name="T21" fmla="*/ 601 h 6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68" h="601">
                <a:moveTo>
                  <a:pt x="0" y="329"/>
                </a:moveTo>
                <a:cubicBezTo>
                  <a:pt x="190" y="308"/>
                  <a:pt x="381" y="288"/>
                  <a:pt x="696" y="233"/>
                </a:cubicBezTo>
                <a:cubicBezTo>
                  <a:pt x="1011" y="178"/>
                  <a:pt x="1552" y="0"/>
                  <a:pt x="1888" y="1"/>
                </a:cubicBezTo>
                <a:cubicBezTo>
                  <a:pt x="2224" y="2"/>
                  <a:pt x="2460" y="149"/>
                  <a:pt x="2712" y="241"/>
                </a:cubicBezTo>
                <a:cubicBezTo>
                  <a:pt x="2964" y="333"/>
                  <a:pt x="3257" y="505"/>
                  <a:pt x="3400" y="553"/>
                </a:cubicBezTo>
                <a:cubicBezTo>
                  <a:pt x="3543" y="601"/>
                  <a:pt x="3540" y="533"/>
                  <a:pt x="3568" y="529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7" name="AutoShape 23"/>
          <p:cNvSpPr>
            <a:spLocks/>
          </p:cNvSpPr>
          <p:nvPr/>
        </p:nvSpPr>
        <p:spPr bwMode="auto">
          <a:xfrm>
            <a:off x="3563938" y="2359025"/>
            <a:ext cx="4437062" cy="769938"/>
          </a:xfrm>
          <a:custGeom>
            <a:avLst/>
            <a:gdLst>
              <a:gd name="T0" fmla="*/ 0 w 3584"/>
              <a:gd name="T1" fmla="*/ 2147483647 h 1128"/>
              <a:gd name="T2" fmla="*/ 2147483647 w 3584"/>
              <a:gd name="T3" fmla="*/ 2147483647 h 1128"/>
              <a:gd name="T4" fmla="*/ 2147483647 w 3584"/>
              <a:gd name="T5" fmla="*/ 2147483647 h 1128"/>
              <a:gd name="T6" fmla="*/ 2147483647 w 3584"/>
              <a:gd name="T7" fmla="*/ 2147483647 h 1128"/>
              <a:gd name="T8" fmla="*/ 2147483647 w 3584"/>
              <a:gd name="T9" fmla="*/ 2147483647 h 1128"/>
              <a:gd name="T10" fmla="*/ 2147483647 w 3584"/>
              <a:gd name="T11" fmla="*/ 2147483647 h 1128"/>
              <a:gd name="T12" fmla="*/ 2147483647 w 3584"/>
              <a:gd name="T13" fmla="*/ 2147483647 h 1128"/>
              <a:gd name="T14" fmla="*/ 2147483647 w 3584"/>
              <a:gd name="T15" fmla="*/ 2147483647 h 1128"/>
              <a:gd name="T16" fmla="*/ 2147483647 w 3584"/>
              <a:gd name="T17" fmla="*/ 2147483647 h 1128"/>
              <a:gd name="T18" fmla="*/ 2147483647 w 3584"/>
              <a:gd name="T19" fmla="*/ 0 h 1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84"/>
              <a:gd name="T31" fmla="*/ 0 h 1128"/>
              <a:gd name="T32" fmla="*/ 3584 w 3584"/>
              <a:gd name="T33" fmla="*/ 1128 h 1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84" h="1128">
                <a:moveTo>
                  <a:pt x="0" y="1128"/>
                </a:moveTo>
                <a:cubicBezTo>
                  <a:pt x="285" y="1126"/>
                  <a:pt x="571" y="1125"/>
                  <a:pt x="776" y="1064"/>
                </a:cubicBezTo>
                <a:cubicBezTo>
                  <a:pt x="981" y="1003"/>
                  <a:pt x="1095" y="855"/>
                  <a:pt x="1232" y="760"/>
                </a:cubicBezTo>
                <a:cubicBezTo>
                  <a:pt x="1369" y="665"/>
                  <a:pt x="1480" y="569"/>
                  <a:pt x="1600" y="496"/>
                </a:cubicBezTo>
                <a:cubicBezTo>
                  <a:pt x="1720" y="423"/>
                  <a:pt x="1852" y="391"/>
                  <a:pt x="1952" y="320"/>
                </a:cubicBezTo>
                <a:cubicBezTo>
                  <a:pt x="2052" y="249"/>
                  <a:pt x="2043" y="99"/>
                  <a:pt x="2200" y="72"/>
                </a:cubicBezTo>
                <a:cubicBezTo>
                  <a:pt x="2357" y="45"/>
                  <a:pt x="2727" y="145"/>
                  <a:pt x="2896" y="160"/>
                </a:cubicBezTo>
                <a:cubicBezTo>
                  <a:pt x="3065" y="175"/>
                  <a:pt x="3124" y="173"/>
                  <a:pt x="3216" y="160"/>
                </a:cubicBezTo>
                <a:cubicBezTo>
                  <a:pt x="3308" y="147"/>
                  <a:pt x="3387" y="107"/>
                  <a:pt x="3448" y="80"/>
                </a:cubicBezTo>
                <a:cubicBezTo>
                  <a:pt x="3509" y="53"/>
                  <a:pt x="3560" y="13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8" name="AutoShape 24"/>
          <p:cNvSpPr>
            <a:spLocks/>
          </p:cNvSpPr>
          <p:nvPr/>
        </p:nvSpPr>
        <p:spPr bwMode="auto">
          <a:xfrm>
            <a:off x="3587750" y="3027363"/>
            <a:ext cx="4413250" cy="117475"/>
          </a:xfrm>
          <a:custGeom>
            <a:avLst/>
            <a:gdLst>
              <a:gd name="T0" fmla="*/ 0 w 3544"/>
              <a:gd name="T1" fmla="*/ 2147483647 h 293"/>
              <a:gd name="T2" fmla="*/ 2147483647 w 3544"/>
              <a:gd name="T3" fmla="*/ 2147483647 h 293"/>
              <a:gd name="T4" fmla="*/ 2147483647 w 3544"/>
              <a:gd name="T5" fmla="*/ 2147483647 h 293"/>
              <a:gd name="T6" fmla="*/ 2147483647 w 3544"/>
              <a:gd name="T7" fmla="*/ 2147483647 h 293"/>
              <a:gd name="T8" fmla="*/ 2147483647 w 3544"/>
              <a:gd name="T9" fmla="*/ 2147483647 h 293"/>
              <a:gd name="T10" fmla="*/ 2147483647 w 3544"/>
              <a:gd name="T11" fmla="*/ 2147483647 h 293"/>
              <a:gd name="T12" fmla="*/ 2147483647 w 3544"/>
              <a:gd name="T13" fmla="*/ 804464928 h 293"/>
              <a:gd name="T14" fmla="*/ 2147483647 w 3544"/>
              <a:gd name="T15" fmla="*/ 1876989345 h 293"/>
              <a:gd name="T16" fmla="*/ 2147483647 w 3544"/>
              <a:gd name="T17" fmla="*/ 2147483647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4"/>
              <a:gd name="T28" fmla="*/ 0 h 293"/>
              <a:gd name="T29" fmla="*/ 3544 w 3544"/>
              <a:gd name="T30" fmla="*/ 293 h 2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4" h="293">
                <a:moveTo>
                  <a:pt x="0" y="228"/>
                </a:moveTo>
                <a:cubicBezTo>
                  <a:pt x="256" y="224"/>
                  <a:pt x="513" y="220"/>
                  <a:pt x="728" y="228"/>
                </a:cubicBezTo>
                <a:cubicBezTo>
                  <a:pt x="943" y="236"/>
                  <a:pt x="1109" y="293"/>
                  <a:pt x="1288" y="276"/>
                </a:cubicBezTo>
                <a:cubicBezTo>
                  <a:pt x="1467" y="259"/>
                  <a:pt x="1644" y="157"/>
                  <a:pt x="1800" y="124"/>
                </a:cubicBezTo>
                <a:cubicBezTo>
                  <a:pt x="1956" y="91"/>
                  <a:pt x="2099" y="80"/>
                  <a:pt x="2224" y="76"/>
                </a:cubicBezTo>
                <a:cubicBezTo>
                  <a:pt x="2349" y="72"/>
                  <a:pt x="2427" y="111"/>
                  <a:pt x="2552" y="100"/>
                </a:cubicBezTo>
                <a:cubicBezTo>
                  <a:pt x="2677" y="89"/>
                  <a:pt x="2860" y="24"/>
                  <a:pt x="2976" y="12"/>
                </a:cubicBezTo>
                <a:cubicBezTo>
                  <a:pt x="3092" y="0"/>
                  <a:pt x="3153" y="5"/>
                  <a:pt x="3248" y="28"/>
                </a:cubicBezTo>
                <a:cubicBezTo>
                  <a:pt x="3343" y="51"/>
                  <a:pt x="3493" y="128"/>
                  <a:pt x="3544" y="148"/>
                </a:cubicBezTo>
              </a:path>
            </a:pathLst>
          </a:custGeom>
          <a:noFill/>
          <a:ln w="1908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39" name="AutoShape 25"/>
          <p:cNvSpPr>
            <a:spLocks/>
          </p:cNvSpPr>
          <p:nvPr/>
        </p:nvSpPr>
        <p:spPr bwMode="auto">
          <a:xfrm>
            <a:off x="3563938" y="2684463"/>
            <a:ext cx="4437062" cy="371475"/>
          </a:xfrm>
          <a:custGeom>
            <a:avLst/>
            <a:gdLst>
              <a:gd name="T0" fmla="*/ 0 w 3560"/>
              <a:gd name="T1" fmla="*/ 2147483647 h 540"/>
              <a:gd name="T2" fmla="*/ 2147483647 w 3560"/>
              <a:gd name="T3" fmla="*/ 2147483647 h 540"/>
              <a:gd name="T4" fmla="*/ 2147483647 w 3560"/>
              <a:gd name="T5" fmla="*/ 2147483647 h 540"/>
              <a:gd name="T6" fmla="*/ 2147483647 w 3560"/>
              <a:gd name="T7" fmla="*/ 2147483647 h 540"/>
              <a:gd name="T8" fmla="*/ 2147483647 w 3560"/>
              <a:gd name="T9" fmla="*/ 2147483647 h 540"/>
              <a:gd name="T10" fmla="*/ 2147483647 w 3560"/>
              <a:gd name="T11" fmla="*/ 2147483647 h 540"/>
              <a:gd name="T12" fmla="*/ 2147483647 w 3560"/>
              <a:gd name="T13" fmla="*/ 2147483647 h 540"/>
              <a:gd name="T14" fmla="*/ 2147483647 w 3560"/>
              <a:gd name="T15" fmla="*/ 2147483647 h 540"/>
              <a:gd name="T16" fmla="*/ 2147483647 w 3560"/>
              <a:gd name="T17" fmla="*/ 438210458 h 540"/>
              <a:gd name="T18" fmla="*/ 2147483647 w 3560"/>
              <a:gd name="T19" fmla="*/ 2147483647 h 5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60"/>
              <a:gd name="T31" fmla="*/ 0 h 540"/>
              <a:gd name="T32" fmla="*/ 3560 w 3560"/>
              <a:gd name="T33" fmla="*/ 540 h 5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60" h="540">
                <a:moveTo>
                  <a:pt x="0" y="540"/>
                </a:moveTo>
                <a:cubicBezTo>
                  <a:pt x="110" y="529"/>
                  <a:pt x="221" y="519"/>
                  <a:pt x="344" y="492"/>
                </a:cubicBezTo>
                <a:cubicBezTo>
                  <a:pt x="467" y="465"/>
                  <a:pt x="618" y="421"/>
                  <a:pt x="736" y="380"/>
                </a:cubicBezTo>
                <a:cubicBezTo>
                  <a:pt x="854" y="339"/>
                  <a:pt x="956" y="277"/>
                  <a:pt x="1056" y="244"/>
                </a:cubicBezTo>
                <a:cubicBezTo>
                  <a:pt x="1156" y="211"/>
                  <a:pt x="1208" y="203"/>
                  <a:pt x="1336" y="180"/>
                </a:cubicBezTo>
                <a:cubicBezTo>
                  <a:pt x="1464" y="157"/>
                  <a:pt x="1669" y="107"/>
                  <a:pt x="1824" y="108"/>
                </a:cubicBezTo>
                <a:cubicBezTo>
                  <a:pt x="1979" y="109"/>
                  <a:pt x="2117" y="187"/>
                  <a:pt x="2264" y="188"/>
                </a:cubicBezTo>
                <a:cubicBezTo>
                  <a:pt x="2411" y="189"/>
                  <a:pt x="2575" y="147"/>
                  <a:pt x="2704" y="116"/>
                </a:cubicBezTo>
                <a:cubicBezTo>
                  <a:pt x="2833" y="85"/>
                  <a:pt x="2897" y="0"/>
                  <a:pt x="3040" y="4"/>
                </a:cubicBezTo>
                <a:cubicBezTo>
                  <a:pt x="3183" y="8"/>
                  <a:pt x="3473" y="117"/>
                  <a:pt x="3560" y="140"/>
                </a:cubicBezTo>
              </a:path>
            </a:pathLst>
          </a:custGeom>
          <a:noFill/>
          <a:ln w="9360" cap="sq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662238" y="1635125"/>
            <a:ext cx="1624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642938" y="2098675"/>
            <a:ext cx="1624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 </a:t>
            </a:r>
            <a:r>
              <a:rPr lang="it-IT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242" name="AutoShape 10"/>
          <p:cNvSpPr>
            <a:spLocks noChangeArrowheads="1"/>
          </p:cNvSpPr>
          <p:nvPr/>
        </p:nvSpPr>
        <p:spPr bwMode="auto">
          <a:xfrm rot="10680000" flipH="1">
            <a:off x="5826125" y="2014538"/>
            <a:ext cx="504825" cy="1538287"/>
          </a:xfrm>
          <a:custGeom>
            <a:avLst/>
            <a:gdLst>
              <a:gd name="T0" fmla="*/ 2147483647 w 483"/>
              <a:gd name="T1" fmla="*/ 2147483647 h 1348"/>
              <a:gd name="T2" fmla="*/ 2147483647 w 483"/>
              <a:gd name="T3" fmla="*/ 2147483647 h 1348"/>
              <a:gd name="T4" fmla="*/ 2147483647 w 483"/>
              <a:gd name="T5" fmla="*/ 2147483647 h 1348"/>
              <a:gd name="T6" fmla="*/ 263271985 w 483"/>
              <a:gd name="T7" fmla="*/ 2147483647 h 1348"/>
              <a:gd name="T8" fmla="*/ 2147483647 w 483"/>
              <a:gd name="T9" fmla="*/ 2147483647 h 1348"/>
              <a:gd name="T10" fmla="*/ 2147483647 w 483"/>
              <a:gd name="T11" fmla="*/ 2147483647 h 1348"/>
              <a:gd name="T12" fmla="*/ 2147483647 w 483"/>
              <a:gd name="T13" fmla="*/ 0 h 1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48"/>
              <a:gd name="T23" fmla="*/ 483 w 483"/>
              <a:gd name="T24" fmla="*/ 1348 h 1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48">
                <a:moveTo>
                  <a:pt x="483" y="1348"/>
                </a:moveTo>
                <a:cubicBezTo>
                  <a:pt x="471" y="1282"/>
                  <a:pt x="472" y="1042"/>
                  <a:pt x="408" y="950"/>
                </a:cubicBezTo>
                <a:cubicBezTo>
                  <a:pt x="344" y="858"/>
                  <a:pt x="169" y="835"/>
                  <a:pt x="101" y="795"/>
                </a:cubicBezTo>
                <a:cubicBezTo>
                  <a:pt x="33" y="755"/>
                  <a:pt x="2" y="737"/>
                  <a:pt x="1" y="710"/>
                </a:cubicBezTo>
                <a:cubicBezTo>
                  <a:pt x="0" y="683"/>
                  <a:pt x="25" y="666"/>
                  <a:pt x="94" y="631"/>
                </a:cubicBezTo>
                <a:cubicBezTo>
                  <a:pt x="163" y="596"/>
                  <a:pt x="348" y="604"/>
                  <a:pt x="413" y="499"/>
                </a:cubicBezTo>
                <a:cubicBezTo>
                  <a:pt x="478" y="394"/>
                  <a:pt x="468" y="104"/>
                  <a:pt x="483" y="0"/>
                </a:cubicBezTo>
              </a:path>
            </a:pathLst>
          </a:custGeom>
          <a:solidFill>
            <a:srgbClr val="F5F011">
              <a:alpha val="47058"/>
            </a:srgbClr>
          </a:solidFill>
          <a:ln w="2844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500688" y="1635125"/>
            <a:ext cx="1624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6357938" y="1917700"/>
            <a:ext cx="1785937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245" name="Text Box 20"/>
          <p:cNvSpPr txBox="1">
            <a:spLocks noChangeArrowheads="1"/>
          </p:cNvSpPr>
          <p:nvPr/>
        </p:nvSpPr>
        <p:spPr bwMode="auto">
          <a:xfrm>
            <a:off x="7786688" y="3489325"/>
            <a:ext cx="676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9246" name="AutoShape 15"/>
          <p:cNvSpPr>
            <a:spLocks/>
          </p:cNvSpPr>
          <p:nvPr/>
        </p:nvSpPr>
        <p:spPr bwMode="auto">
          <a:xfrm>
            <a:off x="3595688" y="2717800"/>
            <a:ext cx="4405312" cy="334963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1827909665 h 640"/>
              <a:gd name="T6" fmla="*/ 2147483647 w 3584"/>
              <a:gd name="T7" fmla="*/ 1523029599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47" name="AutoShape 16"/>
          <p:cNvSpPr>
            <a:spLocks/>
          </p:cNvSpPr>
          <p:nvPr/>
        </p:nvSpPr>
        <p:spPr bwMode="auto">
          <a:xfrm>
            <a:off x="3595688" y="2649538"/>
            <a:ext cx="4405312" cy="412750"/>
          </a:xfrm>
          <a:custGeom>
            <a:avLst/>
            <a:gdLst>
              <a:gd name="T0" fmla="*/ 0 w 3584"/>
              <a:gd name="T1" fmla="*/ 1609453112 h 640"/>
              <a:gd name="T2" fmla="*/ 2147483647 w 3584"/>
              <a:gd name="T3" fmla="*/ 1247389994 h 640"/>
              <a:gd name="T4" fmla="*/ 2147483647 w 3584"/>
              <a:gd name="T5" fmla="*/ 241375063 h 640"/>
              <a:gd name="T6" fmla="*/ 2147483647 w 3584"/>
              <a:gd name="T7" fmla="*/ 201074419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48" name="AutoShape 17"/>
          <p:cNvSpPr>
            <a:spLocks/>
          </p:cNvSpPr>
          <p:nvPr/>
        </p:nvSpPr>
        <p:spPr bwMode="auto">
          <a:xfrm>
            <a:off x="3563938" y="2078038"/>
            <a:ext cx="4437062" cy="839787"/>
          </a:xfrm>
          <a:custGeom>
            <a:avLst/>
            <a:gdLst>
              <a:gd name="T0" fmla="*/ 0 w 3584"/>
              <a:gd name="T1" fmla="*/ 2147483647 h 640"/>
              <a:gd name="T2" fmla="*/ 2147483647 w 3584"/>
              <a:gd name="T3" fmla="*/ 2147483647 h 640"/>
              <a:gd name="T4" fmla="*/ 2147483647 w 3584"/>
              <a:gd name="T5" fmla="*/ 2147483647 h 640"/>
              <a:gd name="T6" fmla="*/ 2147483647 w 3584"/>
              <a:gd name="T7" fmla="*/ 2147483647 h 640"/>
              <a:gd name="T8" fmla="*/ 2147483647 w 3584"/>
              <a:gd name="T9" fmla="*/ 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4"/>
              <a:gd name="T16" fmla="*/ 0 h 640"/>
              <a:gd name="T17" fmla="*/ 3584 w 358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4" h="640">
                <a:moveTo>
                  <a:pt x="0" y="640"/>
                </a:moveTo>
                <a:cubicBezTo>
                  <a:pt x="306" y="613"/>
                  <a:pt x="612" y="587"/>
                  <a:pt x="968" y="496"/>
                </a:cubicBezTo>
                <a:cubicBezTo>
                  <a:pt x="1324" y="405"/>
                  <a:pt x="1768" y="165"/>
                  <a:pt x="2136" y="96"/>
                </a:cubicBezTo>
                <a:cubicBezTo>
                  <a:pt x="2504" y="27"/>
                  <a:pt x="2935" y="96"/>
                  <a:pt x="3176" y="80"/>
                </a:cubicBezTo>
                <a:cubicBezTo>
                  <a:pt x="3417" y="64"/>
                  <a:pt x="3500" y="32"/>
                  <a:pt x="3584" y="0"/>
                </a:cubicBezTo>
              </a:path>
            </a:pathLst>
          </a:custGeom>
          <a:noFill/>
          <a:ln w="1908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49" name="AutoShape 18"/>
          <p:cNvSpPr>
            <a:spLocks/>
          </p:cNvSpPr>
          <p:nvPr/>
        </p:nvSpPr>
        <p:spPr bwMode="auto">
          <a:xfrm flipV="1">
            <a:off x="3595688" y="2868613"/>
            <a:ext cx="4405312" cy="53975"/>
          </a:xfrm>
          <a:custGeom>
            <a:avLst/>
            <a:gdLst>
              <a:gd name="T0" fmla="*/ 0 w 3568"/>
              <a:gd name="T1" fmla="*/ 326740214 h 601"/>
              <a:gd name="T2" fmla="*/ 2147483647 w 3568"/>
              <a:gd name="T3" fmla="*/ 231390585 h 601"/>
              <a:gd name="T4" fmla="*/ 2147483647 w 3568"/>
              <a:gd name="T5" fmla="*/ 991688 h 601"/>
              <a:gd name="T6" fmla="*/ 2147483647 w 3568"/>
              <a:gd name="T7" fmla="*/ 239345100 h 601"/>
              <a:gd name="T8" fmla="*/ 2147483647 w 3568"/>
              <a:gd name="T9" fmla="*/ 549194926 h 601"/>
              <a:gd name="T10" fmla="*/ 2147483647 w 3568"/>
              <a:gd name="T11" fmla="*/ 525352399 h 6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8"/>
              <a:gd name="T19" fmla="*/ 0 h 601"/>
              <a:gd name="T20" fmla="*/ 3568 w 3568"/>
              <a:gd name="T21" fmla="*/ 601 h 6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68" h="601">
                <a:moveTo>
                  <a:pt x="0" y="329"/>
                </a:moveTo>
                <a:cubicBezTo>
                  <a:pt x="190" y="308"/>
                  <a:pt x="381" y="288"/>
                  <a:pt x="696" y="233"/>
                </a:cubicBezTo>
                <a:cubicBezTo>
                  <a:pt x="1011" y="178"/>
                  <a:pt x="1552" y="0"/>
                  <a:pt x="1888" y="1"/>
                </a:cubicBezTo>
                <a:cubicBezTo>
                  <a:pt x="2224" y="2"/>
                  <a:pt x="2460" y="149"/>
                  <a:pt x="2712" y="241"/>
                </a:cubicBezTo>
                <a:cubicBezTo>
                  <a:pt x="2964" y="333"/>
                  <a:pt x="3257" y="505"/>
                  <a:pt x="3400" y="553"/>
                </a:cubicBezTo>
                <a:cubicBezTo>
                  <a:pt x="3543" y="601"/>
                  <a:pt x="3540" y="533"/>
                  <a:pt x="3568" y="529"/>
                </a:cubicBezTo>
              </a:path>
            </a:pathLst>
          </a:custGeom>
          <a:noFill/>
          <a:ln w="936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50" name="AutoShape 23"/>
          <p:cNvSpPr>
            <a:spLocks/>
          </p:cNvSpPr>
          <p:nvPr/>
        </p:nvSpPr>
        <p:spPr bwMode="auto">
          <a:xfrm>
            <a:off x="3563938" y="2363788"/>
            <a:ext cx="4437062" cy="769937"/>
          </a:xfrm>
          <a:custGeom>
            <a:avLst/>
            <a:gdLst>
              <a:gd name="T0" fmla="*/ 0 w 3584"/>
              <a:gd name="T1" fmla="*/ 2147483647 h 1128"/>
              <a:gd name="T2" fmla="*/ 2147483647 w 3584"/>
              <a:gd name="T3" fmla="*/ 2147483647 h 1128"/>
              <a:gd name="T4" fmla="*/ 2147483647 w 3584"/>
              <a:gd name="T5" fmla="*/ 2147483647 h 1128"/>
              <a:gd name="T6" fmla="*/ 2147483647 w 3584"/>
              <a:gd name="T7" fmla="*/ 2147483647 h 1128"/>
              <a:gd name="T8" fmla="*/ 2147483647 w 3584"/>
              <a:gd name="T9" fmla="*/ 2147483647 h 1128"/>
              <a:gd name="T10" fmla="*/ 2147483647 w 3584"/>
              <a:gd name="T11" fmla="*/ 2147483647 h 1128"/>
              <a:gd name="T12" fmla="*/ 2147483647 w 3584"/>
              <a:gd name="T13" fmla="*/ 2147483647 h 1128"/>
              <a:gd name="T14" fmla="*/ 2147483647 w 3584"/>
              <a:gd name="T15" fmla="*/ 2147483647 h 1128"/>
              <a:gd name="T16" fmla="*/ 2147483647 w 3584"/>
              <a:gd name="T17" fmla="*/ 2147483647 h 1128"/>
              <a:gd name="T18" fmla="*/ 2147483647 w 3584"/>
              <a:gd name="T19" fmla="*/ 0 h 1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84"/>
              <a:gd name="T31" fmla="*/ 0 h 1128"/>
              <a:gd name="T32" fmla="*/ 3584 w 3584"/>
              <a:gd name="T33" fmla="*/ 1128 h 1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84" h="1128">
                <a:moveTo>
                  <a:pt x="0" y="1128"/>
                </a:moveTo>
                <a:cubicBezTo>
                  <a:pt x="285" y="1126"/>
                  <a:pt x="571" y="1125"/>
                  <a:pt x="776" y="1064"/>
                </a:cubicBezTo>
                <a:cubicBezTo>
                  <a:pt x="981" y="1003"/>
                  <a:pt x="1095" y="855"/>
                  <a:pt x="1232" y="760"/>
                </a:cubicBezTo>
                <a:cubicBezTo>
                  <a:pt x="1369" y="665"/>
                  <a:pt x="1480" y="569"/>
                  <a:pt x="1600" y="496"/>
                </a:cubicBezTo>
                <a:cubicBezTo>
                  <a:pt x="1720" y="423"/>
                  <a:pt x="1852" y="391"/>
                  <a:pt x="1952" y="320"/>
                </a:cubicBezTo>
                <a:cubicBezTo>
                  <a:pt x="2052" y="249"/>
                  <a:pt x="2043" y="99"/>
                  <a:pt x="2200" y="72"/>
                </a:cubicBezTo>
                <a:cubicBezTo>
                  <a:pt x="2357" y="45"/>
                  <a:pt x="2727" y="145"/>
                  <a:pt x="2896" y="160"/>
                </a:cubicBezTo>
                <a:cubicBezTo>
                  <a:pt x="3065" y="175"/>
                  <a:pt x="3124" y="173"/>
                  <a:pt x="3216" y="160"/>
                </a:cubicBezTo>
                <a:cubicBezTo>
                  <a:pt x="3308" y="147"/>
                  <a:pt x="3387" y="107"/>
                  <a:pt x="3448" y="80"/>
                </a:cubicBezTo>
                <a:cubicBezTo>
                  <a:pt x="3509" y="53"/>
                  <a:pt x="3560" y="13"/>
                  <a:pt x="3584" y="0"/>
                </a:cubicBezTo>
              </a:path>
            </a:pathLst>
          </a:custGeom>
          <a:noFill/>
          <a:ln w="936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51" name="AutoShape 24"/>
          <p:cNvSpPr>
            <a:spLocks/>
          </p:cNvSpPr>
          <p:nvPr/>
        </p:nvSpPr>
        <p:spPr bwMode="auto">
          <a:xfrm>
            <a:off x="3587750" y="3032125"/>
            <a:ext cx="4413250" cy="117475"/>
          </a:xfrm>
          <a:custGeom>
            <a:avLst/>
            <a:gdLst>
              <a:gd name="T0" fmla="*/ 0 w 3544"/>
              <a:gd name="T1" fmla="*/ 2147483647 h 293"/>
              <a:gd name="T2" fmla="*/ 2147483647 w 3544"/>
              <a:gd name="T3" fmla="*/ 2147483647 h 293"/>
              <a:gd name="T4" fmla="*/ 2147483647 w 3544"/>
              <a:gd name="T5" fmla="*/ 2147483647 h 293"/>
              <a:gd name="T6" fmla="*/ 2147483647 w 3544"/>
              <a:gd name="T7" fmla="*/ 2147483647 h 293"/>
              <a:gd name="T8" fmla="*/ 2147483647 w 3544"/>
              <a:gd name="T9" fmla="*/ 2147483647 h 293"/>
              <a:gd name="T10" fmla="*/ 2147483647 w 3544"/>
              <a:gd name="T11" fmla="*/ 2147483647 h 293"/>
              <a:gd name="T12" fmla="*/ 2147483647 w 3544"/>
              <a:gd name="T13" fmla="*/ 804464928 h 293"/>
              <a:gd name="T14" fmla="*/ 2147483647 w 3544"/>
              <a:gd name="T15" fmla="*/ 1876989345 h 293"/>
              <a:gd name="T16" fmla="*/ 2147483647 w 3544"/>
              <a:gd name="T17" fmla="*/ 2147483647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4"/>
              <a:gd name="T28" fmla="*/ 0 h 293"/>
              <a:gd name="T29" fmla="*/ 3544 w 3544"/>
              <a:gd name="T30" fmla="*/ 293 h 2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4" h="293">
                <a:moveTo>
                  <a:pt x="0" y="228"/>
                </a:moveTo>
                <a:cubicBezTo>
                  <a:pt x="256" y="224"/>
                  <a:pt x="513" y="220"/>
                  <a:pt x="728" y="228"/>
                </a:cubicBezTo>
                <a:cubicBezTo>
                  <a:pt x="943" y="236"/>
                  <a:pt x="1109" y="293"/>
                  <a:pt x="1288" y="276"/>
                </a:cubicBezTo>
                <a:cubicBezTo>
                  <a:pt x="1467" y="259"/>
                  <a:pt x="1644" y="157"/>
                  <a:pt x="1800" y="124"/>
                </a:cubicBezTo>
                <a:cubicBezTo>
                  <a:pt x="1956" y="91"/>
                  <a:pt x="2099" y="80"/>
                  <a:pt x="2224" y="76"/>
                </a:cubicBezTo>
                <a:cubicBezTo>
                  <a:pt x="2349" y="72"/>
                  <a:pt x="2427" y="111"/>
                  <a:pt x="2552" y="100"/>
                </a:cubicBezTo>
                <a:cubicBezTo>
                  <a:pt x="2677" y="89"/>
                  <a:pt x="2860" y="24"/>
                  <a:pt x="2976" y="12"/>
                </a:cubicBezTo>
                <a:cubicBezTo>
                  <a:pt x="3092" y="0"/>
                  <a:pt x="3153" y="5"/>
                  <a:pt x="3248" y="28"/>
                </a:cubicBezTo>
                <a:cubicBezTo>
                  <a:pt x="3343" y="51"/>
                  <a:pt x="3493" y="128"/>
                  <a:pt x="3544" y="148"/>
                </a:cubicBezTo>
              </a:path>
            </a:pathLst>
          </a:custGeom>
          <a:noFill/>
          <a:ln w="1908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52" name="AutoShape 25"/>
          <p:cNvSpPr>
            <a:spLocks/>
          </p:cNvSpPr>
          <p:nvPr/>
        </p:nvSpPr>
        <p:spPr bwMode="auto">
          <a:xfrm>
            <a:off x="3563938" y="2689225"/>
            <a:ext cx="4437062" cy="371475"/>
          </a:xfrm>
          <a:custGeom>
            <a:avLst/>
            <a:gdLst>
              <a:gd name="T0" fmla="*/ 0 w 3560"/>
              <a:gd name="T1" fmla="*/ 2147483647 h 540"/>
              <a:gd name="T2" fmla="*/ 2147483647 w 3560"/>
              <a:gd name="T3" fmla="*/ 2147483647 h 540"/>
              <a:gd name="T4" fmla="*/ 2147483647 w 3560"/>
              <a:gd name="T5" fmla="*/ 2147483647 h 540"/>
              <a:gd name="T6" fmla="*/ 2147483647 w 3560"/>
              <a:gd name="T7" fmla="*/ 2147483647 h 540"/>
              <a:gd name="T8" fmla="*/ 2147483647 w 3560"/>
              <a:gd name="T9" fmla="*/ 2147483647 h 540"/>
              <a:gd name="T10" fmla="*/ 2147483647 w 3560"/>
              <a:gd name="T11" fmla="*/ 2147483647 h 540"/>
              <a:gd name="T12" fmla="*/ 2147483647 w 3560"/>
              <a:gd name="T13" fmla="*/ 2147483647 h 540"/>
              <a:gd name="T14" fmla="*/ 2147483647 w 3560"/>
              <a:gd name="T15" fmla="*/ 2147483647 h 540"/>
              <a:gd name="T16" fmla="*/ 2147483647 w 3560"/>
              <a:gd name="T17" fmla="*/ 438210458 h 540"/>
              <a:gd name="T18" fmla="*/ 2147483647 w 3560"/>
              <a:gd name="T19" fmla="*/ 2147483647 h 5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60"/>
              <a:gd name="T31" fmla="*/ 0 h 540"/>
              <a:gd name="T32" fmla="*/ 3560 w 3560"/>
              <a:gd name="T33" fmla="*/ 540 h 5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60" h="540">
                <a:moveTo>
                  <a:pt x="0" y="540"/>
                </a:moveTo>
                <a:cubicBezTo>
                  <a:pt x="110" y="529"/>
                  <a:pt x="221" y="519"/>
                  <a:pt x="344" y="492"/>
                </a:cubicBezTo>
                <a:cubicBezTo>
                  <a:pt x="467" y="465"/>
                  <a:pt x="618" y="421"/>
                  <a:pt x="736" y="380"/>
                </a:cubicBezTo>
                <a:cubicBezTo>
                  <a:pt x="854" y="339"/>
                  <a:pt x="956" y="277"/>
                  <a:pt x="1056" y="244"/>
                </a:cubicBezTo>
                <a:cubicBezTo>
                  <a:pt x="1156" y="211"/>
                  <a:pt x="1208" y="203"/>
                  <a:pt x="1336" y="180"/>
                </a:cubicBezTo>
                <a:cubicBezTo>
                  <a:pt x="1464" y="157"/>
                  <a:pt x="1669" y="107"/>
                  <a:pt x="1824" y="108"/>
                </a:cubicBezTo>
                <a:cubicBezTo>
                  <a:pt x="1979" y="109"/>
                  <a:pt x="2117" y="187"/>
                  <a:pt x="2264" y="188"/>
                </a:cubicBezTo>
                <a:cubicBezTo>
                  <a:pt x="2411" y="189"/>
                  <a:pt x="2575" y="147"/>
                  <a:pt x="2704" y="116"/>
                </a:cubicBezTo>
                <a:cubicBezTo>
                  <a:pt x="2833" y="85"/>
                  <a:pt x="2897" y="0"/>
                  <a:pt x="3040" y="4"/>
                </a:cubicBezTo>
                <a:cubicBezTo>
                  <a:pt x="3183" y="8"/>
                  <a:pt x="3473" y="117"/>
                  <a:pt x="3560" y="140"/>
                </a:cubicBezTo>
              </a:path>
            </a:pathLst>
          </a:custGeom>
          <a:noFill/>
          <a:ln w="9360" cap="sq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253" name="Line 13"/>
          <p:cNvSpPr>
            <a:spLocks noChangeShapeType="1"/>
          </p:cNvSpPr>
          <p:nvPr/>
        </p:nvSpPr>
        <p:spPr bwMode="auto">
          <a:xfrm>
            <a:off x="142875" y="3405188"/>
            <a:ext cx="8358188" cy="4603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54" name="Rettangolo 37"/>
          <p:cNvSpPr>
            <a:spLocks noChangeArrowheads="1"/>
          </p:cNvSpPr>
          <p:nvPr/>
        </p:nvSpPr>
        <p:spPr bwMode="auto">
          <a:xfrm>
            <a:off x="428625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0000FF"/>
                </a:solidFill>
                <a:latin typeface="Comic Sans MS" pitchFamily="64" charset="0"/>
              </a:rPr>
              <a:t>Toward a probabilistic forecast system: the COSMO-ME EPS </a:t>
            </a:r>
          </a:p>
        </p:txBody>
      </p:sp>
      <p:sp>
        <p:nvSpPr>
          <p:cNvPr id="9255" name="CasellaDiTesto 40"/>
          <p:cNvSpPr txBox="1">
            <a:spLocks noChangeArrowheads="1"/>
          </p:cNvSpPr>
          <p:nvPr/>
        </p:nvSpPr>
        <p:spPr bwMode="auto">
          <a:xfrm>
            <a:off x="571500" y="1058863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tx1"/>
                </a:solidFill>
              </a:rPr>
              <a:t>The implementation of a short range EPS based on COSMO-ME  is straightforward “extending” the forecast members integration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/>
          <a:lstStyle/>
          <a:p>
            <a:fld id="{F3C85768-097D-4F66-9D05-088007311827}" type="slidenum">
              <a:rPr lang="it-IT"/>
              <a:pPr/>
              <a:t>26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68413"/>
            <a:ext cx="3214688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97300"/>
            <a:ext cx="3216275" cy="24114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789363"/>
            <a:ext cx="3214688" cy="2409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915988" y="-71438"/>
            <a:ext cx="8228012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3333CC"/>
                </a:solidFill>
                <a:latin typeface="Comic Sans MS" pitchFamily="64" charset="0"/>
                <a:ea typeface="SimSun" charset="-122"/>
              </a:rPr>
              <a:t>NETTUNO (Sea State) EPS</a:t>
            </a:r>
          </a:p>
        </p:txBody>
      </p:sp>
      <p:sp>
        <p:nvSpPr>
          <p:cNvPr id="17417" name="CasellaDiTesto 14"/>
          <p:cNvSpPr txBox="1">
            <a:spLocks noChangeArrowheads="1"/>
          </p:cNvSpPr>
          <p:nvPr/>
        </p:nvSpPr>
        <p:spPr bwMode="auto">
          <a:xfrm>
            <a:off x="1428750" y="129540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06</a:t>
            </a:r>
          </a:p>
        </p:txBody>
      </p:sp>
      <p:sp>
        <p:nvSpPr>
          <p:cNvPr id="17418" name="CasellaDiTesto 15"/>
          <p:cNvSpPr txBox="1">
            <a:spLocks noChangeArrowheads="1"/>
          </p:cNvSpPr>
          <p:nvPr/>
        </p:nvSpPr>
        <p:spPr bwMode="auto">
          <a:xfrm>
            <a:off x="1428750" y="386715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12</a:t>
            </a:r>
          </a:p>
        </p:txBody>
      </p:sp>
      <p:sp>
        <p:nvSpPr>
          <p:cNvPr id="17419" name="CasellaDiTesto 16"/>
          <p:cNvSpPr txBox="1">
            <a:spLocks noChangeArrowheads="1"/>
          </p:cNvSpPr>
          <p:nvPr/>
        </p:nvSpPr>
        <p:spPr bwMode="auto">
          <a:xfrm>
            <a:off x="5715000" y="128587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06</a:t>
            </a:r>
          </a:p>
        </p:txBody>
      </p:sp>
      <p:sp>
        <p:nvSpPr>
          <p:cNvPr id="17420" name="CasellaDiTesto 17"/>
          <p:cNvSpPr txBox="1">
            <a:spLocks noChangeArrowheads="1"/>
          </p:cNvSpPr>
          <p:nvPr/>
        </p:nvSpPr>
        <p:spPr bwMode="auto">
          <a:xfrm>
            <a:off x="5715000" y="385762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/>
          <a:lstStyle/>
          <a:p>
            <a:fld id="{49B895C3-B956-408C-9521-2519281C4EC4}" type="slidenum">
              <a:rPr lang="it-IT"/>
              <a:pPr/>
              <a:t>27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75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5" y="3789363"/>
            <a:ext cx="3214688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78936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844550" y="-71438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3333CC"/>
                </a:solidFill>
                <a:latin typeface="Comic Sans MS" pitchFamily="64" charset="0"/>
                <a:ea typeface="SimSun" charset="-122"/>
              </a:rPr>
              <a:t>NETTUNO (Sea State) EPS</a:t>
            </a:r>
          </a:p>
        </p:txBody>
      </p:sp>
      <p:sp>
        <p:nvSpPr>
          <p:cNvPr id="18442" name="CasellaDiTesto 13"/>
          <p:cNvSpPr txBox="1">
            <a:spLocks noChangeArrowheads="1"/>
          </p:cNvSpPr>
          <p:nvPr/>
        </p:nvSpPr>
        <p:spPr bwMode="auto">
          <a:xfrm>
            <a:off x="1428750" y="129540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18</a:t>
            </a:r>
          </a:p>
        </p:txBody>
      </p:sp>
      <p:sp>
        <p:nvSpPr>
          <p:cNvPr id="18443" name="CasellaDiTesto 14"/>
          <p:cNvSpPr txBox="1">
            <a:spLocks noChangeArrowheads="1"/>
          </p:cNvSpPr>
          <p:nvPr/>
        </p:nvSpPr>
        <p:spPr bwMode="auto">
          <a:xfrm>
            <a:off x="1428750" y="386715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24</a:t>
            </a:r>
          </a:p>
        </p:txBody>
      </p:sp>
      <p:sp>
        <p:nvSpPr>
          <p:cNvPr id="18444" name="CasellaDiTesto 17"/>
          <p:cNvSpPr txBox="1">
            <a:spLocks noChangeArrowheads="1"/>
          </p:cNvSpPr>
          <p:nvPr/>
        </p:nvSpPr>
        <p:spPr bwMode="auto">
          <a:xfrm>
            <a:off x="5715000" y="128587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18</a:t>
            </a:r>
          </a:p>
        </p:txBody>
      </p:sp>
      <p:sp>
        <p:nvSpPr>
          <p:cNvPr id="18445" name="CasellaDiTesto 18"/>
          <p:cNvSpPr txBox="1">
            <a:spLocks noChangeArrowheads="1"/>
          </p:cNvSpPr>
          <p:nvPr/>
        </p:nvSpPr>
        <p:spPr bwMode="auto">
          <a:xfrm>
            <a:off x="5715000" y="385762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/>
          <a:lstStyle/>
          <a:p>
            <a:fld id="{27216D8D-DB14-4F1F-9028-11BC6694C203}" type="slidenum">
              <a:rPr lang="it-IT"/>
              <a:pPr/>
              <a:t>28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936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78936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915988" y="-71438"/>
            <a:ext cx="8228012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3333CC"/>
                </a:solidFill>
                <a:latin typeface="Comic Sans MS" pitchFamily="64" charset="0"/>
                <a:ea typeface="SimSun" charset="-122"/>
              </a:rPr>
              <a:t>NETTUNO (Sea State) EPS</a:t>
            </a:r>
          </a:p>
        </p:txBody>
      </p:sp>
      <p:sp>
        <p:nvSpPr>
          <p:cNvPr id="19466" name="CasellaDiTesto 15"/>
          <p:cNvSpPr txBox="1">
            <a:spLocks noChangeArrowheads="1"/>
          </p:cNvSpPr>
          <p:nvPr/>
        </p:nvSpPr>
        <p:spPr bwMode="auto">
          <a:xfrm>
            <a:off x="1428750" y="129540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30</a:t>
            </a:r>
          </a:p>
        </p:txBody>
      </p:sp>
      <p:sp>
        <p:nvSpPr>
          <p:cNvPr id="19467" name="CasellaDiTesto 16"/>
          <p:cNvSpPr txBox="1">
            <a:spLocks noChangeArrowheads="1"/>
          </p:cNvSpPr>
          <p:nvPr/>
        </p:nvSpPr>
        <p:spPr bwMode="auto">
          <a:xfrm>
            <a:off x="1428750" y="386715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36</a:t>
            </a:r>
          </a:p>
        </p:txBody>
      </p:sp>
      <p:sp>
        <p:nvSpPr>
          <p:cNvPr id="19468" name="CasellaDiTesto 17"/>
          <p:cNvSpPr txBox="1">
            <a:spLocks noChangeArrowheads="1"/>
          </p:cNvSpPr>
          <p:nvPr/>
        </p:nvSpPr>
        <p:spPr bwMode="auto">
          <a:xfrm>
            <a:off x="5715000" y="128587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30</a:t>
            </a:r>
          </a:p>
        </p:txBody>
      </p:sp>
      <p:sp>
        <p:nvSpPr>
          <p:cNvPr id="19469" name="CasellaDiTesto 18"/>
          <p:cNvSpPr txBox="1">
            <a:spLocks noChangeArrowheads="1"/>
          </p:cNvSpPr>
          <p:nvPr/>
        </p:nvSpPr>
        <p:spPr bwMode="auto">
          <a:xfrm>
            <a:off x="5715000" y="385762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/>
          <a:lstStyle/>
          <a:p>
            <a:fld id="{F4161FD8-CC05-4D61-A72A-33A0C33BCAA6}" type="slidenum">
              <a:rPr lang="it-IT"/>
              <a:pPr/>
              <a:t>29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936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26841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789363"/>
            <a:ext cx="3216275" cy="24114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915988" y="-71438"/>
            <a:ext cx="8228012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3333CC"/>
                </a:solidFill>
                <a:latin typeface="Comic Sans MS" pitchFamily="64" charset="0"/>
                <a:ea typeface="SimSun" charset="-122"/>
              </a:rPr>
              <a:t>NETTUNO (Sea State) EPS</a:t>
            </a:r>
          </a:p>
        </p:txBody>
      </p:sp>
      <p:sp>
        <p:nvSpPr>
          <p:cNvPr id="20490" name="CasellaDiTesto 14"/>
          <p:cNvSpPr txBox="1">
            <a:spLocks noChangeArrowheads="1"/>
          </p:cNvSpPr>
          <p:nvPr/>
        </p:nvSpPr>
        <p:spPr bwMode="auto">
          <a:xfrm>
            <a:off x="1428750" y="129540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42</a:t>
            </a:r>
          </a:p>
        </p:txBody>
      </p:sp>
      <p:sp>
        <p:nvSpPr>
          <p:cNvPr id="20491" name="CasellaDiTesto 15"/>
          <p:cNvSpPr txBox="1">
            <a:spLocks noChangeArrowheads="1"/>
          </p:cNvSpPr>
          <p:nvPr/>
        </p:nvSpPr>
        <p:spPr bwMode="auto">
          <a:xfrm>
            <a:off x="1428750" y="3867150"/>
            <a:ext cx="15001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mean 48</a:t>
            </a:r>
          </a:p>
        </p:txBody>
      </p:sp>
      <p:sp>
        <p:nvSpPr>
          <p:cNvPr id="20492" name="CasellaDiTesto 16"/>
          <p:cNvSpPr txBox="1">
            <a:spLocks noChangeArrowheads="1"/>
          </p:cNvSpPr>
          <p:nvPr/>
        </p:nvSpPr>
        <p:spPr bwMode="auto">
          <a:xfrm>
            <a:off x="5715000" y="128587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42</a:t>
            </a:r>
          </a:p>
        </p:txBody>
      </p:sp>
      <p:sp>
        <p:nvSpPr>
          <p:cNvPr id="20493" name="CasellaDiTesto 17"/>
          <p:cNvSpPr txBox="1">
            <a:spLocks noChangeArrowheads="1"/>
          </p:cNvSpPr>
          <p:nvPr/>
        </p:nvSpPr>
        <p:spPr bwMode="auto">
          <a:xfrm>
            <a:off x="5715000" y="3857625"/>
            <a:ext cx="12858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chemeClr val="tx1"/>
                </a:solidFill>
              </a:rPr>
              <a:t>ens spread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5" t="29163" r="3523" b="5173"/>
          <a:stretch/>
        </p:blipFill>
        <p:spPr bwMode="auto">
          <a:xfrm>
            <a:off x="823480" y="1382486"/>
            <a:ext cx="8037491" cy="50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6988" y="237786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SPPT: implementation into COSMO </a:t>
            </a:r>
          </a:p>
          <a:p>
            <a:r>
              <a:rPr lang="en-GB" kern="0" dirty="0" smtClean="0"/>
              <a:t>by L. </a:t>
            </a:r>
            <a:r>
              <a:rPr lang="en-GB" kern="0" dirty="0" err="1" smtClean="0"/>
              <a:t>Torrisi</a:t>
            </a:r>
            <a:r>
              <a:rPr lang="en-GB" kern="0" dirty="0" smtClean="0"/>
              <a:t> (CNMCA)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124806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Arial" charset="0"/>
              </a:rPr>
              <a:t>A.Montani; The COSMO-LEPS system.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88913"/>
            <a:ext cx="7772400" cy="576262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Tahoma" pitchFamily="34" charset="0"/>
              </a:rPr>
              <a:t>COSMO-LEPS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6513" y="908050"/>
            <a:ext cx="89995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sz="2400" dirty="0" smtClean="0">
                <a:latin typeface="Times New Roman" pitchFamily="18" charset="0"/>
              </a:rPr>
              <a:t>Evaluation of the convection </a:t>
            </a:r>
            <a:r>
              <a:rPr lang="en-GB" sz="2400" dirty="0" smtClean="0">
                <a:latin typeface="Times New Roman" pitchFamily="18" charset="0"/>
              </a:rPr>
              <a:t>schemes:</a:t>
            </a:r>
            <a:endParaRPr lang="en-GB" sz="2400" dirty="0">
              <a:latin typeface="Times New Roman" pitchFamily="18" charset="0"/>
            </a:endParaRPr>
          </a:p>
          <a:p>
            <a:pPr marL="542925" lvl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endParaRPr lang="en-GB" sz="2400" dirty="0">
              <a:latin typeface="Times New Roman" pitchFamily="18" charset="0"/>
            </a:endParaRP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r>
              <a:rPr lang="en-GB" sz="2000" dirty="0">
                <a:latin typeface="Times New Roman" pitchFamily="18" charset="0"/>
              </a:rPr>
              <a:t>members 1-8 use </a:t>
            </a:r>
            <a:r>
              <a:rPr lang="en-GB" sz="2000" dirty="0" err="1">
                <a:latin typeface="Times New Roman" pitchFamily="18" charset="0"/>
              </a:rPr>
              <a:t>Tiedtke</a:t>
            </a:r>
            <a:r>
              <a:rPr lang="en-GB" sz="2000" dirty="0">
                <a:latin typeface="Times New Roman" pitchFamily="18" charset="0"/>
              </a:rPr>
              <a:t> convection scheme (8TD), </a:t>
            </a: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r>
              <a:rPr lang="en-GB" sz="2000" dirty="0">
                <a:latin typeface="Times New Roman" pitchFamily="18" charset="0"/>
              </a:rPr>
              <a:t>members 9-16 use </a:t>
            </a:r>
            <a:r>
              <a:rPr lang="en-GB" sz="2000" dirty="0" err="1">
                <a:latin typeface="Times New Roman" pitchFamily="18" charset="0"/>
              </a:rPr>
              <a:t>Kain</a:t>
            </a:r>
            <a:r>
              <a:rPr lang="en-GB" sz="2000" dirty="0">
                <a:latin typeface="Times New Roman" pitchFamily="18" charset="0"/>
              </a:rPr>
              <a:t>-Fritsch (8KF).</a:t>
            </a: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endParaRPr lang="en-GB" sz="2000" dirty="0">
              <a:latin typeface="Times New Roman" pitchFamily="18" charset="0"/>
            </a:endParaRP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r>
              <a:rPr lang="en-GB" sz="2000" b="1" dirty="0">
                <a:latin typeface="Times New Roman" pitchFamily="18" charset="0"/>
              </a:rPr>
              <a:t>MAM 2013: compare cleps16, 8TD, 8KF</a:t>
            </a:r>
            <a:r>
              <a:rPr lang="en-GB" sz="2000" b="1" dirty="0" smtClean="0">
                <a:latin typeface="Times New Roman" pitchFamily="18" charset="0"/>
              </a:rPr>
              <a:t>.</a:t>
            </a: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endParaRPr lang="en-GB" sz="2000" b="1" dirty="0" smtClean="0">
              <a:latin typeface="Times New Roman" pitchFamily="18" charset="0"/>
            </a:endParaRP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endParaRPr lang="en-GB" sz="2000" b="1" dirty="0" smtClean="0">
              <a:latin typeface="Times New Roman" pitchFamily="18" charset="0"/>
            </a:endParaRPr>
          </a:p>
          <a:p>
            <a:pPr marL="363538" lvl="0" indent="-363538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Work on the clustering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technique</a:t>
            </a:r>
          </a:p>
          <a:p>
            <a:pPr marL="542925" lvl="1">
              <a:lnSpc>
                <a:spcPct val="110000"/>
              </a:lnSpc>
              <a:spcBef>
                <a:spcPts val="300"/>
              </a:spcBef>
            </a:pPr>
            <a:endParaRPr lang="en-GB" sz="2000" b="1" dirty="0">
              <a:latin typeface="Times New Roman" pitchFamily="18" charset="0"/>
            </a:endParaRPr>
          </a:p>
        </p:txBody>
      </p:sp>
      <p:pic>
        <p:nvPicPr>
          <p:cNvPr id="6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311047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311047"/>
            <a:ext cx="1306345" cy="546977"/>
          </a:xfrm>
          <a:prstGeom prst="rect">
            <a:avLst/>
          </a:prstGeom>
          <a:noFill/>
        </p:spPr>
      </p:pic>
      <p:sp>
        <p:nvSpPr>
          <p:cNvPr id="1433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Arial" charset="0"/>
              </a:rPr>
              <a:t>A.Montani; The COSMO-LEPS system.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15888"/>
            <a:ext cx="7772400" cy="576262"/>
          </a:xfrm>
        </p:spPr>
        <p:txBody>
          <a:bodyPr/>
          <a:lstStyle/>
          <a:p>
            <a:pPr eaLnBrk="1" hangingPunct="1"/>
            <a:r>
              <a:rPr lang="it-IT" smtClean="0">
                <a:latin typeface="Tahoma" pitchFamily="34" charset="0"/>
              </a:rPr>
              <a:t>about the convection scheme</a:t>
            </a:r>
          </a:p>
        </p:txBody>
      </p:sp>
      <p:pic>
        <p:nvPicPr>
          <p:cNvPr id="14340" name="Picture 2" descr="C:\Users\amontani\Documents\conferences\2013\cosmo2013_sibiu\parallel_cleps_AND_corso\8_members\2013_MAM\bss01_MAM2013_8_vs_16_fulldom.png"/>
          <p:cNvPicPr>
            <a:picLocks noChangeAspect="1" noChangeArrowheads="1"/>
          </p:cNvPicPr>
          <p:nvPr/>
        </p:nvPicPr>
        <p:blipFill>
          <a:blip r:embed="rId3"/>
          <a:srcRect l="4378" t="9529" r="16835" b="7147"/>
          <a:stretch>
            <a:fillRect/>
          </a:stretch>
        </p:blipFill>
        <p:spPr bwMode="auto">
          <a:xfrm>
            <a:off x="179388" y="692150"/>
            <a:ext cx="39592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amontani\Documents\conferences\2013\cosmo2013_sibiu\parallel_cleps_AND_corso\8_members\2013_MAM\bss10_MAM2013_8_vs_16_fulldom.png"/>
          <p:cNvPicPr>
            <a:picLocks noChangeAspect="1" noChangeArrowheads="1"/>
          </p:cNvPicPr>
          <p:nvPr/>
        </p:nvPicPr>
        <p:blipFill>
          <a:blip r:embed="rId4"/>
          <a:srcRect l="4378" t="9529" r="16835" b="7147"/>
          <a:stretch>
            <a:fillRect/>
          </a:stretch>
        </p:blipFill>
        <p:spPr bwMode="auto">
          <a:xfrm>
            <a:off x="4643438" y="692150"/>
            <a:ext cx="39592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Users\amontani\Documents\conferences\2013\cosmo2013_sibiu\parallel_cleps_AND_corso\8_members\2013_MAM\roc01_MAM2013_8_vs_16_fulldom.png"/>
          <p:cNvPicPr>
            <a:picLocks noChangeAspect="1" noChangeArrowheads="1"/>
          </p:cNvPicPr>
          <p:nvPr/>
        </p:nvPicPr>
        <p:blipFill>
          <a:blip r:embed="rId5"/>
          <a:srcRect l="5051" t="9529" r="16835" b="7147"/>
          <a:stretch>
            <a:fillRect/>
          </a:stretch>
        </p:blipFill>
        <p:spPr bwMode="auto">
          <a:xfrm>
            <a:off x="179388" y="3860800"/>
            <a:ext cx="39258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C:\Users\amontani\Documents\conferences\2013\cosmo2013_sibiu\parallel_cleps_AND_corso\8_members\2013_MAM\roc10_MAM2013_8_vs_16_fulldom.png"/>
          <p:cNvPicPr>
            <a:picLocks noChangeAspect="1" noChangeArrowheads="1"/>
          </p:cNvPicPr>
          <p:nvPr/>
        </p:nvPicPr>
        <p:blipFill>
          <a:blip r:embed="rId6"/>
          <a:srcRect l="5051" t="9529" r="16835" b="7147"/>
          <a:stretch>
            <a:fillRect/>
          </a:stretch>
        </p:blipFill>
        <p:spPr bwMode="auto">
          <a:xfrm>
            <a:off x="4770438" y="3860800"/>
            <a:ext cx="39243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2051"/>
          <p:cNvSpPr>
            <a:spLocks noChangeArrowheads="1"/>
          </p:cNvSpPr>
          <p:nvPr/>
        </p:nvSpPr>
        <p:spPr bwMode="auto">
          <a:xfrm>
            <a:off x="684213" y="1844675"/>
            <a:ext cx="1439862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</a:pPr>
            <a:r>
              <a:rPr lang="en-GB" sz="1400" b="1">
                <a:latin typeface="Tahoma" pitchFamily="34" charset="0"/>
              </a:rPr>
              <a:t>BSS, tp &gt; 1mm</a:t>
            </a:r>
          </a:p>
        </p:txBody>
      </p:sp>
      <p:sp>
        <p:nvSpPr>
          <p:cNvPr id="14345" name="AutoShape 2051"/>
          <p:cNvSpPr>
            <a:spLocks noChangeArrowheads="1"/>
          </p:cNvSpPr>
          <p:nvPr/>
        </p:nvSpPr>
        <p:spPr bwMode="auto">
          <a:xfrm>
            <a:off x="5148263" y="5013325"/>
            <a:ext cx="1547812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</a:pPr>
            <a:r>
              <a:rPr lang="en-GB" sz="1400" b="1">
                <a:latin typeface="Tahoma" pitchFamily="34" charset="0"/>
              </a:rPr>
              <a:t>ROC, tp &gt; 10mm</a:t>
            </a:r>
          </a:p>
        </p:txBody>
      </p:sp>
      <p:sp>
        <p:nvSpPr>
          <p:cNvPr id="14346" name="AutoShape 2051"/>
          <p:cNvSpPr>
            <a:spLocks noChangeArrowheads="1"/>
          </p:cNvSpPr>
          <p:nvPr/>
        </p:nvSpPr>
        <p:spPr bwMode="auto">
          <a:xfrm>
            <a:off x="539750" y="4868863"/>
            <a:ext cx="1439863" cy="3603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</a:pPr>
            <a:r>
              <a:rPr lang="en-GB" sz="1400" b="1">
                <a:latin typeface="Tahoma" pitchFamily="34" charset="0"/>
              </a:rPr>
              <a:t>ROC, tp &gt; 1mm</a:t>
            </a:r>
          </a:p>
        </p:txBody>
      </p:sp>
      <p:sp>
        <p:nvSpPr>
          <p:cNvPr id="14347" name="AutoShape 2051"/>
          <p:cNvSpPr>
            <a:spLocks noChangeArrowheads="1"/>
          </p:cNvSpPr>
          <p:nvPr/>
        </p:nvSpPr>
        <p:spPr bwMode="auto">
          <a:xfrm>
            <a:off x="5003800" y="981075"/>
            <a:ext cx="1511300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</a:pPr>
            <a:r>
              <a:rPr lang="en-GB" sz="1400" b="1">
                <a:latin typeface="Tahoma" pitchFamily="34" charset="0"/>
              </a:rPr>
              <a:t>BSS, tp &gt; 10mm</a:t>
            </a:r>
          </a:p>
        </p:txBody>
      </p:sp>
      <p:sp>
        <p:nvSpPr>
          <p:cNvPr id="14" name="AutoShape 2051"/>
          <p:cNvSpPr>
            <a:spLocks noChangeArrowheads="1"/>
          </p:cNvSpPr>
          <p:nvPr/>
        </p:nvSpPr>
        <p:spPr bwMode="auto">
          <a:xfrm>
            <a:off x="1258888" y="3573463"/>
            <a:ext cx="6624637" cy="576262"/>
          </a:xfrm>
          <a:prstGeom prst="foldedCorner">
            <a:avLst>
              <a:gd name="adj" fmla="val 12500"/>
            </a:avLst>
          </a:prstGeom>
          <a:solidFill>
            <a:srgbClr val="F1F8F9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  <a:buFont typeface="Arial" charset="0"/>
              <a:buChar char="•"/>
            </a:pPr>
            <a:r>
              <a:rPr lang="en-GB" sz="1400">
                <a:latin typeface="Tahoma" pitchFamily="34" charset="0"/>
              </a:rPr>
              <a:t>As expected, best performance by the full ensemble (</a:t>
            </a:r>
            <a:r>
              <a:rPr lang="en-GB" sz="1400" b="1">
                <a:solidFill>
                  <a:srgbClr val="FF0000"/>
                </a:solidFill>
                <a:latin typeface="Tahoma" pitchFamily="34" charset="0"/>
              </a:rPr>
              <a:t>cleps16</a:t>
            </a:r>
            <a:r>
              <a:rPr lang="en-GB" sz="1400">
                <a:latin typeface="Tahoma" pitchFamily="34" charset="0"/>
              </a:rPr>
              <a:t>).</a:t>
            </a:r>
          </a:p>
          <a:p>
            <a:pPr marL="174625" indent="-174625">
              <a:spcBef>
                <a:spcPct val="20000"/>
              </a:spcBef>
              <a:buFont typeface="Arial" charset="0"/>
              <a:buChar char="•"/>
            </a:pPr>
            <a:r>
              <a:rPr lang="en-GB" sz="1400" b="1">
                <a:solidFill>
                  <a:srgbClr val="66FF33"/>
                </a:solidFill>
                <a:latin typeface="Tahoma" pitchFamily="34" charset="0"/>
              </a:rPr>
              <a:t>Tiedtke-members</a:t>
            </a:r>
            <a:r>
              <a:rPr lang="en-GB" sz="1400">
                <a:latin typeface="Tahoma" pitchFamily="34" charset="0"/>
              </a:rPr>
              <a:t> better than </a:t>
            </a:r>
            <a:r>
              <a:rPr lang="en-GB" sz="1400" b="1">
                <a:solidFill>
                  <a:srgbClr val="000099"/>
                </a:solidFill>
                <a:latin typeface="Tahoma" pitchFamily="34" charset="0"/>
              </a:rPr>
              <a:t>Kain-Fritsch members</a:t>
            </a:r>
            <a:r>
              <a:rPr lang="en-GB" sz="1400">
                <a:latin typeface="Tahoma" pitchFamily="34" charset="0"/>
              </a:rPr>
              <a:t>, but NOT for all scores.</a:t>
            </a:r>
          </a:p>
        </p:txBody>
      </p:sp>
      <p:sp>
        <p:nvSpPr>
          <p:cNvPr id="14349" name="AutoShape 2051"/>
          <p:cNvSpPr>
            <a:spLocks noChangeArrowheads="1"/>
          </p:cNvSpPr>
          <p:nvPr/>
        </p:nvSpPr>
        <p:spPr bwMode="auto">
          <a:xfrm>
            <a:off x="107950" y="44450"/>
            <a:ext cx="1692275" cy="576263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 marL="174625" indent="-174625">
              <a:spcBef>
                <a:spcPct val="20000"/>
              </a:spcBef>
            </a:pPr>
            <a:r>
              <a:rPr lang="en-GB" sz="1400" b="1">
                <a:solidFill>
                  <a:srgbClr val="FF0000"/>
                </a:solidFill>
                <a:latin typeface="Tahoma" pitchFamily="34" charset="0"/>
              </a:rPr>
              <a:t>     ___ cleps16</a:t>
            </a:r>
          </a:p>
          <a:p>
            <a:pPr marL="174625" indent="-174625">
              <a:spcBef>
                <a:spcPct val="20000"/>
              </a:spcBef>
            </a:pPr>
            <a:r>
              <a:rPr lang="en-GB" sz="1400" b="1">
                <a:solidFill>
                  <a:srgbClr val="66FF33"/>
                </a:solidFill>
                <a:latin typeface="Tahoma" pitchFamily="34" charset="0"/>
              </a:rPr>
              <a:t>___ 8TD   </a:t>
            </a:r>
            <a:r>
              <a:rPr lang="en-GB" sz="1400" b="1">
                <a:solidFill>
                  <a:srgbClr val="0070C0"/>
                </a:solidFill>
                <a:latin typeface="Tahoma" pitchFamily="34" charset="0"/>
              </a:rPr>
              <a:t>___ 8KF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dirty="0" err="1" smtClean="0">
                <a:latin typeface="Arial" charset="0"/>
              </a:rPr>
              <a:t>A.Montani</a:t>
            </a:r>
            <a:r>
              <a:rPr lang="it-IT" dirty="0" smtClean="0">
                <a:latin typeface="Arial" charset="0"/>
              </a:rPr>
              <a:t>; The COSMO-LEPS system.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96863" y="188913"/>
            <a:ext cx="8972551" cy="576262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Tahoma" pitchFamily="34" charset="0"/>
              </a:rPr>
              <a:t>COSMO-LEPS </a:t>
            </a:r>
            <a:r>
              <a:rPr lang="it-IT" dirty="0" err="1" smtClean="0">
                <a:latin typeface="Tahoma" pitchFamily="34" charset="0"/>
              </a:rPr>
              <a:t>clustering</a:t>
            </a:r>
            <a:r>
              <a:rPr lang="it-IT" dirty="0" smtClean="0">
                <a:latin typeface="Tahoma" pitchFamily="34" charset="0"/>
              </a:rPr>
              <a:t> </a:t>
            </a:r>
            <a:r>
              <a:rPr lang="it-IT" dirty="0" err="1" smtClean="0">
                <a:latin typeface="Tahoma" pitchFamily="34" charset="0"/>
              </a:rPr>
              <a:t>technique</a:t>
            </a:r>
            <a:endParaRPr lang="it-IT" dirty="0" smtClean="0">
              <a:latin typeface="Tahoma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9850" y="1916113"/>
            <a:ext cx="89614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Consider distances between ECMWF EPS members according to “</a:t>
            </a:r>
            <a:r>
              <a:rPr lang="en-GB" sz="2400" b="1" dirty="0">
                <a:latin typeface="Times New Roman" pitchFamily="18" charset="0"/>
              </a:rPr>
              <a:t>COSMO-LEPS  metric</a:t>
            </a:r>
            <a:r>
              <a:rPr lang="en-GB" sz="2400" dirty="0">
                <a:latin typeface="Times New Roman" pitchFamily="18" charset="0"/>
              </a:rPr>
              <a:t>” (Z, U, V, Q in the mid-lower troposphere over the clustering domain).</a:t>
            </a:r>
          </a:p>
          <a:p>
            <a:pPr marL="363538" indent="-363538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Look at distances between pairs of ECMWF EPS members: to what extent do these distances grow with forecast range, using “COSMO-LEPS  metric”?</a:t>
            </a:r>
          </a:p>
          <a:p>
            <a:pPr marL="363538" indent="-363538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Study a number of seasons.</a:t>
            </a:r>
          </a:p>
          <a:p>
            <a:pPr marL="363538" indent="-363538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Compare against random choice.</a:t>
            </a:r>
          </a:p>
          <a:p>
            <a:pPr marL="363538" indent="-363538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è"/>
            </a:pP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Outcome: modifications to the number of clusters / number of EPS considered / clustering intervals.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63538" indent="-363538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n-GB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445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ttangolo 6"/>
          <p:cNvSpPr>
            <a:spLocks noChangeArrowheads="1"/>
          </p:cNvSpPr>
          <p:nvPr/>
        </p:nvSpPr>
        <p:spPr bwMode="auto">
          <a:xfrm>
            <a:off x="34925" y="908050"/>
            <a:ext cx="9001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spcBef>
                <a:spcPct val="1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AIM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: provide limited-area ensembles (either convection-parameterised or convection-permitting) with the best set of boundary conditions.</a:t>
            </a:r>
          </a:p>
        </p:txBody>
      </p:sp>
      <p:pic>
        <p:nvPicPr>
          <p:cNvPr id="8" name="Picture 2" descr="C:\Users\cmarsigli\Documents\cosmo\GM2013\arpaER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311047"/>
            <a:ext cx="1306345" cy="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480" y="71414"/>
            <a:ext cx="5715040" cy="714372"/>
          </a:xfrm>
        </p:spPr>
        <p:txBody>
          <a:bodyPr/>
          <a:lstStyle/>
          <a:p>
            <a:r>
              <a:rPr lang="it-IT" sz="3600" dirty="0" smtClean="0"/>
              <a:t>Science </a:t>
            </a:r>
            <a:r>
              <a:rPr lang="it-IT" sz="3600" dirty="0" err="1" smtClean="0"/>
              <a:t>Plan</a:t>
            </a:r>
            <a:r>
              <a:rPr lang="it-IT" sz="3600" dirty="0" smtClean="0"/>
              <a:t> </a:t>
            </a:r>
            <a:r>
              <a:rPr lang="it-IT" sz="3600" dirty="0" err="1" smtClean="0"/>
              <a:t>issues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785794"/>
            <a:ext cx="8858280" cy="5857916"/>
          </a:xfrm>
        </p:spPr>
        <p:txBody>
          <a:bodyPr>
            <a:noAutofit/>
          </a:bodyPr>
          <a:lstStyle/>
          <a:p>
            <a:r>
              <a:rPr lang="en-US" sz="2000" dirty="0" smtClean="0"/>
              <a:t>derive ICs for ensemble members from KENDA (with KENDA/WG1)</a:t>
            </a:r>
            <a:endParaRPr lang="it-IT" sz="2000" dirty="0" smtClean="0"/>
          </a:p>
          <a:p>
            <a:r>
              <a:rPr lang="en-US" sz="2000" dirty="0" smtClean="0"/>
              <a:t>e</a:t>
            </a:r>
            <a:r>
              <a:rPr lang="en-US" sz="2000" dirty="0" smtClean="0"/>
              <a:t>valuate perturbation </a:t>
            </a:r>
            <a:r>
              <a:rPr lang="en-US" sz="2000" dirty="0" smtClean="0"/>
              <a:t>of physics tendencies (SPPT); adaptation of the scheme to the O(1km) model resolution</a:t>
            </a:r>
          </a:p>
          <a:p>
            <a:r>
              <a:rPr lang="en-US" sz="2000" dirty="0" smtClean="0"/>
              <a:t>e</a:t>
            </a:r>
            <a:r>
              <a:rPr lang="en-US" sz="2000" dirty="0" smtClean="0"/>
              <a:t>valuate SKEB </a:t>
            </a:r>
            <a:r>
              <a:rPr lang="en-US" sz="2000" dirty="0" smtClean="0"/>
              <a:t>scheme </a:t>
            </a:r>
          </a:p>
          <a:p>
            <a:r>
              <a:rPr lang="en-US" sz="2000" dirty="0" smtClean="0"/>
              <a:t>move towards stochastic physics</a:t>
            </a:r>
          </a:p>
          <a:p>
            <a:r>
              <a:rPr lang="en-US" sz="2000" dirty="0" smtClean="0"/>
              <a:t>develop lower boundary perturbations for O(1km) scale</a:t>
            </a:r>
          </a:p>
          <a:p>
            <a:pPr lvl="0"/>
            <a:r>
              <a:rPr lang="en-US" sz="2000" dirty="0" smtClean="0"/>
              <a:t>better integration of ensemble in the model development/evaluation activities:</a:t>
            </a:r>
            <a:endParaRPr lang="it-IT" sz="2000" dirty="0" smtClean="0"/>
          </a:p>
          <a:p>
            <a:pPr lvl="1"/>
            <a:r>
              <a:rPr lang="en-US" sz="1800" dirty="0" smtClean="0"/>
              <a:t>ameliorate the link between model development and use of the model for ensemble forecasting purposes (WG1, WG3ab)</a:t>
            </a:r>
            <a:endParaRPr lang="it-IT" sz="1800" dirty="0" smtClean="0"/>
          </a:p>
          <a:p>
            <a:pPr lvl="1"/>
            <a:r>
              <a:rPr lang="en-US" sz="1800" dirty="0" smtClean="0"/>
              <a:t>include ensemble verification among standard verification practice (with WG5)</a:t>
            </a:r>
            <a:r>
              <a:rPr lang="it-IT" sz="1800" dirty="0" smtClean="0"/>
              <a:t>; </a:t>
            </a:r>
            <a:r>
              <a:rPr lang="en-US" sz="1800" dirty="0" smtClean="0"/>
              <a:t>use of the VERSUS package for the operational verification of the ensemble products</a:t>
            </a:r>
          </a:p>
          <a:p>
            <a:pPr lvl="1"/>
            <a:r>
              <a:rPr lang="en-US" sz="1800" dirty="0" smtClean="0"/>
              <a:t>a</a:t>
            </a:r>
            <a:r>
              <a:rPr lang="en-US" sz="1800" dirty="0" smtClean="0"/>
              <a:t>ddress </a:t>
            </a:r>
            <a:r>
              <a:rPr lang="en-US" sz="1800" dirty="0" smtClean="0"/>
              <a:t>ensemble use and interpretation, in collaboration with WG4 and WG5</a:t>
            </a:r>
          </a:p>
          <a:p>
            <a:r>
              <a:rPr lang="en-US" sz="2000" dirty="0" smtClean="0"/>
              <a:t>COSMO-LEPS maintenance: </a:t>
            </a:r>
          </a:p>
          <a:p>
            <a:pPr lvl="1"/>
            <a:r>
              <a:rPr lang="en-US" sz="1800" dirty="0" smtClean="0"/>
              <a:t>as a common forecasting ensemble</a:t>
            </a:r>
          </a:p>
          <a:p>
            <a:pPr lvl="1"/>
            <a:r>
              <a:rPr lang="en-US" sz="1800" dirty="0" smtClean="0"/>
              <a:t>It </a:t>
            </a:r>
            <a:r>
              <a:rPr lang="en-US" sz="1800" dirty="0" smtClean="0"/>
              <a:t>may </a:t>
            </a:r>
            <a:r>
              <a:rPr lang="en-US" sz="1800" dirty="0" smtClean="0"/>
              <a:t>facilitate research on convection-permitting ensembles (provision of boundary conditions) and provide a reference for CP ensemble development</a:t>
            </a:r>
            <a:endParaRPr lang="it-IT" sz="1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5828" y="214290"/>
            <a:ext cx="7329510" cy="71438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Science </a:t>
            </a:r>
            <a:r>
              <a:rPr lang="it-IT" sz="3600" dirty="0" err="1" smtClean="0"/>
              <a:t>Plan</a:t>
            </a:r>
            <a:r>
              <a:rPr lang="it-IT" sz="3600" dirty="0" smtClean="0"/>
              <a:t> </a:t>
            </a:r>
            <a:r>
              <a:rPr lang="it-IT" sz="3600" dirty="0" err="1" smtClean="0"/>
              <a:t>issues</a:t>
            </a:r>
            <a:r>
              <a:rPr lang="it-IT" sz="3600" dirty="0" smtClean="0"/>
              <a:t>: long </a:t>
            </a:r>
            <a:r>
              <a:rPr lang="it-IT" sz="3600" dirty="0" err="1" smtClean="0"/>
              <a:t>term</a:t>
            </a:r>
            <a:r>
              <a:rPr lang="it-IT" sz="3600" dirty="0" smtClean="0"/>
              <a:t> </a:t>
            </a:r>
            <a:r>
              <a:rPr lang="it-IT" sz="3600" dirty="0" err="1" smtClean="0"/>
              <a:t>perspective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7862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Convection-permitting ensembles will be operational in several COSMO Countries -&gt; possibility of sharing the developed perturbation methodologies and/or to provide combined products in the overlapping areas. Post-processing.</a:t>
            </a:r>
            <a:endParaRPr lang="it-IT" sz="2400" dirty="0" smtClean="0"/>
          </a:p>
          <a:p>
            <a:r>
              <a:rPr lang="en-US" sz="2400" dirty="0" smtClean="0"/>
              <a:t>Applications based on ensemble outputs (e.g. for environmental prediction), requiring ad hoc products and tailoring of ensembles for the different applications.</a:t>
            </a:r>
            <a:endParaRPr lang="it-IT" sz="2400" dirty="0" smtClean="0"/>
          </a:p>
          <a:p>
            <a:r>
              <a:rPr lang="en-US" sz="2400" dirty="0" smtClean="0"/>
              <a:t>Development of ICON ensemble -&gt; providing Boundary Conditions to the higher resolution ensembles?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of SPPT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85860"/>
            <a:ext cx="8008481" cy="49292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SPPT must not degrade quality of members </a:t>
            </a:r>
            <a:r>
              <a:rPr lang="en-GB" sz="2000" dirty="0" smtClean="0">
                <a:sym typeface="Wingdings" pitchFamily="2" charset="2"/>
              </a:rPr>
              <a:t> show-stopper</a:t>
            </a:r>
            <a:endParaRPr lang="en-GB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</a:t>
            </a:r>
            <a:r>
              <a:rPr lang="en-GB" sz="2000" dirty="0" smtClean="0"/>
              <a:t>eterministic runs for different SPPT setups: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f</a:t>
            </a:r>
            <a:r>
              <a:rPr lang="en-GB" dirty="0" smtClean="0"/>
              <a:t>or all: </a:t>
            </a:r>
            <a:r>
              <a:rPr lang="en-GB" dirty="0" err="1"/>
              <a:t>lgauss_rn</a:t>
            </a:r>
            <a:r>
              <a:rPr lang="en-GB" dirty="0"/>
              <a:t> </a:t>
            </a:r>
            <a:r>
              <a:rPr lang="en-GB" dirty="0" smtClean="0"/>
              <a:t>= </a:t>
            </a:r>
            <a:r>
              <a:rPr lang="en-GB" dirty="0" err="1" smtClean="0"/>
              <a:t>lhorint_rn</a:t>
            </a:r>
            <a:r>
              <a:rPr lang="en-GB" dirty="0" smtClean="0"/>
              <a:t> = </a:t>
            </a:r>
            <a:r>
              <a:rPr lang="en-GB" dirty="0" err="1" smtClean="0"/>
              <a:t>ltimeint_rn</a:t>
            </a:r>
            <a:r>
              <a:rPr lang="en-GB" dirty="0" smtClean="0"/>
              <a:t> = </a:t>
            </a:r>
            <a:r>
              <a:rPr lang="en-GB" dirty="0"/>
              <a:t>.</a:t>
            </a:r>
            <a:r>
              <a:rPr lang="en-GB" dirty="0" smtClean="0"/>
              <a:t>true.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7030A0"/>
                </a:solidFill>
              </a:rPr>
              <a:t>ex0: no SPPT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FF0000"/>
                </a:solidFill>
              </a:rPr>
              <a:t>ex1: SPPT (sigma = 0.25 </a:t>
            </a:r>
            <a:r>
              <a:rPr lang="en-GB" dirty="0">
                <a:solidFill>
                  <a:srgbClr val="FF0000"/>
                </a:solidFill>
              </a:rPr>
              <a:t>&amp; random number within </a:t>
            </a:r>
            <a:r>
              <a:rPr lang="en-GB" dirty="0" smtClean="0">
                <a:solidFill>
                  <a:srgbClr val="FF0000"/>
                </a:solidFill>
              </a:rPr>
              <a:t>[-0.75, 0.75])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0000FF"/>
                </a:solidFill>
              </a:rPr>
              <a:t>ex2: </a:t>
            </a:r>
            <a:r>
              <a:rPr lang="en-GB" dirty="0" err="1" smtClean="0">
                <a:solidFill>
                  <a:srgbClr val="0000FF"/>
                </a:solidFill>
              </a:rPr>
              <a:t>lqv_pertlim</a:t>
            </a:r>
            <a:r>
              <a:rPr lang="en-GB" dirty="0" smtClean="0">
                <a:solidFill>
                  <a:srgbClr val="0000FF"/>
                </a:solidFill>
              </a:rPr>
              <a:t> = .true.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FF33CC"/>
                </a:solidFill>
              </a:rPr>
              <a:t>ex3: sigma = 0.5 &amp; random number within [-1.0, 1.0]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00B0F0"/>
                </a:solidFill>
              </a:rPr>
              <a:t>ex4: length-scale = 0.5 deg., time-scale = 30 min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(default: 5 deg., 6 </a:t>
            </a:r>
            <a:r>
              <a:rPr lang="en-GB" dirty="0" err="1" smtClean="0">
                <a:solidFill>
                  <a:srgbClr val="00B0F0"/>
                </a:solidFill>
              </a:rPr>
              <a:t>hrs</a:t>
            </a:r>
            <a:r>
              <a:rPr lang="en-GB" dirty="0" smtClean="0">
                <a:solidFill>
                  <a:srgbClr val="00B0F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en-GB" dirty="0" smtClean="0">
              <a:solidFill>
                <a:srgbClr val="A5002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 pitchFamily="2" charset="2"/>
              </a:rPr>
              <a:t>No significant quality degradation seen with SPPT except for ex3 (largest random numbers together with large correlation-lengths)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sym typeface="Wingdings" pitchFamily="2" charset="2"/>
              </a:rPr>
              <a:t>No tapering </a:t>
            </a:r>
            <a:r>
              <a:rPr lang="en-GB" sz="2000" dirty="0" smtClean="0">
                <a:solidFill>
                  <a:srgbClr val="A50021"/>
                </a:solidFill>
              </a:rPr>
              <a:t>(default: tapering below approx. 850 </a:t>
            </a:r>
            <a:r>
              <a:rPr lang="en-GB" sz="2000" dirty="0" err="1" smtClean="0">
                <a:solidFill>
                  <a:srgbClr val="A50021"/>
                </a:solidFill>
              </a:rPr>
              <a:t>hPa</a:t>
            </a:r>
            <a:r>
              <a:rPr lang="en-GB" sz="2000" dirty="0" smtClean="0">
                <a:solidFill>
                  <a:srgbClr val="A50021"/>
                </a:solidFill>
              </a:rPr>
              <a:t>) </a:t>
            </a:r>
            <a:endParaRPr lang="en-GB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SPPT settings on spread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55" r="5623" b="25045"/>
          <a:stretch/>
        </p:blipFill>
        <p:spPr>
          <a:xfrm>
            <a:off x="532257" y="1459229"/>
            <a:ext cx="3869055" cy="367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3914" y="2796012"/>
            <a:ext cx="43559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1200"/>
              </a:spcBef>
            </a:pP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large </a:t>
            </a:r>
            <a:r>
              <a:rPr lang="en-GB" sz="1800" b="0" dirty="0" err="1" smtClean="0">
                <a:solidFill>
                  <a:srgbClr val="FF0000"/>
                </a:solidFill>
                <a:latin typeface="+mn-lt"/>
              </a:rPr>
              <a:t>stdv_rn</a:t>
            </a: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=0.5, </a:t>
            </a:r>
            <a:r>
              <a:rPr lang="en-GB" sz="1800" b="0" dirty="0" err="1" smtClean="0">
                <a:solidFill>
                  <a:srgbClr val="FF0000"/>
                </a:solidFill>
                <a:latin typeface="+mn-lt"/>
              </a:rPr>
              <a:t>range_rn</a:t>
            </a: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=1 (ex3)</a:t>
            </a:r>
          </a:p>
          <a:p>
            <a:pPr marL="180975" indent="-180975">
              <a:spcBef>
                <a:spcPts val="1200"/>
              </a:spcBef>
            </a:pPr>
            <a:r>
              <a:rPr lang="en-GB" sz="1800" b="0" dirty="0" err="1" smtClean="0">
                <a:latin typeface="+mn-lt"/>
              </a:rPr>
              <a:t>stdv_rn</a:t>
            </a:r>
            <a:r>
              <a:rPr lang="en-GB" sz="1800" b="0" dirty="0" smtClean="0">
                <a:latin typeface="+mn-lt"/>
              </a:rPr>
              <a:t>=0.25, </a:t>
            </a:r>
            <a:r>
              <a:rPr lang="en-GB" sz="1800" b="0" dirty="0" err="1" smtClean="0">
                <a:latin typeface="+mn-lt"/>
              </a:rPr>
              <a:t>range_rn</a:t>
            </a:r>
            <a:r>
              <a:rPr lang="en-GB" sz="1800" b="0" dirty="0" smtClean="0">
                <a:latin typeface="+mn-lt"/>
              </a:rPr>
              <a:t>=0.75 (ex1)</a:t>
            </a:r>
          </a:p>
          <a:p>
            <a:pPr>
              <a:spcBef>
                <a:spcPts val="1200"/>
              </a:spcBef>
            </a:pP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stdv_rn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=0.25,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range_rn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=0.75,   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dlat_rn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dlon_rn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=0.5°,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ninc_rn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=90 (ex4)</a:t>
            </a:r>
            <a:endParaRPr lang="en-GB" sz="1800" b="0" dirty="0">
              <a:solidFill>
                <a:srgbClr val="00CC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604" y="1114649"/>
            <a:ext cx="551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Case 2012-08-01: T spread COSMO-E domain</a:t>
            </a:r>
            <a:endParaRPr lang="en-GB" sz="2000" b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49" y="5272576"/>
            <a:ext cx="8465439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pread largest at 850 </a:t>
            </a:r>
            <a:r>
              <a:rPr lang="en-US" sz="2000" b="0" dirty="0" err="1" smtClean="0">
                <a:latin typeface="+mn-lt"/>
              </a:rPr>
              <a:t>hPa</a:t>
            </a:r>
            <a:r>
              <a:rPr lang="en-US" sz="2000" b="0" dirty="0" smtClean="0">
                <a:latin typeface="+mn-lt"/>
              </a:rPr>
              <a:t>, lowest at 500 </a:t>
            </a:r>
            <a:r>
              <a:rPr lang="en-US" sz="2000" b="0" dirty="0" err="1" smtClean="0">
                <a:latin typeface="+mn-lt"/>
              </a:rPr>
              <a:t>hPa</a:t>
            </a:r>
            <a:endParaRPr lang="en-US" sz="2000" b="0" dirty="0" smtClean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spread </a:t>
            </a:r>
            <a:r>
              <a:rPr lang="en-US" sz="2000" b="0" dirty="0">
                <a:latin typeface="+mn-lt"/>
              </a:rPr>
              <a:t>saturation is </a:t>
            </a:r>
            <a:r>
              <a:rPr lang="en-US" sz="2000" b="0" dirty="0" smtClean="0">
                <a:latin typeface="+mn-lt"/>
              </a:rPr>
              <a:t>reached </a:t>
            </a:r>
            <a:r>
              <a:rPr lang="en-US" sz="2000" b="0" dirty="0">
                <a:latin typeface="+mn-lt"/>
              </a:rPr>
              <a:t>at all height </a:t>
            </a:r>
            <a:r>
              <a:rPr lang="en-US" sz="2000" b="0" dirty="0" smtClean="0">
                <a:latin typeface="+mn-lt"/>
              </a:rPr>
              <a:t>levels at about same lead-time</a:t>
            </a:r>
            <a:endParaRPr lang="en-US" sz="2000" b="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larger </a:t>
            </a:r>
            <a:r>
              <a:rPr lang="en-US" sz="2000" b="0" dirty="0">
                <a:latin typeface="+mn-lt"/>
              </a:rPr>
              <a:t>random numbers produce larger spread and faster spread growth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smaller correlation-lengths in </a:t>
            </a:r>
            <a:r>
              <a:rPr lang="en-US" sz="2000" b="0" dirty="0">
                <a:latin typeface="+mn-lt"/>
              </a:rPr>
              <a:t>space and time </a:t>
            </a:r>
            <a:r>
              <a:rPr lang="en-US" sz="2000" b="0" dirty="0" smtClean="0">
                <a:latin typeface="+mn-lt"/>
              </a:rPr>
              <a:t>lead </a:t>
            </a:r>
            <a:r>
              <a:rPr lang="en-US" sz="2000" b="0" dirty="0">
                <a:latin typeface="+mn-lt"/>
              </a:rPr>
              <a:t>to smaller spread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28672" y="2121408"/>
            <a:ext cx="12192" cy="2414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660900" y="1854708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0" dirty="0">
                <a:latin typeface="+mn-lt"/>
              </a:rPr>
              <a:t>@</a:t>
            </a:r>
            <a:r>
              <a:rPr lang="da-DK" sz="2000" b="0" dirty="0" smtClean="0">
                <a:latin typeface="+mn-lt"/>
              </a:rPr>
              <a:t> 500 </a:t>
            </a:r>
            <a:r>
              <a:rPr lang="da-DK" sz="2000" b="0" dirty="0">
                <a:latin typeface="+mn-lt"/>
              </a:rPr>
              <a:t>(</a:t>
            </a:r>
            <a:r>
              <a:rPr lang="da-DK" sz="2000" b="0" dirty="0" smtClean="0">
                <a:latin typeface="+mn-lt"/>
              </a:rPr>
              <a:t>solid lines), </a:t>
            </a:r>
            <a:r>
              <a:rPr lang="da-DK" sz="2000" b="0" dirty="0">
                <a:latin typeface="+mn-lt"/>
              </a:rPr>
              <a:t>700 (dashed), </a:t>
            </a:r>
            <a:endParaRPr lang="da-DK" sz="2000" b="0" dirty="0" smtClean="0">
              <a:latin typeface="+mn-lt"/>
            </a:endParaRPr>
          </a:p>
          <a:p>
            <a:r>
              <a:rPr lang="da-DK" sz="2000" b="0" dirty="0" smtClean="0">
                <a:latin typeface="+mn-lt"/>
              </a:rPr>
              <a:t>850 (dotted) hPa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COSMO-E test 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620000" cy="4889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2 weeks period (2012-07-25 – 2012-08-07)</a:t>
            </a:r>
          </a:p>
          <a:p>
            <a:pPr>
              <a:spcBef>
                <a:spcPts val="1200"/>
              </a:spcBef>
            </a:pPr>
            <a:r>
              <a:rPr lang="en-GB" dirty="0"/>
              <a:t>00 UTC forecast </a:t>
            </a:r>
            <a:r>
              <a:rPr lang="en-GB" dirty="0" smtClean="0"/>
              <a:t>only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Experiments with 3 setups: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LBC + SPPT: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lqv_pertlim</a:t>
            </a:r>
            <a:r>
              <a:rPr lang="en-GB" sz="1800" dirty="0"/>
              <a:t>=.false. </a:t>
            </a:r>
            <a:r>
              <a:rPr lang="en-GB" sz="1800" dirty="0" smtClean="0"/>
              <a:t>(default=.true.)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dlat_rn</a:t>
            </a:r>
            <a:r>
              <a:rPr lang="en-GB" sz="1800" dirty="0" smtClean="0"/>
              <a:t>=</a:t>
            </a:r>
            <a:r>
              <a:rPr lang="en-GB" sz="1800" dirty="0" err="1" smtClean="0"/>
              <a:t>dlon_rn</a:t>
            </a:r>
            <a:r>
              <a:rPr lang="en-GB" sz="1800" dirty="0" smtClean="0"/>
              <a:t>=0.5 </a:t>
            </a:r>
            <a:r>
              <a:rPr lang="en-GB" sz="1800" dirty="0"/>
              <a:t>(</a:t>
            </a:r>
            <a:r>
              <a:rPr lang="en-GB" sz="1800" dirty="0" smtClean="0"/>
              <a:t>5.0)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ninc_rn</a:t>
            </a:r>
            <a:r>
              <a:rPr lang="en-GB" sz="1800" dirty="0" smtClean="0"/>
              <a:t>=180 </a:t>
            </a:r>
            <a:r>
              <a:rPr lang="en-GB" sz="1800" dirty="0"/>
              <a:t>(</a:t>
            </a:r>
            <a:r>
              <a:rPr lang="en-GB" sz="1800" dirty="0" smtClean="0"/>
              <a:t>1080)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stdv_rn</a:t>
            </a:r>
            <a:r>
              <a:rPr lang="en-GB" sz="1800" dirty="0" smtClean="0"/>
              <a:t>=0.5 </a:t>
            </a:r>
            <a:r>
              <a:rPr lang="en-GB" sz="1800" dirty="0"/>
              <a:t>(</a:t>
            </a:r>
            <a:r>
              <a:rPr lang="en-GB" sz="1800" dirty="0" smtClean="0"/>
              <a:t>0.5)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range_rn</a:t>
            </a:r>
            <a:r>
              <a:rPr lang="en-GB" sz="1800" dirty="0" smtClean="0"/>
              <a:t>=1.0 </a:t>
            </a:r>
            <a:r>
              <a:rPr lang="en-GB" sz="1800" dirty="0"/>
              <a:t>(</a:t>
            </a:r>
            <a:r>
              <a:rPr lang="en-GB" sz="1800" dirty="0" smtClean="0"/>
              <a:t>1.0)</a:t>
            </a:r>
          </a:p>
          <a:p>
            <a:pPr lvl="2">
              <a:spcBef>
                <a:spcPts val="600"/>
              </a:spcBef>
            </a:pPr>
            <a:r>
              <a:rPr lang="en-GB" sz="1800" dirty="0"/>
              <a:t>n</a:t>
            </a:r>
            <a:r>
              <a:rPr lang="en-GB" sz="1800" dirty="0" smtClean="0"/>
              <a:t>o tapering </a:t>
            </a:r>
            <a:r>
              <a:rPr lang="en-GB" sz="1800" dirty="0"/>
              <a:t>near surface (code change</a:t>
            </a:r>
            <a:r>
              <a:rPr lang="en-GB" sz="1800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en-GB" sz="1800" dirty="0" smtClean="0"/>
              <a:t>setup validated as well (not show before)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LBC + COSMO-DE-EPS parameter perturbation (PP)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LBC </a:t>
            </a:r>
            <a:r>
              <a:rPr lang="en-GB" dirty="0" smtClean="0"/>
              <a:t>only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108448" y="3389376"/>
            <a:ext cx="268224" cy="5730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248" y="349122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>
                <a:latin typeface="+mn-lt"/>
              </a:rPr>
              <a:t>s</a:t>
            </a:r>
            <a:r>
              <a:rPr lang="en-GB" sz="1800" b="0" dirty="0" smtClean="0">
                <a:latin typeface="+mn-lt"/>
              </a:rPr>
              <a:t>cale of convective systems</a:t>
            </a:r>
            <a:endParaRPr lang="en-GB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&amp; error temperature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8" t="34129" r="18797" b="58708"/>
          <a:stretch/>
        </p:blipFill>
        <p:spPr bwMode="auto">
          <a:xfrm>
            <a:off x="5457825" y="1085850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8" t="54635" r="18797" b="39639"/>
          <a:stretch/>
        </p:blipFill>
        <p:spPr bwMode="auto">
          <a:xfrm>
            <a:off x="1714500" y="1138236"/>
            <a:ext cx="514350" cy="3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00275" y="115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squared error </a:t>
            </a:r>
            <a:endParaRPr lang="en-GB" sz="1800" b="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34075" y="115725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ensemble variance  </a:t>
            </a:r>
            <a:endParaRPr lang="en-GB" sz="1800" b="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4327" y="1574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~5500m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19602" y="155739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~700m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4" t="15983" r="25219" b="7709"/>
          <a:stretch/>
        </p:blipFill>
        <p:spPr bwMode="auto">
          <a:xfrm>
            <a:off x="1314450" y="1921579"/>
            <a:ext cx="3485332" cy="35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21" t="15983" r="25219" b="7709"/>
          <a:stretch/>
        </p:blipFill>
        <p:spPr bwMode="auto">
          <a:xfrm>
            <a:off x="5279303" y="1909821"/>
            <a:ext cx="3478632" cy="35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14500" y="2038350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68618" y="2028824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348" y="5620512"/>
            <a:ext cx="5034263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LBC+PP and LBC slightly smaller spread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 show largest error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L</a:t>
            </a:r>
            <a:r>
              <a:rPr lang="en-GB" sz="2000" b="0" dirty="0" smtClean="0">
                <a:latin typeface="+mn-lt"/>
              </a:rPr>
              <a:t>BC+SPPT best, but differences small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&amp; error </a:t>
            </a:r>
            <a:r>
              <a:rPr lang="en-GB" dirty="0" smtClean="0">
                <a:solidFill>
                  <a:srgbClr val="0000FF"/>
                </a:solidFill>
              </a:rPr>
              <a:t>wind speed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7" t="15629" r="24903" b="8133"/>
          <a:stretch/>
        </p:blipFill>
        <p:spPr bwMode="auto">
          <a:xfrm>
            <a:off x="1352551" y="1924050"/>
            <a:ext cx="3473797" cy="35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10" t="15912" r="25579" b="7567"/>
          <a:stretch/>
        </p:blipFill>
        <p:spPr bwMode="auto">
          <a:xfrm>
            <a:off x="5257800" y="1920234"/>
            <a:ext cx="3433802" cy="36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8" t="34129" r="18797" b="58708"/>
          <a:stretch/>
        </p:blipFill>
        <p:spPr bwMode="auto">
          <a:xfrm>
            <a:off x="5457825" y="1085850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28" t="54635" r="18797" b="39639"/>
          <a:stretch/>
        </p:blipFill>
        <p:spPr bwMode="auto">
          <a:xfrm>
            <a:off x="1714500" y="1138236"/>
            <a:ext cx="514350" cy="3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200275" y="115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squared error </a:t>
            </a:r>
            <a:endParaRPr lang="en-GB" sz="1800" b="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34075" y="115725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ensemble variance  </a:t>
            </a:r>
            <a:endParaRPr lang="en-GB" sz="1800" b="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4327" y="1574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n-lt"/>
              </a:rPr>
              <a:t>~5500m</a:t>
            </a:r>
            <a:endParaRPr lang="en-GB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19602" y="155739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n-lt"/>
              </a:rPr>
              <a:t>~700m</a:t>
            </a:r>
            <a:endParaRPr lang="en-GB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14500" y="2038350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68618" y="2028824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1348" y="5742432"/>
            <a:ext cx="678153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Too small spread in PBL for wind speed as well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rather too large spread in upper troposphere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Brier Skill Score (ref=climatology)</a:t>
            </a:r>
            <a:endParaRPr lang="en-GB" dirty="0"/>
          </a:p>
        </p:txBody>
      </p:sp>
      <p:pic>
        <p:nvPicPr>
          <p:cNvPr id="2051" name="Picture 3" descr="M:\zue-proj\zue\COSMO-NExT\tp3 (COSMO-E)\Praktikum Daliah\andre_praesentation\bss_movero_summe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639" y="1066945"/>
            <a:ext cx="61722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14425" y="5416059"/>
            <a:ext cx="793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Reference: forecast based on station climatology 2001-2010 (300 stations)</a:t>
            </a:r>
            <a:endParaRPr lang="en-GB" sz="1800" b="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52674" y="17145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better</a:t>
            </a:r>
            <a:endParaRPr lang="en-GB" sz="1800" b="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5049" y="438147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smtClean="0">
                <a:solidFill>
                  <a:srgbClr val="000000"/>
                </a:solidFill>
                <a:latin typeface="Arial"/>
              </a:rPr>
              <a:t>worse than clim. forecast</a:t>
            </a:r>
            <a:endParaRPr lang="en-GB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1200149" y="5922317"/>
            <a:ext cx="773032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a</a:t>
            </a:r>
            <a:r>
              <a:rPr lang="en-GB" sz="2000" b="0" dirty="0" smtClean="0">
                <a:latin typeface="+mn-lt"/>
              </a:rPr>
              <a:t>ll experiments clearly better than </a:t>
            </a:r>
            <a:r>
              <a:rPr lang="en-GB" sz="2000" b="0" dirty="0" err="1" smtClean="0">
                <a:latin typeface="+mn-lt"/>
              </a:rPr>
              <a:t>clim</a:t>
            </a:r>
            <a:r>
              <a:rPr lang="en-GB" sz="2000" b="0" dirty="0" smtClean="0">
                <a:latin typeface="+mn-lt"/>
              </a:rPr>
              <a:t>. forecast for all lead-times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best until +72h, but differences very small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8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1423</Words>
  <PresentationFormat>Presentazione su schermo (4:3)</PresentationFormat>
  <Paragraphs>241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Tema di Office</vt:lpstr>
      <vt:lpstr>GSEDI</vt:lpstr>
      <vt:lpstr>1_GSEDI</vt:lpstr>
      <vt:lpstr>1_Tema di Office</vt:lpstr>
      <vt:lpstr>2_Struttura predefinita</vt:lpstr>
      <vt:lpstr>WG7 summary and Science Plan</vt:lpstr>
      <vt:lpstr>COSMO-E setup</vt:lpstr>
      <vt:lpstr>Diapositiva 3</vt:lpstr>
      <vt:lpstr>Validation of SPPT</vt:lpstr>
      <vt:lpstr>Impact of SPPT settings on spread</vt:lpstr>
      <vt:lpstr>First COSMO-E test suite</vt:lpstr>
      <vt:lpstr>Spread &amp; error temperature </vt:lpstr>
      <vt:lpstr>Spread &amp; error wind speed</vt:lpstr>
      <vt:lpstr>Brier Skill Score (ref=climatology)</vt:lpstr>
      <vt:lpstr>Brier Skill Score (ref=climatology)</vt:lpstr>
      <vt:lpstr>Conclusions COSMO-E experiments</vt:lpstr>
      <vt:lpstr>BC-EPS experiments</vt:lpstr>
      <vt:lpstr> Brier score 12h sum of precipitation</vt:lpstr>
      <vt:lpstr>COSMO-IT-EPS: first KENDA experiments</vt:lpstr>
      <vt:lpstr>2012102512 - T level 50</vt:lpstr>
      <vt:lpstr>2012102512 - T level 40</vt:lpstr>
      <vt:lpstr>2012102512 - T level 30</vt:lpstr>
      <vt:lpstr>2012092612 - T2m areaTOT – downscaling ICs</vt:lpstr>
      <vt:lpstr>2012092612 - T2m areaTOT - kendaICs</vt:lpstr>
      <vt:lpstr>20120926 12-24 UTC</vt:lpstr>
      <vt:lpstr>20120926 12-24 UTC</vt:lpstr>
      <vt:lpstr>Downscaling ICs – area-averaged hourly precip.</vt:lpstr>
      <vt:lpstr>KENDA ICs – area-averaged hourly precip.</vt:lpstr>
      <vt:lpstr>Concluding remarks</vt:lpstr>
      <vt:lpstr>Diapositiva 25</vt:lpstr>
      <vt:lpstr>Diapositiva 26</vt:lpstr>
      <vt:lpstr>Diapositiva 27</vt:lpstr>
      <vt:lpstr>Diapositiva 28</vt:lpstr>
      <vt:lpstr>Diapositiva 29</vt:lpstr>
      <vt:lpstr>COSMO-LEPS</vt:lpstr>
      <vt:lpstr>about the convection scheme</vt:lpstr>
      <vt:lpstr>COSMO-LEPS clustering technique</vt:lpstr>
      <vt:lpstr>Science Plan issues</vt:lpstr>
      <vt:lpstr>Science Plan issues: long term perspective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experiments with KENDA for providing ICs to COSMO-It-EPS</dc:title>
  <dc:creator>Chiara Marsigli</dc:creator>
  <cp:lastModifiedBy>Chiara Marsigli</cp:lastModifiedBy>
  <cp:revision>98</cp:revision>
  <dcterms:created xsi:type="dcterms:W3CDTF">2013-08-28T10:10:26Z</dcterms:created>
  <dcterms:modified xsi:type="dcterms:W3CDTF">2013-09-04T05:42:53Z</dcterms:modified>
</cp:coreProperties>
</file>