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56" autoAdjust="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05/09/2013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05/09/2013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05/09/2013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05/09/2013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05/09/2013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05/09/2013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05/09/2013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COTEKINO </a:t>
            </a:r>
            <a:r>
              <a:rPr lang="it-IT" dirty="0" err="1" smtClean="0"/>
              <a:t>Priority</a:t>
            </a:r>
            <a:r>
              <a:rPr lang="it-IT" dirty="0" smtClean="0"/>
              <a:t> Project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COSMO WG7</a:t>
            </a:r>
          </a:p>
          <a:p>
            <a:r>
              <a:rPr lang="it-IT" dirty="0" smtClean="0"/>
              <a:t>Chiara Marsigli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4390" y="142852"/>
            <a:ext cx="7543824" cy="642942"/>
          </a:xfrm>
        </p:spPr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C00000"/>
                </a:solidFill>
              </a:rPr>
              <a:t>COTEKINO </a:t>
            </a:r>
            <a:r>
              <a:rPr lang="it-IT" sz="3200" dirty="0" err="1" smtClean="0">
                <a:solidFill>
                  <a:srgbClr val="C00000"/>
                </a:solidFill>
              </a:rPr>
              <a:t>Priority</a:t>
            </a:r>
            <a:r>
              <a:rPr lang="it-IT" sz="3200" dirty="0" smtClean="0">
                <a:solidFill>
                  <a:srgbClr val="C00000"/>
                </a:solidFill>
              </a:rPr>
              <a:t> Project</a:t>
            </a:r>
            <a:endParaRPr lang="it-IT" sz="3200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86478"/>
          </a:xfrm>
        </p:spPr>
        <p:txBody>
          <a:bodyPr>
            <a:normAutofit fontScale="85000" lnSpcReduction="10000"/>
          </a:bodyPr>
          <a:lstStyle/>
          <a:p>
            <a:r>
              <a:rPr lang="it-IT" sz="3300" dirty="0" err="1" smtClean="0"/>
              <a:t>Duration</a:t>
            </a:r>
            <a:r>
              <a:rPr lang="it-IT" sz="3300" dirty="0" smtClean="0"/>
              <a:t>: 2 </a:t>
            </a:r>
            <a:r>
              <a:rPr lang="it-IT" sz="3300" dirty="0" err="1" smtClean="0"/>
              <a:t>years</a:t>
            </a:r>
            <a:r>
              <a:rPr lang="it-IT" sz="3300" dirty="0" smtClean="0"/>
              <a:t>, 2013-2015</a:t>
            </a:r>
          </a:p>
          <a:p>
            <a:r>
              <a:rPr lang="it-IT" sz="3300" dirty="0" err="1" smtClean="0"/>
              <a:t>FTEs</a:t>
            </a:r>
            <a:r>
              <a:rPr lang="it-IT" sz="3300" dirty="0" smtClean="0"/>
              <a:t>: 5 (3 </a:t>
            </a:r>
            <a:r>
              <a:rPr lang="it-IT" sz="3300" dirty="0" err="1" smtClean="0"/>
              <a:t>FTEs</a:t>
            </a:r>
            <a:r>
              <a:rPr lang="it-IT" sz="3300" dirty="0" smtClean="0"/>
              <a:t> 2013/2014 and 2 FTE 2014/2015)</a:t>
            </a:r>
          </a:p>
          <a:p>
            <a:r>
              <a:rPr lang="it-IT" sz="3300" dirty="0" err="1" smtClean="0"/>
              <a:t>Aim</a:t>
            </a:r>
            <a:r>
              <a:rPr lang="it-IT" sz="3300" dirty="0" smtClean="0"/>
              <a:t>: </a:t>
            </a:r>
            <a:r>
              <a:rPr lang="it-IT" sz="3300" dirty="0" err="1" smtClean="0"/>
              <a:t>develop</a:t>
            </a:r>
            <a:r>
              <a:rPr lang="it-IT" sz="3300" dirty="0" smtClean="0"/>
              <a:t> and test </a:t>
            </a:r>
            <a:r>
              <a:rPr lang="it-IT" sz="3300" dirty="0" err="1" smtClean="0"/>
              <a:t>perturbation</a:t>
            </a:r>
            <a:r>
              <a:rPr lang="it-IT" sz="3300" dirty="0" smtClean="0"/>
              <a:t> </a:t>
            </a:r>
            <a:r>
              <a:rPr lang="it-IT" sz="3300" dirty="0" err="1" smtClean="0"/>
              <a:t>methodologies</a:t>
            </a:r>
            <a:r>
              <a:rPr lang="it-IT" sz="3300" dirty="0" smtClean="0"/>
              <a:t> </a:t>
            </a:r>
            <a:r>
              <a:rPr lang="it-IT" sz="3300" dirty="0" err="1" smtClean="0"/>
              <a:t>for</a:t>
            </a:r>
            <a:r>
              <a:rPr lang="it-IT" sz="3300" dirty="0" smtClean="0"/>
              <a:t> the </a:t>
            </a:r>
            <a:r>
              <a:rPr lang="it-IT" sz="3300" dirty="0" err="1" smtClean="0"/>
              <a:t>convection-permitting</a:t>
            </a:r>
            <a:r>
              <a:rPr lang="it-IT" sz="3300" dirty="0" smtClean="0"/>
              <a:t> </a:t>
            </a:r>
            <a:r>
              <a:rPr lang="it-IT" sz="3300" dirty="0" err="1" smtClean="0"/>
              <a:t>ensembles</a:t>
            </a:r>
            <a:endParaRPr lang="it-IT" sz="3300" dirty="0" smtClean="0"/>
          </a:p>
          <a:p>
            <a:r>
              <a:rPr lang="it-IT" sz="3300" dirty="0" err="1" smtClean="0"/>
              <a:t>Involved</a:t>
            </a:r>
            <a:r>
              <a:rPr lang="it-IT" sz="3300" dirty="0" smtClean="0"/>
              <a:t> COSMO </a:t>
            </a:r>
            <a:r>
              <a:rPr lang="it-IT" sz="3300" dirty="0" err="1" smtClean="0"/>
              <a:t>partners</a:t>
            </a:r>
            <a:r>
              <a:rPr lang="it-IT" sz="3300" dirty="0" smtClean="0"/>
              <a:t>: Italy, </a:t>
            </a:r>
            <a:r>
              <a:rPr lang="it-IT" sz="3300" dirty="0" err="1" smtClean="0"/>
              <a:t>Switzerland</a:t>
            </a:r>
            <a:r>
              <a:rPr lang="it-IT" sz="3300" dirty="0" smtClean="0"/>
              <a:t>, </a:t>
            </a:r>
            <a:r>
              <a:rPr lang="it-IT" sz="3300" dirty="0" err="1" smtClean="0"/>
              <a:t>Poland</a:t>
            </a:r>
            <a:r>
              <a:rPr lang="it-IT" sz="3300" dirty="0" smtClean="0"/>
              <a:t>, Russia and </a:t>
            </a:r>
            <a:r>
              <a:rPr lang="it-IT" sz="3300" dirty="0" err="1" smtClean="0"/>
              <a:t>Germany</a:t>
            </a:r>
            <a:endParaRPr lang="it-IT" sz="3300" dirty="0" smtClean="0"/>
          </a:p>
          <a:p>
            <a:r>
              <a:rPr lang="it-IT" sz="3300" dirty="0" smtClean="0"/>
              <a:t>PP </a:t>
            </a:r>
            <a:r>
              <a:rPr lang="it-IT" sz="3300" dirty="0" err="1" smtClean="0"/>
              <a:t>tasks</a:t>
            </a:r>
            <a:r>
              <a:rPr lang="it-IT" sz="3300" dirty="0" smtClean="0"/>
              <a:t>:</a:t>
            </a:r>
          </a:p>
          <a:p>
            <a:pPr lvl="1"/>
            <a:r>
              <a:rPr lang="it-IT" dirty="0" smtClean="0"/>
              <a:t>IC </a:t>
            </a:r>
            <a:r>
              <a:rPr lang="it-IT" dirty="0" err="1" smtClean="0"/>
              <a:t>peturbations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KENDA</a:t>
            </a:r>
          </a:p>
          <a:p>
            <a:pPr lvl="1"/>
            <a:r>
              <a:rPr lang="it-IT" dirty="0" err="1" smtClean="0"/>
              <a:t>Model</a:t>
            </a:r>
            <a:r>
              <a:rPr lang="it-IT" dirty="0" smtClean="0"/>
              <a:t> </a:t>
            </a:r>
            <a:r>
              <a:rPr lang="it-IT" dirty="0" err="1" smtClean="0"/>
              <a:t>perturbations</a:t>
            </a:r>
            <a:r>
              <a:rPr lang="it-IT" dirty="0" smtClean="0"/>
              <a:t>:</a:t>
            </a:r>
          </a:p>
          <a:p>
            <a:pPr lvl="2"/>
            <a:r>
              <a:rPr lang="it-IT" dirty="0" smtClean="0"/>
              <a:t>SPPT</a:t>
            </a:r>
          </a:p>
          <a:p>
            <a:pPr lvl="2"/>
            <a:r>
              <a:rPr lang="it-IT" dirty="0" smtClean="0"/>
              <a:t>SKEB</a:t>
            </a:r>
          </a:p>
          <a:p>
            <a:pPr lvl="2"/>
            <a:r>
              <a:rPr lang="it-IT" dirty="0" err="1" smtClean="0"/>
              <a:t>stochastic</a:t>
            </a:r>
            <a:r>
              <a:rPr lang="it-IT" dirty="0" smtClean="0"/>
              <a:t> </a:t>
            </a:r>
            <a:r>
              <a:rPr lang="it-IT" dirty="0" err="1" smtClean="0"/>
              <a:t>physics</a:t>
            </a:r>
            <a:endParaRPr lang="it-IT" dirty="0" smtClean="0"/>
          </a:p>
          <a:p>
            <a:pPr lvl="1"/>
            <a:r>
              <a:rPr lang="it-IT" dirty="0" err="1" smtClean="0"/>
              <a:t>Lower</a:t>
            </a:r>
            <a:r>
              <a:rPr lang="it-IT" dirty="0" smtClean="0"/>
              <a:t> </a:t>
            </a:r>
            <a:r>
              <a:rPr lang="it-IT" dirty="0" err="1" smtClean="0"/>
              <a:t>boundary</a:t>
            </a:r>
            <a:r>
              <a:rPr lang="it-IT" dirty="0" smtClean="0"/>
              <a:t> </a:t>
            </a:r>
            <a:r>
              <a:rPr lang="it-IT" dirty="0" err="1" smtClean="0"/>
              <a:t>perturbations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C00000"/>
                </a:solidFill>
              </a:rPr>
              <a:t>Task 1. IC perturbations derived from KENDA</a:t>
            </a:r>
            <a:endParaRPr lang="it-IT" sz="3600" dirty="0" smtClean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928670"/>
            <a:ext cx="8572560" cy="5429288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1.1</a:t>
            </a:r>
            <a:r>
              <a:rPr lang="en-GB" sz="2800" dirty="0" smtClean="0"/>
              <a:t> Communication about experiments and results. Exchange of dedicated tools. (0.55 FTEs)</a:t>
            </a:r>
            <a:endParaRPr lang="en-GB" sz="2800" b="1" dirty="0" smtClean="0"/>
          </a:p>
          <a:p>
            <a:pPr lvl="1"/>
            <a:r>
              <a:rPr lang="it-IT" sz="2000" dirty="0" smtClean="0"/>
              <a:t>Chiara Marsigli (ARPA-SIMC), </a:t>
            </a:r>
            <a:r>
              <a:rPr lang="en-US" sz="2000" dirty="0" smtClean="0"/>
              <a:t>André </a:t>
            </a:r>
            <a:r>
              <a:rPr lang="en-US" sz="2000" dirty="0" err="1" smtClean="0"/>
              <a:t>Walser</a:t>
            </a:r>
            <a:r>
              <a:rPr lang="en-US" sz="2000" dirty="0" smtClean="0"/>
              <a:t> (MCH)</a:t>
            </a:r>
            <a:r>
              <a:rPr lang="it-IT" sz="2000" dirty="0" smtClean="0"/>
              <a:t>, </a:t>
            </a:r>
            <a:r>
              <a:rPr lang="en-GB" sz="2000" dirty="0" smtClean="0"/>
              <a:t>Richard Keane </a:t>
            </a:r>
            <a:r>
              <a:rPr lang="en-US" sz="2000" dirty="0" smtClean="0"/>
              <a:t>(DWD)</a:t>
            </a:r>
            <a:r>
              <a:rPr lang="en-GB" sz="2000" dirty="0" smtClean="0"/>
              <a:t> - </a:t>
            </a:r>
            <a:r>
              <a:rPr lang="en-US" sz="2000" dirty="0" smtClean="0"/>
              <a:t>01.09.2013</a:t>
            </a:r>
            <a:r>
              <a:rPr lang="it-IT" sz="2000" dirty="0" smtClean="0"/>
              <a:t> - </a:t>
            </a:r>
            <a:r>
              <a:rPr lang="en-US" sz="2000" dirty="0" smtClean="0"/>
              <a:t>31.08.2015</a:t>
            </a:r>
            <a:endParaRPr lang="en-GB" sz="2000" dirty="0" smtClean="0"/>
          </a:p>
          <a:p>
            <a:pPr lvl="1"/>
            <a:r>
              <a:rPr lang="en-GB" sz="2400" b="1" dirty="0" smtClean="0"/>
              <a:t>Deliverable </a:t>
            </a:r>
            <a:r>
              <a:rPr lang="en-GB" sz="2400" dirty="0" smtClean="0"/>
              <a:t>: meetings, in person at the GM and CUS and </a:t>
            </a:r>
            <a:r>
              <a:rPr lang="en-GB" sz="2400" dirty="0" smtClean="0"/>
              <a:t>by </a:t>
            </a:r>
            <a:r>
              <a:rPr lang="en-GB" sz="2400" dirty="0" smtClean="0"/>
              <a:t>web-conference (minutes).</a:t>
            </a:r>
            <a:endParaRPr lang="it-IT" sz="2400" dirty="0" smtClean="0"/>
          </a:p>
          <a:p>
            <a:r>
              <a:rPr lang="en-GB" sz="2800" b="1" dirty="0" smtClean="0"/>
              <a:t>1.2</a:t>
            </a:r>
            <a:r>
              <a:rPr lang="en-GB" sz="2800" dirty="0" smtClean="0"/>
              <a:t> Coordination with the KENDA PP (0.2 FTEs)</a:t>
            </a:r>
            <a:endParaRPr lang="en-GB" sz="2800" b="1" dirty="0" smtClean="0"/>
          </a:p>
          <a:p>
            <a:pPr lvl="1"/>
            <a:r>
              <a:rPr lang="en-US" sz="2000" dirty="0" smtClean="0"/>
              <a:t>Chiara Marsigli (ARPA-SIMC)</a:t>
            </a:r>
            <a:r>
              <a:rPr lang="it-IT" sz="2000" dirty="0" smtClean="0"/>
              <a:t>, </a:t>
            </a:r>
            <a:r>
              <a:rPr lang="en-US" sz="2000" dirty="0" smtClean="0"/>
              <a:t>Daniel </a:t>
            </a:r>
            <a:r>
              <a:rPr lang="en-US" sz="2000" dirty="0" err="1" smtClean="0"/>
              <a:t>Leuenberger</a:t>
            </a:r>
            <a:r>
              <a:rPr lang="en-US" sz="2000" dirty="0" smtClean="0"/>
              <a:t> (MCH) </a:t>
            </a:r>
            <a:r>
              <a:rPr lang="en-GB" sz="2000" dirty="0" smtClean="0"/>
              <a:t>- </a:t>
            </a:r>
            <a:r>
              <a:rPr lang="en-US" sz="2000" dirty="0" smtClean="0"/>
              <a:t>01.09.2013</a:t>
            </a:r>
            <a:r>
              <a:rPr lang="it-IT" sz="2000" dirty="0" smtClean="0"/>
              <a:t> - </a:t>
            </a:r>
            <a:r>
              <a:rPr lang="en-US" sz="2000" dirty="0" smtClean="0"/>
              <a:t>31.08.2015</a:t>
            </a:r>
            <a:endParaRPr lang="it-IT" sz="2000" dirty="0" smtClean="0"/>
          </a:p>
          <a:p>
            <a:pPr lvl="1"/>
            <a:r>
              <a:rPr lang="en-GB" sz="2400" b="1" dirty="0" smtClean="0"/>
              <a:t>Deliverable: </a:t>
            </a:r>
            <a:r>
              <a:rPr lang="en-GB" sz="2400" dirty="0" smtClean="0"/>
              <a:t>meetings and email exchange. Reports on the advancement of the tests, exchange of tools.</a:t>
            </a:r>
            <a:endParaRPr lang="it-IT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85818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C00000"/>
                </a:solidFill>
              </a:rPr>
              <a:t>Task 2. Model perturbations</a:t>
            </a:r>
            <a:endParaRPr lang="it-IT" sz="3200" dirty="0" smtClean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928670"/>
            <a:ext cx="8501122" cy="5715040"/>
          </a:xfrm>
        </p:spPr>
        <p:txBody>
          <a:bodyPr>
            <a:normAutofit/>
          </a:bodyPr>
          <a:lstStyle/>
          <a:p>
            <a:r>
              <a:rPr lang="en-GB" sz="3000" b="1" dirty="0" smtClean="0"/>
              <a:t>2.1</a:t>
            </a:r>
            <a:r>
              <a:rPr lang="en-GB" sz="3000" dirty="0" smtClean="0"/>
              <a:t> Test SPPT at 2.2/2.8 km (1.3 FTEs)</a:t>
            </a:r>
            <a:endParaRPr lang="it-IT" sz="3000" b="1" dirty="0" smtClean="0"/>
          </a:p>
          <a:p>
            <a:pPr lvl="1"/>
            <a:r>
              <a:rPr lang="en-GB" sz="2400" b="1" dirty="0" smtClean="0"/>
              <a:t>2.1.1</a:t>
            </a:r>
            <a:r>
              <a:rPr lang="en-GB" sz="2400" dirty="0" smtClean="0"/>
              <a:t> ARPA-SIMC/CNMCA: Analyse the impact w. r. t. perturbed parameters and deterministic verification of perturbed members</a:t>
            </a:r>
            <a:endParaRPr lang="it-IT" sz="2400" dirty="0" smtClean="0"/>
          </a:p>
          <a:p>
            <a:pPr lvl="1"/>
            <a:r>
              <a:rPr lang="en-GB" sz="2400" b="1" dirty="0" smtClean="0"/>
              <a:t>2.1.2</a:t>
            </a:r>
            <a:r>
              <a:rPr lang="en-GB" sz="2400" dirty="0" smtClean="0"/>
              <a:t> MCH: Analyse the impact with respect to a non perturbed ensemble and further develop the scheme</a:t>
            </a:r>
            <a:endParaRPr lang="it-IT" sz="2400" dirty="0" smtClean="0"/>
          </a:p>
          <a:p>
            <a:pPr lvl="1"/>
            <a:r>
              <a:rPr lang="en-GB" sz="2400" b="1" dirty="0" smtClean="0"/>
              <a:t>2.1.3</a:t>
            </a:r>
            <a:r>
              <a:rPr lang="en-GB" sz="2400" dirty="0" smtClean="0"/>
              <a:t> RHM: </a:t>
            </a:r>
            <a:r>
              <a:rPr lang="en-US" sz="2400" dirty="0" smtClean="0"/>
              <a:t>Test of SPPT in the Sochi 2.2 ensemble to assess the effect </a:t>
            </a:r>
            <a:r>
              <a:rPr lang="en-US" sz="2400" dirty="0" err="1" smtClean="0"/>
              <a:t>w.r.t</a:t>
            </a:r>
            <a:r>
              <a:rPr lang="en-US" sz="2400" dirty="0" smtClean="0"/>
              <a:t> the current method. </a:t>
            </a:r>
          </a:p>
          <a:p>
            <a:pPr lvl="1"/>
            <a:r>
              <a:rPr lang="it-IT" sz="2000" dirty="0" smtClean="0"/>
              <a:t>Chiara Marsigli (ARPA-SIMC), </a:t>
            </a:r>
            <a:r>
              <a:rPr lang="en-US" sz="2000" dirty="0" err="1" smtClean="0"/>
              <a:t>Lucio</a:t>
            </a:r>
            <a:r>
              <a:rPr lang="en-US" sz="2000" dirty="0" smtClean="0"/>
              <a:t> </a:t>
            </a:r>
            <a:r>
              <a:rPr lang="en-US" sz="2000" dirty="0" err="1" smtClean="0"/>
              <a:t>Torrisi</a:t>
            </a:r>
            <a:r>
              <a:rPr lang="en-US" sz="2000" dirty="0" smtClean="0"/>
              <a:t> (CNMCA)</a:t>
            </a:r>
            <a:r>
              <a:rPr lang="it-IT" sz="2000" dirty="0" smtClean="0"/>
              <a:t>, </a:t>
            </a:r>
            <a:r>
              <a:rPr lang="en-US" sz="2000" dirty="0" smtClean="0"/>
              <a:t>Marco </a:t>
            </a:r>
            <a:r>
              <a:rPr lang="en-US" sz="2000" dirty="0" err="1" smtClean="0"/>
              <a:t>Arpagaus</a:t>
            </a:r>
            <a:r>
              <a:rPr lang="en-US" sz="2000" dirty="0" smtClean="0"/>
              <a:t> </a:t>
            </a:r>
            <a:r>
              <a:rPr lang="it-IT" sz="2000" dirty="0" smtClean="0"/>
              <a:t>and </a:t>
            </a:r>
            <a:r>
              <a:rPr lang="en-US" sz="2000" dirty="0" err="1" smtClean="0"/>
              <a:t>Daliah</a:t>
            </a:r>
            <a:r>
              <a:rPr lang="en-US" sz="2000" dirty="0" smtClean="0"/>
              <a:t> Maurer (MCH)</a:t>
            </a:r>
            <a:r>
              <a:rPr lang="it-IT" sz="2000" dirty="0" smtClean="0"/>
              <a:t>, </a:t>
            </a:r>
            <a:r>
              <a:rPr lang="en-US" sz="2000" dirty="0" smtClean="0"/>
              <a:t>Elena </a:t>
            </a:r>
            <a:r>
              <a:rPr lang="en-US" sz="2000" dirty="0" err="1" smtClean="0"/>
              <a:t>Astakhova</a:t>
            </a:r>
            <a:r>
              <a:rPr lang="en-US" sz="2000" dirty="0" smtClean="0"/>
              <a:t> and Dmitry </a:t>
            </a:r>
            <a:r>
              <a:rPr lang="en-US" sz="2000" dirty="0" err="1" smtClean="0"/>
              <a:t>Alferov</a:t>
            </a:r>
            <a:r>
              <a:rPr lang="en-US" sz="2000" dirty="0" smtClean="0"/>
              <a:t> (RHM)</a:t>
            </a:r>
            <a:r>
              <a:rPr lang="en-GB" sz="2000" dirty="0" smtClean="0"/>
              <a:t> - 01.09.2013 - 31.03.2015</a:t>
            </a:r>
            <a:endParaRPr lang="it-IT" sz="2000" dirty="0" smtClean="0"/>
          </a:p>
          <a:p>
            <a:pPr lvl="1"/>
            <a:r>
              <a:rPr lang="en-GB" sz="2400" b="1" dirty="0" smtClean="0"/>
              <a:t>Deliverable:</a:t>
            </a:r>
            <a:r>
              <a:rPr lang="en-GB" sz="2400" dirty="0" smtClean="0"/>
              <a:t> Definition of an optimal set-up of the SPPT scheme for perturbing the COSMO model at 2.2/2.8km (report).</a:t>
            </a:r>
            <a:endParaRPr lang="it-IT" sz="2400" dirty="0" smtClean="0"/>
          </a:p>
          <a:p>
            <a:pPr lvl="1">
              <a:buNone/>
            </a:pPr>
            <a:endParaRPr lang="it-IT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85818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C00000"/>
                </a:solidFill>
              </a:rPr>
              <a:t>Task 2. Model perturbations</a:t>
            </a:r>
            <a:endParaRPr lang="it-IT" sz="3200" dirty="0" smtClean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4357718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/>
              <a:t>2.2 </a:t>
            </a:r>
            <a:r>
              <a:rPr lang="en-US" sz="2800" dirty="0" smtClean="0"/>
              <a:t>Test SKEB at 2.2 km (0.3 FTEs)</a:t>
            </a:r>
          </a:p>
          <a:p>
            <a:pPr lvl="1"/>
            <a:r>
              <a:rPr lang="en-US" sz="2000" dirty="0" smtClean="0"/>
              <a:t>Marco </a:t>
            </a:r>
            <a:r>
              <a:rPr lang="en-US" sz="2000" dirty="0" err="1" smtClean="0"/>
              <a:t>Arpagaus</a:t>
            </a:r>
            <a:r>
              <a:rPr lang="en-US" sz="2000" dirty="0" smtClean="0"/>
              <a:t> (MCH) – 01.10.2013 – 31.05.2014</a:t>
            </a:r>
          </a:p>
          <a:p>
            <a:pPr lvl="1"/>
            <a:r>
              <a:rPr lang="en-US" sz="2400" b="1" dirty="0" smtClean="0"/>
              <a:t>Deliverable: </a:t>
            </a:r>
            <a:r>
              <a:rPr lang="en-GB" sz="2400" dirty="0" smtClean="0"/>
              <a:t>Assessment of the performance (report).</a:t>
            </a:r>
            <a:endParaRPr lang="en-US" sz="2400" dirty="0" smtClean="0"/>
          </a:p>
          <a:p>
            <a:endParaRPr lang="en-GB" sz="2800" b="1" dirty="0" smtClean="0"/>
          </a:p>
          <a:p>
            <a:r>
              <a:rPr lang="en-GB" sz="2800" b="1" dirty="0" smtClean="0"/>
              <a:t>2.3</a:t>
            </a:r>
            <a:r>
              <a:rPr lang="en-GB" sz="2800" dirty="0" smtClean="0"/>
              <a:t> Link with the development of a new model perturbation strategy at DWD (0.25 FTEs)</a:t>
            </a:r>
          </a:p>
          <a:p>
            <a:pPr lvl="1"/>
            <a:r>
              <a:rPr lang="en-GB" sz="2000" dirty="0" smtClean="0"/>
              <a:t>Ekaterina </a:t>
            </a:r>
            <a:r>
              <a:rPr lang="en-GB" sz="2000" dirty="0" err="1" smtClean="0"/>
              <a:t>Machulskaya</a:t>
            </a:r>
            <a:r>
              <a:rPr lang="en-GB" sz="2000" dirty="0" smtClean="0"/>
              <a:t> and</a:t>
            </a:r>
            <a:r>
              <a:rPr lang="it-IT" sz="2000" dirty="0" smtClean="0"/>
              <a:t> </a:t>
            </a:r>
            <a:r>
              <a:rPr lang="en-GB" sz="2000" dirty="0" smtClean="0"/>
              <a:t>Richard Keane (DWD)</a:t>
            </a:r>
            <a:r>
              <a:rPr lang="it-IT" sz="2400" dirty="0" smtClean="0"/>
              <a:t>, </a:t>
            </a:r>
            <a:r>
              <a:rPr lang="en-GB" sz="2400" dirty="0" smtClean="0"/>
              <a:t>01.09.2013</a:t>
            </a:r>
            <a:r>
              <a:rPr lang="it-IT" sz="2400" dirty="0" smtClean="0"/>
              <a:t> - </a:t>
            </a:r>
            <a:r>
              <a:rPr lang="en-GB" sz="2400" dirty="0" smtClean="0"/>
              <a:t>31.08.2015</a:t>
            </a:r>
            <a:endParaRPr lang="it-IT" sz="2400" dirty="0" smtClean="0"/>
          </a:p>
          <a:p>
            <a:pPr lvl="1"/>
            <a:r>
              <a:rPr lang="en-GB" sz="2400" b="1" dirty="0" smtClean="0"/>
              <a:t>Deliverable:</a:t>
            </a:r>
            <a:r>
              <a:rPr lang="en-GB" sz="2400" dirty="0" smtClean="0"/>
              <a:t>  email exchange, 2 meetings per year at DWD (coordination with task 1)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85818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C00000"/>
                </a:solidFill>
              </a:rPr>
              <a:t>Task 3. Lower boundary perturbations</a:t>
            </a:r>
            <a:endParaRPr lang="it-IT" sz="3200" dirty="0" smtClean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785794"/>
            <a:ext cx="8572560" cy="6000744"/>
          </a:xfrm>
        </p:spPr>
        <p:txBody>
          <a:bodyPr>
            <a:normAutofit fontScale="92500"/>
          </a:bodyPr>
          <a:lstStyle/>
          <a:p>
            <a:r>
              <a:rPr lang="en-GB" sz="3000" b="1" dirty="0" smtClean="0"/>
              <a:t>3.1</a:t>
            </a:r>
            <a:r>
              <a:rPr lang="en-GB" sz="3000" dirty="0" smtClean="0"/>
              <a:t> Study of COSMO model sensitivity to lower boundary initial conditions (0.7 FTEs)</a:t>
            </a:r>
            <a:endParaRPr lang="en-GB" sz="3000" b="1" dirty="0" smtClean="0"/>
          </a:p>
          <a:p>
            <a:pPr lvl="1"/>
            <a:r>
              <a:rPr lang="it-IT" sz="2200" dirty="0" smtClean="0"/>
              <a:t>Nicola </a:t>
            </a:r>
            <a:r>
              <a:rPr lang="it-IT" sz="2200" dirty="0" err="1" smtClean="0"/>
              <a:t>Loglisci</a:t>
            </a:r>
            <a:r>
              <a:rPr lang="it-IT" sz="2200" dirty="0" smtClean="0"/>
              <a:t> and Riccardo </a:t>
            </a:r>
            <a:r>
              <a:rPr lang="it-IT" sz="2200" dirty="0" err="1" smtClean="0"/>
              <a:t>Bonanno</a:t>
            </a:r>
            <a:r>
              <a:rPr lang="it-IT" sz="2200" dirty="0" smtClean="0"/>
              <a:t> (ARPA Piemonte), </a:t>
            </a:r>
            <a:r>
              <a:rPr lang="it-IT" sz="2200" dirty="0" err="1" smtClean="0"/>
              <a:t>Andrzej</a:t>
            </a:r>
            <a:r>
              <a:rPr lang="it-IT" sz="2200" dirty="0" smtClean="0"/>
              <a:t> </a:t>
            </a:r>
            <a:r>
              <a:rPr lang="it-IT" sz="2200" dirty="0" err="1" smtClean="0"/>
              <a:t>Mazur</a:t>
            </a:r>
            <a:r>
              <a:rPr lang="it-IT" sz="2200" dirty="0" smtClean="0"/>
              <a:t> and </a:t>
            </a:r>
            <a:r>
              <a:rPr lang="it-IT" sz="2200" dirty="0" err="1" smtClean="0"/>
              <a:t>Grzegorz</a:t>
            </a:r>
            <a:r>
              <a:rPr lang="it-IT" sz="2200" dirty="0" smtClean="0"/>
              <a:t> </a:t>
            </a:r>
            <a:r>
              <a:rPr lang="it-IT" sz="2200" dirty="0" err="1" smtClean="0"/>
              <a:t>Duniec</a:t>
            </a:r>
            <a:r>
              <a:rPr lang="it-IT" sz="2200" dirty="0" smtClean="0"/>
              <a:t> (IMGW)  </a:t>
            </a:r>
            <a:r>
              <a:rPr lang="en-GB" sz="2200" dirty="0" smtClean="0"/>
              <a:t>01.09.2013 - 31.01.2014</a:t>
            </a:r>
            <a:endParaRPr lang="it-IT" sz="2200" dirty="0" smtClean="0"/>
          </a:p>
          <a:p>
            <a:pPr lvl="1"/>
            <a:r>
              <a:rPr lang="en-GB" sz="2600" b="1" dirty="0" smtClean="0"/>
              <a:t>Deliverable:</a:t>
            </a:r>
            <a:r>
              <a:rPr lang="en-GB" sz="2600" dirty="0" smtClean="0"/>
              <a:t> Sensitivity tests of COSMO to different lower boundary initial conditions (report).</a:t>
            </a:r>
          </a:p>
          <a:p>
            <a:endParaRPr lang="it-IT" sz="2800" dirty="0" smtClean="0"/>
          </a:p>
          <a:p>
            <a:r>
              <a:rPr lang="en-GB" sz="3000" b="1" dirty="0" smtClean="0"/>
              <a:t>3.2</a:t>
            </a:r>
            <a:r>
              <a:rPr lang="en-GB" sz="3000" dirty="0" smtClean="0"/>
              <a:t> Scientific analysis of possible strategies: literature review, assessment of suitable methods (0.3 FTEs)</a:t>
            </a:r>
            <a:endParaRPr lang="en-GB" sz="3000" b="1" dirty="0" smtClean="0"/>
          </a:p>
          <a:p>
            <a:pPr lvl="1"/>
            <a:r>
              <a:rPr lang="it-IT" sz="2200" dirty="0" smtClean="0"/>
              <a:t>Nicola </a:t>
            </a:r>
            <a:r>
              <a:rPr lang="it-IT" sz="2200" dirty="0" err="1" smtClean="0"/>
              <a:t>Loglisci</a:t>
            </a:r>
            <a:r>
              <a:rPr lang="it-IT" sz="2200" dirty="0" smtClean="0"/>
              <a:t> and Riccardo </a:t>
            </a:r>
            <a:r>
              <a:rPr lang="it-IT" sz="2200" dirty="0" err="1" smtClean="0"/>
              <a:t>Bonanno</a:t>
            </a:r>
            <a:r>
              <a:rPr lang="it-IT" sz="2200" dirty="0" smtClean="0"/>
              <a:t> (ARPA Piemonte), </a:t>
            </a:r>
            <a:r>
              <a:rPr lang="it-IT" sz="2200" dirty="0" err="1" smtClean="0"/>
              <a:t>Andrzej</a:t>
            </a:r>
            <a:r>
              <a:rPr lang="it-IT" sz="2200" dirty="0" smtClean="0"/>
              <a:t> </a:t>
            </a:r>
            <a:r>
              <a:rPr lang="it-IT" sz="2200" dirty="0" err="1" smtClean="0"/>
              <a:t>Mazur</a:t>
            </a:r>
            <a:r>
              <a:rPr lang="it-IT" sz="2200" dirty="0" smtClean="0"/>
              <a:t> and </a:t>
            </a:r>
            <a:r>
              <a:rPr lang="it-IT" sz="2200" dirty="0" err="1" smtClean="0"/>
              <a:t>Grzegorz</a:t>
            </a:r>
            <a:r>
              <a:rPr lang="it-IT" sz="2200" dirty="0" smtClean="0"/>
              <a:t> </a:t>
            </a:r>
            <a:r>
              <a:rPr lang="it-IT" sz="2200" dirty="0" err="1" smtClean="0"/>
              <a:t>Duniec</a:t>
            </a:r>
            <a:r>
              <a:rPr lang="it-IT" sz="2200" dirty="0" smtClean="0"/>
              <a:t> (IMGW), </a:t>
            </a:r>
            <a:r>
              <a:rPr lang="en-US" sz="2200" dirty="0" smtClean="0"/>
              <a:t>Inna </a:t>
            </a:r>
            <a:r>
              <a:rPr lang="en-US" sz="2200" dirty="0" err="1" smtClean="0"/>
              <a:t>Rozinkina</a:t>
            </a:r>
            <a:r>
              <a:rPr lang="en-US" sz="2200" dirty="0" smtClean="0"/>
              <a:t> and </a:t>
            </a:r>
            <a:r>
              <a:rPr lang="en-US" sz="2200" dirty="0" err="1" smtClean="0"/>
              <a:t>Gdaly</a:t>
            </a:r>
            <a:r>
              <a:rPr lang="en-US" sz="2200" dirty="0" smtClean="0"/>
              <a:t> </a:t>
            </a:r>
            <a:r>
              <a:rPr lang="en-US" sz="2200" dirty="0" err="1" smtClean="0"/>
              <a:t>Rivin</a:t>
            </a:r>
            <a:r>
              <a:rPr lang="en-US" sz="2200" dirty="0" smtClean="0"/>
              <a:t> (RHM)</a:t>
            </a:r>
            <a:r>
              <a:rPr lang="it-IT" sz="2600" dirty="0" smtClean="0"/>
              <a:t>, </a:t>
            </a:r>
            <a:r>
              <a:rPr lang="en-GB" sz="2200" dirty="0" smtClean="0"/>
              <a:t>01.09.2013 - 31.03.2014</a:t>
            </a:r>
            <a:endParaRPr lang="it-IT" sz="2200" dirty="0" smtClean="0"/>
          </a:p>
          <a:p>
            <a:pPr lvl="1"/>
            <a:r>
              <a:rPr lang="en-GB" sz="2600" b="1" dirty="0" smtClean="0"/>
              <a:t>Deliverable:</a:t>
            </a:r>
            <a:r>
              <a:rPr lang="en-GB" sz="2600" dirty="0" smtClean="0"/>
              <a:t> Definition of one or more techniques for lower boundary perturbations to be developed for COSMO (report).</a:t>
            </a:r>
            <a:endParaRPr lang="it-IT" sz="26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85818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C00000"/>
                </a:solidFill>
              </a:rPr>
              <a:t>Task 3. Lower boundary perturbations</a:t>
            </a:r>
            <a:endParaRPr lang="it-IT" sz="3200" dirty="0" smtClean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857256"/>
            <a:ext cx="8786874" cy="5715016"/>
          </a:xfrm>
        </p:spPr>
        <p:txBody>
          <a:bodyPr>
            <a:normAutofit/>
          </a:bodyPr>
          <a:lstStyle/>
          <a:p>
            <a:r>
              <a:rPr lang="en-GB" sz="2800" b="1" dirty="0" smtClean="0"/>
              <a:t>3.3</a:t>
            </a:r>
            <a:r>
              <a:rPr lang="en-GB" sz="2800" dirty="0" smtClean="0"/>
              <a:t> Develop techniques for lower boundary perturbation (1.4 FTEs)</a:t>
            </a:r>
            <a:endParaRPr lang="it-IT" sz="2800" dirty="0" smtClean="0"/>
          </a:p>
          <a:p>
            <a:pPr lvl="1"/>
            <a:r>
              <a:rPr lang="en-GB" sz="2400" b="1" dirty="0" smtClean="0"/>
              <a:t>3.2.1</a:t>
            </a:r>
            <a:r>
              <a:rPr lang="en-GB" sz="2400" dirty="0" smtClean="0"/>
              <a:t> test of perturbation of soil model parameters (RHM)</a:t>
            </a:r>
            <a:endParaRPr lang="it-IT" sz="2400" dirty="0" smtClean="0"/>
          </a:p>
          <a:p>
            <a:pPr lvl="1"/>
            <a:r>
              <a:rPr lang="en-GB" sz="2400" b="1" dirty="0" smtClean="0"/>
              <a:t>3.2.2</a:t>
            </a:r>
            <a:r>
              <a:rPr lang="en-GB" sz="2400" dirty="0" smtClean="0"/>
              <a:t> selection and preparation of algorithms</a:t>
            </a:r>
            <a:endParaRPr lang="it-IT" sz="2400" dirty="0" smtClean="0"/>
          </a:p>
          <a:p>
            <a:pPr lvl="1"/>
            <a:r>
              <a:rPr lang="en-GB" sz="2400" b="1" dirty="0" smtClean="0"/>
              <a:t>3.2.3</a:t>
            </a:r>
            <a:r>
              <a:rPr lang="en-GB" sz="2400" dirty="0" smtClean="0"/>
              <a:t> setting a test-bed, implementation and testing</a:t>
            </a:r>
            <a:endParaRPr lang="it-IT" sz="2400" dirty="0" smtClean="0"/>
          </a:p>
          <a:p>
            <a:pPr lvl="1"/>
            <a:r>
              <a:rPr lang="en-GB" sz="2400" b="1" dirty="0" smtClean="0"/>
              <a:t>3.2.4</a:t>
            </a:r>
            <a:r>
              <a:rPr lang="en-GB" sz="2400" dirty="0" smtClean="0"/>
              <a:t> analyse the impact with respect to a non perturbed ensemble</a:t>
            </a:r>
          </a:p>
          <a:p>
            <a:pPr lvl="1">
              <a:buNone/>
            </a:pPr>
            <a:endParaRPr lang="en-GB" sz="2400" dirty="0" smtClean="0"/>
          </a:p>
          <a:p>
            <a:pPr lvl="1"/>
            <a:r>
              <a:rPr lang="it-IT" sz="2000" dirty="0" smtClean="0"/>
              <a:t>Nicola </a:t>
            </a:r>
            <a:r>
              <a:rPr lang="it-IT" sz="2000" dirty="0" err="1" smtClean="0"/>
              <a:t>Loglisci</a:t>
            </a:r>
            <a:r>
              <a:rPr lang="it-IT" sz="2000" dirty="0" smtClean="0"/>
              <a:t> and Riccardo </a:t>
            </a:r>
            <a:r>
              <a:rPr lang="it-IT" sz="2000" dirty="0" err="1" smtClean="0"/>
              <a:t>Bonanno</a:t>
            </a:r>
            <a:r>
              <a:rPr lang="it-IT" sz="2000" dirty="0" smtClean="0"/>
              <a:t> (ARPA Piemonte), </a:t>
            </a:r>
            <a:r>
              <a:rPr lang="en-US" sz="2000" dirty="0" err="1" smtClean="0"/>
              <a:t>Andrzej</a:t>
            </a:r>
            <a:r>
              <a:rPr lang="en-US" sz="2000" dirty="0" smtClean="0"/>
              <a:t> Mazur, </a:t>
            </a:r>
            <a:r>
              <a:rPr lang="en-GB" sz="2000" dirty="0" err="1" smtClean="0"/>
              <a:t>Witold</a:t>
            </a:r>
            <a:r>
              <a:rPr lang="en-GB" sz="2000" dirty="0" smtClean="0"/>
              <a:t> </a:t>
            </a:r>
            <a:r>
              <a:rPr lang="en-GB" sz="2000" dirty="0" err="1" smtClean="0"/>
              <a:t>Interewicz</a:t>
            </a:r>
            <a:r>
              <a:rPr lang="it-IT" sz="2000" dirty="0" smtClean="0"/>
              <a:t> and </a:t>
            </a:r>
            <a:r>
              <a:rPr lang="it-IT" sz="2000" dirty="0" err="1" smtClean="0"/>
              <a:t>Grzegorz</a:t>
            </a:r>
            <a:r>
              <a:rPr lang="it-IT" sz="2000" dirty="0" smtClean="0"/>
              <a:t> </a:t>
            </a:r>
            <a:r>
              <a:rPr lang="it-IT" sz="2000" dirty="0" err="1" smtClean="0"/>
              <a:t>Duniec</a:t>
            </a:r>
            <a:r>
              <a:rPr lang="it-IT" sz="2000" dirty="0" smtClean="0"/>
              <a:t> (IMGW), </a:t>
            </a:r>
            <a:r>
              <a:rPr lang="en-US" sz="2000" dirty="0" smtClean="0"/>
              <a:t>Inna </a:t>
            </a:r>
            <a:r>
              <a:rPr lang="en-US" sz="2000" dirty="0" err="1" smtClean="0"/>
              <a:t>Rozinkina</a:t>
            </a:r>
            <a:r>
              <a:rPr lang="en-US" sz="2000" dirty="0" smtClean="0"/>
              <a:t> </a:t>
            </a:r>
            <a:r>
              <a:rPr lang="it-IT" sz="2000" dirty="0" smtClean="0"/>
              <a:t>and </a:t>
            </a:r>
            <a:r>
              <a:rPr lang="en-US" sz="2000" dirty="0" err="1" smtClean="0"/>
              <a:t>Gdaly</a:t>
            </a:r>
            <a:r>
              <a:rPr lang="en-US" sz="2000" dirty="0" smtClean="0"/>
              <a:t> </a:t>
            </a:r>
            <a:r>
              <a:rPr lang="en-US" sz="2000" dirty="0" err="1" smtClean="0"/>
              <a:t>Rivin</a:t>
            </a:r>
            <a:r>
              <a:rPr lang="en-US" sz="2000" dirty="0" smtClean="0"/>
              <a:t> (RHM)</a:t>
            </a:r>
            <a:r>
              <a:rPr lang="it-IT" sz="2000" dirty="0" smtClean="0"/>
              <a:t>, </a:t>
            </a:r>
            <a:r>
              <a:rPr lang="en-GB" sz="2000" dirty="0" smtClean="0"/>
              <a:t>28.03.2014</a:t>
            </a:r>
            <a:r>
              <a:rPr lang="it-IT" sz="2000" dirty="0" smtClean="0"/>
              <a:t> - </a:t>
            </a:r>
            <a:r>
              <a:rPr lang="en-GB" sz="2000" dirty="0" smtClean="0"/>
              <a:t>31.08.2015</a:t>
            </a:r>
            <a:endParaRPr lang="it-IT" sz="2000" dirty="0" smtClean="0"/>
          </a:p>
          <a:p>
            <a:pPr lvl="1"/>
            <a:r>
              <a:rPr lang="en-GB" sz="2400" b="1" dirty="0" smtClean="0"/>
              <a:t>Deliverable:</a:t>
            </a:r>
            <a:r>
              <a:rPr lang="en-GB" sz="2400" dirty="0" smtClean="0"/>
              <a:t> Algorithm(s) for lower boundary perturbation implemented in one or more ensemble systems for testing.</a:t>
            </a:r>
            <a:endParaRPr lang="it-IT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4390" y="71414"/>
            <a:ext cx="7543824" cy="928694"/>
          </a:xfrm>
        </p:spPr>
        <p:txBody>
          <a:bodyPr/>
          <a:lstStyle/>
          <a:p>
            <a:r>
              <a:rPr lang="it-IT" sz="3200" dirty="0" smtClean="0">
                <a:solidFill>
                  <a:srgbClr val="C00000"/>
                </a:solidFill>
              </a:rPr>
              <a:t>First </a:t>
            </a:r>
            <a:r>
              <a:rPr lang="it-IT" sz="3200" dirty="0" err="1" smtClean="0">
                <a:solidFill>
                  <a:srgbClr val="C00000"/>
                </a:solidFill>
              </a:rPr>
              <a:t>planned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actions</a:t>
            </a:r>
            <a:endParaRPr lang="it-IT" sz="3200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86412"/>
          </a:xfrm>
        </p:spPr>
        <p:txBody>
          <a:bodyPr>
            <a:normAutofit/>
          </a:bodyPr>
          <a:lstStyle/>
          <a:p>
            <a:r>
              <a:rPr lang="en-GB" sz="2400" dirty="0" smtClean="0"/>
              <a:t>Task 1: meeting on ICs perturbation (with KENDA); planned exchange of tools</a:t>
            </a:r>
          </a:p>
          <a:p>
            <a:r>
              <a:rPr lang="en-GB" sz="2400" dirty="0" smtClean="0"/>
              <a:t>Task 2: meeting on physics perturbations</a:t>
            </a:r>
            <a:r>
              <a:rPr lang="en-GB" sz="2400" dirty="0" smtClean="0"/>
              <a:t> (visit of G. </a:t>
            </a:r>
            <a:r>
              <a:rPr lang="en-GB" sz="2400" dirty="0" err="1" smtClean="0"/>
              <a:t>Shutts</a:t>
            </a:r>
            <a:r>
              <a:rPr lang="en-GB" sz="2400" dirty="0" smtClean="0"/>
              <a:t> to DWD)</a:t>
            </a:r>
            <a:endParaRPr lang="en-GB" sz="2400" dirty="0" smtClean="0"/>
          </a:p>
          <a:p>
            <a:r>
              <a:rPr lang="en-GB" sz="2400" dirty="0" smtClean="0"/>
              <a:t>Task 2.1: work on SPPT going on at MCH</a:t>
            </a:r>
          </a:p>
          <a:p>
            <a:r>
              <a:rPr lang="en-GB" sz="2400" dirty="0" smtClean="0"/>
              <a:t>Task 2.2: implementation of SKEB in COSMO (MCH, visit of J. </a:t>
            </a:r>
            <a:r>
              <a:rPr lang="en-GB" sz="2400" dirty="0" err="1" smtClean="0"/>
              <a:t>Berner</a:t>
            </a:r>
            <a:r>
              <a:rPr lang="en-GB" sz="2400" dirty="0" smtClean="0"/>
              <a:t> in </a:t>
            </a:r>
            <a:r>
              <a:rPr lang="en-GB" sz="2400" dirty="0" smtClean="0"/>
              <a:t>S</a:t>
            </a:r>
            <a:r>
              <a:rPr lang="en-GB" sz="2400" dirty="0" smtClean="0"/>
              <a:t>eptember)</a:t>
            </a:r>
          </a:p>
          <a:p>
            <a:r>
              <a:rPr lang="en-GB" sz="2400" dirty="0" smtClean="0"/>
              <a:t>Task 3: Definition of sensitivity experiment for lower boundary perturbations (SON 2013); literature review</a:t>
            </a:r>
            <a:endParaRPr lang="en-GB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685</Words>
  <PresentationFormat>Presentazione su schermo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COTEKINO Priority Project</vt:lpstr>
      <vt:lpstr>COTEKINO Priority Project</vt:lpstr>
      <vt:lpstr>Task 1. IC perturbations derived from KENDA</vt:lpstr>
      <vt:lpstr>Task 2. Model perturbations</vt:lpstr>
      <vt:lpstr>Task 2. Model perturbations</vt:lpstr>
      <vt:lpstr>Task 3. Lower boundary perturbations</vt:lpstr>
      <vt:lpstr>Task 3. Lower boundary perturbations</vt:lpstr>
      <vt:lpstr>First planned actions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COTEKINO PP</dc:title>
  <dc:creator>Chiara Marsigli</dc:creator>
  <cp:lastModifiedBy>Chiara Marsigli</cp:lastModifiedBy>
  <cp:revision>44</cp:revision>
  <dcterms:created xsi:type="dcterms:W3CDTF">2013-07-03T15:31:38Z</dcterms:created>
  <dcterms:modified xsi:type="dcterms:W3CDTF">2013-09-05T07:34:18Z</dcterms:modified>
</cp:coreProperties>
</file>