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4"/>
    <p:sldMasterId id="2147483648" r:id="rId5"/>
    <p:sldMasterId id="2147483676" r:id="rId6"/>
    <p:sldMasterId id="2147483741" r:id="rId7"/>
  </p:sldMasterIdLst>
  <p:notesMasterIdLst>
    <p:notesMasterId r:id="rId37"/>
  </p:notesMasterIdLst>
  <p:handoutMasterIdLst>
    <p:handoutMasterId r:id="rId38"/>
  </p:handoutMasterIdLst>
  <p:sldIdLst>
    <p:sldId id="256" r:id="rId8"/>
    <p:sldId id="257" r:id="rId9"/>
    <p:sldId id="324" r:id="rId10"/>
    <p:sldId id="303" r:id="rId11"/>
    <p:sldId id="304" r:id="rId12"/>
    <p:sldId id="309" r:id="rId13"/>
    <p:sldId id="312" r:id="rId14"/>
    <p:sldId id="313" r:id="rId15"/>
    <p:sldId id="314" r:id="rId16"/>
    <p:sldId id="315" r:id="rId17"/>
    <p:sldId id="316" r:id="rId18"/>
    <p:sldId id="320" r:id="rId19"/>
    <p:sldId id="295" r:id="rId20"/>
    <p:sldId id="297" r:id="rId21"/>
    <p:sldId id="298" r:id="rId22"/>
    <p:sldId id="289" r:id="rId23"/>
    <p:sldId id="299" r:id="rId24"/>
    <p:sldId id="325" r:id="rId25"/>
    <p:sldId id="260" r:id="rId26"/>
    <p:sldId id="284" r:id="rId27"/>
    <p:sldId id="263" r:id="rId28"/>
    <p:sldId id="275" r:id="rId29"/>
    <p:sldId id="331" r:id="rId30"/>
    <p:sldId id="332" r:id="rId31"/>
    <p:sldId id="326" r:id="rId32"/>
    <p:sldId id="327" r:id="rId33"/>
    <p:sldId id="328" r:id="rId34"/>
    <p:sldId id="329" r:id="rId35"/>
    <p:sldId id="330" r:id="rId36"/>
  </p:sldIdLst>
  <p:sldSz cx="9144000" cy="6858000" type="screen4x3"/>
  <p:notesSz cx="6794500" cy="9906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1E"/>
    <a:srgbClr val="F0F5FD"/>
    <a:srgbClr val="E8F0F8"/>
    <a:srgbClr val="E6E6E6"/>
    <a:srgbClr val="DDDDDD"/>
    <a:srgbClr val="C0C0C0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0" autoAdjust="0"/>
    <p:restoredTop sz="55740" autoAdjust="0"/>
  </p:normalViewPr>
  <p:slideViewPr>
    <p:cSldViewPr>
      <p:cViewPr varScale="1">
        <p:scale>
          <a:sx n="88" d="100"/>
          <a:sy n="88" d="100"/>
        </p:scale>
        <p:origin x="-1056" y="-108"/>
      </p:cViewPr>
      <p:guideLst>
        <p:guide orient="horz" pos="7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711CDFB2-E479-4914-9EB1-E39C8E3A080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972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C22A8A1D-BAC1-4369-A3A5-2614C02FE5C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4326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A8A1D-BAC1-4369-A3A5-2614C02FE5CE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9467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2734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9386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7599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A8A1D-BAC1-4369-A3A5-2614C02FE5CE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5342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A8A1D-BAC1-4369-A3A5-2614C02FE5CE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4857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A8A1D-BAC1-4369-A3A5-2614C02FE5CE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1934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A8A1D-BAC1-4369-A3A5-2614C02FE5CE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6579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A8A1D-BAC1-4369-A3A5-2614C02FE5CE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5129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A8A1D-BAC1-4369-A3A5-2614C02FE5CE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3794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A8A1D-BAC1-4369-A3A5-2614C02FE5CE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379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A8A1D-BAC1-4369-A3A5-2614C02FE5CE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0218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A8A1D-BAC1-4369-A3A5-2614C02FE5CE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8439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A8A1D-BAC1-4369-A3A5-2614C02FE5CE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1459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A8A1D-BAC1-4369-A3A5-2614C02FE5CE}" type="slidenum">
              <a:rPr lang="de-CH" smtClean="0"/>
              <a:pPr>
                <a:defRPr/>
              </a:pPr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655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A8A1D-BAC1-4369-A3A5-2614C02FE5C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462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932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9931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663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9560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697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830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 userDrawn="1"/>
        </p:nvSpPr>
        <p:spPr bwMode="auto">
          <a:xfrm>
            <a:off x="4572000" y="388938"/>
            <a:ext cx="3581400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800" dirty="0"/>
              <a:t>Federal Department of Home Affairs FDHA</a:t>
            </a:r>
            <a:br>
              <a:rPr lang="en-US" sz="800" dirty="0"/>
            </a:br>
            <a:r>
              <a:rPr lang="en-US" sz="800" b="1" dirty="0"/>
              <a:t>Federal Office of Meteorology and Climatology  </a:t>
            </a:r>
            <a:r>
              <a:rPr lang="en-US" sz="800" b="1" dirty="0" err="1"/>
              <a:t>MeteoSwiss</a:t>
            </a:r>
            <a:endParaRPr lang="en-US" sz="800" dirty="0"/>
          </a:p>
        </p:txBody>
      </p:sp>
      <p:pic>
        <p:nvPicPr>
          <p:cNvPr id="5" name="Picture 41" descr="Bund_e_100%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36625" y="388938"/>
            <a:ext cx="1993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296000" y="2457000"/>
            <a:ext cx="7429500" cy="24121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dirty="0"/>
            </a:lvl1pPr>
          </a:lstStyle>
          <a:p>
            <a:pPr lvl="0"/>
            <a:r>
              <a:rPr lang="de-CH" dirty="0"/>
              <a:t>Titel der Präsentation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5301000"/>
            <a:ext cx="6444716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de-CH" dirty="0"/>
              <a:t>Datum der Präsentation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ktanden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126876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Titelmasterformat durch Klicken bearbeiten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5875" y="2348880"/>
            <a:ext cx="7472363" cy="3636405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de-CH" dirty="0"/>
              <a:t>Beispieltraktandum</a:t>
            </a:r>
          </a:p>
          <a:p>
            <a:r>
              <a:rPr lang="de-CH" dirty="0"/>
              <a:t>Ein weiteres Thema</a:t>
            </a:r>
          </a:p>
          <a:p>
            <a:r>
              <a:rPr lang="de-CH" dirty="0"/>
              <a:t>Zu behandelnde Anträge</a:t>
            </a:r>
          </a:p>
          <a:p>
            <a:pPr lvl="1"/>
            <a:r>
              <a:rPr lang="de-CH" dirty="0"/>
              <a:t>Eingabe 1</a:t>
            </a:r>
          </a:p>
          <a:p>
            <a:pPr lvl="1"/>
            <a:r>
              <a:rPr lang="de-CH" dirty="0"/>
              <a:t>Eingabe 2</a:t>
            </a:r>
          </a:p>
          <a:p>
            <a:r>
              <a:rPr lang="de-CH" dirty="0"/>
              <a:t>Zu verabschiedende Anträge</a:t>
            </a:r>
          </a:p>
          <a:p>
            <a:r>
              <a:rPr lang="de-CH" dirty="0"/>
              <a:t>Pause</a:t>
            </a:r>
          </a:p>
          <a:p>
            <a:r>
              <a:rPr lang="de-CH" dirty="0"/>
              <a:t>Varia (nur wenn noch genügend Zeit)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126876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 baseline="0"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3"/>
          <p:cNvSpPr txBox="1">
            <a:spLocks noChangeArrowheads="1"/>
          </p:cNvSpPr>
          <p:nvPr userDrawn="1"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lnSpc>
                <a:spcPct val="105000"/>
              </a:lnSpc>
              <a:spcBef>
                <a:spcPct val="50000"/>
              </a:spcBef>
              <a:defRPr/>
            </a:pPr>
            <a:fld id="{E51C6737-7DE8-4E00-9F1D-941A558030E7}" type="slidenum">
              <a:rPr lang="de-CH" sz="900" smtClean="0"/>
              <a:pPr algn="r" eaLnBrk="0" hangingPunct="0">
                <a:lnSpc>
                  <a:spcPct val="105000"/>
                </a:lnSpc>
                <a:spcBef>
                  <a:spcPct val="50000"/>
                </a:spcBef>
                <a:defRPr/>
              </a:pPr>
              <a:t>‹Nr.›</a:t>
            </a:fld>
            <a:r>
              <a:rPr lang="de-CH" sz="900" smtClean="0"/>
              <a:t> </a:t>
            </a:r>
          </a:p>
        </p:txBody>
      </p:sp>
      <p:sp>
        <p:nvSpPr>
          <p:cNvPr id="6" name="Line 40"/>
          <p:cNvSpPr>
            <a:spLocks noChangeShapeType="1"/>
          </p:cNvSpPr>
          <p:nvPr userDrawn="1"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7" name="AutoShape 34"/>
          <p:cNvSpPr>
            <a:spLocks noChangeArrowheads="1"/>
          </p:cNvSpPr>
          <p:nvPr userDrawn="1"/>
        </p:nvSpPr>
        <p:spPr bwMode="auto">
          <a:xfrm>
            <a:off x="1295400" y="6164263"/>
            <a:ext cx="7232650" cy="404812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900" b="1" dirty="0"/>
              <a:t>Title </a:t>
            </a:r>
            <a:r>
              <a:rPr lang="de-CH" sz="900" b="1" dirty="0" err="1"/>
              <a:t>of</a:t>
            </a:r>
            <a:r>
              <a:rPr lang="de-CH" sz="900" b="1" dirty="0"/>
              <a:t> </a:t>
            </a:r>
            <a:r>
              <a:rPr lang="de-CH" sz="900" b="1" dirty="0" err="1"/>
              <a:t>Presentation</a:t>
            </a:r>
            <a:r>
              <a:rPr lang="de-CH" sz="900" dirty="0"/>
              <a:t> | </a:t>
            </a:r>
            <a:r>
              <a:rPr lang="de-CH" sz="900" dirty="0" err="1"/>
              <a:t>Subtitle</a:t>
            </a:r>
            <a:r>
              <a:rPr lang="de-CH" sz="900" dirty="0"/>
              <a:t/>
            </a:r>
            <a:br>
              <a:rPr lang="de-CH" sz="900" dirty="0"/>
            </a:br>
            <a:r>
              <a:rPr lang="de-CH" sz="900" dirty="0" err="1"/>
              <a:t>Author</a:t>
            </a:r>
            <a:endParaRPr lang="de-CH" sz="900" b="1" dirty="0"/>
          </a:p>
        </p:txBody>
      </p:sp>
      <p:sp>
        <p:nvSpPr>
          <p:cNvPr id="12" name="Bildplatzhalter 2"/>
          <p:cNvSpPr>
            <a:spLocks noGrp="1"/>
          </p:cNvSpPr>
          <p:nvPr>
            <p:ph type="pic" idx="10"/>
          </p:nvPr>
        </p:nvSpPr>
        <p:spPr>
          <a:xfrm>
            <a:off x="1285875" y="2456892"/>
            <a:ext cx="5014317" cy="2412268"/>
          </a:xfrm>
          <a:prstGeom prst="rect">
            <a:avLst/>
          </a:prstGeom>
          <a:noFill/>
          <a:ex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1285874" y="4983559"/>
            <a:ext cx="5014317" cy="41549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de-DE" sz="2100" kern="1200" dirty="0" smtClean="0">
                <a:latin typeface="Arial" charset="0"/>
              </a:defRPr>
            </a:lvl1pPr>
            <a:lvl2pPr>
              <a:defRPr lang="de-DE" kern="1200" dirty="0" smtClean="0">
                <a:latin typeface="Arial" charset="0"/>
                <a:ea typeface="+mn-ea"/>
                <a:cs typeface="+mn-cs"/>
              </a:defRPr>
            </a:lvl2pPr>
            <a:lvl3pPr>
              <a:defRPr lang="de-DE" kern="1200" dirty="0" smtClean="0">
                <a:latin typeface="Arial" charset="0"/>
                <a:ea typeface="+mn-ea"/>
                <a:cs typeface="+mn-cs"/>
              </a:defRPr>
            </a:lvl3pPr>
            <a:lvl4pPr>
              <a:defRPr lang="de-DE" kern="1200" dirty="0" smtClean="0">
                <a:latin typeface="Arial" charset="0"/>
                <a:ea typeface="+mn-ea"/>
                <a:cs typeface="+mn-cs"/>
              </a:defRPr>
            </a:lvl4pPr>
            <a:lvl5pPr>
              <a:defRPr lang="de-DE" kern="1200" dirty="0"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126876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 baseline="0"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200" y="2384884"/>
            <a:ext cx="3659188" cy="352839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2384884"/>
            <a:ext cx="3660775" cy="352696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126876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 baseline="0"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7896" y="235719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6000" y="3068960"/>
            <a:ext cx="3203992" cy="291632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4680012" y="235719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1"/>
          </p:nvPr>
        </p:nvSpPr>
        <p:spPr>
          <a:xfrm>
            <a:off x="4680012" y="3068632"/>
            <a:ext cx="3203992" cy="2907499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126876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 baseline="0"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06988" y="2420888"/>
            <a:ext cx="3660775" cy="1476164"/>
          </a:xfrm>
          <a:prstGeom prst="rect">
            <a:avLst/>
          </a:prstGeo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06988" y="4041068"/>
            <a:ext cx="3660775" cy="18707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1285200" y="2420888"/>
            <a:ext cx="3659188" cy="349238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1287859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 baseline="0"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EE8DF-0272-4CCF-8F77-EB2B339CC360}" type="datetime1">
              <a:rPr/>
              <a:pPr>
                <a:defRPr/>
              </a:pPr>
              <a:t>3/9/2013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0320D-6E66-4C39-892F-70CF440FA85D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377076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A33E3-1D4E-49E7-A348-3D9A851B875E}" type="datetime1">
              <a:rPr/>
              <a:pPr>
                <a:defRPr/>
              </a:pPr>
              <a:t>3/9/2013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D5B1D-80A8-42C1-9B5E-613471A670A8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387224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CCC36-81A0-4558-80F4-00EE22E8DB83}" type="datetime1">
              <a:rPr/>
              <a:pPr>
                <a:defRPr/>
              </a:pPr>
              <a:t>3/9/2013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86640-A171-4ABE-8615-DCC247B3D9C6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26541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 userDrawn="1"/>
        </p:nvSpPr>
        <p:spPr bwMode="auto">
          <a:xfrm>
            <a:off x="4572000" y="388938"/>
            <a:ext cx="3581400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800" dirty="0"/>
              <a:t>Federal Department of Home Affairs FDHA</a:t>
            </a:r>
            <a:br>
              <a:rPr lang="en-US" sz="800" dirty="0"/>
            </a:br>
            <a:r>
              <a:rPr lang="en-US" sz="800" b="1" dirty="0"/>
              <a:t>Federal Office of Meteorology and Climatology  </a:t>
            </a:r>
            <a:r>
              <a:rPr lang="en-US" sz="800" b="1" dirty="0" err="1"/>
              <a:t>MeteoSwiss</a:t>
            </a:r>
            <a:endParaRPr lang="en-US" sz="800" dirty="0"/>
          </a:p>
        </p:txBody>
      </p:sp>
      <p:pic>
        <p:nvPicPr>
          <p:cNvPr id="5" name="Picture 41" descr="Bund_e_100%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36625" y="388938"/>
            <a:ext cx="1993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296000" y="2457000"/>
            <a:ext cx="7429500" cy="24121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dirty="0"/>
            </a:lvl1pPr>
          </a:lstStyle>
          <a:p>
            <a:pPr lvl="0"/>
            <a:r>
              <a:rPr lang="de-CH" dirty="0"/>
              <a:t>Titel der Präsentation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5301000"/>
            <a:ext cx="685776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de-CH" dirty="0"/>
              <a:t>Datum der Präsentation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F1E7C-2B12-4029-9A4C-2AF5964A72B7}" type="datetime1">
              <a:rPr/>
              <a:pPr>
                <a:defRPr/>
              </a:pPr>
              <a:t>3/9/2013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A0224-003F-41D1-A6A4-C5B6A4657973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52108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5C347-A78A-49C8-8EE1-AD1844E043F2}" type="datetime1">
              <a:rPr/>
              <a:pPr>
                <a:defRPr/>
              </a:pPr>
              <a:t>3/9/2013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386C9-2D96-4F93-A9B2-ED67B53629D1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498618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24FB-EF50-4528-98B8-F595C6D7F036}" type="datetime1">
              <a:rPr/>
              <a:pPr>
                <a:defRPr/>
              </a:pPr>
              <a:t>3/9/2013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69FA-15C7-4C0C-991C-81D22CDB4524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0013630"/>
      </p:ext>
    </p:extLst>
  </p:cSld>
  <p:clrMapOvr>
    <a:masterClrMapping/>
  </p:clrMapOvr>
  <p:transition spd="slow"/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5A89C-4E28-49DC-858E-F5F9BCC5A0AA}" type="datetime1">
              <a:rPr/>
              <a:pPr>
                <a:defRPr/>
              </a:pPr>
              <a:t>3/9/2013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1A856-599F-43CF-B70E-F7992FAE4E77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590709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0927-4ABD-4CFD-8558-9046B4ED5406}" type="datetime1">
              <a:rPr/>
              <a:pPr>
                <a:defRPr/>
              </a:pPr>
              <a:t>3/9/2013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00871-6C23-4ACA-AA24-919F15B43B0A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285726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l-GR"/>
            </a:lvl1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8F7F-DBEC-4768-914B-03500E2D365E}" type="datetime1">
              <a:rPr/>
              <a:pPr>
                <a:defRPr/>
              </a:pPr>
              <a:t>3/9/2013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09E9E-EB65-4391-B5B1-C3B5C69D12B7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21062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DDBF-14AB-401D-927C-E89F59CA6185}" type="datetime1">
              <a:rPr/>
              <a:pPr>
                <a:defRPr/>
              </a:pPr>
              <a:t>3/9/2013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3E356-9E0B-4642-9DFD-F8931C749C4F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68225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0AF99-EDDA-450B-81AF-7367045BCB73}" type="datetime1">
              <a:rPr/>
              <a:pPr>
                <a:defRPr/>
              </a:pPr>
              <a:t>3/9/2013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A0A5F-B37B-4C96-B1C1-810FDB4C0DC8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5564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highr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88913"/>
            <a:ext cx="2160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lang="de-CH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Titelmasterformat durch Klicken bearbeiten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5875" y="1628775"/>
            <a:ext cx="7472363" cy="3502025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noProof="0" dirty="0" err="1" smtClean="0"/>
              <a:t>Beispieltraktandum</a:t>
            </a:r>
            <a:endParaRPr lang="en-US" noProof="0" dirty="0" smtClean="0"/>
          </a:p>
          <a:p>
            <a:r>
              <a:rPr lang="en-US" noProof="0" dirty="0" err="1" smtClean="0"/>
              <a:t>Ein</a:t>
            </a:r>
            <a:r>
              <a:rPr lang="en-US" noProof="0" dirty="0" smtClean="0"/>
              <a:t> </a:t>
            </a:r>
            <a:r>
              <a:rPr lang="en-US" noProof="0" dirty="0" err="1" smtClean="0"/>
              <a:t>weiteres</a:t>
            </a:r>
            <a:r>
              <a:rPr lang="en-US" noProof="0" dirty="0" smtClean="0"/>
              <a:t> </a:t>
            </a:r>
            <a:r>
              <a:rPr lang="en-US" noProof="0" dirty="0" err="1" smtClean="0"/>
              <a:t>Thema</a:t>
            </a:r>
            <a:endParaRPr lang="en-US" noProof="0" dirty="0" smtClean="0"/>
          </a:p>
          <a:p>
            <a:r>
              <a:rPr lang="en-US" noProof="0" dirty="0" err="1" smtClean="0"/>
              <a:t>Zu</a:t>
            </a:r>
            <a:r>
              <a:rPr lang="en-US" noProof="0" dirty="0" smtClean="0"/>
              <a:t> </a:t>
            </a:r>
            <a:r>
              <a:rPr lang="en-US" noProof="0" dirty="0" err="1" smtClean="0"/>
              <a:t>behandelnde</a:t>
            </a:r>
            <a:r>
              <a:rPr lang="en-US" noProof="0" dirty="0" smtClean="0"/>
              <a:t> </a:t>
            </a:r>
            <a:r>
              <a:rPr lang="en-US" noProof="0" dirty="0" err="1" smtClean="0"/>
              <a:t>Anträge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Eingabe</a:t>
            </a:r>
            <a:r>
              <a:rPr lang="en-US" noProof="0" dirty="0" smtClean="0"/>
              <a:t> 1</a:t>
            </a:r>
          </a:p>
          <a:p>
            <a:pPr lvl="1"/>
            <a:r>
              <a:rPr lang="en-US" noProof="0" dirty="0" err="1" smtClean="0"/>
              <a:t>Eingabe</a:t>
            </a:r>
            <a:r>
              <a:rPr lang="en-US" noProof="0" dirty="0" smtClean="0"/>
              <a:t> 2</a:t>
            </a:r>
          </a:p>
          <a:p>
            <a:r>
              <a:rPr lang="en-US" noProof="0" dirty="0" err="1" smtClean="0"/>
              <a:t>Zu</a:t>
            </a:r>
            <a:r>
              <a:rPr lang="en-US" noProof="0" dirty="0" smtClean="0"/>
              <a:t> </a:t>
            </a:r>
            <a:r>
              <a:rPr lang="en-US" noProof="0" dirty="0" err="1" smtClean="0"/>
              <a:t>verabschiedende</a:t>
            </a:r>
            <a:r>
              <a:rPr lang="en-US" noProof="0" dirty="0" smtClean="0"/>
              <a:t> </a:t>
            </a:r>
            <a:r>
              <a:rPr lang="en-US" noProof="0" dirty="0" err="1" smtClean="0"/>
              <a:t>Anträge</a:t>
            </a:r>
            <a:endParaRPr lang="en-US" noProof="0" dirty="0" smtClean="0"/>
          </a:p>
          <a:p>
            <a:r>
              <a:rPr lang="en-US" noProof="0" dirty="0" smtClean="0"/>
              <a:t>Pause</a:t>
            </a:r>
          </a:p>
          <a:p>
            <a:r>
              <a:rPr lang="en-US" noProof="0" dirty="0" err="1" smtClean="0"/>
              <a:t>Varia</a:t>
            </a:r>
            <a:r>
              <a:rPr lang="en-US" noProof="0" dirty="0" smtClean="0"/>
              <a:t> (</a:t>
            </a:r>
            <a:r>
              <a:rPr lang="en-US" noProof="0" dirty="0" err="1" smtClean="0"/>
              <a:t>nur</a:t>
            </a:r>
            <a:r>
              <a:rPr lang="en-US" noProof="0" dirty="0" smtClean="0"/>
              <a:t> </a:t>
            </a:r>
            <a:r>
              <a:rPr lang="en-US" noProof="0" dirty="0" err="1" smtClean="0"/>
              <a:t>wenn</a:t>
            </a:r>
            <a:r>
              <a:rPr lang="en-US" noProof="0" dirty="0" smtClean="0"/>
              <a:t> </a:t>
            </a:r>
            <a:r>
              <a:rPr lang="en-US" noProof="0" dirty="0" err="1" smtClean="0"/>
              <a:t>noch</a:t>
            </a:r>
            <a:r>
              <a:rPr lang="en-US" noProof="0" dirty="0" smtClean="0"/>
              <a:t> </a:t>
            </a:r>
            <a:r>
              <a:rPr lang="en-US" noProof="0" dirty="0" err="1" smtClean="0"/>
              <a:t>genügend</a:t>
            </a:r>
            <a:r>
              <a:rPr lang="en-US" noProof="0" dirty="0" smtClean="0"/>
              <a:t> </a:t>
            </a:r>
            <a:r>
              <a:rPr lang="en-US" noProof="0" dirty="0" err="1" smtClean="0"/>
              <a:t>Zeit</a:t>
            </a:r>
            <a:r>
              <a:rPr lang="en-US" noProof="0" dirty="0" smtClean="0"/>
              <a:t>)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3"/>
          <p:cNvSpPr txBox="1">
            <a:spLocks noChangeArrowheads="1"/>
          </p:cNvSpPr>
          <p:nvPr userDrawn="1"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lnSpc>
                <a:spcPct val="105000"/>
              </a:lnSpc>
              <a:spcBef>
                <a:spcPct val="50000"/>
              </a:spcBef>
              <a:defRPr/>
            </a:pPr>
            <a:fld id="{506339AC-23C7-4391-8C44-95C42B70F168}" type="slidenum">
              <a:rPr lang="de-CH" sz="900" smtClean="0"/>
              <a:pPr algn="r" eaLnBrk="0" hangingPunct="0">
                <a:lnSpc>
                  <a:spcPct val="105000"/>
                </a:lnSpc>
                <a:spcBef>
                  <a:spcPct val="50000"/>
                </a:spcBef>
                <a:defRPr/>
              </a:pPr>
              <a:t>‹Nr.›</a:t>
            </a:fld>
            <a:r>
              <a:rPr lang="de-CH" sz="900" smtClean="0"/>
              <a:t> </a:t>
            </a:r>
          </a:p>
        </p:txBody>
      </p:sp>
      <p:sp>
        <p:nvSpPr>
          <p:cNvPr id="6" name="Line 40"/>
          <p:cNvSpPr>
            <a:spLocks noChangeShapeType="1"/>
          </p:cNvSpPr>
          <p:nvPr userDrawn="1"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7" name="AutoShape 34"/>
          <p:cNvSpPr>
            <a:spLocks noChangeArrowheads="1"/>
          </p:cNvSpPr>
          <p:nvPr userDrawn="1"/>
        </p:nvSpPr>
        <p:spPr bwMode="auto">
          <a:xfrm>
            <a:off x="1295400" y="6164263"/>
            <a:ext cx="7232650" cy="409575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900" dirty="0"/>
              <a:t/>
            </a:r>
            <a:br>
              <a:rPr lang="de-CH" sz="900" dirty="0"/>
            </a:br>
            <a:r>
              <a:rPr lang="de-CH" sz="900" dirty="0" err="1"/>
              <a:t>Author</a:t>
            </a:r>
            <a:endParaRPr lang="de-CH" sz="900" b="1" dirty="0"/>
          </a:p>
        </p:txBody>
      </p:sp>
      <p:sp>
        <p:nvSpPr>
          <p:cNvPr id="12" name="Bildplatzhalter 2"/>
          <p:cNvSpPr>
            <a:spLocks noGrp="1"/>
          </p:cNvSpPr>
          <p:nvPr>
            <p:ph type="pic" idx="10"/>
          </p:nvPr>
        </p:nvSpPr>
        <p:spPr>
          <a:xfrm>
            <a:off x="1285875" y="1520789"/>
            <a:ext cx="5014317" cy="3348372"/>
          </a:xfrm>
          <a:prstGeom prst="rect">
            <a:avLst/>
          </a:prstGeom>
          <a:noFill/>
          <a:ex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1285874" y="4983559"/>
            <a:ext cx="5014317" cy="41549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de-DE" sz="2100" kern="1200" dirty="0" smtClean="0">
                <a:latin typeface="Arial" charset="0"/>
              </a:defRPr>
            </a:lvl1pPr>
            <a:lvl2pPr>
              <a:defRPr lang="de-DE" kern="1200" dirty="0" smtClean="0">
                <a:latin typeface="Arial" charset="0"/>
                <a:ea typeface="+mn-ea"/>
                <a:cs typeface="+mn-cs"/>
              </a:defRPr>
            </a:lvl2pPr>
            <a:lvl3pPr>
              <a:defRPr lang="de-DE" kern="1200" dirty="0" smtClean="0">
                <a:latin typeface="Arial" charset="0"/>
                <a:ea typeface="+mn-ea"/>
                <a:cs typeface="+mn-cs"/>
              </a:defRPr>
            </a:lvl3pPr>
            <a:lvl4pPr>
              <a:defRPr lang="de-DE" kern="1200" dirty="0" smtClean="0">
                <a:latin typeface="Arial" charset="0"/>
                <a:ea typeface="+mn-ea"/>
                <a:cs typeface="+mn-cs"/>
              </a:defRPr>
            </a:lvl4pPr>
            <a:lvl5pPr>
              <a:defRPr lang="de-DE" kern="1200" dirty="0"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592796"/>
            <a:ext cx="3660775" cy="43190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7896" y="16272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6000" y="2430040"/>
            <a:ext cx="3203992" cy="355524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4680012" y="16288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1"/>
          </p:nvPr>
        </p:nvSpPr>
        <p:spPr>
          <a:xfrm>
            <a:off x="4680012" y="2420888"/>
            <a:ext cx="3203992" cy="355524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06988" y="1628800"/>
            <a:ext cx="3660775" cy="1980220"/>
          </a:xfrm>
          <a:prstGeom prst="rect">
            <a:avLst/>
          </a:prstGeo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06988" y="3789040"/>
            <a:ext cx="3660775" cy="2122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1330325"/>
            <a:ext cx="7472363" cy="458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pic>
        <p:nvPicPr>
          <p:cNvPr id="4" name="Picture 8" descr="logo_highre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97" y="6188254"/>
            <a:ext cx="1872903" cy="4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51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CA" sz="24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lnSpc>
                <a:spcPct val="105000"/>
              </a:lnSpc>
              <a:spcBef>
                <a:spcPct val="50000"/>
              </a:spcBef>
              <a:defRPr/>
            </a:pPr>
            <a:fld id="{E3EF3468-2386-4ACB-A773-B09B2D6F92FC}" type="slidenum">
              <a:rPr lang="de-CH" sz="900" smtClean="0"/>
              <a:pPr algn="r" eaLnBrk="0" hangingPunct="0">
                <a:lnSpc>
                  <a:spcPct val="105000"/>
                </a:lnSpc>
                <a:spcBef>
                  <a:spcPct val="50000"/>
                </a:spcBef>
                <a:defRPr/>
              </a:pPr>
              <a:t>‹Nr.›</a:t>
            </a:fld>
            <a:r>
              <a:rPr lang="de-CH" sz="900" smtClean="0"/>
              <a:t> 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1295400" y="6164263"/>
            <a:ext cx="7232650" cy="409575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900" b="1" dirty="0" smtClean="0"/>
              <a:t>15th </a:t>
            </a:r>
            <a:r>
              <a:rPr lang="de-CH" sz="900" b="1" dirty="0"/>
              <a:t>COSMO </a:t>
            </a:r>
            <a:r>
              <a:rPr lang="de-CH" sz="900" b="1" dirty="0" smtClean="0"/>
              <a:t>GM, STC </a:t>
            </a:r>
            <a:r>
              <a:rPr lang="de-CH" sz="900" b="1" dirty="0" err="1" smtClean="0"/>
              <a:t>report</a:t>
            </a:r>
            <a:r>
              <a:rPr lang="de-CH" sz="900" dirty="0" smtClean="0"/>
              <a:t> </a:t>
            </a:r>
            <a:r>
              <a:rPr lang="de-CH" sz="900" dirty="0"/>
              <a:t>| </a:t>
            </a:r>
            <a:r>
              <a:rPr lang="de-CH" sz="900" dirty="0" smtClean="0"/>
              <a:t>Sibiu, </a:t>
            </a:r>
            <a:r>
              <a:rPr lang="de-CH" sz="900" dirty="0" smtClean="0"/>
              <a:t>5.9.2013</a:t>
            </a:r>
            <a:r>
              <a:rPr lang="de-CH" sz="900" dirty="0"/>
              <a:t/>
            </a:r>
            <a:br>
              <a:rPr lang="de-CH" sz="900" dirty="0"/>
            </a:br>
            <a:r>
              <a:rPr lang="de-CH" sz="900" dirty="0"/>
              <a:t>Philippe.Steiner@MeteoSwiss.ch</a:t>
            </a:r>
            <a:endParaRPr lang="de-CH" sz="900" b="1" dirty="0"/>
          </a:p>
        </p:txBody>
      </p:sp>
      <p:sp>
        <p:nvSpPr>
          <p:cNvPr id="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de-DE"/>
          </a:p>
        </p:txBody>
      </p:sp>
      <p:pic>
        <p:nvPicPr>
          <p:cNvPr id="3077" name="Picture 44" descr="Wappe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775" y="387350"/>
            <a:ext cx="292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26" r:id="rId3"/>
    <p:sldLayoutId id="2147483737" r:id="rId4"/>
    <p:sldLayoutId id="2147483727" r:id="rId5"/>
    <p:sldLayoutId id="2147483728" r:id="rId6"/>
    <p:sldLayoutId id="2147483729" r:id="rId7"/>
    <p:sldLayoutId id="2147483740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4572000" y="388938"/>
            <a:ext cx="3581400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800" dirty="0"/>
              <a:t>Federal Department of Home Affairs FDHA</a:t>
            </a:r>
            <a:br>
              <a:rPr lang="en-US" sz="800" dirty="0"/>
            </a:br>
            <a:r>
              <a:rPr lang="en-US" sz="800" b="1" dirty="0"/>
              <a:t>Federal Office of Meteorology and Climatology  </a:t>
            </a:r>
            <a:r>
              <a:rPr lang="en-US" sz="800" b="1" dirty="0" err="1"/>
              <a:t>MeteoSwiss</a:t>
            </a:r>
            <a:endParaRPr lang="en-US" sz="800" dirty="0"/>
          </a:p>
        </p:txBody>
      </p:sp>
      <p:pic>
        <p:nvPicPr>
          <p:cNvPr id="11267" name="Picture 41" descr="Bund_e_100%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36625" y="388938"/>
            <a:ext cx="1993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lnSpc>
                <a:spcPct val="105000"/>
              </a:lnSpc>
              <a:spcBef>
                <a:spcPct val="50000"/>
              </a:spcBef>
              <a:defRPr/>
            </a:pPr>
            <a:fld id="{9A70ABBE-5045-4105-BF53-BBD5A0841BCB}" type="slidenum">
              <a:rPr lang="de-CH" sz="900" smtClean="0"/>
              <a:pPr algn="r" eaLnBrk="0" hangingPunct="0">
                <a:lnSpc>
                  <a:spcPct val="105000"/>
                </a:lnSpc>
                <a:spcBef>
                  <a:spcPct val="50000"/>
                </a:spcBef>
                <a:defRPr/>
              </a:pPr>
              <a:t>‹Nr.›</a:t>
            </a:fld>
            <a:r>
              <a:rPr lang="de-CH" sz="900" smtClean="0"/>
              <a:t> </a:t>
            </a:r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8" name="AutoShape 34"/>
          <p:cNvSpPr>
            <a:spLocks noChangeArrowheads="1"/>
          </p:cNvSpPr>
          <p:nvPr/>
        </p:nvSpPr>
        <p:spPr bwMode="auto">
          <a:xfrm>
            <a:off x="1295400" y="6164263"/>
            <a:ext cx="7232650" cy="404812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900" b="1" dirty="0"/>
              <a:t>Title </a:t>
            </a:r>
            <a:r>
              <a:rPr lang="de-CH" sz="900" b="1" dirty="0" err="1"/>
              <a:t>of</a:t>
            </a:r>
            <a:r>
              <a:rPr lang="de-CH" sz="900" b="1" dirty="0"/>
              <a:t> </a:t>
            </a:r>
            <a:r>
              <a:rPr lang="de-CH" sz="900" b="1" dirty="0" err="1"/>
              <a:t>Presentation</a:t>
            </a:r>
            <a:r>
              <a:rPr lang="de-CH" sz="900" dirty="0"/>
              <a:t> | </a:t>
            </a:r>
            <a:r>
              <a:rPr lang="de-CH" sz="900" dirty="0" err="1"/>
              <a:t>Subtitle</a:t>
            </a:r>
            <a:r>
              <a:rPr lang="de-CH" sz="900" dirty="0"/>
              <a:t/>
            </a:r>
            <a:br>
              <a:rPr lang="de-CH" sz="900" dirty="0"/>
            </a:br>
            <a:r>
              <a:rPr lang="de-CH" sz="900" dirty="0" err="1"/>
              <a:t>Author</a:t>
            </a:r>
            <a:endParaRPr lang="de-CH" sz="9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0" r:id="rId2"/>
    <p:sldLayoutId id="2147483731" r:id="rId3"/>
    <p:sldLayoutId id="2147483739" r:id="rId4"/>
    <p:sldLayoutId id="2147483732" r:id="rId5"/>
    <p:sldLayoutId id="2147483733" r:id="rId6"/>
    <p:sldLayoutId id="2147483734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1997F644-45DF-4B20-94ED-7AF23B82E4DF}" type="datetime1">
              <a:rPr/>
              <a:pPr>
                <a:defRPr/>
              </a:pPr>
              <a:t>3/9/2013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2E2C0557-0E90-4A18-8EC8-4584F5EAF86E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876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en-US" sz="3200" kern="1200">
          <a:solidFill>
            <a:srgbClr val="000000"/>
          </a:solidFill>
          <a:latin typeface="Calibri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en-US" sz="28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en-US" sz="24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en-US" sz="2000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5pPr>
      <a:lvl6pPr marL="25146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6pPr>
      <a:lvl7pPr marL="29718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7pPr>
      <a:lvl8pPr marL="34290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8pPr>
      <a:lvl9pPr marL="38862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hyperlink" Target="http://images.google.ch/imgres?imgurl=http://www.datawin.de/fileadmin/common/images/datawin/flagge_polen_001.gif&amp;imgrefurl=http://www.datawin.de/index.php?id=72&amp;L=2&amp;h=309&amp;w=500&amp;sz=1&amp;hl=de&amp;start=1&amp;tbnid=WQE-HoPRecqcBM:&amp;tbnh=80&amp;tbnw=130&amp;prev=/images?q=Polnische+Flagge&amp;gbv=2&amp;hl=de" TargetMode="External"/><Relationship Id="rId4" Type="http://schemas.openxmlformats.org/officeDocument/2006/relationships/hyperlink" Target="http://images.google.ch/imgres?imgurl=http://www.geolinde.musin.de/raummenschnatur/moskau/russische-flage.jpg&amp;imgrefurl=http://www.geolinde.musin.de/raummenschnatur/moskau/index.htm&amp;h=190&amp;w=317&amp;sz=4&amp;hl=de&amp;start=1&amp;tbnid=bZi_RtUH5EnikM:&amp;tbnh=71&amp;tbnw=118&amp;prev=/images?q=Russische+Flagge&amp;gbv=2&amp;hl=de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7189"/>
          <p:cNvSpPr>
            <a:spLocks noGrp="1"/>
          </p:cNvSpPr>
          <p:nvPr>
            <p:ph type="ctrTitle"/>
          </p:nvPr>
        </p:nvSpPr>
        <p:spPr bwMode="auto">
          <a:xfrm>
            <a:off x="1295400" y="3284538"/>
            <a:ext cx="7429500" cy="8286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z="4400" dirty="0" smtClean="0"/>
              <a:t>COSMO STC Report</a:t>
            </a:r>
          </a:p>
        </p:txBody>
      </p:sp>
      <p:sp>
        <p:nvSpPr>
          <p:cNvPr id="21506" name="Untertitel 7190"/>
          <p:cNvSpPr>
            <a:spLocks noGrp="1"/>
          </p:cNvSpPr>
          <p:nvPr>
            <p:ph type="subTitle" idx="1"/>
          </p:nvPr>
        </p:nvSpPr>
        <p:spPr bwMode="auto">
          <a:xfrm>
            <a:off x="1331913" y="4184650"/>
            <a:ext cx="6858000" cy="122396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800" dirty="0" smtClean="0"/>
              <a:t>Sibiu, 5th </a:t>
            </a:r>
            <a:r>
              <a:rPr lang="de-DE" sz="2800" dirty="0" err="1" smtClean="0"/>
              <a:t>of</a:t>
            </a:r>
            <a:r>
              <a:rPr lang="de-DE" sz="2800" dirty="0" smtClean="0"/>
              <a:t> September 2013</a:t>
            </a:r>
          </a:p>
          <a:p>
            <a:pPr algn="ctr"/>
            <a:r>
              <a:rPr lang="de-DE" sz="2800" dirty="0" smtClean="0"/>
              <a:t>Philippe Steiner</a:t>
            </a:r>
          </a:p>
        </p:txBody>
      </p:sp>
      <p:pic>
        <p:nvPicPr>
          <p:cNvPr id="21507" name="Picture 8" descr="logo_high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628775"/>
            <a:ext cx="4321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Development </a:t>
            </a:r>
            <a:r>
              <a:rPr lang="de-CH" dirty="0" err="1" smtClean="0"/>
              <a:t>of</a:t>
            </a:r>
            <a:r>
              <a:rPr lang="de-CH" dirty="0" smtClean="0"/>
              <a:t> ICON </a:t>
            </a:r>
            <a:r>
              <a:rPr lang="de-CH" dirty="0" err="1" smtClean="0"/>
              <a:t>at</a:t>
            </a:r>
            <a:r>
              <a:rPr lang="de-CH" dirty="0" smtClean="0"/>
              <a:t> DWD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Development of ICON since </a:t>
            </a:r>
            <a:r>
              <a:rPr lang="en-GB" dirty="0"/>
              <a:t>2004 </a:t>
            </a:r>
            <a:r>
              <a:rPr lang="en-GB" dirty="0" smtClean="0"/>
              <a:t> at DWD </a:t>
            </a:r>
            <a:r>
              <a:rPr lang="en-GB" dirty="0"/>
              <a:t>and </a:t>
            </a:r>
            <a:r>
              <a:rPr lang="en-GB" dirty="0" smtClean="0"/>
              <a:t>MPI-M</a:t>
            </a:r>
          </a:p>
          <a:p>
            <a:pPr lvl="1"/>
            <a:r>
              <a:rPr lang="en-GB" sz="1800" dirty="0"/>
              <a:t>common physics library for ICON / COSMO </a:t>
            </a:r>
          </a:p>
          <a:p>
            <a:pPr lvl="1"/>
            <a:r>
              <a:rPr lang="en-GB" sz="1800" dirty="0" smtClean="0"/>
              <a:t>same </a:t>
            </a:r>
            <a:r>
              <a:rPr lang="en-GB" sz="1800" dirty="0"/>
              <a:t>data assimilation method </a:t>
            </a:r>
            <a:r>
              <a:rPr lang="en-GB" sz="1800" dirty="0" smtClean="0"/>
              <a:t>as COSMO (LETKF)</a:t>
            </a:r>
          </a:p>
          <a:p>
            <a:pPr lvl="1"/>
            <a:r>
              <a:rPr lang="en-GB" sz="1800" dirty="0" smtClean="0"/>
              <a:t>ultra-high </a:t>
            </a:r>
            <a:r>
              <a:rPr lang="en-GB" sz="1800" dirty="0"/>
              <a:t>resolution LES-mode and regional mode in 2015 </a:t>
            </a:r>
          </a:p>
          <a:p>
            <a:pPr lvl="1"/>
            <a:r>
              <a:rPr lang="en-GB" sz="1800" dirty="0"/>
              <a:t>boundary condition from ICON and </a:t>
            </a:r>
            <a:r>
              <a:rPr lang="en-GB" sz="1800" dirty="0" smtClean="0"/>
              <a:t>IFS possible</a:t>
            </a:r>
          </a:p>
          <a:p>
            <a:pPr lvl="1"/>
            <a:endParaRPr lang="de-CH" sz="1000" dirty="0"/>
          </a:p>
          <a:p>
            <a:r>
              <a:rPr lang="en-GB" dirty="0"/>
              <a:t>ICON </a:t>
            </a:r>
            <a:r>
              <a:rPr lang="en-GB" dirty="0" smtClean="0"/>
              <a:t>operational </a:t>
            </a:r>
            <a:r>
              <a:rPr lang="en-GB" dirty="0"/>
              <a:t>at </a:t>
            </a:r>
            <a:r>
              <a:rPr lang="en-GB" dirty="0" smtClean="0"/>
              <a:t>DWD in 2014</a:t>
            </a:r>
          </a:p>
          <a:p>
            <a:pPr lvl="1"/>
            <a:r>
              <a:rPr lang="en-GB" sz="1800" dirty="0" smtClean="0"/>
              <a:t>replacing GME in 2014 and COSMO-EU in 2015</a:t>
            </a:r>
          </a:p>
          <a:p>
            <a:pPr lvl="1"/>
            <a:r>
              <a:rPr lang="en-GB" sz="1800" dirty="0" smtClean="0"/>
              <a:t>COSMO for convection-permitting </a:t>
            </a:r>
            <a:r>
              <a:rPr lang="en-GB" sz="1800" dirty="0"/>
              <a:t>scales </a:t>
            </a:r>
            <a:r>
              <a:rPr lang="en-GB" sz="1800" dirty="0" smtClean="0"/>
              <a:t>(COSMO-DE / -EPS)</a:t>
            </a:r>
          </a:p>
          <a:p>
            <a:pPr lvl="1"/>
            <a:endParaRPr lang="de-CH" sz="900" dirty="0"/>
          </a:p>
          <a:p>
            <a:r>
              <a:rPr lang="en-GB" dirty="0" smtClean="0"/>
              <a:t>Strong </a:t>
            </a:r>
            <a:r>
              <a:rPr lang="en-GB" dirty="0"/>
              <a:t>need </a:t>
            </a:r>
            <a:r>
              <a:rPr lang="en-GB" dirty="0" smtClean="0"/>
              <a:t>at DWD </a:t>
            </a:r>
            <a:r>
              <a:rPr lang="en-GB" dirty="0"/>
              <a:t>to harmonise </a:t>
            </a:r>
            <a:r>
              <a:rPr lang="en-GB" dirty="0" smtClean="0"/>
              <a:t>ICON &amp; COSMO work </a:t>
            </a:r>
          </a:p>
          <a:p>
            <a:pPr lvl="1"/>
            <a:r>
              <a:rPr lang="en-GB" sz="1800" dirty="0" smtClean="0"/>
              <a:t>potential </a:t>
            </a:r>
            <a:r>
              <a:rPr lang="en-GB" sz="1800" dirty="0"/>
              <a:t>conflicts of priorities and </a:t>
            </a:r>
            <a:r>
              <a:rPr lang="en-GB" sz="1800" dirty="0" smtClean="0"/>
              <a:t>resources</a:t>
            </a:r>
          </a:p>
          <a:p>
            <a:pPr lvl="1"/>
            <a:r>
              <a:rPr lang="en-GB" sz="1800" dirty="0"/>
              <a:t>stronger focus on ICON dynamics and </a:t>
            </a:r>
            <a:r>
              <a:rPr lang="en-GB" sz="1800" dirty="0" smtClean="0"/>
              <a:t>ICON regional mode</a:t>
            </a:r>
          </a:p>
          <a:p>
            <a:pPr lvl="1"/>
            <a:r>
              <a:rPr lang="en-GB" sz="1800" dirty="0" smtClean="0"/>
              <a:t>Unified </a:t>
            </a:r>
            <a:r>
              <a:rPr lang="en-GB" sz="1800" dirty="0"/>
              <a:t>ICON </a:t>
            </a:r>
            <a:r>
              <a:rPr lang="en-GB" sz="1800" dirty="0" smtClean="0"/>
              <a:t>strategic goal: NWP</a:t>
            </a:r>
            <a:r>
              <a:rPr lang="en-GB" sz="1800" dirty="0"/>
              <a:t>, CLM, ART; global </a:t>
            </a:r>
            <a:r>
              <a:rPr lang="en-GB" sz="1800" dirty="0" smtClean="0"/>
              <a:t>&amp;regional</a:t>
            </a:r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07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COSMO </a:t>
            </a:r>
            <a:r>
              <a:rPr lang="de-CH" dirty="0" err="1" smtClean="0"/>
              <a:t>Strategy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1330325"/>
            <a:ext cx="7669088" cy="4581525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Work towards unified system</a:t>
            </a:r>
          </a:p>
          <a:p>
            <a:pPr lvl="1"/>
            <a:r>
              <a:rPr lang="en-GB" sz="1900" dirty="0" smtClean="0"/>
              <a:t>Involvement of COSMO partners</a:t>
            </a:r>
          </a:p>
          <a:p>
            <a:pPr lvl="1"/>
            <a:r>
              <a:rPr lang="en-GB" sz="1900" dirty="0" smtClean="0"/>
              <a:t>Common physics package and assimilation system</a:t>
            </a:r>
          </a:p>
          <a:p>
            <a:pPr lvl="1"/>
            <a:r>
              <a:rPr lang="en-GB" sz="1900" dirty="0" smtClean="0"/>
              <a:t>Contribute to ICON regional mode</a:t>
            </a:r>
          </a:p>
          <a:p>
            <a:pPr lvl="1"/>
            <a:r>
              <a:rPr lang="en-GB" sz="1900" dirty="0" smtClean="0"/>
              <a:t>Slow transition from COSMO to ICON modelling until 2020</a:t>
            </a:r>
          </a:p>
          <a:p>
            <a:pPr lvl="1"/>
            <a:endParaRPr lang="en-GB" sz="1900" dirty="0" smtClean="0"/>
          </a:p>
          <a:p>
            <a:pPr marL="0" indent="0">
              <a:buNone/>
            </a:pPr>
            <a:r>
              <a:rPr lang="de-CH" sz="2400" b="1" dirty="0" err="1">
                <a:solidFill>
                  <a:srgbClr val="000000"/>
                </a:solidFill>
              </a:rPr>
              <a:t>Policy</a:t>
            </a:r>
            <a:r>
              <a:rPr lang="de-CH" sz="2400" b="1" dirty="0">
                <a:solidFill>
                  <a:srgbClr val="000000"/>
                </a:solidFill>
              </a:rPr>
              <a:t> </a:t>
            </a:r>
            <a:r>
              <a:rPr lang="de-CH" sz="2400" b="1" dirty="0" err="1">
                <a:solidFill>
                  <a:srgbClr val="000000"/>
                </a:solidFill>
              </a:rPr>
              <a:t>for</a:t>
            </a:r>
            <a:r>
              <a:rPr lang="de-CH" sz="2400" b="1" dirty="0">
                <a:solidFill>
                  <a:srgbClr val="000000"/>
                </a:solidFill>
              </a:rPr>
              <a:t> </a:t>
            </a:r>
            <a:r>
              <a:rPr lang="de-CH" sz="2400" b="1" dirty="0" err="1">
                <a:solidFill>
                  <a:srgbClr val="000000"/>
                </a:solidFill>
              </a:rPr>
              <a:t>enlargement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Allow for only modest enlargement (7 -  ~10 members)</a:t>
            </a:r>
          </a:p>
          <a:p>
            <a:r>
              <a:rPr lang="en-GB" dirty="0"/>
              <a:t>Avoid </a:t>
            </a:r>
            <a:r>
              <a:rPr lang="en-GB" dirty="0" smtClean="0"/>
              <a:t>substantial </a:t>
            </a:r>
            <a:r>
              <a:rPr lang="en-GB" dirty="0"/>
              <a:t>adaptation of governance</a:t>
            </a:r>
          </a:p>
          <a:p>
            <a:r>
              <a:rPr lang="en-GB" dirty="0"/>
              <a:t>Careful selection of new members (benefit for consortium) with objective evaluation criteria</a:t>
            </a:r>
          </a:p>
          <a:p>
            <a:r>
              <a:rPr lang="en-GB" dirty="0"/>
              <a:t>Open for countries of WMO region for Europe (RA VI)</a:t>
            </a:r>
          </a:p>
          <a:p>
            <a:pPr lvl="1"/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3752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Consequences</a:t>
            </a:r>
            <a:endParaRPr lang="de-CH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1124744"/>
            <a:ext cx="7669088" cy="4581525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Focus </a:t>
            </a:r>
            <a:r>
              <a:rPr lang="en-GB" dirty="0">
                <a:solidFill>
                  <a:srgbClr val="000000"/>
                </a:solidFill>
              </a:rPr>
              <a:t>of COSMO: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convective scale version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migration of lower resolution versions to ICON-regional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Support new </a:t>
            </a:r>
            <a:r>
              <a:rPr lang="en-GB" dirty="0" err="1">
                <a:solidFill>
                  <a:srgbClr val="000000"/>
                </a:solidFill>
              </a:rPr>
              <a:t>anelastic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dycore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Governance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Developments from COSMO within COSMO PP/PT 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Apply COSMO standards </a:t>
            </a:r>
            <a:r>
              <a:rPr lang="en-GB" dirty="0" smtClean="0">
                <a:solidFill>
                  <a:srgbClr val="000000"/>
                </a:solidFill>
              </a:rPr>
              <a:t>with COSMO bodies </a:t>
            </a:r>
            <a:r>
              <a:rPr lang="en-GB" dirty="0">
                <a:solidFill>
                  <a:srgbClr val="000000"/>
                </a:solidFill>
              </a:rPr>
              <a:t>to </a:t>
            </a:r>
            <a:r>
              <a:rPr lang="en-GB" dirty="0" smtClean="0">
                <a:solidFill>
                  <a:srgbClr val="000000"/>
                </a:solidFill>
              </a:rPr>
              <a:t>ICON regional mode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/>
              <a:t>Need </a:t>
            </a:r>
            <a:r>
              <a:rPr lang="en-GB" dirty="0"/>
              <a:t>for new agreement</a:t>
            </a:r>
          </a:p>
          <a:p>
            <a:pPr lvl="1"/>
            <a:r>
              <a:rPr lang="en-GB" dirty="0"/>
              <a:t>Regulate the relation with CLM </a:t>
            </a:r>
            <a:r>
              <a:rPr lang="en-GB" dirty="0" smtClean="0"/>
              <a:t>&amp; ART </a:t>
            </a:r>
            <a:r>
              <a:rPr lang="en-GB" dirty="0"/>
              <a:t>(separate entities)</a:t>
            </a:r>
          </a:p>
          <a:p>
            <a:pPr lvl="1"/>
            <a:r>
              <a:rPr lang="en-GB" dirty="0"/>
              <a:t>Enable access to ICON-regional to COSMO</a:t>
            </a:r>
          </a:p>
          <a:p>
            <a:pPr lvl="1"/>
            <a:r>
              <a:rPr lang="en-GB" dirty="0"/>
              <a:t>Actualize the governance</a:t>
            </a: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9324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Responsibility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COSMO </a:t>
            </a:r>
            <a:r>
              <a:rPr lang="de-CH" dirty="0" err="1" smtClean="0"/>
              <a:t>for</a:t>
            </a:r>
            <a:r>
              <a:rPr lang="de-CH" dirty="0" smtClean="0"/>
              <a:t> ICON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5875" y="4653136"/>
            <a:ext cx="7472363" cy="1440160"/>
          </a:xfrm>
        </p:spPr>
        <p:txBody>
          <a:bodyPr/>
          <a:lstStyle/>
          <a:p>
            <a:endParaRPr lang="de-CH" sz="1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321890"/>
              </p:ext>
            </p:extLst>
          </p:nvPr>
        </p:nvGraphicFramePr>
        <p:xfrm>
          <a:off x="395536" y="1412776"/>
          <a:ext cx="8352928" cy="2954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168"/>
                <a:gridCol w="2232248"/>
                <a:gridCol w="2304256"/>
                <a:gridCol w="2304256"/>
              </a:tblGrid>
              <a:tr h="432048">
                <a:tc rowSpan="2">
                  <a:txBody>
                    <a:bodyPr/>
                    <a:lstStyle/>
                    <a:p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Application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COSMO-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world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ICON-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world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264">
                <a:tc vMerge="1">
                  <a:txBody>
                    <a:bodyPr/>
                    <a:lstStyle/>
                    <a:p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regional 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global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68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NWP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COSMO</a:t>
                      </a:r>
                      <a:r>
                        <a:rPr lang="de-CH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CH" baseline="0" dirty="0" err="1" smtClean="0">
                          <a:solidFill>
                            <a:srgbClr val="000000"/>
                          </a:solidFill>
                        </a:rPr>
                        <a:t>for</a:t>
                      </a: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de-CH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de-CH" baseline="0" dirty="0" smtClean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COSMO-model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CH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DWD 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for</a:t>
                      </a: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de-CH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   ICON global 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mode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Climate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CLM-community 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for</a:t>
                      </a: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de-CH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de-CH" baseline="0" dirty="0" smtClean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 COSMO-CLM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MPI-M 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for</a:t>
                      </a: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de-CH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   ICON global 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mode</a:t>
                      </a:r>
                      <a:endParaRPr lang="de-CH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326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Environment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KIT 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for</a:t>
                      </a:r>
                      <a:r>
                        <a:rPr lang="de-CH" baseline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de-CH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de-CH" baseline="0" dirty="0" smtClean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COSMO-ART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KIT 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for</a:t>
                      </a:r>
                      <a:r>
                        <a:rPr lang="de-CH" baseline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de-CH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de-CH" baseline="0" dirty="0" smtClean="0">
                          <a:solidFill>
                            <a:srgbClr val="000000"/>
                          </a:solidFill>
                        </a:rPr>
                        <a:t>    ICON</a:t>
                      </a: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-ART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0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Responsibility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COSMO </a:t>
            </a:r>
            <a:r>
              <a:rPr lang="de-CH" dirty="0" err="1" smtClean="0"/>
              <a:t>for</a:t>
            </a:r>
            <a:r>
              <a:rPr lang="de-CH" dirty="0" smtClean="0"/>
              <a:t> ICON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5875" y="4653136"/>
            <a:ext cx="7472363" cy="1440160"/>
          </a:xfrm>
        </p:spPr>
        <p:txBody>
          <a:bodyPr/>
          <a:lstStyle/>
          <a:p>
            <a:r>
              <a:rPr lang="de-CH" sz="1800" dirty="0" smtClean="0"/>
              <a:t>COSMO </a:t>
            </a:r>
            <a:r>
              <a:rPr lang="de-CH" sz="1800" dirty="0" err="1" smtClean="0"/>
              <a:t>with</a:t>
            </a:r>
            <a:r>
              <a:rPr lang="de-CH" sz="1800" dirty="0" smtClean="0"/>
              <a:t> COSMO </a:t>
            </a:r>
            <a:r>
              <a:rPr lang="de-CH" sz="1800" dirty="0" err="1" smtClean="0"/>
              <a:t>bodies</a:t>
            </a:r>
            <a:r>
              <a:rPr lang="de-CH" sz="1800" dirty="0" smtClean="0"/>
              <a:t> </a:t>
            </a:r>
            <a:r>
              <a:rPr lang="de-CH" sz="1800" dirty="0" err="1" smtClean="0"/>
              <a:t>and</a:t>
            </a:r>
            <a:r>
              <a:rPr lang="de-CH" sz="1800" dirty="0" smtClean="0"/>
              <a:t> </a:t>
            </a:r>
            <a:r>
              <a:rPr lang="de-CH" sz="1800" dirty="0" err="1" smtClean="0"/>
              <a:t>procedures</a:t>
            </a:r>
            <a:r>
              <a:rPr lang="de-CH" sz="1800" dirty="0" smtClean="0"/>
              <a:t> will </a:t>
            </a:r>
            <a:r>
              <a:rPr lang="de-CH" sz="1800" dirty="0" err="1" smtClean="0"/>
              <a:t>be</a:t>
            </a:r>
            <a:r>
              <a:rPr lang="de-CH" sz="1800" dirty="0" smtClean="0"/>
              <a:t> </a:t>
            </a:r>
            <a:r>
              <a:rPr lang="de-CH" sz="1800" dirty="0" err="1" smtClean="0"/>
              <a:t>responsible</a:t>
            </a:r>
            <a:r>
              <a:rPr lang="de-CH" sz="1800" dirty="0" smtClean="0"/>
              <a:t> </a:t>
            </a:r>
            <a:r>
              <a:rPr lang="de-CH" sz="1800" dirty="0" err="1" smtClean="0"/>
              <a:t>for</a:t>
            </a:r>
            <a:r>
              <a:rPr lang="de-CH" sz="1800" dirty="0" smtClean="0"/>
              <a:t> ICON regional </a:t>
            </a:r>
            <a:r>
              <a:rPr lang="de-CH" sz="1800" dirty="0" err="1" smtClean="0"/>
              <a:t>mode</a:t>
            </a:r>
            <a:r>
              <a:rPr lang="de-CH" sz="1800" dirty="0" smtClean="0"/>
              <a:t> </a:t>
            </a:r>
            <a:r>
              <a:rPr lang="de-CH" sz="1800" dirty="0" err="1" smtClean="0"/>
              <a:t>for</a:t>
            </a:r>
            <a:r>
              <a:rPr lang="de-CH" sz="1800" dirty="0" smtClean="0"/>
              <a:t> NWP </a:t>
            </a:r>
            <a:r>
              <a:rPr lang="de-CH" sz="1800" dirty="0" err="1" smtClean="0"/>
              <a:t>application</a:t>
            </a:r>
            <a:r>
              <a:rPr lang="de-CH" sz="1800" dirty="0" smtClean="0"/>
              <a:t>, </a:t>
            </a:r>
            <a:r>
              <a:rPr lang="de-CH" sz="1800" dirty="0" err="1" smtClean="0"/>
              <a:t>considering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impact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all </a:t>
            </a:r>
            <a:r>
              <a:rPr lang="de-CH" sz="1800" dirty="0" err="1" smtClean="0"/>
              <a:t>decisions</a:t>
            </a:r>
            <a:r>
              <a:rPr lang="de-CH" sz="1800" dirty="0" smtClean="0"/>
              <a:t> on </a:t>
            </a:r>
            <a:r>
              <a:rPr lang="de-CH" sz="1800" dirty="0" err="1" smtClean="0"/>
              <a:t>the</a:t>
            </a:r>
            <a:r>
              <a:rPr lang="de-CH" sz="1800" dirty="0" smtClean="0"/>
              <a:t> global </a:t>
            </a:r>
            <a:r>
              <a:rPr lang="de-CH" sz="1800" dirty="0" err="1" smtClean="0"/>
              <a:t>mode</a:t>
            </a:r>
            <a:endParaRPr lang="de-CH" sz="1800" dirty="0" smtClean="0"/>
          </a:p>
          <a:p>
            <a:r>
              <a:rPr lang="de-CH" sz="1800" dirty="0" err="1" smtClean="0"/>
              <a:t>Discussions</a:t>
            </a:r>
            <a:r>
              <a:rPr lang="de-CH" sz="1800" dirty="0" smtClean="0"/>
              <a:t> MPI-M / CLM </a:t>
            </a:r>
            <a:r>
              <a:rPr lang="de-CH" sz="1800" dirty="0" err="1" smtClean="0"/>
              <a:t>community</a:t>
            </a:r>
            <a:r>
              <a:rPr lang="de-CH" sz="1800" dirty="0" smtClean="0"/>
              <a:t> </a:t>
            </a:r>
            <a:r>
              <a:rPr lang="de-CH" sz="1800" dirty="0" err="1" smtClean="0"/>
              <a:t>planned</a:t>
            </a:r>
            <a:r>
              <a:rPr lang="de-CH" sz="1800" dirty="0" smtClean="0"/>
              <a:t> </a:t>
            </a:r>
            <a:r>
              <a:rPr lang="de-CH" sz="1800" dirty="0" err="1" smtClean="0"/>
              <a:t>for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responsibility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ICON </a:t>
            </a:r>
            <a:r>
              <a:rPr lang="de-CH" sz="1800" dirty="0" err="1" smtClean="0"/>
              <a:t>for</a:t>
            </a:r>
            <a:r>
              <a:rPr lang="de-CH" sz="1800" dirty="0" smtClean="0"/>
              <a:t> regional </a:t>
            </a:r>
            <a:r>
              <a:rPr lang="de-CH" sz="1800" dirty="0" err="1" smtClean="0"/>
              <a:t>climate</a:t>
            </a:r>
            <a:r>
              <a:rPr lang="de-CH" sz="1800" dirty="0" smtClean="0"/>
              <a:t> </a:t>
            </a:r>
            <a:r>
              <a:rPr lang="de-CH" sz="1800" dirty="0" err="1" smtClean="0"/>
              <a:t>applications</a:t>
            </a:r>
            <a:endParaRPr lang="de-CH" sz="1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450737"/>
              </p:ext>
            </p:extLst>
          </p:nvPr>
        </p:nvGraphicFramePr>
        <p:xfrm>
          <a:off x="395536" y="1412776"/>
          <a:ext cx="8352928" cy="2954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168"/>
                <a:gridCol w="2232248"/>
                <a:gridCol w="2304256"/>
                <a:gridCol w="2304256"/>
              </a:tblGrid>
              <a:tr h="432048">
                <a:tc rowSpan="2">
                  <a:txBody>
                    <a:bodyPr/>
                    <a:lstStyle/>
                    <a:p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Application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COSMO-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world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ICON-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world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264">
                <a:tc vMerge="1">
                  <a:txBody>
                    <a:bodyPr/>
                    <a:lstStyle/>
                    <a:p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regional 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global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68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NWP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COSMO</a:t>
                      </a:r>
                      <a:r>
                        <a:rPr lang="de-CH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CH" baseline="0" dirty="0" err="1" smtClean="0">
                          <a:solidFill>
                            <a:srgbClr val="000000"/>
                          </a:solidFill>
                        </a:rPr>
                        <a:t>for</a:t>
                      </a: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de-CH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de-CH" baseline="0" dirty="0" smtClean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COSMO-model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 smtClean="0">
                          <a:solidFill>
                            <a:srgbClr val="000000"/>
                          </a:solidFill>
                        </a:rPr>
                        <a:t>COSMO </a:t>
                      </a:r>
                      <a:r>
                        <a:rPr lang="de-CH" b="1" dirty="0" err="1" smtClean="0">
                          <a:solidFill>
                            <a:srgbClr val="000000"/>
                          </a:solidFill>
                        </a:rPr>
                        <a:t>for</a:t>
                      </a:r>
                      <a:r>
                        <a:rPr lang="de-CH" b="1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de-CH" b="1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de-CH" b="1" baseline="0" dirty="0" smtClean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de-CH" b="1" dirty="0" smtClean="0">
                          <a:solidFill>
                            <a:srgbClr val="000000"/>
                          </a:solidFill>
                        </a:rPr>
                        <a:t>ICON reg. </a:t>
                      </a:r>
                      <a:r>
                        <a:rPr lang="de-CH" b="1" dirty="0" err="1" smtClean="0">
                          <a:solidFill>
                            <a:srgbClr val="000000"/>
                          </a:solidFill>
                        </a:rPr>
                        <a:t>mode</a:t>
                      </a:r>
                      <a:endParaRPr lang="de-CH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DWD 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for</a:t>
                      </a: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de-CH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   ICON global 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mode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Climate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CLM-community 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for</a:t>
                      </a: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de-CH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de-CH" baseline="0" dirty="0" smtClean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 COSMO-CLM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i="1" dirty="0" smtClean="0">
                          <a:solidFill>
                            <a:srgbClr val="000000"/>
                          </a:solidFill>
                        </a:rPr>
                        <a:t>CLM-community </a:t>
                      </a:r>
                      <a:r>
                        <a:rPr lang="de-CH" i="1" dirty="0" err="1" smtClean="0">
                          <a:solidFill>
                            <a:srgbClr val="000000"/>
                          </a:solidFill>
                        </a:rPr>
                        <a:t>for</a:t>
                      </a:r>
                      <a:r>
                        <a:rPr lang="de-CH" i="1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de-CH" i="1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de-CH" i="1" baseline="0" dirty="0" smtClean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de-CH" i="1" dirty="0" smtClean="0">
                          <a:solidFill>
                            <a:srgbClr val="000000"/>
                          </a:solidFill>
                        </a:rPr>
                        <a:t>ICON reg. </a:t>
                      </a:r>
                      <a:r>
                        <a:rPr lang="de-CH" i="1" dirty="0" err="1" smtClean="0">
                          <a:solidFill>
                            <a:srgbClr val="000000"/>
                          </a:solidFill>
                        </a:rPr>
                        <a:t>mode</a:t>
                      </a:r>
                      <a:endParaRPr lang="de-CH" i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MPI-M 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for</a:t>
                      </a: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de-CH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   ICON global 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mode</a:t>
                      </a:r>
                      <a:endParaRPr lang="de-CH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326"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Environment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KIT 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for</a:t>
                      </a:r>
                      <a:r>
                        <a:rPr lang="de-CH" baseline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de-CH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de-CH" baseline="0" dirty="0" smtClean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COSMO-ART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KIT 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for</a:t>
                      </a:r>
                      <a:r>
                        <a:rPr lang="de-CH" baseline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de-CH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de-CH" baseline="0" dirty="0" smtClean="0">
                          <a:solidFill>
                            <a:srgbClr val="000000"/>
                          </a:solidFill>
                        </a:rPr>
                        <a:t>   ICON</a:t>
                      </a: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-ART</a:t>
                      </a:r>
                      <a:endParaRPr lang="de-CH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KIT </a:t>
                      </a:r>
                      <a:r>
                        <a:rPr lang="de-CH" dirty="0" err="1" smtClean="0">
                          <a:solidFill>
                            <a:srgbClr val="000000"/>
                          </a:solidFill>
                        </a:rPr>
                        <a:t>for</a:t>
                      </a:r>
                      <a:r>
                        <a:rPr lang="de-CH" baseline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de-CH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de-CH" baseline="0" dirty="0" smtClean="0">
                          <a:solidFill>
                            <a:srgbClr val="000000"/>
                          </a:solidFill>
                        </a:rPr>
                        <a:t>    ICON</a:t>
                      </a:r>
                      <a:r>
                        <a:rPr lang="de-CH" dirty="0" smtClean="0">
                          <a:solidFill>
                            <a:srgbClr val="000000"/>
                          </a:solidFill>
                        </a:rPr>
                        <a:t>-ART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7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 bwMode="auto">
          <a:xfrm>
            <a:off x="1287463" y="387350"/>
            <a:ext cx="7461250" cy="989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smtClean="0"/>
              <a:t>Development of ICON applications</a:t>
            </a:r>
          </a:p>
        </p:txBody>
      </p:sp>
      <p:sp>
        <p:nvSpPr>
          <p:cNvPr id="10243" name="Rechteck 3"/>
          <p:cNvSpPr>
            <a:spLocks noChangeArrowheads="1"/>
          </p:cNvSpPr>
          <p:nvPr/>
        </p:nvSpPr>
        <p:spPr bwMode="auto">
          <a:xfrm>
            <a:off x="2908300" y="2349500"/>
            <a:ext cx="1663700" cy="10191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/>
            <a:r>
              <a:rPr lang="de-CH" b="1">
                <a:solidFill>
                  <a:srgbClr val="FF0000"/>
                </a:solidFill>
              </a:rPr>
              <a:t>ICON</a:t>
            </a:r>
          </a:p>
          <a:p>
            <a:pPr algn="ctr" eaLnBrk="0" hangingPunct="0"/>
            <a:r>
              <a:rPr lang="de-CH" b="1">
                <a:solidFill>
                  <a:srgbClr val="FF0000"/>
                </a:solidFill>
              </a:rPr>
              <a:t>Modelling</a:t>
            </a:r>
          </a:p>
          <a:p>
            <a:pPr algn="ctr" eaLnBrk="0" hangingPunct="0"/>
            <a:r>
              <a:rPr lang="de-CH" b="1">
                <a:solidFill>
                  <a:srgbClr val="FF0000"/>
                </a:solidFill>
              </a:rPr>
              <a:t>Framework</a:t>
            </a:r>
          </a:p>
        </p:txBody>
      </p:sp>
      <p:sp>
        <p:nvSpPr>
          <p:cNvPr id="10244" name="Rechteck 4"/>
          <p:cNvSpPr>
            <a:spLocks noChangeArrowheads="1"/>
          </p:cNvSpPr>
          <p:nvPr/>
        </p:nvSpPr>
        <p:spPr bwMode="auto">
          <a:xfrm>
            <a:off x="2051050" y="3573463"/>
            <a:ext cx="1584325" cy="5762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/>
            <a:r>
              <a:rPr lang="de-CH"/>
              <a:t>ICON-ART</a:t>
            </a:r>
          </a:p>
        </p:txBody>
      </p:sp>
      <p:sp>
        <p:nvSpPr>
          <p:cNvPr id="10245" name="Rechteck 5"/>
          <p:cNvSpPr>
            <a:spLocks noChangeArrowheads="1"/>
          </p:cNvSpPr>
          <p:nvPr/>
        </p:nvSpPr>
        <p:spPr bwMode="auto">
          <a:xfrm>
            <a:off x="3779838" y="3573463"/>
            <a:ext cx="1584325" cy="5762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/>
            <a:r>
              <a:rPr lang="de-CH"/>
              <a:t>ICON-LES</a:t>
            </a:r>
          </a:p>
        </p:txBody>
      </p:sp>
      <p:sp>
        <p:nvSpPr>
          <p:cNvPr id="10246" name="Rechteck 6"/>
          <p:cNvSpPr>
            <a:spLocks noChangeArrowheads="1"/>
          </p:cNvSpPr>
          <p:nvPr/>
        </p:nvSpPr>
        <p:spPr bwMode="auto">
          <a:xfrm>
            <a:off x="2547938" y="4724400"/>
            <a:ext cx="2449512" cy="13684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/>
            <a:r>
              <a:rPr lang="de-CH"/>
              <a:t>ICON-NWP</a:t>
            </a:r>
          </a:p>
          <a:p>
            <a:pPr algn="ctr" eaLnBrk="0" hangingPunct="0"/>
            <a:r>
              <a:rPr lang="de-CH"/>
              <a:t>ICON-CLM</a:t>
            </a:r>
          </a:p>
          <a:p>
            <a:pPr algn="ctr" eaLnBrk="0" hangingPunct="0"/>
            <a:r>
              <a:rPr lang="de-CH"/>
              <a:t>ICON-ART</a:t>
            </a:r>
            <a:br>
              <a:rPr lang="de-CH"/>
            </a:br>
            <a:r>
              <a:rPr lang="de-CH"/>
              <a:t>regional mode</a:t>
            </a:r>
          </a:p>
        </p:txBody>
      </p:sp>
      <p:sp>
        <p:nvSpPr>
          <p:cNvPr id="10247" name="Pfeil nach rechts 7"/>
          <p:cNvSpPr>
            <a:spLocks noChangeArrowheads="1"/>
          </p:cNvSpPr>
          <p:nvPr/>
        </p:nvSpPr>
        <p:spPr bwMode="auto">
          <a:xfrm rot="8604141">
            <a:off x="2225675" y="3108325"/>
            <a:ext cx="706438" cy="360363"/>
          </a:xfrm>
          <a:prstGeom prst="rightArrow">
            <a:avLst>
              <a:gd name="adj1" fmla="val 50000"/>
              <a:gd name="adj2" fmla="val 4999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0248" name="Pfeil nach rechts 8"/>
          <p:cNvSpPr>
            <a:spLocks noChangeArrowheads="1"/>
          </p:cNvSpPr>
          <p:nvPr/>
        </p:nvSpPr>
        <p:spPr bwMode="auto">
          <a:xfrm rot="2033695">
            <a:off x="4578350" y="3141663"/>
            <a:ext cx="623888" cy="360362"/>
          </a:xfrm>
          <a:prstGeom prst="rightArrow">
            <a:avLst>
              <a:gd name="adj1" fmla="val 50000"/>
              <a:gd name="adj2" fmla="val 5000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0249" name="Pfeil nach rechts 9"/>
          <p:cNvSpPr>
            <a:spLocks noChangeArrowheads="1"/>
          </p:cNvSpPr>
          <p:nvPr/>
        </p:nvSpPr>
        <p:spPr bwMode="auto">
          <a:xfrm rot="2033695">
            <a:off x="2300288" y="4246563"/>
            <a:ext cx="720725" cy="360362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0250" name="Pfeil nach rechts 10"/>
          <p:cNvSpPr>
            <a:spLocks noChangeArrowheads="1"/>
          </p:cNvSpPr>
          <p:nvPr/>
        </p:nvSpPr>
        <p:spPr bwMode="auto">
          <a:xfrm rot="8604141">
            <a:off x="4032250" y="4257675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0251" name="Pfeil nach rechts 12"/>
          <p:cNvSpPr>
            <a:spLocks noChangeArrowheads="1"/>
          </p:cNvSpPr>
          <p:nvPr/>
        </p:nvSpPr>
        <p:spPr bwMode="auto">
          <a:xfrm rot="5400000">
            <a:off x="3491706" y="1916907"/>
            <a:ext cx="504825" cy="360362"/>
          </a:xfrm>
          <a:prstGeom prst="rightArrow">
            <a:avLst>
              <a:gd name="adj1" fmla="val 50000"/>
              <a:gd name="adj2" fmla="val 5003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0252" name="Ovale Legende 13"/>
          <p:cNvSpPr>
            <a:spLocks noChangeArrowheads="1"/>
          </p:cNvSpPr>
          <p:nvPr/>
        </p:nvSpPr>
        <p:spPr bwMode="auto">
          <a:xfrm>
            <a:off x="684213" y="1196975"/>
            <a:ext cx="2879725" cy="576263"/>
          </a:xfrm>
          <a:prstGeom prst="wedgeEllipseCallout">
            <a:avLst>
              <a:gd name="adj1" fmla="val 56296"/>
              <a:gd name="adj2" fmla="val 64153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de-CH"/>
              <a:t>DWD + MPI-M</a:t>
            </a:r>
          </a:p>
        </p:txBody>
      </p:sp>
      <p:sp>
        <p:nvSpPr>
          <p:cNvPr id="10253" name="Ovale Legende 14"/>
          <p:cNvSpPr>
            <a:spLocks noChangeArrowheads="1"/>
          </p:cNvSpPr>
          <p:nvPr/>
        </p:nvSpPr>
        <p:spPr bwMode="auto">
          <a:xfrm>
            <a:off x="1181100" y="2565400"/>
            <a:ext cx="1366838" cy="576263"/>
          </a:xfrm>
          <a:prstGeom prst="wedgeEllipseCallout">
            <a:avLst>
              <a:gd name="adj1" fmla="val 56296"/>
              <a:gd name="adj2" fmla="val 64153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de-CH"/>
              <a:t>KIT</a:t>
            </a:r>
          </a:p>
        </p:txBody>
      </p:sp>
      <p:sp>
        <p:nvSpPr>
          <p:cNvPr id="10254" name="Ovale Legende 15"/>
          <p:cNvSpPr>
            <a:spLocks noChangeArrowheads="1"/>
          </p:cNvSpPr>
          <p:nvPr/>
        </p:nvSpPr>
        <p:spPr bwMode="auto">
          <a:xfrm>
            <a:off x="4284663" y="1052513"/>
            <a:ext cx="4859337" cy="1098550"/>
          </a:xfrm>
          <a:prstGeom prst="wedgeEllipseCallout">
            <a:avLst>
              <a:gd name="adj1" fmla="val -39060"/>
              <a:gd name="adj2" fmla="val 14665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de-CH" dirty="0"/>
              <a:t>DWD + MPI-M + KIT + FZJ</a:t>
            </a:r>
            <a:br>
              <a:rPr lang="de-CH" dirty="0"/>
            </a:br>
            <a:r>
              <a:rPr lang="de-CH" dirty="0"/>
              <a:t>(</a:t>
            </a:r>
            <a:r>
              <a:rPr lang="de-CH" dirty="0" err="1"/>
              <a:t>project</a:t>
            </a:r>
            <a:r>
              <a:rPr lang="de-CH" dirty="0"/>
              <a:t> </a:t>
            </a:r>
            <a:r>
              <a:rPr lang="de-CH" dirty="0" smtClean="0"/>
              <a:t>HD(CP)</a:t>
            </a:r>
            <a:r>
              <a:rPr lang="de-CH" baseline="30000" dirty="0" smtClean="0"/>
              <a:t>2 </a:t>
            </a:r>
            <a:r>
              <a:rPr lang="de-CH" dirty="0"/>
              <a:t>)</a:t>
            </a:r>
          </a:p>
        </p:txBody>
      </p:sp>
      <p:sp>
        <p:nvSpPr>
          <p:cNvPr id="10255" name="Ovale Legende 16"/>
          <p:cNvSpPr>
            <a:spLocks noChangeArrowheads="1"/>
          </p:cNvSpPr>
          <p:nvPr/>
        </p:nvSpPr>
        <p:spPr bwMode="auto">
          <a:xfrm>
            <a:off x="5795963" y="3933825"/>
            <a:ext cx="3097212" cy="647700"/>
          </a:xfrm>
          <a:prstGeom prst="wedgeEllipseCallout">
            <a:avLst>
              <a:gd name="adj1" fmla="val -56269"/>
              <a:gd name="adj2" fmla="val 9307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de-CH"/>
              <a:t>CLM Community</a:t>
            </a:r>
          </a:p>
        </p:txBody>
      </p:sp>
      <p:sp>
        <p:nvSpPr>
          <p:cNvPr id="10256" name="Pfeil nach rechts 17"/>
          <p:cNvSpPr>
            <a:spLocks noChangeArrowheads="1"/>
          </p:cNvSpPr>
          <p:nvPr/>
        </p:nvSpPr>
        <p:spPr bwMode="auto">
          <a:xfrm rot="8604141">
            <a:off x="4968875" y="4903788"/>
            <a:ext cx="719138" cy="360362"/>
          </a:xfrm>
          <a:prstGeom prst="rightArrow">
            <a:avLst>
              <a:gd name="adj1" fmla="val 50000"/>
              <a:gd name="adj2" fmla="val 4989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0257" name="Ovale Legende 18"/>
          <p:cNvSpPr>
            <a:spLocks noChangeArrowheads="1"/>
          </p:cNvSpPr>
          <p:nvPr/>
        </p:nvSpPr>
        <p:spPr bwMode="auto">
          <a:xfrm>
            <a:off x="79375" y="3860800"/>
            <a:ext cx="1900238" cy="576263"/>
          </a:xfrm>
          <a:prstGeom prst="wedgeEllipseCallout">
            <a:avLst>
              <a:gd name="adj1" fmla="val 47931"/>
              <a:gd name="adj2" fmla="val 64153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de-CH"/>
              <a:t>COSMO</a:t>
            </a:r>
          </a:p>
        </p:txBody>
      </p:sp>
      <p:sp>
        <p:nvSpPr>
          <p:cNvPr id="10258" name="Pfeil nach rechts 19"/>
          <p:cNvSpPr>
            <a:spLocks noChangeArrowheads="1"/>
          </p:cNvSpPr>
          <p:nvPr/>
        </p:nvSpPr>
        <p:spPr bwMode="auto">
          <a:xfrm rot="2033695">
            <a:off x="1874838" y="4535488"/>
            <a:ext cx="720725" cy="360362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0259" name="Ovale Legende 20"/>
          <p:cNvSpPr>
            <a:spLocks noChangeArrowheads="1"/>
          </p:cNvSpPr>
          <p:nvPr/>
        </p:nvSpPr>
        <p:spPr bwMode="auto">
          <a:xfrm>
            <a:off x="250825" y="4581525"/>
            <a:ext cx="1368425" cy="576263"/>
          </a:xfrm>
          <a:prstGeom prst="wedgeEllipseCallout">
            <a:avLst>
              <a:gd name="adj1" fmla="val 74310"/>
              <a:gd name="adj2" fmla="val 42069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de-CH"/>
              <a:t>KIT</a:t>
            </a:r>
          </a:p>
        </p:txBody>
      </p:sp>
      <p:sp>
        <p:nvSpPr>
          <p:cNvPr id="10260" name="Pfeil nach rechts 21"/>
          <p:cNvSpPr>
            <a:spLocks noChangeArrowheads="1"/>
          </p:cNvSpPr>
          <p:nvPr/>
        </p:nvSpPr>
        <p:spPr bwMode="auto">
          <a:xfrm rot="2033695">
            <a:off x="1868488" y="5130800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90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 bwMode="auto">
          <a:xfrm>
            <a:off x="1287463" y="387350"/>
            <a:ext cx="7461250" cy="1241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4.1	</a:t>
            </a:r>
            <a:r>
              <a:rPr lang="de-CH" dirty="0" smtClean="0"/>
              <a:t>New COSMO Agreement (1)</a:t>
            </a:r>
            <a:r>
              <a:rPr lang="en-GB" dirty="0" smtClean="0"/>
              <a:t/>
            </a:r>
            <a:br>
              <a:rPr lang="en-GB" dirty="0" smtClean="0"/>
            </a:br>
            <a:endParaRPr dirty="0" smtClean="0"/>
          </a:p>
        </p:txBody>
      </p:sp>
      <p:sp>
        <p:nvSpPr>
          <p:cNvPr id="2" name="Rechteck 1"/>
          <p:cNvSpPr/>
          <p:nvPr/>
        </p:nvSpPr>
        <p:spPr>
          <a:xfrm>
            <a:off x="1259632" y="1130077"/>
            <a:ext cx="77048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/>
          </a:p>
        </p:txBody>
      </p:sp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1285875" y="1628775"/>
            <a:ext cx="7472363" cy="4464521"/>
          </a:xfrm>
        </p:spPr>
        <p:txBody>
          <a:bodyPr/>
          <a:lstStyle/>
          <a:p>
            <a:r>
              <a:rPr lang="en-GB" sz="2000" dirty="0" smtClean="0"/>
              <a:t>Version 0.9 of the new agreement recommended to the approval by the directors </a:t>
            </a:r>
          </a:p>
          <a:p>
            <a:r>
              <a:rPr lang="en-GB" sz="2000" dirty="0" smtClean="0"/>
              <a:t>Structure: main documents with 11 Annexes: </a:t>
            </a:r>
            <a:endParaRPr lang="en-GB" sz="2000" dirty="0"/>
          </a:p>
          <a:p>
            <a:pPr lvl="1"/>
            <a:r>
              <a:rPr lang="en-GB" sz="1500" dirty="0"/>
              <a:t>Annex A: Definition of the COSMO-Software</a:t>
            </a:r>
            <a:endParaRPr lang="de-CH" sz="1500" dirty="0"/>
          </a:p>
          <a:p>
            <a:pPr lvl="1"/>
            <a:r>
              <a:rPr lang="en-GB" sz="1500" dirty="0"/>
              <a:t>Annex B: Terms of Reference of the COSMO bodies</a:t>
            </a:r>
            <a:endParaRPr lang="de-CH" sz="1500" dirty="0"/>
          </a:p>
          <a:p>
            <a:pPr lvl="1"/>
            <a:r>
              <a:rPr lang="en-GB" sz="1500" dirty="0"/>
              <a:t>Annex C: Rules for the contribution of the Partners</a:t>
            </a:r>
            <a:endParaRPr lang="de-CH" sz="1500" dirty="0"/>
          </a:p>
          <a:p>
            <a:pPr lvl="1"/>
            <a:r>
              <a:rPr lang="en-GB" sz="1500" dirty="0"/>
              <a:t>Annex D: Relation to the CLM community</a:t>
            </a:r>
            <a:endParaRPr lang="de-CH" sz="1500" dirty="0"/>
          </a:p>
          <a:p>
            <a:pPr lvl="1"/>
            <a:r>
              <a:rPr lang="en-GB" sz="1500" dirty="0"/>
              <a:t>Annex E: Relation to the COSMO-ART Developers at the Institute IMK-TRO (KIT)</a:t>
            </a:r>
            <a:endParaRPr lang="de-CH" sz="1500" dirty="0"/>
          </a:p>
          <a:p>
            <a:pPr lvl="1"/>
            <a:r>
              <a:rPr lang="en-GB" sz="1500" dirty="0"/>
              <a:t>Annex F: Relation to the ICON Developers at DWD and MPI-M </a:t>
            </a:r>
            <a:endParaRPr lang="de-CH" sz="1500" dirty="0"/>
          </a:p>
          <a:p>
            <a:pPr lvl="1"/>
            <a:r>
              <a:rPr lang="en-GB" sz="1500" dirty="0"/>
              <a:t>Annex G: Conditions for additional data and products according to resolution 40 (WMO Cg-XII)</a:t>
            </a:r>
            <a:endParaRPr lang="de-CH" sz="1500" dirty="0"/>
          </a:p>
          <a:p>
            <a:pPr lvl="1"/>
            <a:r>
              <a:rPr lang="en-GB" sz="1500" dirty="0"/>
              <a:t>Annex H: Standard license contracts for COSMO-Software</a:t>
            </a:r>
            <a:endParaRPr lang="de-CH" sz="1500" dirty="0"/>
          </a:p>
          <a:p>
            <a:pPr lvl="1"/>
            <a:r>
              <a:rPr lang="en-GB" sz="1500" dirty="0"/>
              <a:t>Annex I: Evaluation criteria for potential new COSMO-Partners</a:t>
            </a:r>
            <a:endParaRPr lang="de-CH" sz="1500" dirty="0"/>
          </a:p>
          <a:p>
            <a:pPr lvl="1"/>
            <a:r>
              <a:rPr lang="en-GB" sz="1500" dirty="0"/>
              <a:t>Annex J: Declaration of Application for new Applicants</a:t>
            </a:r>
            <a:endParaRPr lang="de-CH" sz="1500" dirty="0"/>
          </a:p>
          <a:p>
            <a:pPr lvl="1"/>
            <a:r>
              <a:rPr lang="en-GB" sz="1500" dirty="0"/>
              <a:t>Annex K: Declaration of Partnership for new Partners</a:t>
            </a:r>
            <a:endParaRPr lang="de-CH" sz="1500" dirty="0"/>
          </a:p>
        </p:txBody>
      </p:sp>
    </p:spTree>
    <p:extLst>
      <p:ext uri="{BB962C8B-B14F-4D97-AF65-F5344CB8AC3E}">
        <p14:creationId xmlns:p14="http://schemas.microsoft.com/office/powerpoint/2010/main" val="8244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 bwMode="auto">
          <a:xfrm>
            <a:off x="1287463" y="387350"/>
            <a:ext cx="7461250" cy="1241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dirty="0" smtClean="0"/>
              <a:t>New COSMO Agreement</a:t>
            </a:r>
            <a:br>
              <a:rPr lang="de-CH" dirty="0" smtClean="0"/>
            </a:br>
            <a:r>
              <a:rPr lang="de-CH" dirty="0" smtClean="0"/>
              <a:t>Selected </a:t>
            </a:r>
            <a:r>
              <a:rPr lang="de-CH" dirty="0" err="1" smtClean="0"/>
              <a:t>points</a:t>
            </a:r>
            <a:r>
              <a:rPr lang="en-GB" dirty="0" smtClean="0"/>
              <a:t/>
            </a:r>
            <a:br>
              <a:rPr lang="en-GB" dirty="0" smtClean="0"/>
            </a:br>
            <a:endParaRPr dirty="0" smtClean="0"/>
          </a:p>
        </p:txBody>
      </p:sp>
      <p:sp>
        <p:nvSpPr>
          <p:cNvPr id="2" name="Rechteck 1"/>
          <p:cNvSpPr/>
          <p:nvPr/>
        </p:nvSpPr>
        <p:spPr>
          <a:xfrm>
            <a:off x="1259632" y="1130077"/>
            <a:ext cx="77048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/>
          </a:p>
        </p:txBody>
      </p:sp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1285875" y="1628775"/>
            <a:ext cx="7472363" cy="44645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STC can modify, add, remove annexes, not the main part</a:t>
            </a:r>
            <a:br>
              <a:rPr lang="en-GB" sz="2000" dirty="0" smtClean="0"/>
            </a:br>
            <a:r>
              <a:rPr lang="en-GB" sz="2000" dirty="0" smtClean="0"/>
              <a:t>(c</a:t>
            </a:r>
            <a:r>
              <a:rPr lang="en-GB" sz="2000" i="1" dirty="0" smtClean="0"/>
              <a:t>urrently the STC can amend any part of the agreement)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Competence of directors explicitly specified (</a:t>
            </a:r>
            <a:r>
              <a:rPr lang="en-GB" sz="2000" i="1" dirty="0" smtClean="0"/>
              <a:t>new</a:t>
            </a:r>
            <a:r>
              <a:rPr lang="en-GB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IPR-rules clearly </a:t>
            </a:r>
            <a:r>
              <a:rPr lang="en-GB" sz="2000" dirty="0"/>
              <a:t>regulated (</a:t>
            </a:r>
            <a:r>
              <a:rPr lang="en-GB" sz="2000" i="1" dirty="0" smtClean="0"/>
              <a:t>new</a:t>
            </a:r>
            <a:r>
              <a:rPr lang="en-GB" sz="2000" dirty="0" smtClean="0"/>
              <a:t>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Distribution of COSMO for research or to GHMS (Governmental </a:t>
            </a:r>
            <a:r>
              <a:rPr lang="en-GB" sz="2000" dirty="0" err="1"/>
              <a:t>Hydrometeorolological</a:t>
            </a:r>
            <a:r>
              <a:rPr lang="en-GB" sz="2000" dirty="0"/>
              <a:t> or Meteorological Services) for official duty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Rights and duties of Applicants now defined </a:t>
            </a:r>
            <a:r>
              <a:rPr lang="en-GB" sz="2000" i="1" dirty="0"/>
              <a:t>(new)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Relationship with CLM, ART and ICON regulated </a:t>
            </a:r>
            <a:r>
              <a:rPr lang="en-GB" sz="2000" i="1" dirty="0"/>
              <a:t>(new)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Partner can be forced to the terminate the partnership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5882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 bwMode="auto">
          <a:xfrm>
            <a:off x="1287463" y="387350"/>
            <a:ext cx="7461250" cy="1241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Decisions on current projects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dirty="0" smtClean="0"/>
          </a:p>
        </p:txBody>
      </p:sp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1285875" y="1628775"/>
            <a:ext cx="7472363" cy="4464521"/>
          </a:xfrm>
        </p:spPr>
        <p:txBody>
          <a:bodyPr/>
          <a:lstStyle/>
          <a:p>
            <a:r>
              <a:rPr lang="pl-PL" sz="2000" dirty="0" smtClean="0"/>
              <a:t>OK</a:t>
            </a:r>
            <a:r>
              <a:rPr lang="en-GB" sz="2000" dirty="0" smtClean="0"/>
              <a:t> </a:t>
            </a:r>
            <a:r>
              <a:rPr lang="en-GB" sz="2000" dirty="0" smtClean="0"/>
              <a:t>to </a:t>
            </a:r>
            <a:r>
              <a:rPr lang="en-GB" sz="2000" dirty="0"/>
              <a:t>continue work </a:t>
            </a:r>
            <a:r>
              <a:rPr lang="en-GB" sz="2000" dirty="0" smtClean="0"/>
              <a:t>in PP POMPA on </a:t>
            </a:r>
            <a:r>
              <a:rPr lang="en-GB" sz="2000" dirty="0"/>
              <a:t>all </a:t>
            </a:r>
            <a:r>
              <a:rPr lang="en-GB" sz="2000" dirty="0" smtClean="0"/>
              <a:t>tasks </a:t>
            </a:r>
            <a:r>
              <a:rPr lang="en-GB" sz="2000" dirty="0"/>
              <a:t>to deliver a GPU-capable version of COSMO </a:t>
            </a:r>
            <a:r>
              <a:rPr lang="en-GB" sz="2000" dirty="0" smtClean="0"/>
              <a:t>based </a:t>
            </a:r>
            <a:r>
              <a:rPr lang="en-GB" sz="2000" dirty="0"/>
              <a:t>on </a:t>
            </a:r>
            <a:r>
              <a:rPr lang="en-GB" sz="2000" dirty="0" err="1" smtClean="0"/>
              <a:t>dycore</a:t>
            </a:r>
            <a:r>
              <a:rPr lang="en-GB" sz="2000" dirty="0" smtClean="0"/>
              <a:t> </a:t>
            </a:r>
            <a:r>
              <a:rPr lang="en-GB" sz="2000" dirty="0"/>
              <a:t>rewrite</a:t>
            </a:r>
            <a:endParaRPr lang="en-GB" sz="2000" dirty="0" smtClean="0"/>
          </a:p>
          <a:p>
            <a:pPr lvl="1"/>
            <a:r>
              <a:rPr lang="en-GB" sz="2000" dirty="0" smtClean="0"/>
              <a:t>Target: actual, full version of COSMO with pre-operational quality in December 2014</a:t>
            </a:r>
          </a:p>
          <a:p>
            <a:pPr lvl="1"/>
            <a:r>
              <a:rPr lang="en-GB" sz="2000" dirty="0"/>
              <a:t>t</a:t>
            </a:r>
            <a:r>
              <a:rPr lang="en-GB" sz="2000" dirty="0" smtClean="0"/>
              <a:t>o be (incrementally) included in the official version</a:t>
            </a:r>
          </a:p>
          <a:p>
            <a:r>
              <a:rPr lang="en-GB" sz="2000" dirty="0" smtClean="0"/>
              <a:t>Approval of the plan of PP VERSUS2</a:t>
            </a:r>
          </a:p>
          <a:p>
            <a:pPr lvl="1"/>
            <a:r>
              <a:rPr lang="en-GB" sz="2000" dirty="0" smtClean="0"/>
              <a:t>PPL to adapt until December plan and schedule to the available resources with no reduction of the deliverables</a:t>
            </a:r>
          </a:p>
          <a:p>
            <a:pPr lvl="1"/>
            <a:r>
              <a:rPr lang="en-GB" sz="2000" dirty="0" smtClean="0"/>
              <a:t>Target: version of VERSUS to be used operationally by all members at the end of the project</a:t>
            </a:r>
          </a:p>
          <a:p>
            <a:r>
              <a:rPr lang="en-GB" sz="2000" dirty="0" smtClean="0"/>
              <a:t> Approval of updated plan of PP KENDA</a:t>
            </a:r>
          </a:p>
          <a:p>
            <a:pPr lvl="1"/>
            <a:r>
              <a:rPr lang="en-GB" sz="2000" dirty="0"/>
              <a:t>Target: </a:t>
            </a:r>
            <a:r>
              <a:rPr lang="en-GB" sz="2000" dirty="0"/>
              <a:t>LETKF version </a:t>
            </a:r>
            <a:r>
              <a:rPr lang="en-GB" sz="2000" dirty="0" smtClean="0"/>
              <a:t>for </a:t>
            </a:r>
            <a:r>
              <a:rPr lang="en-GB" sz="2000" dirty="0" smtClean="0"/>
              <a:t>operations as good as nudging</a:t>
            </a:r>
            <a:endParaRPr lang="en-GB" sz="2000" dirty="0" smtClean="0"/>
          </a:p>
          <a:p>
            <a:pPr lvl="1"/>
            <a:r>
              <a:rPr lang="en-GB" sz="2000" dirty="0" smtClean="0"/>
              <a:t>Additional observation types </a:t>
            </a:r>
            <a:r>
              <a:rPr lang="en-GB" sz="2000" dirty="0" smtClean="0"/>
              <a:t>possibly </a:t>
            </a:r>
            <a:r>
              <a:rPr lang="en-GB" sz="2000" dirty="0" smtClean="0"/>
              <a:t>as follow-on action </a:t>
            </a:r>
            <a:endParaRPr lang="en-GB" sz="2000" dirty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2733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 bwMode="auto">
          <a:xfrm>
            <a:off x="1287463" y="387350"/>
            <a:ext cx="7461250" cy="1241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Decisions on new projects</a:t>
            </a:r>
            <a:r>
              <a:rPr lang="en-US" dirty="0"/>
              <a:t/>
            </a:r>
            <a:br>
              <a:rPr lang="en-US" dirty="0"/>
            </a:br>
            <a:endParaRPr dirty="0" smtClean="0"/>
          </a:p>
        </p:txBody>
      </p:sp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1285875" y="1628775"/>
            <a:ext cx="7318573" cy="4464521"/>
          </a:xfrm>
        </p:spPr>
        <p:txBody>
          <a:bodyPr/>
          <a:lstStyle/>
          <a:p>
            <a:r>
              <a:rPr lang="en-GB" sz="2000" dirty="0"/>
              <a:t>PT NWP Test Suite approved in March </a:t>
            </a:r>
            <a:r>
              <a:rPr lang="en-GB" sz="2000" dirty="0" smtClean="0"/>
              <a:t>for 2014</a:t>
            </a:r>
          </a:p>
          <a:p>
            <a:pPr lvl="1"/>
            <a:r>
              <a:rPr lang="en-GB" sz="2000" dirty="0"/>
              <a:t>New </a:t>
            </a:r>
            <a:r>
              <a:rPr lang="en-GB" sz="2000" dirty="0" smtClean="0"/>
              <a:t>leader: </a:t>
            </a:r>
            <a:r>
              <a:rPr lang="en-GB" sz="2000" dirty="0" err="1"/>
              <a:t>Amalia</a:t>
            </a:r>
            <a:r>
              <a:rPr lang="en-GB" sz="2000" dirty="0"/>
              <a:t> </a:t>
            </a:r>
            <a:r>
              <a:rPr lang="de-CH" sz="2000" dirty="0" err="1"/>
              <a:t>Iriza</a:t>
            </a:r>
            <a:r>
              <a:rPr lang="de-CH" sz="2000" dirty="0"/>
              <a:t> (</a:t>
            </a:r>
            <a:r>
              <a:rPr lang="de-CH" sz="2000" dirty="0" smtClean="0"/>
              <a:t>NMA)</a:t>
            </a:r>
            <a:endParaRPr lang="en-GB" sz="2000" dirty="0"/>
          </a:p>
          <a:p>
            <a:r>
              <a:rPr lang="en-GB" sz="2000" dirty="0" smtClean="0"/>
              <a:t>PT/PP </a:t>
            </a:r>
            <a:r>
              <a:rPr lang="en-GB" sz="2000" dirty="0" err="1" smtClean="0"/>
              <a:t>ConSAT</a:t>
            </a:r>
            <a:r>
              <a:rPr lang="en-GB" sz="2000" dirty="0" smtClean="0"/>
              <a:t> (Consolidate Surface Atmosphere Transfer scheme) conditionally approved and can start</a:t>
            </a:r>
          </a:p>
          <a:p>
            <a:pPr lvl="1"/>
            <a:r>
              <a:rPr lang="en-GB" sz="2000" dirty="0" smtClean="0"/>
              <a:t>Leader: Matthias </a:t>
            </a:r>
            <a:r>
              <a:rPr lang="en-GB" sz="2000" dirty="0" err="1" smtClean="0"/>
              <a:t>Raschendorfer</a:t>
            </a:r>
            <a:r>
              <a:rPr lang="en-GB" sz="2000" dirty="0" smtClean="0"/>
              <a:t> (DWD)</a:t>
            </a:r>
          </a:p>
          <a:p>
            <a:pPr lvl="1"/>
            <a:r>
              <a:rPr lang="en-GB" sz="2000" dirty="0" smtClean="0"/>
              <a:t>STC welcomes the submitted PT plan, but in view of the importance of the area prefers the form of a PP </a:t>
            </a:r>
          </a:p>
          <a:p>
            <a:pPr lvl="1"/>
            <a:r>
              <a:rPr lang="en-GB" sz="2000" dirty="0" smtClean="0"/>
              <a:t>An extended PP plan to be submitted in December after definition of the suitable additional contributions (workshop foreseen in November)</a:t>
            </a:r>
          </a:p>
          <a:p>
            <a:r>
              <a:rPr lang="en-GB" sz="2000" dirty="0" smtClean="0"/>
              <a:t>PP COTEKINO (</a:t>
            </a:r>
            <a:r>
              <a:rPr lang="en-US" sz="2000" dirty="0" err="1"/>
              <a:t>COsmo</a:t>
            </a:r>
            <a:r>
              <a:rPr lang="en-US" sz="2000" dirty="0"/>
              <a:t> Towards Ensembles at the Km-scale IN Our </a:t>
            </a:r>
            <a:r>
              <a:rPr lang="en-US" sz="2000" dirty="0" smtClean="0"/>
              <a:t>countries) 2014-2015 </a:t>
            </a:r>
            <a:r>
              <a:rPr lang="en-GB" sz="2000" dirty="0" smtClean="0"/>
              <a:t>approved</a:t>
            </a:r>
          </a:p>
          <a:p>
            <a:pPr lvl="1"/>
            <a:r>
              <a:rPr lang="en-GB" sz="2000" dirty="0"/>
              <a:t>Leader: </a:t>
            </a:r>
            <a:r>
              <a:rPr lang="en-GB" sz="2000" dirty="0" smtClean="0"/>
              <a:t>Chiara </a:t>
            </a:r>
            <a:r>
              <a:rPr lang="en-GB" sz="2000" dirty="0" err="1" smtClean="0"/>
              <a:t>Marsigli</a:t>
            </a:r>
            <a:r>
              <a:rPr lang="en-GB" sz="2000" dirty="0" smtClean="0"/>
              <a:t> (ARPA-SIMC)</a:t>
            </a:r>
          </a:p>
          <a:p>
            <a:pPr lvl="1"/>
            <a:endParaRPr lang="en-GB" sz="2000" dirty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 bwMode="auto">
          <a:xfrm>
            <a:off x="1287463" y="387350"/>
            <a:ext cx="7461250" cy="9890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32</a:t>
            </a:r>
            <a:r>
              <a:rPr lang="en-US" baseline="30000" dirty="0" smtClean="0"/>
              <a:t>nd</a:t>
            </a:r>
            <a:r>
              <a:rPr lang="en-US" dirty="0"/>
              <a:t> </a:t>
            </a:r>
            <a:r>
              <a:rPr lang="en-US" dirty="0" smtClean="0"/>
              <a:t>STC </a:t>
            </a:r>
            <a:r>
              <a:rPr lang="en-US" dirty="0"/>
              <a:t>meeting on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/3</a:t>
            </a:r>
            <a:r>
              <a:rPr lang="en-US" baseline="30000" dirty="0" smtClean="0"/>
              <a:t>rd</a:t>
            </a:r>
            <a:r>
              <a:rPr lang="en-US" dirty="0" smtClean="0"/>
              <a:t> Sept.</a:t>
            </a:r>
            <a:endParaRPr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285875" y="1628775"/>
            <a:ext cx="7472363" cy="43925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b="1" dirty="0" smtClean="0"/>
              <a:t>Participants:</a:t>
            </a:r>
          </a:p>
          <a:p>
            <a:r>
              <a:rPr lang="en-GB" dirty="0" smtClean="0"/>
              <a:t>D</a:t>
            </a:r>
            <a:r>
              <a:rPr lang="en-GB" dirty="0"/>
              <a:t>. </a:t>
            </a:r>
            <a:r>
              <a:rPr lang="en-GB" dirty="0" err="1"/>
              <a:t>Majewski</a:t>
            </a:r>
            <a:r>
              <a:rPr lang="en-GB" dirty="0"/>
              <a:t> (Germany), </a:t>
            </a:r>
            <a:endParaRPr lang="en-GB" dirty="0" smtClean="0"/>
          </a:p>
          <a:p>
            <a:r>
              <a:rPr lang="en-GB" dirty="0" smtClean="0"/>
              <a:t>P. Steiner (Switzerland, chair)</a:t>
            </a:r>
          </a:p>
          <a:p>
            <a:r>
              <a:rPr lang="en-GB" dirty="0" smtClean="0"/>
              <a:t>A. Raspanti (Italy)</a:t>
            </a:r>
          </a:p>
          <a:p>
            <a:r>
              <a:rPr lang="en-GB" dirty="0" smtClean="0"/>
              <a:t>T</a:t>
            </a:r>
            <a:r>
              <a:rPr lang="en-GB" dirty="0"/>
              <a:t>. Tzeferi (Greece</a:t>
            </a:r>
            <a:r>
              <a:rPr lang="en-GB" dirty="0" smtClean="0"/>
              <a:t>)</a:t>
            </a:r>
          </a:p>
          <a:p>
            <a:r>
              <a:rPr lang="en-GB" dirty="0" smtClean="0"/>
              <a:t>A. Mazur (Poland)</a:t>
            </a:r>
          </a:p>
          <a:p>
            <a:r>
              <a:rPr lang="en-GB" dirty="0" smtClean="0"/>
              <a:t>G. </a:t>
            </a:r>
            <a:r>
              <a:rPr lang="en-GB" dirty="0" err="1" smtClean="0"/>
              <a:t>Stancalie</a:t>
            </a:r>
            <a:r>
              <a:rPr lang="en-GB" dirty="0" smtClean="0"/>
              <a:t> (Romania)</a:t>
            </a:r>
          </a:p>
          <a:p>
            <a:r>
              <a:rPr lang="en-GB" dirty="0" smtClean="0"/>
              <a:t>D</a:t>
            </a:r>
            <a:r>
              <a:rPr lang="en-GB" dirty="0"/>
              <a:t>. </a:t>
            </a:r>
            <a:r>
              <a:rPr lang="en-GB" dirty="0" err="1"/>
              <a:t>Kiktev</a:t>
            </a:r>
            <a:r>
              <a:rPr lang="en-GB" dirty="0"/>
              <a:t> (</a:t>
            </a:r>
            <a:r>
              <a:rPr lang="en-GB" dirty="0" smtClean="0"/>
              <a:t>Russia)</a:t>
            </a:r>
          </a:p>
          <a:p>
            <a:r>
              <a:rPr lang="en-GB" dirty="0" smtClean="0"/>
              <a:t>M. </a:t>
            </a:r>
            <a:r>
              <a:rPr lang="en-GB" dirty="0" err="1" smtClean="0"/>
              <a:t>Ziemianski</a:t>
            </a:r>
            <a:r>
              <a:rPr lang="en-GB" dirty="0" smtClean="0"/>
              <a:t> (SPM)</a:t>
            </a:r>
          </a:p>
          <a:p>
            <a:pPr marL="0" indent="0">
              <a:buNone/>
            </a:pPr>
            <a:r>
              <a:rPr lang="en-GB" b="1" dirty="0" smtClean="0"/>
              <a:t>Excused: </a:t>
            </a:r>
          </a:p>
          <a:p>
            <a:r>
              <a:rPr lang="en-GB" dirty="0" smtClean="0"/>
              <a:t>R</a:t>
            </a:r>
            <a:r>
              <a:rPr lang="en-GB" dirty="0"/>
              <a:t>. </a:t>
            </a:r>
            <a:r>
              <a:rPr lang="en-GB" dirty="0" err="1"/>
              <a:t>Bakowski</a:t>
            </a:r>
            <a:r>
              <a:rPr lang="en-GB" dirty="0"/>
              <a:t>  (Poland</a:t>
            </a:r>
            <a:r>
              <a:rPr lang="en-GB" dirty="0" smtClean="0"/>
              <a:t>) </a:t>
            </a:r>
            <a:r>
              <a:rPr lang="en-GB" dirty="0"/>
              <a:t/>
            </a:r>
            <a:br>
              <a:rPr lang="en-GB" dirty="0"/>
            </a:b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Elections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GB" sz="2000" dirty="0" smtClean="0"/>
              <a:t>SCA for EXTPAR (new COSMO software): Daniel </a:t>
            </a:r>
            <a:r>
              <a:rPr lang="en-GB" sz="2000" dirty="0" err="1" smtClean="0"/>
              <a:t>Lüthi</a:t>
            </a:r>
            <a:r>
              <a:rPr lang="en-GB" sz="2000" dirty="0" smtClean="0"/>
              <a:t> ETH </a:t>
            </a:r>
          </a:p>
          <a:p>
            <a:pPr marL="457200" indent="-457200">
              <a:buAutoNum type="arabicParenR"/>
            </a:pPr>
            <a:endParaRPr lang="en-GB" sz="2000" dirty="0"/>
          </a:p>
          <a:p>
            <a:pPr marL="457200" indent="-457200">
              <a:buAutoNum type="arabicParenR"/>
            </a:pPr>
            <a:r>
              <a:rPr lang="en-GB" sz="2000" dirty="0" smtClean="0"/>
              <a:t>Separate </a:t>
            </a:r>
            <a:r>
              <a:rPr lang="en-GB" sz="2000" dirty="0" smtClean="0"/>
              <a:t>SCA for INT2LM: Ulrich </a:t>
            </a:r>
            <a:r>
              <a:rPr lang="en-GB" sz="2000" dirty="0" err="1" smtClean="0"/>
              <a:t>Blahak</a:t>
            </a:r>
            <a:r>
              <a:rPr lang="en-GB" sz="2000" dirty="0" smtClean="0"/>
              <a:t> (DWD</a:t>
            </a:r>
            <a:r>
              <a:rPr lang="en-GB" sz="2000" dirty="0" smtClean="0"/>
              <a:t>)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3</a:t>
            </a:r>
            <a:r>
              <a:rPr lang="en-GB" sz="2000" dirty="0" smtClean="0"/>
              <a:t>) </a:t>
            </a:r>
            <a:r>
              <a:rPr lang="en-GB" sz="2000" dirty="0" smtClean="0"/>
              <a:t>Chairman of the STC: Philippe Steiner (</a:t>
            </a:r>
            <a:r>
              <a:rPr lang="en-GB" sz="2000" dirty="0" err="1" smtClean="0"/>
              <a:t>MeteoSwiss</a:t>
            </a:r>
            <a:r>
              <a:rPr lang="en-GB" sz="2000" dirty="0" smtClean="0"/>
              <a:t>)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</a:t>
            </a:r>
            <a:r>
              <a:rPr lang="en-GB" sz="2000" dirty="0" err="1" smtClean="0"/>
              <a:t>reelected</a:t>
            </a:r>
            <a:r>
              <a:rPr lang="en-GB" sz="2000" dirty="0" smtClean="0"/>
              <a:t> for one year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5734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 bwMode="auto">
          <a:xfrm>
            <a:off x="1287463" y="387350"/>
            <a:ext cx="7461250" cy="9890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444500" algn="l"/>
              </a:tabLst>
            </a:pPr>
            <a:r>
              <a:rPr lang="en-US" dirty="0" smtClean="0"/>
              <a:t>Other decisions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dirty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1285875" y="1628775"/>
            <a:ext cx="7472363" cy="4464521"/>
          </a:xfrm>
        </p:spPr>
        <p:txBody>
          <a:bodyPr/>
          <a:lstStyle/>
          <a:p>
            <a:r>
              <a:rPr lang="en-GB" sz="2000" dirty="0" smtClean="0"/>
              <a:t>Approval of COSMO Version 5.0 and INT2LM Version 2.0</a:t>
            </a:r>
          </a:p>
          <a:p>
            <a:pPr lvl="1"/>
            <a:r>
              <a:rPr lang="en-GB" sz="2000" dirty="0" smtClean="0"/>
              <a:t>Based on the verification on COSMO Version 4.28 and INT2LM 1.22</a:t>
            </a:r>
          </a:p>
          <a:p>
            <a:pPr lvl="1"/>
            <a:r>
              <a:rPr lang="en-GB" sz="2000" dirty="0" smtClean="0"/>
              <a:t>Renaming of </a:t>
            </a:r>
            <a:r>
              <a:rPr lang="en-GB" sz="2000" dirty="0"/>
              <a:t>COSMO Version </a:t>
            </a:r>
            <a:r>
              <a:rPr lang="en-GB" sz="2000" dirty="0" smtClean="0"/>
              <a:t>4.29 </a:t>
            </a:r>
            <a:r>
              <a:rPr lang="en-GB" sz="2000" dirty="0"/>
              <a:t>and INT2LM Version </a:t>
            </a:r>
            <a:r>
              <a:rPr lang="en-GB" sz="2000" dirty="0" smtClean="0"/>
              <a:t>1.23</a:t>
            </a:r>
          </a:p>
          <a:p>
            <a:pPr lvl="1"/>
            <a:r>
              <a:rPr lang="en-GB" sz="2000" dirty="0" smtClean="0"/>
              <a:t>Under the condition that these versions contain only technical modifications not affecting the content of the results</a:t>
            </a:r>
          </a:p>
          <a:p>
            <a:pPr marL="457200" lvl="1" indent="0">
              <a:buNone/>
            </a:pPr>
            <a:r>
              <a:rPr lang="en-GB" sz="2000" dirty="0" smtClean="0"/>
              <a:t>		</a:t>
            </a:r>
            <a:r>
              <a:rPr lang="en-GB" sz="2000" dirty="0"/>
              <a:t>Big milestone for COSMO ! </a:t>
            </a:r>
            <a:endParaRPr lang="en-GB" sz="2000" dirty="0"/>
          </a:p>
          <a:p>
            <a:pPr lvl="1"/>
            <a:endParaRPr lang="en-GB" sz="2000" dirty="0" smtClean="0"/>
          </a:p>
          <a:p>
            <a:r>
              <a:rPr lang="en-GB" sz="2000" dirty="0" smtClean="0"/>
              <a:t>Approval of new </a:t>
            </a:r>
            <a:r>
              <a:rPr lang="en-GB" sz="2000" dirty="0" err="1" smtClean="0"/>
              <a:t>ToR</a:t>
            </a:r>
            <a:r>
              <a:rPr lang="en-GB" sz="2000" dirty="0" smtClean="0"/>
              <a:t> for the TAG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(</a:t>
            </a:r>
            <a:r>
              <a:rPr lang="en-GB" sz="2000" dirty="0" smtClean="0"/>
              <a:t>including now also the new SCA for EXTPAR and INT2LM)</a:t>
            </a:r>
          </a:p>
          <a:p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 bwMode="auto">
          <a:xfrm>
            <a:off x="1287463" y="387350"/>
            <a:ext cx="7461250" cy="9890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Science plan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285875" y="1916906"/>
            <a:ext cx="7390581" cy="3816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Input to the science plan </a:t>
            </a:r>
            <a:r>
              <a:rPr lang="en-US" dirty="0" smtClean="0"/>
              <a:t>reviewed </a:t>
            </a:r>
            <a:r>
              <a:rPr lang="en-US" dirty="0" smtClean="0"/>
              <a:t>and feed-back  prepared</a:t>
            </a:r>
          </a:p>
          <a:p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Many thanks for the preparation in the WGs !</a:t>
            </a:r>
          </a:p>
          <a:p>
            <a:endParaRPr lang="en-US" dirty="0"/>
          </a:p>
          <a:p>
            <a:r>
              <a:rPr lang="en-US" dirty="0" smtClean="0"/>
              <a:t>New version to be reviewed by the SMC until December and submitted to STC approval before distribution for external review 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Next COSMO GM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8 – 11.9.2014 in Athens (GR)</a:t>
            </a:r>
          </a:p>
          <a:p>
            <a:endParaRPr lang="de-CH" dirty="0"/>
          </a:p>
          <a:p>
            <a:r>
              <a:rPr lang="de-CH" dirty="0" smtClean="0"/>
              <a:t>2015 in </a:t>
            </a:r>
            <a:r>
              <a:rPr lang="de-CH" dirty="0" err="1" smtClean="0"/>
              <a:t>Poland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31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39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 txBox="1">
            <a:spLocks noGrp="1"/>
          </p:cNvSpPr>
          <p:nvPr>
            <p:ph type="title"/>
          </p:nvPr>
        </p:nvSpPr>
        <p:spPr>
          <a:xfrm>
            <a:off x="4716463" y="404813"/>
            <a:ext cx="4154487" cy="2020887"/>
          </a:xfrm>
        </p:spPr>
        <p:txBody>
          <a:bodyPr/>
          <a:lstStyle/>
          <a:p>
            <a:pPr eaLnBrk="1" hangingPunct="1"/>
            <a:r>
              <a:rPr sz="2800" b="1" u="sng" smtClean="0">
                <a:latin typeface="Calibri" pitchFamily="34" charset="0"/>
              </a:rPr>
              <a:t>16</a:t>
            </a:r>
            <a:r>
              <a:rPr sz="2800" b="1" u="sng" baseline="30000" smtClean="0">
                <a:latin typeface="Calibri" pitchFamily="34" charset="0"/>
              </a:rPr>
              <a:t>th</a:t>
            </a:r>
            <a:r>
              <a:rPr sz="2800" b="1" u="sng" smtClean="0">
                <a:latin typeface="Calibri" pitchFamily="34" charset="0"/>
              </a:rPr>
              <a:t> General Meeting</a:t>
            </a:r>
            <a:r>
              <a:rPr sz="2800" smtClean="0">
                <a:latin typeface="Calibri" pitchFamily="34" charset="0"/>
              </a:rPr>
              <a:t/>
            </a:r>
            <a:br>
              <a:rPr sz="2800" smtClean="0">
                <a:latin typeface="Calibri" pitchFamily="34" charset="0"/>
              </a:rPr>
            </a:br>
            <a:r>
              <a:rPr sz="2800" smtClean="0">
                <a:latin typeface="Calibri" pitchFamily="34" charset="0"/>
              </a:rPr>
              <a:t>Date:</a:t>
            </a:r>
            <a:br>
              <a:rPr sz="2800" smtClean="0">
                <a:latin typeface="Calibri" pitchFamily="34" charset="0"/>
              </a:rPr>
            </a:br>
            <a:r>
              <a:rPr lang="el-GR" sz="2800" smtClean="0">
                <a:latin typeface="Calibri" pitchFamily="34" charset="0"/>
              </a:rPr>
              <a:t>8</a:t>
            </a:r>
            <a:r>
              <a:rPr sz="2800" smtClean="0">
                <a:latin typeface="Calibri" pitchFamily="34" charset="0"/>
              </a:rPr>
              <a:t> – </a:t>
            </a:r>
            <a:r>
              <a:rPr lang="el-GR" sz="2800" smtClean="0">
                <a:latin typeface="Calibri" pitchFamily="34" charset="0"/>
              </a:rPr>
              <a:t>11</a:t>
            </a:r>
            <a:r>
              <a:rPr sz="2800" smtClean="0">
                <a:latin typeface="Calibri" pitchFamily="34" charset="0"/>
              </a:rPr>
              <a:t> September 2</a:t>
            </a:r>
            <a:r>
              <a:rPr lang="el-GR" sz="2800" smtClean="0">
                <a:latin typeface="Calibri" pitchFamily="34" charset="0"/>
              </a:rPr>
              <a:t>014</a:t>
            </a:r>
            <a:r>
              <a:rPr sz="2800" smtClean="0">
                <a:latin typeface="Calibri" pitchFamily="34" charset="0"/>
              </a:rPr>
              <a:t/>
            </a:r>
            <a:br>
              <a:rPr sz="2800" smtClean="0">
                <a:latin typeface="Calibri" pitchFamily="34" charset="0"/>
              </a:rPr>
            </a:br>
            <a:r>
              <a:rPr sz="2800" smtClean="0">
                <a:latin typeface="Calibri" pitchFamily="34" charset="0"/>
              </a:rPr>
              <a:t>Location:</a:t>
            </a:r>
            <a:br>
              <a:rPr sz="2800" smtClean="0">
                <a:latin typeface="Calibri" pitchFamily="34" charset="0"/>
              </a:rPr>
            </a:br>
            <a:r>
              <a:rPr lang="el-GR" sz="2800" smtClean="0">
                <a:latin typeface="Calibri" pitchFamily="34" charset="0"/>
              </a:rPr>
              <a:t>Athens-Grecce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825" y="1916113"/>
            <a:ext cx="4249738" cy="3003550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04813"/>
            <a:ext cx="430053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08275"/>
            <a:ext cx="4083050" cy="295275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986463"/>
            <a:ext cx="75406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2" descr="http://www.cosmo-model.org/images/logoART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z="1800" smtClean="0">
              <a:solidFill>
                <a:prstClr val="black"/>
              </a:solidFill>
            </a:endParaRPr>
          </a:p>
        </p:txBody>
      </p:sp>
      <p:sp>
        <p:nvSpPr>
          <p:cNvPr id="13319" name="AutoShape 4" descr="http://www.cosmo-model.org/images/logoART.gif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z="1800" smtClean="0">
              <a:solidFill>
                <a:prstClr val="black"/>
              </a:solidFill>
            </a:endParaRPr>
          </a:p>
        </p:txBody>
      </p:sp>
      <p:sp>
        <p:nvSpPr>
          <p:cNvPr id="13320" name="AutoShape 6" descr="http://www.cosmo-model.org/images/logoART.gif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z="1800" smtClean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5113" y="6021388"/>
            <a:ext cx="588962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7885113" y="6453188"/>
            <a:ext cx="4191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800" dirty="0">
                <a:solidFill>
                  <a:srgbClr val="4BACC6"/>
                </a:solidFill>
              </a:rPr>
              <a:t>ART</a:t>
            </a:r>
            <a:endParaRPr lang="el-GR" sz="180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625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 txBox="1">
            <a:spLocks noGrp="1"/>
          </p:cNvSpPr>
          <p:nvPr>
            <p:ph type="title"/>
          </p:nvPr>
        </p:nvSpPr>
        <p:spPr>
          <a:xfrm>
            <a:off x="457200" y="217488"/>
            <a:ext cx="3887788" cy="936625"/>
          </a:xfrm>
        </p:spPr>
        <p:txBody>
          <a:bodyPr/>
          <a:lstStyle/>
          <a:p>
            <a:pPr eaLnBrk="1" hangingPunct="1"/>
            <a:r>
              <a:rPr lang="el-GR" b="1" u="sng" smtClean="0">
                <a:latin typeface="Calibri" pitchFamily="34" charset="0"/>
              </a:rPr>
              <a:t>Kifisia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23888" y="1222375"/>
            <a:ext cx="37322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smtClean="0">
                <a:solidFill>
                  <a:srgbClr val="000000"/>
                </a:solidFill>
                <a:latin typeface="Calibri" pitchFamily="34" charset="0"/>
              </a:rPr>
              <a:t>Kifisia (Greek: Κηφισιά) is one of the northern suburbs of Athens, Greece. </a:t>
            </a:r>
            <a:r>
              <a:rPr lang="el-GR" sz="180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l-GR" sz="180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800" smtClean="0">
                <a:solidFill>
                  <a:srgbClr val="000000"/>
                </a:solidFill>
                <a:latin typeface="Calibri" pitchFamily="34" charset="0"/>
              </a:rPr>
              <a:t>The area is known for the perfect layout, the particular architecture of the houses and love of its inhabitants for floriculture.</a:t>
            </a:r>
            <a:endParaRPr lang="el-GR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495800" y="4724400"/>
            <a:ext cx="4537075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kern="0" dirty="0">
                <a:solidFill>
                  <a:srgbClr val="000000"/>
                </a:solidFill>
                <a:latin typeface="Calibri"/>
              </a:rPr>
              <a:t>The name, </a:t>
            </a:r>
            <a:r>
              <a:rPr lang="en-US" sz="1800" kern="0" dirty="0" err="1">
                <a:solidFill>
                  <a:srgbClr val="000000"/>
                </a:solidFill>
                <a:latin typeface="Calibri"/>
              </a:rPr>
              <a:t>Kifissia</a:t>
            </a:r>
            <a:r>
              <a:rPr lang="en-US" sz="1800" kern="0" dirty="0">
                <a:solidFill>
                  <a:srgbClr val="000000"/>
                </a:solidFill>
                <a:latin typeface="Calibri"/>
              </a:rPr>
              <a:t>, comes from </a:t>
            </a:r>
            <a:r>
              <a:rPr lang="en-US" sz="1800" kern="0" dirty="0" err="1">
                <a:solidFill>
                  <a:srgbClr val="000000"/>
                </a:solidFill>
                <a:latin typeface="Calibri"/>
              </a:rPr>
              <a:t>Kifiso</a:t>
            </a:r>
            <a:r>
              <a:rPr lang="en-US" sz="1800" kern="0" dirty="0">
                <a:solidFill>
                  <a:srgbClr val="000000"/>
                </a:solidFill>
                <a:latin typeface="Calibri"/>
              </a:rPr>
              <a:t> river which runs to the west of </a:t>
            </a:r>
            <a:r>
              <a:rPr lang="en-US" sz="1800" kern="0" dirty="0" err="1">
                <a:solidFill>
                  <a:srgbClr val="000000"/>
                </a:solidFill>
                <a:latin typeface="Calibri"/>
              </a:rPr>
              <a:t>Kifisia</a:t>
            </a:r>
            <a:r>
              <a:rPr lang="el-GR" sz="1800" kern="0" dirty="0">
                <a:solidFill>
                  <a:srgbClr val="000000"/>
                </a:solidFill>
                <a:latin typeface="Calibri"/>
              </a:rPr>
              <a:t>. </a:t>
            </a:r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388938"/>
            <a:ext cx="43180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Flowchart: Connector 8"/>
          <p:cNvSpPr>
            <a:spLocks/>
          </p:cNvSpPr>
          <p:nvPr/>
        </p:nvSpPr>
        <p:spPr bwMode="auto">
          <a:xfrm>
            <a:off x="6764338" y="1389063"/>
            <a:ext cx="615950" cy="504825"/>
          </a:xfrm>
          <a:custGeom>
            <a:avLst/>
            <a:gdLst>
              <a:gd name="T0" fmla="*/ 307976 w 615939"/>
              <a:gd name="T1" fmla="*/ 0 h 504053"/>
              <a:gd name="T2" fmla="*/ 615950 w 615939"/>
              <a:gd name="T3" fmla="*/ 252413 h 504053"/>
              <a:gd name="T4" fmla="*/ 307976 w 615939"/>
              <a:gd name="T5" fmla="*/ 504825 h 504053"/>
              <a:gd name="T6" fmla="*/ 0 w 615939"/>
              <a:gd name="T7" fmla="*/ 252413 h 504053"/>
              <a:gd name="T8" fmla="*/ 90204 w 615939"/>
              <a:gd name="T9" fmla="*/ 73930 h 504053"/>
              <a:gd name="T10" fmla="*/ 90204 w 615939"/>
              <a:gd name="T11" fmla="*/ 430895 h 504053"/>
              <a:gd name="T12" fmla="*/ 525746 w 615939"/>
              <a:gd name="T13" fmla="*/ 430895 h 504053"/>
              <a:gd name="T14" fmla="*/ 525746 w 615939"/>
              <a:gd name="T15" fmla="*/ 73930 h 504053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90202 w 615939"/>
              <a:gd name="T25" fmla="*/ 73817 h 504053"/>
              <a:gd name="T26" fmla="*/ 525737 w 615939"/>
              <a:gd name="T27" fmla="*/ 430236 h 5040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15939" h="504053">
                <a:moveTo>
                  <a:pt x="0" y="252026"/>
                </a:moveTo>
                <a:lnTo>
                  <a:pt x="0" y="252026"/>
                </a:lnTo>
                <a:cubicBezTo>
                  <a:pt x="0" y="391216"/>
                  <a:pt x="137882" y="504051"/>
                  <a:pt x="307968" y="504052"/>
                </a:cubicBezTo>
                <a:cubicBezTo>
                  <a:pt x="478055" y="504052"/>
                  <a:pt x="615938" y="391216"/>
                  <a:pt x="615938" y="252026"/>
                </a:cubicBezTo>
                <a:cubicBezTo>
                  <a:pt x="615938" y="112835"/>
                  <a:pt x="478055" y="0"/>
                  <a:pt x="307969" y="0"/>
                </a:cubicBezTo>
                <a:cubicBezTo>
                  <a:pt x="137882" y="0"/>
                  <a:pt x="0" y="112835"/>
                  <a:pt x="0" y="252026"/>
                </a:cubicBezTo>
                <a:close/>
              </a:path>
            </a:pathLst>
          </a:custGeom>
          <a:noFill/>
          <a:ln w="2540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de-CH" sz="18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178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10000"/>
            <a:ext cx="4360862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1"/>
          <p:cNvSpPr txBox="1">
            <a:spLocks noGrp="1"/>
          </p:cNvSpPr>
          <p:nvPr>
            <p:ph type="title"/>
          </p:nvPr>
        </p:nvSpPr>
        <p:spPr>
          <a:xfrm>
            <a:off x="4941888" y="260350"/>
            <a:ext cx="3889375" cy="803275"/>
          </a:xfrm>
        </p:spPr>
        <p:txBody>
          <a:bodyPr/>
          <a:lstStyle/>
          <a:p>
            <a:pPr eaLnBrk="1" hangingPunct="1"/>
            <a:r>
              <a:rPr lang="el-GR" b="1" u="sng" smtClean="0">
                <a:latin typeface="Calibri" pitchFamily="34" charset="0"/>
              </a:rPr>
              <a:t>Villa Kazouli</a:t>
            </a:r>
          </a:p>
        </p:txBody>
      </p:sp>
      <p:sp>
        <p:nvSpPr>
          <p:cNvPr id="4" name="Rectangle 3"/>
          <p:cNvSpPr/>
          <p:nvPr/>
        </p:nvSpPr>
        <p:spPr>
          <a:xfrm>
            <a:off x="5667375" y="1263650"/>
            <a:ext cx="2447925" cy="17541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kern="0" dirty="0">
                <a:solidFill>
                  <a:srgbClr val="000000"/>
                </a:solidFill>
                <a:latin typeface="Calibri"/>
              </a:rPr>
              <a:t>Villa </a:t>
            </a:r>
            <a:r>
              <a:rPr lang="en-US" sz="1800" kern="0" dirty="0" err="1">
                <a:solidFill>
                  <a:srgbClr val="000000"/>
                </a:solidFill>
                <a:latin typeface="Calibri"/>
              </a:rPr>
              <a:t>Kazouli</a:t>
            </a:r>
            <a:r>
              <a:rPr lang="en-US" sz="1800" kern="0" dirty="0">
                <a:solidFill>
                  <a:srgbClr val="000000"/>
                </a:solidFill>
                <a:latin typeface="Calibri"/>
              </a:rPr>
              <a:t> is one of the most prominent buildings in Attica. It is a landmark at the southern entrance of </a:t>
            </a:r>
            <a:r>
              <a:rPr lang="en-US" sz="1800" kern="0" dirty="0" err="1">
                <a:solidFill>
                  <a:srgbClr val="000000"/>
                </a:solidFill>
                <a:latin typeface="Calibri"/>
              </a:rPr>
              <a:t>Kifissia</a:t>
            </a:r>
            <a:endParaRPr lang="el-GR" sz="1800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6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765175"/>
            <a:ext cx="40433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519113" y="4365625"/>
            <a:ext cx="339566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  <a:latin typeface="Calibri" pitchFamily="34" charset="0"/>
              </a:rPr>
              <a:t>It belonged to the Greek-Egyptian merchant sailor Nicholas Kazouli.  It was built in 1902 by a foreign  architect  and used as a holiday home .</a:t>
            </a:r>
          </a:p>
        </p:txBody>
      </p:sp>
    </p:spTree>
    <p:extLst>
      <p:ext uri="{BB962C8B-B14F-4D97-AF65-F5344CB8AC3E}">
        <p14:creationId xmlns:p14="http://schemas.microsoft.com/office/powerpoint/2010/main" val="139219776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 txBox="1">
            <a:spLocks noGrp="1"/>
          </p:cNvSpPr>
          <p:nvPr>
            <p:ph type="title"/>
          </p:nvPr>
        </p:nvSpPr>
        <p:spPr>
          <a:xfrm>
            <a:off x="395288" y="836613"/>
            <a:ext cx="3671887" cy="2520950"/>
          </a:xfrm>
        </p:spPr>
        <p:txBody>
          <a:bodyPr/>
          <a:lstStyle/>
          <a:p>
            <a:pPr eaLnBrk="1" hangingPunct="1"/>
            <a:r>
              <a:rPr sz="1800" smtClean="0">
                <a:latin typeface="Calibri" pitchFamily="34" charset="0"/>
              </a:rPr>
              <a:t>Since</a:t>
            </a:r>
            <a:r>
              <a:rPr sz="2000" smtClean="0">
                <a:latin typeface="Calibri" pitchFamily="34" charset="0"/>
              </a:rPr>
              <a:t> 2001 the renovated </a:t>
            </a:r>
            <a:r>
              <a:rPr lang="el-GR" sz="2000" smtClean="0">
                <a:latin typeface="Calibri" pitchFamily="34" charset="0"/>
              </a:rPr>
              <a:t>V</a:t>
            </a:r>
            <a:r>
              <a:rPr sz="2000" smtClean="0">
                <a:latin typeface="Calibri" pitchFamily="34" charset="0"/>
              </a:rPr>
              <a:t>illa Kazouli</a:t>
            </a:r>
            <a:r>
              <a:rPr lang="el-GR" sz="2000" smtClean="0">
                <a:latin typeface="Calibri" pitchFamily="34" charset="0"/>
              </a:rPr>
              <a:t> houses the</a:t>
            </a:r>
            <a:r>
              <a:rPr sz="2000" smtClean="0">
                <a:latin typeface="Calibri" pitchFamily="34" charset="0"/>
              </a:rPr>
              <a:t> “National Centre for Sustainable Development”. </a:t>
            </a:r>
            <a:r>
              <a:rPr lang="el-GR" sz="2000" smtClean="0">
                <a:latin typeface="Calibri" pitchFamily="34" charset="0"/>
              </a:rPr>
              <a:t>Further more the the villa </a:t>
            </a:r>
            <a:r>
              <a:rPr sz="2000" smtClean="0">
                <a:latin typeface="Calibri" pitchFamily="34" charset="0"/>
              </a:rPr>
              <a:t> accommodate</a:t>
            </a:r>
            <a:r>
              <a:rPr lang="el-GR" sz="2000" smtClean="0">
                <a:latin typeface="Calibri" pitchFamily="34" charset="0"/>
              </a:rPr>
              <a:t>s</a:t>
            </a:r>
            <a:r>
              <a:rPr sz="2000" smtClean="0">
                <a:latin typeface="Calibri" pitchFamily="34" charset="0"/>
              </a:rPr>
              <a:t> environmental  and cultural</a:t>
            </a:r>
            <a:r>
              <a:rPr lang="el-GR" sz="2000" smtClean="0">
                <a:latin typeface="Calibri" pitchFamily="34" charset="0"/>
              </a:rPr>
              <a:t> events</a:t>
            </a:r>
            <a:r>
              <a:rPr sz="2000" smtClean="0">
                <a:latin typeface="Calibri" pitchFamily="34" charset="0"/>
              </a:rPr>
              <a:t> a</a:t>
            </a:r>
            <a:r>
              <a:rPr lang="el-GR" sz="2000" smtClean="0">
                <a:latin typeface="Calibri" pitchFamily="34" charset="0"/>
              </a:rPr>
              <a:t>s well as </a:t>
            </a:r>
            <a:r>
              <a:rPr sz="2000" smtClean="0">
                <a:latin typeface="Calibri" pitchFamily="34" charset="0"/>
              </a:rPr>
              <a:t>international conferences and workshops.</a:t>
            </a:r>
            <a:endParaRPr lang="el-GR" sz="2000" smtClean="0">
              <a:latin typeface="Calibri" pitchFamily="34" charset="0"/>
            </a:endParaRPr>
          </a:p>
        </p:txBody>
      </p:sp>
      <p:pic>
        <p:nvPicPr>
          <p:cNvPr id="1638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20713"/>
            <a:ext cx="42799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3989388"/>
            <a:ext cx="41338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17938"/>
            <a:ext cx="4125913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3389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 noGrp="1"/>
          </p:cNvSpPr>
          <p:nvPr>
            <p:ph type="title"/>
          </p:nvPr>
        </p:nvSpPr>
        <p:spPr>
          <a:xfrm>
            <a:off x="323850" y="5157788"/>
            <a:ext cx="5256213" cy="792162"/>
          </a:xfrm>
        </p:spPr>
        <p:txBody>
          <a:bodyPr/>
          <a:lstStyle/>
          <a:p>
            <a:pPr eaLnBrk="1" hangingPunct="1"/>
            <a:r>
              <a:rPr lang="el-GR" b="1" i="1" smtClean="0">
                <a:latin typeface="Calibri" pitchFamily="34" charset="0"/>
              </a:rPr>
              <a:t>~ See You In Athens ~</a:t>
            </a:r>
          </a:p>
        </p:txBody>
      </p:sp>
    </p:spTree>
    <p:extLst>
      <p:ext uri="{BB962C8B-B14F-4D97-AF65-F5344CB8AC3E}">
        <p14:creationId xmlns:p14="http://schemas.microsoft.com/office/powerpoint/2010/main" val="264051488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 bwMode="auto">
          <a:xfrm>
            <a:off x="1287463" y="387350"/>
            <a:ext cx="7461250" cy="1241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COSMO S</a:t>
            </a:r>
            <a:r>
              <a:rPr lang="en-GB" dirty="0" err="1" smtClean="0"/>
              <a:t>trategy</a:t>
            </a:r>
            <a:r>
              <a:rPr lang="en-GB" dirty="0" smtClean="0"/>
              <a:t> &amp; enlargement policy</a:t>
            </a:r>
            <a:br>
              <a:rPr lang="en-GB" dirty="0" smtClean="0"/>
            </a:br>
            <a:endParaRPr dirty="0" smtClean="0"/>
          </a:p>
        </p:txBody>
      </p:sp>
      <p:sp>
        <p:nvSpPr>
          <p:cNvPr id="2" name="Rechteck 1"/>
          <p:cNvSpPr/>
          <p:nvPr/>
        </p:nvSpPr>
        <p:spPr>
          <a:xfrm>
            <a:off x="1259632" y="1130077"/>
            <a:ext cx="77048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/>
          </a:p>
        </p:txBody>
      </p:sp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1285875" y="1628775"/>
            <a:ext cx="7472363" cy="4464521"/>
          </a:xfrm>
        </p:spPr>
        <p:txBody>
          <a:bodyPr/>
          <a:lstStyle/>
          <a:p>
            <a:r>
              <a:rPr lang="en-GB" sz="2000" dirty="0" smtClean="0"/>
              <a:t>On the request of the directors, future strategy of COSMO and enlargement policy of COSMO discussed during the 31</a:t>
            </a:r>
            <a:r>
              <a:rPr lang="en-GB" sz="2000" baseline="30000" dirty="0" smtClean="0"/>
              <a:t>st</a:t>
            </a:r>
            <a:r>
              <a:rPr lang="en-GB" sz="2000" dirty="0"/>
              <a:t> </a:t>
            </a:r>
            <a:r>
              <a:rPr lang="en-GB" sz="2000" dirty="0" smtClean="0"/>
              <a:t>STC meeting in March 2013</a:t>
            </a:r>
          </a:p>
          <a:p>
            <a:r>
              <a:rPr lang="en-GB" sz="2000" dirty="0" smtClean="0"/>
              <a:t>Document worked out and version 0.92 recommended for the approval of the directors during the 32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STC meeting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Brief historical recall: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16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2546350" y="-277813"/>
            <a:ext cx="7200900" cy="4625976"/>
            <a:chOff x="975" y="799"/>
            <a:chExt cx="4536" cy="2914"/>
          </a:xfrm>
        </p:grpSpPr>
        <p:pic>
          <p:nvPicPr>
            <p:cNvPr id="22541" name="Picture 3" descr="Europa+Russla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899"/>
              <a:ext cx="4490" cy="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Rectangle 4"/>
            <p:cNvSpPr>
              <a:spLocks noChangeArrowheads="1"/>
            </p:cNvSpPr>
            <p:nvPr/>
          </p:nvSpPr>
          <p:spPr bwMode="auto">
            <a:xfrm>
              <a:off x="975" y="799"/>
              <a:ext cx="2404" cy="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Full Members of COSMO </a:t>
            </a:r>
            <a:br>
              <a:rPr lang="en-GB" sz="2800" dirty="0" smtClean="0"/>
            </a:br>
            <a:endParaRPr lang="en-GB" sz="2800" dirty="0" smtClean="0"/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95400" y="908720"/>
            <a:ext cx="7472363" cy="4581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200" dirty="0" smtClean="0"/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200" b="1" dirty="0" smtClean="0"/>
              <a:t>2001  Germany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400" dirty="0" err="1" smtClean="0"/>
              <a:t>Deutscher</a:t>
            </a:r>
            <a:r>
              <a:rPr lang="en-GB" sz="1400" dirty="0" smtClean="0"/>
              <a:t> </a:t>
            </a:r>
            <a:r>
              <a:rPr lang="en-GB" sz="1400" dirty="0" err="1" smtClean="0"/>
              <a:t>Wetterdienst</a:t>
            </a:r>
            <a:r>
              <a:rPr lang="en-GB" sz="1400" dirty="0" smtClean="0"/>
              <a:t> (DWD)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200" b="1" dirty="0"/>
              <a:t>2001 </a:t>
            </a:r>
            <a:r>
              <a:rPr lang="en-GB" sz="2200" b="1" dirty="0" smtClean="0"/>
              <a:t> Switzerland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400" dirty="0" err="1" smtClean="0"/>
              <a:t>MeteoSwiss</a:t>
            </a:r>
            <a:endParaRPr lang="en-GB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200" b="1" dirty="0" smtClean="0"/>
              <a:t>2001  Italy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400" dirty="0" err="1" smtClean="0"/>
              <a:t>Ufficio</a:t>
            </a:r>
            <a:r>
              <a:rPr lang="en-GB" sz="1400" dirty="0" smtClean="0"/>
              <a:t> </a:t>
            </a:r>
            <a:r>
              <a:rPr lang="en-GB" sz="1400" dirty="0" err="1" smtClean="0"/>
              <a:t>Generale</a:t>
            </a:r>
            <a:r>
              <a:rPr lang="en-GB" sz="1400" dirty="0" smtClean="0"/>
              <a:t> </a:t>
            </a:r>
            <a:r>
              <a:rPr lang="en-GB" sz="1400" dirty="0" err="1" smtClean="0"/>
              <a:t>Spazio</a:t>
            </a:r>
            <a:r>
              <a:rPr lang="en-GB" sz="1400" dirty="0" smtClean="0"/>
              <a:t> </a:t>
            </a:r>
            <a:r>
              <a:rPr lang="en-GB" sz="1400" dirty="0" err="1" smtClean="0"/>
              <a:t>Aereo</a:t>
            </a:r>
            <a:r>
              <a:rPr lang="en-GB" sz="1400" dirty="0" smtClean="0"/>
              <a:t> e </a:t>
            </a:r>
            <a:r>
              <a:rPr lang="en-GB" sz="1400" dirty="0" err="1" smtClean="0"/>
              <a:t>Meteorologia</a:t>
            </a:r>
            <a:r>
              <a:rPr lang="en-GB" sz="1400" dirty="0" smtClean="0"/>
              <a:t> (USAM)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200" b="1" dirty="0"/>
              <a:t>2001 </a:t>
            </a:r>
            <a:r>
              <a:rPr lang="en-GB" sz="2200" b="1" dirty="0" smtClean="0"/>
              <a:t> Greece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Hellenic National Meteorological Service (HNMS)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200" b="1" dirty="0" smtClean="0"/>
              <a:t>2002  Poland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Institute for Meteorology and Water Management (IMGW)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200" b="1" dirty="0" smtClean="0"/>
              <a:t>2009  Romania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National Meteorological Administration (NMA)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200" b="1" dirty="0" smtClean="0"/>
              <a:t>2009  Russia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Federal Service for Hydrometeorology and Environmental Monitoring (</a:t>
            </a:r>
            <a:r>
              <a:rPr lang="en-GB" sz="1400" dirty="0" err="1" smtClean="0"/>
              <a:t>Roshydromet</a:t>
            </a:r>
            <a:r>
              <a:rPr lang="en-GB" sz="1400" dirty="0" smtClean="0"/>
              <a:t>)</a:t>
            </a:r>
          </a:p>
        </p:txBody>
      </p:sp>
      <p:grpSp>
        <p:nvGrpSpPr>
          <p:cNvPr id="22533" name="Group 7"/>
          <p:cNvGrpSpPr>
            <a:grpSpLocks/>
          </p:cNvGrpSpPr>
          <p:nvPr/>
        </p:nvGrpSpPr>
        <p:grpSpPr bwMode="auto">
          <a:xfrm>
            <a:off x="867520" y="1315432"/>
            <a:ext cx="392112" cy="3889375"/>
            <a:chOff x="431" y="935"/>
            <a:chExt cx="247" cy="2671"/>
          </a:xfrm>
        </p:grpSpPr>
        <p:pic>
          <p:nvPicPr>
            <p:cNvPr id="22534" name="Picture 8" descr="russische-flag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" y="3462"/>
              <a:ext cx="240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5" name="Picture 9" descr="d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35"/>
              <a:ext cx="24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10" descr="c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346"/>
              <a:ext cx="24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11" descr="i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775"/>
              <a:ext cx="24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12" descr="ro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56"/>
              <a:ext cx="24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13" descr="flagge_polen_001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624"/>
              <a:ext cx="240" cy="1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40" name="Picture 14" descr="g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200"/>
              <a:ext cx="24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8198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 bwMode="auto">
          <a:xfrm>
            <a:off x="1287463" y="387350"/>
            <a:ext cx="7461250" cy="9890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Policy of COSMO for enlargement</a:t>
            </a:r>
            <a:endParaRPr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5875" y="1628775"/>
            <a:ext cx="7607300" cy="43926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 smtClean="0"/>
              <a:t>Decisions of the COSMO directors on memberships:</a:t>
            </a:r>
          </a:p>
          <a:p>
            <a:pPr>
              <a:defRPr/>
            </a:pPr>
            <a:r>
              <a:rPr lang="en-US" sz="2000" dirty="0" smtClean="0"/>
              <a:t>2005 meeting: no enlargement foreseen until the question of the future structure and operation of COSMO has been solved</a:t>
            </a:r>
          </a:p>
          <a:p>
            <a:pPr>
              <a:defRPr/>
            </a:pPr>
            <a:r>
              <a:rPr lang="en-US" sz="2000" dirty="0" smtClean="0"/>
              <a:t>2007 meeting: </a:t>
            </a:r>
          </a:p>
          <a:p>
            <a:pPr lvl="1">
              <a:defRPr/>
            </a:pPr>
            <a:r>
              <a:rPr lang="en-US" sz="2000" dirty="0" smtClean="0"/>
              <a:t>Mechanism of priority projects for FTE approved</a:t>
            </a:r>
          </a:p>
          <a:p>
            <a:pPr lvl="1">
              <a:defRPr/>
            </a:pPr>
            <a:r>
              <a:rPr lang="en-US" sz="2000" dirty="0" smtClean="0"/>
              <a:t>Development of a science plan decided </a:t>
            </a:r>
            <a:r>
              <a:rPr lang="en-US" sz="1900" i="1" dirty="0" smtClean="0"/>
              <a:t>(2010-14 approved)</a:t>
            </a:r>
          </a:p>
          <a:p>
            <a:pPr lvl="1">
              <a:defRPr/>
            </a:pPr>
            <a:r>
              <a:rPr lang="en-US" sz="2000" dirty="0" smtClean="0"/>
              <a:t>Licensing principle agreed</a:t>
            </a:r>
          </a:p>
          <a:p>
            <a:pPr lvl="1">
              <a:defRPr/>
            </a:pPr>
            <a:r>
              <a:rPr lang="en-US" sz="2000" dirty="0" smtClean="0"/>
              <a:t>Different types of membership (with rights/duties) </a:t>
            </a:r>
            <a:r>
              <a:rPr lang="en-US" sz="2000" dirty="0"/>
              <a:t>agreed :</a:t>
            </a:r>
            <a:endParaRPr lang="en-US" sz="2000" dirty="0" smtClean="0"/>
          </a:p>
          <a:p>
            <a:pPr lvl="2">
              <a:defRPr/>
            </a:pPr>
            <a:r>
              <a:rPr lang="en-US" sz="2000" dirty="0" smtClean="0"/>
              <a:t>Full Member</a:t>
            </a:r>
          </a:p>
          <a:p>
            <a:pPr lvl="2">
              <a:defRPr/>
            </a:pPr>
            <a:r>
              <a:rPr lang="en-US" sz="2000" dirty="0" smtClean="0"/>
              <a:t>Applicant</a:t>
            </a:r>
          </a:p>
          <a:p>
            <a:pPr lvl="2">
              <a:defRPr/>
            </a:pPr>
            <a:r>
              <a:rPr lang="en-US" sz="2000" dirty="0" smtClean="0"/>
              <a:t>Licensee</a:t>
            </a:r>
          </a:p>
          <a:p>
            <a:pPr lvl="1">
              <a:buFont typeface="Wingdings"/>
              <a:buChar char="Ø"/>
              <a:defRPr/>
            </a:pPr>
            <a:r>
              <a:rPr lang="en-US" sz="2000" b="1" dirty="0" smtClean="0"/>
              <a:t>Enlargements again possible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8876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Newest interests for membership</a:t>
            </a:r>
            <a:br>
              <a:rPr lang="en-US" sz="2800" dirty="0" smtClean="0"/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124744"/>
            <a:ext cx="7472363" cy="4968552"/>
          </a:xfrm>
        </p:spPr>
        <p:txBody>
          <a:bodyPr/>
          <a:lstStyle/>
          <a:p>
            <a:r>
              <a:rPr lang="en-GB" dirty="0"/>
              <a:t>Discussions with different countries during the last years</a:t>
            </a:r>
          </a:p>
          <a:p>
            <a:endParaRPr lang="en-GB" dirty="0"/>
          </a:p>
          <a:p>
            <a:r>
              <a:rPr lang="en-GB" dirty="0"/>
              <a:t>Only discussion with Israel (IMS) has lead to an official application to membership in 2012</a:t>
            </a:r>
          </a:p>
          <a:p>
            <a:endParaRPr lang="en-GB" dirty="0"/>
          </a:p>
          <a:p>
            <a:r>
              <a:rPr lang="en-GB" dirty="0"/>
              <a:t>COSMO directors have asked for an </a:t>
            </a:r>
            <a:r>
              <a:rPr lang="en-GB" dirty="0" smtClean="0"/>
              <a:t>assessment </a:t>
            </a:r>
            <a:r>
              <a:rPr lang="en-GB" dirty="0"/>
              <a:t>of the future strategy of COSMO and of its enlargement </a:t>
            </a:r>
            <a:r>
              <a:rPr lang="en-GB" dirty="0" smtClean="0"/>
              <a:t>policy before a decision on the application of IMS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97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/>
            <a:r>
              <a:rPr lang="de-CH" sz="2800" dirty="0" err="1"/>
              <a:t>Current</a:t>
            </a:r>
            <a:r>
              <a:rPr lang="de-CH" sz="2800" dirty="0"/>
              <a:t> </a:t>
            </a:r>
            <a:r>
              <a:rPr lang="de-CH" sz="2800" dirty="0" err="1"/>
              <a:t>status</a:t>
            </a:r>
            <a:r>
              <a:rPr lang="de-CH" sz="2800" dirty="0"/>
              <a:t> </a:t>
            </a:r>
            <a:r>
              <a:rPr lang="de-CH" sz="2800" dirty="0" err="1"/>
              <a:t>of</a:t>
            </a:r>
            <a:r>
              <a:rPr lang="de-CH" sz="2800" dirty="0"/>
              <a:t> </a:t>
            </a:r>
            <a:r>
              <a:rPr lang="de-CH" sz="2800" dirty="0" err="1"/>
              <a:t>model</a:t>
            </a:r>
            <a:r>
              <a:rPr lang="de-CH" sz="2800" dirty="0"/>
              <a:t> </a:t>
            </a:r>
            <a:r>
              <a:rPr lang="de-CH" sz="2800" dirty="0" err="1"/>
              <a:t>and</a:t>
            </a:r>
            <a:r>
              <a:rPr lang="de-CH" sz="2800" dirty="0"/>
              <a:t> </a:t>
            </a:r>
            <a:r>
              <a:rPr lang="de-CH" sz="2800" dirty="0" err="1"/>
              <a:t>consortium</a:t>
            </a:r>
            <a:r>
              <a:rPr lang="de-CH" dirty="0"/>
              <a:t/>
            </a:r>
            <a:br>
              <a:rPr lang="de-CH" dirty="0"/>
            </a:br>
            <a:r>
              <a:rPr lang="de-CH" sz="2800" dirty="0"/>
              <a:t/>
            </a:r>
            <a:br>
              <a:rPr lang="de-CH" sz="2800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1330325"/>
            <a:ext cx="7472363" cy="4834979"/>
          </a:xfrm>
        </p:spPr>
        <p:txBody>
          <a:bodyPr/>
          <a:lstStyle/>
          <a:p>
            <a:r>
              <a:rPr lang="en-GB" sz="2000" dirty="0" smtClean="0"/>
              <a:t>General increase of quality, importance and scope of NWP</a:t>
            </a:r>
          </a:p>
          <a:p>
            <a:pPr lvl="1"/>
            <a:r>
              <a:rPr lang="en-GB" sz="1800" dirty="0" smtClean="0"/>
              <a:t>Central role in forecasting process / trend to automation</a:t>
            </a:r>
          </a:p>
          <a:p>
            <a:pPr lvl="1"/>
            <a:r>
              <a:rPr lang="en-GB" sz="1800" dirty="0" smtClean="0"/>
              <a:t>COSMO + CLM, ART, </a:t>
            </a:r>
            <a:r>
              <a:rPr lang="en-GB" sz="1800" dirty="0" err="1" smtClean="0"/>
              <a:t>Fieldextra</a:t>
            </a:r>
            <a:r>
              <a:rPr lang="en-GB" sz="1800" dirty="0" smtClean="0"/>
              <a:t>, VERSUS,…</a:t>
            </a:r>
          </a:p>
          <a:p>
            <a:pPr lvl="1"/>
            <a:endParaRPr lang="en-GB" sz="1000" dirty="0" smtClean="0"/>
          </a:p>
          <a:p>
            <a:r>
              <a:rPr lang="en-GB" sz="2000" dirty="0" smtClean="0"/>
              <a:t>COSMO operational in many countries (incl. licensees)</a:t>
            </a:r>
            <a:br>
              <a:rPr lang="en-GB" sz="2000" dirty="0" smtClean="0"/>
            </a:br>
            <a:r>
              <a:rPr lang="en-GB" sz="2000" dirty="0" smtClean="0"/>
              <a:t>each member with a convection-permitting version</a:t>
            </a:r>
          </a:p>
          <a:p>
            <a:endParaRPr lang="en-GB" sz="1000" dirty="0" smtClean="0"/>
          </a:p>
          <a:p>
            <a:r>
              <a:rPr lang="en-GB" sz="2000" dirty="0" smtClean="0"/>
              <a:t>Wide usage for research and in other communities</a:t>
            </a:r>
          </a:p>
          <a:p>
            <a:pPr marL="742950" lvl="2" indent="-342900"/>
            <a:r>
              <a:rPr lang="en-GB" sz="1800" dirty="0" smtClean="0">
                <a:ea typeface="+mn-ea"/>
                <a:cs typeface="+mn-cs"/>
              </a:rPr>
              <a:t>Climate within the CLM-community ( ~60 institutes) </a:t>
            </a:r>
          </a:p>
          <a:p>
            <a:pPr marL="742950" lvl="2" indent="-342900"/>
            <a:r>
              <a:rPr lang="en-GB" sz="1800" dirty="0" smtClean="0">
                <a:ea typeface="+mn-ea"/>
                <a:cs typeface="+mn-cs"/>
              </a:rPr>
              <a:t>ART for aerosols &amp; atmosphere chemistry (~20 institutes)</a:t>
            </a:r>
          </a:p>
          <a:p>
            <a:pPr marL="742950" lvl="2" indent="-342900"/>
            <a:endParaRPr lang="en-GB" sz="1000" dirty="0" smtClean="0"/>
          </a:p>
          <a:p>
            <a:r>
              <a:rPr lang="en-GB" sz="2000" dirty="0" smtClean="0"/>
              <a:t>Good performance compared to other models</a:t>
            </a:r>
          </a:p>
          <a:p>
            <a:pPr lvl="1"/>
            <a:r>
              <a:rPr lang="en-GB" sz="1800" dirty="0" smtClean="0"/>
              <a:t>out of</a:t>
            </a:r>
            <a:r>
              <a:rPr lang="en-GB" sz="1800" dirty="0" smtClean="0"/>
              <a:t> </a:t>
            </a:r>
            <a:r>
              <a:rPr lang="en-GB" sz="1800" dirty="0" smtClean="0"/>
              <a:t>verification </a:t>
            </a:r>
            <a:r>
              <a:rPr lang="en-GB" sz="1800" dirty="0" smtClean="0"/>
              <a:t>results </a:t>
            </a:r>
            <a:endParaRPr lang="en-GB" sz="1800" dirty="0" smtClean="0"/>
          </a:p>
          <a:p>
            <a:pPr lvl="1"/>
            <a:r>
              <a:rPr lang="en-GB" sz="1800" dirty="0" smtClean="0"/>
              <a:t>leader in resolution of operational ensemble</a:t>
            </a:r>
          </a:p>
          <a:p>
            <a:pPr lvl="1"/>
            <a:r>
              <a:rPr lang="en-GB" sz="1800" dirty="0" smtClean="0"/>
              <a:t>significant advance for new HPC architectures</a:t>
            </a:r>
          </a:p>
        </p:txBody>
      </p:sp>
    </p:spTree>
    <p:extLst>
      <p:ext uri="{BB962C8B-B14F-4D97-AF65-F5344CB8AC3E}">
        <p14:creationId xmlns:p14="http://schemas.microsoft.com/office/powerpoint/2010/main" val="40583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/>
            <a:r>
              <a:rPr lang="de-CH" sz="2800" dirty="0" err="1"/>
              <a:t>Current</a:t>
            </a:r>
            <a:r>
              <a:rPr lang="de-CH" sz="2800" dirty="0"/>
              <a:t> </a:t>
            </a:r>
            <a:r>
              <a:rPr lang="de-CH" sz="2800" dirty="0" err="1"/>
              <a:t>status</a:t>
            </a:r>
            <a:r>
              <a:rPr lang="de-CH" sz="2800" dirty="0"/>
              <a:t> </a:t>
            </a:r>
            <a:r>
              <a:rPr lang="de-CH" sz="2800" dirty="0" err="1"/>
              <a:t>of</a:t>
            </a:r>
            <a:r>
              <a:rPr lang="de-CH" sz="2800" dirty="0"/>
              <a:t> </a:t>
            </a:r>
            <a:r>
              <a:rPr lang="de-CH" sz="2800" dirty="0" err="1" smtClean="0"/>
              <a:t>consortium</a:t>
            </a:r>
            <a:r>
              <a:rPr lang="de-CH" dirty="0"/>
              <a:t/>
            </a:r>
            <a:br>
              <a:rPr lang="de-CH" dirty="0"/>
            </a:br>
            <a:r>
              <a:rPr lang="de-CH" sz="2800" dirty="0"/>
              <a:t/>
            </a:r>
            <a:br>
              <a:rPr lang="de-CH" sz="2800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1330325"/>
            <a:ext cx="7472363" cy="4834979"/>
          </a:xfrm>
        </p:spPr>
        <p:txBody>
          <a:bodyPr/>
          <a:lstStyle/>
          <a:p>
            <a:r>
              <a:rPr lang="en-GB" sz="2000" dirty="0" smtClean="0"/>
              <a:t>Community of NMS developing and operating a model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Mechanisms for development in place</a:t>
            </a:r>
          </a:p>
          <a:p>
            <a:pPr lvl="1"/>
            <a:r>
              <a:rPr lang="en-GB" sz="1800" dirty="0" smtClean="0"/>
              <a:t>science plan, PP/PT, source management</a:t>
            </a:r>
          </a:p>
          <a:p>
            <a:pPr marL="457200" lvl="1" indent="0">
              <a:buNone/>
            </a:pPr>
            <a:endParaRPr lang="en-GB" sz="1800" dirty="0" smtClean="0"/>
          </a:p>
          <a:p>
            <a:r>
              <a:rPr lang="en-GB" sz="2000" dirty="0" smtClean="0"/>
              <a:t>Light governance</a:t>
            </a:r>
          </a:p>
          <a:p>
            <a:pPr lvl="1"/>
            <a:r>
              <a:rPr lang="en-GB" sz="1800" dirty="0" smtClean="0"/>
              <a:t>no budget, no central position, no dedicated development team</a:t>
            </a:r>
          </a:p>
          <a:p>
            <a:pPr lvl="1"/>
            <a:r>
              <a:rPr lang="en-GB" sz="1800" dirty="0" smtClean="0"/>
              <a:t>limited collaboration (local priorities, skills) 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Revenues from license fees to support development work</a:t>
            </a:r>
          </a:p>
          <a:p>
            <a:endParaRPr lang="en-GB" sz="2000" dirty="0" smtClean="0"/>
          </a:p>
          <a:p>
            <a:r>
              <a:rPr lang="en-GB" sz="2000" dirty="0" smtClean="0"/>
              <a:t>Strong link with universities</a:t>
            </a:r>
          </a:p>
        </p:txBody>
      </p:sp>
    </p:spTree>
    <p:extLst>
      <p:ext uri="{BB962C8B-B14F-4D97-AF65-F5344CB8AC3E}">
        <p14:creationId xmlns:p14="http://schemas.microsoft.com/office/powerpoint/2010/main" val="348306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Challenges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Global models reduce their mesh size:</a:t>
            </a:r>
          </a:p>
          <a:p>
            <a:pPr lvl="1"/>
            <a:r>
              <a:rPr lang="en-GB" sz="1800" dirty="0" smtClean="0"/>
              <a:t>IFS to 10 km in 2015, NH-IFS maybe to 5 km in 2020</a:t>
            </a:r>
          </a:p>
          <a:p>
            <a:pPr lvl="1"/>
            <a:r>
              <a:rPr lang="en-GB" sz="1800" dirty="0" smtClean="0"/>
              <a:t>ICON with possible local refinements </a:t>
            </a:r>
            <a:r>
              <a:rPr lang="en-GB" sz="1800" dirty="0" smtClean="0"/>
              <a:t>and </a:t>
            </a:r>
            <a:r>
              <a:rPr lang="en-GB" sz="1800" dirty="0" smtClean="0"/>
              <a:t>regional </a:t>
            </a:r>
            <a:r>
              <a:rPr lang="en-GB" sz="1800" dirty="0" smtClean="0"/>
              <a:t>mode</a:t>
            </a:r>
            <a:endParaRPr lang="en-GB" sz="2000" dirty="0" smtClean="0"/>
          </a:p>
          <a:p>
            <a:pPr lvl="1"/>
            <a:endParaRPr lang="en-GB" sz="2000" dirty="0" smtClean="0"/>
          </a:p>
          <a:p>
            <a:r>
              <a:rPr lang="en-GB" dirty="0" smtClean="0"/>
              <a:t>Increased requirements from the users</a:t>
            </a:r>
          </a:p>
          <a:p>
            <a:pPr lvl="1"/>
            <a:r>
              <a:rPr lang="en-GB" sz="1800" dirty="0" smtClean="0"/>
              <a:t>Expected growth of quality</a:t>
            </a:r>
          </a:p>
          <a:p>
            <a:pPr lvl="1"/>
            <a:r>
              <a:rPr lang="en-GB" sz="1800" dirty="0" smtClean="0"/>
              <a:t>Seamless prediction</a:t>
            </a:r>
          </a:p>
          <a:p>
            <a:pPr lvl="1"/>
            <a:r>
              <a:rPr lang="en-GB" sz="1800" dirty="0" smtClean="0"/>
              <a:t>More information (air composition, products for energy, aviation)</a:t>
            </a:r>
          </a:p>
          <a:p>
            <a:pPr lvl="1"/>
            <a:endParaRPr lang="en-GB" sz="1800" dirty="0" smtClean="0"/>
          </a:p>
          <a:p>
            <a:r>
              <a:rPr lang="en-GB" dirty="0" smtClean="0"/>
              <a:t>«Friendly competition» with other growing consortia </a:t>
            </a:r>
          </a:p>
          <a:p>
            <a:endParaRPr lang="en-GB" dirty="0" smtClean="0"/>
          </a:p>
          <a:p>
            <a:r>
              <a:rPr lang="en-GB" dirty="0" smtClean="0"/>
              <a:t>Disruptive evolution of HPC-architectures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5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D_MeteoSwiss_Var1_en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D MeteoSchweiz Variante 1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D MeteoSchweiz Variante 2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470CE0D-FADF-4C0F-90CA-E3B937E9A86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CD_MeteoSwiss_Var1_en</Template>
  <TotalTime>0</TotalTime>
  <Words>1464</Words>
  <Application>Microsoft Office PowerPoint</Application>
  <PresentationFormat>Bildschirmpräsentation (4:3)</PresentationFormat>
  <Paragraphs>291</Paragraphs>
  <Slides>29</Slides>
  <Notes>22</Notes>
  <HiddenSlides>2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29</vt:i4>
      </vt:variant>
    </vt:vector>
  </HeadingPairs>
  <TitlesOfParts>
    <vt:vector size="33" baseType="lpstr">
      <vt:lpstr>CD_MeteoSwiss_Var1_en</vt:lpstr>
      <vt:lpstr>CD MeteoSchweiz Variante 1</vt:lpstr>
      <vt:lpstr>CD MeteoSchweiz Variante 2</vt:lpstr>
      <vt:lpstr>Office Theme</vt:lpstr>
      <vt:lpstr>COSMO STC Report</vt:lpstr>
      <vt:lpstr>32nd STC meeting on 2nd/3rd Sept.</vt:lpstr>
      <vt:lpstr> COSMO Strategy &amp; enlargement policy </vt:lpstr>
      <vt:lpstr>Full Members of COSMO  </vt:lpstr>
      <vt:lpstr>Policy of COSMO for enlargement</vt:lpstr>
      <vt:lpstr>Newest interests for membership </vt:lpstr>
      <vt:lpstr>Current status of model and consortium  </vt:lpstr>
      <vt:lpstr>Current status of consortium  </vt:lpstr>
      <vt:lpstr>Challenges</vt:lpstr>
      <vt:lpstr>Development of ICON at DWD</vt:lpstr>
      <vt:lpstr>COSMO Strategy</vt:lpstr>
      <vt:lpstr>Consequences</vt:lpstr>
      <vt:lpstr>Responsibility of COSMO for ICON</vt:lpstr>
      <vt:lpstr>Responsibility of COSMO for ICON</vt:lpstr>
      <vt:lpstr>Development of ICON applications</vt:lpstr>
      <vt:lpstr>4.1 New COSMO Agreement (1) </vt:lpstr>
      <vt:lpstr>New COSMO Agreement Selected points </vt:lpstr>
      <vt:lpstr>Decisions on current projects  </vt:lpstr>
      <vt:lpstr>Decisions on new projects </vt:lpstr>
      <vt:lpstr>Elections</vt:lpstr>
      <vt:lpstr>Other decisions  </vt:lpstr>
      <vt:lpstr>Science plan</vt:lpstr>
      <vt:lpstr>Next COSMO GM</vt:lpstr>
      <vt:lpstr>PowerPoint-Präsentation</vt:lpstr>
      <vt:lpstr>16th General Meeting Date: 8 – 11 September 2014 Location: Athens-Grecce </vt:lpstr>
      <vt:lpstr>Kifisia</vt:lpstr>
      <vt:lpstr>Villa Kazouli</vt:lpstr>
      <vt:lpstr>Since 2001 the renovated Villa Kazouli houses the “National Centre for Sustainable Development”. Further more the the villa  accommodates environmental  and cultural events as well as international conferences and workshops.</vt:lpstr>
      <vt:lpstr>~ See You In Athens ~</vt:lpstr>
    </vt:vector>
  </TitlesOfParts>
  <Company>MeteoSwiss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Steiner Philippe</dc:creator>
  <cp:lastModifiedBy>Steiner Philippe</cp:lastModifiedBy>
  <cp:revision>126</cp:revision>
  <cp:lastPrinted>2013-08-30T17:06:22Z</cp:lastPrinted>
  <dcterms:created xsi:type="dcterms:W3CDTF">2012-03-01T08:13:45Z</dcterms:created>
  <dcterms:modified xsi:type="dcterms:W3CDTF">2013-09-05T07:39:20Z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