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2" r:id="rId8"/>
    <p:sldId id="261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80" y="5949280"/>
            <a:ext cx="1187624" cy="88407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6399"/>
            <a:ext cx="1152128" cy="833497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0" y="6237312"/>
            <a:ext cx="9108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COSMO-ART</a:t>
            </a:r>
            <a:endParaRPr lang="en-GB" b="1" dirty="0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251520" y="5877272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927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EACB-54B2-497D-8DBF-D6264CF91BAF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4089-8FE1-4B62-9DAC-3530349D2B0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938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EACB-54B2-497D-8DBF-D6264CF91BAF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4089-8FE1-4B62-9DAC-3530349D2B0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55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EACB-54B2-497D-8DBF-D6264CF91BAF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4089-8FE1-4B62-9DAC-3530349D2B0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351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EACB-54B2-497D-8DBF-D6264CF91BAF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4089-8FE1-4B62-9DAC-3530349D2B0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36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EACB-54B2-497D-8DBF-D6264CF91BAF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4089-8FE1-4B62-9DAC-3530349D2B0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695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EACB-54B2-497D-8DBF-D6264CF91BAF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4089-8FE1-4B62-9DAC-3530349D2B0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528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EACB-54B2-497D-8DBF-D6264CF91BAF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4089-8FE1-4B62-9DAC-3530349D2B0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703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EACB-54B2-497D-8DBF-D6264CF91BAF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4089-8FE1-4B62-9DAC-3530349D2B0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22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EACB-54B2-497D-8DBF-D6264CF91BAF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4089-8FE1-4B62-9DAC-3530349D2B0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491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EACB-54B2-497D-8DBF-D6264CF91BAF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4089-8FE1-4B62-9DAC-3530349D2B0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096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9EACB-54B2-497D-8DBF-D6264CF91BAF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44089-8FE1-4B62-9DAC-3530349D2B0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g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116632"/>
            <a:ext cx="7405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COSMO-ART Working Group meeting , 03.09.2013, ´Sibiu</a:t>
            </a:r>
            <a:endParaRPr lang="en-GB" sz="24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126321" y="1308824"/>
            <a:ext cx="689611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Agenda:</a:t>
            </a:r>
          </a:p>
          <a:p>
            <a:endParaRPr lang="en-GB" sz="2400" dirty="0"/>
          </a:p>
          <a:p>
            <a:r>
              <a:rPr lang="en-GB" sz="2400" dirty="0" smtClean="0"/>
              <a:t>B. Vogel</a:t>
            </a:r>
            <a:r>
              <a:rPr lang="en-GB" sz="2400" dirty="0"/>
              <a:t>:</a:t>
            </a:r>
            <a:r>
              <a:rPr lang="en-GB" sz="2400" dirty="0" smtClean="0"/>
              <a:t> Recent Developments</a:t>
            </a:r>
          </a:p>
          <a:p>
            <a:r>
              <a:rPr lang="en-GB" sz="2400" dirty="0"/>
              <a:t> </a:t>
            </a:r>
            <a:r>
              <a:rPr lang="en-GB" sz="2400" dirty="0" smtClean="0"/>
              <a:t>            	</a:t>
            </a:r>
            <a:endParaRPr lang="en-GB" sz="2400" dirty="0"/>
          </a:p>
          <a:p>
            <a:r>
              <a:rPr lang="en-GB" sz="2400" dirty="0" smtClean="0"/>
              <a:t>A. </a:t>
            </a:r>
            <a:r>
              <a:rPr lang="en-GB" sz="2400" dirty="0" err="1" smtClean="0"/>
              <a:t>Revokatova</a:t>
            </a:r>
            <a:r>
              <a:rPr lang="en-GB" sz="2400" dirty="0"/>
              <a:t>:</a:t>
            </a:r>
            <a:r>
              <a:rPr lang="en-GB" sz="2400" dirty="0" smtClean="0"/>
              <a:t> Developments in Russia</a:t>
            </a:r>
          </a:p>
          <a:p>
            <a:endParaRPr lang="en-GB" sz="2400" dirty="0"/>
          </a:p>
          <a:p>
            <a:r>
              <a:rPr lang="en-GB" sz="2400" dirty="0" smtClean="0"/>
              <a:t>P. Kaufmann: Plans for </a:t>
            </a:r>
            <a:r>
              <a:rPr lang="en-GB" sz="2400" dirty="0" err="1" smtClean="0"/>
              <a:t>operaional</a:t>
            </a:r>
            <a:r>
              <a:rPr lang="en-GB" sz="2400" dirty="0" smtClean="0"/>
              <a:t> use of COSMO-ART </a:t>
            </a:r>
          </a:p>
          <a:p>
            <a:r>
              <a:rPr lang="en-GB" sz="2400" dirty="0"/>
              <a:t> </a:t>
            </a:r>
            <a:r>
              <a:rPr lang="en-GB" sz="2400" dirty="0" smtClean="0"/>
              <a:t>      for air quality forecast</a:t>
            </a:r>
          </a:p>
          <a:p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2690290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81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79512" y="332656"/>
            <a:ext cx="87129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400" b="1" dirty="0" smtClean="0">
                <a:solidFill>
                  <a:prstClr val="black"/>
                </a:solidFill>
              </a:rPr>
              <a:t>Recent developments</a:t>
            </a:r>
            <a:r>
              <a:rPr lang="en-GB" sz="2400" b="1" dirty="0">
                <a:solidFill>
                  <a:prstClr val="black"/>
                </a:solidFill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en-GB" sz="2400" dirty="0">
                <a:solidFill>
                  <a:prstClr val="black"/>
                </a:solidFill>
              </a:rPr>
              <a:t>  </a:t>
            </a:r>
            <a:r>
              <a:rPr lang="en-GB" sz="2400" dirty="0" smtClean="0">
                <a:solidFill>
                  <a:prstClr val="black"/>
                </a:solidFill>
              </a:rPr>
              <a:t>sanity check of the results</a:t>
            </a:r>
          </a:p>
          <a:p>
            <a:pPr lvl="0">
              <a:lnSpc>
                <a:spcPct val="150000"/>
              </a:lnSpc>
            </a:pPr>
            <a:endParaRPr lang="en-GB" sz="24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GB" sz="2400" dirty="0" smtClean="0">
                <a:solidFill>
                  <a:prstClr val="black"/>
                </a:solidFill>
              </a:rPr>
              <a:t>  Adaptation of COSMO-ART to COSMO 5.0</a:t>
            </a:r>
          </a:p>
          <a:p>
            <a:pPr lvl="0">
              <a:lnSpc>
                <a:spcPct val="150000"/>
              </a:lnSpc>
            </a:pPr>
            <a:r>
              <a:rPr lang="en-GB" sz="2400" dirty="0" smtClean="0">
                <a:solidFill>
                  <a:prstClr val="black"/>
                </a:solidFill>
              </a:rPr>
              <a:t>             tracer structure</a:t>
            </a:r>
          </a:p>
          <a:p>
            <a:pPr lvl="0">
              <a:lnSpc>
                <a:spcPct val="150000"/>
              </a:lnSpc>
            </a:pP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smtClean="0">
                <a:solidFill>
                  <a:prstClr val="black"/>
                </a:solidFill>
              </a:rPr>
              <a:t>            chemical boundary conditions form MOZART  and EMAC</a:t>
            </a:r>
          </a:p>
          <a:p>
            <a:pPr lvl="0">
              <a:lnSpc>
                <a:spcPct val="150000"/>
              </a:lnSpc>
            </a:pP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smtClean="0">
                <a:solidFill>
                  <a:prstClr val="black"/>
                </a:solidFill>
              </a:rPr>
              <a:t>             INT2LM</a:t>
            </a:r>
          </a:p>
          <a:p>
            <a:pPr lvl="0">
              <a:lnSpc>
                <a:spcPct val="150000"/>
              </a:lnSpc>
            </a:pP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smtClean="0">
                <a:solidFill>
                  <a:prstClr val="black"/>
                </a:solidFill>
              </a:rPr>
              <a:t>             restart with COSMO-ART output from previous  runs</a:t>
            </a:r>
          </a:p>
          <a:p>
            <a:pPr lvl="0">
              <a:lnSpc>
                <a:spcPct val="150000"/>
              </a:lnSpc>
            </a:pPr>
            <a:r>
              <a:rPr lang="en-GB" sz="2400" dirty="0" smtClean="0">
                <a:solidFill>
                  <a:prstClr val="black"/>
                </a:solidFill>
              </a:rPr>
              <a:t> </a:t>
            </a:r>
            <a:endParaRPr lang="en-GB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021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251520" y="44624"/>
            <a:ext cx="29899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CC"/>
                </a:solidFill>
              </a:rPr>
              <a:t>COSMO-ART </a:t>
            </a:r>
            <a:r>
              <a:rPr lang="en-US" sz="2400" b="1" dirty="0" smtClean="0">
                <a:solidFill>
                  <a:srgbClr val="0000CC"/>
                </a:solidFill>
              </a:rPr>
              <a:t>users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5496" y="749310"/>
            <a:ext cx="9084666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0000"/>
                </a:solidFill>
              </a:rPr>
              <a:t>IMK-IFU:  Dust storms over China, air quality during the Olympic Games</a:t>
            </a:r>
            <a:endParaRPr lang="en-GB" sz="2400" dirty="0">
              <a:solidFill>
                <a:srgbClr val="000000"/>
              </a:solidFill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0000"/>
                </a:solidFill>
              </a:rPr>
              <a:t>IMK-AAF: </a:t>
            </a:r>
            <a:r>
              <a:rPr lang="en-GB" sz="2400" dirty="0">
                <a:solidFill>
                  <a:srgbClr val="000000"/>
                </a:solidFill>
              </a:rPr>
              <a:t>Pollen </a:t>
            </a:r>
            <a:r>
              <a:rPr lang="en-GB" sz="2400" dirty="0" smtClean="0">
                <a:solidFill>
                  <a:srgbClr val="000000"/>
                </a:solidFill>
              </a:rPr>
              <a:t>, bacteria as </a:t>
            </a:r>
            <a:r>
              <a:rPr lang="en-GB" sz="2400" dirty="0">
                <a:solidFill>
                  <a:srgbClr val="000000"/>
                </a:solidFill>
              </a:rPr>
              <a:t>IN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0000"/>
                </a:solidFill>
              </a:rPr>
              <a:t>IMK-ASF: </a:t>
            </a:r>
            <a:r>
              <a:rPr lang="en-GB" sz="2400" dirty="0">
                <a:solidFill>
                  <a:srgbClr val="000000"/>
                </a:solidFill>
              </a:rPr>
              <a:t>Troposphere-Stratosphere Exchange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0000"/>
                </a:solidFill>
              </a:rPr>
              <a:t>EMPA, Switzerland: Aqueous chemistry</a:t>
            </a:r>
            <a:r>
              <a:rPr lang="en-GB" sz="2400" dirty="0">
                <a:solidFill>
                  <a:srgbClr val="000000"/>
                </a:solidFill>
              </a:rPr>
              <a:t>, </a:t>
            </a:r>
            <a:r>
              <a:rPr lang="en-GB" sz="2400" dirty="0" smtClean="0">
                <a:solidFill>
                  <a:srgbClr val="000000"/>
                </a:solidFill>
              </a:rPr>
              <a:t>Validation, </a:t>
            </a:r>
            <a:endParaRPr lang="en-GB" sz="2400" dirty="0">
              <a:solidFill>
                <a:srgbClr val="000000"/>
              </a:solidFill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 err="1" smtClean="0">
                <a:solidFill>
                  <a:srgbClr val="000000"/>
                </a:solidFill>
              </a:rPr>
              <a:t>Rosshydromet</a:t>
            </a:r>
            <a:r>
              <a:rPr lang="en-GB" sz="2400" dirty="0" smtClean="0">
                <a:solidFill>
                  <a:srgbClr val="000000"/>
                </a:solidFill>
              </a:rPr>
              <a:t>, Russia: </a:t>
            </a:r>
            <a:r>
              <a:rPr lang="en-GB" sz="2400" dirty="0">
                <a:solidFill>
                  <a:srgbClr val="000000"/>
                </a:solidFill>
              </a:rPr>
              <a:t>Air quality above </a:t>
            </a:r>
            <a:r>
              <a:rPr lang="en-GB" sz="2400" dirty="0" smtClean="0">
                <a:solidFill>
                  <a:srgbClr val="000000"/>
                </a:solidFill>
              </a:rPr>
              <a:t>Moscow, Vegetation Fires</a:t>
            </a:r>
            <a:endParaRPr lang="en-GB" sz="2400" dirty="0">
              <a:solidFill>
                <a:srgbClr val="000000"/>
              </a:solidFill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0000"/>
                </a:solidFill>
              </a:rPr>
              <a:t>NCMS, United Arabic Emirates UAE: </a:t>
            </a:r>
            <a:r>
              <a:rPr lang="en-GB" sz="2400" dirty="0">
                <a:solidFill>
                  <a:srgbClr val="000000"/>
                </a:solidFill>
              </a:rPr>
              <a:t>Dust storm </a:t>
            </a:r>
            <a:r>
              <a:rPr lang="en-GB" sz="2400" dirty="0" smtClean="0">
                <a:solidFill>
                  <a:srgbClr val="000000"/>
                </a:solidFill>
              </a:rPr>
              <a:t>forecast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0000"/>
                </a:solidFill>
              </a:rPr>
              <a:t>Georgia Tec, USA: Aerosols and cloud formation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0000"/>
                </a:solidFill>
              </a:rPr>
              <a:t>Carnegie Mellon, USA: Soot impact on regional climate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56664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251520" y="44624"/>
            <a:ext cx="29899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CC"/>
                </a:solidFill>
              </a:rPr>
              <a:t>COSMO-ART </a:t>
            </a:r>
            <a:r>
              <a:rPr lang="en-US" sz="2400" b="1" dirty="0" smtClean="0">
                <a:solidFill>
                  <a:srgbClr val="0000CC"/>
                </a:solidFill>
              </a:rPr>
              <a:t>users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94565" y="1268760"/>
            <a:ext cx="8494633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 err="1" smtClean="0">
                <a:solidFill>
                  <a:srgbClr val="000000"/>
                </a:solidFill>
              </a:rPr>
              <a:t>Meteoswiss</a:t>
            </a:r>
            <a:r>
              <a:rPr lang="en-GB" sz="2400" dirty="0" smtClean="0">
                <a:solidFill>
                  <a:srgbClr val="000000"/>
                </a:solidFill>
              </a:rPr>
              <a:t>, Switzerland: </a:t>
            </a:r>
            <a:r>
              <a:rPr lang="en-GB" sz="2400" dirty="0">
                <a:solidFill>
                  <a:srgbClr val="000000"/>
                </a:solidFill>
              </a:rPr>
              <a:t>Operational pollen forecast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0000"/>
                </a:solidFill>
              </a:rPr>
              <a:t>DWD, Germany: </a:t>
            </a:r>
            <a:r>
              <a:rPr lang="en-GB" sz="2400" dirty="0">
                <a:solidFill>
                  <a:srgbClr val="000000"/>
                </a:solidFill>
              </a:rPr>
              <a:t>Operational forecast of pollen, mineral </a:t>
            </a:r>
            <a:r>
              <a:rPr lang="en-GB" sz="2400" dirty="0" smtClean="0">
                <a:solidFill>
                  <a:srgbClr val="000000"/>
                </a:solidFill>
              </a:rPr>
              <a:t>dust,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</a:rPr>
              <a:t>	</a:t>
            </a:r>
            <a:r>
              <a:rPr lang="en-GB" sz="2400" dirty="0" smtClean="0">
                <a:solidFill>
                  <a:srgbClr val="000000"/>
                </a:solidFill>
              </a:rPr>
              <a:t>	    </a:t>
            </a:r>
            <a:r>
              <a:rPr lang="en-GB" sz="2400" dirty="0">
                <a:solidFill>
                  <a:srgbClr val="000000"/>
                </a:solidFill>
              </a:rPr>
              <a:t>volcanic ash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0000"/>
                </a:solidFill>
              </a:rPr>
              <a:t>National Observatory, Greece: Forest fires, air quality</a:t>
            </a:r>
            <a:endParaRPr lang="en-GB" sz="2400" dirty="0">
              <a:solidFill>
                <a:srgbClr val="000000"/>
              </a:solidFill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</a:rPr>
              <a:t>Weather service of </a:t>
            </a:r>
            <a:r>
              <a:rPr lang="en-GB" sz="2400" dirty="0" smtClean="0">
                <a:solidFill>
                  <a:srgbClr val="000000"/>
                </a:solidFill>
              </a:rPr>
              <a:t>Romania: Air quality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</a:rPr>
              <a:t>New </a:t>
            </a:r>
            <a:r>
              <a:rPr lang="en-GB" sz="2400" dirty="0" smtClean="0">
                <a:solidFill>
                  <a:srgbClr val="000000"/>
                </a:solidFill>
              </a:rPr>
              <a:t>user: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0000"/>
                </a:solidFill>
              </a:rPr>
              <a:t>Tel-Aviv university: Dust and haze layer in der Dead Sea Area</a:t>
            </a:r>
            <a:r>
              <a:rPr lang="en-GB" sz="2400" dirty="0">
                <a:solidFill>
                  <a:srgbClr val="000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03694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15616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179512" y="476672"/>
            <a:ext cx="8690264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 smtClean="0">
                <a:solidFill>
                  <a:srgbClr val="000000"/>
                </a:solidFill>
                <a:latin typeface="Arial"/>
              </a:rPr>
              <a:t>Some other news:</a:t>
            </a:r>
          </a:p>
          <a:p>
            <a:pPr lvl="0"/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lvl="0"/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lvl="0"/>
            <a:r>
              <a:rPr lang="en-US" sz="2400" dirty="0">
                <a:solidFill>
                  <a:srgbClr val="000000"/>
                </a:solidFill>
                <a:latin typeface="Arial"/>
              </a:rPr>
              <a:t>COSMO-ART/M7</a:t>
            </a:r>
          </a:p>
          <a:p>
            <a:pPr lvl="0"/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lvl="0"/>
            <a:r>
              <a:rPr lang="en-US" sz="2400" dirty="0">
                <a:solidFill>
                  <a:srgbClr val="000000"/>
                </a:solidFill>
                <a:latin typeface="Arial"/>
              </a:rPr>
              <a:t>COSMO-ART serves as the base for EU Project 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EXA2GREEN</a:t>
            </a:r>
          </a:p>
          <a:p>
            <a:pPr lvl="0"/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lvl="0"/>
            <a:r>
              <a:rPr lang="en-US" sz="2400" smtClean="0">
                <a:solidFill>
                  <a:srgbClr val="000000"/>
                </a:solidFill>
                <a:latin typeface="Arial"/>
              </a:rPr>
              <a:t>Test 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suite for COSMO-ART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lvl="0"/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lvl="0"/>
            <a:r>
              <a:rPr lang="en-US" sz="2400" dirty="0">
                <a:solidFill>
                  <a:srgbClr val="000000"/>
                </a:solidFill>
                <a:latin typeface="Arial"/>
              </a:rPr>
              <a:t>Two extra days are foreseen for the next COSMO-CLM-ART</a:t>
            </a:r>
          </a:p>
          <a:p>
            <a:pPr lvl="0"/>
            <a:r>
              <a:rPr lang="en-US" sz="2400" dirty="0">
                <a:solidFill>
                  <a:srgbClr val="000000"/>
                </a:solidFill>
                <a:latin typeface="Arial"/>
              </a:rPr>
              <a:t>training 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course</a:t>
            </a:r>
          </a:p>
          <a:p>
            <a:pPr lvl="0"/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lvl="0"/>
            <a:r>
              <a:rPr lang="en-US" sz="2400" dirty="0" smtClean="0">
                <a:solidFill>
                  <a:srgbClr val="000000"/>
                </a:solidFill>
                <a:latin typeface="Arial"/>
              </a:rPr>
              <a:t>New ways of visualization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78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_180_ltr2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44.3915" end="1716.57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Picture 38" descr="Wortbildmarke-und-Claim-positiv-transpare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2898" y="189308"/>
            <a:ext cx="2136289" cy="56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 descr="Logo Engineering Mathematics and Computing La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624" y="36509"/>
            <a:ext cx="1656184" cy="71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9552" y="303039"/>
            <a:ext cx="448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Single sources (emergency cases)</a:t>
            </a:r>
            <a:endParaRPr lang="en-US" sz="2400" b="1" dirty="0"/>
          </a:p>
        </p:txBody>
      </p:sp>
      <p:sp>
        <p:nvSpPr>
          <p:cNvPr id="3" name="AutoShape 2" descr="imap://bernhard%2Evogel%40kit%2Eedu@imap.kit.edu:993/fetch%3EUID%3E/INBOX%3E9036?part=1.2&amp;type=image/jpeg&amp;filename=F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0" y="2708920"/>
            <a:ext cx="4139952" cy="309218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40768"/>
            <a:ext cx="5688631" cy="426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5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83568" y="9807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1651"/>
            <a:ext cx="1704204" cy="127815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657679" y="908720"/>
            <a:ext cx="517616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Realized so far:</a:t>
            </a:r>
          </a:p>
          <a:p>
            <a:endParaRPr lang="en-US" b="1" dirty="0" smtClean="0"/>
          </a:p>
          <a:p>
            <a:r>
              <a:rPr lang="en-US" b="1" dirty="0" smtClean="0"/>
              <a:t>Volcanic ash</a:t>
            </a:r>
          </a:p>
          <a:p>
            <a:r>
              <a:rPr lang="en-US" b="1" dirty="0" smtClean="0"/>
              <a:t>Radioactive particles</a:t>
            </a:r>
          </a:p>
          <a:p>
            <a:endParaRPr lang="en-US" b="1" dirty="0" smtClean="0"/>
          </a:p>
          <a:p>
            <a:r>
              <a:rPr lang="en-US" b="1" dirty="0" smtClean="0"/>
              <a:t>Sea salt </a:t>
            </a:r>
          </a:p>
          <a:p>
            <a:r>
              <a:rPr lang="en-US" b="1" dirty="0" smtClean="0"/>
              <a:t>Mineral dust</a:t>
            </a:r>
          </a:p>
          <a:p>
            <a:endParaRPr lang="en-US" b="1" dirty="0"/>
          </a:p>
          <a:p>
            <a:r>
              <a:rPr lang="en-US" b="1" dirty="0" err="1" smtClean="0"/>
              <a:t>Bromocarbons</a:t>
            </a:r>
            <a:r>
              <a:rPr lang="en-US" b="1" dirty="0" smtClean="0"/>
              <a:t> (stratosphere-troposphere exchange)</a:t>
            </a:r>
          </a:p>
          <a:p>
            <a:endParaRPr lang="en-US" b="1" dirty="0"/>
          </a:p>
          <a:p>
            <a:r>
              <a:rPr lang="en-US" b="1" dirty="0" smtClean="0"/>
              <a:t>Next steps: </a:t>
            </a:r>
          </a:p>
          <a:p>
            <a:r>
              <a:rPr lang="en-US" b="1" dirty="0" smtClean="0"/>
              <a:t>chemistry</a:t>
            </a:r>
          </a:p>
          <a:p>
            <a:r>
              <a:rPr lang="en-US" b="1" dirty="0" smtClean="0"/>
              <a:t>all other aerosols</a:t>
            </a:r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A prototype should be ready in July 2014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0238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</Words>
  <Application>Microsoft Office PowerPoint</Application>
  <PresentationFormat>Bildschirmpräsentation (4:3)</PresentationFormat>
  <Paragraphs>66</Paragraphs>
  <Slides>10</Slides>
  <Notes>0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Vogel, Bernhard</dc:creator>
  <cp:lastModifiedBy>Vogel, Bernhard (IMK)</cp:lastModifiedBy>
  <cp:revision>12</cp:revision>
  <dcterms:created xsi:type="dcterms:W3CDTF">2012-09-09T12:15:37Z</dcterms:created>
  <dcterms:modified xsi:type="dcterms:W3CDTF">2013-09-03T12:54:56Z</dcterms:modified>
</cp:coreProperties>
</file>