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0" r:id="rId2"/>
    <p:sldMasterId id="2147483723" r:id="rId3"/>
    <p:sldMasterId id="2147483735" r:id="rId4"/>
    <p:sldMasterId id="2147483747" r:id="rId5"/>
    <p:sldMasterId id="2147483759" r:id="rId6"/>
    <p:sldMasterId id="2147483772" r:id="rId7"/>
    <p:sldMasterId id="2147483784" r:id="rId8"/>
    <p:sldMasterId id="2147483808" r:id="rId9"/>
    <p:sldMasterId id="2147483821" r:id="rId10"/>
  </p:sldMasterIdLst>
  <p:notesMasterIdLst>
    <p:notesMasterId r:id="rId15"/>
  </p:notesMasterIdLst>
  <p:sldIdLst>
    <p:sldId id="278" r:id="rId11"/>
    <p:sldId id="274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CC66"/>
    <a:srgbClr val="FF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BC70C-DAE2-42D9-8609-97B353C5DB98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F5017-8562-4B1D-9A00-F512B3BFD3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1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F5AD-98F7-4AF4-AE09-3FCF8743A393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2751E-4A9A-4D05-A2F9-6EF9D23A3E1D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2751E-4A9A-4D05-A2F9-6EF9D23A3E1D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2751E-4A9A-4D05-A2F9-6EF9D23A3E1D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0.xml"/><Relationship Id="rId4" Type="http://schemas.openxmlformats.org/officeDocument/2006/relationships/image" Target="../media/image7.png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7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7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7.png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>
                <a:solidFill>
                  <a:srgbClr val="000000"/>
                </a:solidFill>
              </a:rPr>
              <a:t> 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214688"/>
            <a:ext cx="699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rgbClr val="FFFFFF"/>
                </a:solidFill>
              </a:rPr>
              <a:t>   Aerosols and Climate Processes, Institute for Meteorology and Climate Research - Troposphere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5126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inversione termica_Mi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12" descr="mixedlayer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1681162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15" descr="guichart_dscn1547_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652963"/>
            <a:ext cx="1681163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21"/>
          <p:cNvPicPr preferRelativeResize="0"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06"/>
          <a:stretch>
            <a:fillRect/>
          </a:stretch>
        </p:blipFill>
        <p:spPr bwMode="auto">
          <a:xfrm>
            <a:off x="7478713" y="4652963"/>
            <a:ext cx="1485900" cy="758825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2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38027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2131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7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708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3523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KIT\Konferenzen\TRO-Seminar\Feb11\Bilder\gros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138" y="3429000"/>
            <a:ext cx="1424463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II_rahmen_neu_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175"/>
            <a:ext cx="9144001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 dirty="0" smtClean="0">
                <a:solidFill>
                  <a:srgbClr val="000000"/>
                </a:solidFill>
              </a:rPr>
              <a:t> </a:t>
            </a:r>
            <a:endParaRPr lang="en-US" sz="800" dirty="0" smtClean="0">
              <a:solidFill>
                <a:srgbClr val="000000"/>
              </a:solidFill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169863" y="3212456"/>
            <a:ext cx="857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1. Institute for Meteorology and Climate Research, Karlsruhe Institute of Technology, Karlsruhe, Germany.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2. Schools of Earth &amp; Atmospheric Sciences and Chemical &amp; Biomolecular Engineering, Georgia Institute of Technology, Atlanta, GA, United States.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3. </a:t>
            </a:r>
            <a:r>
              <a:rPr lang="en-US" sz="1000" dirty="0" smtClean="0">
                <a:solidFill>
                  <a:srgbClr val="FFFFFF"/>
                </a:solidFill>
              </a:rPr>
              <a:t>Global Modeling and Assimilation Office, NASA GSFC, Greenbelt, United States. </a:t>
            </a:r>
            <a:r>
              <a:rPr lang="en-GB" sz="1000" dirty="0" smtClean="0">
                <a:solidFill>
                  <a:srgbClr val="FFFFFF"/>
                </a:solidFill>
              </a:rPr>
              <a:t>.   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dirty="0" smtClean="0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7" name="Picture 13" descr="KIT-Logo-rgb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10"/>
          <p:cNvSpPr>
            <a:spLocks noChangeArrowheads="1"/>
          </p:cNvSpPr>
          <p:nvPr userDrawn="1"/>
        </p:nvSpPr>
        <p:spPr bwMode="auto">
          <a:xfrm>
            <a:off x="549275" y="133350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2. Schools of Earth &amp; Atmospheric Sciences and Chemical &amp; </a:t>
            </a:r>
            <a:r>
              <a:rPr lang="en-US" sz="1600" dirty="0" err="1">
                <a:solidFill>
                  <a:srgbClr val="000000"/>
                </a:solidFill>
                <a:cs typeface="Arial" charset="0"/>
              </a:rPr>
              <a:t>Biomolecular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3. </a:t>
            </a:r>
            <a:r>
              <a:rPr lang="en-US" sz="1600" dirty="0" err="1">
                <a:solidFill>
                  <a:srgbClr val="000000"/>
                </a:solidFill>
                <a:cs typeface="Arial" charset="0"/>
              </a:rPr>
              <a:t>Deutscher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cs typeface="Arial" charset="0"/>
              </a:rPr>
              <a:t>Wetterdienst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alibri" pitchFamily="34" charset="0"/>
              </a:rPr>
            </a:b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hteck 10"/>
          <p:cNvSpPr>
            <a:spLocks noChangeArrowheads="1"/>
          </p:cNvSpPr>
          <p:nvPr userDrawn="1"/>
        </p:nvSpPr>
        <p:spPr bwMode="auto">
          <a:xfrm>
            <a:off x="765175" y="135509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2. Schools of Earth &amp; Atmospheric Sciences and Chemical &amp; Biomolecular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3. Deutscher Wetterdienst,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itchFamily="34" charset="0"/>
              </a:rPr>
            </a:b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0088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02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5299580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03596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06171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2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4921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2087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503569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8043530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94003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42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2E1B03-68C1-4D87-B15E-4F2186392B7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51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214688"/>
            <a:ext cx="699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FFFFFF"/>
                </a:solidFill>
              </a:rPr>
              <a:t>   Aerosols </a:t>
            </a:r>
            <a:r>
              <a:rPr lang="de-DE" sz="1000" dirty="0" err="1">
                <a:solidFill>
                  <a:srgbClr val="FFFFFF"/>
                </a:solidFill>
              </a:rPr>
              <a:t>and</a:t>
            </a:r>
            <a:r>
              <a:rPr lang="de-DE" sz="1000" dirty="0">
                <a:solidFill>
                  <a:srgbClr val="FFFFFF"/>
                </a:solidFill>
              </a:rPr>
              <a:t> </a:t>
            </a:r>
            <a:r>
              <a:rPr lang="de-DE" sz="1000" dirty="0" err="1">
                <a:solidFill>
                  <a:srgbClr val="FFFFFF"/>
                </a:solidFill>
              </a:rPr>
              <a:t>Climate</a:t>
            </a:r>
            <a:r>
              <a:rPr lang="de-DE" sz="1000" dirty="0">
                <a:solidFill>
                  <a:srgbClr val="FFFFFF"/>
                </a:solidFill>
              </a:rPr>
              <a:t> </a:t>
            </a:r>
            <a:r>
              <a:rPr lang="de-DE" sz="1000" dirty="0" err="1">
                <a:solidFill>
                  <a:srgbClr val="FFFFFF"/>
                </a:solidFill>
              </a:rPr>
              <a:t>Processes</a:t>
            </a:r>
            <a:r>
              <a:rPr lang="de-DE" sz="1000" dirty="0">
                <a:solidFill>
                  <a:srgbClr val="FFFFFF"/>
                </a:solidFill>
              </a:rPr>
              <a:t>, Institute </a:t>
            </a:r>
            <a:r>
              <a:rPr lang="de-DE" sz="1000" dirty="0" err="1">
                <a:solidFill>
                  <a:srgbClr val="FFFFFF"/>
                </a:solidFill>
              </a:rPr>
              <a:t>for</a:t>
            </a:r>
            <a:r>
              <a:rPr lang="de-DE" sz="1000" dirty="0">
                <a:solidFill>
                  <a:srgbClr val="FFFFFF"/>
                </a:solidFill>
              </a:rPr>
              <a:t> </a:t>
            </a:r>
            <a:r>
              <a:rPr lang="de-DE" sz="1000" dirty="0" err="1">
                <a:solidFill>
                  <a:srgbClr val="FFFFFF"/>
                </a:solidFill>
              </a:rPr>
              <a:t>Meteorology</a:t>
            </a:r>
            <a:r>
              <a:rPr lang="de-DE" sz="1000" dirty="0">
                <a:solidFill>
                  <a:srgbClr val="FFFFFF"/>
                </a:solidFill>
              </a:rPr>
              <a:t> </a:t>
            </a:r>
            <a:r>
              <a:rPr lang="de-DE" sz="1000" dirty="0" err="1">
                <a:solidFill>
                  <a:srgbClr val="FFFFFF"/>
                </a:solidFill>
              </a:rPr>
              <a:t>and</a:t>
            </a:r>
            <a:r>
              <a:rPr lang="de-DE" sz="1000" dirty="0">
                <a:solidFill>
                  <a:srgbClr val="FFFFFF"/>
                </a:solidFill>
              </a:rPr>
              <a:t> </a:t>
            </a:r>
            <a:r>
              <a:rPr lang="de-DE" sz="1000" dirty="0" err="1">
                <a:solidFill>
                  <a:srgbClr val="FFFFFF"/>
                </a:solidFill>
              </a:rPr>
              <a:t>Climate</a:t>
            </a:r>
            <a:r>
              <a:rPr lang="de-DE" sz="1000" dirty="0">
                <a:solidFill>
                  <a:srgbClr val="FFFFFF"/>
                </a:solidFill>
              </a:rPr>
              <a:t> Research - </a:t>
            </a:r>
            <a:r>
              <a:rPr lang="de-DE" sz="1000" dirty="0" err="1">
                <a:solidFill>
                  <a:srgbClr val="FFFFFF"/>
                </a:solidFill>
              </a:rPr>
              <a:t>Troposphere</a:t>
            </a:r>
            <a:r>
              <a:rPr lang="de-DE" sz="1000" dirty="0">
                <a:solidFill>
                  <a:srgbClr val="FFFFFF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dirty="0">
              <a:solidFill>
                <a:srgbClr val="FFFFFF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5126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inversione termica_Mi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12" descr="mixedlayer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1681162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15" descr="guichart_dscn1547_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652963"/>
            <a:ext cx="1681163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21"/>
          <p:cNvPicPr preferRelativeResize="0"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06"/>
          <a:stretch>
            <a:fillRect/>
          </a:stretch>
        </p:blipFill>
        <p:spPr bwMode="auto">
          <a:xfrm>
            <a:off x="7478713" y="4652963"/>
            <a:ext cx="1485900" cy="758825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2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99143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17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02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04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81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49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4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42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70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89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6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64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2E1B03-68C1-4D87-B15E-4F2186392B7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3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>
                <a:solidFill>
                  <a:srgbClr val="000000"/>
                </a:solidFill>
              </a:rPr>
              <a:t> 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214688"/>
            <a:ext cx="699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rgbClr val="FFFFFF"/>
                </a:solidFill>
              </a:rPr>
              <a:t>   Aerosols and Climate Processes, Institute for Meteorology and Climate Research - Troposphere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5126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inversione termica_Mi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12" descr="mixedlayer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1681162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15" descr="guichart_dscn1547_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652963"/>
            <a:ext cx="1681163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21"/>
          <p:cNvPicPr preferRelativeResize="0"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06"/>
          <a:stretch>
            <a:fillRect/>
          </a:stretch>
        </p:blipFill>
        <p:spPr bwMode="auto">
          <a:xfrm>
            <a:off x="7478713" y="4652963"/>
            <a:ext cx="1485900" cy="758825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2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91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861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898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52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2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10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11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556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5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17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154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21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KIT\Konferenzen\TRO-Seminar\Feb11\Bilder\gros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138" y="3429000"/>
            <a:ext cx="1424463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II_rahmen_neu_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175"/>
            <a:ext cx="9144001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 smtClean="0">
                <a:solidFill>
                  <a:srgbClr val="000000"/>
                </a:solidFill>
              </a:rPr>
            </a:br>
            <a:r>
              <a:rPr lang="en-US" sz="800" smtClean="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 smtClean="0">
                <a:solidFill>
                  <a:srgbClr val="000000"/>
                </a:solidFill>
              </a:rPr>
              <a:t> </a:t>
            </a: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169863" y="3214688"/>
            <a:ext cx="857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FFFFFF"/>
                </a:solidFill>
              </a:rPr>
              <a:t>1. Institute for Meteorology and Climate Research, Karlsruhe Institute of Technology, Karlsruhe, Germany.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FFFFFF"/>
                </a:solidFill>
              </a:rPr>
              <a:t>2. Schools of Earth &amp; Atmospheric Sciences and Chemical &amp; Biomolecular Engineering, Georgia Institute of Technology, Atlanta, GA, United States.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FFFFFF"/>
                </a:solidFill>
              </a:rPr>
              <a:t>3. Deutscher Wetterdienst, Offenbach, Germany.   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smtClean="0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7" name="Picture 13" descr="KIT-Logo-rgb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10"/>
          <p:cNvSpPr>
            <a:spLocks noChangeArrowheads="1"/>
          </p:cNvSpPr>
          <p:nvPr userDrawn="1"/>
        </p:nvSpPr>
        <p:spPr bwMode="auto">
          <a:xfrm>
            <a:off x="549275" y="133350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2. Schools of Earth &amp; Atmospheric Sciences and Chemical &amp; Biomolecular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3. Deutscher Wetterdienst,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itchFamily="34" charset="0"/>
              </a:rPr>
            </a:b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hteck 10"/>
          <p:cNvSpPr>
            <a:spLocks noChangeArrowheads="1"/>
          </p:cNvSpPr>
          <p:nvPr userDrawn="1"/>
        </p:nvSpPr>
        <p:spPr bwMode="auto">
          <a:xfrm>
            <a:off x="765175" y="135509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2. Schools of Earth &amp; Atmospheric Sciences and Chemical &amp; Biomolecular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3. Deutscher Wetterdienst,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itchFamily="34" charset="0"/>
              </a:rPr>
            </a:b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25091"/>
      </p:ext>
    </p:extLst>
  </p:cSld>
  <p:clrMapOvr>
    <a:masterClrMapping/>
  </p:clrMapOvr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474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684226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55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889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8820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7833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2818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4330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921620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3347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1062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>
                <a:solidFill>
                  <a:srgbClr val="000000"/>
                </a:solidFill>
              </a:rPr>
              <a:t> 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214688"/>
            <a:ext cx="699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rgbClr val="FFFFFF"/>
                </a:solidFill>
              </a:rPr>
              <a:t>   Aerosols and Climate Processes, Institute for Meteorology and Climate Research - Troposphere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5126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inversione termica_Mi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12" descr="mixedlayer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1681162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15" descr="guichart_dscn1547_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652963"/>
            <a:ext cx="1681163" cy="749300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21"/>
          <p:cNvPicPr preferRelativeResize="0"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06"/>
          <a:stretch>
            <a:fillRect/>
          </a:stretch>
        </p:blipFill>
        <p:spPr bwMode="auto">
          <a:xfrm>
            <a:off x="7478713" y="4652963"/>
            <a:ext cx="1485900" cy="758825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2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4652963"/>
            <a:ext cx="1684337" cy="747712"/>
          </a:xfrm>
          <a:prstGeom prst="rect">
            <a:avLst/>
          </a:prstGeom>
          <a:noFill/>
          <a:ln w="47625" cmpd="thickThin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600791"/>
      </p:ext>
    </p:extLst>
  </p:cSld>
  <p:clrMapOvr>
    <a:masterClrMapping/>
  </p:clrMapOvr>
  <p:hf hdr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332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8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71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21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800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69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614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623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252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044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948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7938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 smtClean="0">
                <a:solidFill>
                  <a:srgbClr val="000000"/>
                </a:solidFill>
              </a:rPr>
            </a:br>
            <a:r>
              <a:rPr lang="en-US" sz="800" smtClean="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 smtClean="0">
                <a:solidFill>
                  <a:srgbClr val="000000"/>
                </a:solidFill>
              </a:rPr>
              <a:t> </a:t>
            </a: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79388" y="3058568"/>
            <a:ext cx="8785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dirty="0" smtClean="0">
                <a:solidFill>
                  <a:srgbClr val="FFFFFF"/>
                </a:solidFill>
              </a:rPr>
              <a:t>1. I</a:t>
            </a:r>
            <a:r>
              <a:rPr lang="en-US" sz="1000" dirty="0" err="1" smtClean="0">
                <a:solidFill>
                  <a:srgbClr val="FFFFFF"/>
                </a:solidFill>
              </a:rPr>
              <a:t>nstitute</a:t>
            </a:r>
            <a:r>
              <a:rPr lang="en-US" sz="1000" dirty="0" smtClean="0">
                <a:solidFill>
                  <a:srgbClr val="FFFFFF"/>
                </a:solidFill>
              </a:rPr>
              <a:t> for Meteorology and Climate Research, Karlsruhe Institute of Technology, Karlsruhe, Germany.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2. Schools of Earth &amp; Atmospheric Sciences and Chemical &amp; </a:t>
            </a:r>
            <a:r>
              <a:rPr lang="en-US" sz="1000" dirty="0" err="1" smtClean="0">
                <a:solidFill>
                  <a:srgbClr val="FFFFFF"/>
                </a:solidFill>
              </a:rPr>
              <a:t>Biomolecular</a:t>
            </a:r>
            <a:r>
              <a:rPr lang="en-US" sz="1000" dirty="0" smtClean="0">
                <a:solidFill>
                  <a:srgbClr val="FFFFFF"/>
                </a:solidFill>
              </a:rPr>
              <a:t> Engineering, Georgia Institute of Technology, Atlanta, GA, United States.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3. </a:t>
            </a:r>
            <a:r>
              <a:rPr lang="en-US" sz="1000" dirty="0" err="1" smtClean="0">
                <a:solidFill>
                  <a:srgbClr val="FFFFFF"/>
                </a:solidFill>
              </a:rPr>
              <a:t>Deutscher</a:t>
            </a:r>
            <a:r>
              <a:rPr lang="en-US" sz="1000" dirty="0" smtClean="0">
                <a:solidFill>
                  <a:srgbClr val="FFFFFF"/>
                </a:solidFill>
              </a:rPr>
              <a:t> </a:t>
            </a:r>
            <a:r>
              <a:rPr lang="en-US" sz="1000" dirty="0" err="1" smtClean="0">
                <a:solidFill>
                  <a:srgbClr val="FFFFFF"/>
                </a:solidFill>
              </a:rPr>
              <a:t>Wetterdienst</a:t>
            </a:r>
            <a:r>
              <a:rPr lang="en-US" sz="1000" dirty="0" smtClean="0">
                <a:solidFill>
                  <a:srgbClr val="FFFFFF"/>
                </a:solidFill>
              </a:rPr>
              <a:t>, BU Research and Development, Department for Numerical Modeling, Offenbach, Germany.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 smtClean="0">
              <a:solidFill>
                <a:srgbClr val="FFFFFF"/>
              </a:solidFill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smtClean="0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6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6255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1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220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865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849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983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096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5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12664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07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886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737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2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804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KIT\Konferenzen\TRO-Seminar\Feb11\Bilder\gros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138" y="3429000"/>
            <a:ext cx="1424463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II_rahmen_neu_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175"/>
            <a:ext cx="9144001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 smtClean="0">
                <a:solidFill>
                  <a:srgbClr val="000000"/>
                </a:solidFill>
              </a:rPr>
            </a:br>
            <a:r>
              <a:rPr lang="en-US" sz="800" smtClean="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 smtClean="0">
                <a:solidFill>
                  <a:srgbClr val="000000"/>
                </a:solidFill>
              </a:rPr>
              <a:t> </a:t>
            </a: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169863" y="3212456"/>
            <a:ext cx="857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1. Institute for Meteorology and Climate Research, Karlsruhe Institute of Technology, Karlsruhe, Germany.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2. Schools of Earth &amp; Atmospheric Sciences and Chemical &amp; </a:t>
            </a:r>
            <a:r>
              <a:rPr lang="en-GB" sz="1000" dirty="0" err="1" smtClean="0">
                <a:solidFill>
                  <a:srgbClr val="FFFFFF"/>
                </a:solidFill>
              </a:rPr>
              <a:t>Biomolecular</a:t>
            </a:r>
            <a:r>
              <a:rPr lang="en-GB" sz="1000" dirty="0" smtClean="0">
                <a:solidFill>
                  <a:srgbClr val="FFFFFF"/>
                </a:solidFill>
              </a:rPr>
              <a:t> Engineering, Georgia Institute of Technology, Atlanta, GA, United States.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3. </a:t>
            </a:r>
            <a:r>
              <a:rPr lang="en-US" sz="1000" dirty="0" smtClean="0">
                <a:solidFill>
                  <a:srgbClr val="FFFFFF"/>
                </a:solidFill>
              </a:rPr>
              <a:t>Global Modeling and Assimilation Office, NASA GSFC, Greenbelt, United States. </a:t>
            </a:r>
            <a:r>
              <a:rPr lang="en-GB" sz="1000" dirty="0" smtClean="0">
                <a:solidFill>
                  <a:srgbClr val="FFFFFF"/>
                </a:solidFill>
              </a:rPr>
              <a:t>.   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smtClean="0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7" name="Picture 13" descr="KIT-Logo-rgb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10"/>
          <p:cNvSpPr>
            <a:spLocks noChangeArrowheads="1"/>
          </p:cNvSpPr>
          <p:nvPr userDrawn="1"/>
        </p:nvSpPr>
        <p:spPr bwMode="auto">
          <a:xfrm>
            <a:off x="549275" y="133350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2. Schools of Earth &amp; Atmospheric Sciences and Chemical &amp; Biomolecular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3. Deutscher Wetterdienst,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itchFamily="34" charset="0"/>
              </a:rPr>
            </a:b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hteck 10"/>
          <p:cNvSpPr>
            <a:spLocks noChangeArrowheads="1"/>
          </p:cNvSpPr>
          <p:nvPr userDrawn="1"/>
        </p:nvSpPr>
        <p:spPr bwMode="auto">
          <a:xfrm>
            <a:off x="765175" y="135509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2. Schools of Earth &amp; Atmospheric Sciences and Chemical &amp; Biomolecular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3. Deutscher Wetterdienst,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itchFamily="34" charset="0"/>
              </a:rPr>
            </a:b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718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786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332052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8366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3798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7932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3995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647296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493722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1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404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8489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KIT\Konferenzen\TRO-Seminar\Feb11\Bilder\gros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138" y="3429000"/>
            <a:ext cx="1424463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II_rahmen_neu_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175"/>
            <a:ext cx="9144001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 smtClean="0">
                <a:solidFill>
                  <a:srgbClr val="000000"/>
                </a:solidFill>
              </a:rPr>
            </a:br>
            <a:r>
              <a:rPr lang="en-US" sz="800" smtClean="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 smtClean="0">
                <a:solidFill>
                  <a:srgbClr val="000000"/>
                </a:solidFill>
              </a:rPr>
              <a:t> </a:t>
            </a: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169863" y="3212456"/>
            <a:ext cx="857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1. Institute for Meteorology and Climate Research, Karlsruhe Institute of Technology, Karlsruhe, Germany.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2. Schools of Earth &amp; Atmospheric Sciences and Chemical &amp; </a:t>
            </a:r>
            <a:r>
              <a:rPr lang="en-GB" sz="1000" dirty="0" err="1" smtClean="0">
                <a:solidFill>
                  <a:srgbClr val="FFFFFF"/>
                </a:solidFill>
              </a:rPr>
              <a:t>Biomolecular</a:t>
            </a:r>
            <a:r>
              <a:rPr lang="en-GB" sz="1000" dirty="0" smtClean="0">
                <a:solidFill>
                  <a:srgbClr val="FFFFFF"/>
                </a:solidFill>
              </a:rPr>
              <a:t> Engineering, Georgia Institute of Technology, Atlanta, GA, United States.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3. </a:t>
            </a:r>
            <a:r>
              <a:rPr lang="en-US" sz="1000" dirty="0" smtClean="0">
                <a:solidFill>
                  <a:srgbClr val="FFFFFF"/>
                </a:solidFill>
              </a:rPr>
              <a:t>Global Modeling and Assimilation Office, NASA GSFC, Greenbelt, United States. </a:t>
            </a:r>
            <a:r>
              <a:rPr lang="en-GB" sz="1000" dirty="0" smtClean="0">
                <a:solidFill>
                  <a:srgbClr val="FFFFFF"/>
                </a:solidFill>
              </a:rPr>
              <a:t>.   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smtClean="0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7" name="Picture 13" descr="KIT-Logo-rgb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10"/>
          <p:cNvSpPr>
            <a:spLocks noChangeArrowheads="1"/>
          </p:cNvSpPr>
          <p:nvPr userDrawn="1"/>
        </p:nvSpPr>
        <p:spPr bwMode="auto">
          <a:xfrm>
            <a:off x="549275" y="133350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2. Schools of Earth &amp; Atmospheric Sciences and Chemical &amp; Biomolecular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3. Deutscher Wetterdienst,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itchFamily="34" charset="0"/>
              </a:rPr>
            </a:b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hteck 10"/>
          <p:cNvSpPr>
            <a:spLocks noChangeArrowheads="1"/>
          </p:cNvSpPr>
          <p:nvPr userDrawn="1"/>
        </p:nvSpPr>
        <p:spPr bwMode="auto">
          <a:xfrm>
            <a:off x="765175" y="13550900"/>
            <a:ext cx="26741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/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1. Institute for Meteorology and Climate Research, Karlsruhe Institute of Technology, Karlsruhe,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2. Schools of Earth &amp; Atmospheric Sciences and Chemical &amp; Biomolecular Engineering, Georgia Institute of Technology, Atlanta, GA, United States.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3. Deutscher Wetterdienst, Offenbach, Germany.    </a:t>
            </a:r>
          </a:p>
          <a:p>
            <a:pPr marL="342900" indent="-342900" defTabSz="2262188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charset="0"/>
              </a:rPr>
              <a:t>4. NASA Goddard Space Flight Center, Greenbelt, MD., United States.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itchFamily="34" charset="0"/>
              </a:rPr>
            </a:b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540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097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8178457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8586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18126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03016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6361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465401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172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1263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69939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86018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7938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0000"/>
                </a:solidFill>
              </a:rPr>
              <a:t>KIT – University of the State of Baden-Wuerttemberg and </a:t>
            </a:r>
            <a:br>
              <a:rPr lang="en-US" sz="800" smtClean="0">
                <a:solidFill>
                  <a:srgbClr val="000000"/>
                </a:solidFill>
              </a:rPr>
            </a:br>
            <a:r>
              <a:rPr lang="en-US" sz="800" smtClean="0">
                <a:solidFill>
                  <a:srgbClr val="000000"/>
                </a:solidFill>
              </a:rPr>
              <a:t>National Research Center of the Helmholtz Association</a:t>
            </a:r>
            <a:r>
              <a:rPr lang="de-DE" sz="800" smtClean="0">
                <a:solidFill>
                  <a:srgbClr val="000000"/>
                </a:solidFill>
              </a:rPr>
              <a:t> </a:t>
            </a: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79388" y="3058568"/>
            <a:ext cx="8785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dirty="0" smtClean="0">
                <a:solidFill>
                  <a:srgbClr val="FFFFFF"/>
                </a:solidFill>
              </a:rPr>
              <a:t>1. I</a:t>
            </a:r>
            <a:r>
              <a:rPr lang="en-US" sz="1000" dirty="0" err="1" smtClean="0">
                <a:solidFill>
                  <a:srgbClr val="FFFFFF"/>
                </a:solidFill>
              </a:rPr>
              <a:t>nstitute</a:t>
            </a:r>
            <a:r>
              <a:rPr lang="en-US" sz="1000" dirty="0" smtClean="0">
                <a:solidFill>
                  <a:srgbClr val="FFFFFF"/>
                </a:solidFill>
              </a:rPr>
              <a:t> for Meteorology and Climate Research, Karlsruhe Institute of Technology, Karlsruhe, Germany.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2. Schools of Earth &amp; Atmospheric Sciences and Chemical &amp; </a:t>
            </a:r>
            <a:r>
              <a:rPr lang="en-US" sz="1000" dirty="0" err="1" smtClean="0">
                <a:solidFill>
                  <a:srgbClr val="FFFFFF"/>
                </a:solidFill>
              </a:rPr>
              <a:t>Biomolecular</a:t>
            </a:r>
            <a:r>
              <a:rPr lang="en-US" sz="1000" dirty="0" smtClean="0">
                <a:solidFill>
                  <a:srgbClr val="FFFFFF"/>
                </a:solidFill>
              </a:rPr>
              <a:t> Engineering, Georgia Institute of Technology, Atlanta, GA, United States.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3. </a:t>
            </a:r>
            <a:r>
              <a:rPr lang="en-US" sz="1000" dirty="0" err="1" smtClean="0">
                <a:solidFill>
                  <a:srgbClr val="FFFFFF"/>
                </a:solidFill>
              </a:rPr>
              <a:t>Deutscher</a:t>
            </a:r>
            <a:r>
              <a:rPr lang="en-US" sz="1000" dirty="0" smtClean="0">
                <a:solidFill>
                  <a:srgbClr val="FFFFFF"/>
                </a:solidFill>
              </a:rPr>
              <a:t> </a:t>
            </a:r>
            <a:r>
              <a:rPr lang="en-US" sz="1000" dirty="0" err="1" smtClean="0">
                <a:solidFill>
                  <a:srgbClr val="FFFFFF"/>
                </a:solidFill>
              </a:rPr>
              <a:t>Wetterdienst</a:t>
            </a:r>
            <a:r>
              <a:rPr lang="en-US" sz="1000" dirty="0" smtClean="0">
                <a:solidFill>
                  <a:srgbClr val="FFFFFF"/>
                </a:solidFill>
              </a:rPr>
              <a:t>, BU Research and Development, Department for Numerical Modeling, Offenbach, Germany.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 smtClean="0">
              <a:solidFill>
                <a:srgbClr val="FFFFFF"/>
              </a:solidFill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smtClean="0">
                <a:solidFill>
                  <a:srgbClr val="FFFFFF"/>
                </a:solidFill>
              </a:rPr>
              <a:t>www.kit.edu</a:t>
            </a:r>
          </a:p>
        </p:txBody>
      </p:sp>
      <p:pic>
        <p:nvPicPr>
          <p:cNvPr id="6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9329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5549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1164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1214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1003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933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3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8338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image" Target="../media/image1.png"/><Relationship Id="rId18" Type="http://schemas.openxmlformats.org/officeDocument/2006/relationships/image" Target="../media/image14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0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image" Target="../media/image1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18" Type="http://schemas.openxmlformats.org/officeDocument/2006/relationships/image" Target="../media/image14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7.xml"/><Relationship Id="rId19" Type="http://schemas.openxmlformats.org/officeDocument/2006/relationships/image" Target="../media/image14.png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1.png"/><Relationship Id="rId18" Type="http://schemas.openxmlformats.org/officeDocument/2006/relationships/image" Target="../media/image14.pn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7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1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png"/><Relationship Id="rId18" Type="http://schemas.openxmlformats.org/officeDocument/2006/relationships/image" Target="../media/image14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8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13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theme" Target="../theme/theme9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9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1.xml"/><Relationship Id="rId19" Type="http://schemas.openxmlformats.org/officeDocument/2006/relationships/image" Target="../media/image14.png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II_rahmen_neu_fol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284663" y="6453188"/>
            <a:ext cx="4464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Aerosols and Climate Processes, Institute of Meteorology and Climate Research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pic>
        <p:nvPicPr>
          <p:cNvPr id="4101" name="Picture 9" descr="KITlogo_4c_frutig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10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14325" indent="-314325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fontAlgn="base">
        <a:spcBef>
          <a:spcPct val="20000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</a:defRPr>
      </a:lvl2pPr>
      <a:lvl3pPr marL="1209675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5pPr>
      <a:lvl6pPr marL="25527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6pPr>
      <a:lvl7pPr marL="30099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7pPr>
      <a:lvl8pPr marL="34671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8pPr>
      <a:lvl9pPr marL="39243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Institute for Meteorology and Climate Research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F268105D-04A1-4B04-96E8-B3D64A16E329}" type="slidenum">
              <a:rPr lang="de-DE" sz="900" b="1" smtClean="0">
                <a:solidFill>
                  <a:srgbClr val="000000"/>
                </a:solidFill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900" b="1" dirty="0" smtClean="0">
              <a:solidFill>
                <a:srgbClr val="000000"/>
              </a:solidFill>
            </a:endParaRPr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II_rahmen_neu_fol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284663" y="6453188"/>
            <a:ext cx="4464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Aerosols and Climate Processes, Institute of Meteorology and Climate Research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pic>
        <p:nvPicPr>
          <p:cNvPr id="4101" name="Picture 9" descr="KITlogo_4c_frutig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80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14325" indent="-314325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fontAlgn="base">
        <a:spcBef>
          <a:spcPct val="20000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</a:defRPr>
      </a:lvl2pPr>
      <a:lvl3pPr marL="1209675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5pPr>
      <a:lvl6pPr marL="25527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6pPr>
      <a:lvl7pPr marL="30099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7pPr>
      <a:lvl8pPr marL="34671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8pPr>
      <a:lvl9pPr marL="3924300" indent="-276225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284663" y="6453188"/>
            <a:ext cx="4464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Aerosols and Climate Processes, Institute of Meteorology and Climate Research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4101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 userDrawn="1"/>
        </p:nvSpPr>
        <p:spPr bwMode="auto">
          <a:xfrm>
            <a:off x="376238" y="64008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COSMO-ART</a:t>
            </a:r>
          </a:p>
        </p:txBody>
      </p:sp>
    </p:spTree>
    <p:extLst>
      <p:ext uri="{BB962C8B-B14F-4D97-AF65-F5344CB8AC3E}">
        <p14:creationId xmlns:p14="http://schemas.microsoft.com/office/powerpoint/2010/main" val="249954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14325" indent="-314325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fontAlgn="base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527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30099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671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9243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</a:rPr>
              <a:t>Institute for Meteorology and Climate Research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F268105D-04A1-4B04-96E8-B3D64A16E329}" type="slidenum">
              <a:rPr lang="de-DE" sz="900" b="1" smtClean="0">
                <a:solidFill>
                  <a:srgbClr val="000000"/>
                </a:solidFill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900" b="1" smtClean="0">
              <a:solidFill>
                <a:srgbClr val="000000"/>
              </a:solidFill>
            </a:endParaRPr>
          </a:p>
        </p:txBody>
      </p:sp>
      <p:sp>
        <p:nvSpPr>
          <p:cNvPr id="1031" name="Rechteck 11"/>
          <p:cNvSpPr>
            <a:spLocks noChangeArrowheads="1"/>
          </p:cNvSpPr>
          <p:nvPr/>
        </p:nvSpPr>
        <p:spPr bwMode="auto">
          <a:xfrm>
            <a:off x="612775" y="6445250"/>
            <a:ext cx="863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382CA1-4036-4B84-80E5-8AE428793B15}" type="datetime1">
              <a:rPr lang="de-DE" sz="9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11.09.2012</a:t>
            </a:fld>
            <a:endParaRPr lang="de-DE" sz="900">
              <a:solidFill>
                <a:srgbClr val="000000"/>
              </a:solidFill>
            </a:endParaRPr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82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284663" y="6453188"/>
            <a:ext cx="4464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Aerosols and Climate Processes, Institute of Meteorology and Climate Research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pic>
        <p:nvPicPr>
          <p:cNvPr id="4101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 userDrawn="1"/>
        </p:nvSpPr>
        <p:spPr bwMode="auto">
          <a:xfrm>
            <a:off x="376238" y="64008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COSMO-ART</a:t>
            </a:r>
          </a:p>
        </p:txBody>
      </p:sp>
    </p:spTree>
    <p:extLst>
      <p:ext uri="{BB962C8B-B14F-4D97-AF65-F5344CB8AC3E}">
        <p14:creationId xmlns:p14="http://schemas.microsoft.com/office/powerpoint/2010/main" val="210621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14325" indent="-314325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fontAlgn="base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527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30099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671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924300" indent="-276225" algn="l" rtl="0" fontAlgn="base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9" descr="KITlogo_4c_frutig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02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</a:rPr>
              <a:t>Institute for Meteorology and Climate Research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F268105D-04A1-4B04-96E8-B3D64A16E329}" type="slidenum">
              <a:rPr lang="de-DE" sz="900" b="1" smtClean="0">
                <a:solidFill>
                  <a:srgbClr val="000000"/>
                </a:solidFill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900" b="1" dirty="0" smtClean="0">
              <a:solidFill>
                <a:srgbClr val="000000"/>
              </a:solidFill>
            </a:endParaRPr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55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</a:rPr>
              <a:t>Institute for Meteorology and Climate Research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F268105D-04A1-4B04-96E8-B3D64A16E329}" type="slidenum">
              <a:rPr lang="de-DE" sz="900" b="1" smtClean="0">
                <a:solidFill>
                  <a:srgbClr val="000000"/>
                </a:solidFill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900" b="1" dirty="0" smtClean="0">
              <a:solidFill>
                <a:srgbClr val="000000"/>
              </a:solidFill>
            </a:endParaRPr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31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9" descr="KITlogo_4c_frutig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41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9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11188" y="1628775"/>
            <a:ext cx="838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COSMO-ART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84213" y="2420938"/>
            <a:ext cx="837088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Technical Modifications 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4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89064" y="1556792"/>
            <a:ext cx="7416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1505EB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1505EB"/>
                </a:solidFill>
              </a:rPr>
              <a:t>Gas phase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KPP </a:t>
            </a:r>
            <a:r>
              <a:rPr lang="en-GB" sz="2000" dirty="0">
                <a:solidFill>
                  <a:srgbClr val="000000"/>
                </a:solidFill>
              </a:rPr>
              <a:t>- kinetic </a:t>
            </a:r>
            <a:r>
              <a:rPr lang="en-GB" sz="2000" dirty="0" smtClean="0">
                <a:solidFill>
                  <a:srgbClr val="000000"/>
                </a:solidFill>
              </a:rPr>
              <a:t>pre-processor is included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switch: </a:t>
            </a:r>
            <a:r>
              <a:rPr lang="en-GB" sz="2000" dirty="0" err="1" smtClean="0">
                <a:solidFill>
                  <a:srgbClr val="000000"/>
                </a:solidFill>
              </a:rPr>
              <a:t>lkpp</a:t>
            </a:r>
            <a:endParaRPr lang="en-GB" sz="2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1505EB"/>
                </a:solidFill>
              </a:rPr>
              <a:t>Quick check of results</a:t>
            </a:r>
            <a:endParaRPr lang="en-GB" sz="2400" b="1" dirty="0">
              <a:solidFill>
                <a:srgbClr val="1505EB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script for </a:t>
            </a:r>
            <a:r>
              <a:rPr lang="en-GB" sz="2000" dirty="0" err="1" smtClean="0">
                <a:solidFill>
                  <a:srgbClr val="000000"/>
                </a:solidFill>
              </a:rPr>
              <a:t>grib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and </a:t>
            </a:r>
            <a:r>
              <a:rPr lang="en-GB" sz="2000" dirty="0" err="1" smtClean="0">
                <a:solidFill>
                  <a:srgbClr val="000000"/>
                </a:solidFill>
              </a:rPr>
              <a:t>netcdf</a:t>
            </a:r>
            <a:r>
              <a:rPr lang="en-GB" sz="2000" dirty="0" smtClean="0">
                <a:solidFill>
                  <a:srgbClr val="000000"/>
                </a:solidFill>
              </a:rPr>
              <a:t> data available for all ART variables</a:t>
            </a:r>
            <a:endParaRPr lang="en-GB" sz="2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i="1" dirty="0">
              <a:solidFill>
                <a:srgbClr val="1505EB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800" i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" name="Textfeld 17"/>
          <p:cNvSpPr txBox="1">
            <a:spLocks noChangeArrowheads="1"/>
          </p:cNvSpPr>
          <p:nvPr/>
        </p:nvSpPr>
        <p:spPr bwMode="auto">
          <a:xfrm>
            <a:off x="2267744" y="378242"/>
            <a:ext cx="43754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dirty="0" smtClean="0"/>
              <a:t>Technical Developments</a:t>
            </a:r>
            <a:endParaRPr lang="en-GB" sz="2800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5196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71600" y="1340768"/>
            <a:ext cx="74168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 smtClean="0">
                <a:solidFill>
                  <a:srgbClr val="000000"/>
                </a:solidFill>
              </a:rPr>
              <a:t>originially</a:t>
            </a:r>
            <a:r>
              <a:rPr lang="en-GB" sz="2000" dirty="0" smtClean="0">
                <a:solidFill>
                  <a:srgbClr val="000000"/>
                </a:solidFill>
              </a:rPr>
              <a:t> extended by </a:t>
            </a:r>
            <a:r>
              <a:rPr lang="en-GB" sz="2000" dirty="0" err="1" smtClean="0">
                <a:solidFill>
                  <a:srgbClr val="0000FF"/>
                </a:solidFill>
              </a:rPr>
              <a:t>Christoph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err="1" smtClean="0">
                <a:solidFill>
                  <a:srgbClr val="0000FF"/>
                </a:solidFill>
              </a:rPr>
              <a:t>Knote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(EMPA)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now also at IMK (KIT)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atest modifications: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solidFill>
                <a:srgbClr val="0000FF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emissions of wildfires included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chemical boundary data (e.g. MOZART, EMAC) included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soil properties for dust emissions included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tracer-structure included, implementation of additional input variables possible</a:t>
            </a: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1505EB"/>
              </a:solidFill>
            </a:endParaRPr>
          </a:p>
        </p:txBody>
      </p:sp>
      <p:sp>
        <p:nvSpPr>
          <p:cNvPr id="3" name="Textfeld 17"/>
          <p:cNvSpPr txBox="1">
            <a:spLocks noChangeArrowheads="1"/>
          </p:cNvSpPr>
          <p:nvPr/>
        </p:nvSpPr>
        <p:spPr bwMode="auto">
          <a:xfrm>
            <a:off x="3563888" y="116632"/>
            <a:ext cx="24416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dirty="0" smtClean="0">
                <a:solidFill>
                  <a:srgbClr val="4664A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INT2LM-ART</a:t>
            </a:r>
            <a:endParaRPr lang="en-GB" sz="2800" b="1" baseline="30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55576" y="1400672"/>
            <a:ext cx="74168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ART is running with the COSMO-tracers (COSMO4.23)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Extension of  the tracers by ART variables already in progress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available with COSMO5.0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1505EB"/>
              </a:solidFill>
            </a:endParaRPr>
          </a:p>
        </p:txBody>
      </p:sp>
      <p:sp>
        <p:nvSpPr>
          <p:cNvPr id="3" name="Textfeld 17"/>
          <p:cNvSpPr txBox="1">
            <a:spLocks noChangeArrowheads="1"/>
          </p:cNvSpPr>
          <p:nvPr/>
        </p:nvSpPr>
        <p:spPr bwMode="auto">
          <a:xfrm>
            <a:off x="2621583" y="370183"/>
            <a:ext cx="30823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smtClean="0">
                <a:solidFill>
                  <a:srgbClr val="4664A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800" b="1" smtClean="0">
                <a:solidFill>
                  <a:srgbClr val="000000"/>
                </a:solidFill>
              </a:rPr>
              <a:t>Tracer-Structure</a:t>
            </a:r>
            <a:endParaRPr lang="en-GB" sz="2800" b="1" baseline="30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ppt2003_en">
  <a:themeElements>
    <a:clrScheme name="KIT_master_ppt2003_e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KIT_master_ppt2003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T_master_ppt2003_e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KIT_master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IT_master_ppt2003_en">
  <a:themeElements>
    <a:clrScheme name="KIT_master_ppt2003_e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KIT_master_ppt2003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T_master_ppt2003_e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KIT_master_ppt2003_en">
  <a:themeElements>
    <a:clrScheme name="KIT_master_ppt2003_e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KIT_master_ppt2003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T_master_ppt2003_e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IT_master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KIT_master_ppt2003_en">
  <a:themeElements>
    <a:clrScheme name="KIT_master_ppt2003_e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KIT_master_ppt2003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T_master_ppt2003_e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KIT_master_ppt2003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KIT_master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KIT_master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KIT_master_ppt2003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Bildschirmpräsentation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10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KIT_master_ppt2003_en</vt:lpstr>
      <vt:lpstr>1_KIT_master_ppt2003_en</vt:lpstr>
      <vt:lpstr>2_KIT_master_ppt2003_en</vt:lpstr>
      <vt:lpstr>KIT_master_en</vt:lpstr>
      <vt:lpstr>3_KIT_master_ppt2003_en</vt:lpstr>
      <vt:lpstr>4_KIT_master_ppt2003_en</vt:lpstr>
      <vt:lpstr>1_KIT_master_en</vt:lpstr>
      <vt:lpstr>2_KIT_master_en</vt:lpstr>
      <vt:lpstr>5_KIT_master_ppt2003_en</vt:lpstr>
      <vt:lpstr>3_KIT_master_en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Vogel, Bernhard</dc:creator>
  <cp:lastModifiedBy>Vogel, Bernhard</cp:lastModifiedBy>
  <cp:revision>48</cp:revision>
  <dcterms:created xsi:type="dcterms:W3CDTF">2011-09-03T14:44:17Z</dcterms:created>
  <dcterms:modified xsi:type="dcterms:W3CDTF">2012-09-11T10:32:45Z</dcterms:modified>
</cp:coreProperties>
</file>