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9.xml" ContentType="application/vnd.openxmlformats-officedocument.theme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  <p:sldMasterId id="2147483710" r:id="rId2"/>
    <p:sldMasterId id="2147483723" r:id="rId3"/>
    <p:sldMasterId id="2147483735" r:id="rId4"/>
    <p:sldMasterId id="2147483747" r:id="rId5"/>
    <p:sldMasterId id="2147483759" r:id="rId6"/>
    <p:sldMasterId id="2147483772" r:id="rId7"/>
    <p:sldMasterId id="2147483784" r:id="rId8"/>
    <p:sldMasterId id="2147483808" r:id="rId9"/>
    <p:sldMasterId id="2147483821" r:id="rId10"/>
  </p:sldMasterIdLst>
  <p:notesMasterIdLst>
    <p:notesMasterId r:id="rId15"/>
  </p:notesMasterIdLst>
  <p:sldIdLst>
    <p:sldId id="278" r:id="rId11"/>
    <p:sldId id="274" r:id="rId12"/>
    <p:sldId id="279" r:id="rId13"/>
    <p:sldId id="28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99"/>
    <a:srgbClr val="00CC66"/>
    <a:srgbClr val="FF99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8" d="100"/>
        <a:sy n="7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BC70C-DAE2-42D9-8609-97B353C5DB98}" type="datetimeFigureOut">
              <a:rPr lang="en-GB" smtClean="0"/>
              <a:t>11/09/2012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F5017-8562-4B1D-9A00-F512B3BFD3D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12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1DF5AD-98F7-4AF4-AE09-3FCF8743A393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E2751E-4A9A-4D05-A2F9-6EF9D23A3E1D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E2751E-4A9A-4D05-A2F9-6EF9D23A3E1D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E2751E-4A9A-4D05-A2F9-6EF9D23A3E1D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0.xml"/><Relationship Id="rId4" Type="http://schemas.openxmlformats.org/officeDocument/2006/relationships/image" Target="../media/image7.png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7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7.png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8.xml"/><Relationship Id="rId4" Type="http://schemas.openxmlformats.org/officeDocument/2006/relationships/image" Target="../media/image7.png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II_rahmen_neu_tit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>
                <a:solidFill>
                  <a:srgbClr val="000000"/>
                </a:solidFill>
              </a:rPr>
              <a:t>KIT – University of the State of Baden-Wuerttemberg and 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National Research Center of the Helmholtz Association</a:t>
            </a:r>
            <a:r>
              <a:rPr lang="de-DE" sz="800">
                <a:solidFill>
                  <a:srgbClr val="000000"/>
                </a:solidFill>
              </a:rPr>
              <a:t> </a:t>
            </a:r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385763" y="3214688"/>
            <a:ext cx="6994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>
                <a:solidFill>
                  <a:srgbClr val="FFFFFF"/>
                </a:solidFill>
              </a:rPr>
              <a:t>   Aerosols and Climate Processes, Institute for Meteorology and Climate Research - Troposphere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>
              <a:solidFill>
                <a:srgbClr val="FFFFFF"/>
              </a:solidFill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600" b="1">
                <a:solidFill>
                  <a:srgbClr val="FFFFFF"/>
                </a:solidFill>
              </a:rPr>
              <a:t>www.kit.edu</a:t>
            </a:r>
          </a:p>
        </p:txBody>
      </p:sp>
      <p:pic>
        <p:nvPicPr>
          <p:cNvPr id="5126" name="Picture 13" descr="KIT-Logo-rgb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1" descr="inversione termica_Mi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838" y="4652963"/>
            <a:ext cx="1684337" cy="747712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12" descr="mixedlayer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52963"/>
            <a:ext cx="1681162" cy="749300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15" descr="guichart_dscn1547_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652963"/>
            <a:ext cx="1681163" cy="749300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21"/>
          <p:cNvPicPr preferRelativeResize="0"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406"/>
          <a:stretch>
            <a:fillRect/>
          </a:stretch>
        </p:blipFill>
        <p:spPr bwMode="auto">
          <a:xfrm>
            <a:off x="7478713" y="4652963"/>
            <a:ext cx="1485900" cy="758825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Picture 2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288" y="4652963"/>
            <a:ext cx="1684337" cy="747712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038027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62131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779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7084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63523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78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KIT\Konferenzen\TRO-Seminar\Feb11\Bilder\gross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8138" y="3429000"/>
            <a:ext cx="14244638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II_rahmen_neu_tit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3175"/>
            <a:ext cx="9144001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 smtClean="0">
                <a:solidFill>
                  <a:srgbClr val="000000"/>
                </a:solidFill>
              </a:rPr>
              <a:t>KIT – University of the State of Baden-Wuerttemberg and </a:t>
            </a:r>
            <a:br>
              <a:rPr lang="en-US" sz="800" dirty="0" smtClean="0">
                <a:solidFill>
                  <a:srgbClr val="000000"/>
                </a:solidFill>
              </a:rPr>
            </a:br>
            <a:r>
              <a:rPr lang="en-US" sz="800" dirty="0" smtClean="0">
                <a:solidFill>
                  <a:srgbClr val="000000"/>
                </a:solidFill>
              </a:rPr>
              <a:t>National Research Center of the Helmholtz Association</a:t>
            </a:r>
            <a:r>
              <a:rPr lang="de-DE" sz="800" dirty="0" smtClean="0">
                <a:solidFill>
                  <a:srgbClr val="000000"/>
                </a:solidFill>
              </a:rPr>
              <a:t> </a:t>
            </a:r>
            <a:endParaRPr lang="en-US" sz="800" dirty="0" smtClean="0">
              <a:solidFill>
                <a:srgbClr val="000000"/>
              </a:solidFill>
            </a:endParaRPr>
          </a:p>
        </p:txBody>
      </p:sp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169863" y="3212456"/>
            <a:ext cx="8578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 smtClean="0">
                <a:solidFill>
                  <a:srgbClr val="FFFFFF"/>
                </a:solidFill>
              </a:rPr>
              <a:t>1. Institute for Meteorology and Climate Research, Karlsruhe Institute of Technology, Karlsruhe, Germany.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 smtClean="0">
                <a:solidFill>
                  <a:srgbClr val="FFFFFF"/>
                </a:solidFill>
              </a:rPr>
              <a:t>2. Schools of Earth &amp; Atmospheric Sciences and Chemical &amp; Biomolecular Engineering, Georgia Institute of Technology, Atlanta, GA, United States.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 smtClean="0">
                <a:solidFill>
                  <a:srgbClr val="FFFFFF"/>
                </a:solidFill>
              </a:rPr>
              <a:t>3. </a:t>
            </a:r>
            <a:r>
              <a:rPr lang="en-US" sz="1000" dirty="0" smtClean="0">
                <a:solidFill>
                  <a:srgbClr val="FFFFFF"/>
                </a:solidFill>
              </a:rPr>
              <a:t>Global Modeling and Assimilation Office, NASA GSFC, Greenbelt, United States. </a:t>
            </a:r>
            <a:r>
              <a:rPr lang="en-GB" sz="1000" dirty="0" smtClean="0">
                <a:solidFill>
                  <a:srgbClr val="FFFFFF"/>
                </a:solidFill>
              </a:rPr>
              <a:t>.    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600" b="1" dirty="0" smtClean="0">
                <a:solidFill>
                  <a:srgbClr val="FFFFFF"/>
                </a:solidFill>
              </a:rPr>
              <a:t>www.kit.edu</a:t>
            </a:r>
          </a:p>
        </p:txBody>
      </p:sp>
      <p:pic>
        <p:nvPicPr>
          <p:cNvPr id="7" name="Picture 13" descr="KIT-Logo-rgb_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hteck 10"/>
          <p:cNvSpPr>
            <a:spLocks noChangeArrowheads="1"/>
          </p:cNvSpPr>
          <p:nvPr userDrawn="1"/>
        </p:nvSpPr>
        <p:spPr bwMode="auto">
          <a:xfrm>
            <a:off x="549275" y="13335000"/>
            <a:ext cx="26741438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>
            <a:spAutoFit/>
          </a:bodyPr>
          <a:lstStyle/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cs typeface="Arial" charset="0"/>
              </a:rPr>
              <a:t>1. Institute for Meteorology and Climate Research, Karlsruhe Institute of Technology, Karlsruhe, Germany.   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cs typeface="Arial" charset="0"/>
              </a:rPr>
              <a:t>2. Schools of Earth &amp; Atmospheric Sciences and Chemical &amp; </a:t>
            </a:r>
            <a:r>
              <a:rPr lang="en-US" sz="1600" dirty="0" err="1">
                <a:solidFill>
                  <a:srgbClr val="000000"/>
                </a:solidFill>
                <a:cs typeface="Arial" charset="0"/>
              </a:rPr>
              <a:t>Biomolecular</a:t>
            </a:r>
            <a:r>
              <a:rPr lang="en-US" sz="1600" dirty="0">
                <a:solidFill>
                  <a:srgbClr val="000000"/>
                </a:solidFill>
                <a:cs typeface="Arial" charset="0"/>
              </a:rPr>
              <a:t> Engineering, Georgia Institute of Technology, Atlanta, GA, United States.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cs typeface="Arial" charset="0"/>
              </a:rPr>
              <a:t>3. </a:t>
            </a:r>
            <a:r>
              <a:rPr lang="en-US" sz="1600" dirty="0" err="1">
                <a:solidFill>
                  <a:srgbClr val="000000"/>
                </a:solidFill>
                <a:cs typeface="Arial" charset="0"/>
              </a:rPr>
              <a:t>Deutscher</a:t>
            </a:r>
            <a:r>
              <a:rPr lang="en-US" sz="1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cs typeface="Arial" charset="0"/>
              </a:rPr>
              <a:t>Wetterdienst</a:t>
            </a:r>
            <a:r>
              <a:rPr lang="en-US" sz="1600" dirty="0">
                <a:solidFill>
                  <a:srgbClr val="000000"/>
                </a:solidFill>
                <a:cs typeface="Arial" charset="0"/>
              </a:rPr>
              <a:t>, Offenbach, Germany.   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cs typeface="Arial" charset="0"/>
              </a:rPr>
              <a:t>4. NASA Goddard Space Flight Center, Greenbelt, MD., United States. 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alibri" pitchFamily="34" charset="0"/>
              </a:rPr>
            </a:br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" name="Rechteck 10"/>
          <p:cNvSpPr>
            <a:spLocks noChangeArrowheads="1"/>
          </p:cNvSpPr>
          <p:nvPr userDrawn="1"/>
        </p:nvSpPr>
        <p:spPr bwMode="auto">
          <a:xfrm>
            <a:off x="765175" y="13550900"/>
            <a:ext cx="26741438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>
            <a:spAutoFit/>
          </a:bodyPr>
          <a:lstStyle/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1. Institute for Meteorology and Climate Research, Karlsruhe Institute of Technology, Karlsruhe, Germany.   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2. Schools of Earth &amp; Atmospheric Sciences and Chemical &amp; Biomolecular Engineering, Georgia Institute of Technology, Atlanta, GA, United States.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3. Deutscher Wetterdienst, Offenbach, Germany.   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4. NASA Goddard Space Flight Center, Greenbelt, MD., United States.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/>
            </a:r>
            <a:br>
              <a:rPr lang="en-US">
                <a:solidFill>
                  <a:srgbClr val="000000"/>
                </a:solidFill>
                <a:latin typeface="Calibri" pitchFamily="34" charset="0"/>
              </a:rPr>
            </a:b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00883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2028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35299580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303596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006171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25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54921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62087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5503569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8043530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94003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7428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2E1B03-68C1-4D87-B15E-4F2186392B70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851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II_rahmen_neu_tit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KIT – University of the State of Baden-Wuerttemberg and </a:t>
            </a:r>
            <a:br>
              <a:rPr lang="en-US" sz="800" dirty="0">
                <a:solidFill>
                  <a:srgbClr val="000000"/>
                </a:solidFill>
              </a:rPr>
            </a:br>
            <a:r>
              <a:rPr lang="en-US" sz="800" dirty="0">
                <a:solidFill>
                  <a:srgbClr val="000000"/>
                </a:solidFill>
              </a:rPr>
              <a:t>National Research Center of the Helmholtz Association</a:t>
            </a:r>
            <a:r>
              <a:rPr lang="de-DE" sz="800" dirty="0">
                <a:solidFill>
                  <a:srgbClr val="000000"/>
                </a:solidFill>
              </a:rPr>
              <a:t> 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385763" y="3214688"/>
            <a:ext cx="6994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 dirty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dirty="0">
                <a:solidFill>
                  <a:srgbClr val="FFFFFF"/>
                </a:solidFill>
              </a:rPr>
              <a:t>   Aerosols </a:t>
            </a:r>
            <a:r>
              <a:rPr lang="de-DE" sz="1000" dirty="0" err="1">
                <a:solidFill>
                  <a:srgbClr val="FFFFFF"/>
                </a:solidFill>
              </a:rPr>
              <a:t>and</a:t>
            </a:r>
            <a:r>
              <a:rPr lang="de-DE" sz="1000" dirty="0">
                <a:solidFill>
                  <a:srgbClr val="FFFFFF"/>
                </a:solidFill>
              </a:rPr>
              <a:t> </a:t>
            </a:r>
            <a:r>
              <a:rPr lang="de-DE" sz="1000" dirty="0" err="1">
                <a:solidFill>
                  <a:srgbClr val="FFFFFF"/>
                </a:solidFill>
              </a:rPr>
              <a:t>Climate</a:t>
            </a:r>
            <a:r>
              <a:rPr lang="de-DE" sz="1000" dirty="0">
                <a:solidFill>
                  <a:srgbClr val="FFFFFF"/>
                </a:solidFill>
              </a:rPr>
              <a:t> </a:t>
            </a:r>
            <a:r>
              <a:rPr lang="de-DE" sz="1000" dirty="0" err="1">
                <a:solidFill>
                  <a:srgbClr val="FFFFFF"/>
                </a:solidFill>
              </a:rPr>
              <a:t>Processes</a:t>
            </a:r>
            <a:r>
              <a:rPr lang="de-DE" sz="1000" dirty="0">
                <a:solidFill>
                  <a:srgbClr val="FFFFFF"/>
                </a:solidFill>
              </a:rPr>
              <a:t>, Institute </a:t>
            </a:r>
            <a:r>
              <a:rPr lang="de-DE" sz="1000" dirty="0" err="1">
                <a:solidFill>
                  <a:srgbClr val="FFFFFF"/>
                </a:solidFill>
              </a:rPr>
              <a:t>for</a:t>
            </a:r>
            <a:r>
              <a:rPr lang="de-DE" sz="1000" dirty="0">
                <a:solidFill>
                  <a:srgbClr val="FFFFFF"/>
                </a:solidFill>
              </a:rPr>
              <a:t> </a:t>
            </a:r>
            <a:r>
              <a:rPr lang="de-DE" sz="1000" dirty="0" err="1">
                <a:solidFill>
                  <a:srgbClr val="FFFFFF"/>
                </a:solidFill>
              </a:rPr>
              <a:t>Meteorology</a:t>
            </a:r>
            <a:r>
              <a:rPr lang="de-DE" sz="1000" dirty="0">
                <a:solidFill>
                  <a:srgbClr val="FFFFFF"/>
                </a:solidFill>
              </a:rPr>
              <a:t> </a:t>
            </a:r>
            <a:r>
              <a:rPr lang="de-DE" sz="1000" dirty="0" err="1">
                <a:solidFill>
                  <a:srgbClr val="FFFFFF"/>
                </a:solidFill>
              </a:rPr>
              <a:t>and</a:t>
            </a:r>
            <a:r>
              <a:rPr lang="de-DE" sz="1000" dirty="0">
                <a:solidFill>
                  <a:srgbClr val="FFFFFF"/>
                </a:solidFill>
              </a:rPr>
              <a:t> </a:t>
            </a:r>
            <a:r>
              <a:rPr lang="de-DE" sz="1000" dirty="0" err="1">
                <a:solidFill>
                  <a:srgbClr val="FFFFFF"/>
                </a:solidFill>
              </a:rPr>
              <a:t>Climate</a:t>
            </a:r>
            <a:r>
              <a:rPr lang="de-DE" sz="1000" dirty="0">
                <a:solidFill>
                  <a:srgbClr val="FFFFFF"/>
                </a:solidFill>
              </a:rPr>
              <a:t> Research - </a:t>
            </a:r>
            <a:r>
              <a:rPr lang="de-DE" sz="1000" dirty="0" err="1">
                <a:solidFill>
                  <a:srgbClr val="FFFFFF"/>
                </a:solidFill>
              </a:rPr>
              <a:t>Troposphere</a:t>
            </a:r>
            <a:r>
              <a:rPr lang="de-DE" sz="1000" dirty="0">
                <a:solidFill>
                  <a:srgbClr val="FFFFFF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 dirty="0">
              <a:solidFill>
                <a:srgbClr val="FFFFFF"/>
              </a:solidFill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600" b="1">
                <a:solidFill>
                  <a:srgbClr val="FFFFFF"/>
                </a:solidFill>
              </a:rPr>
              <a:t>www.kit.edu</a:t>
            </a:r>
          </a:p>
        </p:txBody>
      </p:sp>
      <p:pic>
        <p:nvPicPr>
          <p:cNvPr id="5126" name="Picture 13" descr="KIT-Logo-rgb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1" descr="inversione termica_Mi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838" y="4652963"/>
            <a:ext cx="1684337" cy="747712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12" descr="mixedlayer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52963"/>
            <a:ext cx="1681162" cy="749300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15" descr="guichart_dscn1547_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652963"/>
            <a:ext cx="1681163" cy="749300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21"/>
          <p:cNvPicPr preferRelativeResize="0"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406"/>
          <a:stretch>
            <a:fillRect/>
          </a:stretch>
        </p:blipFill>
        <p:spPr bwMode="auto">
          <a:xfrm>
            <a:off x="7478713" y="4652963"/>
            <a:ext cx="1485900" cy="758825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Picture 2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288" y="4652963"/>
            <a:ext cx="1684337" cy="747712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991437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17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402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704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181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6496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74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3427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5701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2890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5166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2648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2E1B03-68C1-4D87-B15E-4F2186392B70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032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II_rahmen_neu_tit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>
                <a:solidFill>
                  <a:srgbClr val="000000"/>
                </a:solidFill>
              </a:rPr>
              <a:t>KIT – University of the State of Baden-Wuerttemberg and 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National Research Center of the Helmholtz Association</a:t>
            </a:r>
            <a:r>
              <a:rPr lang="de-DE" sz="800">
                <a:solidFill>
                  <a:srgbClr val="000000"/>
                </a:solidFill>
              </a:rPr>
              <a:t> </a:t>
            </a:r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385763" y="3214688"/>
            <a:ext cx="6994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>
                <a:solidFill>
                  <a:srgbClr val="FFFFFF"/>
                </a:solidFill>
              </a:rPr>
              <a:t>   Aerosols and Climate Processes, Institute for Meteorology and Climate Research - Troposphere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>
              <a:solidFill>
                <a:srgbClr val="FFFFFF"/>
              </a:solidFill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600" b="1">
                <a:solidFill>
                  <a:srgbClr val="FFFFFF"/>
                </a:solidFill>
              </a:rPr>
              <a:t>www.kit.edu</a:t>
            </a:r>
          </a:p>
        </p:txBody>
      </p:sp>
      <p:pic>
        <p:nvPicPr>
          <p:cNvPr id="5126" name="Picture 13" descr="KIT-Logo-rgb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1" descr="inversione termica_Mi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838" y="4652963"/>
            <a:ext cx="1684337" cy="747712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12" descr="mixedlayer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52963"/>
            <a:ext cx="1681162" cy="749300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15" descr="guichart_dscn1547_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652963"/>
            <a:ext cx="1681163" cy="749300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21"/>
          <p:cNvPicPr preferRelativeResize="0"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406"/>
          <a:stretch>
            <a:fillRect/>
          </a:stretch>
        </p:blipFill>
        <p:spPr bwMode="auto">
          <a:xfrm>
            <a:off x="7478713" y="4652963"/>
            <a:ext cx="1485900" cy="758825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Picture 2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288" y="4652963"/>
            <a:ext cx="1684337" cy="747712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391"/>
      </p:ext>
    </p:extLst>
  </p:cSld>
  <p:clrMapOvr>
    <a:masterClrMapping/>
  </p:clrMapOvr>
  <p:hf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3861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8985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6524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92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7101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5113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4556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35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317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1154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5217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KIT\Konferenzen\TRO-Seminar\Feb11\Bilder\gross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8138" y="3429000"/>
            <a:ext cx="14244638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II_rahmen_neu_tit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3175"/>
            <a:ext cx="9144001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smtClean="0">
                <a:solidFill>
                  <a:srgbClr val="000000"/>
                </a:solidFill>
              </a:rPr>
              <a:t>KIT – University of the State of Baden-Wuerttemberg and </a:t>
            </a:r>
            <a:br>
              <a:rPr lang="en-US" sz="800" smtClean="0">
                <a:solidFill>
                  <a:srgbClr val="000000"/>
                </a:solidFill>
              </a:rPr>
            </a:br>
            <a:r>
              <a:rPr lang="en-US" sz="800" smtClean="0">
                <a:solidFill>
                  <a:srgbClr val="000000"/>
                </a:solidFill>
              </a:rPr>
              <a:t>National Research Center of the Helmholtz Association</a:t>
            </a:r>
            <a:r>
              <a:rPr lang="de-DE" sz="800" smtClean="0">
                <a:solidFill>
                  <a:srgbClr val="000000"/>
                </a:solidFill>
              </a:rPr>
              <a:t> </a:t>
            </a:r>
            <a:endParaRPr lang="en-US" sz="800" smtClean="0">
              <a:solidFill>
                <a:srgbClr val="000000"/>
              </a:solidFill>
            </a:endParaRPr>
          </a:p>
        </p:txBody>
      </p:sp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169863" y="3214688"/>
            <a:ext cx="8578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smtClean="0">
                <a:solidFill>
                  <a:srgbClr val="FFFFFF"/>
                </a:solidFill>
              </a:rPr>
              <a:t>1. Institute for Meteorology and Climate Research, Karlsruhe Institute of Technology, Karlsruhe, Germany.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smtClean="0">
                <a:solidFill>
                  <a:srgbClr val="FFFFFF"/>
                </a:solidFill>
              </a:rPr>
              <a:t>2. Schools of Earth &amp; Atmospheric Sciences and Chemical &amp; Biomolecular Engineering, Georgia Institute of Technology, Atlanta, GA, United States.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smtClean="0">
                <a:solidFill>
                  <a:srgbClr val="FFFFFF"/>
                </a:solidFill>
              </a:rPr>
              <a:t>3. Deutscher Wetterdienst, Offenbach, Germany.    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600" b="1" smtClean="0">
                <a:solidFill>
                  <a:srgbClr val="FFFFFF"/>
                </a:solidFill>
              </a:rPr>
              <a:t>www.kit.edu</a:t>
            </a:r>
          </a:p>
        </p:txBody>
      </p:sp>
      <p:pic>
        <p:nvPicPr>
          <p:cNvPr id="7" name="Picture 13" descr="KIT-Logo-rgb_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hteck 10"/>
          <p:cNvSpPr>
            <a:spLocks noChangeArrowheads="1"/>
          </p:cNvSpPr>
          <p:nvPr userDrawn="1"/>
        </p:nvSpPr>
        <p:spPr bwMode="auto">
          <a:xfrm>
            <a:off x="549275" y="13335000"/>
            <a:ext cx="26741438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>
            <a:spAutoFit/>
          </a:bodyPr>
          <a:lstStyle/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1. Institute for Meteorology and Climate Research, Karlsruhe Institute of Technology, Karlsruhe, Germany.   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2. Schools of Earth &amp; Atmospheric Sciences and Chemical &amp; Biomolecular Engineering, Georgia Institute of Technology, Atlanta, GA, United States.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3. Deutscher Wetterdienst, Offenbach, Germany.   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4. NASA Goddard Space Flight Center, Greenbelt, MD., United States.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/>
            </a:r>
            <a:br>
              <a:rPr lang="en-US">
                <a:solidFill>
                  <a:srgbClr val="000000"/>
                </a:solidFill>
                <a:latin typeface="Calibri" pitchFamily="34" charset="0"/>
              </a:rPr>
            </a:b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" name="Rechteck 10"/>
          <p:cNvSpPr>
            <a:spLocks noChangeArrowheads="1"/>
          </p:cNvSpPr>
          <p:nvPr userDrawn="1"/>
        </p:nvSpPr>
        <p:spPr bwMode="auto">
          <a:xfrm>
            <a:off x="765175" y="13550900"/>
            <a:ext cx="26741438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>
            <a:spAutoFit/>
          </a:bodyPr>
          <a:lstStyle/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1. Institute for Meteorology and Climate Research, Karlsruhe Institute of Technology, Karlsruhe, Germany.   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2. Schools of Earth &amp; Atmospheric Sciences and Chemical &amp; Biomolecular Engineering, Georgia Institute of Technology, Atlanta, GA, United States.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3. Deutscher Wetterdienst, Offenbach, Germany.   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4. NASA Goddard Space Flight Center, Greenbelt, MD., United States.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/>
            </a:r>
            <a:br>
              <a:rPr lang="en-US">
                <a:solidFill>
                  <a:srgbClr val="000000"/>
                </a:solidFill>
                <a:latin typeface="Calibri" pitchFamily="34" charset="0"/>
              </a:rPr>
            </a:b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025091"/>
      </p:ext>
    </p:extLst>
  </p:cSld>
  <p:clrMapOvr>
    <a:masterClrMapping/>
  </p:clrMapOvr>
  <p:hf hdr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9474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684226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55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48890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18820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67833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42818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114330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921620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233479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1062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II_rahmen_neu_tit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>
                <a:solidFill>
                  <a:srgbClr val="000000"/>
                </a:solidFill>
              </a:rPr>
              <a:t>KIT – University of the State of Baden-Wuerttemberg and 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National Research Center of the Helmholtz Association</a:t>
            </a:r>
            <a:r>
              <a:rPr lang="de-DE" sz="800">
                <a:solidFill>
                  <a:srgbClr val="000000"/>
                </a:solidFill>
              </a:rPr>
              <a:t> </a:t>
            </a:r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385763" y="3214688"/>
            <a:ext cx="6994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>
                <a:solidFill>
                  <a:srgbClr val="FFFFFF"/>
                </a:solidFill>
              </a:rPr>
              <a:t>   Aerosols and Climate Processes, Institute for Meteorology and Climate Research - Troposphere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>
              <a:solidFill>
                <a:srgbClr val="FFFFFF"/>
              </a:solidFill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600" b="1">
                <a:solidFill>
                  <a:srgbClr val="FFFFFF"/>
                </a:solidFill>
              </a:rPr>
              <a:t>www.kit.edu</a:t>
            </a:r>
          </a:p>
        </p:txBody>
      </p:sp>
      <p:pic>
        <p:nvPicPr>
          <p:cNvPr id="5126" name="Picture 13" descr="KIT-Logo-rgb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1" descr="inversione termica_Mi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838" y="4652963"/>
            <a:ext cx="1684337" cy="747712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12" descr="mixedlayer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52963"/>
            <a:ext cx="1681162" cy="749300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15" descr="guichart_dscn1547_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652963"/>
            <a:ext cx="1681163" cy="749300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21"/>
          <p:cNvPicPr preferRelativeResize="0"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406"/>
          <a:stretch>
            <a:fillRect/>
          </a:stretch>
        </p:blipFill>
        <p:spPr bwMode="auto">
          <a:xfrm>
            <a:off x="7478713" y="4652963"/>
            <a:ext cx="1485900" cy="758825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Picture 2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288" y="4652963"/>
            <a:ext cx="1684337" cy="747712"/>
          </a:xfrm>
          <a:prstGeom prst="rect">
            <a:avLst/>
          </a:prstGeom>
          <a:noFill/>
          <a:ln w="47625" cmpd="thickThin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600791"/>
      </p:ext>
    </p:extLst>
  </p:cSld>
  <p:clrMapOvr>
    <a:masterClrMapping/>
  </p:clrMapOvr>
  <p:hf hdr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4332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48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1716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0211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800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6902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4614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76231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2520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10443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3948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II_rahmen_neu_tit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7938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smtClean="0">
                <a:solidFill>
                  <a:srgbClr val="000000"/>
                </a:solidFill>
              </a:rPr>
              <a:t>KIT – University of the State of Baden-Wuerttemberg and </a:t>
            </a:r>
            <a:br>
              <a:rPr lang="en-US" sz="800" smtClean="0">
                <a:solidFill>
                  <a:srgbClr val="000000"/>
                </a:solidFill>
              </a:rPr>
            </a:br>
            <a:r>
              <a:rPr lang="en-US" sz="800" smtClean="0">
                <a:solidFill>
                  <a:srgbClr val="000000"/>
                </a:solidFill>
              </a:rPr>
              <a:t>National Research Center of the Helmholtz Association</a:t>
            </a:r>
            <a:r>
              <a:rPr lang="de-DE" sz="800" smtClean="0">
                <a:solidFill>
                  <a:srgbClr val="000000"/>
                </a:solidFill>
              </a:rPr>
              <a:t> </a:t>
            </a:r>
            <a:endParaRPr lang="en-US" sz="800" smtClean="0">
              <a:solidFill>
                <a:srgbClr val="000000"/>
              </a:solidFill>
            </a:endParaRPr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179388" y="3058568"/>
            <a:ext cx="87852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de-DE" sz="1000" dirty="0" smtClean="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dirty="0" smtClean="0">
                <a:solidFill>
                  <a:srgbClr val="FFFFFF"/>
                </a:solidFill>
              </a:rPr>
              <a:t>1. I</a:t>
            </a:r>
            <a:r>
              <a:rPr lang="en-US" sz="1000" dirty="0" err="1" smtClean="0">
                <a:solidFill>
                  <a:srgbClr val="FFFFFF"/>
                </a:solidFill>
              </a:rPr>
              <a:t>nstitute</a:t>
            </a:r>
            <a:r>
              <a:rPr lang="en-US" sz="1000" dirty="0" smtClean="0">
                <a:solidFill>
                  <a:srgbClr val="FFFFFF"/>
                </a:solidFill>
              </a:rPr>
              <a:t> for Meteorology and Climate Research, Karlsruhe Institute of Technology, Karlsruhe, Germany.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solidFill>
                  <a:srgbClr val="FFFFFF"/>
                </a:solidFill>
              </a:rPr>
              <a:t>2. Schools of Earth &amp; Atmospheric Sciences and Chemical &amp; </a:t>
            </a:r>
            <a:r>
              <a:rPr lang="en-US" sz="1000" dirty="0" err="1" smtClean="0">
                <a:solidFill>
                  <a:srgbClr val="FFFFFF"/>
                </a:solidFill>
              </a:rPr>
              <a:t>Biomolecular</a:t>
            </a:r>
            <a:r>
              <a:rPr lang="en-US" sz="1000" dirty="0" smtClean="0">
                <a:solidFill>
                  <a:srgbClr val="FFFFFF"/>
                </a:solidFill>
              </a:rPr>
              <a:t> Engineering, Georgia Institute of Technology, Atlanta, GA, United States.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solidFill>
                  <a:srgbClr val="FFFFFF"/>
                </a:solidFill>
              </a:rPr>
              <a:t>3. </a:t>
            </a:r>
            <a:r>
              <a:rPr lang="en-US" sz="1000" dirty="0" err="1" smtClean="0">
                <a:solidFill>
                  <a:srgbClr val="FFFFFF"/>
                </a:solidFill>
              </a:rPr>
              <a:t>Deutscher</a:t>
            </a:r>
            <a:r>
              <a:rPr lang="en-US" sz="1000" dirty="0" smtClean="0">
                <a:solidFill>
                  <a:srgbClr val="FFFFFF"/>
                </a:solidFill>
              </a:rPr>
              <a:t> </a:t>
            </a:r>
            <a:r>
              <a:rPr lang="en-US" sz="1000" dirty="0" err="1" smtClean="0">
                <a:solidFill>
                  <a:srgbClr val="FFFFFF"/>
                </a:solidFill>
              </a:rPr>
              <a:t>Wetterdienst</a:t>
            </a:r>
            <a:r>
              <a:rPr lang="en-US" sz="1000" dirty="0" smtClean="0">
                <a:solidFill>
                  <a:srgbClr val="FFFFFF"/>
                </a:solidFill>
              </a:rPr>
              <a:t>, BU Research and Development, Department for Numerical Modeling, Offenbach, Germany.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de-DE" sz="1000" dirty="0" smtClean="0">
              <a:solidFill>
                <a:srgbClr val="FFFFFF"/>
              </a:solidFill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600" b="1" smtClean="0">
                <a:solidFill>
                  <a:srgbClr val="FFFFFF"/>
                </a:solidFill>
              </a:rPr>
              <a:t>www.kit.edu</a:t>
            </a:r>
          </a:p>
        </p:txBody>
      </p:sp>
      <p:pic>
        <p:nvPicPr>
          <p:cNvPr id="6" name="Picture 13" descr="KIT-Logo-rgb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962550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91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92207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38654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58494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39835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90967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655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612664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207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48866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67371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12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98044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KIT\Konferenzen\TRO-Seminar\Feb11\Bilder\gross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8138" y="3429000"/>
            <a:ext cx="14244638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II_rahmen_neu_tit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3175"/>
            <a:ext cx="9144001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smtClean="0">
                <a:solidFill>
                  <a:srgbClr val="000000"/>
                </a:solidFill>
              </a:rPr>
              <a:t>KIT – University of the State of Baden-Wuerttemberg and </a:t>
            </a:r>
            <a:br>
              <a:rPr lang="en-US" sz="800" smtClean="0">
                <a:solidFill>
                  <a:srgbClr val="000000"/>
                </a:solidFill>
              </a:rPr>
            </a:br>
            <a:r>
              <a:rPr lang="en-US" sz="800" smtClean="0">
                <a:solidFill>
                  <a:srgbClr val="000000"/>
                </a:solidFill>
              </a:rPr>
              <a:t>National Research Center of the Helmholtz Association</a:t>
            </a:r>
            <a:r>
              <a:rPr lang="de-DE" sz="800" smtClean="0">
                <a:solidFill>
                  <a:srgbClr val="000000"/>
                </a:solidFill>
              </a:rPr>
              <a:t> </a:t>
            </a:r>
            <a:endParaRPr lang="en-US" sz="800" smtClean="0">
              <a:solidFill>
                <a:srgbClr val="000000"/>
              </a:solidFill>
            </a:endParaRPr>
          </a:p>
        </p:txBody>
      </p:sp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169863" y="3212456"/>
            <a:ext cx="8578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 smtClean="0">
                <a:solidFill>
                  <a:srgbClr val="FFFFFF"/>
                </a:solidFill>
              </a:rPr>
              <a:t>1. Institute for Meteorology and Climate Research, Karlsruhe Institute of Technology, Karlsruhe, Germany.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 smtClean="0">
                <a:solidFill>
                  <a:srgbClr val="FFFFFF"/>
                </a:solidFill>
              </a:rPr>
              <a:t>2. Schools of Earth &amp; Atmospheric Sciences and Chemical &amp; </a:t>
            </a:r>
            <a:r>
              <a:rPr lang="en-GB" sz="1000" dirty="0" err="1" smtClean="0">
                <a:solidFill>
                  <a:srgbClr val="FFFFFF"/>
                </a:solidFill>
              </a:rPr>
              <a:t>Biomolecular</a:t>
            </a:r>
            <a:r>
              <a:rPr lang="en-GB" sz="1000" dirty="0" smtClean="0">
                <a:solidFill>
                  <a:srgbClr val="FFFFFF"/>
                </a:solidFill>
              </a:rPr>
              <a:t> Engineering, Georgia Institute of Technology, Atlanta, GA, United States.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 smtClean="0">
                <a:solidFill>
                  <a:srgbClr val="FFFFFF"/>
                </a:solidFill>
              </a:rPr>
              <a:t>3. </a:t>
            </a:r>
            <a:r>
              <a:rPr lang="en-US" sz="1000" dirty="0" smtClean="0">
                <a:solidFill>
                  <a:srgbClr val="FFFFFF"/>
                </a:solidFill>
              </a:rPr>
              <a:t>Global Modeling and Assimilation Office, NASA GSFC, Greenbelt, United States. </a:t>
            </a:r>
            <a:r>
              <a:rPr lang="en-GB" sz="1000" dirty="0" smtClean="0">
                <a:solidFill>
                  <a:srgbClr val="FFFFFF"/>
                </a:solidFill>
              </a:rPr>
              <a:t>.    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600" b="1" smtClean="0">
                <a:solidFill>
                  <a:srgbClr val="FFFFFF"/>
                </a:solidFill>
              </a:rPr>
              <a:t>www.kit.edu</a:t>
            </a:r>
          </a:p>
        </p:txBody>
      </p:sp>
      <p:pic>
        <p:nvPicPr>
          <p:cNvPr id="7" name="Picture 13" descr="KIT-Logo-rgb_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hteck 10"/>
          <p:cNvSpPr>
            <a:spLocks noChangeArrowheads="1"/>
          </p:cNvSpPr>
          <p:nvPr userDrawn="1"/>
        </p:nvSpPr>
        <p:spPr bwMode="auto">
          <a:xfrm>
            <a:off x="549275" y="13335000"/>
            <a:ext cx="26741438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>
            <a:spAutoFit/>
          </a:bodyPr>
          <a:lstStyle/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1. Institute for Meteorology and Climate Research, Karlsruhe Institute of Technology, Karlsruhe, Germany.   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2. Schools of Earth &amp; Atmospheric Sciences and Chemical &amp; Biomolecular Engineering, Georgia Institute of Technology, Atlanta, GA, United States.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3. Deutscher Wetterdienst, Offenbach, Germany.   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4. NASA Goddard Space Flight Center, Greenbelt, MD., United States.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/>
            </a:r>
            <a:br>
              <a:rPr lang="en-US">
                <a:solidFill>
                  <a:srgbClr val="000000"/>
                </a:solidFill>
                <a:latin typeface="Calibri" pitchFamily="34" charset="0"/>
              </a:rPr>
            </a:b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" name="Rechteck 10"/>
          <p:cNvSpPr>
            <a:spLocks noChangeArrowheads="1"/>
          </p:cNvSpPr>
          <p:nvPr userDrawn="1"/>
        </p:nvSpPr>
        <p:spPr bwMode="auto">
          <a:xfrm>
            <a:off x="765175" y="13550900"/>
            <a:ext cx="26741438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>
            <a:spAutoFit/>
          </a:bodyPr>
          <a:lstStyle/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1. Institute for Meteorology and Climate Research, Karlsruhe Institute of Technology, Karlsruhe, Germany.   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2. Schools of Earth &amp; Atmospheric Sciences and Chemical &amp; Biomolecular Engineering, Georgia Institute of Technology, Atlanta, GA, United States.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3. Deutscher Wetterdienst, Offenbach, Germany.   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4. NASA Goddard Space Flight Center, Greenbelt, MD., United States.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/>
            </a:r>
            <a:br>
              <a:rPr lang="en-US">
                <a:solidFill>
                  <a:srgbClr val="000000"/>
                </a:solidFill>
                <a:latin typeface="Calibri" pitchFamily="34" charset="0"/>
              </a:rPr>
            </a:b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37189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786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03320524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83666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337986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179325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13995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86472962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24937229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619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94048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784899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KIT\Konferenzen\TRO-Seminar\Feb11\Bilder\gross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8138" y="3429000"/>
            <a:ext cx="14244638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II_rahmen_neu_tit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3175"/>
            <a:ext cx="9144001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smtClean="0">
                <a:solidFill>
                  <a:srgbClr val="000000"/>
                </a:solidFill>
              </a:rPr>
              <a:t>KIT – University of the State of Baden-Wuerttemberg and </a:t>
            </a:r>
            <a:br>
              <a:rPr lang="en-US" sz="800" smtClean="0">
                <a:solidFill>
                  <a:srgbClr val="000000"/>
                </a:solidFill>
              </a:rPr>
            </a:br>
            <a:r>
              <a:rPr lang="en-US" sz="800" smtClean="0">
                <a:solidFill>
                  <a:srgbClr val="000000"/>
                </a:solidFill>
              </a:rPr>
              <a:t>National Research Center of the Helmholtz Association</a:t>
            </a:r>
            <a:r>
              <a:rPr lang="de-DE" sz="800" smtClean="0">
                <a:solidFill>
                  <a:srgbClr val="000000"/>
                </a:solidFill>
              </a:rPr>
              <a:t> </a:t>
            </a:r>
            <a:endParaRPr lang="en-US" sz="800" smtClean="0">
              <a:solidFill>
                <a:srgbClr val="000000"/>
              </a:solidFill>
            </a:endParaRPr>
          </a:p>
        </p:txBody>
      </p:sp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169863" y="3212456"/>
            <a:ext cx="8578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 smtClean="0">
                <a:solidFill>
                  <a:srgbClr val="FFFFFF"/>
                </a:solidFill>
              </a:rPr>
              <a:t>1. Institute for Meteorology and Climate Research, Karlsruhe Institute of Technology, Karlsruhe, Germany.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 smtClean="0">
                <a:solidFill>
                  <a:srgbClr val="FFFFFF"/>
                </a:solidFill>
              </a:rPr>
              <a:t>2. Schools of Earth &amp; Atmospheric Sciences and Chemical &amp; </a:t>
            </a:r>
            <a:r>
              <a:rPr lang="en-GB" sz="1000" dirty="0" err="1" smtClean="0">
                <a:solidFill>
                  <a:srgbClr val="FFFFFF"/>
                </a:solidFill>
              </a:rPr>
              <a:t>Biomolecular</a:t>
            </a:r>
            <a:r>
              <a:rPr lang="en-GB" sz="1000" dirty="0" smtClean="0">
                <a:solidFill>
                  <a:srgbClr val="FFFFFF"/>
                </a:solidFill>
              </a:rPr>
              <a:t> Engineering, Georgia Institute of Technology, Atlanta, GA, United States.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 smtClean="0">
                <a:solidFill>
                  <a:srgbClr val="FFFFFF"/>
                </a:solidFill>
              </a:rPr>
              <a:t>3. </a:t>
            </a:r>
            <a:r>
              <a:rPr lang="en-US" sz="1000" dirty="0" smtClean="0">
                <a:solidFill>
                  <a:srgbClr val="FFFFFF"/>
                </a:solidFill>
              </a:rPr>
              <a:t>Global Modeling and Assimilation Office, NASA GSFC, Greenbelt, United States. </a:t>
            </a:r>
            <a:r>
              <a:rPr lang="en-GB" sz="1000" dirty="0" smtClean="0">
                <a:solidFill>
                  <a:srgbClr val="FFFFFF"/>
                </a:solidFill>
              </a:rPr>
              <a:t>.    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600" b="1" smtClean="0">
                <a:solidFill>
                  <a:srgbClr val="FFFFFF"/>
                </a:solidFill>
              </a:rPr>
              <a:t>www.kit.edu</a:t>
            </a:r>
          </a:p>
        </p:txBody>
      </p:sp>
      <p:pic>
        <p:nvPicPr>
          <p:cNvPr id="7" name="Picture 13" descr="KIT-Logo-rgb_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hteck 10"/>
          <p:cNvSpPr>
            <a:spLocks noChangeArrowheads="1"/>
          </p:cNvSpPr>
          <p:nvPr userDrawn="1"/>
        </p:nvSpPr>
        <p:spPr bwMode="auto">
          <a:xfrm>
            <a:off x="549275" y="13335000"/>
            <a:ext cx="26741438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>
            <a:spAutoFit/>
          </a:bodyPr>
          <a:lstStyle/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1. Institute for Meteorology and Climate Research, Karlsruhe Institute of Technology, Karlsruhe, Germany.   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2. Schools of Earth &amp; Atmospheric Sciences and Chemical &amp; Biomolecular Engineering, Georgia Institute of Technology, Atlanta, GA, United States.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3. Deutscher Wetterdienst, Offenbach, Germany.   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4. NASA Goddard Space Flight Center, Greenbelt, MD., United States.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/>
            </a:r>
            <a:br>
              <a:rPr lang="en-US">
                <a:solidFill>
                  <a:srgbClr val="000000"/>
                </a:solidFill>
                <a:latin typeface="Calibri" pitchFamily="34" charset="0"/>
              </a:rPr>
            </a:b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" name="Rechteck 10"/>
          <p:cNvSpPr>
            <a:spLocks noChangeArrowheads="1"/>
          </p:cNvSpPr>
          <p:nvPr userDrawn="1"/>
        </p:nvSpPr>
        <p:spPr bwMode="auto">
          <a:xfrm>
            <a:off x="765175" y="13550900"/>
            <a:ext cx="26741438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>
            <a:spAutoFit/>
          </a:bodyPr>
          <a:lstStyle/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1. Institute for Meteorology and Climate Research, Karlsruhe Institute of Technology, Karlsruhe, Germany.   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2. Schools of Earth &amp; Atmospheric Sciences and Chemical &amp; Biomolecular Engineering, Georgia Institute of Technology, Atlanta, GA, United States.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3. Deutscher Wetterdienst, Offenbach, Germany.    </a:t>
            </a:r>
          </a:p>
          <a:p>
            <a:pPr marL="342900" indent="-342900" defTabSz="2262188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4. NASA Goddard Space Flight Center, Greenbelt, MD., United States.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/>
            </a:r>
            <a:br>
              <a:rPr lang="en-US">
                <a:solidFill>
                  <a:srgbClr val="000000"/>
                </a:solidFill>
                <a:latin typeface="Calibri" pitchFamily="34" charset="0"/>
              </a:rPr>
            </a:b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75409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3097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8178457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385866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018126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203016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63610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465401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1725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01263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69939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86018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II_rahmen_neu_tit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7938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smtClean="0">
                <a:solidFill>
                  <a:srgbClr val="000000"/>
                </a:solidFill>
              </a:rPr>
              <a:t>KIT – University of the State of Baden-Wuerttemberg and </a:t>
            </a:r>
            <a:br>
              <a:rPr lang="en-US" sz="800" smtClean="0">
                <a:solidFill>
                  <a:srgbClr val="000000"/>
                </a:solidFill>
              </a:rPr>
            </a:br>
            <a:r>
              <a:rPr lang="en-US" sz="800" smtClean="0">
                <a:solidFill>
                  <a:srgbClr val="000000"/>
                </a:solidFill>
              </a:rPr>
              <a:t>National Research Center of the Helmholtz Association</a:t>
            </a:r>
            <a:r>
              <a:rPr lang="de-DE" sz="800" smtClean="0">
                <a:solidFill>
                  <a:srgbClr val="000000"/>
                </a:solidFill>
              </a:rPr>
              <a:t> </a:t>
            </a:r>
            <a:endParaRPr lang="en-US" sz="800" smtClean="0">
              <a:solidFill>
                <a:srgbClr val="000000"/>
              </a:solidFill>
            </a:endParaRPr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179388" y="3058568"/>
            <a:ext cx="87852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de-DE" sz="1000" dirty="0" smtClean="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dirty="0" smtClean="0">
                <a:solidFill>
                  <a:srgbClr val="FFFFFF"/>
                </a:solidFill>
              </a:rPr>
              <a:t>1. I</a:t>
            </a:r>
            <a:r>
              <a:rPr lang="en-US" sz="1000" dirty="0" err="1" smtClean="0">
                <a:solidFill>
                  <a:srgbClr val="FFFFFF"/>
                </a:solidFill>
              </a:rPr>
              <a:t>nstitute</a:t>
            </a:r>
            <a:r>
              <a:rPr lang="en-US" sz="1000" dirty="0" smtClean="0">
                <a:solidFill>
                  <a:srgbClr val="FFFFFF"/>
                </a:solidFill>
              </a:rPr>
              <a:t> for Meteorology and Climate Research, Karlsruhe Institute of Technology, Karlsruhe, Germany.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solidFill>
                  <a:srgbClr val="FFFFFF"/>
                </a:solidFill>
              </a:rPr>
              <a:t>2. Schools of Earth &amp; Atmospheric Sciences and Chemical &amp; </a:t>
            </a:r>
            <a:r>
              <a:rPr lang="en-US" sz="1000" dirty="0" err="1" smtClean="0">
                <a:solidFill>
                  <a:srgbClr val="FFFFFF"/>
                </a:solidFill>
              </a:rPr>
              <a:t>Biomolecular</a:t>
            </a:r>
            <a:r>
              <a:rPr lang="en-US" sz="1000" dirty="0" smtClean="0">
                <a:solidFill>
                  <a:srgbClr val="FFFFFF"/>
                </a:solidFill>
              </a:rPr>
              <a:t> Engineering, Georgia Institute of Technology, Atlanta, GA, United States.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solidFill>
                  <a:srgbClr val="FFFFFF"/>
                </a:solidFill>
              </a:rPr>
              <a:t>3. </a:t>
            </a:r>
            <a:r>
              <a:rPr lang="en-US" sz="1000" dirty="0" err="1" smtClean="0">
                <a:solidFill>
                  <a:srgbClr val="FFFFFF"/>
                </a:solidFill>
              </a:rPr>
              <a:t>Deutscher</a:t>
            </a:r>
            <a:r>
              <a:rPr lang="en-US" sz="1000" dirty="0" smtClean="0">
                <a:solidFill>
                  <a:srgbClr val="FFFFFF"/>
                </a:solidFill>
              </a:rPr>
              <a:t> </a:t>
            </a:r>
            <a:r>
              <a:rPr lang="en-US" sz="1000" dirty="0" err="1" smtClean="0">
                <a:solidFill>
                  <a:srgbClr val="FFFFFF"/>
                </a:solidFill>
              </a:rPr>
              <a:t>Wetterdienst</a:t>
            </a:r>
            <a:r>
              <a:rPr lang="en-US" sz="1000" dirty="0" smtClean="0">
                <a:solidFill>
                  <a:srgbClr val="FFFFFF"/>
                </a:solidFill>
              </a:rPr>
              <a:t>, BU Research and Development, Department for Numerical Modeling, Offenbach, Germany.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de-DE" sz="1000" dirty="0" smtClean="0">
              <a:solidFill>
                <a:srgbClr val="FFFFFF"/>
              </a:solidFill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600" b="1" smtClean="0">
                <a:solidFill>
                  <a:srgbClr val="FFFFFF"/>
                </a:solidFill>
              </a:rPr>
              <a:t>www.kit.edu</a:t>
            </a:r>
          </a:p>
        </p:txBody>
      </p:sp>
      <p:pic>
        <p:nvPicPr>
          <p:cNvPr id="6" name="Picture 13" descr="KIT-Logo-rgb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893291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35549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11164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61214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1003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39334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831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83381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1.xml"/><Relationship Id="rId13" Type="http://schemas.openxmlformats.org/officeDocument/2006/relationships/image" Target="../media/image1.png"/><Relationship Id="rId18" Type="http://schemas.openxmlformats.org/officeDocument/2006/relationships/image" Target="../media/image14.png"/><Relationship Id="rId3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10.xml"/><Relationship Id="rId12" Type="http://schemas.openxmlformats.org/officeDocument/2006/relationships/theme" Target="../theme/theme10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05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9.xml"/><Relationship Id="rId11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0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12.xml"/><Relationship Id="rId14" Type="http://schemas.openxmlformats.org/officeDocument/2006/relationships/image" Target="../media/image1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png"/><Relationship Id="rId18" Type="http://schemas.openxmlformats.org/officeDocument/2006/relationships/image" Target="../media/image14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7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3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48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59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67.xml"/><Relationship Id="rId19" Type="http://schemas.openxmlformats.org/officeDocument/2006/relationships/image" Target="../media/image14.png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image" Target="../media/image1.png"/><Relationship Id="rId18" Type="http://schemas.openxmlformats.org/officeDocument/2006/relationships/image" Target="../media/image14.png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71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Relationship Id="rId14" Type="http://schemas.openxmlformats.org/officeDocument/2006/relationships/image" Target="../media/image13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image" Target="../media/image1.png"/><Relationship Id="rId18" Type="http://schemas.openxmlformats.org/officeDocument/2006/relationships/image" Target="../media/image14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8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image" Target="../media/image13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theme" Target="../theme/theme9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9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1.xml"/><Relationship Id="rId19" Type="http://schemas.openxmlformats.org/officeDocument/2006/relationships/image" Target="../media/image14.png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II_rahmen_neu_folg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4284663" y="6453188"/>
            <a:ext cx="44640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</a:rPr>
              <a:t>Aerosols and Climate Processes, Institute of Meteorology and Climate Research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01800" y="6445250"/>
            <a:ext cx="42481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pic>
        <p:nvPicPr>
          <p:cNvPr id="4101" name="Picture 9" descr="KITlogo_4c_frutig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310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9pPr>
    </p:titleStyle>
    <p:bodyStyle>
      <a:lvl1pPr marL="314325" indent="-314325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fontAlgn="base">
        <a:spcBef>
          <a:spcPct val="20000"/>
        </a:spcBef>
        <a:spcAft>
          <a:spcPct val="0"/>
        </a:spcAft>
        <a:buBlip>
          <a:blip r:embed="rId17"/>
        </a:buBlip>
        <a:defRPr>
          <a:solidFill>
            <a:schemeClr val="tx1"/>
          </a:solidFill>
          <a:latin typeface="+mn-lt"/>
        </a:defRPr>
      </a:lvl2pPr>
      <a:lvl3pPr marL="1209675" indent="-276225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5pPr>
      <a:lvl6pPr marL="2552700" indent="-276225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6pPr>
      <a:lvl7pPr marL="3009900" indent="-276225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7pPr>
      <a:lvl8pPr marL="3467100" indent="-276225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8pPr>
      <a:lvl9pPr marL="3924300" indent="-276225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title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011863" y="6453188"/>
            <a:ext cx="27368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Institute for Meteorology and Climate Research</a:t>
            </a:r>
          </a:p>
        </p:txBody>
      </p:sp>
      <p:sp>
        <p:nvSpPr>
          <p:cNvPr id="1030" name="Text Box 11"/>
          <p:cNvSpPr txBox="1">
            <a:spLocks noChangeArrowheads="1"/>
          </p:cNvSpPr>
          <p:nvPr/>
        </p:nvSpPr>
        <p:spPr bwMode="auto">
          <a:xfrm>
            <a:off x="250825" y="6445250"/>
            <a:ext cx="3254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fld id="{F268105D-04A1-4B04-96E8-B3D64A16E329}" type="slidenum">
              <a:rPr lang="de-DE" sz="900" b="1" smtClean="0">
                <a:solidFill>
                  <a:srgbClr val="000000"/>
                </a:solidFill>
              </a:rPr>
              <a:pPr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t>‹Nr.›</a:t>
            </a:fld>
            <a:endParaRPr lang="de-DE" sz="900" b="1" dirty="0" smtClean="0">
              <a:solidFill>
                <a:srgbClr val="000000"/>
              </a:solidFill>
            </a:endParaRPr>
          </a:p>
        </p:txBody>
      </p:sp>
      <p:pic>
        <p:nvPicPr>
          <p:cNvPr id="1033" name="Picture 9" descr="KITlogo_4c_frutig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7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2pPr>
      <a:lvl3pPr marL="1209675" indent="-2762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II_rahmen_neu_folg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4284663" y="6453188"/>
            <a:ext cx="44640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n-US" sz="900">
                <a:solidFill>
                  <a:srgbClr val="000000"/>
                </a:solidFill>
              </a:rPr>
              <a:t>Aerosols and Climate Processes, Institute of Meteorology and Climate Research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01800" y="6445250"/>
            <a:ext cx="42481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pic>
        <p:nvPicPr>
          <p:cNvPr id="4101" name="Picture 9" descr="KITlogo_4c_frutig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080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9pPr>
    </p:titleStyle>
    <p:bodyStyle>
      <a:lvl1pPr marL="314325" indent="-314325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fontAlgn="base">
        <a:spcBef>
          <a:spcPct val="20000"/>
        </a:spcBef>
        <a:spcAft>
          <a:spcPct val="0"/>
        </a:spcAft>
        <a:buBlip>
          <a:blip r:embed="rId17"/>
        </a:buBlip>
        <a:defRPr>
          <a:solidFill>
            <a:schemeClr val="tx1"/>
          </a:solidFill>
          <a:latin typeface="+mn-lt"/>
        </a:defRPr>
      </a:lvl2pPr>
      <a:lvl3pPr marL="1209675" indent="-276225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5pPr>
      <a:lvl6pPr marL="2552700" indent="-276225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6pPr>
      <a:lvl7pPr marL="3009900" indent="-276225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7pPr>
      <a:lvl8pPr marL="3467100" indent="-276225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8pPr>
      <a:lvl9pPr marL="3924300" indent="-276225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II_rahmen_neu_fol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4284663" y="6453188"/>
            <a:ext cx="44640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n-US" sz="900">
                <a:solidFill>
                  <a:srgbClr val="000000"/>
                </a:solidFill>
              </a:rPr>
              <a:t>Aerosols and Climate Processes, Institute of Meteorology and Climate Research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01800" y="6445250"/>
            <a:ext cx="42481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4101" name="Picture 9" descr="KITlogo_4c_frutig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6"/>
          <p:cNvSpPr txBox="1">
            <a:spLocks noChangeArrowheads="1"/>
          </p:cNvSpPr>
          <p:nvPr userDrawn="1"/>
        </p:nvSpPr>
        <p:spPr bwMode="auto">
          <a:xfrm>
            <a:off x="376238" y="6400800"/>
            <a:ext cx="158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COSMO-ART</a:t>
            </a:r>
          </a:p>
        </p:txBody>
      </p:sp>
    </p:spTree>
    <p:extLst>
      <p:ext uri="{BB962C8B-B14F-4D97-AF65-F5344CB8AC3E}">
        <p14:creationId xmlns:p14="http://schemas.microsoft.com/office/powerpoint/2010/main" val="249954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9pPr>
    </p:titleStyle>
    <p:bodyStyle>
      <a:lvl1pPr marL="314325" indent="-314325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fontAlgn="base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2pPr>
      <a:lvl3pPr marL="1209675" indent="-276225" algn="l" rtl="0" fontAlgn="base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fontAlgn="base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fontAlgn="base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52700" indent="-276225" algn="l" rtl="0" fontAlgn="base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6pPr>
      <a:lvl7pPr marL="3009900" indent="-276225" algn="l" rtl="0" fontAlgn="base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7pPr>
      <a:lvl8pPr marL="3467100" indent="-276225" algn="l" rtl="0" fontAlgn="base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8pPr>
      <a:lvl9pPr marL="3924300" indent="-276225" algn="l" rtl="0" fontAlgn="base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title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011863" y="6453188"/>
            <a:ext cx="27368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smtClean="0">
                <a:solidFill>
                  <a:srgbClr val="000000"/>
                </a:solidFill>
              </a:rPr>
              <a:t>Institute for Meteorology and Climate Research</a:t>
            </a:r>
          </a:p>
        </p:txBody>
      </p:sp>
      <p:sp>
        <p:nvSpPr>
          <p:cNvPr id="1030" name="Text Box 11"/>
          <p:cNvSpPr txBox="1">
            <a:spLocks noChangeArrowheads="1"/>
          </p:cNvSpPr>
          <p:nvPr/>
        </p:nvSpPr>
        <p:spPr bwMode="auto">
          <a:xfrm>
            <a:off x="250825" y="6445250"/>
            <a:ext cx="3254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fld id="{F268105D-04A1-4B04-96E8-B3D64A16E329}" type="slidenum">
              <a:rPr lang="de-DE" sz="900" b="1" smtClean="0">
                <a:solidFill>
                  <a:srgbClr val="000000"/>
                </a:solidFill>
              </a:rPr>
              <a:pPr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t>‹Nr.›</a:t>
            </a:fld>
            <a:endParaRPr lang="de-DE" sz="900" b="1" smtClean="0">
              <a:solidFill>
                <a:srgbClr val="000000"/>
              </a:solidFill>
            </a:endParaRPr>
          </a:p>
        </p:txBody>
      </p:sp>
      <p:sp>
        <p:nvSpPr>
          <p:cNvPr id="1031" name="Rechteck 11"/>
          <p:cNvSpPr>
            <a:spLocks noChangeArrowheads="1"/>
          </p:cNvSpPr>
          <p:nvPr/>
        </p:nvSpPr>
        <p:spPr bwMode="auto">
          <a:xfrm>
            <a:off x="612775" y="6445250"/>
            <a:ext cx="8636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382CA1-4036-4B84-80E5-8AE428793B15}" type="datetime1">
              <a:rPr lang="de-DE" sz="9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11.09.2012</a:t>
            </a:fld>
            <a:endParaRPr lang="de-DE" sz="900">
              <a:solidFill>
                <a:srgbClr val="000000"/>
              </a:solidFill>
            </a:endParaRPr>
          </a:p>
        </p:txBody>
      </p:sp>
      <p:pic>
        <p:nvPicPr>
          <p:cNvPr id="1033" name="Picture 9" descr="KITlogo_4c_frutig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6826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2pPr>
      <a:lvl3pPr marL="1209675" indent="-2762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II_rahmen_neu_fol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4284663" y="6453188"/>
            <a:ext cx="44640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n-US" sz="900">
                <a:solidFill>
                  <a:srgbClr val="000000"/>
                </a:solidFill>
              </a:rPr>
              <a:t>Aerosols and Climate Processes, Institute of Meteorology and Climate Research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01800" y="6445250"/>
            <a:ext cx="42481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</a:endParaRPr>
          </a:p>
        </p:txBody>
      </p:sp>
      <p:pic>
        <p:nvPicPr>
          <p:cNvPr id="4101" name="Picture 9" descr="KITlogo_4c_frutig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6"/>
          <p:cNvSpPr txBox="1">
            <a:spLocks noChangeArrowheads="1"/>
          </p:cNvSpPr>
          <p:nvPr userDrawn="1"/>
        </p:nvSpPr>
        <p:spPr bwMode="auto">
          <a:xfrm>
            <a:off x="376238" y="6400800"/>
            <a:ext cx="158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COSMO-ART</a:t>
            </a:r>
          </a:p>
        </p:txBody>
      </p:sp>
    </p:spTree>
    <p:extLst>
      <p:ext uri="{BB962C8B-B14F-4D97-AF65-F5344CB8AC3E}">
        <p14:creationId xmlns:p14="http://schemas.microsoft.com/office/powerpoint/2010/main" val="210621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9pPr>
    </p:titleStyle>
    <p:bodyStyle>
      <a:lvl1pPr marL="314325" indent="-314325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fontAlgn="base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2pPr>
      <a:lvl3pPr marL="1209675" indent="-276225" algn="l" rtl="0" fontAlgn="base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fontAlgn="base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fontAlgn="base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52700" indent="-276225" algn="l" rtl="0" fontAlgn="base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6pPr>
      <a:lvl7pPr marL="3009900" indent="-276225" algn="l" rtl="0" fontAlgn="base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7pPr>
      <a:lvl8pPr marL="3467100" indent="-276225" algn="l" rtl="0" fontAlgn="base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8pPr>
      <a:lvl9pPr marL="3924300" indent="-276225" algn="l" rtl="0" fontAlgn="base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01800" y="6445250"/>
            <a:ext cx="42481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9" name="Picture 9" descr="KITlogo_4c_frutig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702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>
          <a:solidFill>
            <a:schemeClr val="tx1"/>
          </a:solidFill>
          <a:latin typeface="+mn-lt"/>
        </a:defRPr>
      </a:lvl2pPr>
      <a:lvl3pPr marL="1209675" indent="-276225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9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9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9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9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title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011863" y="6453188"/>
            <a:ext cx="27368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smtClean="0">
                <a:solidFill>
                  <a:srgbClr val="000000"/>
                </a:solidFill>
              </a:rPr>
              <a:t>Institute for Meteorology and Climate Research</a:t>
            </a:r>
          </a:p>
        </p:txBody>
      </p:sp>
      <p:sp>
        <p:nvSpPr>
          <p:cNvPr id="1030" name="Text Box 11"/>
          <p:cNvSpPr txBox="1">
            <a:spLocks noChangeArrowheads="1"/>
          </p:cNvSpPr>
          <p:nvPr/>
        </p:nvSpPr>
        <p:spPr bwMode="auto">
          <a:xfrm>
            <a:off x="250825" y="6445250"/>
            <a:ext cx="3254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fld id="{F268105D-04A1-4B04-96E8-B3D64A16E329}" type="slidenum">
              <a:rPr lang="de-DE" sz="900" b="1" smtClean="0">
                <a:solidFill>
                  <a:srgbClr val="000000"/>
                </a:solidFill>
              </a:rPr>
              <a:pPr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t>‹Nr.›</a:t>
            </a:fld>
            <a:endParaRPr lang="de-DE" sz="900" b="1" dirty="0" smtClean="0">
              <a:solidFill>
                <a:srgbClr val="000000"/>
              </a:solidFill>
            </a:endParaRPr>
          </a:p>
        </p:txBody>
      </p:sp>
      <p:pic>
        <p:nvPicPr>
          <p:cNvPr id="1033" name="Picture 9" descr="KITlogo_4c_frutig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055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2pPr>
      <a:lvl3pPr marL="1209675" indent="-2762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title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011863" y="6453188"/>
            <a:ext cx="27368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smtClean="0">
                <a:solidFill>
                  <a:srgbClr val="000000"/>
                </a:solidFill>
              </a:rPr>
              <a:t>Institute for Meteorology and Climate Research</a:t>
            </a:r>
          </a:p>
        </p:txBody>
      </p:sp>
      <p:sp>
        <p:nvSpPr>
          <p:cNvPr id="1030" name="Text Box 11"/>
          <p:cNvSpPr txBox="1">
            <a:spLocks noChangeArrowheads="1"/>
          </p:cNvSpPr>
          <p:nvPr/>
        </p:nvSpPr>
        <p:spPr bwMode="auto">
          <a:xfrm>
            <a:off x="250825" y="6445250"/>
            <a:ext cx="3254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fld id="{F268105D-04A1-4B04-96E8-B3D64A16E329}" type="slidenum">
              <a:rPr lang="de-DE" sz="900" b="1" smtClean="0">
                <a:solidFill>
                  <a:srgbClr val="000000"/>
                </a:solidFill>
              </a:rPr>
              <a:pPr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t>‹Nr.›</a:t>
            </a:fld>
            <a:endParaRPr lang="de-DE" sz="900" b="1" dirty="0" smtClean="0">
              <a:solidFill>
                <a:srgbClr val="000000"/>
              </a:solidFill>
            </a:endParaRPr>
          </a:p>
        </p:txBody>
      </p:sp>
      <p:pic>
        <p:nvPicPr>
          <p:cNvPr id="1033" name="Picture 9" descr="KITlogo_4c_frutig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831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2pPr>
      <a:lvl3pPr marL="1209675" indent="-2762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01800" y="6445250"/>
            <a:ext cx="42481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9" name="Picture 9" descr="KITlogo_4c_frutig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641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>
          <a:solidFill>
            <a:schemeClr val="tx1"/>
          </a:solidFill>
          <a:latin typeface="+mn-lt"/>
        </a:defRPr>
      </a:lvl2pPr>
      <a:lvl3pPr marL="1209675" indent="-276225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9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9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9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9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11188" y="1628775"/>
            <a:ext cx="838993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0000"/>
                </a:solidFill>
              </a:rPr>
              <a:t>COSMO-ART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96875" y="2349500"/>
            <a:ext cx="83708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684213" y="2420938"/>
            <a:ext cx="8370887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00"/>
                </a:solidFill>
              </a:rPr>
              <a:t>Technical Modifications </a:t>
            </a:r>
            <a:endParaRPr lang="en-US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45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89064" y="1556792"/>
            <a:ext cx="74168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1505EB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1505EB"/>
                </a:solidFill>
              </a:rPr>
              <a:t>Gas phase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</a:rPr>
              <a:t>KPP </a:t>
            </a:r>
            <a:r>
              <a:rPr lang="en-GB" sz="2000" dirty="0">
                <a:solidFill>
                  <a:srgbClr val="000000"/>
                </a:solidFill>
              </a:rPr>
              <a:t>- kinetic </a:t>
            </a:r>
            <a:r>
              <a:rPr lang="en-GB" sz="2000" dirty="0" smtClean="0">
                <a:solidFill>
                  <a:srgbClr val="000000"/>
                </a:solidFill>
              </a:rPr>
              <a:t>pre-processor is included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</a:rPr>
              <a:t>switch: </a:t>
            </a:r>
            <a:r>
              <a:rPr lang="en-GB" sz="2000" dirty="0" err="1" smtClean="0">
                <a:solidFill>
                  <a:srgbClr val="000000"/>
                </a:solidFill>
              </a:rPr>
              <a:t>lkpp</a:t>
            </a:r>
            <a:endParaRPr lang="en-GB" sz="200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00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1505EB"/>
                </a:solidFill>
              </a:rPr>
              <a:t>Quick check of results</a:t>
            </a:r>
            <a:endParaRPr lang="en-GB" sz="2400" b="1" dirty="0">
              <a:solidFill>
                <a:srgbClr val="1505EB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</a:rPr>
              <a:t>script for </a:t>
            </a:r>
            <a:r>
              <a:rPr lang="en-GB" sz="2000" dirty="0" err="1" smtClean="0">
                <a:solidFill>
                  <a:srgbClr val="000000"/>
                </a:solidFill>
              </a:rPr>
              <a:t>grib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and </a:t>
            </a:r>
            <a:r>
              <a:rPr lang="en-GB" sz="2000" dirty="0" err="1" smtClean="0">
                <a:solidFill>
                  <a:srgbClr val="000000"/>
                </a:solidFill>
              </a:rPr>
              <a:t>netcdf</a:t>
            </a:r>
            <a:r>
              <a:rPr lang="en-GB" sz="2000" dirty="0" smtClean="0">
                <a:solidFill>
                  <a:srgbClr val="000000"/>
                </a:solidFill>
              </a:rPr>
              <a:t> data available for all ART variables</a:t>
            </a:r>
            <a:endParaRPr lang="en-GB" sz="2000" b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b="1" i="1" dirty="0">
              <a:solidFill>
                <a:srgbClr val="1505EB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800" i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3" name="Textfeld 17"/>
          <p:cNvSpPr txBox="1">
            <a:spLocks noChangeArrowheads="1"/>
          </p:cNvSpPr>
          <p:nvPr/>
        </p:nvSpPr>
        <p:spPr bwMode="auto">
          <a:xfrm>
            <a:off x="2267744" y="378242"/>
            <a:ext cx="43754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800" b="1" dirty="0" smtClean="0"/>
              <a:t>Technical Developments</a:t>
            </a:r>
            <a:endParaRPr lang="en-GB" sz="2800" b="1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51967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971600" y="1340768"/>
            <a:ext cx="7416800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err="1" smtClean="0">
                <a:solidFill>
                  <a:srgbClr val="000000"/>
                </a:solidFill>
              </a:rPr>
              <a:t>originially</a:t>
            </a:r>
            <a:r>
              <a:rPr lang="en-GB" sz="2000" dirty="0" smtClean="0">
                <a:solidFill>
                  <a:srgbClr val="000000"/>
                </a:solidFill>
              </a:rPr>
              <a:t> extended by </a:t>
            </a:r>
            <a:r>
              <a:rPr lang="en-GB" sz="2000" dirty="0" err="1" smtClean="0">
                <a:solidFill>
                  <a:srgbClr val="0000FF"/>
                </a:solidFill>
              </a:rPr>
              <a:t>Christoph</a:t>
            </a:r>
            <a:r>
              <a:rPr lang="en-GB" sz="2000" dirty="0" smtClean="0">
                <a:solidFill>
                  <a:srgbClr val="0000FF"/>
                </a:solidFill>
              </a:rPr>
              <a:t> </a:t>
            </a:r>
            <a:r>
              <a:rPr lang="en-GB" sz="2000" dirty="0" err="1" smtClean="0">
                <a:solidFill>
                  <a:srgbClr val="0000FF"/>
                </a:solidFill>
              </a:rPr>
              <a:t>Knote</a:t>
            </a:r>
            <a:r>
              <a:rPr lang="en-GB" sz="2000" dirty="0" smtClean="0">
                <a:solidFill>
                  <a:srgbClr val="0000FF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(EMPA)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</a:rPr>
              <a:t>now also at IMK (KIT)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>
                <a:solidFill>
                  <a:srgbClr val="0000FF"/>
                </a:solidFill>
              </a:rPr>
              <a:t>L</a:t>
            </a:r>
            <a:r>
              <a:rPr lang="en-GB" sz="2000" b="1" dirty="0" smtClean="0">
                <a:solidFill>
                  <a:srgbClr val="0000FF"/>
                </a:solidFill>
              </a:rPr>
              <a:t>atest modifications: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000" b="1" dirty="0">
              <a:solidFill>
                <a:srgbClr val="0000FF"/>
              </a:solidFill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000000"/>
                </a:solidFill>
              </a:rPr>
              <a:t>emissions of wildfires included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000000"/>
                </a:solidFill>
              </a:rPr>
              <a:t>chemical boundary data (e.g. MOZART, EMAC) included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000000"/>
                </a:solidFill>
              </a:rPr>
              <a:t>soil properties for dust emissions included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000000"/>
                </a:solidFill>
              </a:rPr>
              <a:t>tracer-structure included, implementation of additional input variables possible</a:t>
            </a:r>
            <a:endParaRPr lang="en-GB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1505EB"/>
              </a:solidFill>
            </a:endParaRPr>
          </a:p>
        </p:txBody>
      </p:sp>
      <p:sp>
        <p:nvSpPr>
          <p:cNvPr id="3" name="Textfeld 17"/>
          <p:cNvSpPr txBox="1">
            <a:spLocks noChangeArrowheads="1"/>
          </p:cNvSpPr>
          <p:nvPr/>
        </p:nvSpPr>
        <p:spPr bwMode="auto">
          <a:xfrm>
            <a:off x="3563888" y="116632"/>
            <a:ext cx="24416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800" b="1" dirty="0" smtClean="0">
                <a:solidFill>
                  <a:srgbClr val="4664A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INT2LM-ART</a:t>
            </a:r>
            <a:endParaRPr lang="en-GB" sz="2800" b="1" baseline="30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68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755576" y="1400672"/>
            <a:ext cx="7416800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000000"/>
                </a:solidFill>
              </a:rPr>
              <a:t>ART is running with the COSMO-tracers (COSMO4.23)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000000"/>
                </a:solidFill>
              </a:rPr>
              <a:t>Extension of  the tracers by ART variables already in progress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000000"/>
                </a:solidFill>
              </a:rPr>
              <a:t>available with COSMO5.0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1505EB"/>
              </a:solidFill>
            </a:endParaRPr>
          </a:p>
        </p:txBody>
      </p:sp>
      <p:sp>
        <p:nvSpPr>
          <p:cNvPr id="3" name="Textfeld 17"/>
          <p:cNvSpPr txBox="1">
            <a:spLocks noChangeArrowheads="1"/>
          </p:cNvSpPr>
          <p:nvPr/>
        </p:nvSpPr>
        <p:spPr bwMode="auto">
          <a:xfrm>
            <a:off x="2621583" y="370183"/>
            <a:ext cx="308231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800" b="1" smtClean="0">
                <a:solidFill>
                  <a:srgbClr val="4664A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800" b="1" smtClean="0">
                <a:solidFill>
                  <a:srgbClr val="000000"/>
                </a:solidFill>
              </a:rPr>
              <a:t>Tracer-Structure</a:t>
            </a:r>
            <a:endParaRPr lang="en-GB" sz="2800" b="1" baseline="30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T_master_ppt2003_en">
  <a:themeElements>
    <a:clrScheme name="KIT_master_ppt2003_e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KIT_master_ppt2003_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T_master_ppt2003_e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3_KIT_master_e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IT_master_ppt2003_en">
  <a:themeElements>
    <a:clrScheme name="KIT_master_ppt2003_e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KIT_master_ppt2003_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T_master_ppt2003_e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KIT_master_ppt2003_en">
  <a:themeElements>
    <a:clrScheme name="KIT_master_ppt2003_e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KIT_master_ppt2003_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T_master_ppt2003_e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KIT_master_e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KIT_master_ppt2003_en">
  <a:themeElements>
    <a:clrScheme name="KIT_master_ppt2003_e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KIT_master_ppt2003_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T_master_ppt2003_e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KIT_master_ppt2003_e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KIT_master_e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KIT_master_e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KIT_master_ppt2003_e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Bildschirmpräsentation (4:3)</PresentationFormat>
  <Paragraphs>38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10</vt:i4>
      </vt:variant>
      <vt:variant>
        <vt:lpstr>Folientitel</vt:lpstr>
      </vt:variant>
      <vt:variant>
        <vt:i4>4</vt:i4>
      </vt:variant>
    </vt:vector>
  </HeadingPairs>
  <TitlesOfParts>
    <vt:vector size="14" baseType="lpstr">
      <vt:lpstr>KIT_master_ppt2003_en</vt:lpstr>
      <vt:lpstr>1_KIT_master_ppt2003_en</vt:lpstr>
      <vt:lpstr>2_KIT_master_ppt2003_en</vt:lpstr>
      <vt:lpstr>KIT_master_en</vt:lpstr>
      <vt:lpstr>3_KIT_master_ppt2003_en</vt:lpstr>
      <vt:lpstr>4_KIT_master_ppt2003_en</vt:lpstr>
      <vt:lpstr>1_KIT_master_en</vt:lpstr>
      <vt:lpstr>2_KIT_master_en</vt:lpstr>
      <vt:lpstr>5_KIT_master_ppt2003_en</vt:lpstr>
      <vt:lpstr>3_KIT_master_en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Vogel, Bernhard</dc:creator>
  <cp:lastModifiedBy>Vogel, Bernhard</cp:lastModifiedBy>
  <cp:revision>48</cp:revision>
  <dcterms:created xsi:type="dcterms:W3CDTF">2011-09-03T14:44:17Z</dcterms:created>
  <dcterms:modified xsi:type="dcterms:W3CDTF">2012-09-11T10:32:45Z</dcterms:modified>
</cp:coreProperties>
</file>