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2" r:id="rId4"/>
    <p:sldId id="274" r:id="rId5"/>
    <p:sldId id="281" r:id="rId6"/>
    <p:sldId id="280" r:id="rId7"/>
    <p:sldId id="263" r:id="rId8"/>
    <p:sldId id="285" r:id="rId9"/>
    <p:sldId id="286" r:id="rId10"/>
    <p:sldId id="283" r:id="rId11"/>
    <p:sldId id="290" r:id="rId12"/>
    <p:sldId id="284" r:id="rId13"/>
    <p:sldId id="291" r:id="rId14"/>
    <p:sldId id="288" r:id="rId15"/>
    <p:sldId id="289" r:id="rId16"/>
    <p:sldId id="277" r:id="rId17"/>
  </p:sldIdLst>
  <p:sldSz cx="9144000" cy="6858000" type="screen4x3"/>
  <p:notesSz cx="6781800" cy="9918700"/>
  <p:custDataLst>
    <p:tags r:id="rId20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56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AA"/>
    <a:srgbClr val="663300"/>
    <a:srgbClr val="FF9900"/>
    <a:srgbClr val="B2B2B2"/>
    <a:srgbClr val="4D4D4D"/>
    <a:srgbClr val="00CC00"/>
    <a:srgbClr val="0725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706A26-68FB-4E7D-AE26-5D2747622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E26D26-6E01-466A-BE2F-64C7595D8E3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/>
      </a:defRPr>
    </a:lvl5pPr>
    <a:lvl6pPr marL="228386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t>All operation requiring horizontal neighbor shall be moved out: e.g. : velocity at mass point, shear …, rad coarse.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A875E-AEBD-4DB9-BC90-84D03F00F945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t>Note: 12.5 s for 1h, i.e. 180 steps.</a:t>
            </a:r>
          </a:p>
          <a:p>
            <a:r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t>Time Physics/step = 69 ms</a:t>
            </a:r>
          </a:p>
          <a:p>
            <a:r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t>Note: Speed up depends and domain size</a:t>
            </a:r>
          </a:p>
          <a:p>
            <a:r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t>Note2: time spend in different part of the hysics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88468D94-A93E-45F1-A182-89CC3ECD92B2}" type="slidenum">
              <a:rPr lang="fr-FR" smtClean="0">
                <a:latin typeface="Arial" charset="0"/>
                <a:ea typeface="ＭＳ Ｐゴシック"/>
                <a:cs typeface="ＭＳ Ｐゴシック"/>
              </a:rPr>
              <a:pPr eaLnBrk="1" hangingPunct="1"/>
              <a:t>10</a:t>
            </a:fld>
            <a:endParaRPr 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181C338F-04A0-4980-80A9-7A55B026D82E}" type="slidenum">
              <a:rPr lang="fr-FR" smtClean="0">
                <a:latin typeface="Arial" charset="0"/>
                <a:ea typeface="ＭＳ Ｐゴシック"/>
                <a:cs typeface="ＭＳ Ｐゴシック"/>
              </a:rPr>
              <a:pPr eaLnBrk="1" hangingPunct="1"/>
              <a:t>12</a:t>
            </a:fld>
            <a:endParaRPr 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C1510C5-C9F2-4CE4-B73D-60538C818571}" type="slidenum">
              <a:rPr lang="fr-FR" smtClean="0">
                <a:latin typeface="Arial" charset="0"/>
                <a:ea typeface="ＭＳ Ｐゴシック"/>
                <a:cs typeface="ＭＳ Ｐゴシック"/>
              </a:rPr>
              <a:pPr eaLnBrk="1" hangingPunct="1"/>
              <a:t>13</a:t>
            </a:fld>
            <a:endParaRPr 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8CD34CB-B79E-44B7-BCBB-D7E2F7D20444}" type="slidenum">
              <a:rPr lang="fr-FR" smtClean="0">
                <a:latin typeface="Arial" charset="0"/>
                <a:ea typeface="ＭＳ Ｐゴシック"/>
                <a:cs typeface="ＭＳ Ｐゴシック"/>
              </a:rPr>
              <a:pPr eaLnBrk="1" hangingPunct="1"/>
              <a:t>14</a:t>
            </a:fld>
            <a:endParaRPr 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89CE01A0-BAD9-4532-BB55-6E714B2C4A20}" type="slidenum">
              <a:rPr lang="fr-FR" smtClean="0">
                <a:latin typeface="Arial" charset="0"/>
                <a:ea typeface="ＭＳ Ｐゴシック"/>
                <a:cs typeface="ＭＳ Ｐゴシック"/>
              </a:rPr>
              <a:pPr eaLnBrk="1" hangingPunct="1"/>
              <a:t>15</a:t>
            </a:fld>
            <a:endParaRPr 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2" indent="0" algn="ctr">
              <a:buNone/>
              <a:defRPr/>
            </a:lvl2pPr>
            <a:lvl3pPr marL="913548" indent="0" algn="ctr">
              <a:buNone/>
              <a:defRPr/>
            </a:lvl3pPr>
            <a:lvl4pPr marL="1370322" indent="0" algn="ctr">
              <a:buNone/>
              <a:defRPr/>
            </a:lvl4pPr>
            <a:lvl5pPr marL="1827094" indent="0" algn="ctr">
              <a:buNone/>
              <a:defRPr/>
            </a:lvl5pPr>
            <a:lvl6pPr marL="2283868" indent="0" algn="ctr">
              <a:buNone/>
              <a:defRPr/>
            </a:lvl6pPr>
            <a:lvl7pPr marL="2740642" indent="0" algn="ctr">
              <a:buNone/>
              <a:defRPr/>
            </a:lvl7pPr>
            <a:lvl8pPr marL="3197412" indent="0" algn="ctr">
              <a:buNone/>
              <a:defRPr/>
            </a:lvl8pPr>
            <a:lvl9pPr marL="3654188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23859"/>
            <a:ext cx="1866900" cy="576897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9" y="323859"/>
            <a:ext cx="5453063" cy="576897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2" indent="0">
              <a:buNone/>
              <a:defRPr sz="1800"/>
            </a:lvl2pPr>
            <a:lvl3pPr marL="913548" indent="0">
              <a:buNone/>
              <a:defRPr sz="1600"/>
            </a:lvl3pPr>
            <a:lvl4pPr marL="1370322" indent="0">
              <a:buNone/>
              <a:defRPr sz="1400"/>
            </a:lvl4pPr>
            <a:lvl5pPr marL="1827094" indent="0">
              <a:buNone/>
              <a:defRPr sz="1400"/>
            </a:lvl5pPr>
            <a:lvl6pPr marL="2283868" indent="0">
              <a:buNone/>
              <a:defRPr sz="1400"/>
            </a:lvl6pPr>
            <a:lvl7pPr marL="2740642" indent="0">
              <a:buNone/>
              <a:defRPr sz="1400"/>
            </a:lvl7pPr>
            <a:lvl8pPr marL="3197412" indent="0">
              <a:buNone/>
              <a:defRPr sz="1400"/>
            </a:lvl8pPr>
            <a:lvl9pPr marL="3654188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0" tIns="45677" rIns="91350" bIns="4567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Um den Fliesstext übersichtlich zu halten, sollten Abschnitte</a:t>
            </a:r>
          </a:p>
          <a:p>
            <a:pPr lvl="0"/>
            <a:r>
              <a:rPr lang="en-US" smtClean="0"/>
              <a:t>gemacht werden. Diese werden zur besseren Lesbarkeit</a:t>
            </a:r>
          </a:p>
          <a:p>
            <a:pPr lvl="0"/>
            <a:r>
              <a:rPr lang="en-US" smtClean="0"/>
              <a:t>jeweils mit eine Blindzeile getrennt.</a:t>
            </a:r>
            <a:br>
              <a:rPr lang="en-US" smtClean="0"/>
            </a:br>
            <a:endParaRPr lang="en-US" smtClean="0"/>
          </a:p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29" name="Picture 45" descr="Wappe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6772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3548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0322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7094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2255" indent="-228387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6pPr>
      <a:lvl7pPr marL="2969029" indent="-228387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7pPr>
      <a:lvl8pPr marL="3425803" indent="-228387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8pPr>
      <a:lvl9pPr marL="3882576" indent="-228387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456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8513" y="1171575"/>
            <a:ext cx="7545387" cy="1812925"/>
          </a:xfrm>
        </p:spPr>
        <p:txBody>
          <a:bodyPr/>
          <a:lstStyle/>
          <a:p>
            <a:pPr algn="ctr" eaLnBrk="1" hangingPunct="1">
              <a:tabLst>
                <a:tab pos="3767138" algn="l"/>
              </a:tabLst>
            </a:pPr>
            <a:r>
              <a:rPr lang="en-GB" sz="5400" smtClean="0"/>
              <a:t>PP POMPA (WG6)</a:t>
            </a:r>
            <a:r>
              <a:rPr lang="en-GB" smtClean="0"/>
              <a:t/>
            </a:r>
            <a:br>
              <a:rPr lang="en-GB" smtClean="0"/>
            </a:br>
            <a:r>
              <a:rPr lang="en-GB" sz="1400" smtClean="0"/>
              <a:t/>
            </a:r>
            <a:br>
              <a:rPr lang="en-GB" sz="1400" smtClean="0"/>
            </a:br>
            <a:r>
              <a:rPr lang="en-GB" b="0" i="1" smtClean="0"/>
              <a:t>Overview Talk</a:t>
            </a:r>
          </a:p>
        </p:txBody>
      </p:sp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1489075" y="6315075"/>
            <a:ext cx="600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7" rIns="91350" bIns="45677">
            <a:spAutoFit/>
          </a:bodyPr>
          <a:lstStyle/>
          <a:p>
            <a:pPr algn="ctr" eaLnBrk="0" hangingPunct="0"/>
            <a:r>
              <a:rPr lang="en-GB" sz="1400" i="1"/>
              <a:t>COSMO GM12, Lugano</a:t>
            </a:r>
            <a:endParaRPr lang="en-US" sz="1400" i="1"/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308100" y="5803900"/>
            <a:ext cx="6697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/>
              <a:t>Oliver Fuhrer (MeteoSwiss) and the whole POMPA project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Physics on GPU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Convection scheme in preparation by CASPUR</a:t>
            </a:r>
          </a:p>
          <a:p>
            <a:r>
              <a:rPr lang="en-US" smtClean="0"/>
              <a:t>Meaningful subset of physics is ready!</a:t>
            </a:r>
          </a:p>
          <a:p>
            <a:r>
              <a:rPr lang="en-US" smtClean="0"/>
              <a:t>Ported using OpenACC (accelerator directives standard)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5088" y="1335088"/>
          <a:ext cx="6481762" cy="3340100"/>
        </p:xfrm>
        <a:graphic>
          <a:graphicData uri="http://schemas.openxmlformats.org/drawingml/2006/table">
            <a:tbl>
              <a:tblPr/>
              <a:tblGrid>
                <a:gridCol w="2211420"/>
                <a:gridCol w="1532667"/>
                <a:gridCol w="1576457"/>
                <a:gridCol w="1160448"/>
              </a:tblGrid>
              <a:tr h="10322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CPU runtime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[s] 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GPU runtime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[s]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Speedup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4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Microphysics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17.9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2.6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6.8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Radiation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12.7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4.3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Turbulence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16.5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5.8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Soil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1.4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2.4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Copy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ijk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↔ block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2.3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 physics</a:t>
                      </a: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48.5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14.3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3.4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3" marR="9144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5645" name="TextBox 8"/>
          <p:cNvSpPr txBox="1">
            <a:spLocks noChangeArrowheads="1"/>
          </p:cNvSpPr>
          <p:nvPr/>
        </p:nvSpPr>
        <p:spPr bwMode="auto">
          <a:xfrm>
            <a:off x="7559675" y="6496050"/>
            <a:ext cx="156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/>
              <a:t>Xavier Lapillonne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Outlook</a:t>
            </a:r>
          </a:p>
        </p:txBody>
      </p:sp>
      <p:sp>
        <p:nvSpPr>
          <p:cNvPr id="27650" name="Content Placeholder 3"/>
          <p:cNvSpPr>
            <a:spLocks noGrp="1"/>
          </p:cNvSpPr>
          <p:nvPr>
            <p:ph idx="1"/>
          </p:nvPr>
        </p:nvSpPr>
        <p:spPr>
          <a:xfrm>
            <a:off x="1905000" y="1406525"/>
            <a:ext cx="6862763" cy="4762500"/>
          </a:xfrm>
        </p:spPr>
        <p:txBody>
          <a:bodyPr/>
          <a:lstStyle/>
          <a:p>
            <a:pPr>
              <a:spcBef>
                <a:spcPts val="1100"/>
              </a:spcBef>
              <a:spcAft>
                <a:spcPts val="600"/>
              </a:spcAft>
            </a:pPr>
            <a:r>
              <a:rPr lang="en-US" b="1" smtClean="0"/>
              <a:t>functional CPU Version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dycore Integration, GCL tuning &amp; storage order</a:t>
            </a:r>
          </a:p>
          <a:p>
            <a:pPr>
              <a:spcBef>
                <a:spcPts val="1100"/>
              </a:spcBef>
              <a:spcAft>
                <a:spcPts val="600"/>
              </a:spcAft>
            </a:pPr>
            <a:r>
              <a:rPr lang="en-US" b="1" smtClean="0"/>
              <a:t>GPU Version with dycore &amp; GCL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GPU variant of GCL, boundary conditions kernels, first experience with directives/CUDA interoperability</a:t>
            </a:r>
          </a:p>
          <a:p>
            <a:pPr>
              <a:spcBef>
                <a:spcPts val="1100"/>
              </a:spcBef>
              <a:spcAft>
                <a:spcPts val="600"/>
              </a:spcAft>
            </a:pPr>
            <a:r>
              <a:rPr lang="en-US" b="1" smtClean="0"/>
              <a:t>GPU Version with timeloop</a:t>
            </a:r>
            <a:br>
              <a:rPr lang="en-US" b="1" smtClean="0"/>
            </a:br>
            <a:r>
              <a:rPr lang="en-US" smtClean="0"/>
              <a:t>additional kernels (e.g. relaxation), non-periodic boundary conditions, GCL Fortran interfaces, interoperability directives/CUDA, meaningful subset of physics, communication using comm wrapper, nudging</a:t>
            </a:r>
          </a:p>
          <a:p>
            <a:pPr>
              <a:spcBef>
                <a:spcPts val="1100"/>
              </a:spcBef>
              <a:spcAft>
                <a:spcPts val="600"/>
              </a:spcAft>
            </a:pPr>
            <a:r>
              <a:rPr lang="en-US" b="1" smtClean="0"/>
              <a:t>GPU Version for realcases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performance optimization, remaining parts with directives, GCL tuning, dycore tuning</a:t>
            </a:r>
            <a:endParaRPr lang="en-US" b="1" smtClean="0"/>
          </a:p>
        </p:txBody>
      </p:sp>
      <p:sp>
        <p:nvSpPr>
          <p:cNvPr id="27651" name="Down Arrow 6"/>
          <p:cNvSpPr>
            <a:spLocks noChangeArrowheads="1"/>
          </p:cNvSpPr>
          <p:nvPr/>
        </p:nvSpPr>
        <p:spPr bwMode="auto">
          <a:xfrm>
            <a:off x="200025" y="330200"/>
            <a:ext cx="1533525" cy="6470650"/>
          </a:xfrm>
          <a:prstGeom prst="downArrow">
            <a:avLst>
              <a:gd name="adj1" fmla="val 81056"/>
              <a:gd name="adj2" fmla="val 50008"/>
            </a:avLst>
          </a:prstGeom>
          <a:gradFill rotWithShape="0">
            <a:gsLst>
              <a:gs pos="0">
                <a:srgbClr val="00B050"/>
              </a:gs>
              <a:gs pos="100000">
                <a:srgbClr val="FF00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2000"/>
              <a:t>2012</a:t>
            </a:r>
          </a:p>
          <a:p>
            <a:pPr algn="ctr" eaLnBrk="0" hangingPunct="0"/>
            <a:endParaRPr lang="en-GB" sz="4800"/>
          </a:p>
          <a:p>
            <a:pPr algn="ctr" eaLnBrk="0" hangingPunct="0"/>
            <a:r>
              <a:rPr lang="en-GB" sz="1600"/>
              <a:t>July</a:t>
            </a:r>
          </a:p>
          <a:p>
            <a:pPr algn="ctr" eaLnBrk="0" hangingPunct="0"/>
            <a:endParaRPr lang="en-GB" sz="1600"/>
          </a:p>
          <a:p>
            <a:pPr algn="ctr" eaLnBrk="0" hangingPunct="0"/>
            <a:endParaRPr lang="en-GB" sz="1600"/>
          </a:p>
          <a:p>
            <a:pPr algn="ctr" eaLnBrk="0" hangingPunct="0"/>
            <a:endParaRPr lang="en-GB" sz="1400"/>
          </a:p>
          <a:p>
            <a:pPr algn="ctr" eaLnBrk="0" hangingPunct="0"/>
            <a:r>
              <a:rPr lang="en-GB" sz="1600"/>
              <a:t>August</a:t>
            </a:r>
          </a:p>
          <a:p>
            <a:pPr algn="ctr" eaLnBrk="0" hangingPunct="0"/>
            <a:endParaRPr lang="en-GB" sz="2800"/>
          </a:p>
          <a:p>
            <a:pPr algn="ctr" eaLnBrk="0" hangingPunct="0"/>
            <a:endParaRPr lang="en-GB" sz="1600"/>
          </a:p>
          <a:p>
            <a:pPr algn="ctr" eaLnBrk="0" hangingPunct="0"/>
            <a:endParaRPr lang="en-GB" sz="1600"/>
          </a:p>
          <a:p>
            <a:pPr algn="ctr" eaLnBrk="0" hangingPunct="0"/>
            <a:r>
              <a:rPr lang="en-GB" sz="1600"/>
              <a:t>October</a:t>
            </a:r>
          </a:p>
          <a:p>
            <a:pPr algn="ctr" eaLnBrk="0" hangingPunct="0"/>
            <a:endParaRPr lang="en-GB" sz="1600"/>
          </a:p>
          <a:p>
            <a:pPr algn="ctr" eaLnBrk="0" hangingPunct="0"/>
            <a:endParaRPr lang="en-GB" sz="1600"/>
          </a:p>
          <a:p>
            <a:pPr algn="ctr" eaLnBrk="0" hangingPunct="0"/>
            <a:endParaRPr lang="en-GB"/>
          </a:p>
          <a:p>
            <a:pPr algn="ctr" eaLnBrk="0" hangingPunct="0"/>
            <a:endParaRPr lang="en-GB" sz="1600"/>
          </a:p>
          <a:p>
            <a:pPr algn="ctr" eaLnBrk="0" hangingPunct="0"/>
            <a:endParaRPr lang="en-GB" sz="1600"/>
          </a:p>
          <a:p>
            <a:pPr algn="ctr" eaLnBrk="0" hangingPunct="0"/>
            <a:endParaRPr lang="en-GB" sz="1600"/>
          </a:p>
          <a:p>
            <a:pPr algn="ctr" eaLnBrk="0" hangingPunct="0"/>
            <a:r>
              <a:rPr lang="en-GB" sz="1600"/>
              <a:t>December</a:t>
            </a:r>
          </a:p>
          <a:p>
            <a:pPr algn="ctr" eaLnBrk="0" hangingPunct="0"/>
            <a:endParaRPr lang="en-GB" sz="1600"/>
          </a:p>
          <a:p>
            <a:pPr algn="ctr" eaLnBrk="0" hangingPunct="0"/>
            <a:r>
              <a:rPr lang="en-GB" sz="2000"/>
              <a:t>2013</a:t>
            </a:r>
            <a:endParaRPr lang="de-CH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Integration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/>
              <a:t>Making the advection scheme run fast on a GPU is one thing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rgbClr val="FF0000"/>
                </a:solidFill>
              </a:rPr>
              <a:t>Integration into operational code </a:t>
            </a:r>
            <a:r>
              <a:rPr lang="en-US" smtClean="0"/>
              <a:t>is another…</a:t>
            </a:r>
          </a:p>
          <a:p>
            <a:pPr lvl="1"/>
            <a:r>
              <a:rPr lang="en-US" smtClean="0"/>
              <a:t>Amdahl’s law</a:t>
            </a:r>
          </a:p>
          <a:p>
            <a:pPr lvl="1"/>
            <a:r>
              <a:rPr lang="en-US" smtClean="0"/>
              <a:t>usability</a:t>
            </a:r>
          </a:p>
          <a:p>
            <a:pPr lvl="1"/>
            <a:r>
              <a:rPr lang="en-US" smtClean="0"/>
              <a:t>sharing of data-structures</a:t>
            </a:r>
          </a:p>
          <a:p>
            <a:pPr lvl="1"/>
            <a:r>
              <a:rPr lang="en-US" smtClean="0"/>
              <a:t>clash of programming models</a:t>
            </a:r>
          </a:p>
          <a:p>
            <a:pPr lvl="1"/>
            <a:r>
              <a:rPr lang="en-US" smtClean="0"/>
              <a:t>maintainability</a:t>
            </a:r>
          </a:p>
          <a:p>
            <a:pPr>
              <a:lnSpc>
                <a:spcPct val="120000"/>
              </a:lnSpc>
            </a:pPr>
            <a:r>
              <a:rPr lang="en-US" smtClean="0"/>
              <a:t>Significant effort in 2012 to integrate all POMPA GPU- developments into production code (HP2C OPCODE)</a:t>
            </a:r>
          </a:p>
          <a:p>
            <a:pPr>
              <a:lnSpc>
                <a:spcPct val="120000"/>
              </a:lnSpc>
            </a:pPr>
            <a:r>
              <a:rPr lang="en-US" smtClean="0"/>
              <a:t>COSMO v4.19 + v4.22 assml</a:t>
            </a:r>
          </a:p>
          <a:p>
            <a:pPr>
              <a:lnSpc>
                <a:spcPct val="120000"/>
              </a:lnSpc>
            </a:pPr>
            <a:endParaRPr lang="en-US" smtClean="0"/>
          </a:p>
          <a:p>
            <a:pPr>
              <a:lnSpc>
                <a:spcPct val="12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Feedback of Code?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Asynchronous, parallel NetCDF I/O</a:t>
            </a:r>
          </a:p>
          <a:p>
            <a:r>
              <a:rPr lang="en-US" smtClean="0"/>
              <a:t>Alternative gather strategy in I/O</a:t>
            </a:r>
          </a:p>
          <a:p>
            <a:r>
              <a:rPr lang="en-US" smtClean="0"/>
              <a:t>Consistent computation of tendencies</a:t>
            </a:r>
          </a:p>
          <a:p>
            <a:endParaRPr lang="en-US" smtClean="0"/>
          </a:p>
          <a:p>
            <a:r>
              <a:rPr lang="en-US" smtClean="0"/>
              <a:t>Loop level hybrid parallelization (OpenMP / MPI)</a:t>
            </a:r>
          </a:p>
          <a:p>
            <a:endParaRPr lang="en-US" smtClean="0"/>
          </a:p>
          <a:p>
            <a:r>
              <a:rPr lang="en-US" smtClean="0"/>
              <a:t>Blocked data structure in physics</a:t>
            </a:r>
          </a:p>
          <a:p>
            <a:r>
              <a:rPr lang="en-US" smtClean="0"/>
              <a:t>More flexible halo-exchange interface</a:t>
            </a:r>
          </a:p>
          <a:p>
            <a:r>
              <a:rPr lang="en-US" smtClean="0"/>
              <a:t>Consistent implementation of lateral BC</a:t>
            </a:r>
          </a:p>
          <a:p>
            <a:r>
              <a:rPr lang="en-US" smtClean="0"/>
              <a:t>Switchable singe/double precision</a:t>
            </a:r>
          </a:p>
          <a:p>
            <a:endParaRPr lang="en-US" smtClean="0"/>
          </a:p>
          <a:p>
            <a:r>
              <a:rPr lang="en-US" smtClean="0"/>
              <a:t>…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Knowhow Transfer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“Transfer of knowhow is critical”</a:t>
            </a:r>
          </a:p>
          <a:p>
            <a:endParaRPr lang="en-US" smtClean="0"/>
          </a:p>
          <a:p>
            <a:r>
              <a:rPr lang="en-US" smtClean="0"/>
              <a:t>Dynamical core rewrite and GPU implementation</a:t>
            </a:r>
          </a:p>
          <a:p>
            <a:pPr lvl="1"/>
            <a:r>
              <a:rPr lang="en-US" smtClean="0"/>
              <a:t>5 – 7 FTEs in 2012!</a:t>
            </a:r>
          </a:p>
          <a:p>
            <a:pPr lvl="1"/>
            <a:r>
              <a:rPr lang="en-US" smtClean="0"/>
              <a:t>0.5 FTE from fixed COSMO staff</a:t>
            </a:r>
          </a:p>
          <a:p>
            <a:pPr lvl="1"/>
            <a:r>
              <a:rPr lang="en-US" smtClean="0"/>
              <a:t>rest is mostly temporary project staff</a:t>
            </a:r>
          </a:p>
          <a:p>
            <a:pPr lvl="1"/>
            <a:endParaRPr lang="en-US" smtClean="0"/>
          </a:p>
          <a:p>
            <a:r>
              <a:rPr lang="en-US" smtClean="0"/>
              <a:t>HP2C Initiative, CSCS and CASPUR are providing the bulk of resources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FF0000"/>
                </a:solidFill>
              </a:rPr>
              <a:t>Knowhow transfer is only possible with a stronger engagement of COSMO staff!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Papers, Conferences and Workshops</a:t>
            </a:r>
          </a:p>
        </p:txBody>
      </p:sp>
      <p:sp>
        <p:nvSpPr>
          <p:cNvPr id="348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b="1" smtClean="0"/>
              <a:t>X. Lapillonne, O. Fuhrer (submitted 2012) : Using compiler directives to port large scientific applications to GPUs: an example from atmospheric science. Submitted to Parallel Processing Letters.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000" smtClean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Diamanti T., X. Lapillonne, O. Fuhrer, and D. Leuenberger, 2012: Porting the data assimilation of the atmospheric model COSMO to GPUs using directives. 41th SPEEDUP Workshop, Zurich, Switzerland.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Fuhrer, O., A. Walser, X. Lapillonne, D. Leuenberger, and T. Schönemeyer, 2011: Bringing the "new COSMO" to production: Opportunities and Challanges. SOS 15 Workshop, Engelberg, Switzerland.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Fuhrer, O., T. Gysi, X. Lapillonne, and T. Schulthess, 2012: Considerations for implementing NWP dynamical cores on next generation computers. EGU General Assembly, Vienna, Austria.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Gysi, T., and D.Müller, 2011: COSMO Dynamical Core Redesign - Motivation, Approach, Design &amp; Expectations. SOS 15 Workshop, Engelberg, Switzerland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Gysi T., and D. Müller, 2011: COSMO Dynamical Core Redesign - Project, Approach by Example &amp; Implementation. Programming weather, climate, and earth-system models on heterogeneous multi-core platforms, Boulder CO, USA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Gysi T., P. Messmer, T. Schröder, O. Fuhrer, C. Osuna, X. Lapillonne, W. Sawyer, M. Bianco, U. Varetto, D. Müller and T. Schulthess, 2012: Rewrite of the COSMO Dynamical Core. GPU Technology Conference, San Jose, USA.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Lapillonne, X., O. Fuhrer, 2012 : Porting the physical parametrizations of the atmospheric model COSMO to GPUs using directives, Speedup Conference, Basel, Switzerland.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Lapillonne, X., O. Fuhrer, 2011 : Porting the physical parametrizations on GPUs using directives. European Meteorological Society Conference, Berlin, Germany.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Lapillonne, X., O. Fuhrer, 2011: Adapting COSMO to next generation computers: The microphysics parametrization on GPUs using directives. Atelier de modélisation de l'atmosphère, Toulouse, France.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Osuna, C., O. Fuhrer and N. Stringfellow, 2012: Recent developments on NetCDF I/O: Towards hiding I/O computations in COSMO. Scalable I/O in climate models workshop, Hamburg, Germany.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Schulthess, T., 2010: GPU Considerations for Next Generation Weather Simulations. Supercomputing 2012, New Orleans, USA.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000" smtClean="0"/>
              <a:t>Steiner, P., M. de Lorenzi, and A. Mangili, 2010: Operational numerical weather prediction in Switzerland and evolution towards new supercomputer architectures. 14th ECMWF Workshop on High Performance Computing in Meteorology, Reading, United Kingdom 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000" smtClean="0"/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36866" name="Content Placeholder 6"/>
          <p:cNvSpPr>
            <a:spLocks noGrp="1"/>
          </p:cNvSpPr>
          <p:nvPr>
            <p:ph idx="1"/>
          </p:nvPr>
        </p:nvSpPr>
        <p:spPr>
          <a:xfrm>
            <a:off x="1295400" y="1381125"/>
            <a:ext cx="7472363" cy="47625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800" smtClean="0"/>
              <a:t>…and thanks to the POMPA project team for their work in 2012!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Overview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1295400" y="1381125"/>
            <a:ext cx="7472363" cy="47625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/>
              <a:t>Task 1 </a:t>
            </a:r>
            <a:r>
              <a:rPr lang="en-US" sz="2000" smtClean="0"/>
              <a:t> Performance analysis and documentation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Task 2</a:t>
            </a:r>
            <a:r>
              <a:rPr lang="en-US" sz="2000" smtClean="0">
                <a:solidFill>
                  <a:srgbClr val="FF0000"/>
                </a:solidFill>
              </a:rPr>
              <a:t>  Redesign memory layout and data structures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/>
              <a:t>Task 3</a:t>
            </a:r>
            <a:r>
              <a:rPr lang="en-US" sz="2000" smtClean="0"/>
              <a:t>  Improve current parallelization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Task 4</a:t>
            </a:r>
            <a:r>
              <a:rPr lang="en-US" sz="2000" smtClean="0">
                <a:solidFill>
                  <a:srgbClr val="FF0000"/>
                </a:solidFill>
              </a:rPr>
              <a:t>  Parallel I/O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Task 5</a:t>
            </a:r>
            <a:r>
              <a:rPr lang="en-US" sz="2000" smtClean="0">
                <a:solidFill>
                  <a:srgbClr val="FF0000"/>
                </a:solidFill>
              </a:rPr>
              <a:t>  Redesign implementation of dynamical core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Task 6</a:t>
            </a:r>
            <a:r>
              <a:rPr lang="en-US" sz="2000" smtClean="0">
                <a:solidFill>
                  <a:srgbClr val="FF0000"/>
                </a:solidFill>
              </a:rPr>
              <a:t>  Explore GPU acceleration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/>
              <a:t>Task 7</a:t>
            </a:r>
            <a:r>
              <a:rPr lang="en-US" sz="2000" smtClean="0"/>
              <a:t>  Implementation documentation</a:t>
            </a:r>
          </a:p>
        </p:txBody>
      </p:sp>
      <p:sp>
        <p:nvSpPr>
          <p:cNvPr id="16387" name="Right Brace 1"/>
          <p:cNvSpPr>
            <a:spLocks/>
          </p:cNvSpPr>
          <p:nvPr/>
        </p:nvSpPr>
        <p:spPr bwMode="auto">
          <a:xfrm>
            <a:off x="7215188" y="3536950"/>
            <a:ext cx="196850" cy="1050925"/>
          </a:xfrm>
          <a:prstGeom prst="rightBrace">
            <a:avLst>
              <a:gd name="adj1" fmla="val 25853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7432675" y="3787775"/>
            <a:ext cx="202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</a:rPr>
              <a:t>Talks of</a:t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Tobias and Carlos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Data Structures (Task 2)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mtClean="0"/>
              <a:t>First step: physical parametrizations with blocking</a:t>
            </a:r>
            <a:br>
              <a:rPr lang="en-GB" smtClean="0"/>
            </a:br>
            <a:r>
              <a:rPr lang="en-GB" b="1" smtClean="0">
                <a:latin typeface="Courier New" pitchFamily="49" charset="0"/>
                <a:cs typeface="Courier New" pitchFamily="49" charset="0"/>
              </a:rPr>
              <a:t>f(nproma,k,nblock)</a:t>
            </a:r>
          </a:p>
          <a:p>
            <a:pPr eaLnBrk="1" hangingPunct="1">
              <a:spcAft>
                <a:spcPts val="600"/>
              </a:spcAft>
            </a:pPr>
            <a:r>
              <a:rPr lang="en-GB" smtClean="0"/>
              <a:t>New version of organize_physics() structured as follow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5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</a:t>
            </a:r>
            <a:r>
              <a:rPr lang="en-GB" sz="1600" i="1" smtClean="0"/>
              <a:t>! start block loop</a:t>
            </a:r>
            <a:br>
              <a:rPr lang="en-GB" sz="1600" i="1" smtClean="0"/>
            </a:br>
            <a:r>
              <a:rPr lang="en-GB" sz="1600" smtClean="0">
                <a:solidFill>
                  <a:srgbClr val="CC0000"/>
                </a:solidFill>
              </a:rPr>
              <a:t>do ib=1,nblock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</a:t>
            </a:r>
            <a:r>
              <a:rPr lang="en-GB" sz="1600" smtClean="0">
                <a:solidFill>
                  <a:srgbClr val="C00000"/>
                </a:solidFill>
              </a:rPr>
              <a:t>call copy_to block	</a:t>
            </a:r>
            <a:r>
              <a:rPr lang="en-GB" sz="1600" i="1" smtClean="0">
                <a:solidFill>
                  <a:srgbClr val="000000"/>
                </a:solidFill>
              </a:rPr>
              <a:t>f(i,j,k)  </a:t>
            </a:r>
            <a:r>
              <a:rPr lang="en-GB" sz="1600" i="1" smtClean="0">
                <a:solidFill>
                  <a:srgbClr val="00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GB" sz="1600" i="1" smtClean="0">
                <a:solidFill>
                  <a:srgbClr val="000000"/>
                </a:solidFill>
                <a:sym typeface="Wingdings" pitchFamily="2" charset="2"/>
              </a:rPr>
              <a:t>  f</a:t>
            </a:r>
            <a:r>
              <a:rPr lang="en-GB" sz="1600" i="1" smtClean="0">
                <a:solidFill>
                  <a:srgbClr val="000000"/>
                </a:solidFill>
              </a:rPr>
              <a:t>_b(nproma,k)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call organize_gscp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call organize_radiation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call organize_turbulence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call organize_soil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chemeClr val="accent2"/>
                </a:solidFill>
              </a:rPr>
              <a:t>	</a:t>
            </a:r>
            <a:r>
              <a:rPr lang="en-GB" sz="1600" smtClean="0">
                <a:solidFill>
                  <a:srgbClr val="C00000"/>
                </a:solidFill>
              </a:rPr>
              <a:t>call copy_back	</a:t>
            </a:r>
            <a:r>
              <a:rPr lang="en-GB" sz="1600" i="1" smtClean="0">
                <a:solidFill>
                  <a:srgbClr val="000000"/>
                </a:solidFill>
              </a:rPr>
              <a:t>f_b(nproma,k)  </a:t>
            </a:r>
            <a:r>
              <a:rPr lang="en-GB" sz="1600" i="1" smtClean="0">
                <a:solidFill>
                  <a:srgbClr val="00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GB" sz="1600" i="1" smtClean="0">
                <a:solidFill>
                  <a:srgbClr val="000000"/>
                </a:solidFill>
                <a:sym typeface="Wingdings" pitchFamily="2" charset="2"/>
              </a:rPr>
              <a:t>  f</a:t>
            </a:r>
            <a:r>
              <a:rPr lang="en-GB" sz="1600" i="1" smtClean="0">
                <a:solidFill>
                  <a:srgbClr val="000000"/>
                </a:solidFill>
              </a:rPr>
              <a:t>(i,j,k)</a:t>
            </a:r>
            <a:endParaRPr lang="en-GB" sz="160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olidFill>
                  <a:srgbClr val="CC0000"/>
                </a:solidFill>
              </a:rPr>
              <a:t>end do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100" smtClean="0">
              <a:solidFill>
                <a:srgbClr val="CC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GB" smtClean="0">
                <a:solidFill>
                  <a:srgbClr val="000000"/>
                </a:solidFill>
              </a:rPr>
              <a:t>Unified COSMO / ICON physics library</a:t>
            </a:r>
          </a:p>
          <a:p>
            <a:pPr eaLnBrk="1" hangingPunct="1">
              <a:spcAft>
                <a:spcPts val="600"/>
              </a:spcAft>
            </a:pPr>
            <a:r>
              <a:rPr lang="en-GB" smtClean="0">
                <a:solidFill>
                  <a:srgbClr val="000000"/>
                </a:solidFill>
              </a:rPr>
              <a:t>Straightforward OpenMP parallelization over blocks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600" smtClean="0">
              <a:solidFill>
                <a:srgbClr val="CC0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586288" y="3613150"/>
            <a:ext cx="3146425" cy="584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 i="1" dirty="0">
                <a:cs typeface="Arial" charset="0"/>
              </a:rPr>
              <a:t>inside physics scheme data is in block form </a:t>
            </a:r>
            <a:r>
              <a:rPr lang="en-GB" sz="1600" i="1" dirty="0" err="1">
                <a:cs typeface="Arial" charset="0"/>
              </a:rPr>
              <a:t>f_b</a:t>
            </a:r>
            <a:r>
              <a:rPr lang="en-GB" sz="1600" i="1" dirty="0">
                <a:cs typeface="Arial" charset="0"/>
              </a:rPr>
              <a:t>(</a:t>
            </a:r>
            <a:r>
              <a:rPr lang="en-GB" sz="1600" i="1" dirty="0" err="1">
                <a:cs typeface="Arial" charset="0"/>
              </a:rPr>
              <a:t>nproma,ke</a:t>
            </a:r>
            <a:r>
              <a:rPr lang="en-GB" sz="1600" i="1" dirty="0">
                <a:cs typeface="Arial" charset="0"/>
              </a:rPr>
              <a:t>)</a:t>
            </a:r>
            <a:endParaRPr lang="en-US" sz="1600" i="1" dirty="0">
              <a:cs typeface="Arial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559675" y="6496050"/>
            <a:ext cx="156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/>
              <a:t>Xavier Lapillonne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Asynchronous &amp; </a:t>
            </a:r>
            <a:r>
              <a:rPr lang="en-US" smtClean="0"/>
              <a:t>Parallel I/O (Task 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IPCC benchmark of ETH (400 PEs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+ 3 I/O PEs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Only for </a:t>
            </a:r>
            <a:r>
              <a:rPr lang="en-US" dirty="0" err="1" smtClean="0"/>
              <a:t>NetCDF</a:t>
            </a:r>
            <a:r>
              <a:rPr lang="en-US" dirty="0" smtClean="0"/>
              <a:t> output</a:t>
            </a:r>
          </a:p>
          <a:p>
            <a:pPr>
              <a:defRPr/>
            </a:pPr>
            <a:r>
              <a:rPr lang="en-US" dirty="0" smtClean="0"/>
              <a:t>Will be available in COSMO v5.0</a:t>
            </a:r>
          </a:p>
        </p:txBody>
      </p:sp>
      <p:graphicFrame>
        <p:nvGraphicFramePr>
          <p:cNvPr id="8" name="Table 2"/>
          <p:cNvGraphicFramePr/>
          <p:nvPr/>
        </p:nvGraphicFramePr>
        <p:xfrm>
          <a:off x="1655763" y="1868488"/>
          <a:ext cx="5470525" cy="2949575"/>
        </p:xfrm>
        <a:graphic>
          <a:graphicData uri="http://schemas.openxmlformats.org/drawingml/2006/table">
            <a:tbl>
              <a:tblPr/>
              <a:tblGrid>
                <a:gridCol w="2738827"/>
                <a:gridCol w="1365778"/>
                <a:gridCol w="1365778"/>
              </a:tblGrid>
              <a:tr h="65906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Section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Runtime [s]</a:t>
                      </a:r>
                    </a:p>
                    <a:p>
                      <a:pPr algn="r"/>
                      <a:r>
                        <a:rPr lang="en-US" sz="1600" b="1" dirty="0" smtClean="0"/>
                        <a:t>ORIGINAL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Runtime</a:t>
                      </a:r>
                      <a:r>
                        <a:rPr lang="en-US" sz="1600" b="1" baseline="0" dirty="0" smtClean="0"/>
                        <a:t> [s]</a:t>
                      </a:r>
                    </a:p>
                    <a:p>
                      <a:pPr algn="r"/>
                      <a:r>
                        <a:rPr lang="en-US" sz="1600" b="1" baseline="0" dirty="0" smtClean="0"/>
                        <a:t>NEW</a:t>
                      </a:r>
                      <a:endParaRPr sz="3600" dirty="0"/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Dynamics</a:t>
                      </a:r>
                      <a:endParaRPr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258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257</a:t>
                      </a:r>
                      <a:endParaRPr sz="3600" dirty="0"/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Physics</a:t>
                      </a:r>
                      <a:endParaRPr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86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85</a:t>
                      </a:r>
                      <a:endParaRPr sz="3600" dirty="0"/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Additional</a:t>
                      </a:r>
                      <a:r>
                        <a:rPr lang="en-US" sz="1600" b="0" baseline="0" dirty="0" smtClean="0"/>
                        <a:t> Computations</a:t>
                      </a:r>
                      <a:endParaRPr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sz="3600" dirty="0"/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Input</a:t>
                      </a:r>
                      <a:endParaRPr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</a:t>
                      </a:r>
                      <a:endParaRPr sz="3600" dirty="0"/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Output</a:t>
                      </a:r>
                      <a:endParaRPr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132</a:t>
                      </a:r>
                      <a:endParaRPr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</a:t>
                      </a:r>
                      <a:endParaRPr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499</a:t>
                      </a:r>
                      <a:endParaRPr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370</a:t>
                      </a:r>
                      <a:endParaRPr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93" name="TextBox 9"/>
          <p:cNvSpPr txBox="1">
            <a:spLocks noChangeArrowheads="1"/>
          </p:cNvSpPr>
          <p:nvPr/>
        </p:nvSpPr>
        <p:spPr bwMode="auto">
          <a:xfrm>
            <a:off x="7839075" y="6496050"/>
            <a:ext cx="128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/>
              <a:t>Carlos Osuna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Explore GPU Acceleration (Task 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381125"/>
            <a:ext cx="7472363" cy="47625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1800" b="1" dirty="0" smtClean="0"/>
              <a:t>Goal</a:t>
            </a:r>
          </a:p>
          <a:p>
            <a:pPr marL="342580" indent="-34258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Investigate whether and how GPUs can be leveraged for numerical weather prediction with COSMO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sz="7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1800" b="1" dirty="0" smtClean="0"/>
              <a:t>Background</a:t>
            </a:r>
          </a:p>
          <a:p>
            <a:pPr marL="342580" indent="-34258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/>
              <a:t>Pioneering work: WRF (</a:t>
            </a:r>
            <a:r>
              <a:rPr lang="en-US" sz="1800" dirty="0" err="1" smtClean="0"/>
              <a:t>Michalakes</a:t>
            </a:r>
            <a:r>
              <a:rPr lang="en-US" sz="1800" dirty="0" smtClean="0"/>
              <a:t>)</a:t>
            </a:r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ASUCA (JMA): full rewrite to CUDA</a:t>
            </a:r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HIRLAM: dynamical core in C and CUDA</a:t>
            </a:r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GOES-5 (NASA): CUDA and PGI directives</a:t>
            </a:r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CAM (CESM, NCAR): CUDA implementation</a:t>
            </a:r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NIM (NOAA): custom compiler F2C-ACC or </a:t>
            </a:r>
            <a:r>
              <a:rPr lang="en-US" sz="1800" dirty="0" err="1" smtClean="0"/>
              <a:t>OpenACC</a:t>
            </a:r>
            <a:endParaRPr lang="en-US" sz="1800" b="1" dirty="0" smtClean="0"/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 smtClean="0"/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/>
              <a:t>…and many others</a:t>
            </a:r>
          </a:p>
          <a:p>
            <a:pPr marL="342580" indent="-34258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are not alone!</a:t>
            </a: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12850"/>
            <a:ext cx="59769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588" y="3128963"/>
            <a:ext cx="59880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6581775"/>
            <a:ext cx="3438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Source: Aoki et al., Tokio Institute of Technology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-299707">
            <a:off x="461963" y="4916488"/>
            <a:ext cx="8397875" cy="7381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J. Schalkwijk; Griffith, E.; Post, F; and Jonker, H.J.J.; </a:t>
            </a:r>
            <a:r>
              <a:rPr lang="en-US" sz="1400" b="1" i="1"/>
              <a:t>High performance simulations of turbulent clouds on a desktop PC: exploiting the GPU</a:t>
            </a:r>
            <a:r>
              <a:rPr lang="en-US" sz="1400"/>
              <a:t>, Bulletin of the American Meteorological Society</a:t>
            </a:r>
            <a:r>
              <a:rPr lang="en-US" sz="1400" b="1" i="1"/>
              <a:t>, </a:t>
            </a:r>
            <a:r>
              <a:rPr lang="en-US" sz="1400" i="1"/>
              <a:t>March </a:t>
            </a:r>
            <a:r>
              <a:rPr lang="en-US" sz="1400"/>
              <a:t>2012, pp. 307-314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Approach(es) in POMPA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to achieve portable performance while retaining a single source code?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20838" y="2463800"/>
            <a:ext cx="3054350" cy="2079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Dynamics</a:t>
            </a: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~60% of runtime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few core developers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many stencils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very memory intense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111750" y="2463800"/>
            <a:ext cx="3055938" cy="2079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Physics + Assimilation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~20% of runtime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more developers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plug-in / shared code</a:t>
            </a:r>
          </a:p>
          <a:p>
            <a:pPr marL="285750" indent="-285750" eaLnBrk="0" hangingPunct="0"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“easy” to parallelize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Down Arrow 5"/>
          <p:cNvSpPr>
            <a:spLocks noChangeArrowheads="1"/>
          </p:cNvSpPr>
          <p:nvPr/>
        </p:nvSpPr>
        <p:spPr bwMode="auto">
          <a:xfrm>
            <a:off x="2890838" y="4675188"/>
            <a:ext cx="469900" cy="950912"/>
          </a:xfrm>
          <a:prstGeom prst="downArrow">
            <a:avLst>
              <a:gd name="adj1" fmla="val 50000"/>
              <a:gd name="adj2" fmla="val 5012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112963" y="5748338"/>
            <a:ext cx="20272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b="1">
                <a:solidFill>
                  <a:srgbClr val="FF0000"/>
                </a:solidFill>
              </a:rPr>
              <a:t>DSEL approach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b="1">
                <a:solidFill>
                  <a:srgbClr val="FF0000"/>
                </a:solidFill>
              </a:rPr>
              <a:t>(see Tobias’ talk)</a:t>
            </a:r>
          </a:p>
        </p:txBody>
      </p:sp>
      <p:sp>
        <p:nvSpPr>
          <p:cNvPr id="22535" name="Down Arrow 23"/>
          <p:cNvSpPr>
            <a:spLocks noChangeArrowheads="1"/>
          </p:cNvSpPr>
          <p:nvPr/>
        </p:nvSpPr>
        <p:spPr bwMode="auto">
          <a:xfrm>
            <a:off x="6415088" y="4675188"/>
            <a:ext cx="471487" cy="950912"/>
          </a:xfrm>
          <a:prstGeom prst="downArrow">
            <a:avLst>
              <a:gd name="adj1" fmla="val 50000"/>
              <a:gd name="adj2" fmla="val 499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5922963" y="5748338"/>
            <a:ext cx="1454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b="1">
                <a:solidFill>
                  <a:srgbClr val="FF0000"/>
                </a:solidFill>
              </a:rPr>
              <a:t>Accelerator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directives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Assimilation?</a:t>
            </a:r>
            <a:endParaRPr lang="de-CH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/>
              <a:t>Only 2% of typical COSMO-2 forecast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/>
              <a:t>Lot’s of code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GPU and CPU have different memories (currently)!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CH" sz="2400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181100" y="2724150"/>
            <a:ext cx="74295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09800" y="2724150"/>
            <a:ext cx="59817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ea typeface="ＭＳ Ｐゴシック" charset="-128"/>
                <a:cs typeface="ＭＳ Ｐゴシック" charset="-128"/>
              </a:rPr>
              <a:t>dynamics</a:t>
            </a:r>
            <a:endParaRPr lang="en-US" sz="16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93700" y="2800350"/>
            <a:ext cx="617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CPU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3700" y="3990975"/>
            <a:ext cx="3619500" cy="1574800"/>
            <a:chOff x="393700" y="4089400"/>
            <a:chExt cx="3619500" cy="1574800"/>
          </a:xfrm>
        </p:grpSpPr>
        <p:sp>
          <p:nvSpPr>
            <p:cNvPr id="23566" name="Rectangle 20"/>
            <p:cNvSpPr>
              <a:spLocks noChangeArrowheads="1"/>
            </p:cNvSpPr>
            <p:nvPr/>
          </p:nvSpPr>
          <p:spPr bwMode="auto">
            <a:xfrm>
              <a:off x="1181100" y="5130800"/>
              <a:ext cx="2832100" cy="533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1181100" y="4089400"/>
              <a:ext cx="24765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8" name="Rectangle 13"/>
            <p:cNvSpPr>
              <a:spLocks noChangeArrowheads="1"/>
            </p:cNvSpPr>
            <p:nvPr/>
          </p:nvSpPr>
          <p:spPr bwMode="auto">
            <a:xfrm>
              <a:off x="2209800" y="4089400"/>
              <a:ext cx="992408" cy="533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3569" name="TextBox 14"/>
            <p:cNvSpPr txBox="1">
              <a:spLocks noChangeArrowheads="1"/>
            </p:cNvSpPr>
            <p:nvPr/>
          </p:nvSpPr>
          <p:spPr bwMode="auto">
            <a:xfrm>
              <a:off x="393700" y="4165600"/>
              <a:ext cx="6178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/>
                <a:t>CPU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24100" y="5130800"/>
              <a:ext cx="749300" cy="533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900" b="1" dirty="0">
                  <a:ea typeface="ＭＳ Ｐゴシック" charset="-128"/>
                  <a:cs typeface="ＭＳ Ｐゴシック" charset="-128"/>
                </a:rPr>
                <a:t>dynamics</a:t>
              </a:r>
              <a:endParaRPr lang="en-US" sz="900" b="1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571" name="TextBox 16"/>
            <p:cNvSpPr txBox="1">
              <a:spLocks noChangeArrowheads="1"/>
            </p:cNvSpPr>
            <p:nvPr/>
          </p:nvSpPr>
          <p:spPr bwMode="auto">
            <a:xfrm>
              <a:off x="393700" y="5253623"/>
              <a:ext cx="6292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/>
                <a:t>GPU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82800" y="3992563"/>
            <a:ext cx="1401763" cy="1571625"/>
            <a:chOff x="2082800" y="4090700"/>
            <a:chExt cx="1401445" cy="1571734"/>
          </a:xfrm>
        </p:grpSpPr>
        <p:sp>
          <p:nvSpPr>
            <p:cNvPr id="23560" name="Down Arrow 17"/>
            <p:cNvSpPr>
              <a:spLocks noChangeArrowheads="1"/>
            </p:cNvSpPr>
            <p:nvPr/>
          </p:nvSpPr>
          <p:spPr bwMode="auto">
            <a:xfrm>
              <a:off x="2082800" y="4622800"/>
              <a:ext cx="482600" cy="50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1" name="Down Arrow 18"/>
            <p:cNvSpPr>
              <a:spLocks noChangeArrowheads="1"/>
            </p:cNvSpPr>
            <p:nvPr/>
          </p:nvSpPr>
          <p:spPr bwMode="auto">
            <a:xfrm rot="10800000">
              <a:off x="2925445" y="4622800"/>
              <a:ext cx="558800" cy="50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2" name="Rectangle 19"/>
            <p:cNvSpPr>
              <a:spLocks noChangeArrowheads="1"/>
            </p:cNvSpPr>
            <p:nvPr/>
          </p:nvSpPr>
          <p:spPr bwMode="auto">
            <a:xfrm>
              <a:off x="2209800" y="5130140"/>
              <a:ext cx="112220" cy="532294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3" name="Rectangle 21"/>
            <p:cNvSpPr>
              <a:spLocks noChangeArrowheads="1"/>
            </p:cNvSpPr>
            <p:nvPr/>
          </p:nvSpPr>
          <p:spPr bwMode="auto">
            <a:xfrm>
              <a:off x="2209800" y="4090700"/>
              <a:ext cx="112220" cy="532294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4" name="Rectangle 22"/>
            <p:cNvSpPr>
              <a:spLocks noChangeArrowheads="1"/>
            </p:cNvSpPr>
            <p:nvPr/>
          </p:nvSpPr>
          <p:spPr bwMode="auto">
            <a:xfrm>
              <a:off x="3077413" y="5130140"/>
              <a:ext cx="112220" cy="532294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5" name="Rectangle 23"/>
            <p:cNvSpPr>
              <a:spLocks noChangeArrowheads="1"/>
            </p:cNvSpPr>
            <p:nvPr/>
          </p:nvSpPr>
          <p:spPr bwMode="auto">
            <a:xfrm>
              <a:off x="3089986" y="4090700"/>
              <a:ext cx="112220" cy="532294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Full GPU Implemenation</a:t>
            </a:r>
            <a:endParaRPr lang="de-CH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/>
              <a:t>Low FLOP count per load/store (stencils!)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/>
              <a:t>Transfer of data on each </a:t>
            </a:r>
            <a:r>
              <a:rPr lang="en-GB" sz="2400" dirty="0" err="1" smtClean="0"/>
              <a:t>timestep</a:t>
            </a:r>
            <a:r>
              <a:rPr lang="en-GB" sz="2400" dirty="0" smtClean="0"/>
              <a:t> too expensive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(At least) All code which touches the prognostic variables every </a:t>
            </a:r>
            <a:r>
              <a:rPr lang="en-GB" sz="2400" b="1" dirty="0" err="1" smtClean="0">
                <a:solidFill>
                  <a:srgbClr val="FF0000"/>
                </a:solidFill>
              </a:rPr>
              <a:t>timestep</a:t>
            </a:r>
            <a:r>
              <a:rPr lang="en-GB" sz="2400" b="1" dirty="0" smtClean="0">
                <a:solidFill>
                  <a:srgbClr val="FF0000"/>
                </a:solidFill>
              </a:rPr>
              <a:t> has to be ported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CH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55700" y="2832100"/>
          <a:ext cx="3517900" cy="148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3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Time/</a:t>
                      </a:r>
                      <a:r>
                        <a:rPr lang="en-US" b="1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b="1" dirty="0" err="1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172 </a:t>
                      </a:r>
                      <a:r>
                        <a:rPr lang="en-US" b="1" dirty="0" err="1" smtClean="0"/>
                        <a:t>ms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36 </a:t>
                      </a:r>
                      <a:r>
                        <a:rPr lang="en-US" b="1" dirty="0" err="1" smtClean="0"/>
                        <a:t>ms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253 </a:t>
                      </a:r>
                      <a:r>
                        <a:rPr lang="en-US" b="1" dirty="0" err="1" smtClean="0"/>
                        <a:t>ms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4592" name="TextBox 6"/>
          <p:cNvSpPr txBox="1">
            <a:spLocks noChangeArrowheads="1"/>
          </p:cNvSpPr>
          <p:nvPr/>
        </p:nvSpPr>
        <p:spPr bwMode="auto">
          <a:xfrm>
            <a:off x="5295900" y="32893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vs</a:t>
            </a:r>
          </a:p>
        </p:txBody>
      </p:sp>
      <p:sp>
        <p:nvSpPr>
          <p:cNvPr id="24593" name="TextBox 8"/>
          <p:cNvSpPr txBox="1">
            <a:spLocks noChangeArrowheads="1"/>
          </p:cNvSpPr>
          <p:nvPr/>
        </p:nvSpPr>
        <p:spPr bwMode="auto">
          <a:xfrm>
            <a:off x="6921500" y="364490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118 ms</a:t>
            </a:r>
          </a:p>
        </p:txBody>
      </p:sp>
      <p:sp>
        <p:nvSpPr>
          <p:cNvPr id="24594" name="TextBox 9"/>
          <p:cNvSpPr txBox="1">
            <a:spLocks noChangeArrowheads="1"/>
          </p:cNvSpPr>
          <p:nvPr/>
        </p:nvSpPr>
        <p:spPr bwMode="auto">
          <a:xfrm>
            <a:off x="6400800" y="2997200"/>
            <a:ext cx="223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Transfer of ten</a:t>
            </a:r>
            <a:br>
              <a:rPr lang="en-US"/>
            </a:br>
            <a:r>
              <a:rPr lang="en-US"/>
              <a:t>prognostic variables </a:t>
            </a: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876300" y="2679700"/>
            <a:ext cx="4127500" cy="1816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6096000" y="2679700"/>
            <a:ext cx="2794000" cy="1816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97" name="TextBox 21"/>
          <p:cNvSpPr txBox="1">
            <a:spLocks noChangeArrowheads="1"/>
          </p:cNvSpPr>
          <p:nvPr/>
        </p:nvSpPr>
        <p:spPr bwMode="auto">
          <a:xfrm>
            <a:off x="876300" y="2654300"/>
            <a:ext cx="344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24598" name="TextBox 22"/>
          <p:cNvSpPr txBox="1">
            <a:spLocks noChangeArrowheads="1"/>
          </p:cNvSpPr>
          <p:nvPr/>
        </p:nvSpPr>
        <p:spPr bwMode="auto">
          <a:xfrm>
            <a:off x="6134100" y="26543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UO@FEGZRJMFUVWXY5MJ" val="3148"/>
</p:tagLst>
</file>

<file path=ppt/theme/theme1.xml><?xml version="1.0" encoding="utf-8"?>
<a:theme xmlns:a="http://schemas.openxmlformats.org/drawingml/2006/main" name="MCH-Template_Var1_en">
  <a:themeElements>
    <a:clrScheme name="MCH-Template_Var1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H-Template_Var1_e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CH-Template_Var1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</TotalTime>
  <Words>1066</Words>
  <Application>Microsoft Macintosh PowerPoint</Application>
  <PresentationFormat>Pokaz na ekranie (4:3)</PresentationFormat>
  <Paragraphs>267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ＭＳ Ｐゴシック</vt:lpstr>
      <vt:lpstr>Times</vt:lpstr>
      <vt:lpstr>Courier New</vt:lpstr>
      <vt:lpstr>Wingdings</vt:lpstr>
      <vt:lpstr>Symbol</vt:lpstr>
      <vt:lpstr>Calibri</vt:lpstr>
      <vt:lpstr>MCH-Template_Var1_en</vt:lpstr>
      <vt:lpstr>PP POMPA (WG6)  Overview Talk</vt:lpstr>
      <vt:lpstr>Task Overview</vt:lpstr>
      <vt:lpstr>Data Structures (Task 2)</vt:lpstr>
      <vt:lpstr>Asynchronous &amp; Parallel I/O (Task 4)</vt:lpstr>
      <vt:lpstr>Explore GPU Acceleration (Task 6)</vt:lpstr>
      <vt:lpstr>You are not alone!</vt:lpstr>
      <vt:lpstr>Approach(es) in POMPA</vt:lpstr>
      <vt:lpstr>Why Assimilation?</vt:lpstr>
      <vt:lpstr>Full GPU Implemenation</vt:lpstr>
      <vt:lpstr>Physics on GPU</vt:lpstr>
      <vt:lpstr>     Outlook</vt:lpstr>
      <vt:lpstr>Integration</vt:lpstr>
      <vt:lpstr>Feedback of Code?</vt:lpstr>
      <vt:lpstr>Knowhow Transfer</vt:lpstr>
      <vt:lpstr>Papers, Conferences and Workshops</vt:lpstr>
      <vt:lpstr>Thank you!</vt:lpstr>
    </vt:vector>
  </TitlesOfParts>
  <Company>MeteoSchweiz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range forecasts at MeteoSwiss </dc:title>
  <dc:creator> </dc:creator>
  <cp:lastModifiedBy>Michal Ziemianski</cp:lastModifiedBy>
  <cp:revision>379</cp:revision>
  <cp:lastPrinted>2003-11-14T16:51:38Z</cp:lastPrinted>
  <dcterms:created xsi:type="dcterms:W3CDTF">2010-06-20T20:04:41Z</dcterms:created>
  <dcterms:modified xsi:type="dcterms:W3CDTF">2012-11-07T13:39:40Z</dcterms:modified>
</cp:coreProperties>
</file>