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7" r:id="rId5"/>
    <p:sldId id="268" r:id="rId6"/>
    <p:sldId id="271" r:id="rId7"/>
    <p:sldId id="262" r:id="rId8"/>
    <p:sldId id="265" r:id="rId9"/>
    <p:sldId id="269" r:id="rId10"/>
    <p:sldId id="263" r:id="rId11"/>
    <p:sldId id="273" r:id="rId12"/>
    <p:sldId id="270" r:id="rId13"/>
    <p:sldId id="266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FF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EB17-E4F6-4075-B368-DC5FC605287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77CD3-2C1D-4FA5-8788-494ABA4DE14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8541D-04CF-4E81-BF8A-60E2EE2CBE8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A387E-2855-49A8-B42A-3235CB93907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A55C4-5355-40EF-AD2C-0F7C2EB72AE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7B43A-A12D-4FAB-A57F-FF6FBD727CF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1B088-792D-4416-A93D-A18B32CEAEF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BFC89-24D6-4A5D-AC51-3C2FDD33721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4EF1E-1AD2-4921-9657-57FE879C089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126FF-6B83-4DBB-A9A0-FBC9BF9E7A9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9C658-E7F7-49DA-A396-E0C8FD2F990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99FF"/>
                </a:solidFill>
              </a:defRPr>
            </a:lvl1pPr>
          </a:lstStyle>
          <a:p>
            <a:r>
              <a:rPr lang="hu-HU"/>
              <a:t>HIRLAM-ALADIN workshop </a:t>
            </a:r>
          </a:p>
          <a:p>
            <a:r>
              <a:rPr lang="hu-HU"/>
              <a:t>7-10 May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CDE427-0FF9-46A5-B9DA-8774BD6BA6D6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0"/>
            <a:ext cx="1800225" cy="369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ilmatieteenlaitos.fi/SRNWP2012/" TargetMode="External"/><Relationship Id="rId2" Type="http://schemas.openxmlformats.org/officeDocument/2006/relationships/hyperlink" Target="http://www.cosmo-model.org/srnwp/content/default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7200" y="3429000"/>
            <a:ext cx="8229600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1313" indent="-341313" algn="ctr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>
                <a:solidFill>
                  <a:srgbClr val="808080"/>
                </a:solidFill>
                <a:latin typeface="+mn-lt" charset="0"/>
              </a:rPr>
              <a:t>Gergely Bölöni </a:t>
            </a:r>
          </a:p>
          <a:p>
            <a:pPr marL="341313" indent="-341313" algn="ctr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400">
              <a:solidFill>
                <a:srgbClr val="808080"/>
              </a:solidFill>
              <a:latin typeface="+mn-lt" charset="0"/>
            </a:endParaRPr>
          </a:p>
          <a:p>
            <a:pPr marL="341313" indent="-341313" algn="ctr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>
                <a:solidFill>
                  <a:srgbClr val="808080"/>
                </a:solidFill>
                <a:latin typeface="+mn-lt" charset="0"/>
              </a:rPr>
              <a:t>C-SRNWP: Coordination on Short Range </a:t>
            </a:r>
          </a:p>
          <a:p>
            <a:pPr marL="341313" indent="-341313" algn="ctr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>
                <a:solidFill>
                  <a:srgbClr val="808080"/>
                </a:solidFill>
                <a:latin typeface="+mn-lt" charset="0"/>
              </a:rPr>
              <a:t>Numerical Weather Prediction</a:t>
            </a:r>
          </a:p>
          <a:p>
            <a:pPr marL="341313" indent="-341313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600">
              <a:solidFill>
                <a:srgbClr val="808080"/>
              </a:solidFill>
              <a:latin typeface="+mn-lt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7200" y="1552575"/>
            <a:ext cx="8229600" cy="1012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algn="ctr"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600" dirty="0" smtClean="0">
                <a:solidFill>
                  <a:srgbClr val="00AEEF"/>
                </a:solidFill>
                <a:latin typeface="+mj-lt" charset="0"/>
              </a:rPr>
              <a:t>EUMETNET C-SRNWP </a:t>
            </a:r>
            <a:r>
              <a:rPr lang="hu-HU" sz="3600" dirty="0" err="1" smtClean="0">
                <a:solidFill>
                  <a:srgbClr val="00AEEF"/>
                </a:solidFill>
                <a:latin typeface="+mj-lt" charset="0"/>
              </a:rPr>
              <a:t>Programme</a:t>
            </a:r>
            <a:r>
              <a:rPr lang="hu-HU" sz="3600" dirty="0" smtClean="0">
                <a:solidFill>
                  <a:srgbClr val="00AEEF"/>
                </a:solidFill>
                <a:latin typeface="+mj-lt" charset="0"/>
              </a:rPr>
              <a:t>: </a:t>
            </a:r>
          </a:p>
          <a:p>
            <a:pPr algn="ctr"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600" dirty="0" smtClean="0">
                <a:solidFill>
                  <a:srgbClr val="00AEEF"/>
                </a:solidFill>
                <a:latin typeface="+mj-lt" charset="0"/>
              </a:rPr>
              <a:t>status and </a:t>
            </a:r>
            <a:r>
              <a:rPr lang="hu-HU" sz="3600" dirty="0" err="1" smtClean="0">
                <a:solidFill>
                  <a:srgbClr val="00AEEF"/>
                </a:solidFill>
                <a:latin typeface="+mj-lt" charset="0"/>
              </a:rPr>
              <a:t>plans</a:t>
            </a:r>
            <a:endParaRPr lang="en-GB" sz="3600" dirty="0">
              <a:solidFill>
                <a:srgbClr val="00AEEF"/>
              </a:solidFill>
              <a:latin typeface="+mj-l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Next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 EUMTENET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phase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: NWP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related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changes</a:t>
            </a:r>
            <a:endParaRPr lang="en-GB" sz="1600" dirty="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Jan-March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2012: project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requirements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were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composed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3 NWP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related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projects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: C-SRNWP, EPS,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Nowcasting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 a less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pessimistic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picture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about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future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EUMETNET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projects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than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at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last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EWGLAM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End of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March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2012: STAC/PFAC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approved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Forecasting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Programme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requirements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and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sent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it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for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approval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to</a:t>
            </a:r>
            <a:r>
              <a:rPr lang="hu-HU" sz="20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Assembly (May 2012) 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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this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implies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that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content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of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</a:t>
            </a:r>
            <a:r>
              <a:rPr lang="hu-HU" sz="14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C-SRNWP, EPS, </a:t>
            </a:r>
            <a:r>
              <a:rPr lang="hu-HU" sz="1400" dirty="0" err="1">
                <a:solidFill>
                  <a:srgbClr val="808080"/>
                </a:solidFill>
                <a:sym typeface="Wingdings" pitchFamily="2" charset="2"/>
              </a:rPr>
              <a:t>Nowcasting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sym typeface="Wingdings" pitchFamily="2" charset="2"/>
              </a:rPr>
              <a:t>projects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sym typeface="Wingdings" pitchFamily="2" charset="2"/>
              </a:rPr>
              <a:t>were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sym typeface="Wingdings" pitchFamily="2" charset="2"/>
              </a:rPr>
              <a:t>also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sym typeface="Wingdings" pitchFamily="2" charset="2"/>
              </a:rPr>
              <a:t>approved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400" dirty="0" err="1">
                <a:solidFill>
                  <a:srgbClr val="808080"/>
                </a:solidFill>
                <a:sym typeface="Wingdings" pitchFamily="2" charset="2"/>
              </a:rPr>
              <a:t>by</a:t>
            </a:r>
            <a:r>
              <a:rPr lang="hu-HU" sz="1400" dirty="0">
                <a:solidFill>
                  <a:srgbClr val="808080"/>
                </a:solidFill>
                <a:sym typeface="Wingdings" pitchFamily="2" charset="2"/>
              </a:rPr>
              <a:t> STAC/PFAC</a:t>
            </a:r>
            <a:endParaRPr lang="hu-HU" sz="1400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 smtClean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Applications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under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evaluation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for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all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future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projects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(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including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EPS,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Nowcasting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, C-SRNWP) 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proposal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to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STAC/PFAC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till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mid </a:t>
            </a:r>
            <a:r>
              <a:rPr lang="hu-HU" sz="2000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September</a:t>
            </a:r>
            <a:r>
              <a:rPr lang="hu-HU" sz="2000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2012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 smtClean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STAC/PFAC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proposes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projects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and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Coordinating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Members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based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on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sym typeface="Wingdings" pitchFamily="2" charset="2"/>
              </a:rPr>
              <a:t>evaluation</a:t>
            </a:r>
            <a:r>
              <a:rPr lang="hu-HU" sz="20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rgbClr val="808080"/>
                </a:solidFill>
                <a:sym typeface="Wingdings" pitchFamily="2" charset="2"/>
              </a:rPr>
              <a:t>reports</a:t>
            </a:r>
            <a:r>
              <a:rPr lang="hu-HU" sz="20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(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October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 2012</a:t>
            </a:r>
            <a:r>
              <a:rPr lang="hu-HU" sz="2000" dirty="0" smtClean="0">
                <a:solidFill>
                  <a:srgbClr val="808080"/>
                </a:solidFill>
                <a:sym typeface="Wingdings" pitchFamily="2" charset="2"/>
              </a:rPr>
              <a:t>)</a:t>
            </a:r>
            <a:endParaRPr lang="hu-HU" sz="2000" dirty="0" smtClean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Next EUMTENET phase: NWP related changes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Assembly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decides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about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future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projects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(November 2012)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Hand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over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existing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projects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(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January-June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2013</a:t>
            </a:r>
            <a:r>
              <a:rPr lang="hu-HU" sz="2000" dirty="0" smtClean="0">
                <a:solidFill>
                  <a:srgbClr val="808080"/>
                </a:solidFill>
                <a:sym typeface="Wingdings" pitchFamily="2" charset="2"/>
              </a:rPr>
              <a:t>)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Feelings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about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rgbClr val="808080"/>
                </a:solidFill>
                <a:sym typeface="Wingdings" pitchFamily="2" charset="2"/>
              </a:rPr>
              <a:t>future</a:t>
            </a:r>
            <a:r>
              <a:rPr lang="hu-HU" sz="20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(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based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on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feedbacks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from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STAC/PFAC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meetings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): 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endParaRPr lang="hu-HU" sz="1600" dirty="0">
              <a:solidFill>
                <a:srgbClr val="808080"/>
              </a:solidFill>
              <a:sym typeface="Wingdings" pitchFamily="2" charset="2"/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The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actual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start of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projects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related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to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forecasting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/NWP (EPS,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Nowcasting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, C-SRNWP)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will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depend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whether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interested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participating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members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can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afford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budget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(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some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of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important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NMSs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are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not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interested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in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these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>
                <a:solidFill>
                  <a:srgbClr val="808080"/>
                </a:solidFill>
                <a:sym typeface="Wingdings" pitchFamily="2" charset="2"/>
              </a:rPr>
              <a:t>projects</a:t>
            </a:r>
            <a:r>
              <a:rPr lang="hu-HU" sz="1600" dirty="0">
                <a:solidFill>
                  <a:srgbClr val="808080"/>
                </a:solidFill>
                <a:sym typeface="Wingdings" pitchFamily="2" charset="2"/>
              </a:rPr>
              <a:t>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management </a:t>
            </a: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structure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will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depend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on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incoming</a:t>
            </a:r>
            <a:r>
              <a:rPr lang="hu-HU" sz="1600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dirty="0" err="1" smtClean="0">
                <a:solidFill>
                  <a:srgbClr val="808080"/>
                </a:solidFill>
                <a:sym typeface="Wingdings" pitchFamily="2" charset="2"/>
              </a:rPr>
              <a:t>bids</a:t>
            </a:r>
            <a:endParaRPr lang="hu-HU" sz="1600" dirty="0">
              <a:solidFill>
                <a:srgbClr val="808080"/>
              </a:solidFill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Next EUMTENET phase: NWP related changes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57200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>
              <a:solidFill>
                <a:srgbClr val="808080"/>
              </a:solidFill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>
                <a:solidFill>
                  <a:srgbClr val="808080"/>
                </a:solidFill>
                <a:latin typeface="+mn-lt" charset="0"/>
              </a:rPr>
              <a:t>Content of the anticipated NWP related projects: 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>
              <a:solidFill>
                <a:srgbClr val="808080"/>
              </a:solidFill>
              <a:latin typeface="+mn-lt" charset="0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Char char="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>
                <a:solidFill>
                  <a:srgbClr val="808080"/>
                </a:solidFill>
                <a:latin typeface="+mn-lt" charset="0"/>
              </a:rPr>
              <a:t>EPS project: 1.5 year feasibility project with the main goal of preparing a solid EPS project for the period of 2014-2017 (review and harmonize NMS scientific strategies for high-res EPS, identify overlaps in plans, prepare plans for reducing costs)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Char char="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>
              <a:solidFill>
                <a:srgbClr val="808080"/>
              </a:solidFill>
              <a:latin typeface="+mn-lt" charset="0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Char char="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>
                <a:solidFill>
                  <a:srgbClr val="808080"/>
                </a:solidFill>
                <a:latin typeface="+mn-lt" charset="0"/>
              </a:rPr>
              <a:t>Nowcasting activity: 1.5 year feasibility „activity” with the main goal of recuiting Nowcasting experts (create an ET) who prepare a solid Nowcasting project for 2014-2017 (identify exchangable knowladge, organize timely observation exchange, etc.)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Char char="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2000">
              <a:solidFill>
                <a:srgbClr val="808080"/>
              </a:solidFill>
              <a:latin typeface="+mn-lt" charset="0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chemeClr val="bg2"/>
              </a:buClr>
              <a:buFont typeface="Symbol" pitchFamily="18" charset="2"/>
              <a:buChar char="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>
                <a:solidFill>
                  <a:srgbClr val="808080"/>
                </a:solidFill>
                <a:latin typeface="+mn-lt" charset="0"/>
              </a:rPr>
              <a:t>C-SRNWP project: 5 year project coordinating SRNWP like since 2008</a:t>
            </a:r>
            <a:endParaRPr lang="en-US">
              <a:solidFill>
                <a:srgbClr val="808080"/>
              </a:solidFill>
              <a:latin typeface="+mn-lt" charset="0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How to improve C-SRNWP?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My experience: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Scientific plans are driven at national or at conosrtia level (not at EUMETNET level)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 C-SRNWP is NOT for driving plans 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60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How to use best this coordination programme?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Identify subjects that are in the interest of (more or less) all NWP centers (consortia) in Europe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Then these interests gain an official status, which we might use to put forward common plans. 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These interests then can be more efficiently represented in front of other EUMETNET programmes and other organizations outside EUMETNET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…?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60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Further questions: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Which interests more we have in common? 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60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What do you all think about the above statements/questions?</a:t>
            </a: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600">
              <a:solidFill>
                <a:srgbClr val="808080"/>
              </a:solidFill>
              <a:latin typeface="+mn-lt" charset="0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Introduction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651500" y="1844675"/>
            <a:ext cx="3457575" cy="399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1313" indent="-341313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Coordination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short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range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NWP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between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32 European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meteorological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institutions</a:t>
            </a:r>
            <a:endParaRPr lang="hu-HU" sz="1400" dirty="0">
              <a:solidFill>
                <a:srgbClr val="808080"/>
              </a:solidFill>
              <a:latin typeface="+mn-lt" charset="0"/>
            </a:endParaRPr>
          </a:p>
          <a:p>
            <a:pPr marL="341313" indent="-341313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OMSZ is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actual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Coordinating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Member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(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till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end of 2012</a:t>
            </a:r>
            <a:r>
              <a:rPr lang="hu-HU" sz="1400" dirty="0" smtClean="0">
                <a:solidFill>
                  <a:srgbClr val="808080"/>
                </a:solidFill>
                <a:latin typeface="+mn-lt" charset="0"/>
              </a:rPr>
              <a:t>)</a:t>
            </a:r>
            <a:endParaRPr lang="hu-HU" sz="1400" dirty="0">
              <a:solidFill>
                <a:srgbClr val="808080"/>
              </a:solidFill>
              <a:latin typeface="+mn-lt" charset="0"/>
            </a:endParaRPr>
          </a:p>
          <a:p>
            <a:pPr marL="341313" indent="-341313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400" dirty="0">
              <a:solidFill>
                <a:srgbClr val="808080"/>
              </a:solidFill>
              <a:latin typeface="+mn-lt" charset="0"/>
            </a:endParaRPr>
          </a:p>
          <a:p>
            <a:pPr marL="341313" indent="-341313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Main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activities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:</a:t>
            </a:r>
          </a:p>
          <a:p>
            <a:pPr marL="341313" indent="-341313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Represent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short-range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NWP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needs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in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fornt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of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other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institutions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/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projects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(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e.g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. ECMWF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or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EUMETNET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observation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programmes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)</a:t>
            </a:r>
          </a:p>
          <a:p>
            <a:pPr marL="341313" indent="-341313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Enhance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cooperation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NWP: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share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resources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in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operations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and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stimulate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competition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on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scientific</a:t>
            </a:r>
            <a:r>
              <a:rPr lang="hu-HU" sz="14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400" dirty="0" err="1">
                <a:solidFill>
                  <a:srgbClr val="808080"/>
                </a:solidFill>
                <a:latin typeface="+mn-lt" charset="0"/>
              </a:rPr>
              <a:t>development</a:t>
            </a:r>
            <a:endParaRPr lang="hu-HU" sz="1400" dirty="0">
              <a:solidFill>
                <a:srgbClr val="808080"/>
              </a:solidFill>
              <a:latin typeface="+mn-lt" charset="0"/>
            </a:endParaRP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/>
        </p:nvGraphicFramePr>
        <p:xfrm>
          <a:off x="101900" y="1916832"/>
          <a:ext cx="5490435" cy="3879821"/>
        </p:xfrm>
        <a:graphic>
          <a:graphicData uri="http://schemas.openxmlformats.org/presentationml/2006/ole">
            <p:oleObj spid="_x0000_s14344" name="Acrobat Document" r:id="rId3" imgW="8019943" imgH="566725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Actual coordination activities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  <a:latin typeface="+mn-lt" charset="0"/>
              </a:rPr>
              <a:t>1) NWP </a:t>
            </a:r>
            <a:r>
              <a:rPr lang="hu-HU" sz="2000" b="1" dirty="0" err="1">
                <a:solidFill>
                  <a:srgbClr val="808080"/>
                </a:solidFill>
                <a:latin typeface="+mn-lt" charset="0"/>
              </a:rPr>
              <a:t>requirements</a:t>
            </a:r>
            <a:r>
              <a:rPr lang="hu-HU" sz="2000" b="1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2000" b="1" dirty="0" err="1">
                <a:solidFill>
                  <a:srgbClr val="808080"/>
                </a:solidFill>
                <a:latin typeface="+mn-lt" charset="0"/>
              </a:rPr>
              <a:t>regarding</a:t>
            </a:r>
            <a:r>
              <a:rPr lang="hu-HU" sz="2000" b="1" dirty="0">
                <a:solidFill>
                  <a:srgbClr val="808080"/>
                </a:solidFill>
                <a:latin typeface="+mn-lt" charset="0"/>
              </a:rPr>
              <a:t> OPERA </a:t>
            </a:r>
            <a:r>
              <a:rPr lang="hu-HU" sz="2000" b="1" dirty="0" err="1">
                <a:solidFill>
                  <a:srgbClr val="808080"/>
                </a:solidFill>
                <a:latin typeface="+mn-lt" charset="0"/>
              </a:rPr>
              <a:t>products</a:t>
            </a:r>
            <a:endParaRPr lang="hu-HU" sz="1700" dirty="0">
              <a:solidFill>
                <a:srgbClr val="808080"/>
              </a:solidFill>
              <a:latin typeface="+mn-lt" charset="0"/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A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related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questionnaire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was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prepared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by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OPERA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for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NMSs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 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19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NMSs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answered</a:t>
            </a:r>
            <a:endParaRPr lang="hu-HU" sz="1700" dirty="0">
              <a:solidFill>
                <a:srgbClr val="808080"/>
              </a:solidFill>
              <a:latin typeface="+mn-lt" charset="0"/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The main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outcome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is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that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for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smtClean="0">
                <a:solidFill>
                  <a:srgbClr val="808080"/>
                </a:solidFill>
                <a:latin typeface="+mn-lt" charset="0"/>
              </a:rPr>
              <a:t>SRNWP 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(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assimilation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) 3D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volume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(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wind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and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reflectivity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)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data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are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required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by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all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NMSs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(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which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are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received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Odyssey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but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not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re-distributed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moment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)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with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an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appropriate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QC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flagging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(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rain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no-rain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cluttered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etc.)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Questionnaire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outcomes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taken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into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account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when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composing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OPERA project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requirements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for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next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EUMETNET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phase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(2013-2017)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ALADIN and HIRLAM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provided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proposals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how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to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speed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up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and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improve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volume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data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re-distribution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(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simple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data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policy,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nominated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transmission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centers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in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each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consortium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non-operational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data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service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beginning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recommendation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that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NMSs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include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wind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data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and QC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flags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asap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SRNWP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priorities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for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next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OPERA project)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Feedback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from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OPERA: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NWP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requirements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were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useful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,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recommendations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for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including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wind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data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made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by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OPERA management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through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E-SAT (EUCOS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Scientific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Advisory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Team), SRNWP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priorities</a:t>
            </a:r>
            <a:r>
              <a:rPr lang="hu-HU" sz="1700" dirty="0">
                <a:solidFill>
                  <a:srgbClr val="808080"/>
                </a:solidFill>
                <a:latin typeface="+mn-lt" charset="0"/>
              </a:rPr>
              <a:t> </a:t>
            </a:r>
            <a:r>
              <a:rPr lang="hu-HU" sz="1700" dirty="0" err="1">
                <a:solidFill>
                  <a:srgbClr val="808080"/>
                </a:solidFill>
                <a:latin typeface="+mn-lt" charset="0"/>
              </a:rPr>
              <a:t>noticed</a:t>
            </a:r>
            <a:endParaRPr lang="hu-HU" sz="1700" dirty="0">
              <a:solidFill>
                <a:srgbClr val="808080"/>
              </a:solidFill>
              <a:latin typeface="+mn-lt" charset="0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Actual coordination activities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2) ECMWF/IFS EPS </a:t>
            </a:r>
            <a:r>
              <a:rPr lang="hu-HU" sz="2000" b="1" dirty="0" err="1">
                <a:solidFill>
                  <a:srgbClr val="808080"/>
                </a:solidFill>
              </a:rPr>
              <a:t>LBCs</a:t>
            </a:r>
            <a:r>
              <a:rPr lang="hu-HU" sz="2000" b="1" dirty="0">
                <a:solidFill>
                  <a:srgbClr val="808080"/>
                </a:solidFill>
              </a:rPr>
              <a:t> </a:t>
            </a:r>
            <a:r>
              <a:rPr lang="hu-HU" sz="2000" b="1" dirty="0" err="1">
                <a:solidFill>
                  <a:srgbClr val="808080"/>
                </a:solidFill>
              </a:rPr>
              <a:t>to</a:t>
            </a:r>
            <a:r>
              <a:rPr lang="hu-HU" sz="2000" b="1" dirty="0">
                <a:solidFill>
                  <a:srgbClr val="808080"/>
                </a:solidFill>
              </a:rPr>
              <a:t> drive </a:t>
            </a:r>
            <a:r>
              <a:rPr lang="hu-HU" sz="2000" b="1" dirty="0" err="1">
                <a:solidFill>
                  <a:srgbClr val="808080"/>
                </a:solidFill>
              </a:rPr>
              <a:t>high</a:t>
            </a:r>
            <a:r>
              <a:rPr lang="hu-HU" sz="2000" b="1" dirty="0">
                <a:solidFill>
                  <a:srgbClr val="808080"/>
                </a:solidFill>
              </a:rPr>
              <a:t> </a:t>
            </a:r>
            <a:r>
              <a:rPr lang="hu-HU" sz="2000" b="1" dirty="0" err="1">
                <a:solidFill>
                  <a:srgbClr val="808080"/>
                </a:solidFill>
              </a:rPr>
              <a:t>resolution</a:t>
            </a:r>
            <a:r>
              <a:rPr lang="hu-HU" sz="2000" b="1" dirty="0">
                <a:solidFill>
                  <a:srgbClr val="808080"/>
                </a:solidFill>
              </a:rPr>
              <a:t> LAM EPS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>
                <a:solidFill>
                  <a:srgbClr val="808080"/>
                </a:solidFill>
              </a:rPr>
              <a:t>To</a:t>
            </a:r>
            <a:r>
              <a:rPr lang="hu-HU" sz="1700" dirty="0">
                <a:solidFill>
                  <a:srgbClr val="808080"/>
                </a:solidFill>
              </a:rPr>
              <a:t> drive </a:t>
            </a:r>
            <a:r>
              <a:rPr lang="hu-HU" sz="1700" dirty="0" err="1">
                <a:solidFill>
                  <a:srgbClr val="808080"/>
                </a:solidFill>
              </a:rPr>
              <a:t>future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high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resolution</a:t>
            </a:r>
            <a:r>
              <a:rPr lang="hu-HU" sz="1700" dirty="0">
                <a:solidFill>
                  <a:srgbClr val="808080"/>
                </a:solidFill>
              </a:rPr>
              <a:t> LAM EPS </a:t>
            </a:r>
            <a:r>
              <a:rPr lang="hu-HU" sz="1700" dirty="0" err="1">
                <a:solidFill>
                  <a:srgbClr val="808080"/>
                </a:solidFill>
              </a:rPr>
              <a:t>systems</a:t>
            </a:r>
            <a:r>
              <a:rPr lang="hu-HU" sz="1700" dirty="0">
                <a:solidFill>
                  <a:srgbClr val="808080"/>
                </a:solidFill>
              </a:rPr>
              <a:t> extra IFS EPS </a:t>
            </a:r>
            <a:r>
              <a:rPr lang="hu-HU" sz="1700" dirty="0" err="1">
                <a:solidFill>
                  <a:srgbClr val="808080"/>
                </a:solidFill>
              </a:rPr>
              <a:t>runs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are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anticipated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by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the</a:t>
            </a:r>
            <a:r>
              <a:rPr lang="hu-HU" sz="1700" dirty="0">
                <a:solidFill>
                  <a:srgbClr val="808080"/>
                </a:solidFill>
              </a:rPr>
              <a:t> SRNWP </a:t>
            </a:r>
            <a:r>
              <a:rPr lang="hu-HU" sz="1700" dirty="0" err="1">
                <a:solidFill>
                  <a:srgbClr val="808080"/>
                </a:solidFill>
              </a:rPr>
              <a:t>community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from</a:t>
            </a:r>
            <a:r>
              <a:rPr lang="hu-HU" sz="1700" dirty="0">
                <a:solidFill>
                  <a:srgbClr val="808080"/>
                </a:solidFill>
              </a:rPr>
              <a:t> ECMWF </a:t>
            </a:r>
            <a:r>
              <a:rPr lang="hu-HU" sz="1700" dirty="0" err="1">
                <a:solidFill>
                  <a:srgbClr val="808080"/>
                </a:solidFill>
              </a:rPr>
              <a:t>on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the</a:t>
            </a:r>
            <a:r>
              <a:rPr lang="hu-HU" sz="1700" dirty="0">
                <a:solidFill>
                  <a:srgbClr val="808080"/>
                </a:solidFill>
              </a:rPr>
              <a:t> top of </a:t>
            </a:r>
            <a:r>
              <a:rPr lang="hu-HU" sz="1700" dirty="0" err="1">
                <a:solidFill>
                  <a:srgbClr val="808080"/>
                </a:solidFill>
              </a:rPr>
              <a:t>the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presently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operational</a:t>
            </a:r>
            <a:r>
              <a:rPr lang="hu-HU" sz="1700" dirty="0">
                <a:solidFill>
                  <a:srgbClr val="808080"/>
                </a:solidFill>
              </a:rPr>
              <a:t> (</a:t>
            </a:r>
            <a:r>
              <a:rPr lang="hu-HU" sz="1700" dirty="0" err="1">
                <a:solidFill>
                  <a:srgbClr val="808080"/>
                </a:solidFill>
              </a:rPr>
              <a:t>higher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resolution</a:t>
            </a:r>
            <a:r>
              <a:rPr lang="hu-HU" sz="1700" dirty="0">
                <a:solidFill>
                  <a:srgbClr val="808080"/>
                </a:solidFill>
              </a:rPr>
              <a:t>, 06 and 18 UTC </a:t>
            </a:r>
            <a:r>
              <a:rPr lang="hu-HU" sz="1700" dirty="0" err="1">
                <a:solidFill>
                  <a:srgbClr val="808080"/>
                </a:solidFill>
              </a:rPr>
              <a:t>runs</a:t>
            </a:r>
            <a:r>
              <a:rPr lang="hu-HU" sz="1700" dirty="0">
                <a:solidFill>
                  <a:srgbClr val="808080"/>
                </a:solidFill>
              </a:rPr>
              <a:t>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</a:rPr>
              <a:t>ECMWF </a:t>
            </a:r>
            <a:r>
              <a:rPr lang="hu-HU" sz="1700" dirty="0" err="1">
                <a:solidFill>
                  <a:srgbClr val="808080"/>
                </a:solidFill>
              </a:rPr>
              <a:t>developed</a:t>
            </a:r>
            <a:r>
              <a:rPr lang="hu-HU" sz="1700" dirty="0">
                <a:solidFill>
                  <a:srgbClr val="808080"/>
                </a:solidFill>
              </a:rPr>
              <a:t> an „</a:t>
            </a:r>
            <a:r>
              <a:rPr lang="hu-HU" sz="1700" dirty="0" err="1">
                <a:solidFill>
                  <a:srgbClr val="808080"/>
                </a:solidFill>
              </a:rPr>
              <a:t>economic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archive</a:t>
            </a:r>
            <a:r>
              <a:rPr lang="hu-HU" sz="1700" dirty="0">
                <a:solidFill>
                  <a:srgbClr val="808080"/>
                </a:solidFill>
              </a:rPr>
              <a:t>” </a:t>
            </a:r>
            <a:r>
              <a:rPr lang="hu-HU" sz="1700" dirty="0" err="1">
                <a:solidFill>
                  <a:srgbClr val="808080"/>
                </a:solidFill>
              </a:rPr>
              <a:t>to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store</a:t>
            </a:r>
            <a:r>
              <a:rPr lang="hu-HU" sz="1700" dirty="0">
                <a:solidFill>
                  <a:srgbClr val="808080"/>
                </a:solidFill>
              </a:rPr>
              <a:t> EPS </a:t>
            </a:r>
            <a:r>
              <a:rPr lang="hu-HU" sz="1700" dirty="0" err="1">
                <a:solidFill>
                  <a:srgbClr val="808080"/>
                </a:solidFill>
              </a:rPr>
              <a:t>model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level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fields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only</a:t>
            </a:r>
            <a:r>
              <a:rPr lang="hu-HU" sz="1700" dirty="0">
                <a:solidFill>
                  <a:srgbClr val="808080"/>
                </a:solidFill>
              </a:rPr>
              <a:t> over Europe, </a:t>
            </a:r>
            <a:r>
              <a:rPr lang="hu-HU" sz="1700" dirty="0" err="1">
                <a:solidFill>
                  <a:srgbClr val="808080"/>
                </a:solidFill>
              </a:rPr>
              <a:t>North-Atlantic</a:t>
            </a:r>
            <a:r>
              <a:rPr lang="hu-HU" sz="1700" dirty="0">
                <a:solidFill>
                  <a:srgbClr val="808080"/>
                </a:solidFill>
              </a:rPr>
              <a:t>, </a:t>
            </a:r>
            <a:r>
              <a:rPr lang="hu-HU" sz="1700" dirty="0" err="1">
                <a:solidFill>
                  <a:srgbClr val="808080"/>
                </a:solidFill>
              </a:rPr>
              <a:t>North-Africa</a:t>
            </a:r>
            <a:r>
              <a:rPr lang="hu-HU" sz="1700" dirty="0">
                <a:solidFill>
                  <a:srgbClr val="808080"/>
                </a:solidFill>
              </a:rPr>
              <a:t> (</a:t>
            </a:r>
            <a:r>
              <a:rPr lang="hu-HU" sz="1700" dirty="0" err="1">
                <a:solidFill>
                  <a:srgbClr val="808080"/>
                </a:solidFill>
              </a:rPr>
              <a:t>covering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all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anticipated</a:t>
            </a:r>
            <a:r>
              <a:rPr lang="hu-HU" sz="1700" dirty="0">
                <a:solidFill>
                  <a:srgbClr val="808080"/>
                </a:solidFill>
              </a:rPr>
              <a:t> European EPS </a:t>
            </a:r>
            <a:r>
              <a:rPr lang="hu-HU" sz="1700" dirty="0" err="1">
                <a:solidFill>
                  <a:srgbClr val="808080"/>
                </a:solidFill>
              </a:rPr>
              <a:t>domains</a:t>
            </a:r>
            <a:r>
              <a:rPr lang="hu-HU" sz="1700" dirty="0">
                <a:solidFill>
                  <a:srgbClr val="808080"/>
                </a:solidFill>
              </a:rPr>
              <a:t>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</a:rPr>
              <a:t>The „</a:t>
            </a:r>
            <a:r>
              <a:rPr lang="hu-HU" sz="1700" dirty="0" err="1">
                <a:solidFill>
                  <a:srgbClr val="808080"/>
                </a:solidFill>
              </a:rPr>
              <a:t>economic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archive</a:t>
            </a:r>
            <a:r>
              <a:rPr lang="hu-HU" sz="1700" dirty="0">
                <a:solidFill>
                  <a:srgbClr val="808080"/>
                </a:solidFill>
              </a:rPr>
              <a:t>” (</a:t>
            </a:r>
            <a:r>
              <a:rPr lang="hu-HU" sz="1700" dirty="0" err="1">
                <a:solidFill>
                  <a:srgbClr val="808080"/>
                </a:solidFill>
              </a:rPr>
              <a:t>reduced</a:t>
            </a:r>
            <a:r>
              <a:rPr lang="hu-HU" sz="1700" dirty="0">
                <a:solidFill>
                  <a:srgbClr val="808080"/>
                </a:solidFill>
              </a:rPr>
              <a:t> Gaussian </a:t>
            </a:r>
            <a:r>
              <a:rPr lang="hu-HU" sz="1700" dirty="0" err="1">
                <a:solidFill>
                  <a:srgbClr val="808080"/>
                </a:solidFill>
              </a:rPr>
              <a:t>grid</a:t>
            </a:r>
            <a:r>
              <a:rPr lang="hu-HU" sz="1700" dirty="0">
                <a:solidFill>
                  <a:srgbClr val="808080"/>
                </a:solidFill>
              </a:rPr>
              <a:t>) </a:t>
            </a:r>
            <a:r>
              <a:rPr lang="hu-HU" sz="1700" dirty="0" err="1">
                <a:solidFill>
                  <a:srgbClr val="808080"/>
                </a:solidFill>
              </a:rPr>
              <a:t>was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succesfully</a:t>
            </a:r>
            <a:r>
              <a:rPr lang="hu-HU" sz="1700" dirty="0">
                <a:solidFill>
                  <a:srgbClr val="808080"/>
                </a:solidFill>
              </a:rPr>
              <a:t> tested </a:t>
            </a:r>
            <a:r>
              <a:rPr lang="hu-HU" sz="1700" dirty="0" err="1">
                <a:solidFill>
                  <a:srgbClr val="808080"/>
                </a:solidFill>
              </a:rPr>
              <a:t>by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interested</a:t>
            </a:r>
            <a:r>
              <a:rPr lang="hu-HU" sz="1700" dirty="0">
                <a:solidFill>
                  <a:srgbClr val="808080"/>
                </a:solidFill>
              </a:rPr>
              <a:t> European </a:t>
            </a:r>
            <a:r>
              <a:rPr lang="hu-HU" sz="1700" dirty="0" err="1">
                <a:solidFill>
                  <a:srgbClr val="808080"/>
                </a:solidFill>
              </a:rPr>
              <a:t>consortia</a:t>
            </a:r>
            <a:r>
              <a:rPr lang="hu-HU" sz="1700" dirty="0">
                <a:solidFill>
                  <a:srgbClr val="808080"/>
                </a:solidFill>
              </a:rPr>
              <a:t> (</a:t>
            </a:r>
            <a:r>
              <a:rPr lang="hu-HU" sz="1700" dirty="0" err="1">
                <a:solidFill>
                  <a:srgbClr val="808080"/>
                </a:solidFill>
              </a:rPr>
              <a:t>relevant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models</a:t>
            </a:r>
            <a:r>
              <a:rPr lang="hu-HU" sz="1700" dirty="0">
                <a:solidFill>
                  <a:srgbClr val="808080"/>
                </a:solidFill>
              </a:rPr>
              <a:t>: ALADIN/ALARO, AROME, COSMO, HIRLAM) 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>
                <a:solidFill>
                  <a:srgbClr val="808080"/>
                </a:solidFill>
              </a:rPr>
              <a:t>Agreement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reached</a:t>
            </a:r>
            <a:r>
              <a:rPr lang="hu-HU" sz="1700" dirty="0">
                <a:solidFill>
                  <a:srgbClr val="808080"/>
                </a:solidFill>
              </a:rPr>
              <a:t> (EPS-DA </a:t>
            </a:r>
            <a:r>
              <a:rPr lang="hu-HU" sz="1700" dirty="0" err="1">
                <a:solidFill>
                  <a:srgbClr val="808080"/>
                </a:solidFill>
              </a:rPr>
              <a:t>workshop</a:t>
            </a:r>
            <a:r>
              <a:rPr lang="hu-HU" sz="1700" dirty="0">
                <a:solidFill>
                  <a:srgbClr val="808080"/>
                </a:solidFill>
              </a:rPr>
              <a:t> Bologna 2011) </a:t>
            </a:r>
            <a:r>
              <a:rPr lang="hu-HU" sz="1700" dirty="0" err="1">
                <a:solidFill>
                  <a:srgbClr val="808080"/>
                </a:solidFill>
              </a:rPr>
              <a:t>within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the</a:t>
            </a:r>
            <a:r>
              <a:rPr lang="hu-HU" sz="1700" dirty="0">
                <a:solidFill>
                  <a:srgbClr val="808080"/>
                </a:solidFill>
              </a:rPr>
              <a:t> SRNWP ET </a:t>
            </a:r>
            <a:r>
              <a:rPr lang="hu-HU" sz="1700" dirty="0" err="1">
                <a:solidFill>
                  <a:srgbClr val="808080"/>
                </a:solidFill>
              </a:rPr>
              <a:t>about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the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parameters</a:t>
            </a:r>
            <a:r>
              <a:rPr lang="hu-HU" sz="1700" dirty="0">
                <a:solidFill>
                  <a:srgbClr val="808080"/>
                </a:solidFill>
              </a:rPr>
              <a:t> (</a:t>
            </a:r>
            <a:r>
              <a:rPr lang="hu-HU" sz="1700" dirty="0" err="1">
                <a:solidFill>
                  <a:srgbClr val="808080"/>
                </a:solidFill>
              </a:rPr>
              <a:t>resolution</a:t>
            </a:r>
            <a:r>
              <a:rPr lang="hu-HU" sz="1700" dirty="0">
                <a:solidFill>
                  <a:srgbClr val="808080"/>
                </a:solidFill>
              </a:rPr>
              <a:t>, EPS </a:t>
            </a:r>
            <a:r>
              <a:rPr lang="hu-HU" sz="1700" dirty="0" err="1">
                <a:solidFill>
                  <a:srgbClr val="808080"/>
                </a:solidFill>
              </a:rPr>
              <a:t>size</a:t>
            </a:r>
            <a:r>
              <a:rPr lang="hu-HU" sz="1700" dirty="0">
                <a:solidFill>
                  <a:srgbClr val="808080"/>
                </a:solidFill>
              </a:rPr>
              <a:t>, </a:t>
            </a:r>
            <a:r>
              <a:rPr lang="hu-HU" sz="1700" dirty="0" err="1">
                <a:solidFill>
                  <a:srgbClr val="808080"/>
                </a:solidFill>
              </a:rPr>
              <a:t>forecast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range</a:t>
            </a:r>
            <a:r>
              <a:rPr lang="hu-HU" sz="1700" dirty="0">
                <a:solidFill>
                  <a:srgbClr val="808080"/>
                </a:solidFill>
              </a:rPr>
              <a:t>) of </a:t>
            </a:r>
            <a:r>
              <a:rPr lang="hu-HU" sz="1700" dirty="0" err="1">
                <a:solidFill>
                  <a:srgbClr val="808080"/>
                </a:solidFill>
              </a:rPr>
              <a:t>future</a:t>
            </a:r>
            <a:r>
              <a:rPr lang="hu-HU" sz="1700" dirty="0">
                <a:solidFill>
                  <a:srgbClr val="808080"/>
                </a:solidFill>
              </a:rPr>
              <a:t> test </a:t>
            </a:r>
            <a:r>
              <a:rPr lang="hu-HU" sz="1700" dirty="0" err="1" smtClean="0">
                <a:solidFill>
                  <a:srgbClr val="808080"/>
                </a:solidFill>
              </a:rPr>
              <a:t>runs</a:t>
            </a:r>
            <a:endParaRPr lang="hu-HU" sz="1700" dirty="0">
              <a:solidFill>
                <a:srgbClr val="808080"/>
              </a:solidFill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</a:rPr>
              <a:t>IFS EPS </a:t>
            </a:r>
            <a:r>
              <a:rPr lang="hu-HU" sz="1700" dirty="0" err="1">
                <a:solidFill>
                  <a:srgbClr val="808080"/>
                </a:solidFill>
              </a:rPr>
              <a:t>tests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are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requested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from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smtClean="0">
                <a:solidFill>
                  <a:srgbClr val="808080"/>
                </a:solidFill>
              </a:rPr>
              <a:t>ECMWF: 2x2 </a:t>
            </a:r>
            <a:r>
              <a:rPr lang="hu-HU" sz="1700" dirty="0" err="1" smtClean="0">
                <a:solidFill>
                  <a:srgbClr val="808080"/>
                </a:solidFill>
              </a:rPr>
              <a:t>weeks</a:t>
            </a:r>
            <a:r>
              <a:rPr lang="hu-HU" sz="1700" dirty="0" smtClean="0">
                <a:solidFill>
                  <a:srgbClr val="808080"/>
                </a:solidFill>
              </a:rPr>
              <a:t> T1279 test </a:t>
            </a:r>
            <a:r>
              <a:rPr lang="hu-HU" sz="1700" dirty="0" err="1" smtClean="0">
                <a:solidFill>
                  <a:srgbClr val="808080"/>
                </a:solidFill>
              </a:rPr>
              <a:t>periods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are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be </a:t>
            </a:r>
            <a:r>
              <a:rPr lang="hu-HU" sz="1700" dirty="0" err="1" smtClean="0">
                <a:solidFill>
                  <a:srgbClr val="808080"/>
                </a:solidFill>
              </a:rPr>
              <a:t>run</a:t>
            </a:r>
            <a:r>
              <a:rPr lang="hu-HU" sz="1700" dirty="0" smtClean="0">
                <a:solidFill>
                  <a:srgbClr val="808080"/>
                </a:solidFill>
              </a:rPr>
              <a:t> (</a:t>
            </a:r>
            <a:r>
              <a:rPr lang="hu-HU" sz="1700" dirty="0" err="1" smtClean="0">
                <a:solidFill>
                  <a:srgbClr val="808080"/>
                </a:solidFill>
              </a:rPr>
              <a:t>periods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be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agreed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soon</a:t>
            </a:r>
            <a:r>
              <a:rPr lang="hu-HU" sz="1700" dirty="0" smtClean="0">
                <a:solidFill>
                  <a:srgbClr val="808080"/>
                </a:solidFill>
              </a:rPr>
              <a:t>)</a:t>
            </a:r>
            <a:endParaRPr lang="hu-HU" sz="1700" dirty="0">
              <a:solidFill>
                <a:srgbClr val="808080"/>
              </a:solidFill>
            </a:endParaRP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  <p:pic>
        <p:nvPicPr>
          <p:cNvPr id="32772" name="Picture 4" descr="bm_EuropeD"/>
          <p:cNvPicPr>
            <a:picLocks noChangeAspect="1" noChangeArrowheads="1"/>
          </p:cNvPicPr>
          <p:nvPr/>
        </p:nvPicPr>
        <p:blipFill>
          <a:blip r:embed="rId2" cstate="print"/>
          <a:srcRect l="-2141" t="36023"/>
          <a:stretch>
            <a:fillRect/>
          </a:stretch>
        </p:blipFill>
        <p:spPr bwMode="auto">
          <a:xfrm>
            <a:off x="494481" y="2611462"/>
            <a:ext cx="8181975" cy="362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Actual coordination activities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3) </a:t>
            </a:r>
            <a:r>
              <a:rPr lang="hu-HU" sz="2000" b="1" dirty="0" smtClean="0">
                <a:solidFill>
                  <a:srgbClr val="808080"/>
                </a:solidFill>
              </a:rPr>
              <a:t>SRNWP </a:t>
            </a:r>
            <a:r>
              <a:rPr lang="hu-HU" sz="2000" b="1" dirty="0" err="1" smtClean="0">
                <a:solidFill>
                  <a:srgbClr val="808080"/>
                </a:solidFill>
              </a:rPr>
              <a:t>surface</a:t>
            </a:r>
            <a:r>
              <a:rPr lang="hu-HU" sz="2000" b="1" dirty="0" smtClean="0">
                <a:solidFill>
                  <a:srgbClr val="808080"/>
                </a:solidFill>
              </a:rPr>
              <a:t> </a:t>
            </a:r>
            <a:r>
              <a:rPr lang="hu-HU" sz="2000" b="1" dirty="0" err="1">
                <a:solidFill>
                  <a:srgbClr val="808080"/>
                </a:solidFill>
              </a:rPr>
              <a:t>data</a:t>
            </a:r>
            <a:r>
              <a:rPr lang="hu-HU" sz="2000" b="1" dirty="0">
                <a:solidFill>
                  <a:srgbClr val="808080"/>
                </a:solidFill>
              </a:rPr>
              <a:t> </a:t>
            </a:r>
            <a:r>
              <a:rPr lang="hu-HU" sz="2000" b="1" dirty="0" err="1" smtClean="0">
                <a:solidFill>
                  <a:srgbClr val="808080"/>
                </a:solidFill>
              </a:rPr>
              <a:t>base</a:t>
            </a:r>
            <a:endParaRPr lang="hu-HU" sz="2000" b="1" dirty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(</a:t>
            </a:r>
            <a:r>
              <a:rPr lang="hu-HU" b="1" dirty="0">
                <a:hlinkClick r:id="rId2"/>
              </a:rPr>
              <a:t>http://www.cosmo-model.org/srnwp/content/default.htm</a:t>
            </a:r>
            <a:r>
              <a:rPr lang="hu-HU" sz="2000" b="1" dirty="0" smtClean="0">
                <a:solidFill>
                  <a:srgbClr val="808080"/>
                </a:solidFill>
              </a:rPr>
              <a:t>) </a:t>
            </a:r>
            <a:endParaRPr lang="hu-HU" sz="2000" b="1" dirty="0" smtClean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 smtClean="0">
                <a:solidFill>
                  <a:srgbClr val="808080"/>
                </a:solidFill>
                <a:sym typeface="Wingdings" pitchFamily="2" charset="2"/>
              </a:rPr>
              <a:t></a:t>
            </a:r>
            <a:r>
              <a:rPr lang="hu-HU" sz="1600" b="1" dirty="0" err="1" smtClean="0">
                <a:solidFill>
                  <a:srgbClr val="808080"/>
                </a:solidFill>
                <a:sym typeface="Wingdings" pitchFamily="2" charset="2"/>
              </a:rPr>
              <a:t>thanks</a:t>
            </a:r>
            <a:r>
              <a:rPr lang="hu-HU" sz="1600" b="1" dirty="0" smtClean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sz="1600" b="1" dirty="0" err="1" smtClean="0">
                <a:solidFill>
                  <a:srgbClr val="808080"/>
                </a:solidFill>
                <a:sym typeface="Wingdings" pitchFamily="2" charset="2"/>
              </a:rPr>
              <a:t>to</a:t>
            </a:r>
            <a:r>
              <a:rPr lang="hu-HU" sz="1600" b="1" dirty="0" smtClean="0">
                <a:solidFill>
                  <a:srgbClr val="808080"/>
                </a:solidFill>
                <a:sym typeface="Wingdings" pitchFamily="2" charset="2"/>
              </a:rPr>
              <a:t> C. </a:t>
            </a:r>
            <a:r>
              <a:rPr lang="hu-HU" sz="1600" b="1" dirty="0" err="1" smtClean="0">
                <a:solidFill>
                  <a:srgbClr val="808080"/>
                </a:solidFill>
                <a:sym typeface="Wingdings" pitchFamily="2" charset="2"/>
              </a:rPr>
              <a:t>Heret</a:t>
            </a:r>
            <a:r>
              <a:rPr lang="hu-HU" sz="1600" b="1" dirty="0" smtClean="0">
                <a:solidFill>
                  <a:srgbClr val="808080"/>
                </a:solidFill>
                <a:sym typeface="Wingdings" pitchFamily="2" charset="2"/>
              </a:rPr>
              <a:t> and T. </a:t>
            </a:r>
            <a:r>
              <a:rPr lang="hu-HU" sz="1600" b="1" dirty="0" err="1" smtClean="0">
                <a:solidFill>
                  <a:srgbClr val="808080"/>
                </a:solidFill>
                <a:sym typeface="Wingdings" pitchFamily="2" charset="2"/>
              </a:rPr>
              <a:t>Andreadis</a:t>
            </a:r>
            <a:endParaRPr lang="hu-HU" sz="1600" b="1" dirty="0">
              <a:solidFill>
                <a:srgbClr val="808080"/>
              </a:solidFill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</a:rPr>
              <a:t>Data </a:t>
            </a:r>
            <a:r>
              <a:rPr lang="hu-HU" sz="1700" dirty="0" err="1">
                <a:solidFill>
                  <a:srgbClr val="808080"/>
                </a:solidFill>
              </a:rPr>
              <a:t>from</a:t>
            </a:r>
            <a:r>
              <a:rPr lang="hu-HU" sz="1700" dirty="0">
                <a:solidFill>
                  <a:srgbClr val="808080"/>
                </a:solidFill>
              </a:rPr>
              <a:t> Debrecen </a:t>
            </a:r>
            <a:r>
              <a:rPr lang="hu-HU" sz="1700" dirty="0" err="1">
                <a:solidFill>
                  <a:srgbClr val="808080"/>
                </a:solidFill>
              </a:rPr>
              <a:t>station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smtClean="0">
                <a:solidFill>
                  <a:srgbClr val="808080"/>
                </a:solidFill>
              </a:rPr>
              <a:t>entered </a:t>
            </a:r>
            <a:r>
              <a:rPr lang="hu-HU" sz="1700" dirty="0" err="1">
                <a:solidFill>
                  <a:srgbClr val="808080"/>
                </a:solidFill>
              </a:rPr>
              <a:t>the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data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base</a:t>
            </a:r>
            <a:endParaRPr lang="hu-HU" sz="1700" dirty="0">
              <a:solidFill>
                <a:srgbClr val="808080"/>
              </a:solidFill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>
                <a:solidFill>
                  <a:srgbClr val="808080"/>
                </a:solidFill>
              </a:rPr>
              <a:t>5 </a:t>
            </a:r>
            <a:r>
              <a:rPr lang="hu-HU" sz="1700" dirty="0" err="1">
                <a:solidFill>
                  <a:srgbClr val="808080"/>
                </a:solidFill>
              </a:rPr>
              <a:t>new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>
                <a:solidFill>
                  <a:srgbClr val="808080"/>
                </a:solidFill>
              </a:rPr>
              <a:t>users</a:t>
            </a:r>
            <a:r>
              <a:rPr lang="hu-HU" sz="1700" dirty="0">
                <a:solidFill>
                  <a:srgbClr val="808080"/>
                </a:solidFill>
              </a:rPr>
              <a:t> (</a:t>
            </a:r>
            <a:r>
              <a:rPr lang="hu-HU" sz="1700" dirty="0" err="1">
                <a:solidFill>
                  <a:srgbClr val="808080"/>
                </a:solidFill>
              </a:rPr>
              <a:t>Croatia</a:t>
            </a:r>
            <a:r>
              <a:rPr lang="hu-HU" sz="1700" dirty="0">
                <a:solidFill>
                  <a:srgbClr val="808080"/>
                </a:solidFill>
              </a:rPr>
              <a:t>, </a:t>
            </a:r>
            <a:r>
              <a:rPr lang="hu-HU" sz="1700" dirty="0" err="1">
                <a:solidFill>
                  <a:srgbClr val="808080"/>
                </a:solidFill>
              </a:rPr>
              <a:t>Germany</a:t>
            </a:r>
            <a:r>
              <a:rPr lang="hu-HU" sz="1700" dirty="0">
                <a:solidFill>
                  <a:srgbClr val="808080"/>
                </a:solidFill>
              </a:rPr>
              <a:t>, Hungary, </a:t>
            </a:r>
            <a:r>
              <a:rPr lang="hu-HU" sz="1700" dirty="0" err="1">
                <a:solidFill>
                  <a:srgbClr val="808080"/>
                </a:solidFill>
              </a:rPr>
              <a:t>Russia</a:t>
            </a:r>
            <a:r>
              <a:rPr lang="hu-HU" sz="1700" dirty="0">
                <a:solidFill>
                  <a:srgbClr val="808080"/>
                </a:solidFill>
              </a:rPr>
              <a:t>, </a:t>
            </a:r>
            <a:r>
              <a:rPr lang="hu-HU" sz="1700" dirty="0" err="1">
                <a:solidFill>
                  <a:srgbClr val="808080"/>
                </a:solidFill>
              </a:rPr>
              <a:t>Sweden</a:t>
            </a:r>
            <a:r>
              <a:rPr lang="hu-HU" sz="1700" dirty="0">
                <a:solidFill>
                  <a:srgbClr val="808080"/>
                </a:solidFill>
              </a:rPr>
              <a:t>)</a:t>
            </a: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dirty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4) EWGLAM </a:t>
            </a:r>
            <a:r>
              <a:rPr lang="hu-HU" sz="2000" b="1" dirty="0" err="1">
                <a:solidFill>
                  <a:srgbClr val="808080"/>
                </a:solidFill>
              </a:rPr>
              <a:t>workshop</a:t>
            </a:r>
            <a:r>
              <a:rPr lang="hu-HU" sz="2000" b="1" dirty="0">
                <a:solidFill>
                  <a:srgbClr val="808080"/>
                </a:solidFill>
              </a:rPr>
              <a:t> (Helsinki, 8-11 </a:t>
            </a:r>
            <a:r>
              <a:rPr lang="hu-HU" sz="2000" b="1" dirty="0" err="1">
                <a:solidFill>
                  <a:srgbClr val="808080"/>
                </a:solidFill>
              </a:rPr>
              <a:t>October</a:t>
            </a:r>
            <a:r>
              <a:rPr lang="hu-HU" sz="2000" b="1" dirty="0">
                <a:solidFill>
                  <a:srgbClr val="808080"/>
                </a:solidFill>
              </a:rPr>
              <a:t> 2012)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smtClean="0">
                <a:solidFill>
                  <a:srgbClr val="808080"/>
                </a:solidFill>
                <a:hlinkClick r:id="rId3"/>
              </a:rPr>
              <a:t>http://en.ilmatieteenlaitos.fi/SRNWP2012/</a:t>
            </a:r>
            <a:r>
              <a:rPr lang="hu-HU" sz="1700" dirty="0" smtClean="0">
                <a:solidFill>
                  <a:srgbClr val="808080"/>
                </a:solidFill>
              </a:rPr>
              <a:t>   (</a:t>
            </a:r>
            <a:r>
              <a:rPr lang="hu-HU" sz="1700" dirty="0" err="1" smtClean="0">
                <a:solidFill>
                  <a:srgbClr val="808080"/>
                </a:solidFill>
              </a:rPr>
              <a:t>thanks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FMI, Carl </a:t>
            </a:r>
            <a:r>
              <a:rPr lang="hu-HU" sz="1700" dirty="0" err="1" smtClean="0">
                <a:solidFill>
                  <a:srgbClr val="808080"/>
                </a:solidFill>
              </a:rPr>
              <a:t>Fortelius</a:t>
            </a:r>
            <a:r>
              <a:rPr lang="hu-HU" sz="1700" dirty="0" smtClean="0">
                <a:solidFill>
                  <a:srgbClr val="808080"/>
                </a:solidFill>
              </a:rPr>
              <a:t>)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smtClean="0">
                <a:solidFill>
                  <a:srgbClr val="808080"/>
                </a:solidFill>
              </a:rPr>
              <a:t>65 </a:t>
            </a:r>
            <a:r>
              <a:rPr lang="hu-HU" sz="1700" dirty="0" err="1" smtClean="0">
                <a:solidFill>
                  <a:srgbClr val="808080"/>
                </a:solidFill>
              </a:rPr>
              <a:t>participants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registered</a:t>
            </a:r>
            <a:endParaRPr lang="hu-HU" sz="1700" dirty="0">
              <a:solidFill>
                <a:srgbClr val="808080"/>
              </a:solidFill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 smtClean="0">
                <a:solidFill>
                  <a:srgbClr val="808080"/>
                </a:solidFill>
              </a:rPr>
              <a:t>Check</a:t>
            </a:r>
            <a:r>
              <a:rPr lang="hu-HU" sz="1700" dirty="0" smtClean="0">
                <a:solidFill>
                  <a:srgbClr val="808080"/>
                </a:solidFill>
              </a:rPr>
              <a:t> out </a:t>
            </a:r>
            <a:r>
              <a:rPr lang="hu-HU" sz="1700" dirty="0" err="1" smtClean="0">
                <a:solidFill>
                  <a:srgbClr val="808080"/>
                </a:solidFill>
              </a:rPr>
              <a:t>the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programme</a:t>
            </a:r>
            <a:r>
              <a:rPr lang="hu-HU" sz="1700" dirty="0" smtClean="0">
                <a:solidFill>
                  <a:srgbClr val="808080"/>
                </a:solidFill>
              </a:rPr>
              <a:t> (almost </a:t>
            </a:r>
            <a:r>
              <a:rPr lang="hu-HU" sz="1700" dirty="0" err="1" smtClean="0">
                <a:solidFill>
                  <a:srgbClr val="808080"/>
                </a:solidFill>
              </a:rPr>
              <a:t>finalized</a:t>
            </a:r>
            <a:r>
              <a:rPr lang="hu-HU" sz="1700" dirty="0" smtClean="0">
                <a:solidFill>
                  <a:srgbClr val="808080"/>
                </a:solidFill>
              </a:rPr>
              <a:t>)</a:t>
            </a:r>
            <a:endParaRPr lang="hu-HU" sz="1700" dirty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b="1" dirty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5) </a:t>
            </a:r>
            <a:r>
              <a:rPr lang="hu-HU" sz="2000" b="1" dirty="0" err="1" smtClean="0">
                <a:solidFill>
                  <a:srgbClr val="808080"/>
                </a:solidFill>
              </a:rPr>
              <a:t>High-resolution</a:t>
            </a:r>
            <a:r>
              <a:rPr lang="hu-HU" sz="2000" b="1" dirty="0" smtClean="0">
                <a:solidFill>
                  <a:srgbClr val="808080"/>
                </a:solidFill>
              </a:rPr>
              <a:t> AMDAR </a:t>
            </a:r>
            <a:r>
              <a:rPr lang="hu-HU" sz="2000" b="1" dirty="0" err="1" smtClean="0">
                <a:solidFill>
                  <a:srgbClr val="808080"/>
                </a:solidFill>
              </a:rPr>
              <a:t>profiles</a:t>
            </a:r>
            <a:r>
              <a:rPr lang="hu-HU" sz="2000" b="1" dirty="0" smtClean="0">
                <a:solidFill>
                  <a:srgbClr val="808080"/>
                </a:solidFill>
              </a:rPr>
              <a:t> </a:t>
            </a:r>
            <a:r>
              <a:rPr lang="hu-HU" sz="2000" b="1" dirty="0" err="1" smtClean="0">
                <a:solidFill>
                  <a:srgbClr val="808080"/>
                </a:solidFill>
              </a:rPr>
              <a:t>to</a:t>
            </a:r>
            <a:r>
              <a:rPr lang="hu-HU" sz="2000" b="1" dirty="0" smtClean="0">
                <a:solidFill>
                  <a:srgbClr val="808080"/>
                </a:solidFill>
              </a:rPr>
              <a:t> be tested </a:t>
            </a:r>
            <a:r>
              <a:rPr lang="hu-HU" sz="2000" b="1" dirty="0" err="1" smtClean="0">
                <a:solidFill>
                  <a:srgbClr val="808080"/>
                </a:solidFill>
              </a:rPr>
              <a:t>in</a:t>
            </a:r>
            <a:r>
              <a:rPr lang="hu-HU" sz="2000" b="1" dirty="0" smtClean="0">
                <a:solidFill>
                  <a:srgbClr val="808080"/>
                </a:solidFill>
              </a:rPr>
              <a:t> SRNWP DA:</a:t>
            </a:r>
            <a:endParaRPr lang="hu-HU" sz="2000" b="1" dirty="0">
              <a:solidFill>
                <a:srgbClr val="808080"/>
              </a:solidFill>
            </a:endParaRP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 smtClean="0">
                <a:solidFill>
                  <a:schemeClr val="bg2"/>
                </a:solidFill>
              </a:rPr>
              <a:t>High</a:t>
            </a:r>
            <a:r>
              <a:rPr lang="hu-HU" sz="1700" dirty="0" smtClean="0">
                <a:solidFill>
                  <a:schemeClr val="bg2"/>
                </a:solidFill>
              </a:rPr>
              <a:t> </a:t>
            </a:r>
            <a:r>
              <a:rPr lang="hu-HU" sz="1700" dirty="0" err="1" smtClean="0">
                <a:solidFill>
                  <a:schemeClr val="bg2"/>
                </a:solidFill>
              </a:rPr>
              <a:t>vertical</a:t>
            </a:r>
            <a:r>
              <a:rPr lang="hu-HU" sz="1700" dirty="0" smtClean="0">
                <a:solidFill>
                  <a:schemeClr val="bg2"/>
                </a:solidFill>
              </a:rPr>
              <a:t> </a:t>
            </a:r>
            <a:r>
              <a:rPr lang="hu-HU" sz="1700" dirty="0" err="1" smtClean="0">
                <a:solidFill>
                  <a:schemeClr val="bg2"/>
                </a:solidFill>
              </a:rPr>
              <a:t>resolution</a:t>
            </a:r>
            <a:r>
              <a:rPr lang="hu-HU" sz="1700" dirty="0" smtClean="0">
                <a:solidFill>
                  <a:schemeClr val="bg2"/>
                </a:solidFill>
              </a:rPr>
              <a:t> </a:t>
            </a:r>
            <a:r>
              <a:rPr lang="hu-HU" sz="1700" dirty="0" err="1" smtClean="0">
                <a:solidFill>
                  <a:schemeClr val="bg2"/>
                </a:solidFill>
              </a:rPr>
              <a:t>data</a:t>
            </a:r>
            <a:r>
              <a:rPr lang="hu-HU" sz="1700" dirty="0" smtClean="0">
                <a:solidFill>
                  <a:schemeClr val="bg2"/>
                </a:solidFill>
              </a:rPr>
              <a:t> </a:t>
            </a:r>
            <a:r>
              <a:rPr lang="hu-HU" sz="1700" dirty="0" err="1" smtClean="0">
                <a:solidFill>
                  <a:schemeClr val="bg2"/>
                </a:solidFill>
              </a:rPr>
              <a:t>provided</a:t>
            </a:r>
            <a:r>
              <a:rPr lang="hu-HU" sz="1700" dirty="0" smtClean="0">
                <a:solidFill>
                  <a:schemeClr val="bg2"/>
                </a:solidFill>
              </a:rPr>
              <a:t> </a:t>
            </a:r>
            <a:r>
              <a:rPr lang="hu-HU" sz="1700" dirty="0" err="1" smtClean="0">
                <a:solidFill>
                  <a:schemeClr val="bg2"/>
                </a:solidFill>
              </a:rPr>
              <a:t>by</a:t>
            </a:r>
            <a:r>
              <a:rPr lang="hu-HU" sz="1700" dirty="0" smtClean="0">
                <a:solidFill>
                  <a:schemeClr val="bg2"/>
                </a:solidFill>
              </a:rPr>
              <a:t> E-MADAR </a:t>
            </a:r>
            <a:r>
              <a:rPr lang="hu-HU" sz="1700" dirty="0" err="1" smtClean="0">
                <a:solidFill>
                  <a:schemeClr val="bg2"/>
                </a:solidFill>
              </a:rPr>
              <a:t>via</a:t>
            </a:r>
            <a:r>
              <a:rPr lang="hu-HU" sz="1700" dirty="0" smtClean="0">
                <a:solidFill>
                  <a:schemeClr val="bg2"/>
                </a:solidFill>
              </a:rPr>
              <a:t> GTS (</a:t>
            </a:r>
            <a:r>
              <a:rPr lang="hu-HU" sz="1600" dirty="0" smtClean="0">
                <a:solidFill>
                  <a:schemeClr val="bg2"/>
                </a:solidFill>
              </a:rPr>
              <a:t>17-18 May 2011</a:t>
            </a:r>
            <a:r>
              <a:rPr lang="hu-HU" sz="1700" dirty="0" smtClean="0">
                <a:solidFill>
                  <a:schemeClr val="bg2"/>
                </a:solidFill>
              </a:rPr>
              <a:t>) 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smtClean="0">
                <a:solidFill>
                  <a:srgbClr val="808080"/>
                </a:solidFill>
              </a:rPr>
              <a:t>BUFR test </a:t>
            </a:r>
            <a:r>
              <a:rPr lang="hu-HU" sz="1700" dirty="0" err="1" smtClean="0">
                <a:solidFill>
                  <a:srgbClr val="808080"/>
                </a:solidFill>
              </a:rPr>
              <a:t>data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set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prepared</a:t>
            </a:r>
            <a:r>
              <a:rPr lang="hu-HU" sz="1700" dirty="0" smtClean="0">
                <a:solidFill>
                  <a:srgbClr val="808080"/>
                </a:solidFill>
              </a:rPr>
              <a:t> and </a:t>
            </a:r>
            <a:r>
              <a:rPr lang="hu-HU" sz="1700" dirty="0" err="1" smtClean="0">
                <a:solidFill>
                  <a:srgbClr val="808080"/>
                </a:solidFill>
              </a:rPr>
              <a:t>distributed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for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the</a:t>
            </a:r>
            <a:r>
              <a:rPr lang="hu-HU" sz="1700" dirty="0" smtClean="0">
                <a:solidFill>
                  <a:srgbClr val="808080"/>
                </a:solidFill>
              </a:rPr>
              <a:t> SRNWP DA </a:t>
            </a:r>
            <a:r>
              <a:rPr lang="hu-HU" sz="1700" dirty="0" err="1" smtClean="0">
                <a:solidFill>
                  <a:srgbClr val="808080"/>
                </a:solidFill>
              </a:rPr>
              <a:t>community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for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providing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reference</a:t>
            </a:r>
            <a:r>
              <a:rPr lang="hu-HU" sz="1700" dirty="0" smtClean="0">
                <a:solidFill>
                  <a:srgbClr val="808080"/>
                </a:solidFill>
              </a:rPr>
              <a:t> (</a:t>
            </a:r>
            <a:r>
              <a:rPr lang="hu-HU" sz="1700" dirty="0" err="1" smtClean="0">
                <a:solidFill>
                  <a:srgbClr val="808080"/>
                </a:solidFill>
              </a:rPr>
              <a:t>usual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resolution</a:t>
            </a:r>
            <a:r>
              <a:rPr lang="hu-HU" sz="1700" dirty="0" smtClean="0">
                <a:solidFill>
                  <a:srgbClr val="808080"/>
                </a:solidFill>
              </a:rPr>
              <a:t>)</a:t>
            </a: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dirty="0">
              <a:solidFill>
                <a:srgbClr val="808080"/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>
                <a:solidFill>
                  <a:srgbClr val="00AEEF"/>
                </a:solidFill>
                <a:latin typeface="+mj-lt" charset="0"/>
              </a:rPr>
              <a:t>Actual coordination activities</a:t>
            </a:r>
            <a:endParaRPr lang="en-GB" sz="160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b="1" dirty="0">
              <a:solidFill>
                <a:srgbClr val="808080"/>
              </a:solidFill>
            </a:endParaRPr>
          </a:p>
          <a:p>
            <a:pPr marL="800100" lvl="2" indent="-342900" defTabSz="4572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 smtClean="0">
                <a:solidFill>
                  <a:srgbClr val="808080"/>
                </a:solidFill>
              </a:rPr>
              <a:t>Announcement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sent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SRNWP DA </a:t>
            </a:r>
            <a:r>
              <a:rPr lang="hu-HU" sz="1700" dirty="0" err="1" smtClean="0">
                <a:solidFill>
                  <a:srgbClr val="808080"/>
                </a:solidFill>
              </a:rPr>
              <a:t>community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run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simple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assimilation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tests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based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on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these</a:t>
            </a:r>
            <a:r>
              <a:rPr lang="hu-HU" sz="1700" dirty="0" smtClean="0">
                <a:solidFill>
                  <a:srgbClr val="808080"/>
                </a:solidFill>
              </a:rPr>
              <a:t> 2 </a:t>
            </a:r>
            <a:r>
              <a:rPr lang="hu-HU" sz="1700" dirty="0" err="1" smtClean="0">
                <a:solidFill>
                  <a:srgbClr val="808080"/>
                </a:solidFill>
              </a:rPr>
              <a:t>days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see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whether</a:t>
            </a:r>
            <a:r>
              <a:rPr lang="hu-HU" sz="1700" dirty="0" smtClean="0">
                <a:solidFill>
                  <a:srgbClr val="808080"/>
                </a:solidFill>
              </a:rPr>
              <a:t> monitoring </a:t>
            </a:r>
            <a:r>
              <a:rPr lang="hu-HU" sz="1700" dirty="0" err="1" smtClean="0">
                <a:solidFill>
                  <a:srgbClr val="808080"/>
                </a:solidFill>
              </a:rPr>
              <a:t>statistics</a:t>
            </a:r>
            <a:r>
              <a:rPr lang="hu-HU" sz="1700" dirty="0" smtClean="0">
                <a:solidFill>
                  <a:srgbClr val="808080"/>
                </a:solidFill>
              </a:rPr>
              <a:t> / </a:t>
            </a:r>
            <a:r>
              <a:rPr lang="hu-HU" sz="1700" dirty="0" err="1" smtClean="0">
                <a:solidFill>
                  <a:srgbClr val="808080"/>
                </a:solidFill>
              </a:rPr>
              <a:t>analysis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increments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are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affected</a:t>
            </a:r>
            <a:endParaRPr lang="hu-HU" sz="1700" dirty="0" smtClean="0">
              <a:solidFill>
                <a:srgbClr val="808080"/>
              </a:solidFill>
            </a:endParaRPr>
          </a:p>
          <a:p>
            <a:pPr marL="342900" lvl="1" indent="-342900" defTabSz="4572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dirty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6</a:t>
            </a:r>
            <a:r>
              <a:rPr lang="hu-HU" sz="2000" b="1" dirty="0" smtClean="0">
                <a:solidFill>
                  <a:srgbClr val="808080"/>
                </a:solidFill>
              </a:rPr>
              <a:t>) BUFR </a:t>
            </a:r>
            <a:r>
              <a:rPr lang="hu-HU" sz="2000" b="1" dirty="0" err="1" smtClean="0">
                <a:solidFill>
                  <a:srgbClr val="808080"/>
                </a:solidFill>
              </a:rPr>
              <a:t>radiosond</a:t>
            </a:r>
            <a:r>
              <a:rPr lang="hu-HU" sz="2000" b="1" dirty="0" smtClean="0">
                <a:solidFill>
                  <a:srgbClr val="808080"/>
                </a:solidFill>
              </a:rPr>
              <a:t> </a:t>
            </a:r>
            <a:r>
              <a:rPr lang="hu-HU" sz="2000" b="1" dirty="0" err="1" smtClean="0">
                <a:solidFill>
                  <a:srgbClr val="808080"/>
                </a:solidFill>
              </a:rPr>
              <a:t>data</a:t>
            </a:r>
            <a:r>
              <a:rPr lang="hu-HU" sz="2000" b="1" dirty="0" smtClean="0">
                <a:solidFill>
                  <a:srgbClr val="808080"/>
                </a:solidFill>
              </a:rPr>
              <a:t>:</a:t>
            </a:r>
          </a:p>
          <a:p>
            <a:pPr marL="800100" lvl="2" indent="-342900" defTabSz="4572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 smtClean="0">
                <a:solidFill>
                  <a:srgbClr val="808080"/>
                </a:solidFill>
              </a:rPr>
              <a:t>Collect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info</a:t>
            </a:r>
            <a:r>
              <a:rPr lang="hu-HU" sz="1700" dirty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about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the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assimilation</a:t>
            </a:r>
            <a:r>
              <a:rPr lang="hu-HU" sz="1700" dirty="0" smtClean="0">
                <a:solidFill>
                  <a:srgbClr val="808080"/>
                </a:solidFill>
              </a:rPr>
              <a:t> of BUFR (</a:t>
            </a:r>
            <a:r>
              <a:rPr lang="hu-HU" sz="1700" dirty="0" err="1" smtClean="0">
                <a:solidFill>
                  <a:srgbClr val="808080"/>
                </a:solidFill>
              </a:rPr>
              <a:t>slanted</a:t>
            </a:r>
            <a:r>
              <a:rPr lang="hu-HU" sz="1700" dirty="0" smtClean="0">
                <a:solidFill>
                  <a:srgbClr val="808080"/>
                </a:solidFill>
              </a:rPr>
              <a:t>) </a:t>
            </a:r>
            <a:r>
              <a:rPr lang="hu-HU" sz="1700" dirty="0" err="1" smtClean="0">
                <a:solidFill>
                  <a:srgbClr val="808080"/>
                </a:solidFill>
              </a:rPr>
              <a:t>radiosond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profiles</a:t>
            </a:r>
            <a:r>
              <a:rPr lang="hu-HU" sz="1700" dirty="0" smtClean="0">
                <a:solidFill>
                  <a:srgbClr val="808080"/>
                </a:solidFill>
              </a:rPr>
              <a:t> (</a:t>
            </a:r>
            <a:r>
              <a:rPr lang="hu-HU" sz="1700" dirty="0" err="1" smtClean="0">
                <a:solidFill>
                  <a:srgbClr val="808080"/>
                </a:solidFill>
              </a:rPr>
              <a:t>taking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into</a:t>
            </a:r>
            <a:r>
              <a:rPr lang="hu-HU" sz="1700" dirty="0" smtClean="0">
                <a:solidFill>
                  <a:srgbClr val="808080"/>
                </a:solidFill>
              </a:rPr>
              <a:t> account lat, </a:t>
            </a:r>
            <a:r>
              <a:rPr lang="hu-HU" sz="1700" dirty="0" err="1" smtClean="0">
                <a:solidFill>
                  <a:srgbClr val="808080"/>
                </a:solidFill>
              </a:rPr>
              <a:t>lon</a:t>
            </a:r>
            <a:r>
              <a:rPr lang="hu-HU" sz="1700" dirty="0" smtClean="0">
                <a:solidFill>
                  <a:srgbClr val="808080"/>
                </a:solidFill>
              </a:rPr>
              <a:t>, </a:t>
            </a:r>
            <a:r>
              <a:rPr lang="hu-HU" sz="1700" dirty="0" err="1" smtClean="0">
                <a:solidFill>
                  <a:srgbClr val="808080"/>
                </a:solidFill>
              </a:rPr>
              <a:t>time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information</a:t>
            </a:r>
            <a:r>
              <a:rPr lang="hu-HU" sz="1700" dirty="0" smtClean="0">
                <a:solidFill>
                  <a:srgbClr val="808080"/>
                </a:solidFill>
              </a:rPr>
              <a:t>)</a:t>
            </a:r>
          </a:p>
          <a:p>
            <a:pPr marL="800100" lvl="2" indent="-342900" defTabSz="4572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 smtClean="0">
                <a:solidFill>
                  <a:srgbClr val="808080"/>
                </a:solidFill>
              </a:rPr>
              <a:t>Feedback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E-SAT</a:t>
            </a:r>
          </a:p>
          <a:p>
            <a:pPr marL="342900" lvl="1" indent="-342900" defTabSz="4572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dirty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2000" b="1" dirty="0">
                <a:solidFill>
                  <a:srgbClr val="808080"/>
                </a:solidFill>
              </a:rPr>
              <a:t>7</a:t>
            </a:r>
            <a:r>
              <a:rPr lang="hu-HU" sz="2000" b="1" dirty="0" smtClean="0">
                <a:solidFill>
                  <a:srgbClr val="808080"/>
                </a:solidFill>
              </a:rPr>
              <a:t>) AMDAR </a:t>
            </a:r>
            <a:r>
              <a:rPr lang="hu-HU" sz="2000" b="1" dirty="0" err="1" smtClean="0">
                <a:solidFill>
                  <a:srgbClr val="808080"/>
                </a:solidFill>
              </a:rPr>
              <a:t>humidity</a:t>
            </a:r>
            <a:r>
              <a:rPr lang="hu-HU" sz="2000" b="1" dirty="0" smtClean="0">
                <a:solidFill>
                  <a:srgbClr val="808080"/>
                </a:solidFill>
              </a:rPr>
              <a:t> </a:t>
            </a:r>
            <a:r>
              <a:rPr lang="hu-HU" sz="2000" b="1" dirty="0" err="1" smtClean="0">
                <a:solidFill>
                  <a:srgbClr val="808080"/>
                </a:solidFill>
              </a:rPr>
              <a:t>OSEs</a:t>
            </a:r>
            <a:r>
              <a:rPr lang="hu-HU" sz="2000" b="1" dirty="0" smtClean="0">
                <a:solidFill>
                  <a:srgbClr val="808080"/>
                </a:solidFill>
              </a:rPr>
              <a:t> over US: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smtClean="0">
                <a:solidFill>
                  <a:srgbClr val="808080"/>
                </a:solidFill>
              </a:rPr>
              <a:t>AMDAR </a:t>
            </a:r>
            <a:r>
              <a:rPr lang="hu-HU" sz="1700" dirty="0" err="1" smtClean="0">
                <a:solidFill>
                  <a:srgbClr val="808080"/>
                </a:solidFill>
              </a:rPr>
              <a:t>humidity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profiles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available</a:t>
            </a:r>
            <a:r>
              <a:rPr lang="hu-HU" sz="1700" dirty="0" smtClean="0">
                <a:solidFill>
                  <a:srgbClr val="808080"/>
                </a:solidFill>
              </a:rPr>
              <a:t> over US</a:t>
            </a:r>
          </a:p>
          <a:p>
            <a:pPr marL="919163" lvl="1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1700" dirty="0" err="1" smtClean="0">
                <a:solidFill>
                  <a:srgbClr val="808080"/>
                </a:solidFill>
              </a:rPr>
              <a:t>Near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future</a:t>
            </a:r>
            <a:r>
              <a:rPr lang="hu-HU" sz="1700" dirty="0" smtClean="0">
                <a:solidFill>
                  <a:srgbClr val="808080"/>
                </a:solidFill>
              </a:rPr>
              <a:t>: EUCOS </a:t>
            </a:r>
            <a:r>
              <a:rPr lang="hu-HU" sz="1700" dirty="0" err="1" smtClean="0">
                <a:solidFill>
                  <a:srgbClr val="808080"/>
                </a:solidFill>
              </a:rPr>
              <a:t>will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invite</a:t>
            </a:r>
            <a:r>
              <a:rPr lang="hu-HU" sz="1700" dirty="0" smtClean="0">
                <a:solidFill>
                  <a:srgbClr val="808080"/>
                </a:solidFill>
              </a:rPr>
              <a:t> SRNWP DA  </a:t>
            </a:r>
            <a:r>
              <a:rPr lang="hu-HU" sz="1700" dirty="0" err="1" smtClean="0">
                <a:solidFill>
                  <a:srgbClr val="808080"/>
                </a:solidFill>
              </a:rPr>
              <a:t>institutions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to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investigate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the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impact</a:t>
            </a:r>
            <a:r>
              <a:rPr lang="hu-HU" sz="1700" dirty="0" smtClean="0">
                <a:solidFill>
                  <a:srgbClr val="808080"/>
                </a:solidFill>
              </a:rPr>
              <a:t> of </a:t>
            </a:r>
            <a:r>
              <a:rPr lang="hu-HU" sz="1700" dirty="0" err="1" smtClean="0">
                <a:solidFill>
                  <a:srgbClr val="808080"/>
                </a:solidFill>
              </a:rPr>
              <a:t>the</a:t>
            </a:r>
            <a:r>
              <a:rPr lang="hu-HU" sz="1700" dirty="0" smtClean="0">
                <a:solidFill>
                  <a:srgbClr val="808080"/>
                </a:solidFill>
              </a:rPr>
              <a:t> AMDAR </a:t>
            </a:r>
            <a:r>
              <a:rPr lang="hu-HU" sz="1700" dirty="0" err="1" smtClean="0">
                <a:solidFill>
                  <a:srgbClr val="808080"/>
                </a:solidFill>
              </a:rPr>
              <a:t>humidity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profiles</a:t>
            </a:r>
            <a:r>
              <a:rPr lang="hu-HU" sz="1700" dirty="0" smtClean="0">
                <a:solidFill>
                  <a:srgbClr val="808080"/>
                </a:solidFill>
              </a:rPr>
              <a:t> over US </a:t>
            </a:r>
            <a:r>
              <a:rPr lang="hu-HU" sz="1700" dirty="0" err="1" smtClean="0">
                <a:solidFill>
                  <a:srgbClr val="808080"/>
                </a:solidFill>
              </a:rPr>
              <a:t>using</a:t>
            </a:r>
            <a:r>
              <a:rPr lang="hu-HU" sz="1700" dirty="0" smtClean="0">
                <a:solidFill>
                  <a:srgbClr val="808080"/>
                </a:solidFill>
              </a:rPr>
              <a:t> European SRNWP </a:t>
            </a:r>
            <a:r>
              <a:rPr lang="hu-HU" sz="1700" dirty="0" err="1" smtClean="0">
                <a:solidFill>
                  <a:srgbClr val="808080"/>
                </a:solidFill>
              </a:rPr>
              <a:t>models</a:t>
            </a:r>
            <a:r>
              <a:rPr lang="hu-HU" sz="1700" dirty="0" smtClean="0">
                <a:solidFill>
                  <a:srgbClr val="808080"/>
                </a:solidFill>
              </a:rPr>
              <a:t> / DA </a:t>
            </a:r>
            <a:r>
              <a:rPr lang="hu-HU" sz="1700" dirty="0" err="1" smtClean="0">
                <a:solidFill>
                  <a:srgbClr val="808080"/>
                </a:solidFill>
              </a:rPr>
              <a:t>systems</a:t>
            </a:r>
            <a:r>
              <a:rPr lang="hu-HU" sz="1700" dirty="0" smtClean="0">
                <a:solidFill>
                  <a:srgbClr val="808080"/>
                </a:solidFill>
              </a:rPr>
              <a:t>  (</a:t>
            </a:r>
            <a:r>
              <a:rPr lang="hu-HU" sz="1700" dirty="0" err="1" smtClean="0">
                <a:solidFill>
                  <a:srgbClr val="808080"/>
                </a:solidFill>
              </a:rPr>
              <a:t>dedicated</a:t>
            </a:r>
            <a:r>
              <a:rPr lang="hu-HU" sz="1700" dirty="0" smtClean="0">
                <a:solidFill>
                  <a:srgbClr val="808080"/>
                </a:solidFill>
              </a:rPr>
              <a:t> </a:t>
            </a:r>
            <a:r>
              <a:rPr lang="hu-HU" sz="1700" dirty="0" err="1" smtClean="0">
                <a:solidFill>
                  <a:srgbClr val="808080"/>
                </a:solidFill>
              </a:rPr>
              <a:t>budget</a:t>
            </a:r>
            <a:r>
              <a:rPr lang="hu-HU" sz="1700" dirty="0" smtClean="0">
                <a:solidFill>
                  <a:srgbClr val="808080"/>
                </a:solidFill>
              </a:rPr>
              <a:t>)</a:t>
            </a:r>
          </a:p>
          <a:p>
            <a:pPr marL="342900" lvl="1" indent="-342900" defTabSz="4572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dirty="0" smtClean="0">
              <a:solidFill>
                <a:srgbClr val="808080"/>
              </a:solidFill>
            </a:endParaRPr>
          </a:p>
          <a:p>
            <a:pPr marL="342900" indent="-34290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sz="1700" dirty="0">
              <a:solidFill>
                <a:srgbClr val="808080"/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O</a:t>
            </a:r>
            <a:r>
              <a:rPr lang="hu-HU" sz="3200" dirty="0" err="1" smtClean="0">
                <a:solidFill>
                  <a:srgbClr val="00AEEF"/>
                </a:solidFill>
                <a:latin typeface="+mj-lt" charset="0"/>
              </a:rPr>
              <a:t>rganizational</a:t>
            </a:r>
            <a:r>
              <a:rPr lang="hu-HU" sz="3200" dirty="0" smtClean="0">
                <a:solidFill>
                  <a:srgbClr val="00AEEF"/>
                </a:solidFill>
                <a:latin typeface="+mj-lt" charset="0"/>
              </a:rPr>
              <a:t> </a:t>
            </a:r>
            <a:r>
              <a:rPr lang="hu-HU" sz="3200" dirty="0" err="1" smtClean="0">
                <a:solidFill>
                  <a:srgbClr val="00AEEF"/>
                </a:solidFill>
                <a:latin typeface="+mj-lt" charset="0"/>
              </a:rPr>
              <a:t>matters</a:t>
            </a:r>
            <a:r>
              <a:rPr lang="hu-HU" sz="3200" dirty="0" smtClean="0">
                <a:solidFill>
                  <a:srgbClr val="00AEEF"/>
                </a:solidFill>
                <a:latin typeface="+mj-lt" charset="0"/>
              </a:rPr>
              <a:t> (WARNING!)</a:t>
            </a:r>
            <a:endParaRPr lang="en-GB" sz="1600" dirty="0">
              <a:solidFill>
                <a:srgbClr val="00AEEF"/>
              </a:solidFill>
              <a:latin typeface="+mj-lt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68313" y="1269454"/>
            <a:ext cx="8229600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b="1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Expert</a:t>
            </a:r>
            <a:r>
              <a:rPr lang="hu-HU" b="1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b="1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Teams</a:t>
            </a:r>
            <a:endParaRPr lang="hu-HU" b="1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Expert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Teams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(and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their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chairs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)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are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of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key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importance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to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coordinate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cross-consortia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issues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!</a:t>
            </a:r>
            <a:endParaRPr lang="hu-HU" dirty="0" smtClean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dirty="0" smtClean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There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is no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chair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of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Expert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Team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for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Physical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Parametrizations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, Dynamics and System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Aspects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 no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candidate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among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ET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members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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candidates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/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proposals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welcome</a:t>
            </a:r>
            <a:endParaRPr lang="hu-HU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From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January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2013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onwards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no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chair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of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the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ET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for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Surface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Aspects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(Jean-Francois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Mahfouf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will</a:t>
            </a:r>
            <a:r>
              <a:rPr lang="hu-HU" dirty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step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down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from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his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chair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 </a:t>
            </a:r>
            <a:r>
              <a:rPr lang="hu-HU" dirty="0" err="1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position</a:t>
            </a:r>
            <a:r>
              <a:rPr lang="hu-HU" dirty="0" smtClean="0">
                <a:solidFill>
                  <a:srgbClr val="808080"/>
                </a:solidFill>
                <a:latin typeface="+mn-lt" charset="0"/>
                <a:sym typeface="Wingdings" pitchFamily="2" charset="2"/>
              </a:rPr>
              <a:t>)</a:t>
            </a:r>
            <a:endParaRPr lang="hu-HU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hu-HU" dirty="0">
              <a:solidFill>
                <a:srgbClr val="808080"/>
              </a:solidFill>
              <a:latin typeface="+mn-lt" charset="0"/>
              <a:sym typeface="Wingdings" pitchFamily="2" charset="2"/>
            </a:endParaRPr>
          </a:p>
          <a:p>
            <a:pPr marL="342900" indent="-342900" algn="just" defTabSz="457200" hangingPunct="0">
              <a:lnSpc>
                <a:spcPct val="98000"/>
              </a:lnSpc>
              <a:spcBef>
                <a:spcPts val="488"/>
              </a:spcBef>
              <a:buClr>
                <a:srgbClr val="000000"/>
              </a:buClr>
              <a:buSzPct val="45000"/>
              <a:buFont typeface="Symbol" pitchFamily="18" charset="2"/>
              <a:buChar char="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dirty="0">
                <a:solidFill>
                  <a:srgbClr val="808080"/>
                </a:solidFill>
              </a:rPr>
              <a:t>SRNWP AC </a:t>
            </a:r>
            <a:r>
              <a:rPr lang="hu-HU" dirty="0" err="1">
                <a:solidFill>
                  <a:srgbClr val="808080"/>
                </a:solidFill>
              </a:rPr>
              <a:t>should</a:t>
            </a:r>
            <a:r>
              <a:rPr lang="hu-HU" dirty="0">
                <a:solidFill>
                  <a:srgbClr val="808080"/>
                </a:solidFill>
              </a:rPr>
              <a:t> be </a:t>
            </a:r>
            <a:r>
              <a:rPr lang="hu-HU" dirty="0" err="1">
                <a:solidFill>
                  <a:srgbClr val="808080"/>
                </a:solidFill>
              </a:rPr>
              <a:t>renamed</a:t>
            </a:r>
            <a:r>
              <a:rPr lang="hu-HU" dirty="0">
                <a:solidFill>
                  <a:srgbClr val="808080"/>
                </a:solidFill>
              </a:rPr>
              <a:t> </a:t>
            </a:r>
            <a:r>
              <a:rPr lang="hu-HU" dirty="0" err="1">
                <a:solidFill>
                  <a:srgbClr val="808080"/>
                </a:solidFill>
              </a:rPr>
              <a:t>as</a:t>
            </a:r>
            <a:r>
              <a:rPr lang="hu-HU" dirty="0">
                <a:solidFill>
                  <a:srgbClr val="808080"/>
                </a:solidFill>
              </a:rPr>
              <a:t> SRNWP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Expert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Team (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according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to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new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rules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of EUMETNET) 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proposal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: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composition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and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ToR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remains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same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,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only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the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name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is </a:t>
            </a:r>
            <a:r>
              <a:rPr lang="hu-HU" dirty="0" err="1">
                <a:solidFill>
                  <a:srgbClr val="808080"/>
                </a:solidFill>
                <a:sym typeface="Wingdings" pitchFamily="2" charset="2"/>
              </a:rPr>
              <a:t>to</a:t>
            </a:r>
            <a:r>
              <a:rPr lang="hu-HU" dirty="0">
                <a:solidFill>
                  <a:srgbClr val="808080"/>
                </a:solidFill>
                <a:sym typeface="Wingdings" pitchFamily="2" charset="2"/>
              </a:rPr>
              <a:t> be </a:t>
            </a:r>
            <a:r>
              <a:rPr lang="hu-HU" dirty="0" err="1" smtClean="0">
                <a:solidFill>
                  <a:srgbClr val="808080"/>
                </a:solidFill>
                <a:sym typeface="Wingdings" pitchFamily="2" charset="2"/>
              </a:rPr>
              <a:t>changed</a:t>
            </a:r>
            <a:endParaRPr lang="hu-HU" dirty="0">
              <a:solidFill>
                <a:srgbClr val="808080"/>
              </a:solidFill>
              <a:sym typeface="Wingdings" pitchFamily="2" charset="2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513138" y="1911350"/>
            <a:ext cx="1014412" cy="290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Assembly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627313" y="2549525"/>
            <a:ext cx="1012825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STAC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64050" y="2549525"/>
            <a:ext cx="1014413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PFAC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133725" y="2376488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4021138" y="220186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972050" y="2376488"/>
            <a:ext cx="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3133725" y="2376488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133725" y="284162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4972050" y="284162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133725" y="3016250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4067175" y="29972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684213" y="3357563"/>
            <a:ext cx="7561262" cy="561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000"/>
              <a:t>Obs. + Clim. Programmes</a:t>
            </a:r>
            <a:r>
              <a:rPr lang="hu-HU" sz="1400"/>
              <a:t> + EUMETCAL     EMMA</a:t>
            </a:r>
            <a:r>
              <a:rPr lang="hu-HU" sz="1400">
                <a:solidFill>
                  <a:srgbClr val="FF3300"/>
                </a:solidFill>
              </a:rPr>
              <a:t>     </a:t>
            </a:r>
            <a:r>
              <a:rPr lang="hu-HU" sz="1600">
                <a:solidFill>
                  <a:srgbClr val="FF3300"/>
                </a:solidFill>
              </a:rPr>
              <a:t>C-SRNWP     SRNWP-I     SRNWP-V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3419475" y="148431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solidFill>
                  <a:srgbClr val="FF3300"/>
                </a:solidFill>
              </a:rPr>
              <a:t>2008-2012</a:t>
            </a:r>
          </a:p>
        </p:txBody>
      </p:sp>
      <p:grpSp>
        <p:nvGrpSpPr>
          <p:cNvPr id="30760" name="Group 40"/>
          <p:cNvGrpSpPr>
            <a:grpSpLocks/>
          </p:cNvGrpSpPr>
          <p:nvPr/>
        </p:nvGrpSpPr>
        <p:grpSpPr bwMode="auto">
          <a:xfrm>
            <a:off x="2124075" y="4005263"/>
            <a:ext cx="5400675" cy="2160587"/>
            <a:chOff x="1338" y="2523"/>
            <a:chExt cx="3402" cy="1361"/>
          </a:xfrm>
        </p:grpSpPr>
        <p:sp>
          <p:nvSpPr>
            <p:cNvPr id="30752" name="Line 32"/>
            <p:cNvSpPr>
              <a:spLocks noChangeShapeType="1"/>
            </p:cNvSpPr>
            <p:nvPr/>
          </p:nvSpPr>
          <p:spPr bwMode="auto">
            <a:xfrm>
              <a:off x="2562" y="2523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1338" y="3554"/>
              <a:ext cx="719" cy="3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hu-HU" sz="1400"/>
                <a:t>Observation</a:t>
              </a:r>
            </a:p>
            <a:p>
              <a:pPr algn="ctr"/>
              <a:r>
                <a:rPr lang="hu-HU" sz="1400"/>
                <a:t>Programme</a:t>
              </a:r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2154" y="3545"/>
              <a:ext cx="758" cy="3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hu-HU" sz="1400"/>
                <a:t>Climate </a:t>
              </a:r>
            </a:p>
            <a:p>
              <a:pPr algn="ctr"/>
              <a:r>
                <a:rPr lang="hu-HU" sz="1400"/>
                <a:t>Programme</a:t>
              </a:r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3016" y="3554"/>
              <a:ext cx="1724" cy="30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hu-HU" sz="1600">
                  <a:solidFill>
                    <a:srgbClr val="FF3300"/>
                  </a:solidFill>
                </a:rPr>
                <a:t>Forecasting Programme</a:t>
              </a:r>
              <a:endParaRPr lang="hu-HU" sz="1400">
                <a:solidFill>
                  <a:srgbClr val="FF3300"/>
                </a:solidFill>
              </a:endParaRP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1836" y="2840"/>
              <a:ext cx="1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>
                  <a:solidFill>
                    <a:srgbClr val="FF3300"/>
                  </a:solidFill>
                </a:rPr>
                <a:t>Roadmap documents</a:t>
              </a:r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2562" y="3113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3833" y="2840"/>
              <a:ext cx="8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3300"/>
                  </a:solidFill>
                </a:rPr>
                <a:t>2011-2012</a:t>
              </a:r>
            </a:p>
          </p:txBody>
        </p:sp>
      </p:grpSp>
      <p:sp>
        <p:nvSpPr>
          <p:cNvPr id="2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Next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 EUMTENET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phase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: NWP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related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changes</a:t>
            </a:r>
            <a:endParaRPr lang="en-GB" sz="1600" dirty="0">
              <a:solidFill>
                <a:srgbClr val="00AEEF"/>
              </a:solidFill>
              <a:latin typeface="+mj-l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513138" y="1911350"/>
            <a:ext cx="1014412" cy="290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Assembly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627313" y="2549525"/>
            <a:ext cx="1012825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STAC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464050" y="2549525"/>
            <a:ext cx="1014413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PFAC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3133725" y="2376488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4021138" y="220186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972050" y="2376488"/>
            <a:ext cx="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3133725" y="2376488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3133725" y="284162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4972050" y="284162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133725" y="3016250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021138" y="3016250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1614488" y="3192463"/>
            <a:ext cx="4560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1042988" y="3365500"/>
            <a:ext cx="1141412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Observation</a:t>
            </a:r>
          </a:p>
          <a:p>
            <a:pPr algn="ctr"/>
            <a:r>
              <a:rPr lang="hu-HU" sz="1400"/>
              <a:t>Programme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2754313" y="3365500"/>
            <a:ext cx="120332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400"/>
              <a:t>Climate </a:t>
            </a:r>
          </a:p>
          <a:p>
            <a:pPr algn="ctr"/>
            <a:r>
              <a:rPr lang="hu-HU" sz="1400"/>
              <a:t>Programme</a:t>
            </a: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1614488" y="3190875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3387725" y="3190875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4787900" y="3365500"/>
            <a:ext cx="2736850" cy="561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600">
                <a:solidFill>
                  <a:srgbClr val="FF3300"/>
                </a:solidFill>
              </a:rPr>
              <a:t>Forecasting Programme</a:t>
            </a:r>
            <a:endParaRPr lang="hu-HU" sz="1400">
              <a:solidFill>
                <a:srgbClr val="FF3300"/>
              </a:solidFill>
            </a:endParaRP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6175375" y="319246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227763" y="3927475"/>
            <a:ext cx="0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3440113" y="148431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solidFill>
                  <a:srgbClr val="FF3300"/>
                </a:solidFill>
              </a:rPr>
              <a:t>2013-2017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1042988" y="4162425"/>
            <a:ext cx="6481762" cy="561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600"/>
              <a:t>EUMETCAL     EMMA</a:t>
            </a:r>
            <a:r>
              <a:rPr lang="hu-HU" sz="1600">
                <a:solidFill>
                  <a:srgbClr val="FF3300"/>
                </a:solidFill>
              </a:rPr>
              <a:t>     C-SRNWP      EPS      Nowcasting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1042988" y="5164138"/>
            <a:ext cx="6702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hu-HU">
                <a:solidFill>
                  <a:srgbClr val="FF3300"/>
                </a:solidFill>
              </a:rPr>
              <a:t> Projects to be finished: SRNWP-I and SRNWP-V (end of 2012)</a:t>
            </a:r>
          </a:p>
          <a:p>
            <a:pPr>
              <a:buFontTx/>
              <a:buChar char="•"/>
            </a:pPr>
            <a:endParaRPr lang="hu-HU">
              <a:solidFill>
                <a:srgbClr val="FF3300"/>
              </a:solidFill>
            </a:endParaRPr>
          </a:p>
          <a:p>
            <a:pPr>
              <a:buFontTx/>
              <a:buChar char="•"/>
            </a:pPr>
            <a:r>
              <a:rPr lang="hu-HU">
                <a:solidFill>
                  <a:srgbClr val="FF3300"/>
                </a:solidFill>
              </a:rPr>
              <a:t> New anticipated projects: EPS, Nowcasting</a:t>
            </a:r>
          </a:p>
          <a:p>
            <a:endParaRPr lang="hu-HU">
              <a:solidFill>
                <a:srgbClr val="FF3300"/>
              </a:solidFill>
            </a:endParaRPr>
          </a:p>
        </p:txBody>
      </p:sp>
      <p:sp>
        <p:nvSpPr>
          <p:cNvPr id="27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r>
              <a:rPr lang="hu-HU" dirty="0" smtClean="0"/>
              <a:t>COSMO General Meeting</a:t>
            </a:r>
            <a:endParaRPr lang="hu-HU" dirty="0"/>
          </a:p>
          <a:p>
            <a:r>
              <a:rPr lang="hu-HU" dirty="0" smtClean="0"/>
              <a:t>10-13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2012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457200" y="339725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 anchor="ctr"/>
          <a:lstStyle/>
          <a:p>
            <a:pPr defTabSz="457200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Next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 EUMTENET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phase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: NWP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related</a:t>
            </a:r>
            <a:r>
              <a:rPr lang="hu-HU" sz="3200" dirty="0">
                <a:solidFill>
                  <a:srgbClr val="00AEEF"/>
                </a:solidFill>
                <a:latin typeface="+mj-lt" charset="0"/>
              </a:rPr>
              <a:t> </a:t>
            </a:r>
            <a:r>
              <a:rPr lang="hu-HU" sz="3200" dirty="0" err="1">
                <a:solidFill>
                  <a:srgbClr val="00AEEF"/>
                </a:solidFill>
                <a:latin typeface="+mj-lt" charset="0"/>
              </a:rPr>
              <a:t>changes</a:t>
            </a:r>
            <a:endParaRPr lang="en-GB" sz="1600" dirty="0">
              <a:solidFill>
                <a:srgbClr val="00AEEF"/>
              </a:solidFill>
              <a:latin typeface="+mj-l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1335</Words>
  <Application>Microsoft Office PowerPoint</Application>
  <PresentationFormat>Diavetítés a képernyőre (4:3 oldalarány)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5" baseType="lpstr">
      <vt:lpstr>Alapértelmezett terv</vt:lpstr>
      <vt:lpstr>Acrobat Document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</vt:vector>
  </TitlesOfParts>
  <Company>OMSZ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Boloni</dc:creator>
  <cp:lastModifiedBy>XY</cp:lastModifiedBy>
  <cp:revision>114</cp:revision>
  <dcterms:created xsi:type="dcterms:W3CDTF">2012-04-06T08:11:51Z</dcterms:created>
  <dcterms:modified xsi:type="dcterms:W3CDTF">2012-09-13T06:29:26Z</dcterms:modified>
</cp:coreProperties>
</file>