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71"/>
  </p:notesMasterIdLst>
  <p:handoutMasterIdLst>
    <p:handoutMasterId r:id="rId72"/>
  </p:handoutMasterIdLst>
  <p:sldIdLst>
    <p:sldId id="495" r:id="rId2"/>
    <p:sldId id="1198" r:id="rId3"/>
    <p:sldId id="1383" r:id="rId4"/>
    <p:sldId id="1141" r:id="rId5"/>
    <p:sldId id="1376" r:id="rId6"/>
    <p:sldId id="1375" r:id="rId7"/>
    <p:sldId id="1378" r:id="rId8"/>
    <p:sldId id="1379" r:id="rId9"/>
    <p:sldId id="1377" r:id="rId10"/>
    <p:sldId id="1380" r:id="rId11"/>
    <p:sldId id="1381" r:id="rId12"/>
    <p:sldId id="1382" r:id="rId13"/>
    <p:sldId id="1384" r:id="rId14"/>
    <p:sldId id="1385" r:id="rId15"/>
    <p:sldId id="1386" r:id="rId16"/>
    <p:sldId id="1387" r:id="rId17"/>
    <p:sldId id="1388" r:id="rId18"/>
    <p:sldId id="1452" r:id="rId19"/>
    <p:sldId id="1429" r:id="rId20"/>
    <p:sldId id="1063" r:id="rId21"/>
    <p:sldId id="1096" r:id="rId22"/>
    <p:sldId id="1097" r:id="rId23"/>
    <p:sldId id="1095" r:id="rId24"/>
    <p:sldId id="1098" r:id="rId25"/>
    <p:sldId id="1099" r:id="rId26"/>
    <p:sldId id="1070" r:id="rId27"/>
    <p:sldId id="1137" r:id="rId28"/>
    <p:sldId id="1136" r:id="rId29"/>
    <p:sldId id="1101" r:id="rId30"/>
    <p:sldId id="1073" r:id="rId31"/>
    <p:sldId id="1103" r:id="rId32"/>
    <p:sldId id="1430" r:id="rId33"/>
    <p:sldId id="1185" r:id="rId34"/>
    <p:sldId id="1208" r:id="rId35"/>
    <p:sldId id="1209" r:id="rId36"/>
    <p:sldId id="1212" r:id="rId37"/>
    <p:sldId id="1213" r:id="rId38"/>
    <p:sldId id="1215" r:id="rId39"/>
    <p:sldId id="1207" r:id="rId40"/>
    <p:sldId id="1214" r:id="rId41"/>
    <p:sldId id="1206" r:id="rId42"/>
    <p:sldId id="1186" r:id="rId43"/>
    <p:sldId id="1191" r:id="rId44"/>
    <p:sldId id="1187" r:id="rId45"/>
    <p:sldId id="1192" r:id="rId46"/>
    <p:sldId id="1453" r:id="rId47"/>
    <p:sldId id="1196" r:id="rId48"/>
    <p:sldId id="1217" r:id="rId49"/>
    <p:sldId id="1216" r:id="rId50"/>
    <p:sldId id="1194" r:id="rId51"/>
    <p:sldId id="1219" r:id="rId52"/>
    <p:sldId id="1218" r:id="rId53"/>
    <p:sldId id="1220" r:id="rId54"/>
    <p:sldId id="1317" r:id="rId55"/>
    <p:sldId id="1437" r:id="rId56"/>
    <p:sldId id="1438" r:id="rId57"/>
    <p:sldId id="1439" r:id="rId58"/>
    <p:sldId id="1440" r:id="rId59"/>
    <p:sldId id="1441" r:id="rId60"/>
    <p:sldId id="1442" r:id="rId61"/>
    <p:sldId id="1443" r:id="rId62"/>
    <p:sldId id="1444" r:id="rId63"/>
    <p:sldId id="1445" r:id="rId64"/>
    <p:sldId id="1446" r:id="rId65"/>
    <p:sldId id="1447" r:id="rId66"/>
    <p:sldId id="1450" r:id="rId67"/>
    <p:sldId id="1448" r:id="rId68"/>
    <p:sldId id="1451" r:id="rId69"/>
    <p:sldId id="1184" r:id="rId70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FFFF00"/>
    <a:srgbClr val="99CCFF"/>
    <a:srgbClr val="B2B2B2"/>
    <a:srgbClr val="F8F8F8"/>
    <a:srgbClr val="DDDDD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4785" autoAdjust="0"/>
  </p:normalViewPr>
  <p:slideViewPr>
    <p:cSldViewPr>
      <p:cViewPr varScale="1">
        <p:scale>
          <a:sx n="83" d="100"/>
          <a:sy n="83" d="100"/>
        </p:scale>
        <p:origin x="-1380" y="-90"/>
      </p:cViewPr>
      <p:guideLst>
        <p:guide orient="horz" pos="2256"/>
        <p:guide pos="2784"/>
      </p:guideLst>
    </p:cSldViewPr>
  </p:slideViewPr>
  <p:outlineViewPr>
    <p:cViewPr>
      <p:scale>
        <a:sx n="25" d="100"/>
        <a:sy n="25" d="100"/>
      </p:scale>
      <p:origin x="0" y="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4" Type="http://schemas.openxmlformats.org/officeDocument/2006/relationships/image" Target="../media/image6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Relationship Id="rId4" Type="http://schemas.openxmlformats.org/officeDocument/2006/relationships/image" Target="../media/image9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Relationship Id="rId4" Type="http://schemas.openxmlformats.org/officeDocument/2006/relationships/image" Target="../media/image9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image" Target="../media/image10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9385346-7D10-48B2-9809-233BB93E5E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66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0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E5CE140-3BB7-418B-BCD7-002EDA8D77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636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B2363-DDBA-415E-BBDC-718D10568DAB}" type="datetimeFigureOut">
              <a:rPr lang="de-DE" smtClean="0"/>
              <a:t>11.09.2012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AECA6-5037-4A66-BC51-608CD700B6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43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B2363-DDBA-415E-BBDC-718D10568DAB}" type="datetimeFigureOut">
              <a:rPr lang="de-DE" smtClean="0"/>
              <a:t>11.09.2012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AECA6-5037-4A66-BC51-608CD700B6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74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B2363-DDBA-415E-BBDC-718D10568DAB}" type="datetimeFigureOut">
              <a:rPr lang="de-DE" smtClean="0"/>
              <a:t>11.09.2012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AECA6-5037-4A66-BC51-608CD700B6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95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B2363-DDBA-415E-BBDC-718D10568DAB}" type="datetimeFigureOut">
              <a:rPr lang="de-DE" smtClean="0"/>
              <a:t>11.09.2012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AECA6-5037-4A66-BC51-608CD700B6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B2363-DDBA-415E-BBDC-718D10568DAB}" type="datetimeFigureOut">
              <a:rPr lang="de-DE" smtClean="0"/>
              <a:t>11.09.2012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AECA6-5037-4A66-BC51-608CD700B6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54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B2363-DDBA-415E-BBDC-718D10568DAB}" type="datetimeFigureOut">
              <a:rPr lang="de-DE" smtClean="0"/>
              <a:t>11.09.2012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AECA6-5037-4A66-BC51-608CD700B6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68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B2363-DDBA-415E-BBDC-718D10568DAB}" type="datetimeFigureOut">
              <a:rPr lang="de-DE" smtClean="0"/>
              <a:t>11.09.2012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AECA6-5037-4A66-BC51-608CD700B6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39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B2363-DDBA-415E-BBDC-718D10568DAB}" type="datetimeFigureOut">
              <a:rPr lang="de-DE" smtClean="0"/>
              <a:t>11.09.2012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AECA6-5037-4A66-BC51-608CD700B6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21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B2363-DDBA-415E-BBDC-718D10568DAB}" type="datetimeFigureOut">
              <a:rPr lang="de-DE" smtClean="0"/>
              <a:t>11.09.2012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AECA6-5037-4A66-BC51-608CD700B6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90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B2363-DDBA-415E-BBDC-718D10568DAB}" type="datetimeFigureOut">
              <a:rPr lang="de-DE" smtClean="0"/>
              <a:t>11.09.2012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AECA6-5037-4A66-BC51-608CD700B6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90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4B2363-DDBA-415E-BBDC-718D10568DAB}" type="datetimeFigureOut">
              <a:rPr lang="de-DE" smtClean="0"/>
              <a:t>11.09.2012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AECA6-5037-4A66-BC51-608CD700B6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77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31" name="Line 7"/>
          <p:cNvSpPr>
            <a:spLocks noChangeShapeType="1"/>
          </p:cNvSpPr>
          <p:nvPr/>
        </p:nvSpPr>
        <p:spPr bwMode="auto">
          <a:xfrm flipV="1">
            <a:off x="611188" y="6308725"/>
            <a:ext cx="6929437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184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21388"/>
            <a:ext cx="9874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9832" name="Line 8"/>
          <p:cNvSpPr>
            <a:spLocks noChangeShapeType="1"/>
          </p:cNvSpPr>
          <p:nvPr/>
        </p:nvSpPr>
        <p:spPr bwMode="auto">
          <a:xfrm>
            <a:off x="539750" y="692150"/>
            <a:ext cx="8077200" cy="0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8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4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8.e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60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4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5.emf"/><Relationship Id="rId4" Type="http://schemas.openxmlformats.org/officeDocument/2006/relationships/image" Target="../media/image62.emf"/><Relationship Id="rId9" Type="http://schemas.openxmlformats.org/officeDocument/2006/relationships/oleObject" Target="../embeddings/oleObject5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7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74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7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8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3.e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8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3.e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8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84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6.e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85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9.emf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91.emf"/><Relationship Id="rId4" Type="http://schemas.openxmlformats.org/officeDocument/2006/relationships/image" Target="../media/image88.emf"/><Relationship Id="rId9" Type="http://schemas.openxmlformats.org/officeDocument/2006/relationships/oleObject" Target="../embeddings/oleObject8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92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4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93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97.emf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99.emf"/><Relationship Id="rId4" Type="http://schemas.openxmlformats.org/officeDocument/2006/relationships/image" Target="../media/image96.emf"/><Relationship Id="rId9" Type="http://schemas.openxmlformats.org/officeDocument/2006/relationships/oleObject" Target="../embeddings/oleObject89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0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02.e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0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04.e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103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08.png"/><Relationship Id="rId4" Type="http://schemas.openxmlformats.org/officeDocument/2006/relationships/image" Target="../media/image107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08.png"/><Relationship Id="rId4" Type="http://schemas.openxmlformats.org/officeDocument/2006/relationships/image" Target="../media/image10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270" y="5157192"/>
            <a:ext cx="7777162" cy="792162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000" b="1" dirty="0" smtClean="0">
                <a:latin typeface="Helvetica" pitchFamily="34" charset="0"/>
              </a:rPr>
              <a:t>Ulrich </a:t>
            </a:r>
            <a:r>
              <a:rPr lang="en-US" sz="2000" b="1" dirty="0" err="1" smtClean="0">
                <a:latin typeface="Helvetica" pitchFamily="34" charset="0"/>
              </a:rPr>
              <a:t>Achatz</a:t>
            </a:r>
            <a:endParaRPr lang="en-US" sz="2000" b="1" dirty="0" smtClean="0">
              <a:latin typeface="Helvetica" pitchFamily="34" charset="0"/>
            </a:endParaRPr>
          </a:p>
          <a:p>
            <a:pPr marL="0" indent="0" algn="ctr" eaLnBrk="1" hangingPunct="1">
              <a:buNone/>
            </a:pPr>
            <a:r>
              <a:rPr lang="en-US" sz="2000" dirty="0" smtClean="0">
                <a:latin typeface="Helvetica" pitchFamily="34" charset="0"/>
              </a:rPr>
              <a:t>Goethe-</a:t>
            </a:r>
            <a:r>
              <a:rPr lang="en-US" sz="2000" dirty="0" err="1" smtClean="0">
                <a:latin typeface="Helvetica" pitchFamily="34" charset="0"/>
              </a:rPr>
              <a:t>Universität</a:t>
            </a:r>
            <a:r>
              <a:rPr lang="en-US" sz="2000" dirty="0" smtClean="0">
                <a:latin typeface="Helvetica" pitchFamily="34" charset="0"/>
              </a:rPr>
              <a:t> Frankfurt am Main</a:t>
            </a:r>
          </a:p>
        </p:txBody>
      </p:sp>
      <p:sp>
        <p:nvSpPr>
          <p:cNvPr id="125957" name="Rectangle 3"/>
          <p:cNvSpPr>
            <a:spLocks noChangeArrowheads="1"/>
          </p:cNvSpPr>
          <p:nvPr/>
        </p:nvSpPr>
        <p:spPr bwMode="auto">
          <a:xfrm>
            <a:off x="274638" y="1412875"/>
            <a:ext cx="85693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Multiple-scale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asymptotics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latin typeface="Helvetica" pitchFamily="34" charset="0"/>
              </a:rPr>
              <a:t>of the interaction between</a:t>
            </a:r>
          </a:p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gravity waves and synoptic-scale flow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latin typeface="Helvetica" pitchFamily="34" charset="0"/>
              </a:rPr>
              <a:t>and its implications for</a:t>
            </a:r>
          </a:p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soundproof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modelling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250825" y="2565400"/>
            <a:ext cx="8713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4400" b="1" dirty="0">
                <a:solidFill>
                  <a:schemeClr val="accent1"/>
                </a:solidFill>
                <a:latin typeface="Helvetica" pitchFamily="34" charset="0"/>
              </a:rPr>
              <a:t>Open </a:t>
            </a:r>
            <a:r>
              <a:rPr lang="de-DE" sz="4400" b="1" dirty="0" err="1">
                <a:solidFill>
                  <a:schemeClr val="accent1"/>
                </a:solidFill>
                <a:latin typeface="Helvetica" pitchFamily="34" charset="0"/>
              </a:rPr>
              <a:t>Questions</a:t>
            </a:r>
            <a:endParaRPr lang="de-DE" sz="4400" b="1" dirty="0">
              <a:solidFill>
                <a:schemeClr val="accent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0"/>
            <a:ext cx="7772400" cy="762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sz="3200" dirty="0" smtClean="0">
                <a:solidFill>
                  <a:schemeClr val="accent1"/>
                </a:solidFill>
                <a:latin typeface="Helvetica" pitchFamily="34" charset="0"/>
              </a:rPr>
              <a:t>Open </a:t>
            </a:r>
            <a:r>
              <a:rPr lang="de-DE" sz="3200" dirty="0" err="1" smtClean="0">
                <a:solidFill>
                  <a:schemeClr val="accent1"/>
                </a:solidFill>
                <a:latin typeface="Helvetica" pitchFamily="34" charset="0"/>
              </a:rPr>
              <a:t>Questions</a:t>
            </a:r>
            <a:r>
              <a:rPr lang="de-DE" sz="32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3200" dirty="0" err="1" smtClean="0">
                <a:solidFill>
                  <a:schemeClr val="accent1"/>
                </a:solidFill>
                <a:latin typeface="Helvetica" pitchFamily="34" charset="0"/>
              </a:rPr>
              <a:t>and</a:t>
            </a:r>
            <a:r>
              <a:rPr lang="de-DE" sz="3200" dirty="0" smtClean="0">
                <a:solidFill>
                  <a:schemeClr val="accent1"/>
                </a:solidFill>
                <a:latin typeface="Helvetica" pitchFamily="34" charset="0"/>
              </a:rPr>
              <a:t> Research </a:t>
            </a:r>
            <a:r>
              <a:rPr lang="de-DE" sz="3200" dirty="0" err="1" smtClean="0">
                <a:solidFill>
                  <a:schemeClr val="accent1"/>
                </a:solidFill>
                <a:latin typeface="Helvetica" pitchFamily="34" charset="0"/>
              </a:rPr>
              <a:t>Strategy</a:t>
            </a:r>
            <a:endParaRPr lang="de-DE" sz="32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7577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35038" y="981075"/>
            <a:ext cx="8208962" cy="29527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How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well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do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present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parameterizations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describe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the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GW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impact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? (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theory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needed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!) </a:t>
            </a:r>
            <a:b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</a:br>
            <a:r>
              <a:rPr lang="de-DE" sz="2000" dirty="0" smtClean="0">
                <a:solidFill>
                  <a:schemeClr val="accent2"/>
                </a:solidFill>
                <a:latin typeface="Helvetica" pitchFamily="34" charset="0"/>
              </a:rPr>
              <a:t/>
            </a:r>
            <a:br>
              <a:rPr lang="de-DE" sz="2000" dirty="0" smtClean="0">
                <a:solidFill>
                  <a:schemeClr val="accent2"/>
                </a:solidFill>
                <a:latin typeface="Helvetica" pitchFamily="34" charset="0"/>
              </a:rPr>
            </a:br>
            <a:r>
              <a:rPr lang="de-DE" sz="2000" dirty="0" smtClean="0">
                <a:latin typeface="Helvetica" pitchFamily="34" charset="0"/>
              </a:rPr>
              <a:t>(e.g. </a:t>
            </a:r>
            <a:r>
              <a:rPr lang="de-DE" sz="2000" dirty="0" err="1" smtClean="0">
                <a:latin typeface="Helvetica" pitchFamily="34" charset="0"/>
              </a:rPr>
              <a:t>Linzen</a:t>
            </a:r>
            <a:r>
              <a:rPr lang="de-DE" sz="2000" dirty="0" smtClean="0">
                <a:latin typeface="Helvetica" pitchFamily="34" charset="0"/>
              </a:rPr>
              <a:t> 1981, Palmer et al 1986, </a:t>
            </a:r>
            <a:r>
              <a:rPr lang="de-DE" sz="2000" dirty="0" err="1" smtClean="0">
                <a:latin typeface="Helvetica" pitchFamily="34" charset="0"/>
              </a:rPr>
              <a:t>McFarlane</a:t>
            </a:r>
            <a:r>
              <a:rPr lang="de-DE" sz="2000" dirty="0" smtClean="0">
                <a:latin typeface="Helvetica" pitchFamily="34" charset="0"/>
              </a:rPr>
              <a:t> 1987, Medvedev </a:t>
            </a:r>
            <a:r>
              <a:rPr lang="de-DE" sz="2000" dirty="0" err="1" smtClean="0">
                <a:latin typeface="Helvetica" pitchFamily="34" charset="0"/>
              </a:rPr>
              <a:t>and</a:t>
            </a:r>
            <a:r>
              <a:rPr lang="de-DE" sz="2000" dirty="0" smtClean="0">
                <a:latin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</a:rPr>
              <a:t>Klaassen</a:t>
            </a:r>
            <a:r>
              <a:rPr lang="de-DE" sz="2000" dirty="0" smtClean="0">
                <a:latin typeface="Helvetica" pitchFamily="34" charset="0"/>
              </a:rPr>
              <a:t> 1995, Hines 1997, </a:t>
            </a:r>
            <a:r>
              <a:rPr lang="de-DE" sz="2000" dirty="0" err="1" smtClean="0">
                <a:latin typeface="Helvetica" pitchFamily="34" charset="0"/>
              </a:rPr>
              <a:t>Lott</a:t>
            </a:r>
            <a:r>
              <a:rPr lang="de-DE" sz="2000" dirty="0" smtClean="0">
                <a:latin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</a:rPr>
              <a:t>and</a:t>
            </a:r>
            <a:r>
              <a:rPr lang="de-DE" sz="2000" dirty="0" smtClean="0">
                <a:latin typeface="Helvetica" pitchFamily="34" charset="0"/>
              </a:rPr>
              <a:t> Miller 1997, Alexander </a:t>
            </a:r>
            <a:r>
              <a:rPr lang="de-DE" sz="2000" dirty="0" err="1" smtClean="0">
                <a:latin typeface="Helvetica" pitchFamily="34" charset="0"/>
              </a:rPr>
              <a:t>and</a:t>
            </a:r>
            <a:r>
              <a:rPr lang="de-DE" sz="2000" dirty="0" smtClean="0">
                <a:latin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</a:rPr>
              <a:t>Dunkerton</a:t>
            </a:r>
            <a:r>
              <a:rPr lang="de-DE" sz="2000" dirty="0" smtClean="0">
                <a:latin typeface="Helvetica" pitchFamily="34" charset="0"/>
              </a:rPr>
              <a:t> 1999, Warner </a:t>
            </a:r>
            <a:r>
              <a:rPr lang="de-DE" sz="2000" dirty="0" err="1" smtClean="0">
                <a:latin typeface="Helvetica" pitchFamily="34" charset="0"/>
              </a:rPr>
              <a:t>and</a:t>
            </a:r>
            <a:r>
              <a:rPr lang="de-DE" sz="2000" dirty="0" smtClean="0">
                <a:latin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</a:rPr>
              <a:t>McIntyre</a:t>
            </a:r>
            <a:r>
              <a:rPr lang="de-DE" sz="2000" dirty="0" smtClean="0">
                <a:latin typeface="Helvetica" pitchFamily="34" charset="0"/>
              </a:rPr>
              <a:t> 2001)</a:t>
            </a:r>
            <a:r>
              <a:rPr lang="de-DE" sz="2000" dirty="0" smtClean="0">
                <a:solidFill>
                  <a:schemeClr val="accent2"/>
                </a:solidFill>
                <a:latin typeface="Helvetica" pitchFamily="34" charset="0"/>
              </a:rPr>
              <a:t> </a:t>
            </a:r>
            <a:br>
              <a:rPr lang="de-DE" sz="2000" dirty="0" smtClean="0">
                <a:solidFill>
                  <a:schemeClr val="accent2"/>
                </a:solidFill>
                <a:latin typeface="Helvetica" pitchFamily="34" charset="0"/>
              </a:rPr>
            </a:br>
            <a:endParaRPr lang="de-DE" sz="2000" dirty="0" smtClean="0">
              <a:solidFill>
                <a:schemeClr val="accent2"/>
              </a:solidFill>
              <a:latin typeface="Helvetic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How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well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do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we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understand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GW </a:t>
            </a:r>
            <a:r>
              <a:rPr lang="de-DE" sz="2000" i="1" u="sng" dirty="0" err="1" smtClean="0">
                <a:solidFill>
                  <a:srgbClr val="FF3300"/>
                </a:solidFill>
                <a:latin typeface="Helvetica" pitchFamily="34" charset="0"/>
              </a:rPr>
              <a:t>breaking</a:t>
            </a:r>
            <a:r>
              <a:rPr lang="de-DE" sz="2000" dirty="0" smtClean="0">
                <a:solidFill>
                  <a:srgbClr val="FF3300"/>
                </a:solidFill>
                <a:latin typeface="Helvetica" pitchFamily="34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de-DE" sz="2000" dirty="0" smtClean="0">
              <a:solidFill>
                <a:schemeClr val="accent2"/>
              </a:solidFill>
              <a:latin typeface="Helvetic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How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well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do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we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understand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GW </a:t>
            </a:r>
            <a:r>
              <a:rPr lang="de-DE" sz="2000" i="1" u="sng" dirty="0" err="1" smtClean="0">
                <a:solidFill>
                  <a:srgbClr val="FF3300"/>
                </a:solidFill>
                <a:latin typeface="Helvetica" pitchFamily="34" charset="0"/>
              </a:rPr>
              <a:t>propagation</a:t>
            </a:r>
            <a:r>
              <a:rPr lang="de-DE" sz="2000" dirty="0" smtClean="0">
                <a:solidFill>
                  <a:srgbClr val="FF3300"/>
                </a:solidFill>
                <a:latin typeface="Helvetica" pitchFamily="34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de-DE" sz="2000" dirty="0" smtClean="0">
              <a:solidFill>
                <a:schemeClr val="accent2"/>
              </a:solidFill>
              <a:latin typeface="Helvetic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Presently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no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parameterization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of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i="1" u="sng" dirty="0" err="1" smtClean="0">
                <a:solidFill>
                  <a:srgbClr val="FF3300"/>
                </a:solidFill>
                <a:latin typeface="Helvetica" pitchFamily="34" charset="0"/>
              </a:rPr>
              <a:t>spontaneous</a:t>
            </a:r>
            <a:r>
              <a:rPr lang="de-DE" sz="2000" i="1" u="sng" dirty="0" smtClean="0">
                <a:solidFill>
                  <a:srgbClr val="FF3300"/>
                </a:solidFill>
                <a:latin typeface="Helvetica" pitchFamily="34" charset="0"/>
              </a:rPr>
              <a:t> </a:t>
            </a:r>
            <a:r>
              <a:rPr lang="de-DE" sz="2000" i="1" u="sng" dirty="0" err="1" smtClean="0">
                <a:solidFill>
                  <a:srgbClr val="FF3300"/>
                </a:solidFill>
                <a:latin typeface="Helvetica" pitchFamily="34" charset="0"/>
              </a:rPr>
              <a:t>imbalance</a:t>
            </a:r>
            <a:endParaRPr lang="de-DE" sz="2000" i="1" u="sng" dirty="0" smtClean="0">
              <a:solidFill>
                <a:srgbClr val="FF3300"/>
              </a:solidFill>
              <a:latin typeface="Helvetic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sz="2000" i="1" u="sng" dirty="0" smtClean="0">
              <a:solidFill>
                <a:srgbClr val="FF330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35038" y="981075"/>
            <a:ext cx="8208962" cy="29527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How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well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do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present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parameterizations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describe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the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GW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impact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? (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theory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needed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!) </a:t>
            </a:r>
            <a:b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</a:br>
            <a:r>
              <a:rPr lang="de-DE" sz="2000" dirty="0" smtClean="0">
                <a:solidFill>
                  <a:schemeClr val="accent2"/>
                </a:solidFill>
                <a:latin typeface="Helvetica" pitchFamily="34" charset="0"/>
              </a:rPr>
              <a:t/>
            </a:r>
            <a:br>
              <a:rPr lang="de-DE" sz="2000" dirty="0" smtClean="0">
                <a:solidFill>
                  <a:schemeClr val="accent2"/>
                </a:solidFill>
                <a:latin typeface="Helvetica" pitchFamily="34" charset="0"/>
              </a:rPr>
            </a:br>
            <a:r>
              <a:rPr lang="de-DE" sz="2000" dirty="0" smtClean="0">
                <a:latin typeface="Helvetica" pitchFamily="34" charset="0"/>
              </a:rPr>
              <a:t>(e.g. </a:t>
            </a:r>
            <a:r>
              <a:rPr lang="de-DE" sz="2000" dirty="0" err="1" smtClean="0">
                <a:latin typeface="Helvetica" pitchFamily="34" charset="0"/>
              </a:rPr>
              <a:t>Linzen</a:t>
            </a:r>
            <a:r>
              <a:rPr lang="de-DE" sz="2000" dirty="0" smtClean="0">
                <a:latin typeface="Helvetica" pitchFamily="34" charset="0"/>
              </a:rPr>
              <a:t> 1981, Palmer et al 1986, </a:t>
            </a:r>
            <a:r>
              <a:rPr lang="de-DE" sz="2000" dirty="0" err="1" smtClean="0">
                <a:latin typeface="Helvetica" pitchFamily="34" charset="0"/>
              </a:rPr>
              <a:t>McFarlane</a:t>
            </a:r>
            <a:r>
              <a:rPr lang="de-DE" sz="2000" dirty="0" smtClean="0">
                <a:latin typeface="Helvetica" pitchFamily="34" charset="0"/>
              </a:rPr>
              <a:t> 1987, Medvedev </a:t>
            </a:r>
            <a:r>
              <a:rPr lang="de-DE" sz="2000" dirty="0" err="1" smtClean="0">
                <a:latin typeface="Helvetica" pitchFamily="34" charset="0"/>
              </a:rPr>
              <a:t>and</a:t>
            </a:r>
            <a:r>
              <a:rPr lang="de-DE" sz="2000" dirty="0" smtClean="0">
                <a:latin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</a:rPr>
              <a:t>Klaassen</a:t>
            </a:r>
            <a:r>
              <a:rPr lang="de-DE" sz="2000" dirty="0" smtClean="0">
                <a:latin typeface="Helvetica" pitchFamily="34" charset="0"/>
              </a:rPr>
              <a:t> 1995, Hines 1997, </a:t>
            </a:r>
            <a:r>
              <a:rPr lang="de-DE" sz="2000" dirty="0" err="1" smtClean="0">
                <a:latin typeface="Helvetica" pitchFamily="34" charset="0"/>
              </a:rPr>
              <a:t>Lott</a:t>
            </a:r>
            <a:r>
              <a:rPr lang="de-DE" sz="2000" dirty="0" smtClean="0">
                <a:latin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</a:rPr>
              <a:t>and</a:t>
            </a:r>
            <a:r>
              <a:rPr lang="de-DE" sz="2000" dirty="0" smtClean="0">
                <a:latin typeface="Helvetica" pitchFamily="34" charset="0"/>
              </a:rPr>
              <a:t> Miller 1997, Alexander </a:t>
            </a:r>
            <a:r>
              <a:rPr lang="de-DE" sz="2000" dirty="0" err="1" smtClean="0">
                <a:latin typeface="Helvetica" pitchFamily="34" charset="0"/>
              </a:rPr>
              <a:t>and</a:t>
            </a:r>
            <a:r>
              <a:rPr lang="de-DE" sz="2000" dirty="0" smtClean="0">
                <a:latin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</a:rPr>
              <a:t>Dunkerton</a:t>
            </a:r>
            <a:r>
              <a:rPr lang="de-DE" sz="2000" dirty="0" smtClean="0">
                <a:latin typeface="Helvetica" pitchFamily="34" charset="0"/>
              </a:rPr>
              <a:t> 1999, Warner </a:t>
            </a:r>
            <a:r>
              <a:rPr lang="de-DE" sz="2000" dirty="0" err="1" smtClean="0">
                <a:latin typeface="Helvetica" pitchFamily="34" charset="0"/>
              </a:rPr>
              <a:t>and</a:t>
            </a:r>
            <a:r>
              <a:rPr lang="de-DE" sz="2000" dirty="0" smtClean="0">
                <a:latin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</a:rPr>
              <a:t>McIntyre</a:t>
            </a:r>
            <a:r>
              <a:rPr lang="de-DE" sz="2000" dirty="0" smtClean="0">
                <a:latin typeface="Helvetica" pitchFamily="34" charset="0"/>
              </a:rPr>
              <a:t> 2001)</a:t>
            </a:r>
            <a:r>
              <a:rPr lang="de-DE" sz="2000" dirty="0" smtClean="0">
                <a:solidFill>
                  <a:schemeClr val="accent2"/>
                </a:solidFill>
                <a:latin typeface="Helvetica" pitchFamily="34" charset="0"/>
              </a:rPr>
              <a:t> </a:t>
            </a:r>
            <a:br>
              <a:rPr lang="de-DE" sz="2000" dirty="0" smtClean="0">
                <a:solidFill>
                  <a:schemeClr val="accent2"/>
                </a:solidFill>
                <a:latin typeface="Helvetica" pitchFamily="34" charset="0"/>
              </a:rPr>
            </a:br>
            <a:endParaRPr lang="de-DE" sz="2000" dirty="0" smtClean="0">
              <a:solidFill>
                <a:schemeClr val="accent2"/>
              </a:solidFill>
              <a:latin typeface="Helvetic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How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well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do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we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understand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GW </a:t>
            </a:r>
            <a:r>
              <a:rPr lang="de-DE" sz="2000" i="1" u="sng" dirty="0" err="1" smtClean="0">
                <a:solidFill>
                  <a:srgbClr val="FF3300"/>
                </a:solidFill>
                <a:latin typeface="Helvetica" pitchFamily="34" charset="0"/>
              </a:rPr>
              <a:t>breaking</a:t>
            </a:r>
            <a:r>
              <a:rPr lang="de-DE" sz="2000" dirty="0" smtClean="0">
                <a:solidFill>
                  <a:srgbClr val="FF3300"/>
                </a:solidFill>
                <a:latin typeface="Helvetica" pitchFamily="34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de-DE" sz="2000" dirty="0" smtClean="0">
              <a:solidFill>
                <a:schemeClr val="accent2"/>
              </a:solidFill>
              <a:latin typeface="Helvetic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How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well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do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we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understand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GW </a:t>
            </a:r>
            <a:r>
              <a:rPr lang="de-DE" sz="2000" i="1" u="sng" dirty="0" err="1" smtClean="0">
                <a:solidFill>
                  <a:srgbClr val="FF3300"/>
                </a:solidFill>
                <a:latin typeface="Helvetica" pitchFamily="34" charset="0"/>
              </a:rPr>
              <a:t>propagation</a:t>
            </a:r>
            <a:r>
              <a:rPr lang="de-DE" sz="2000" dirty="0" smtClean="0">
                <a:solidFill>
                  <a:srgbClr val="FF3300"/>
                </a:solidFill>
                <a:latin typeface="Helvetica" pitchFamily="34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de-DE" sz="2000" dirty="0" smtClean="0">
              <a:solidFill>
                <a:schemeClr val="accent2"/>
              </a:solidFill>
              <a:latin typeface="Helvetic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Presently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no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parameterization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latin typeface="Helvetica" pitchFamily="34" charset="0"/>
              </a:rPr>
              <a:t>of</a:t>
            </a: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i="1" u="sng" dirty="0" err="1" smtClean="0">
                <a:solidFill>
                  <a:srgbClr val="FF3300"/>
                </a:solidFill>
                <a:latin typeface="Helvetica" pitchFamily="34" charset="0"/>
              </a:rPr>
              <a:t>spontaneous</a:t>
            </a:r>
            <a:r>
              <a:rPr lang="de-DE" sz="2000" i="1" u="sng" dirty="0" smtClean="0">
                <a:solidFill>
                  <a:srgbClr val="FF3300"/>
                </a:solidFill>
                <a:latin typeface="Helvetica" pitchFamily="34" charset="0"/>
              </a:rPr>
              <a:t> </a:t>
            </a:r>
            <a:r>
              <a:rPr lang="de-DE" sz="2000" i="1" u="sng" dirty="0" err="1" smtClean="0">
                <a:solidFill>
                  <a:srgbClr val="FF3300"/>
                </a:solidFill>
                <a:latin typeface="Helvetica" pitchFamily="34" charset="0"/>
              </a:rPr>
              <a:t>imbalance</a:t>
            </a:r>
            <a:endParaRPr lang="de-DE" sz="2000" i="1" u="sng" dirty="0" smtClean="0">
              <a:solidFill>
                <a:srgbClr val="FF3300"/>
              </a:solidFill>
              <a:latin typeface="Helvetic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e-DE" sz="2000" i="1" u="sng" dirty="0" smtClean="0">
              <a:solidFill>
                <a:srgbClr val="FF3300"/>
              </a:solidFill>
              <a:latin typeface="Helvetic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2000" dirty="0" smtClean="0">
                <a:solidFill>
                  <a:schemeClr val="accent1"/>
                </a:solidFill>
                <a:latin typeface="Helvetica" pitchFamily="34" charset="0"/>
              </a:rPr>
              <a:t>Approach:</a:t>
            </a:r>
          </a:p>
          <a:p>
            <a:pPr eaLnBrk="1" hangingPunct="1">
              <a:lnSpc>
                <a:spcPct val="80000"/>
              </a:lnSpc>
            </a:pPr>
            <a:endParaRPr lang="de-DE" sz="2000" dirty="0" smtClean="0">
              <a:solidFill>
                <a:schemeClr val="accent2"/>
              </a:solidFill>
              <a:latin typeface="Helvetica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de-DE" sz="1800" dirty="0" smtClean="0">
                <a:solidFill>
                  <a:srgbClr val="008000"/>
                </a:solidFill>
                <a:latin typeface="Helvetica" pitchFamily="34" charset="0"/>
              </a:rPr>
              <a:t>DNS</a:t>
            </a:r>
            <a:r>
              <a:rPr lang="de-DE" sz="1800" dirty="0" smtClean="0">
                <a:solidFill>
                  <a:schemeClr val="accent2"/>
                </a:solidFill>
                <a:latin typeface="Helvetica" pitchFamily="34" charset="0"/>
              </a:rPr>
              <a:t> </a:t>
            </a:r>
            <a:r>
              <a:rPr lang="de-DE" sz="1800" dirty="0" smtClean="0">
                <a:solidFill>
                  <a:schemeClr val="accent1"/>
                </a:solidFill>
                <a:latin typeface="Helvetica" pitchFamily="34" charset="0"/>
              </a:rPr>
              <a:t>(</a:t>
            </a:r>
            <a:r>
              <a:rPr lang="de-DE" sz="1800" dirty="0" err="1" smtClean="0">
                <a:solidFill>
                  <a:schemeClr val="accent1"/>
                </a:solidFill>
                <a:latin typeface="Helvetica" pitchFamily="34" charset="0"/>
              </a:rPr>
              <a:t>everything</a:t>
            </a:r>
            <a:r>
              <a:rPr lang="de-DE" sz="18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1800" dirty="0" err="1" smtClean="0">
                <a:solidFill>
                  <a:schemeClr val="accent1"/>
                </a:solidFill>
                <a:latin typeface="Helvetica" pitchFamily="34" charset="0"/>
              </a:rPr>
              <a:t>resolved</a:t>
            </a:r>
            <a:r>
              <a:rPr lang="de-DE" sz="1800" dirty="0" smtClean="0">
                <a:solidFill>
                  <a:schemeClr val="accent1"/>
                </a:solidFill>
                <a:latin typeface="Helvetica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de-DE" sz="1800" dirty="0" smtClean="0">
                <a:solidFill>
                  <a:srgbClr val="008000"/>
                </a:solidFill>
                <a:latin typeface="Helvetica" pitchFamily="34" charset="0"/>
              </a:rPr>
              <a:t>LES</a:t>
            </a:r>
            <a:r>
              <a:rPr lang="de-DE" sz="1800" dirty="0" smtClean="0">
                <a:solidFill>
                  <a:schemeClr val="accent2"/>
                </a:solidFill>
                <a:latin typeface="Helvetica" pitchFamily="34" charset="0"/>
              </a:rPr>
              <a:t> </a:t>
            </a:r>
            <a:r>
              <a:rPr lang="de-DE" sz="1800" dirty="0" smtClean="0">
                <a:solidFill>
                  <a:schemeClr val="accent1"/>
                </a:solidFill>
                <a:latin typeface="Helvetica" pitchFamily="34" charset="0"/>
              </a:rPr>
              <a:t>(</a:t>
            </a:r>
            <a:r>
              <a:rPr lang="de-DE" sz="1800" dirty="0" err="1" smtClean="0">
                <a:solidFill>
                  <a:schemeClr val="accent1"/>
                </a:solidFill>
                <a:latin typeface="Helvetica" pitchFamily="34" charset="0"/>
              </a:rPr>
              <a:t>turbulence</a:t>
            </a:r>
            <a:r>
              <a:rPr lang="de-DE" sz="18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1800" dirty="0" err="1" smtClean="0">
                <a:solidFill>
                  <a:schemeClr val="accent1"/>
                </a:solidFill>
                <a:latin typeface="Helvetica" pitchFamily="34" charset="0"/>
              </a:rPr>
              <a:t>parameterized</a:t>
            </a:r>
            <a:r>
              <a:rPr lang="de-DE" sz="1800" dirty="0" smtClean="0">
                <a:solidFill>
                  <a:schemeClr val="accent1"/>
                </a:solidFill>
                <a:latin typeface="Helvetica" pitchFamily="34" charset="0"/>
              </a:rPr>
              <a:t>, GWs </a:t>
            </a:r>
            <a:r>
              <a:rPr lang="de-DE" sz="1800" dirty="0" err="1" smtClean="0">
                <a:solidFill>
                  <a:schemeClr val="accent1"/>
                </a:solidFill>
                <a:latin typeface="Helvetica" pitchFamily="34" charset="0"/>
              </a:rPr>
              <a:t>resolved</a:t>
            </a:r>
            <a:r>
              <a:rPr lang="de-DE" sz="1800" dirty="0" smtClean="0">
                <a:solidFill>
                  <a:schemeClr val="accent1"/>
                </a:solidFill>
                <a:latin typeface="Helvetica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de-DE" sz="1800" dirty="0" smtClean="0">
                <a:solidFill>
                  <a:srgbClr val="008000"/>
                </a:solidFill>
                <a:latin typeface="Helvetica" pitchFamily="34" charset="0"/>
              </a:rPr>
              <a:t>GW </a:t>
            </a:r>
            <a:r>
              <a:rPr lang="de-DE" sz="1800" dirty="0" err="1" smtClean="0">
                <a:solidFill>
                  <a:srgbClr val="008000"/>
                </a:solidFill>
                <a:latin typeface="Helvetica" pitchFamily="34" charset="0"/>
              </a:rPr>
              <a:t>parameterization</a:t>
            </a:r>
            <a:endParaRPr lang="de-DE" sz="1800" dirty="0" smtClean="0">
              <a:solidFill>
                <a:srgbClr val="008000"/>
              </a:solidFill>
              <a:latin typeface="Helvetica" pitchFamily="34" charset="0"/>
            </a:endParaRP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971550" y="5229225"/>
            <a:ext cx="0" cy="720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smtClean="0">
                <a:solidFill>
                  <a:schemeClr val="accent1"/>
                </a:solidFill>
                <a:latin typeface="Helvetica" pitchFamily="34" charset="0"/>
              </a:rPr>
              <a:t>Open Questions and Research Strategy</a:t>
            </a:r>
            <a:endParaRPr lang="de-DE" sz="32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0"/>
            <a:ext cx="7772400" cy="762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DNS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and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 LES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of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breaking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 IGW (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Boussinesq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)</a:t>
            </a:r>
          </a:p>
        </p:txBody>
      </p:sp>
      <p:pic>
        <p:nvPicPr>
          <p:cNvPr id="231427" name="Picture 3" descr="C:\Users\mfruman\Documents\Conferences\DFG_2010\dns_buoy_1152_20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95463"/>
            <a:ext cx="43195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28" name="Picture 4" descr="C:\Users\mfruman\Documents\Conferences\DFG_2010\les_buoy_288_20min_cb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95463"/>
            <a:ext cx="43195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9" name="TextBox 7"/>
          <p:cNvSpPr txBox="1">
            <a:spLocks noChangeArrowheads="1"/>
          </p:cNvSpPr>
          <p:nvPr/>
        </p:nvSpPr>
        <p:spPr bwMode="auto">
          <a:xfrm>
            <a:off x="395288" y="5180013"/>
            <a:ext cx="4016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dirty="0">
                <a:solidFill>
                  <a:schemeClr val="accent1"/>
                </a:solidFill>
                <a:ea typeface="ＭＳ Ｐゴシック" pitchFamily="34" charset="-128"/>
              </a:rPr>
              <a:t>1152 x 1152 direct numerical simulation</a:t>
            </a:r>
            <a:endParaRPr lang="de-DE" sz="1600" b="1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231430" name="TextBox 8"/>
          <p:cNvSpPr txBox="1">
            <a:spLocks noChangeArrowheads="1"/>
          </p:cNvSpPr>
          <p:nvPr/>
        </p:nvSpPr>
        <p:spPr bwMode="auto">
          <a:xfrm>
            <a:off x="4643438" y="5180013"/>
            <a:ext cx="3959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dirty="0">
                <a:solidFill>
                  <a:schemeClr val="accent1"/>
                </a:solidFill>
                <a:ea typeface="ＭＳ Ｐゴシック" pitchFamily="34" charset="-128"/>
              </a:rPr>
              <a:t>288 x 288 simulation with ALDM (INCA)</a:t>
            </a:r>
            <a:endParaRPr lang="de-DE" sz="1600" b="1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606425" y="6446838"/>
            <a:ext cx="710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dirty="0" err="1">
                <a:solidFill>
                  <a:schemeClr val="accent1"/>
                </a:solidFill>
              </a:rPr>
              <a:t>Fruman</a:t>
            </a:r>
            <a:r>
              <a:rPr lang="de-DE" sz="1800" dirty="0">
                <a:solidFill>
                  <a:schemeClr val="accent1"/>
                </a:solidFill>
              </a:rPr>
              <a:t>, Achatz (GU Frankfurt), </a:t>
            </a:r>
            <a:r>
              <a:rPr lang="de-DE" sz="1800" dirty="0" err="1">
                <a:solidFill>
                  <a:schemeClr val="accent1"/>
                </a:solidFill>
              </a:rPr>
              <a:t>Remmler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and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Hickel</a:t>
            </a:r>
            <a:r>
              <a:rPr lang="de-DE" sz="1800" dirty="0">
                <a:solidFill>
                  <a:schemeClr val="accent1"/>
                </a:solidFill>
              </a:rPr>
              <a:t> (TU München) </a:t>
            </a: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1763713" y="1052513"/>
            <a:ext cx="560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FF3300"/>
                </a:solidFill>
              </a:rPr>
              <a:t>Perturbation IGW by leading transverse SV: snapshot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971550" y="1068388"/>
            <a:ext cx="285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FF3300"/>
                </a:solidFill>
              </a:rPr>
              <a:t>Random perturbation IGW</a:t>
            </a:r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4448175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5292725" y="1068388"/>
            <a:ext cx="318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FF3300"/>
                </a:solidFill>
              </a:rPr>
              <a:t>Random perturbation NH GW</a:t>
            </a:r>
          </a:p>
        </p:txBody>
      </p:sp>
      <p:pic>
        <p:nvPicPr>
          <p:cNvPr id="2324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557338"/>
            <a:ext cx="4445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04825" y="5451475"/>
            <a:ext cx="8459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1800"/>
              <a:t>Horizontally averaged vertical spectrum of total energy density vs. wavenumber</a:t>
            </a:r>
          </a:p>
        </p:txBody>
      </p:sp>
      <p:sp>
        <p:nvSpPr>
          <p:cNvPr id="232456" name="Text Box 8"/>
          <p:cNvSpPr txBox="1">
            <a:spLocks noChangeArrowheads="1"/>
          </p:cNvSpPr>
          <p:nvPr/>
        </p:nvSpPr>
        <p:spPr bwMode="auto">
          <a:xfrm>
            <a:off x="606425" y="6446838"/>
            <a:ext cx="710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dirty="0" err="1">
                <a:solidFill>
                  <a:schemeClr val="accent1"/>
                </a:solidFill>
              </a:rPr>
              <a:t>Fruman</a:t>
            </a:r>
            <a:r>
              <a:rPr lang="de-DE" sz="1800" dirty="0">
                <a:solidFill>
                  <a:schemeClr val="accent1"/>
                </a:solidFill>
              </a:rPr>
              <a:t>, Achatz (GU Frankfurt), </a:t>
            </a:r>
            <a:r>
              <a:rPr lang="de-DE" sz="1800" dirty="0" err="1">
                <a:solidFill>
                  <a:schemeClr val="accent1"/>
                </a:solidFill>
              </a:rPr>
              <a:t>Remmler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and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Hickel</a:t>
            </a:r>
            <a:r>
              <a:rPr lang="de-DE" sz="1800" dirty="0">
                <a:solidFill>
                  <a:schemeClr val="accent1"/>
                </a:solidFill>
              </a:rPr>
              <a:t> (TU München)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9512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smtClean="0">
                <a:solidFill>
                  <a:schemeClr val="accent1"/>
                </a:solidFill>
                <a:latin typeface="Helvetica" pitchFamily="34" charset="0"/>
              </a:rPr>
              <a:t>DNS and LES of breaking IGW (Boussinesq)</a:t>
            </a:r>
            <a:endParaRPr lang="de-DE" sz="28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822825" y="981075"/>
            <a:ext cx="4321175" cy="33845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sz="2000" dirty="0" err="1" smtClean="0">
                <a:latin typeface="Helvetica" pitchFamily="34" charset="0"/>
              </a:rPr>
              <a:t>Conservation</a:t>
            </a:r>
            <a:endParaRPr lang="de-DE" sz="2000" dirty="0" smtClean="0">
              <a:latin typeface="Helvetica" pitchFamily="34" charset="0"/>
            </a:endParaRPr>
          </a:p>
          <a:p>
            <a:pPr eaLnBrk="1" hangingPunct="1"/>
            <a:endParaRPr lang="de-DE" sz="2000" dirty="0" smtClean="0">
              <a:latin typeface="Helvetica" pitchFamily="34" charset="0"/>
            </a:endParaRPr>
          </a:p>
          <a:p>
            <a:pPr eaLnBrk="1" hangingPunct="1"/>
            <a:endParaRPr lang="de-DE" sz="2000" dirty="0" smtClean="0">
              <a:latin typeface="Helvetica" pitchFamily="34" charset="0"/>
            </a:endParaRPr>
          </a:p>
          <a:p>
            <a:pPr eaLnBrk="1" hangingPunct="1"/>
            <a:endParaRPr lang="de-DE" sz="2000" dirty="0" smtClean="0">
              <a:latin typeface="Helvetica" pitchFamily="34" charset="0"/>
            </a:endParaRPr>
          </a:p>
          <a:p>
            <a:pPr eaLnBrk="1" hangingPunct="1"/>
            <a:r>
              <a:rPr lang="de-DE" sz="2000" b="1" i="1" dirty="0" err="1" smtClean="0">
                <a:solidFill>
                  <a:schemeClr val="accent1"/>
                </a:solidFill>
                <a:latin typeface="Helvetica" pitchFamily="34" charset="0"/>
              </a:rPr>
              <a:t>Instability</a:t>
            </a:r>
            <a:r>
              <a:rPr lang="de-DE" sz="2000" b="1" i="1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</a:rPr>
              <a:t>at</a:t>
            </a:r>
            <a:r>
              <a:rPr lang="de-DE" sz="2000" dirty="0" smtClean="0">
                <a:latin typeface="Helvetica" pitchFamily="34" charset="0"/>
              </a:rPr>
              <a:t> large </a:t>
            </a:r>
            <a:r>
              <a:rPr lang="de-DE" sz="2000" dirty="0" err="1" smtClean="0">
                <a:latin typeface="Helvetica" pitchFamily="34" charset="0"/>
              </a:rPr>
              <a:t>altitudes</a:t>
            </a:r>
            <a:endParaRPr lang="de-DE" sz="2000" dirty="0" smtClean="0">
              <a:latin typeface="Helvetica" pitchFamily="34" charset="0"/>
            </a:endParaRPr>
          </a:p>
          <a:p>
            <a:pPr eaLnBrk="1" hangingPunct="1"/>
            <a:r>
              <a:rPr lang="de-DE" sz="2000" b="1" dirty="0" err="1" smtClean="0">
                <a:solidFill>
                  <a:schemeClr val="accent1"/>
                </a:solidFill>
                <a:latin typeface="Helvetica" pitchFamily="34" charset="0"/>
              </a:rPr>
              <a:t>Momentum</a:t>
            </a:r>
            <a:r>
              <a:rPr lang="de-DE" sz="2000" b="1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  <a:latin typeface="Helvetica" pitchFamily="34" charset="0"/>
              </a:rPr>
              <a:t>deposition</a:t>
            </a:r>
            <a:r>
              <a:rPr lang="de-DE" sz="2000" b="1" dirty="0" smtClean="0">
                <a:solidFill>
                  <a:schemeClr val="accent1"/>
                </a:solidFill>
                <a:latin typeface="Helvetica" pitchFamily="34" charset="0"/>
              </a:rPr>
              <a:t>…</a:t>
            </a:r>
            <a:endParaRPr lang="de-DE" sz="2400" b="1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233476" name="Picture 3" descr="gw_c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3678238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3477" name="Object 5"/>
          <p:cNvGraphicFramePr>
            <a:graphicFrameLocks noChangeAspect="1"/>
          </p:cNvGraphicFramePr>
          <p:nvPr/>
        </p:nvGraphicFramePr>
        <p:xfrm>
          <a:off x="5183188" y="1628775"/>
          <a:ext cx="26955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6" name="Formel" r:id="rId4" imgW="3848040" imgH="927000" progId="Equation.3">
                  <p:embed/>
                </p:oleObj>
              </mc:Choice>
              <mc:Fallback>
                <p:oleObj name="Formel" r:id="rId4" imgW="3848040" imgH="927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1628775"/>
                        <a:ext cx="26955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6877050" y="1557338"/>
            <a:ext cx="1223963" cy="7921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de-DE" sz="1800"/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1366838" y="5876925"/>
            <a:ext cx="241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Rapp et al. (priv. </a:t>
            </a:r>
            <a:r>
              <a:rPr lang="de-DE" sz="1600" dirty="0" err="1">
                <a:solidFill>
                  <a:schemeClr val="accent1"/>
                </a:solidFill>
              </a:rPr>
              <a:t>comm</a:t>
            </a:r>
            <a:r>
              <a:rPr lang="de-DE" sz="1600" dirty="0">
                <a:solidFill>
                  <a:schemeClr val="accent1"/>
                </a:solidFill>
              </a:rPr>
              <a:t>.)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24544" y="188640"/>
            <a:ext cx="7772400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smtClean="0">
                <a:solidFill>
                  <a:schemeClr val="accent1"/>
                </a:solidFill>
                <a:latin typeface="Helvetica" pitchFamily="34" charset="0"/>
              </a:rPr>
              <a:t>GW breaking in the middle atmosphere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24544" y="188640"/>
            <a:ext cx="7772400" cy="6206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GW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breaking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 in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the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middle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atmosphere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34499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822825" y="981075"/>
            <a:ext cx="4321175" cy="33845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sz="2000" dirty="0" err="1" smtClean="0">
                <a:latin typeface="Helvetica" pitchFamily="34" charset="0"/>
              </a:rPr>
              <a:t>Conservation</a:t>
            </a:r>
            <a:endParaRPr lang="de-DE" sz="2000" dirty="0" smtClean="0">
              <a:latin typeface="Helvetica" pitchFamily="34" charset="0"/>
            </a:endParaRPr>
          </a:p>
          <a:p>
            <a:pPr eaLnBrk="1" hangingPunct="1"/>
            <a:endParaRPr lang="de-DE" sz="2000" dirty="0" smtClean="0">
              <a:latin typeface="Helvetica" pitchFamily="34" charset="0"/>
            </a:endParaRPr>
          </a:p>
          <a:p>
            <a:pPr eaLnBrk="1" hangingPunct="1"/>
            <a:endParaRPr lang="de-DE" sz="2000" dirty="0" smtClean="0">
              <a:latin typeface="Helvetica" pitchFamily="34" charset="0"/>
            </a:endParaRPr>
          </a:p>
          <a:p>
            <a:pPr eaLnBrk="1" hangingPunct="1"/>
            <a:endParaRPr lang="de-DE" sz="2000" dirty="0" smtClean="0">
              <a:latin typeface="Helvetica" pitchFamily="34" charset="0"/>
            </a:endParaRPr>
          </a:p>
          <a:p>
            <a:pPr eaLnBrk="1" hangingPunct="1"/>
            <a:r>
              <a:rPr lang="de-DE" sz="2000" b="1" i="1" dirty="0" err="1" smtClean="0">
                <a:solidFill>
                  <a:schemeClr val="accent1"/>
                </a:solidFill>
                <a:latin typeface="Helvetica" pitchFamily="34" charset="0"/>
              </a:rPr>
              <a:t>Instability</a:t>
            </a:r>
            <a:r>
              <a:rPr lang="de-DE" sz="2000" b="1" i="1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</a:rPr>
              <a:t>at</a:t>
            </a:r>
            <a:r>
              <a:rPr lang="de-DE" sz="2000" dirty="0" smtClean="0">
                <a:latin typeface="Helvetica" pitchFamily="34" charset="0"/>
              </a:rPr>
              <a:t> large </a:t>
            </a:r>
            <a:r>
              <a:rPr lang="de-DE" sz="2000" dirty="0" err="1" smtClean="0">
                <a:latin typeface="Helvetica" pitchFamily="34" charset="0"/>
              </a:rPr>
              <a:t>altitudes</a:t>
            </a:r>
            <a:endParaRPr lang="de-DE" sz="2000" dirty="0" smtClean="0">
              <a:latin typeface="Helvetica" pitchFamily="34" charset="0"/>
            </a:endParaRPr>
          </a:p>
          <a:p>
            <a:pPr eaLnBrk="1" hangingPunct="1"/>
            <a:r>
              <a:rPr lang="de-DE" sz="2000" b="1" dirty="0" err="1" smtClean="0">
                <a:solidFill>
                  <a:schemeClr val="accent1"/>
                </a:solidFill>
                <a:latin typeface="Helvetica" pitchFamily="34" charset="0"/>
              </a:rPr>
              <a:t>Momentum</a:t>
            </a:r>
            <a:r>
              <a:rPr lang="de-DE" sz="2000" b="1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  <a:latin typeface="Helvetica" pitchFamily="34" charset="0"/>
              </a:rPr>
              <a:t>deposition</a:t>
            </a:r>
            <a:r>
              <a:rPr lang="de-DE" sz="2000" b="1" dirty="0" smtClean="0">
                <a:solidFill>
                  <a:schemeClr val="accent1"/>
                </a:solidFill>
                <a:latin typeface="Helvetica" pitchFamily="34" charset="0"/>
              </a:rPr>
              <a:t>…</a:t>
            </a:r>
          </a:p>
          <a:p>
            <a:pPr eaLnBrk="1" hangingPunct="1"/>
            <a:r>
              <a:rPr lang="de-DE" sz="2000" b="1" dirty="0" err="1" smtClean="0">
                <a:solidFill>
                  <a:srgbClr val="FF0000"/>
                </a:solidFill>
                <a:latin typeface="Helvetica" pitchFamily="34" charset="0"/>
              </a:rPr>
              <a:t>Competition</a:t>
            </a:r>
            <a:r>
              <a:rPr lang="de-DE" sz="20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Helvetica" pitchFamily="34" charset="0"/>
              </a:rPr>
              <a:t>between</a:t>
            </a:r>
            <a:r>
              <a:rPr lang="de-DE" sz="20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Helvetica" pitchFamily="34" charset="0"/>
              </a:rPr>
              <a:t>wave</a:t>
            </a:r>
            <a:r>
              <a:rPr lang="de-DE" sz="20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Helvetica" pitchFamily="34" charset="0"/>
              </a:rPr>
              <a:t>growth</a:t>
            </a:r>
            <a:r>
              <a:rPr lang="de-DE" sz="20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Helvetica" pitchFamily="34" charset="0"/>
              </a:rPr>
              <a:t>and</a:t>
            </a:r>
            <a:r>
              <a:rPr lang="de-DE" sz="20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Helvetica" pitchFamily="34" charset="0"/>
              </a:rPr>
              <a:t>dissipation</a:t>
            </a:r>
            <a:r>
              <a:rPr lang="de-DE" sz="2000" b="1" dirty="0" smtClean="0">
                <a:solidFill>
                  <a:srgbClr val="FF0000"/>
                </a:solidFill>
                <a:latin typeface="Helvetica" pitchFamily="34" charset="0"/>
              </a:rPr>
              <a:t>:</a:t>
            </a:r>
          </a:p>
          <a:p>
            <a:pPr lvl="1" eaLnBrk="1" hangingPunct="1"/>
            <a:r>
              <a:rPr lang="de-DE" sz="2000" dirty="0" smtClean="0">
                <a:solidFill>
                  <a:srgbClr val="FF0000"/>
                </a:solidFill>
                <a:latin typeface="Helvetica" pitchFamily="34" charset="0"/>
              </a:rPr>
              <a:t>not in </a:t>
            </a:r>
            <a:r>
              <a:rPr lang="de-DE" sz="2000" dirty="0" err="1" smtClean="0">
                <a:solidFill>
                  <a:srgbClr val="FF0000"/>
                </a:solidFill>
                <a:latin typeface="Helvetica" pitchFamily="34" charset="0"/>
              </a:rPr>
              <a:t>Boussinesq</a:t>
            </a:r>
            <a:r>
              <a:rPr lang="de-DE" sz="2000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Helvetica" pitchFamily="34" charset="0"/>
              </a:rPr>
              <a:t>theory</a:t>
            </a:r>
            <a:endParaRPr lang="de-DE" sz="2000" dirty="0" smtClean="0">
              <a:solidFill>
                <a:srgbClr val="FF0000"/>
              </a:solidFill>
              <a:latin typeface="Helvetica" pitchFamily="34" charset="0"/>
            </a:endParaRPr>
          </a:p>
        </p:txBody>
      </p:sp>
      <p:pic>
        <p:nvPicPr>
          <p:cNvPr id="234500" name="Picture 3" descr="gw_c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3678238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4501" name="Object 5"/>
          <p:cNvGraphicFramePr>
            <a:graphicFrameLocks noChangeAspect="1"/>
          </p:cNvGraphicFramePr>
          <p:nvPr/>
        </p:nvGraphicFramePr>
        <p:xfrm>
          <a:off x="5183188" y="1628775"/>
          <a:ext cx="26955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20" name="Formel" r:id="rId4" imgW="3848040" imgH="927000" progId="Equation.3">
                  <p:embed/>
                </p:oleObj>
              </mc:Choice>
              <mc:Fallback>
                <p:oleObj name="Formel" r:id="rId4" imgW="3848040" imgH="927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1628775"/>
                        <a:ext cx="26955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6877050" y="1557338"/>
            <a:ext cx="1223963" cy="7921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de-DE" sz="1800"/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1366838" y="5876925"/>
            <a:ext cx="241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Rapp et al. (priv. </a:t>
            </a:r>
            <a:r>
              <a:rPr lang="de-DE" sz="1600" dirty="0" err="1">
                <a:solidFill>
                  <a:schemeClr val="accent1"/>
                </a:solidFill>
              </a:rPr>
              <a:t>comm</a:t>
            </a:r>
            <a:r>
              <a:rPr lang="de-DE" sz="1600" dirty="0">
                <a:solidFill>
                  <a:schemeClr val="accent1"/>
                </a:solidFill>
              </a:rPr>
              <a:t>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822825" y="981075"/>
            <a:ext cx="4321175" cy="33845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sz="2000" dirty="0" err="1" smtClean="0">
                <a:latin typeface="Helvetica" pitchFamily="34" charset="0"/>
              </a:rPr>
              <a:t>Conservation</a:t>
            </a:r>
            <a:endParaRPr lang="de-DE" sz="2000" dirty="0" smtClean="0">
              <a:latin typeface="Helvetica" pitchFamily="34" charset="0"/>
            </a:endParaRPr>
          </a:p>
          <a:p>
            <a:pPr eaLnBrk="1" hangingPunct="1"/>
            <a:endParaRPr lang="de-DE" sz="2000" dirty="0" smtClean="0">
              <a:latin typeface="Helvetica" pitchFamily="34" charset="0"/>
            </a:endParaRPr>
          </a:p>
          <a:p>
            <a:pPr eaLnBrk="1" hangingPunct="1"/>
            <a:endParaRPr lang="de-DE" sz="2000" dirty="0" smtClean="0">
              <a:latin typeface="Helvetica" pitchFamily="34" charset="0"/>
            </a:endParaRPr>
          </a:p>
          <a:p>
            <a:pPr eaLnBrk="1" hangingPunct="1"/>
            <a:endParaRPr lang="de-DE" sz="2000" dirty="0" smtClean="0">
              <a:latin typeface="Helvetica" pitchFamily="34" charset="0"/>
            </a:endParaRPr>
          </a:p>
          <a:p>
            <a:pPr eaLnBrk="1" hangingPunct="1"/>
            <a:r>
              <a:rPr lang="de-DE" sz="2000" b="1" i="1" dirty="0" err="1" smtClean="0">
                <a:solidFill>
                  <a:schemeClr val="accent1"/>
                </a:solidFill>
                <a:latin typeface="Helvetica" pitchFamily="34" charset="0"/>
              </a:rPr>
              <a:t>Instability</a:t>
            </a:r>
            <a:r>
              <a:rPr lang="de-DE" sz="2000" b="1" i="1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</a:rPr>
              <a:t>at</a:t>
            </a:r>
            <a:r>
              <a:rPr lang="de-DE" sz="2000" dirty="0" smtClean="0">
                <a:latin typeface="Helvetica" pitchFamily="34" charset="0"/>
              </a:rPr>
              <a:t> large </a:t>
            </a:r>
            <a:r>
              <a:rPr lang="de-DE" sz="2000" dirty="0" err="1" smtClean="0">
                <a:latin typeface="Helvetica" pitchFamily="34" charset="0"/>
              </a:rPr>
              <a:t>altitudes</a:t>
            </a:r>
            <a:endParaRPr lang="de-DE" sz="2000" dirty="0" smtClean="0">
              <a:latin typeface="Helvetica" pitchFamily="34" charset="0"/>
            </a:endParaRPr>
          </a:p>
          <a:p>
            <a:pPr eaLnBrk="1" hangingPunct="1"/>
            <a:r>
              <a:rPr lang="de-DE" sz="2000" b="1" dirty="0" err="1" smtClean="0">
                <a:solidFill>
                  <a:schemeClr val="accent1"/>
                </a:solidFill>
                <a:latin typeface="Helvetica" pitchFamily="34" charset="0"/>
              </a:rPr>
              <a:t>Momentum</a:t>
            </a:r>
            <a:r>
              <a:rPr lang="de-DE" sz="2000" b="1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  <a:latin typeface="Helvetica" pitchFamily="34" charset="0"/>
              </a:rPr>
              <a:t>deposition</a:t>
            </a:r>
            <a:r>
              <a:rPr lang="de-DE" sz="2000" b="1" dirty="0" smtClean="0">
                <a:solidFill>
                  <a:schemeClr val="accent1"/>
                </a:solidFill>
                <a:latin typeface="Helvetica" pitchFamily="34" charset="0"/>
              </a:rPr>
              <a:t>…</a:t>
            </a:r>
          </a:p>
          <a:p>
            <a:pPr eaLnBrk="1" hangingPunct="1"/>
            <a:r>
              <a:rPr lang="de-DE" sz="2000" b="1" dirty="0" err="1" smtClean="0">
                <a:solidFill>
                  <a:srgbClr val="FF0000"/>
                </a:solidFill>
                <a:latin typeface="Helvetica" pitchFamily="34" charset="0"/>
              </a:rPr>
              <a:t>Competition</a:t>
            </a:r>
            <a:r>
              <a:rPr lang="de-DE" sz="20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Helvetica" pitchFamily="34" charset="0"/>
              </a:rPr>
              <a:t>between</a:t>
            </a:r>
            <a:r>
              <a:rPr lang="de-DE" sz="20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Helvetica" pitchFamily="34" charset="0"/>
              </a:rPr>
              <a:t>wave</a:t>
            </a:r>
            <a:r>
              <a:rPr lang="de-DE" sz="20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Helvetica" pitchFamily="34" charset="0"/>
              </a:rPr>
              <a:t>growth</a:t>
            </a:r>
            <a:r>
              <a:rPr lang="de-DE" sz="20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Helvetica" pitchFamily="34" charset="0"/>
              </a:rPr>
              <a:t>and</a:t>
            </a:r>
            <a:r>
              <a:rPr lang="de-DE" sz="20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Helvetica" pitchFamily="34" charset="0"/>
              </a:rPr>
              <a:t>dissipation</a:t>
            </a:r>
            <a:r>
              <a:rPr lang="de-DE" sz="2000" b="1" dirty="0" smtClean="0">
                <a:solidFill>
                  <a:srgbClr val="FF0000"/>
                </a:solidFill>
                <a:latin typeface="Helvetica" pitchFamily="34" charset="0"/>
              </a:rPr>
              <a:t>:</a:t>
            </a:r>
          </a:p>
          <a:p>
            <a:pPr lvl="1" eaLnBrk="1" hangingPunct="1"/>
            <a:r>
              <a:rPr lang="de-DE" sz="2000" dirty="0" smtClean="0">
                <a:solidFill>
                  <a:srgbClr val="FF0000"/>
                </a:solidFill>
                <a:latin typeface="Helvetica" pitchFamily="34" charset="0"/>
              </a:rPr>
              <a:t>not in </a:t>
            </a:r>
            <a:r>
              <a:rPr lang="de-DE" sz="2000" dirty="0" err="1" smtClean="0">
                <a:solidFill>
                  <a:srgbClr val="FF0000"/>
                </a:solidFill>
                <a:latin typeface="Helvetica" pitchFamily="34" charset="0"/>
              </a:rPr>
              <a:t>Boussinesq</a:t>
            </a:r>
            <a:r>
              <a:rPr lang="de-DE" sz="2000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Helvetica" pitchFamily="34" charset="0"/>
              </a:rPr>
              <a:t>theory</a:t>
            </a:r>
            <a:endParaRPr lang="de-DE" sz="2000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lvl="1" eaLnBrk="1" hangingPunct="1"/>
            <a:r>
              <a:rPr lang="de-DE" sz="2000" dirty="0" err="1" smtClean="0">
                <a:solidFill>
                  <a:srgbClr val="FF0000"/>
                </a:solidFill>
                <a:latin typeface="Helvetica" pitchFamily="34" charset="0"/>
              </a:rPr>
              <a:t>Soundproof</a:t>
            </a:r>
            <a:r>
              <a:rPr lang="de-DE" sz="2000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Helvetica" pitchFamily="34" charset="0"/>
              </a:rPr>
              <a:t>candidates</a:t>
            </a:r>
            <a:r>
              <a:rPr lang="de-DE" sz="2000" dirty="0" smtClean="0">
                <a:solidFill>
                  <a:srgbClr val="FF0000"/>
                </a:solidFill>
                <a:latin typeface="Helvetica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de-DE" sz="2000" i="1" dirty="0" err="1" smtClean="0">
                <a:latin typeface="Helvetica" pitchFamily="34" charset="0"/>
              </a:rPr>
              <a:t>Anelastic</a:t>
            </a:r>
            <a:r>
              <a:rPr lang="de-DE" sz="2000" i="1" dirty="0" smtClean="0">
                <a:latin typeface="Helvetica" pitchFamily="34" charset="0"/>
              </a:rPr>
              <a:t> </a:t>
            </a:r>
            <a:br>
              <a:rPr lang="de-DE" sz="2000" i="1" dirty="0" smtClean="0">
                <a:latin typeface="Helvetica" pitchFamily="34" charset="0"/>
              </a:rPr>
            </a:br>
            <a:r>
              <a:rPr lang="de-DE" sz="2000" i="1" dirty="0" smtClean="0">
                <a:latin typeface="Helvetica" pitchFamily="34" charset="0"/>
              </a:rPr>
              <a:t>(</a:t>
            </a:r>
            <a:r>
              <a:rPr lang="de-DE" sz="2000" i="1" dirty="0" err="1" smtClean="0">
                <a:latin typeface="Helvetica" pitchFamily="34" charset="0"/>
              </a:rPr>
              <a:t>Ogura</a:t>
            </a:r>
            <a:r>
              <a:rPr lang="de-DE" sz="2000" i="1" dirty="0" smtClean="0">
                <a:latin typeface="Helvetica" pitchFamily="34" charset="0"/>
              </a:rPr>
              <a:t> </a:t>
            </a:r>
            <a:r>
              <a:rPr lang="de-DE" sz="2000" i="1" dirty="0" err="1" smtClean="0">
                <a:latin typeface="Helvetica" pitchFamily="34" charset="0"/>
              </a:rPr>
              <a:t>and</a:t>
            </a:r>
            <a:r>
              <a:rPr lang="de-DE" sz="2000" i="1" dirty="0" smtClean="0">
                <a:latin typeface="Helvetica" pitchFamily="34" charset="0"/>
              </a:rPr>
              <a:t> Philips 1962, Lipps </a:t>
            </a:r>
            <a:r>
              <a:rPr lang="de-DE" sz="2000" i="1" dirty="0" err="1" smtClean="0">
                <a:latin typeface="Helvetica" pitchFamily="34" charset="0"/>
              </a:rPr>
              <a:t>and</a:t>
            </a:r>
            <a:r>
              <a:rPr lang="de-DE" sz="2000" i="1" dirty="0" smtClean="0">
                <a:latin typeface="Helvetica" pitchFamily="34" charset="0"/>
              </a:rPr>
              <a:t> </a:t>
            </a:r>
            <a:r>
              <a:rPr lang="de-DE" sz="2000" i="1" dirty="0" err="1" smtClean="0">
                <a:latin typeface="Helvetica" pitchFamily="34" charset="0"/>
              </a:rPr>
              <a:t>Hemler</a:t>
            </a:r>
            <a:r>
              <a:rPr lang="de-DE" sz="2000" i="1" dirty="0" smtClean="0">
                <a:latin typeface="Helvetica" pitchFamily="34" charset="0"/>
              </a:rPr>
              <a:t> 1982)</a:t>
            </a:r>
          </a:p>
          <a:p>
            <a:pPr lvl="1">
              <a:lnSpc>
                <a:spcPct val="80000"/>
              </a:lnSpc>
            </a:pPr>
            <a:r>
              <a:rPr lang="de-DE" sz="2000" i="1" dirty="0" smtClean="0">
                <a:latin typeface="Helvetica" pitchFamily="34" charset="0"/>
              </a:rPr>
              <a:t>Pseudo-</a:t>
            </a:r>
            <a:r>
              <a:rPr lang="de-DE" sz="2000" i="1" dirty="0" err="1" smtClean="0">
                <a:latin typeface="Helvetica" pitchFamily="34" charset="0"/>
              </a:rPr>
              <a:t>incompressible</a:t>
            </a:r>
            <a:r>
              <a:rPr lang="de-DE" sz="2000" i="1" dirty="0" smtClean="0">
                <a:latin typeface="Helvetica" pitchFamily="34" charset="0"/>
              </a:rPr>
              <a:t> (</a:t>
            </a:r>
            <a:r>
              <a:rPr lang="de-DE" sz="2000" i="1" dirty="0" err="1" smtClean="0">
                <a:latin typeface="Helvetica" pitchFamily="34" charset="0"/>
              </a:rPr>
              <a:t>Durran</a:t>
            </a:r>
            <a:r>
              <a:rPr lang="de-DE" sz="2000" i="1" dirty="0" smtClean="0">
                <a:latin typeface="Helvetica" pitchFamily="34" charset="0"/>
              </a:rPr>
              <a:t> 1989)</a:t>
            </a:r>
          </a:p>
          <a:p>
            <a:pPr lvl="1" eaLnBrk="1" hangingPunct="1"/>
            <a:endParaRPr lang="de-DE" sz="2000" dirty="0" smtClean="0">
              <a:solidFill>
                <a:srgbClr val="FF0000"/>
              </a:solidFill>
              <a:latin typeface="Helvetica" pitchFamily="34" charset="0"/>
            </a:endParaRPr>
          </a:p>
        </p:txBody>
      </p:sp>
      <p:pic>
        <p:nvPicPr>
          <p:cNvPr id="235524" name="Picture 3" descr="gw_c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3678238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5183188" y="1628775"/>
          <a:ext cx="26955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4" name="Formel" r:id="rId4" imgW="3848040" imgH="927000" progId="Equation.3">
                  <p:embed/>
                </p:oleObj>
              </mc:Choice>
              <mc:Fallback>
                <p:oleObj name="Formel" r:id="rId4" imgW="3848040" imgH="927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1628775"/>
                        <a:ext cx="26955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6877050" y="1557338"/>
            <a:ext cx="1223963" cy="7921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de-DE" sz="1800"/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1366838" y="5876925"/>
            <a:ext cx="241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Rapp et al. (priv. </a:t>
            </a:r>
            <a:r>
              <a:rPr lang="de-DE" sz="1600" dirty="0" err="1">
                <a:solidFill>
                  <a:schemeClr val="accent1"/>
                </a:solidFill>
              </a:rPr>
              <a:t>comm</a:t>
            </a:r>
            <a:r>
              <a:rPr lang="de-DE" sz="1600" dirty="0">
                <a:solidFill>
                  <a:schemeClr val="accent1"/>
                </a:solidFill>
              </a:rPr>
              <a:t>.)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24544" y="188640"/>
            <a:ext cx="7772400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smtClean="0">
                <a:solidFill>
                  <a:schemeClr val="accent1"/>
                </a:solidFill>
                <a:latin typeface="Helvetica" pitchFamily="34" charset="0"/>
              </a:rPr>
              <a:t>GW breaking in the middle atmosphere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822825" y="981075"/>
            <a:ext cx="4321175" cy="33845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sz="2000" dirty="0" err="1" smtClean="0">
                <a:latin typeface="Helvetica" pitchFamily="34" charset="0"/>
              </a:rPr>
              <a:t>Conservation</a:t>
            </a:r>
            <a:endParaRPr lang="de-DE" sz="2000" dirty="0" smtClean="0">
              <a:latin typeface="Helvetica" pitchFamily="34" charset="0"/>
            </a:endParaRPr>
          </a:p>
          <a:p>
            <a:pPr eaLnBrk="1" hangingPunct="1"/>
            <a:endParaRPr lang="de-DE" sz="2000" dirty="0" smtClean="0">
              <a:latin typeface="Helvetica" pitchFamily="34" charset="0"/>
            </a:endParaRPr>
          </a:p>
          <a:p>
            <a:pPr eaLnBrk="1" hangingPunct="1"/>
            <a:endParaRPr lang="de-DE" sz="2000" dirty="0" smtClean="0">
              <a:latin typeface="Helvetica" pitchFamily="34" charset="0"/>
            </a:endParaRPr>
          </a:p>
          <a:p>
            <a:pPr eaLnBrk="1" hangingPunct="1"/>
            <a:endParaRPr lang="de-DE" sz="2000" dirty="0" smtClean="0">
              <a:latin typeface="Helvetica" pitchFamily="34" charset="0"/>
            </a:endParaRPr>
          </a:p>
          <a:p>
            <a:pPr eaLnBrk="1" hangingPunct="1"/>
            <a:r>
              <a:rPr lang="de-DE" sz="2000" b="1" i="1" dirty="0" err="1" smtClean="0">
                <a:solidFill>
                  <a:schemeClr val="accent1"/>
                </a:solidFill>
                <a:latin typeface="Helvetica" pitchFamily="34" charset="0"/>
              </a:rPr>
              <a:t>Instability</a:t>
            </a:r>
            <a:r>
              <a:rPr lang="de-DE" sz="2000" b="1" i="1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latin typeface="Helvetica" pitchFamily="34" charset="0"/>
              </a:rPr>
              <a:t>at</a:t>
            </a:r>
            <a:r>
              <a:rPr lang="de-DE" sz="2000" dirty="0" smtClean="0">
                <a:latin typeface="Helvetica" pitchFamily="34" charset="0"/>
              </a:rPr>
              <a:t> large </a:t>
            </a:r>
            <a:r>
              <a:rPr lang="de-DE" sz="2000" dirty="0" err="1" smtClean="0">
                <a:latin typeface="Helvetica" pitchFamily="34" charset="0"/>
              </a:rPr>
              <a:t>altitudes</a:t>
            </a:r>
            <a:endParaRPr lang="de-DE" sz="2000" dirty="0" smtClean="0">
              <a:latin typeface="Helvetica" pitchFamily="34" charset="0"/>
            </a:endParaRPr>
          </a:p>
          <a:p>
            <a:pPr eaLnBrk="1" hangingPunct="1"/>
            <a:r>
              <a:rPr lang="de-DE" sz="2000" b="1" dirty="0" err="1" smtClean="0">
                <a:solidFill>
                  <a:schemeClr val="accent1"/>
                </a:solidFill>
                <a:latin typeface="Helvetica" pitchFamily="34" charset="0"/>
              </a:rPr>
              <a:t>Momentum</a:t>
            </a:r>
            <a:r>
              <a:rPr lang="de-DE" sz="2000" b="1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  <a:latin typeface="Helvetica" pitchFamily="34" charset="0"/>
              </a:rPr>
              <a:t>deposition</a:t>
            </a:r>
            <a:r>
              <a:rPr lang="de-DE" sz="2000" b="1" dirty="0" smtClean="0">
                <a:solidFill>
                  <a:schemeClr val="accent1"/>
                </a:solidFill>
                <a:latin typeface="Helvetica" pitchFamily="34" charset="0"/>
              </a:rPr>
              <a:t>…</a:t>
            </a:r>
          </a:p>
          <a:p>
            <a:pPr eaLnBrk="1" hangingPunct="1"/>
            <a:r>
              <a:rPr lang="de-DE" sz="2000" b="1" dirty="0" err="1" smtClean="0">
                <a:solidFill>
                  <a:srgbClr val="FF0000"/>
                </a:solidFill>
                <a:latin typeface="Helvetica" pitchFamily="34" charset="0"/>
              </a:rPr>
              <a:t>Competition</a:t>
            </a:r>
            <a:r>
              <a:rPr lang="de-DE" sz="20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Helvetica" pitchFamily="34" charset="0"/>
              </a:rPr>
              <a:t>between</a:t>
            </a:r>
            <a:r>
              <a:rPr lang="de-DE" sz="20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Helvetica" pitchFamily="34" charset="0"/>
              </a:rPr>
              <a:t>wave</a:t>
            </a:r>
            <a:r>
              <a:rPr lang="de-DE" sz="20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Helvetica" pitchFamily="34" charset="0"/>
              </a:rPr>
              <a:t>growth</a:t>
            </a:r>
            <a:r>
              <a:rPr lang="de-DE" sz="20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Helvetica" pitchFamily="34" charset="0"/>
              </a:rPr>
              <a:t>and</a:t>
            </a:r>
            <a:r>
              <a:rPr lang="de-DE" sz="20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Helvetica" pitchFamily="34" charset="0"/>
              </a:rPr>
              <a:t>dissipation</a:t>
            </a:r>
            <a:r>
              <a:rPr lang="de-DE" sz="2000" b="1" dirty="0" smtClean="0">
                <a:solidFill>
                  <a:srgbClr val="FF0000"/>
                </a:solidFill>
                <a:latin typeface="Helvetica" pitchFamily="34" charset="0"/>
              </a:rPr>
              <a:t>:</a:t>
            </a:r>
          </a:p>
          <a:p>
            <a:pPr lvl="1" eaLnBrk="1" hangingPunct="1"/>
            <a:r>
              <a:rPr lang="de-DE" sz="2000" dirty="0" smtClean="0">
                <a:solidFill>
                  <a:srgbClr val="FF0000"/>
                </a:solidFill>
                <a:latin typeface="Helvetica" pitchFamily="34" charset="0"/>
              </a:rPr>
              <a:t>not in </a:t>
            </a:r>
            <a:r>
              <a:rPr lang="de-DE" sz="2000" dirty="0" err="1" smtClean="0">
                <a:solidFill>
                  <a:srgbClr val="FF0000"/>
                </a:solidFill>
                <a:latin typeface="Helvetica" pitchFamily="34" charset="0"/>
              </a:rPr>
              <a:t>Boussinesq</a:t>
            </a:r>
            <a:r>
              <a:rPr lang="de-DE" sz="2000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Helvetica" pitchFamily="34" charset="0"/>
              </a:rPr>
              <a:t>theory</a:t>
            </a:r>
            <a:endParaRPr lang="de-DE" sz="2000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lvl="1" eaLnBrk="1" hangingPunct="1"/>
            <a:r>
              <a:rPr lang="de-DE" sz="2000" dirty="0" err="1" smtClean="0">
                <a:solidFill>
                  <a:srgbClr val="FF0000"/>
                </a:solidFill>
                <a:latin typeface="Helvetica" pitchFamily="34" charset="0"/>
              </a:rPr>
              <a:t>Soundproof</a:t>
            </a:r>
            <a:r>
              <a:rPr lang="de-DE" sz="2000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Helvetica" pitchFamily="34" charset="0"/>
              </a:rPr>
              <a:t>candidates</a:t>
            </a:r>
            <a:r>
              <a:rPr lang="de-DE" sz="2000" dirty="0" smtClean="0">
                <a:solidFill>
                  <a:srgbClr val="FF0000"/>
                </a:solidFill>
                <a:latin typeface="Helvetica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de-DE" sz="2000" i="1" dirty="0" err="1" smtClean="0">
                <a:latin typeface="Helvetica" pitchFamily="34" charset="0"/>
              </a:rPr>
              <a:t>Anelastic</a:t>
            </a:r>
            <a:r>
              <a:rPr lang="de-DE" sz="2000" i="1" dirty="0" smtClean="0">
                <a:latin typeface="Helvetica" pitchFamily="34" charset="0"/>
              </a:rPr>
              <a:t> </a:t>
            </a:r>
            <a:br>
              <a:rPr lang="de-DE" sz="2000" i="1" dirty="0" smtClean="0">
                <a:latin typeface="Helvetica" pitchFamily="34" charset="0"/>
              </a:rPr>
            </a:br>
            <a:r>
              <a:rPr lang="de-DE" sz="2000" i="1" dirty="0" smtClean="0">
                <a:latin typeface="Helvetica" pitchFamily="34" charset="0"/>
              </a:rPr>
              <a:t>(</a:t>
            </a:r>
            <a:r>
              <a:rPr lang="de-DE" sz="2000" i="1" dirty="0" err="1" smtClean="0">
                <a:latin typeface="Helvetica" pitchFamily="34" charset="0"/>
              </a:rPr>
              <a:t>Ogura</a:t>
            </a:r>
            <a:r>
              <a:rPr lang="de-DE" sz="2000" i="1" dirty="0" smtClean="0">
                <a:latin typeface="Helvetica" pitchFamily="34" charset="0"/>
              </a:rPr>
              <a:t> </a:t>
            </a:r>
            <a:r>
              <a:rPr lang="de-DE" sz="2000" i="1" dirty="0" err="1" smtClean="0">
                <a:latin typeface="Helvetica" pitchFamily="34" charset="0"/>
              </a:rPr>
              <a:t>and</a:t>
            </a:r>
            <a:r>
              <a:rPr lang="de-DE" sz="2000" i="1" dirty="0" smtClean="0">
                <a:latin typeface="Helvetica" pitchFamily="34" charset="0"/>
              </a:rPr>
              <a:t> Philips 1962, Lipps </a:t>
            </a:r>
            <a:r>
              <a:rPr lang="de-DE" sz="2000" i="1" dirty="0" err="1" smtClean="0">
                <a:latin typeface="Helvetica" pitchFamily="34" charset="0"/>
              </a:rPr>
              <a:t>and</a:t>
            </a:r>
            <a:r>
              <a:rPr lang="de-DE" sz="2000" i="1" dirty="0" smtClean="0">
                <a:latin typeface="Helvetica" pitchFamily="34" charset="0"/>
              </a:rPr>
              <a:t> </a:t>
            </a:r>
            <a:r>
              <a:rPr lang="de-DE" sz="2000" i="1" dirty="0" err="1" smtClean="0">
                <a:latin typeface="Helvetica" pitchFamily="34" charset="0"/>
              </a:rPr>
              <a:t>Hemler</a:t>
            </a:r>
            <a:r>
              <a:rPr lang="de-DE" sz="2000" i="1" dirty="0" smtClean="0">
                <a:latin typeface="Helvetica" pitchFamily="34" charset="0"/>
              </a:rPr>
              <a:t> 1982)</a:t>
            </a:r>
          </a:p>
          <a:p>
            <a:pPr lvl="1">
              <a:lnSpc>
                <a:spcPct val="80000"/>
              </a:lnSpc>
            </a:pPr>
            <a:r>
              <a:rPr lang="de-DE" sz="2000" i="1" dirty="0" smtClean="0">
                <a:latin typeface="Helvetica" pitchFamily="34" charset="0"/>
              </a:rPr>
              <a:t>Pseudo-</a:t>
            </a:r>
            <a:r>
              <a:rPr lang="de-DE" sz="2000" i="1" dirty="0" err="1" smtClean="0">
                <a:latin typeface="Helvetica" pitchFamily="34" charset="0"/>
              </a:rPr>
              <a:t>incompressible</a:t>
            </a:r>
            <a:r>
              <a:rPr lang="de-DE" sz="2000" i="1" dirty="0" smtClean="0">
                <a:latin typeface="Helvetica" pitchFamily="34" charset="0"/>
              </a:rPr>
              <a:t> (</a:t>
            </a:r>
            <a:r>
              <a:rPr lang="de-DE" sz="2000" i="1" dirty="0" err="1" smtClean="0">
                <a:latin typeface="Helvetica" pitchFamily="34" charset="0"/>
              </a:rPr>
              <a:t>Durran</a:t>
            </a:r>
            <a:r>
              <a:rPr lang="de-DE" sz="2000" i="1" dirty="0" smtClean="0">
                <a:latin typeface="Helvetica" pitchFamily="34" charset="0"/>
              </a:rPr>
              <a:t> 1989)</a:t>
            </a:r>
          </a:p>
          <a:p>
            <a:pPr lvl="1" eaLnBrk="1" hangingPunct="1"/>
            <a:endParaRPr lang="de-DE" sz="2000" dirty="0" smtClean="0">
              <a:solidFill>
                <a:srgbClr val="FF0000"/>
              </a:solidFill>
              <a:latin typeface="Helvetica" pitchFamily="34" charset="0"/>
            </a:endParaRPr>
          </a:p>
        </p:txBody>
      </p:sp>
      <p:pic>
        <p:nvPicPr>
          <p:cNvPr id="235524" name="Picture 3" descr="gw_c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3678238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5183188" y="1628775"/>
          <a:ext cx="26955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5" name="Formel" r:id="rId4" imgW="3848040" imgH="927000" progId="Equation.3">
                  <p:embed/>
                </p:oleObj>
              </mc:Choice>
              <mc:Fallback>
                <p:oleObj name="Formel" r:id="rId4" imgW="384804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1628775"/>
                        <a:ext cx="26955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6877050" y="1557338"/>
            <a:ext cx="1223963" cy="7921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de-DE" sz="1800"/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1366838" y="5876925"/>
            <a:ext cx="241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Rapp et al. (priv. </a:t>
            </a:r>
            <a:r>
              <a:rPr lang="de-DE" sz="1600" dirty="0" err="1">
                <a:solidFill>
                  <a:schemeClr val="accent1"/>
                </a:solidFill>
              </a:rPr>
              <a:t>comm</a:t>
            </a:r>
            <a:r>
              <a:rPr lang="de-DE" sz="1600" dirty="0">
                <a:solidFill>
                  <a:schemeClr val="accent1"/>
                </a:solidFill>
              </a:rPr>
              <a:t>.)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24544" y="188640"/>
            <a:ext cx="7772400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smtClean="0">
                <a:solidFill>
                  <a:schemeClr val="accent1"/>
                </a:solidFill>
                <a:latin typeface="Helvetica" pitchFamily="34" charset="0"/>
              </a:rPr>
              <a:t>GW breaking in the middle atmosphere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88963" y="3098800"/>
            <a:ext cx="7835799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solidFill>
                  <a:srgbClr val="00B050"/>
                </a:solidFill>
              </a:rPr>
              <a:t>Which soundproof model should be used?</a:t>
            </a:r>
          </a:p>
        </p:txBody>
      </p:sp>
    </p:spTree>
    <p:extLst>
      <p:ext uri="{BB962C8B-B14F-4D97-AF65-F5344CB8AC3E}">
        <p14:creationId xmlns:p14="http://schemas.microsoft.com/office/powerpoint/2010/main" val="3304914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250825" y="1373188"/>
            <a:ext cx="871378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4400" b="1" dirty="0">
                <a:solidFill>
                  <a:schemeClr val="accent1"/>
                </a:solidFill>
                <a:latin typeface="Helvetica" pitchFamily="34" charset="0"/>
              </a:rPr>
              <a:t>Interaction </a:t>
            </a:r>
            <a:r>
              <a:rPr lang="de-DE" sz="4400" b="1" dirty="0" err="1">
                <a:solidFill>
                  <a:schemeClr val="accent1"/>
                </a:solidFill>
                <a:latin typeface="Helvetica" pitchFamily="34" charset="0"/>
              </a:rPr>
              <a:t>between</a:t>
            </a:r>
            <a:r>
              <a:rPr lang="de-DE" sz="4400" b="1" dirty="0">
                <a:solidFill>
                  <a:schemeClr val="accent1"/>
                </a:solidFill>
                <a:latin typeface="Helvetica" pitchFamily="34" charset="0"/>
              </a:rPr>
              <a:t> Large-Amplitude GW </a:t>
            </a:r>
            <a:r>
              <a:rPr lang="de-DE" sz="4400" b="1" dirty="0" err="1">
                <a:solidFill>
                  <a:schemeClr val="accent1"/>
                </a:solidFill>
                <a:latin typeface="Helvetica" pitchFamily="34" charset="0"/>
              </a:rPr>
              <a:t>and</a:t>
            </a:r>
            <a:r>
              <a:rPr lang="de-DE" sz="4400" b="1" dirty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4400" b="1" dirty="0" err="1">
                <a:solidFill>
                  <a:schemeClr val="accent1"/>
                </a:solidFill>
                <a:latin typeface="Helvetica" pitchFamily="34" charset="0"/>
              </a:rPr>
              <a:t>Mean</a:t>
            </a:r>
            <a:r>
              <a:rPr lang="de-DE" sz="4400" b="1" dirty="0">
                <a:solidFill>
                  <a:schemeClr val="accent1"/>
                </a:solidFill>
                <a:latin typeface="Helvetica" pitchFamily="34" charset="0"/>
              </a:rPr>
              <a:t> Flow:</a:t>
            </a:r>
          </a:p>
          <a:p>
            <a:pPr algn="ctr"/>
            <a:endParaRPr lang="de-DE" sz="4400" b="1" dirty="0">
              <a:solidFill>
                <a:schemeClr val="accent1"/>
              </a:solidFill>
              <a:latin typeface="Helvetica" pitchFamily="34" charset="0"/>
            </a:endParaRPr>
          </a:p>
          <a:p>
            <a:pPr algn="ctr"/>
            <a:r>
              <a:rPr lang="de-DE" sz="4400" b="1" dirty="0">
                <a:solidFill>
                  <a:schemeClr val="accent1"/>
                </a:solidFill>
                <a:latin typeface="Helvetica" pitchFamily="34" charset="0"/>
              </a:rPr>
              <a:t>Strong </a:t>
            </a:r>
            <a:r>
              <a:rPr lang="de-DE" sz="4400" b="1" dirty="0" err="1">
                <a:solidFill>
                  <a:schemeClr val="accent1"/>
                </a:solidFill>
                <a:latin typeface="Helvetica" pitchFamily="34" charset="0"/>
              </a:rPr>
              <a:t>Stratification</a:t>
            </a:r>
            <a:endParaRPr lang="de-DE" sz="4400" b="1" dirty="0">
              <a:solidFill>
                <a:schemeClr val="accent1"/>
              </a:solidFill>
              <a:latin typeface="Helvetica" pitchFamily="34" charset="0"/>
            </a:endParaRPr>
          </a:p>
          <a:p>
            <a:pPr algn="ctr"/>
            <a:endParaRPr lang="de-DE" sz="4400" b="1" dirty="0">
              <a:solidFill>
                <a:schemeClr val="accent1"/>
              </a:solidFill>
              <a:latin typeface="Helvetica" pitchFamily="34" charset="0"/>
            </a:endParaRPr>
          </a:p>
          <a:p>
            <a:pPr algn="ctr"/>
            <a:r>
              <a:rPr lang="de-DE" sz="4400" b="1" dirty="0" err="1">
                <a:solidFill>
                  <a:schemeClr val="accent1"/>
                </a:solidFill>
                <a:latin typeface="Helvetica" pitchFamily="34" charset="0"/>
              </a:rPr>
              <a:t>No</a:t>
            </a:r>
            <a:r>
              <a:rPr lang="de-DE" sz="4400" b="1" dirty="0">
                <a:solidFill>
                  <a:schemeClr val="accent1"/>
                </a:solidFill>
                <a:latin typeface="Helvetica" pitchFamily="34" charset="0"/>
              </a:rPr>
              <a:t> Rotation</a:t>
            </a: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376238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250825" y="2565400"/>
            <a:ext cx="87137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4800" b="1" dirty="0">
                <a:solidFill>
                  <a:schemeClr val="accent1"/>
                </a:solidFill>
                <a:latin typeface="Helvetica" pitchFamily="34" charset="0"/>
              </a:rPr>
              <a:t>Gravity </a:t>
            </a:r>
            <a:r>
              <a:rPr lang="de-DE" sz="4800" b="1" dirty="0" err="1">
                <a:solidFill>
                  <a:schemeClr val="accent1"/>
                </a:solidFill>
                <a:latin typeface="Helvetica" pitchFamily="34" charset="0"/>
              </a:rPr>
              <a:t>waves</a:t>
            </a:r>
            <a:r>
              <a:rPr lang="de-DE" sz="4800" b="1" dirty="0">
                <a:solidFill>
                  <a:schemeClr val="accent1"/>
                </a:solidFill>
                <a:latin typeface="Helvetica" pitchFamily="34" charset="0"/>
              </a:rPr>
              <a:t> </a:t>
            </a:r>
            <a:br>
              <a:rPr lang="de-DE" sz="4800" b="1" dirty="0">
                <a:solidFill>
                  <a:schemeClr val="accent1"/>
                </a:solidFill>
                <a:latin typeface="Helvetica" pitchFamily="34" charset="0"/>
              </a:rPr>
            </a:br>
            <a:r>
              <a:rPr lang="de-DE" sz="4800" b="1" dirty="0">
                <a:solidFill>
                  <a:schemeClr val="accent1"/>
                </a:solidFill>
                <a:latin typeface="Helvetica" pitchFamily="34" charset="0"/>
              </a:rPr>
              <a:t>in </a:t>
            </a:r>
            <a:r>
              <a:rPr lang="de-DE" sz="4800" b="1" dirty="0" err="1">
                <a:solidFill>
                  <a:schemeClr val="accent1"/>
                </a:solidFill>
                <a:latin typeface="Helvetica" pitchFamily="34" charset="0"/>
              </a:rPr>
              <a:t>the</a:t>
            </a:r>
            <a:r>
              <a:rPr lang="de-DE" sz="4800" b="1" dirty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4800" b="1" dirty="0" err="1">
                <a:solidFill>
                  <a:schemeClr val="accent1"/>
                </a:solidFill>
                <a:latin typeface="Helvetica" pitchFamily="34" charset="0"/>
              </a:rPr>
              <a:t>atmosphere</a:t>
            </a:r>
            <a:endParaRPr lang="de-DE" sz="4800" b="1" dirty="0">
              <a:solidFill>
                <a:schemeClr val="accent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663575" y="1038225"/>
            <a:ext cx="7940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for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simplicity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from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now</a:t>
            </a:r>
            <a:r>
              <a:rPr lang="de-DE" sz="1800" dirty="0">
                <a:solidFill>
                  <a:schemeClr val="accent1"/>
                </a:solidFill>
              </a:rPr>
              <a:t> on: 2D</a:t>
            </a:r>
          </a:p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2"/>
                </a:solidFill>
              </a:rPr>
              <a:t> non-</a:t>
            </a:r>
            <a:r>
              <a:rPr lang="de-DE" sz="1800" dirty="0" err="1">
                <a:solidFill>
                  <a:schemeClr val="accent2"/>
                </a:solidFill>
              </a:rPr>
              <a:t>hydrostatic</a:t>
            </a:r>
            <a:r>
              <a:rPr lang="de-DE" sz="1800" dirty="0">
                <a:solidFill>
                  <a:schemeClr val="accent2"/>
                </a:solidFill>
              </a:rPr>
              <a:t> GWs: same </a:t>
            </a:r>
            <a:r>
              <a:rPr lang="de-DE" sz="1800" dirty="0" err="1">
                <a:solidFill>
                  <a:schemeClr val="accent2"/>
                </a:solidFill>
              </a:rPr>
              <a:t>spatial</a:t>
            </a:r>
            <a:r>
              <a:rPr lang="de-DE" sz="1800" dirty="0">
                <a:solidFill>
                  <a:schemeClr val="accent2"/>
                </a:solidFill>
              </a:rPr>
              <a:t> </a:t>
            </a:r>
            <a:r>
              <a:rPr lang="de-DE" sz="1800" dirty="0" err="1">
                <a:solidFill>
                  <a:schemeClr val="accent2"/>
                </a:solidFill>
              </a:rPr>
              <a:t>scale</a:t>
            </a:r>
            <a:r>
              <a:rPr lang="de-DE" sz="1800" dirty="0">
                <a:solidFill>
                  <a:schemeClr val="accent2"/>
                </a:solidFill>
              </a:rPr>
              <a:t> in horizontal </a:t>
            </a:r>
            <a:r>
              <a:rPr lang="de-DE" sz="1800" dirty="0" err="1">
                <a:solidFill>
                  <a:schemeClr val="accent2"/>
                </a:solidFill>
              </a:rPr>
              <a:t>and</a:t>
            </a:r>
            <a:r>
              <a:rPr lang="de-DE" sz="1800" dirty="0">
                <a:solidFill>
                  <a:schemeClr val="accent2"/>
                </a:solidFill>
              </a:rPr>
              <a:t> </a:t>
            </a:r>
            <a:r>
              <a:rPr lang="de-DE" sz="1800" dirty="0" err="1">
                <a:solidFill>
                  <a:schemeClr val="accent2"/>
                </a:solidFill>
              </a:rPr>
              <a:t>vertical</a:t>
            </a:r>
            <a:endParaRPr lang="de-DE" sz="1800" dirty="0">
              <a:solidFill>
                <a:schemeClr val="accent2"/>
              </a:solidFill>
            </a:endParaRP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844800" y="1844675"/>
          <a:ext cx="28797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Formel" r:id="rId3" imgW="1600200" imgH="406080" progId="Equation.3">
                  <p:embed/>
                </p:oleObj>
              </mc:Choice>
              <mc:Fallback>
                <p:oleObj name="Formel" r:id="rId3" imgW="1600200" imgH="406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1844675"/>
                        <a:ext cx="28797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5724525" y="2244725"/>
            <a:ext cx="296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3300"/>
                </a:solidFill>
              </a:rPr>
              <a:t>characteristic wave number</a:t>
            </a: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663575" y="2859088"/>
            <a:ext cx="794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1800">
                <a:solidFill>
                  <a:schemeClr val="accent2"/>
                </a:solidFill>
              </a:rPr>
              <a:t> time scale set by GW frequency</a:t>
            </a:r>
          </a:p>
        </p:txBody>
      </p:sp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2857500" y="3611563"/>
          <a:ext cx="290353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Formel" r:id="rId5" imgW="1612800" imgH="203040" progId="Equation.3">
                  <p:embed/>
                </p:oleObj>
              </mc:Choice>
              <mc:Fallback>
                <p:oleObj name="Formel" r:id="rId5" imgW="161280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611563"/>
                        <a:ext cx="2903538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8"/>
          <p:cNvSpPr txBox="1">
            <a:spLocks noChangeArrowheads="1"/>
          </p:cNvSpPr>
          <p:nvPr/>
        </p:nvSpPr>
        <p:spPr bwMode="auto">
          <a:xfrm>
            <a:off x="5724525" y="3638550"/>
            <a:ext cx="259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3300"/>
                </a:solidFill>
              </a:rPr>
              <a:t>characteristic frequency</a:t>
            </a: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663575" y="4221163"/>
            <a:ext cx="794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chemeClr val="accent2"/>
                </a:solidFill>
              </a:rPr>
              <a:t>   dispersion relation for </a:t>
            </a:r>
          </a:p>
        </p:txBody>
      </p:sp>
      <p:graphicFrame>
        <p:nvGraphicFramePr>
          <p:cNvPr id="12292" name="Object 10"/>
          <p:cNvGraphicFramePr>
            <a:graphicFrameLocks noChangeAspect="1"/>
          </p:cNvGraphicFramePr>
          <p:nvPr/>
        </p:nvGraphicFramePr>
        <p:xfrm>
          <a:off x="1547813" y="4778375"/>
          <a:ext cx="585311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Formel" r:id="rId7" imgW="3251160" imgH="609480" progId="Equation.3">
                  <p:embed/>
                </p:oleObj>
              </mc:Choice>
              <mc:Fallback>
                <p:oleObj name="Formel" r:id="rId7" imgW="3251160" imgH="609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778375"/>
                        <a:ext cx="5853112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1"/>
          <p:cNvGraphicFramePr>
            <a:graphicFrameLocks noChangeAspect="1"/>
          </p:cNvGraphicFramePr>
          <p:nvPr/>
        </p:nvGraphicFramePr>
        <p:xfrm>
          <a:off x="3308350" y="4254500"/>
          <a:ext cx="13716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Formel" r:id="rId9" imgW="761760" imgH="177480" progId="Equation.3">
                  <p:embed/>
                </p:oleObj>
              </mc:Choice>
              <mc:Fallback>
                <p:oleObj name="Formel" r:id="rId9" imgW="761760" imgH="177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4254500"/>
                        <a:ext cx="13716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372225" y="4797425"/>
            <a:ext cx="1079500" cy="79216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684213" y="1341438"/>
            <a:ext cx="8064500" cy="453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39552" y="216024"/>
            <a:ext cx="5923954" cy="4766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Scales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: time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and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space</a:t>
            </a:r>
            <a:endParaRPr lang="de-DE" sz="28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663575" y="1038225"/>
            <a:ext cx="7940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for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simplicity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from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now</a:t>
            </a:r>
            <a:r>
              <a:rPr lang="de-DE" sz="1800" dirty="0">
                <a:solidFill>
                  <a:schemeClr val="accent1"/>
                </a:solidFill>
              </a:rPr>
              <a:t> on: 2D</a:t>
            </a:r>
          </a:p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non-</a:t>
            </a:r>
            <a:r>
              <a:rPr lang="de-DE" sz="1800" dirty="0" err="1">
                <a:solidFill>
                  <a:schemeClr val="accent1"/>
                </a:solidFill>
              </a:rPr>
              <a:t>hydrostatic</a:t>
            </a:r>
            <a:r>
              <a:rPr lang="de-DE" sz="1800" dirty="0">
                <a:solidFill>
                  <a:schemeClr val="accent1"/>
                </a:solidFill>
              </a:rPr>
              <a:t> GWs: same </a:t>
            </a:r>
            <a:r>
              <a:rPr lang="de-DE" sz="1800" dirty="0" err="1">
                <a:solidFill>
                  <a:schemeClr val="accent1"/>
                </a:solidFill>
              </a:rPr>
              <a:t>spatial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scale</a:t>
            </a:r>
            <a:r>
              <a:rPr lang="de-DE" sz="1800" dirty="0">
                <a:solidFill>
                  <a:schemeClr val="accent1"/>
                </a:solidFill>
              </a:rPr>
              <a:t> in horizontal </a:t>
            </a:r>
            <a:r>
              <a:rPr lang="de-DE" sz="1800" dirty="0" err="1">
                <a:solidFill>
                  <a:schemeClr val="accent1"/>
                </a:solidFill>
              </a:rPr>
              <a:t>and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vertical</a:t>
            </a:r>
            <a:endParaRPr lang="de-DE" sz="1800" dirty="0">
              <a:solidFill>
                <a:schemeClr val="accent1"/>
              </a:solidFill>
            </a:endParaRP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2865438" y="1844675"/>
          <a:ext cx="28336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Formel" r:id="rId3" imgW="1574640" imgH="406080" progId="Equation.3">
                  <p:embed/>
                </p:oleObj>
              </mc:Choice>
              <mc:Fallback>
                <p:oleObj name="Formel" r:id="rId3" imgW="1574640" imgH="406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1844675"/>
                        <a:ext cx="2833687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5724525" y="2244725"/>
            <a:ext cx="281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3300"/>
                </a:solidFill>
              </a:rPr>
              <a:t>characteristic length scale</a:t>
            </a: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663575" y="2859088"/>
            <a:ext cx="794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1800">
                <a:solidFill>
                  <a:schemeClr val="accent2"/>
                </a:solidFill>
              </a:rPr>
              <a:t> time scale set by GW frequency</a:t>
            </a:r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2857500" y="3611563"/>
          <a:ext cx="290353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Formel" r:id="rId5" imgW="1612800" imgH="203040" progId="Equation.3">
                  <p:embed/>
                </p:oleObj>
              </mc:Choice>
              <mc:Fallback>
                <p:oleObj name="Formel" r:id="rId5" imgW="161280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611563"/>
                        <a:ext cx="2903538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5724525" y="3638550"/>
            <a:ext cx="259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3300"/>
                </a:solidFill>
              </a:rPr>
              <a:t>characteristic frequency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663575" y="4221163"/>
            <a:ext cx="794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chemeClr val="accent2"/>
                </a:solidFill>
              </a:rPr>
              <a:t>   dispersion relation for </a:t>
            </a:r>
          </a:p>
        </p:txBody>
      </p:sp>
      <p:graphicFrame>
        <p:nvGraphicFramePr>
          <p:cNvPr id="13316" name="Object 10"/>
          <p:cNvGraphicFramePr>
            <a:graphicFrameLocks noChangeAspect="1"/>
          </p:cNvGraphicFramePr>
          <p:nvPr/>
        </p:nvGraphicFramePr>
        <p:xfrm>
          <a:off x="1547813" y="4778375"/>
          <a:ext cx="585311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Formel" r:id="rId7" imgW="3251160" imgH="609480" progId="Equation.3">
                  <p:embed/>
                </p:oleObj>
              </mc:Choice>
              <mc:Fallback>
                <p:oleObj name="Formel" r:id="rId7" imgW="3251160" imgH="609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778375"/>
                        <a:ext cx="5853112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1"/>
          <p:cNvGraphicFramePr>
            <a:graphicFrameLocks noChangeAspect="1"/>
          </p:cNvGraphicFramePr>
          <p:nvPr/>
        </p:nvGraphicFramePr>
        <p:xfrm>
          <a:off x="3308350" y="4254500"/>
          <a:ext cx="13716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Formel" r:id="rId9" imgW="761760" imgH="177480" progId="Equation.3">
                  <p:embed/>
                </p:oleObj>
              </mc:Choice>
              <mc:Fallback>
                <p:oleObj name="Formel" r:id="rId9" imgW="761760" imgH="177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4254500"/>
                        <a:ext cx="13716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372225" y="4797425"/>
            <a:ext cx="1079500" cy="79216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84213" y="2852738"/>
            <a:ext cx="8064500" cy="302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39552" y="216024"/>
            <a:ext cx="5923954" cy="4766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Scales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: time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and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space</a:t>
            </a:r>
            <a:endParaRPr lang="de-DE" sz="28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663575" y="1038225"/>
            <a:ext cx="7940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for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simplicity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from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now</a:t>
            </a:r>
            <a:r>
              <a:rPr lang="de-DE" sz="1800" dirty="0">
                <a:solidFill>
                  <a:schemeClr val="accent1"/>
                </a:solidFill>
              </a:rPr>
              <a:t> on: 2D</a:t>
            </a:r>
          </a:p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non-</a:t>
            </a:r>
            <a:r>
              <a:rPr lang="de-DE" sz="1800" dirty="0" err="1">
                <a:solidFill>
                  <a:schemeClr val="accent1"/>
                </a:solidFill>
              </a:rPr>
              <a:t>hydrostatic</a:t>
            </a:r>
            <a:r>
              <a:rPr lang="de-DE" sz="1800" dirty="0">
                <a:solidFill>
                  <a:schemeClr val="accent1"/>
                </a:solidFill>
              </a:rPr>
              <a:t> GWs: same </a:t>
            </a:r>
            <a:r>
              <a:rPr lang="de-DE" sz="1800" dirty="0" err="1">
                <a:solidFill>
                  <a:schemeClr val="accent1"/>
                </a:solidFill>
              </a:rPr>
              <a:t>spatial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scale</a:t>
            </a:r>
            <a:r>
              <a:rPr lang="de-DE" sz="1800" dirty="0">
                <a:solidFill>
                  <a:schemeClr val="accent1"/>
                </a:solidFill>
              </a:rPr>
              <a:t> in horizontal </a:t>
            </a:r>
            <a:r>
              <a:rPr lang="de-DE" sz="1800" dirty="0" err="1">
                <a:solidFill>
                  <a:schemeClr val="accent1"/>
                </a:solidFill>
              </a:rPr>
              <a:t>and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vertical</a:t>
            </a:r>
            <a:endParaRPr lang="de-DE" sz="1800" dirty="0">
              <a:solidFill>
                <a:schemeClr val="accent1"/>
              </a:solidFill>
            </a:endParaRPr>
          </a:p>
        </p:txBody>
      </p:sp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5724525" y="2244725"/>
            <a:ext cx="281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3300"/>
                </a:solidFill>
              </a:rPr>
              <a:t>characteristic length scale</a:t>
            </a:r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663575" y="2859088"/>
            <a:ext cx="794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time </a:t>
            </a:r>
            <a:r>
              <a:rPr lang="de-DE" sz="1800" dirty="0" err="1">
                <a:solidFill>
                  <a:schemeClr val="accent1"/>
                </a:solidFill>
              </a:rPr>
              <a:t>scale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set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by</a:t>
            </a:r>
            <a:r>
              <a:rPr lang="de-DE" sz="1800" dirty="0">
                <a:solidFill>
                  <a:schemeClr val="accent1"/>
                </a:solidFill>
              </a:rPr>
              <a:t> GW </a:t>
            </a:r>
            <a:r>
              <a:rPr lang="de-DE" sz="1800" dirty="0" err="1">
                <a:solidFill>
                  <a:schemeClr val="accent1"/>
                </a:solidFill>
              </a:rPr>
              <a:t>frequency</a:t>
            </a:r>
            <a:endParaRPr lang="de-DE" sz="1800" dirty="0">
              <a:solidFill>
                <a:schemeClr val="accent1"/>
              </a:solidFill>
            </a:endParaRPr>
          </a:p>
        </p:txBody>
      </p:sp>
      <p:graphicFrame>
        <p:nvGraphicFramePr>
          <p:cNvPr id="14338" name="Object 7"/>
          <p:cNvGraphicFramePr>
            <a:graphicFrameLocks noChangeAspect="1"/>
          </p:cNvGraphicFramePr>
          <p:nvPr/>
        </p:nvGraphicFramePr>
        <p:xfrm>
          <a:off x="2924175" y="3611563"/>
          <a:ext cx="27670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Formel" r:id="rId3" imgW="1536480" imgH="203040" progId="Equation.3">
                  <p:embed/>
                </p:oleObj>
              </mc:Choice>
              <mc:Fallback>
                <p:oleObj name="Formel" r:id="rId3" imgW="153648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3611563"/>
                        <a:ext cx="276701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5724525" y="3638550"/>
            <a:ext cx="262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3300"/>
                </a:solidFill>
              </a:rPr>
              <a:t>characteristic time scale</a:t>
            </a: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663575" y="4221163"/>
            <a:ext cx="794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chemeClr val="accent2"/>
                </a:solidFill>
              </a:rPr>
              <a:t>   dispersion relation for </a:t>
            </a:r>
          </a:p>
        </p:txBody>
      </p:sp>
      <p:graphicFrame>
        <p:nvGraphicFramePr>
          <p:cNvPr id="14339" name="Object 10"/>
          <p:cNvGraphicFramePr>
            <a:graphicFrameLocks noChangeAspect="1"/>
          </p:cNvGraphicFramePr>
          <p:nvPr/>
        </p:nvGraphicFramePr>
        <p:xfrm>
          <a:off x="1547813" y="4778375"/>
          <a:ext cx="585311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Formel" r:id="rId5" imgW="3251160" imgH="609480" progId="Equation.3">
                  <p:embed/>
                </p:oleObj>
              </mc:Choice>
              <mc:Fallback>
                <p:oleObj name="Formel" r:id="rId5" imgW="3251160" imgH="609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778375"/>
                        <a:ext cx="5853112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11"/>
          <p:cNvGraphicFramePr>
            <a:graphicFrameLocks noChangeAspect="1"/>
          </p:cNvGraphicFramePr>
          <p:nvPr/>
        </p:nvGraphicFramePr>
        <p:xfrm>
          <a:off x="3308350" y="4254500"/>
          <a:ext cx="13716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Formel" r:id="rId7" imgW="761760" imgH="177480" progId="Equation.3">
                  <p:embed/>
                </p:oleObj>
              </mc:Choice>
              <mc:Fallback>
                <p:oleObj name="Formel" r:id="rId7" imgW="761760" imgH="177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4254500"/>
                        <a:ext cx="13716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372225" y="4797425"/>
            <a:ext cx="1079500" cy="79216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84213" y="4221163"/>
            <a:ext cx="8064500" cy="1655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4341" name="Object 4"/>
          <p:cNvGraphicFramePr>
            <a:graphicFrameLocks noChangeAspect="1"/>
          </p:cNvGraphicFramePr>
          <p:nvPr/>
        </p:nvGraphicFramePr>
        <p:xfrm>
          <a:off x="2867025" y="1844675"/>
          <a:ext cx="283368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Formel" r:id="rId9" imgW="1574640" imgH="406080" progId="Equation.3">
                  <p:embed/>
                </p:oleObj>
              </mc:Choice>
              <mc:Fallback>
                <p:oleObj name="Formel" r:id="rId9" imgW="1574640" imgH="406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1844675"/>
                        <a:ext cx="2833688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39552" y="216024"/>
            <a:ext cx="5923954" cy="4766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Scales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: time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and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space</a:t>
            </a:r>
            <a:endParaRPr lang="de-DE" sz="28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663575" y="1038225"/>
            <a:ext cx="7940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for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simplicity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from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now</a:t>
            </a:r>
            <a:r>
              <a:rPr lang="de-DE" sz="1800" dirty="0">
                <a:solidFill>
                  <a:schemeClr val="accent1"/>
                </a:solidFill>
              </a:rPr>
              <a:t> on: 2D</a:t>
            </a:r>
          </a:p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non-</a:t>
            </a:r>
            <a:r>
              <a:rPr lang="de-DE" sz="1800" dirty="0" err="1">
                <a:solidFill>
                  <a:schemeClr val="accent1"/>
                </a:solidFill>
              </a:rPr>
              <a:t>hydrostatic</a:t>
            </a:r>
            <a:r>
              <a:rPr lang="de-DE" sz="1800" dirty="0">
                <a:solidFill>
                  <a:schemeClr val="accent1"/>
                </a:solidFill>
              </a:rPr>
              <a:t> GWs: same </a:t>
            </a:r>
            <a:r>
              <a:rPr lang="de-DE" sz="1800" dirty="0" err="1">
                <a:solidFill>
                  <a:schemeClr val="accent1"/>
                </a:solidFill>
              </a:rPr>
              <a:t>spatial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scale</a:t>
            </a:r>
            <a:r>
              <a:rPr lang="de-DE" sz="1800" dirty="0">
                <a:solidFill>
                  <a:schemeClr val="accent1"/>
                </a:solidFill>
              </a:rPr>
              <a:t> in horizontal </a:t>
            </a:r>
            <a:r>
              <a:rPr lang="de-DE" sz="1800" dirty="0" err="1">
                <a:solidFill>
                  <a:schemeClr val="accent1"/>
                </a:solidFill>
              </a:rPr>
              <a:t>and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vertical</a:t>
            </a:r>
            <a:endParaRPr lang="de-DE" sz="1800" dirty="0">
              <a:solidFill>
                <a:schemeClr val="accent1"/>
              </a:solidFill>
            </a:endParaRPr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5724525" y="2244725"/>
            <a:ext cx="281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3300"/>
                </a:solidFill>
              </a:rPr>
              <a:t>characteristic length scale</a:t>
            </a: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663575" y="2859088"/>
            <a:ext cx="794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time </a:t>
            </a:r>
            <a:r>
              <a:rPr lang="de-DE" sz="1800" dirty="0" err="1">
                <a:solidFill>
                  <a:schemeClr val="accent1"/>
                </a:solidFill>
              </a:rPr>
              <a:t>scale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set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by</a:t>
            </a:r>
            <a:r>
              <a:rPr lang="de-DE" sz="1800" dirty="0">
                <a:solidFill>
                  <a:schemeClr val="accent1"/>
                </a:solidFill>
              </a:rPr>
              <a:t> GW </a:t>
            </a:r>
            <a:r>
              <a:rPr lang="de-DE" sz="1800" dirty="0" err="1">
                <a:solidFill>
                  <a:schemeClr val="accent1"/>
                </a:solidFill>
              </a:rPr>
              <a:t>frequency</a:t>
            </a:r>
            <a:endParaRPr lang="de-DE" sz="1800" dirty="0">
              <a:solidFill>
                <a:schemeClr val="accent1"/>
              </a:solidFill>
            </a:endParaRPr>
          </a:p>
        </p:txBody>
      </p: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5724525" y="3638550"/>
            <a:ext cx="262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3300"/>
                </a:solidFill>
              </a:rPr>
              <a:t>characteristic time scale</a:t>
            </a: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663575" y="4221163"/>
            <a:ext cx="794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chemeClr val="accent1"/>
                </a:solidFill>
              </a:rPr>
              <a:t>   linear </a:t>
            </a:r>
            <a:r>
              <a:rPr lang="de-DE" sz="1800" dirty="0" err="1">
                <a:solidFill>
                  <a:schemeClr val="accent1"/>
                </a:solidFill>
              </a:rPr>
              <a:t>dispersion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relation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for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15362" name="Object 10"/>
          <p:cNvGraphicFramePr>
            <a:graphicFrameLocks noChangeAspect="1"/>
          </p:cNvGraphicFramePr>
          <p:nvPr/>
        </p:nvGraphicFramePr>
        <p:xfrm>
          <a:off x="1092200" y="4778375"/>
          <a:ext cx="67659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Formel" r:id="rId3" imgW="3759120" imgH="609480" progId="Equation.3">
                  <p:embed/>
                </p:oleObj>
              </mc:Choice>
              <mc:Fallback>
                <p:oleObj name="Formel" r:id="rId3" imgW="3759120" imgH="609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778375"/>
                        <a:ext cx="676592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11"/>
          <p:cNvGraphicFramePr>
            <a:graphicFrameLocks noChangeAspect="1"/>
          </p:cNvGraphicFramePr>
          <p:nvPr/>
        </p:nvGraphicFramePr>
        <p:xfrm>
          <a:off x="3848100" y="4262438"/>
          <a:ext cx="13716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Formel" r:id="rId5" imgW="761760" imgH="177480" progId="Equation.3">
                  <p:embed/>
                </p:oleObj>
              </mc:Choice>
              <mc:Fallback>
                <p:oleObj name="Formel" r:id="rId5" imgW="761760" imgH="177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4262438"/>
                        <a:ext cx="137160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5940425" y="4724400"/>
            <a:ext cx="1944688" cy="108108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865438" y="1844675"/>
          <a:ext cx="28336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Formel" r:id="rId7" imgW="1574640" imgH="406080" progId="Equation.3">
                  <p:embed/>
                </p:oleObj>
              </mc:Choice>
              <mc:Fallback>
                <p:oleObj name="Formel" r:id="rId7" imgW="1574640" imgH="406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1844675"/>
                        <a:ext cx="2833687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7"/>
          <p:cNvGraphicFramePr>
            <a:graphicFrameLocks noChangeAspect="1"/>
          </p:cNvGraphicFramePr>
          <p:nvPr/>
        </p:nvGraphicFramePr>
        <p:xfrm>
          <a:off x="2924175" y="3611563"/>
          <a:ext cx="27670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Formel" r:id="rId9" imgW="1536480" imgH="203040" progId="Equation.3">
                  <p:embed/>
                </p:oleObj>
              </mc:Choice>
              <mc:Fallback>
                <p:oleObj name="Formel" r:id="rId9" imgW="153648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3611563"/>
                        <a:ext cx="276701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39552" y="216024"/>
            <a:ext cx="5923954" cy="4766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Scales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: time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and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space</a:t>
            </a:r>
            <a:endParaRPr lang="de-DE" sz="28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46720"/>
            <a:ext cx="77724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de-DE" sz="3200" dirty="0" err="1" smtClean="0">
                <a:solidFill>
                  <a:schemeClr val="accent1"/>
                </a:solidFill>
                <a:latin typeface="Helvetica" pitchFamily="34" charset="0"/>
              </a:rPr>
              <a:t>Scales</a:t>
            </a:r>
            <a:r>
              <a:rPr lang="de-DE" sz="3200" dirty="0" smtClean="0">
                <a:solidFill>
                  <a:schemeClr val="accent1"/>
                </a:solidFill>
                <a:latin typeface="Helvetica" pitchFamily="34" charset="0"/>
              </a:rPr>
              <a:t>: </a:t>
            </a:r>
            <a:r>
              <a:rPr lang="de-DE" sz="3200" dirty="0" err="1" smtClean="0">
                <a:solidFill>
                  <a:schemeClr val="accent1"/>
                </a:solidFill>
                <a:latin typeface="Helvetica" pitchFamily="34" charset="0"/>
              </a:rPr>
              <a:t>velocities</a:t>
            </a:r>
            <a:endParaRPr lang="de-DE" sz="32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663575" y="1038225"/>
            <a:ext cx="794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winds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determined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by</a:t>
            </a:r>
            <a:r>
              <a:rPr lang="de-DE" sz="1800" dirty="0">
                <a:solidFill>
                  <a:schemeClr val="accent1"/>
                </a:solidFill>
              </a:rPr>
              <a:t> linear </a:t>
            </a:r>
            <a:r>
              <a:rPr lang="de-DE" sz="1800" dirty="0" err="1">
                <a:solidFill>
                  <a:schemeClr val="accent1"/>
                </a:solidFill>
              </a:rPr>
              <a:t>polarization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relations</a:t>
            </a:r>
            <a:r>
              <a:rPr lang="de-DE" sz="1800" dirty="0">
                <a:solidFill>
                  <a:schemeClr val="accent1"/>
                </a:solidFill>
              </a:rPr>
              <a:t>: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900113" y="1484313"/>
          <a:ext cx="212725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Formel" r:id="rId3" imgW="1180800" imgH="927000" progId="Equation.3">
                  <p:embed/>
                </p:oleObj>
              </mc:Choice>
              <mc:Fallback>
                <p:oleObj name="Formel" r:id="rId3" imgW="1180800" imgH="927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84313"/>
                        <a:ext cx="2127250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6624638" y="2297113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3300"/>
                </a:solidFill>
              </a:rPr>
              <a:t>what is     ?</a:t>
            </a:r>
          </a:p>
        </p:txBody>
      </p:sp>
      <p:graphicFrame>
        <p:nvGraphicFramePr>
          <p:cNvPr id="16387" name="Object 15"/>
          <p:cNvGraphicFramePr>
            <a:graphicFrameLocks noChangeAspect="1"/>
          </p:cNvGraphicFramePr>
          <p:nvPr/>
        </p:nvGraphicFramePr>
        <p:xfrm>
          <a:off x="7489825" y="2246313"/>
          <a:ext cx="2508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Formel" r:id="rId5" imgW="139680" imgH="215640" progId="Equation.3">
                  <p:embed/>
                </p:oleObj>
              </mc:Choice>
              <mc:Fallback>
                <p:oleObj name="Formel" r:id="rId5" imgW="13968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825" y="2246313"/>
                        <a:ext cx="2508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663575" y="2917825"/>
            <a:ext cx="794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1800">
                <a:solidFill>
                  <a:schemeClr val="accent2"/>
                </a:solidFill>
              </a:rPr>
              <a:t> most interesting dynamics when GWs are </a:t>
            </a:r>
            <a:r>
              <a:rPr lang="de-DE" sz="1800" u="sng">
                <a:solidFill>
                  <a:schemeClr val="accent2"/>
                </a:solidFill>
              </a:rPr>
              <a:t>close to breaking</a:t>
            </a:r>
            <a:r>
              <a:rPr lang="de-DE" sz="1800">
                <a:solidFill>
                  <a:schemeClr val="accent2"/>
                </a:solidFill>
              </a:rPr>
              <a:t>, i.e. locally</a:t>
            </a:r>
          </a:p>
        </p:txBody>
      </p:sp>
      <p:graphicFrame>
        <p:nvGraphicFramePr>
          <p:cNvPr id="16388" name="Object 17"/>
          <p:cNvGraphicFramePr>
            <a:graphicFrameLocks noChangeAspect="1"/>
          </p:cNvGraphicFramePr>
          <p:nvPr/>
        </p:nvGraphicFramePr>
        <p:xfrm>
          <a:off x="923925" y="3429000"/>
          <a:ext cx="3749675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Formel" r:id="rId7" imgW="2082600" imgH="1130040" progId="Equation.3">
                  <p:embed/>
                </p:oleObj>
              </mc:Choice>
              <mc:Fallback>
                <p:oleObj name="Formel" r:id="rId7" imgW="2082600" imgH="1130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3429000"/>
                        <a:ext cx="3749675" cy="203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8"/>
          <p:cNvGraphicFramePr>
            <a:graphicFrameLocks noChangeAspect="1"/>
          </p:cNvGraphicFramePr>
          <p:nvPr/>
        </p:nvGraphicFramePr>
        <p:xfrm>
          <a:off x="5272088" y="4868863"/>
          <a:ext cx="84613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Formel" r:id="rId9" imgW="469800" imgH="609480" progId="Equation.3">
                  <p:embed/>
                </p:oleObj>
              </mc:Choice>
              <mc:Fallback>
                <p:oleObj name="Formel" r:id="rId9" imgW="469800" imgH="609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4868863"/>
                        <a:ext cx="846137" cy="10985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19"/>
          <p:cNvSpPr>
            <a:spLocks noChangeArrowheads="1"/>
          </p:cNvSpPr>
          <p:nvPr/>
        </p:nvSpPr>
        <p:spPr bwMode="auto">
          <a:xfrm>
            <a:off x="900113" y="4652963"/>
            <a:ext cx="1081087" cy="8636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539750" y="2781300"/>
            <a:ext cx="7777163" cy="324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663575" y="1038225"/>
            <a:ext cx="794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winds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determined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by</a:t>
            </a:r>
            <a:r>
              <a:rPr lang="de-DE" sz="1800" dirty="0">
                <a:solidFill>
                  <a:schemeClr val="accent1"/>
                </a:solidFill>
              </a:rPr>
              <a:t> linear </a:t>
            </a:r>
            <a:r>
              <a:rPr lang="de-DE" sz="1800" dirty="0" err="1">
                <a:solidFill>
                  <a:schemeClr val="accent1"/>
                </a:solidFill>
              </a:rPr>
              <a:t>polarization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relations</a:t>
            </a:r>
            <a:r>
              <a:rPr lang="de-DE" sz="1800" dirty="0">
                <a:solidFill>
                  <a:schemeClr val="accent1"/>
                </a:solidFill>
              </a:rPr>
              <a:t>: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900113" y="1484313"/>
          <a:ext cx="212725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Formel" r:id="rId3" imgW="1180800" imgH="927000" progId="Equation.3">
                  <p:embed/>
                </p:oleObj>
              </mc:Choice>
              <mc:Fallback>
                <p:oleObj name="Formel" r:id="rId3" imgW="1180800" imgH="927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84313"/>
                        <a:ext cx="2127250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14"/>
          <p:cNvSpPr txBox="1">
            <a:spLocks noChangeArrowheads="1"/>
          </p:cNvSpPr>
          <p:nvPr/>
        </p:nvSpPr>
        <p:spPr bwMode="auto">
          <a:xfrm>
            <a:off x="6624638" y="2297113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3300"/>
                </a:solidFill>
              </a:rPr>
              <a:t>what is     ?</a:t>
            </a:r>
          </a:p>
        </p:txBody>
      </p:sp>
      <p:graphicFrame>
        <p:nvGraphicFramePr>
          <p:cNvPr id="17411" name="Object 15"/>
          <p:cNvGraphicFramePr>
            <a:graphicFrameLocks noChangeAspect="1"/>
          </p:cNvGraphicFramePr>
          <p:nvPr/>
        </p:nvGraphicFramePr>
        <p:xfrm>
          <a:off x="7489825" y="2246313"/>
          <a:ext cx="2508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Formel" r:id="rId5" imgW="139680" imgH="215640" progId="Equation.3">
                  <p:embed/>
                </p:oleObj>
              </mc:Choice>
              <mc:Fallback>
                <p:oleObj name="Formel" r:id="rId5" imgW="13968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825" y="2246313"/>
                        <a:ext cx="2508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663575" y="2917825"/>
            <a:ext cx="794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most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interesting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dynamics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when</a:t>
            </a:r>
            <a:r>
              <a:rPr lang="de-DE" sz="1800" dirty="0">
                <a:solidFill>
                  <a:schemeClr val="accent1"/>
                </a:solidFill>
              </a:rPr>
              <a:t> GWs </a:t>
            </a:r>
            <a:r>
              <a:rPr lang="de-DE" sz="1800" dirty="0" err="1">
                <a:solidFill>
                  <a:schemeClr val="accent1"/>
                </a:solidFill>
              </a:rPr>
              <a:t>are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b="1" u="sng" dirty="0" err="1">
                <a:solidFill>
                  <a:schemeClr val="accent1"/>
                </a:solidFill>
              </a:rPr>
              <a:t>close</a:t>
            </a:r>
            <a:r>
              <a:rPr lang="de-DE" sz="1800" b="1" u="sng" dirty="0">
                <a:solidFill>
                  <a:schemeClr val="accent1"/>
                </a:solidFill>
              </a:rPr>
              <a:t> </a:t>
            </a:r>
            <a:r>
              <a:rPr lang="de-DE" sz="1800" b="1" u="sng" dirty="0" err="1">
                <a:solidFill>
                  <a:schemeClr val="accent1"/>
                </a:solidFill>
              </a:rPr>
              <a:t>to</a:t>
            </a:r>
            <a:r>
              <a:rPr lang="de-DE" sz="1800" b="1" u="sng" dirty="0">
                <a:solidFill>
                  <a:schemeClr val="accent1"/>
                </a:solidFill>
              </a:rPr>
              <a:t> </a:t>
            </a:r>
            <a:r>
              <a:rPr lang="de-DE" sz="1800" b="1" u="sng" dirty="0" err="1">
                <a:solidFill>
                  <a:schemeClr val="accent1"/>
                </a:solidFill>
              </a:rPr>
              <a:t>breaking</a:t>
            </a:r>
            <a:r>
              <a:rPr lang="de-DE" sz="1800" dirty="0">
                <a:solidFill>
                  <a:schemeClr val="accent1"/>
                </a:solidFill>
              </a:rPr>
              <a:t>, i.e. </a:t>
            </a:r>
            <a:r>
              <a:rPr lang="de-DE" sz="1800" dirty="0" err="1">
                <a:solidFill>
                  <a:schemeClr val="accent1"/>
                </a:solidFill>
              </a:rPr>
              <a:t>locally</a:t>
            </a:r>
            <a:endParaRPr lang="de-DE" sz="1800" dirty="0">
              <a:solidFill>
                <a:schemeClr val="accent1"/>
              </a:solidFill>
            </a:endParaRPr>
          </a:p>
        </p:txBody>
      </p:sp>
      <p:graphicFrame>
        <p:nvGraphicFramePr>
          <p:cNvPr id="17412" name="Object 17"/>
          <p:cNvGraphicFramePr>
            <a:graphicFrameLocks noChangeAspect="1"/>
          </p:cNvGraphicFramePr>
          <p:nvPr/>
        </p:nvGraphicFramePr>
        <p:xfrm>
          <a:off x="923925" y="3429000"/>
          <a:ext cx="3749675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Formel" r:id="rId7" imgW="2082600" imgH="1130040" progId="Equation.3">
                  <p:embed/>
                </p:oleObj>
              </mc:Choice>
              <mc:Fallback>
                <p:oleObj name="Formel" r:id="rId7" imgW="2082600" imgH="1130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3429000"/>
                        <a:ext cx="3749675" cy="203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18"/>
          <p:cNvGraphicFramePr>
            <a:graphicFrameLocks noChangeAspect="1"/>
          </p:cNvGraphicFramePr>
          <p:nvPr/>
        </p:nvGraphicFramePr>
        <p:xfrm>
          <a:off x="5053013" y="4868863"/>
          <a:ext cx="13271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Formel" r:id="rId9" imgW="736560" imgH="609480" progId="Equation.3">
                  <p:embed/>
                </p:oleObj>
              </mc:Choice>
              <mc:Fallback>
                <p:oleObj name="Formel" r:id="rId9" imgW="736560" imgH="609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4868863"/>
                        <a:ext cx="1327150" cy="10985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Rectangle 19"/>
          <p:cNvSpPr>
            <a:spLocks noChangeArrowheads="1"/>
          </p:cNvSpPr>
          <p:nvPr/>
        </p:nvSpPr>
        <p:spPr bwMode="auto">
          <a:xfrm>
            <a:off x="900113" y="4652963"/>
            <a:ext cx="1081087" cy="8636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67544" y="14672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smtClean="0">
                <a:solidFill>
                  <a:schemeClr val="accent1"/>
                </a:solidFill>
                <a:latin typeface="Helvetica" pitchFamily="34" charset="0"/>
              </a:rPr>
              <a:t>Scales: velocities</a:t>
            </a:r>
            <a:endParaRPr lang="de-DE" sz="32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2008" y="74712"/>
            <a:ext cx="77724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Non-dimensional Euler 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equations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827088" y="3805238"/>
          <a:ext cx="2378075" cy="228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name="Formel" r:id="rId3" imgW="1320480" imgH="1269720" progId="Equation.3">
                  <p:embed/>
                </p:oleObj>
              </mc:Choice>
              <mc:Fallback>
                <p:oleObj name="Formel" r:id="rId3" imgW="1320480" imgH="1269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805238"/>
                        <a:ext cx="2378075" cy="2287587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663575" y="1038225"/>
            <a:ext cx="794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using</a:t>
            </a:r>
            <a:r>
              <a:rPr lang="de-DE" sz="1800" dirty="0">
                <a:solidFill>
                  <a:schemeClr val="accent1"/>
                </a:solidFill>
              </a:rPr>
              <a:t>: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881188" y="1052513"/>
          <a:ext cx="892175" cy="212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Formel" r:id="rId5" imgW="495000" imgH="1180800" progId="Equation.3">
                  <p:embed/>
                </p:oleObj>
              </mc:Choice>
              <mc:Fallback>
                <p:oleObj name="Formel" r:id="rId5" imgW="495000" imgH="1180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1052513"/>
                        <a:ext cx="892175" cy="212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663575" y="3278188"/>
            <a:ext cx="794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chemeClr val="accent2"/>
                </a:solidFill>
              </a:rPr>
              <a:t> yields</a:t>
            </a:r>
          </a:p>
        </p:txBody>
      </p:sp>
      <p:graphicFrame>
        <p:nvGraphicFramePr>
          <p:cNvPr id="20484" name="Object 13"/>
          <p:cNvGraphicFramePr>
            <a:graphicFrameLocks noChangeAspect="1"/>
          </p:cNvGraphicFramePr>
          <p:nvPr/>
        </p:nvGraphicFramePr>
        <p:xfrm>
          <a:off x="6424613" y="3860800"/>
          <a:ext cx="2035175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Formel" r:id="rId7" imgW="1130040" imgH="914400" progId="Equation.3">
                  <p:embed/>
                </p:oleObj>
              </mc:Choice>
              <mc:Fallback>
                <p:oleObj name="Formel" r:id="rId7" imgW="1130040" imgH="914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3" y="3860800"/>
                        <a:ext cx="2035175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6372225" y="3860800"/>
            <a:ext cx="1655763" cy="76835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89" name="Rectangle 15"/>
          <p:cNvSpPr>
            <a:spLocks noChangeArrowheads="1"/>
          </p:cNvSpPr>
          <p:nvPr/>
        </p:nvSpPr>
        <p:spPr bwMode="auto">
          <a:xfrm>
            <a:off x="539750" y="3284538"/>
            <a:ext cx="8135938" cy="2881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827088" y="3816350"/>
          <a:ext cx="2378075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Formel" r:id="rId3" imgW="1320480" imgH="1257120" progId="Equation.3">
                  <p:embed/>
                </p:oleObj>
              </mc:Choice>
              <mc:Fallback>
                <p:oleObj name="Formel" r:id="rId3" imgW="1320480" imgH="12571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816350"/>
                        <a:ext cx="2378075" cy="2265363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663575" y="1038225"/>
            <a:ext cx="794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using</a:t>
            </a:r>
            <a:r>
              <a:rPr lang="de-DE" sz="18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663575" y="3278188"/>
            <a:ext cx="794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yields</a:t>
            </a:r>
            <a:endParaRPr lang="de-DE" sz="1800" dirty="0">
              <a:solidFill>
                <a:schemeClr val="accent1"/>
              </a:solidFill>
            </a:endParaRPr>
          </a:p>
        </p:txBody>
      </p:sp>
      <p:graphicFrame>
        <p:nvGraphicFramePr>
          <p:cNvPr id="21507" name="Object 7"/>
          <p:cNvGraphicFramePr>
            <a:graphicFrameLocks noChangeAspect="1"/>
          </p:cNvGraphicFramePr>
          <p:nvPr/>
        </p:nvGraphicFramePr>
        <p:xfrm>
          <a:off x="3608388" y="3840163"/>
          <a:ext cx="2151062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Formel" r:id="rId5" imgW="1193760" imgH="888840" progId="Equation.3">
                  <p:embed/>
                </p:oleObj>
              </mc:Choice>
              <mc:Fallback>
                <p:oleObj name="Formel" r:id="rId5" imgW="1193760" imgH="8888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3840163"/>
                        <a:ext cx="2151062" cy="160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563938" y="3827463"/>
            <a:ext cx="1655762" cy="76835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1508" name="Object 3"/>
          <p:cNvGraphicFramePr>
            <a:graphicFrameLocks noChangeAspect="1"/>
          </p:cNvGraphicFramePr>
          <p:nvPr/>
        </p:nvGraphicFramePr>
        <p:xfrm>
          <a:off x="1881188" y="1052513"/>
          <a:ext cx="892175" cy="212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Formel" r:id="rId7" imgW="495000" imgH="1180800" progId="Equation.3">
                  <p:embed/>
                </p:oleObj>
              </mc:Choice>
              <mc:Fallback>
                <p:oleObj name="Formel" r:id="rId7" imgW="495000" imgH="1180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1052513"/>
                        <a:ext cx="892175" cy="212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6084888" y="4791075"/>
            <a:ext cx="2735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 dirty="0" err="1">
                <a:solidFill>
                  <a:schemeClr val="accent1"/>
                </a:solidFill>
              </a:rPr>
              <a:t>isothermal</a:t>
            </a:r>
            <a:r>
              <a:rPr lang="de-DE" sz="1800" dirty="0">
                <a:solidFill>
                  <a:schemeClr val="accent1"/>
                </a:solidFill>
              </a:rPr>
              <a:t> potential-</a:t>
            </a:r>
            <a:r>
              <a:rPr lang="de-DE" sz="1800" dirty="0" err="1">
                <a:solidFill>
                  <a:schemeClr val="accent1"/>
                </a:solidFill>
              </a:rPr>
              <a:t>temperature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scale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height</a:t>
            </a:r>
            <a:endParaRPr lang="de-DE" sz="1800" dirty="0">
              <a:solidFill>
                <a:schemeClr val="accent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72008" y="74712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smtClean="0">
                <a:solidFill>
                  <a:schemeClr val="accent1"/>
                </a:solidFill>
                <a:latin typeface="Helvetica" pitchFamily="34" charset="0"/>
              </a:rPr>
              <a:t>Non-dimensional Euler equations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016" y="0"/>
            <a:ext cx="77724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Scales</a:t>
            </a:r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: 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thermodynamic</a:t>
            </a:r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wave</a:t>
            </a:r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fields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684213" y="2276475"/>
            <a:ext cx="3382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potential </a:t>
            </a:r>
            <a:r>
              <a:rPr lang="de-DE" sz="1800" dirty="0" err="1">
                <a:solidFill>
                  <a:schemeClr val="accent1"/>
                </a:solidFill>
              </a:rPr>
              <a:t>temperature</a:t>
            </a:r>
            <a:r>
              <a:rPr lang="de-DE" sz="1800" dirty="0">
                <a:solidFill>
                  <a:schemeClr val="accent1"/>
                </a:solidFill>
              </a:rPr>
              <a:t>: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900113" y="2792413"/>
          <a:ext cx="19431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Formel" r:id="rId3" imgW="1079280" imgH="469800" progId="Equation.3">
                  <p:embed/>
                </p:oleObj>
              </mc:Choice>
              <mc:Fallback>
                <p:oleObj name="Formel" r:id="rId3" imgW="10792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92413"/>
                        <a:ext cx="19431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827088" y="2781300"/>
            <a:ext cx="2160587" cy="10017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graphicFrame>
        <p:nvGraphicFramePr>
          <p:cNvPr id="22531" name="Object 11"/>
          <p:cNvGraphicFramePr>
            <a:graphicFrameLocks noChangeAspect="1"/>
          </p:cNvGraphicFramePr>
          <p:nvPr/>
        </p:nvGraphicFramePr>
        <p:xfrm>
          <a:off x="755650" y="981075"/>
          <a:ext cx="1004888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Formel" r:id="rId5" imgW="558720" imgH="660240" progId="Equation.3">
                  <p:embed/>
                </p:oleObj>
              </mc:Choice>
              <mc:Fallback>
                <p:oleObj name="Formel" r:id="rId5" imgW="558720" imgH="660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81075"/>
                        <a:ext cx="1004888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684213" y="2276475"/>
            <a:ext cx="3382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potential </a:t>
            </a:r>
            <a:r>
              <a:rPr lang="de-DE" sz="1800" dirty="0" err="1">
                <a:solidFill>
                  <a:schemeClr val="accent1"/>
                </a:solidFill>
              </a:rPr>
              <a:t>temperature</a:t>
            </a:r>
            <a:r>
              <a:rPr lang="de-DE" sz="18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663575" y="3933825"/>
            <a:ext cx="794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Exner </a:t>
            </a:r>
            <a:r>
              <a:rPr lang="de-DE" sz="1800" dirty="0" err="1">
                <a:solidFill>
                  <a:schemeClr val="accent1"/>
                </a:solidFill>
              </a:rPr>
              <a:t>pressure</a:t>
            </a:r>
            <a:r>
              <a:rPr lang="de-DE" sz="1800" dirty="0">
                <a:solidFill>
                  <a:schemeClr val="accent1"/>
                </a:solidFill>
              </a:rPr>
              <a:t>:</a:t>
            </a:r>
          </a:p>
        </p:txBody>
      </p:sp>
      <p:graphicFrame>
        <p:nvGraphicFramePr>
          <p:cNvPr id="23554" name="Object 11"/>
          <p:cNvGraphicFramePr>
            <a:graphicFrameLocks noChangeAspect="1"/>
          </p:cNvGraphicFramePr>
          <p:nvPr/>
        </p:nvGraphicFramePr>
        <p:xfrm>
          <a:off x="755650" y="981075"/>
          <a:ext cx="1004888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9" name="Formel" r:id="rId3" imgW="558720" imgH="660240" progId="Equation.3">
                  <p:embed/>
                </p:oleObj>
              </mc:Choice>
              <mc:Fallback>
                <p:oleObj name="Formel" r:id="rId3" imgW="558720" imgH="660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81075"/>
                        <a:ext cx="1004888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2"/>
          <p:cNvGraphicFramePr>
            <a:graphicFrameLocks noChangeAspect="1"/>
          </p:cNvGraphicFramePr>
          <p:nvPr/>
        </p:nvGraphicFramePr>
        <p:xfrm>
          <a:off x="900113" y="4432300"/>
          <a:ext cx="389096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Formel" r:id="rId5" imgW="2158920" imgH="482400" progId="Equation.3">
                  <p:embed/>
                </p:oleObj>
              </mc:Choice>
              <mc:Fallback>
                <p:oleObj name="Formel" r:id="rId5" imgW="2158920" imgH="482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432300"/>
                        <a:ext cx="3890962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3575318" y="4556443"/>
            <a:ext cx="1295400" cy="50482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900113" y="2792413"/>
          <a:ext cx="19431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Formel" r:id="rId7" imgW="1079280" imgH="469800" progId="Equation.3">
                  <p:embed/>
                </p:oleObj>
              </mc:Choice>
              <mc:Fallback>
                <p:oleObj name="Formel" r:id="rId7" imgW="10792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92413"/>
                        <a:ext cx="19431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827088" y="2781300"/>
            <a:ext cx="2160587" cy="100171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44016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Scales</a:t>
            </a:r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: 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thermodynamic</a:t>
            </a:r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wave</a:t>
            </a:r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fields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8520" y="116632"/>
            <a:ext cx="7772400" cy="6206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GW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radiation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: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Spontaneous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Imbalance</a:t>
            </a:r>
            <a:endParaRPr lang="de-DE" sz="28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229379" name="Picture 3" descr="divergenc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0725"/>
            <a:ext cx="76200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3657600" y="6375400"/>
            <a:ext cx="189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/>
              <a:t>Source: ECMWF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016" y="0"/>
            <a:ext cx="77724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Multi-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Scale</a:t>
            </a:r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Asymptotics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684213" y="830263"/>
            <a:ext cx="53276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chemeClr val="accent1"/>
                </a:solidFill>
              </a:rPr>
              <a:t>Additional </a:t>
            </a:r>
            <a:r>
              <a:rPr lang="de-DE" sz="1800" dirty="0" err="1">
                <a:solidFill>
                  <a:schemeClr val="accent1"/>
                </a:solidFill>
              </a:rPr>
              <a:t>vertical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scale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needed</a:t>
            </a:r>
            <a:r>
              <a:rPr lang="de-DE" sz="1800" dirty="0">
                <a:solidFill>
                  <a:schemeClr val="accent1"/>
                </a:solidFill>
              </a:rPr>
              <a:t>:</a:t>
            </a:r>
            <a:br>
              <a:rPr lang="de-DE" sz="1800" dirty="0">
                <a:solidFill>
                  <a:schemeClr val="accent1"/>
                </a:solidFill>
              </a:rPr>
            </a:br>
            <a:endParaRPr lang="de-DE" sz="1800" dirty="0">
              <a:solidFill>
                <a:schemeClr val="accent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     </a:t>
            </a:r>
            <a:r>
              <a:rPr lang="de-DE" sz="1800" dirty="0" err="1">
                <a:solidFill>
                  <a:schemeClr val="accent1"/>
                </a:solidFill>
              </a:rPr>
              <a:t>and</a:t>
            </a:r>
            <a:r>
              <a:rPr lang="de-DE" sz="1800" dirty="0">
                <a:solidFill>
                  <a:schemeClr val="accent1"/>
                </a:solidFill>
              </a:rPr>
              <a:t>    </a:t>
            </a:r>
            <a:r>
              <a:rPr lang="de-DE" sz="1800" dirty="0" err="1">
                <a:solidFill>
                  <a:schemeClr val="accent1"/>
                </a:solidFill>
              </a:rPr>
              <a:t>have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vertical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scale</a:t>
            </a:r>
            <a:r>
              <a:rPr lang="de-DE" sz="1800" dirty="0">
                <a:solidFill>
                  <a:schemeClr val="accent1"/>
                </a:solidFill>
              </a:rPr>
              <a:t/>
            </a:r>
            <a:br>
              <a:rPr lang="de-DE" sz="1800" dirty="0">
                <a:solidFill>
                  <a:schemeClr val="accent1"/>
                </a:solidFill>
              </a:rPr>
            </a:br>
            <a:r>
              <a:rPr lang="de-DE" sz="1800" dirty="0">
                <a:solidFill>
                  <a:schemeClr val="accent1"/>
                </a:solidFill>
              </a:rPr>
              <a:t/>
            </a:r>
            <a:br>
              <a:rPr lang="de-DE" sz="1800" dirty="0">
                <a:solidFill>
                  <a:schemeClr val="accent1"/>
                </a:solidFill>
              </a:rPr>
            </a:br>
            <a:endParaRPr lang="de-DE" sz="1800" dirty="0">
              <a:solidFill>
                <a:schemeClr val="accent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2"/>
                </a:solidFill>
              </a:rPr>
              <a:t> </a:t>
            </a:r>
            <a:r>
              <a:rPr lang="de-DE" sz="1800" dirty="0" err="1">
                <a:solidFill>
                  <a:schemeClr val="accent2"/>
                </a:solidFill>
              </a:rPr>
              <a:t>scale</a:t>
            </a:r>
            <a:r>
              <a:rPr lang="de-DE" sz="1800" dirty="0">
                <a:solidFill>
                  <a:schemeClr val="accent2"/>
                </a:solidFill>
              </a:rPr>
              <a:t> </a:t>
            </a:r>
            <a:r>
              <a:rPr lang="de-DE" sz="1800" dirty="0" err="1">
                <a:solidFill>
                  <a:schemeClr val="accent2"/>
                </a:solidFill>
              </a:rPr>
              <a:t>of</a:t>
            </a:r>
            <a:r>
              <a:rPr lang="de-DE" sz="1800" dirty="0">
                <a:solidFill>
                  <a:schemeClr val="accent2"/>
                </a:solidFill>
              </a:rPr>
              <a:t> </a:t>
            </a:r>
            <a:r>
              <a:rPr lang="de-DE" sz="1800" dirty="0" err="1">
                <a:solidFill>
                  <a:schemeClr val="accent2"/>
                </a:solidFill>
              </a:rPr>
              <a:t>wave</a:t>
            </a:r>
            <a:r>
              <a:rPr lang="de-DE" sz="1800" dirty="0">
                <a:solidFill>
                  <a:schemeClr val="accent2"/>
                </a:solidFill>
              </a:rPr>
              <a:t> </a:t>
            </a:r>
            <a:r>
              <a:rPr lang="de-DE" sz="1800" dirty="0" err="1">
                <a:solidFill>
                  <a:schemeClr val="accent2"/>
                </a:solidFill>
              </a:rPr>
              <a:t>growth</a:t>
            </a:r>
            <a:r>
              <a:rPr lang="de-DE" sz="1800" dirty="0">
                <a:solidFill>
                  <a:schemeClr val="accent2"/>
                </a:solidFill>
              </a:rPr>
              <a:t> </a:t>
            </a:r>
            <a:r>
              <a:rPr lang="de-DE" sz="1800" dirty="0" err="1">
                <a:solidFill>
                  <a:schemeClr val="accent2"/>
                </a:solidFill>
              </a:rPr>
              <a:t>is</a:t>
            </a:r>
            <a:r>
              <a:rPr lang="de-DE" sz="1800" dirty="0">
                <a:solidFill>
                  <a:schemeClr val="accent2"/>
                </a:solidFill>
              </a:rPr>
              <a:t>  </a:t>
            </a:r>
          </a:p>
        </p:txBody>
      </p:sp>
      <p:graphicFrame>
        <p:nvGraphicFramePr>
          <p:cNvPr id="24578" name="Object 12"/>
          <p:cNvGraphicFramePr>
            <a:graphicFrameLocks noChangeAspect="1"/>
          </p:cNvGraphicFramePr>
          <p:nvPr/>
        </p:nvGraphicFramePr>
        <p:xfrm>
          <a:off x="2103438" y="3716338"/>
          <a:ext cx="4897437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5" name="Formel" r:id="rId3" imgW="2717640" imgH="736560" progId="Equation.3">
                  <p:embed/>
                </p:oleObj>
              </mc:Choice>
              <mc:Fallback>
                <p:oleObj name="Formel" r:id="rId3" imgW="2717640" imgH="736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3716338"/>
                        <a:ext cx="4897437" cy="1327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995363" y="1327150"/>
          <a:ext cx="8699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6" name="Formel" r:id="rId5" imgW="482400" imgH="215640" progId="Equation.3">
                  <p:embed/>
                </p:oleObj>
              </mc:Choice>
              <mc:Fallback>
                <p:oleObj name="Formel" r:id="rId5" imgW="48240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327150"/>
                        <a:ext cx="8699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11"/>
          <p:cNvGraphicFramePr>
            <a:graphicFrameLocks noChangeAspect="1"/>
          </p:cNvGraphicFramePr>
          <p:nvPr/>
        </p:nvGraphicFramePr>
        <p:xfrm>
          <a:off x="3935413" y="1246188"/>
          <a:ext cx="91598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7" name="Formel" r:id="rId7" imgW="507960" imgH="393480" progId="Equation.3">
                  <p:embed/>
                </p:oleObj>
              </mc:Choice>
              <mc:Fallback>
                <p:oleObj name="Formel" r:id="rId7" imgW="50796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1246188"/>
                        <a:ext cx="91598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12"/>
          <p:cNvGraphicFramePr>
            <a:graphicFrameLocks noChangeAspect="1"/>
          </p:cNvGraphicFramePr>
          <p:nvPr/>
        </p:nvGraphicFramePr>
        <p:xfrm>
          <a:off x="3470275" y="2071688"/>
          <a:ext cx="20383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8" name="Formel" r:id="rId9" imgW="1130040" imgH="393480" progId="Equation.3">
                  <p:embed/>
                </p:oleObj>
              </mc:Choice>
              <mc:Fallback>
                <p:oleObj name="Formel" r:id="rId9" imgW="113004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2071688"/>
                        <a:ext cx="203835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684213" y="2984500"/>
            <a:ext cx="532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chemeClr val="accent2"/>
                </a:solidFill>
              </a:rPr>
              <a:t>Therefore: </a:t>
            </a:r>
            <a:r>
              <a:rPr lang="de-DE" sz="1800" b="1" u="sng">
                <a:solidFill>
                  <a:schemeClr val="accent2"/>
                </a:solidFill>
              </a:rPr>
              <a:t>Multi-scale-asymptotic ansatz</a:t>
            </a:r>
          </a:p>
        </p:txBody>
      </p:sp>
      <p:graphicFrame>
        <p:nvGraphicFramePr>
          <p:cNvPr id="24582" name="Object 14"/>
          <p:cNvGraphicFramePr>
            <a:graphicFrameLocks noChangeAspect="1"/>
          </p:cNvGraphicFramePr>
          <p:nvPr/>
        </p:nvGraphicFramePr>
        <p:xfrm>
          <a:off x="2676525" y="5416550"/>
          <a:ext cx="10985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9" name="Formel" r:id="rId11" imgW="609480" imgH="215640" progId="Equation.3">
                  <p:embed/>
                </p:oleObj>
              </mc:Choice>
              <mc:Fallback>
                <p:oleObj name="Formel" r:id="rId11" imgW="609480" imgH="215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5416550"/>
                        <a:ext cx="1098550" cy="3889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757238" y="5445125"/>
            <a:ext cx="1870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chemeClr val="accent2"/>
                </a:solidFill>
              </a:rPr>
              <a:t>also assumed:</a:t>
            </a:r>
            <a:endParaRPr lang="de-DE" sz="1800" b="1" u="sng">
              <a:solidFill>
                <a:schemeClr val="accent2"/>
              </a:solidFill>
            </a:endParaRPr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539750" y="1916113"/>
            <a:ext cx="6769100" cy="4249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684213" y="830263"/>
            <a:ext cx="53276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chemeClr val="accent1"/>
                </a:solidFill>
              </a:rPr>
              <a:t>Additional </a:t>
            </a:r>
            <a:r>
              <a:rPr lang="de-DE" sz="1800" dirty="0" err="1">
                <a:solidFill>
                  <a:schemeClr val="accent1"/>
                </a:solidFill>
              </a:rPr>
              <a:t>vertical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scale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needed</a:t>
            </a:r>
            <a:r>
              <a:rPr lang="de-DE" sz="1800" dirty="0">
                <a:solidFill>
                  <a:schemeClr val="accent1"/>
                </a:solidFill>
              </a:rPr>
              <a:t>:</a:t>
            </a:r>
            <a:br>
              <a:rPr lang="de-DE" sz="1800" dirty="0">
                <a:solidFill>
                  <a:schemeClr val="accent1"/>
                </a:solidFill>
              </a:rPr>
            </a:br>
            <a:endParaRPr lang="de-DE" sz="1800" dirty="0">
              <a:solidFill>
                <a:schemeClr val="accent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     </a:t>
            </a:r>
            <a:r>
              <a:rPr lang="de-DE" sz="1800" dirty="0" err="1">
                <a:solidFill>
                  <a:schemeClr val="accent1"/>
                </a:solidFill>
              </a:rPr>
              <a:t>and</a:t>
            </a:r>
            <a:r>
              <a:rPr lang="de-DE" sz="1800" dirty="0">
                <a:solidFill>
                  <a:schemeClr val="accent1"/>
                </a:solidFill>
              </a:rPr>
              <a:t>    </a:t>
            </a:r>
            <a:r>
              <a:rPr lang="de-DE" sz="1800" dirty="0" err="1">
                <a:solidFill>
                  <a:schemeClr val="accent1"/>
                </a:solidFill>
              </a:rPr>
              <a:t>have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vertical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scale</a:t>
            </a:r>
            <a:r>
              <a:rPr lang="de-DE" sz="1800" dirty="0">
                <a:solidFill>
                  <a:schemeClr val="accent1"/>
                </a:solidFill>
              </a:rPr>
              <a:t/>
            </a:r>
            <a:br>
              <a:rPr lang="de-DE" sz="1800" dirty="0">
                <a:solidFill>
                  <a:schemeClr val="accent1"/>
                </a:solidFill>
              </a:rPr>
            </a:br>
            <a:r>
              <a:rPr lang="de-DE" sz="1800" dirty="0">
                <a:solidFill>
                  <a:schemeClr val="accent1"/>
                </a:solidFill>
              </a:rPr>
              <a:t/>
            </a:r>
            <a:br>
              <a:rPr lang="de-DE" sz="1800" dirty="0">
                <a:solidFill>
                  <a:schemeClr val="accent1"/>
                </a:solidFill>
              </a:rPr>
            </a:br>
            <a:endParaRPr lang="de-DE" sz="1800" dirty="0">
              <a:solidFill>
                <a:schemeClr val="accent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scale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of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wave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growth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is</a:t>
            </a:r>
            <a:r>
              <a:rPr lang="de-DE" sz="1800" dirty="0">
                <a:solidFill>
                  <a:schemeClr val="accent1"/>
                </a:solidFill>
              </a:rPr>
              <a:t>  </a:t>
            </a:r>
          </a:p>
        </p:txBody>
      </p:sp>
      <p:graphicFrame>
        <p:nvGraphicFramePr>
          <p:cNvPr id="25602" name="Object 12"/>
          <p:cNvGraphicFramePr>
            <a:graphicFrameLocks noChangeAspect="1"/>
          </p:cNvGraphicFramePr>
          <p:nvPr/>
        </p:nvGraphicFramePr>
        <p:xfrm>
          <a:off x="2103438" y="3716338"/>
          <a:ext cx="4897437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9" name="Formel" r:id="rId3" imgW="2717640" imgH="736560" progId="Equation.3">
                  <p:embed/>
                </p:oleObj>
              </mc:Choice>
              <mc:Fallback>
                <p:oleObj name="Formel" r:id="rId3" imgW="2717640" imgH="736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3716338"/>
                        <a:ext cx="4897437" cy="13271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4"/>
          <p:cNvGraphicFramePr>
            <a:graphicFrameLocks noChangeAspect="1"/>
          </p:cNvGraphicFramePr>
          <p:nvPr/>
        </p:nvGraphicFramePr>
        <p:xfrm>
          <a:off x="995363" y="1327150"/>
          <a:ext cx="8699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0" name="Formel" r:id="rId5" imgW="482400" imgH="215640" progId="Equation.3">
                  <p:embed/>
                </p:oleObj>
              </mc:Choice>
              <mc:Fallback>
                <p:oleObj name="Formel" r:id="rId5" imgW="48240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327150"/>
                        <a:ext cx="8699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7"/>
          <p:cNvGraphicFramePr>
            <a:graphicFrameLocks noChangeAspect="1"/>
          </p:cNvGraphicFramePr>
          <p:nvPr/>
        </p:nvGraphicFramePr>
        <p:xfrm>
          <a:off x="3492500" y="2071688"/>
          <a:ext cx="199231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1" name="Formel" r:id="rId7" imgW="1104840" imgH="393480" progId="Equation.3">
                  <p:embed/>
                </p:oleObj>
              </mc:Choice>
              <mc:Fallback>
                <p:oleObj name="Formel" r:id="rId7" imgW="11048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071688"/>
                        <a:ext cx="1992313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684213" y="2984500"/>
            <a:ext cx="532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chemeClr val="accent2"/>
                </a:solidFill>
              </a:rPr>
              <a:t>Therefore: </a:t>
            </a:r>
            <a:r>
              <a:rPr lang="de-DE" sz="1800" b="1" u="sng">
                <a:solidFill>
                  <a:schemeClr val="accent2"/>
                </a:solidFill>
              </a:rPr>
              <a:t>Multi-scale-asymptotic ansatz</a:t>
            </a:r>
          </a:p>
        </p:txBody>
      </p:sp>
      <p:graphicFrame>
        <p:nvGraphicFramePr>
          <p:cNvPr id="25605" name="Object 9"/>
          <p:cNvGraphicFramePr>
            <a:graphicFrameLocks noChangeAspect="1"/>
          </p:cNvGraphicFramePr>
          <p:nvPr/>
        </p:nvGraphicFramePr>
        <p:xfrm>
          <a:off x="2676525" y="5416550"/>
          <a:ext cx="10985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2" name="Formel" r:id="rId9" imgW="609480" imgH="215640" progId="Equation.3">
                  <p:embed/>
                </p:oleObj>
              </mc:Choice>
              <mc:Fallback>
                <p:oleObj name="Formel" r:id="rId9" imgW="60948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5416550"/>
                        <a:ext cx="1098550" cy="3889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Text Box 12"/>
          <p:cNvSpPr txBox="1">
            <a:spLocks noChangeArrowheads="1"/>
          </p:cNvSpPr>
          <p:nvPr/>
        </p:nvSpPr>
        <p:spPr bwMode="auto">
          <a:xfrm>
            <a:off x="757238" y="5445125"/>
            <a:ext cx="1870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chemeClr val="accent2"/>
                </a:solidFill>
              </a:rPr>
              <a:t>also assumed:</a:t>
            </a:r>
            <a:endParaRPr lang="de-DE" sz="1800" b="1" u="sng">
              <a:solidFill>
                <a:schemeClr val="accent2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39750" y="2924175"/>
            <a:ext cx="6769100" cy="324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5606" name="Object 12"/>
          <p:cNvGraphicFramePr>
            <a:graphicFrameLocks noChangeAspect="1"/>
          </p:cNvGraphicFramePr>
          <p:nvPr/>
        </p:nvGraphicFramePr>
        <p:xfrm>
          <a:off x="3935413" y="1246188"/>
          <a:ext cx="91598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3" name="Formel" r:id="rId11" imgW="507960" imgH="393480" progId="Equation.3">
                  <p:embed/>
                </p:oleObj>
              </mc:Choice>
              <mc:Fallback>
                <p:oleObj name="Formel" r:id="rId11" imgW="50796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1246188"/>
                        <a:ext cx="91598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44016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Multi-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Scale</a:t>
            </a:r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Asymptotics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Text Box 12"/>
          <p:cNvSpPr txBox="1">
            <a:spLocks noChangeArrowheads="1"/>
          </p:cNvSpPr>
          <p:nvPr/>
        </p:nvSpPr>
        <p:spPr bwMode="auto">
          <a:xfrm>
            <a:off x="684213" y="830263"/>
            <a:ext cx="532765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chemeClr val="accent1"/>
                </a:solidFill>
              </a:rPr>
              <a:t>Additional </a:t>
            </a:r>
            <a:r>
              <a:rPr lang="de-DE" sz="1800" dirty="0" err="1">
                <a:solidFill>
                  <a:schemeClr val="accent1"/>
                </a:solidFill>
              </a:rPr>
              <a:t>vertical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scale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needed</a:t>
            </a:r>
            <a:r>
              <a:rPr lang="de-DE" sz="1800" dirty="0">
                <a:solidFill>
                  <a:schemeClr val="accent1"/>
                </a:solidFill>
              </a:rPr>
              <a:t>:</a:t>
            </a:r>
            <a:br>
              <a:rPr lang="de-DE" sz="1800" dirty="0">
                <a:solidFill>
                  <a:schemeClr val="accent1"/>
                </a:solidFill>
              </a:rPr>
            </a:br>
            <a:endParaRPr lang="de-DE" sz="1800" dirty="0">
              <a:solidFill>
                <a:schemeClr val="accent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     </a:t>
            </a:r>
            <a:r>
              <a:rPr lang="de-DE" sz="1800" dirty="0" err="1">
                <a:solidFill>
                  <a:schemeClr val="accent1"/>
                </a:solidFill>
              </a:rPr>
              <a:t>and</a:t>
            </a:r>
            <a:r>
              <a:rPr lang="de-DE" sz="1800" dirty="0">
                <a:solidFill>
                  <a:schemeClr val="accent1"/>
                </a:solidFill>
              </a:rPr>
              <a:t>    </a:t>
            </a:r>
            <a:r>
              <a:rPr lang="de-DE" sz="1800" dirty="0" err="1">
                <a:solidFill>
                  <a:schemeClr val="accent1"/>
                </a:solidFill>
              </a:rPr>
              <a:t>have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vertical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scale</a:t>
            </a:r>
            <a:r>
              <a:rPr lang="de-DE" sz="1800" dirty="0">
                <a:solidFill>
                  <a:schemeClr val="accent1"/>
                </a:solidFill>
              </a:rPr>
              <a:t/>
            </a:r>
            <a:br>
              <a:rPr lang="de-DE" sz="1800" dirty="0">
                <a:solidFill>
                  <a:schemeClr val="accent1"/>
                </a:solidFill>
              </a:rPr>
            </a:br>
            <a:r>
              <a:rPr lang="de-DE" sz="1800" dirty="0">
                <a:solidFill>
                  <a:schemeClr val="accent1"/>
                </a:solidFill>
              </a:rPr>
              <a:t/>
            </a:r>
            <a:br>
              <a:rPr lang="de-DE" sz="1800" dirty="0">
                <a:solidFill>
                  <a:schemeClr val="accent1"/>
                </a:solidFill>
              </a:rPr>
            </a:br>
            <a:endParaRPr lang="de-DE" sz="1800" dirty="0">
              <a:solidFill>
                <a:schemeClr val="accent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scale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of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wave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growth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is</a:t>
            </a:r>
            <a:r>
              <a:rPr lang="de-DE" sz="1800" dirty="0">
                <a:solidFill>
                  <a:schemeClr val="accent1"/>
                </a:solidFill>
              </a:rPr>
              <a:t>  </a:t>
            </a:r>
          </a:p>
          <a:p>
            <a:pPr eaLnBrk="1" hangingPunct="1">
              <a:buFontTx/>
              <a:buChar char="•"/>
            </a:pPr>
            <a:endParaRPr lang="de-DE" sz="1800" dirty="0">
              <a:solidFill>
                <a:schemeClr val="accent1"/>
              </a:solidFill>
            </a:endParaRPr>
          </a:p>
          <a:p>
            <a:pPr eaLnBrk="1" hangingPunct="1">
              <a:buFontTx/>
              <a:buChar char="•"/>
            </a:pPr>
            <a:endParaRPr lang="de-DE" sz="1800" dirty="0">
              <a:solidFill>
                <a:schemeClr val="accent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here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assumed</a:t>
            </a:r>
            <a:r>
              <a:rPr lang="de-DE" sz="1800" dirty="0">
                <a:solidFill>
                  <a:schemeClr val="accent1"/>
                </a:solidFill>
              </a:rPr>
              <a:t>: </a:t>
            </a:r>
          </a:p>
        </p:txBody>
      </p:sp>
      <p:graphicFrame>
        <p:nvGraphicFramePr>
          <p:cNvPr id="278533" name="Object 4"/>
          <p:cNvGraphicFramePr>
            <a:graphicFrameLocks noChangeAspect="1"/>
          </p:cNvGraphicFramePr>
          <p:nvPr/>
        </p:nvGraphicFramePr>
        <p:xfrm>
          <a:off x="995363" y="1327150"/>
          <a:ext cx="8699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06" name="Formel" r:id="rId3" imgW="482400" imgH="215640" progId="Equation.3">
                  <p:embed/>
                </p:oleObj>
              </mc:Choice>
              <mc:Fallback>
                <p:oleObj name="Formel" r:id="rId3" imgW="48240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327150"/>
                        <a:ext cx="8699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4" name="Object 7"/>
          <p:cNvGraphicFramePr>
            <a:graphicFrameLocks noChangeAspect="1"/>
          </p:cNvGraphicFramePr>
          <p:nvPr/>
        </p:nvGraphicFramePr>
        <p:xfrm>
          <a:off x="3492500" y="2060575"/>
          <a:ext cx="19923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07" name="Formel" r:id="rId5" imgW="1104840" imgH="393480" progId="Equation.3">
                  <p:embed/>
                </p:oleObj>
              </mc:Choice>
              <mc:Fallback>
                <p:oleObj name="Formel" r:id="rId5" imgW="11048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060575"/>
                        <a:ext cx="1992313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9" name="Object 12"/>
          <p:cNvGraphicFramePr>
            <a:graphicFrameLocks noChangeAspect="1"/>
          </p:cNvGraphicFramePr>
          <p:nvPr/>
        </p:nvGraphicFramePr>
        <p:xfrm>
          <a:off x="3935413" y="1246188"/>
          <a:ext cx="91598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08" name="Formel" r:id="rId7" imgW="507960" imgH="393480" progId="Equation.3">
                  <p:embed/>
                </p:oleObj>
              </mc:Choice>
              <mc:Fallback>
                <p:oleObj name="Formel" r:id="rId7" imgW="50796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1246188"/>
                        <a:ext cx="91598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40" name="Object 7"/>
          <p:cNvGraphicFramePr>
            <a:graphicFrameLocks noChangeAspect="1"/>
          </p:cNvGraphicFramePr>
          <p:nvPr/>
        </p:nvGraphicFramePr>
        <p:xfrm>
          <a:off x="2595563" y="3044825"/>
          <a:ext cx="10080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09" name="Formel" r:id="rId9" imgW="558720" imgH="203040" progId="Equation.3">
                  <p:embed/>
                </p:oleObj>
              </mc:Choice>
              <mc:Fallback>
                <p:oleObj name="Formel" r:id="rId9" imgW="55872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3044825"/>
                        <a:ext cx="10080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44016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Multi-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Scale</a:t>
            </a:r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Asymptotics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0"/>
            <a:ext cx="77724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Large-amplitude 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WKBb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graphicFrame>
        <p:nvGraphicFramePr>
          <p:cNvPr id="43010" name="Object 4"/>
          <p:cNvGraphicFramePr>
            <a:graphicFrameLocks noChangeAspect="1"/>
          </p:cNvGraphicFramePr>
          <p:nvPr/>
        </p:nvGraphicFramePr>
        <p:xfrm>
          <a:off x="539750" y="836613"/>
          <a:ext cx="6605588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1" name="Formel" r:id="rId3" imgW="3657600" imgH="2247840" progId="Equation.3">
                  <p:embed/>
                </p:oleObj>
              </mc:Choice>
              <mc:Fallback>
                <p:oleObj name="Formel" r:id="rId3" imgW="3657600" imgH="2247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36613"/>
                        <a:ext cx="6605588" cy="4044950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9"/>
          <p:cNvSpPr>
            <a:spLocks noChangeArrowheads="1"/>
          </p:cNvSpPr>
          <p:nvPr/>
        </p:nvSpPr>
        <p:spPr bwMode="auto">
          <a:xfrm>
            <a:off x="539750" y="2636838"/>
            <a:ext cx="6553200" cy="2232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016" y="0"/>
            <a:ext cx="77724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Large-amplitude WKB</a:t>
            </a:r>
          </a:p>
        </p:txBody>
      </p:sp>
      <p:graphicFrame>
        <p:nvGraphicFramePr>
          <p:cNvPr id="44034" name="Object 4"/>
          <p:cNvGraphicFramePr>
            <a:graphicFrameLocks noChangeAspect="1"/>
          </p:cNvGraphicFramePr>
          <p:nvPr/>
        </p:nvGraphicFramePr>
        <p:xfrm>
          <a:off x="539750" y="836613"/>
          <a:ext cx="6605588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Formel" r:id="rId3" imgW="3657600" imgH="2247840" progId="Equation.3">
                  <p:embed/>
                </p:oleObj>
              </mc:Choice>
              <mc:Fallback>
                <p:oleObj name="Formel" r:id="rId3" imgW="3657600" imgH="2247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36613"/>
                        <a:ext cx="6605588" cy="4044950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39750" y="3068638"/>
            <a:ext cx="6553200" cy="1800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4"/>
          <p:cNvGraphicFramePr>
            <a:graphicFrameLocks noChangeAspect="1"/>
          </p:cNvGraphicFramePr>
          <p:nvPr/>
        </p:nvGraphicFramePr>
        <p:xfrm>
          <a:off x="539750" y="836613"/>
          <a:ext cx="6605588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Formel" r:id="rId3" imgW="3657600" imgH="2247840" progId="Equation.3">
                  <p:embed/>
                </p:oleObj>
              </mc:Choice>
              <mc:Fallback>
                <p:oleObj name="Formel" r:id="rId3" imgW="3657600" imgH="2247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36613"/>
                        <a:ext cx="6605588" cy="4044950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39750" y="4076700"/>
            <a:ext cx="6553200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4016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Large-amplitude WKB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4"/>
          <p:cNvGraphicFramePr>
            <a:graphicFrameLocks noChangeAspect="1"/>
          </p:cNvGraphicFramePr>
          <p:nvPr/>
        </p:nvGraphicFramePr>
        <p:xfrm>
          <a:off x="539750" y="836613"/>
          <a:ext cx="6605588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name="Formel" r:id="rId3" imgW="3657600" imgH="2247840" progId="Equation.3">
                  <p:embed/>
                </p:oleObj>
              </mc:Choice>
              <mc:Fallback>
                <p:oleObj name="Formel" r:id="rId3" imgW="3657600" imgH="2247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36613"/>
                        <a:ext cx="6605588" cy="4044950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39750" y="4076700"/>
            <a:ext cx="6553200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1258888" y="3213100"/>
            <a:ext cx="1657350" cy="6477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8313" y="5032375"/>
            <a:ext cx="467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 dirty="0" err="1">
                <a:solidFill>
                  <a:schemeClr val="accent1"/>
                </a:solidFill>
              </a:rPr>
              <a:t>Mean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flow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with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only</a:t>
            </a:r>
            <a:r>
              <a:rPr lang="de-DE" sz="1800" dirty="0">
                <a:solidFill>
                  <a:schemeClr val="accent1"/>
                </a:solidFill>
              </a:rPr>
              <a:t> large-</a:t>
            </a:r>
            <a:r>
              <a:rPr lang="de-DE" sz="1800" dirty="0" err="1">
                <a:solidFill>
                  <a:schemeClr val="accent1"/>
                </a:solidFill>
              </a:rPr>
              <a:t>scale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dependence</a:t>
            </a:r>
            <a:endParaRPr lang="de-DE" sz="1800" dirty="0">
              <a:solidFill>
                <a:schemeClr val="accent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44016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Large-amplitude WKB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4"/>
          <p:cNvGraphicFramePr>
            <a:graphicFrameLocks noChangeAspect="1"/>
          </p:cNvGraphicFramePr>
          <p:nvPr/>
        </p:nvGraphicFramePr>
        <p:xfrm>
          <a:off x="539750" y="836613"/>
          <a:ext cx="6605588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6" name="Formel" r:id="rId3" imgW="3657600" imgH="2247840" progId="Equation.3">
                  <p:embed/>
                </p:oleObj>
              </mc:Choice>
              <mc:Fallback>
                <p:oleObj name="Formel" r:id="rId3" imgW="3657600" imgH="2247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36613"/>
                        <a:ext cx="6605588" cy="4044950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539750" y="4076700"/>
            <a:ext cx="6553200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0" name="Oval 5"/>
          <p:cNvSpPr>
            <a:spLocks noChangeArrowheads="1"/>
          </p:cNvSpPr>
          <p:nvPr/>
        </p:nvSpPr>
        <p:spPr bwMode="auto">
          <a:xfrm>
            <a:off x="3059113" y="2924175"/>
            <a:ext cx="3889375" cy="115252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468313" y="5032375"/>
            <a:ext cx="61182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 dirty="0" err="1">
                <a:solidFill>
                  <a:schemeClr val="accent1"/>
                </a:solidFill>
              </a:rPr>
              <a:t>Wavepacket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with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large-</a:t>
            </a:r>
            <a:r>
              <a:rPr lang="de-DE" sz="1800" dirty="0" err="1">
                <a:solidFill>
                  <a:schemeClr val="accent1"/>
                </a:solidFill>
              </a:rPr>
              <a:t>scale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amplitude</a:t>
            </a:r>
            <a:endParaRPr lang="de-DE" sz="1800" dirty="0">
              <a:solidFill>
                <a:schemeClr val="accent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wavenumber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and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frequency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with</a:t>
            </a:r>
            <a:r>
              <a:rPr lang="de-DE" sz="1800" dirty="0">
                <a:solidFill>
                  <a:schemeClr val="accent1"/>
                </a:solidFill>
              </a:rPr>
              <a:t> large-</a:t>
            </a:r>
            <a:r>
              <a:rPr lang="de-DE" sz="1800" dirty="0" err="1">
                <a:solidFill>
                  <a:schemeClr val="accent1"/>
                </a:solidFill>
              </a:rPr>
              <a:t>scale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dependence</a:t>
            </a:r>
            <a:endParaRPr lang="de-DE" sz="1800" dirty="0">
              <a:solidFill>
                <a:schemeClr val="accent1"/>
              </a:solidFill>
            </a:endParaRPr>
          </a:p>
        </p:txBody>
      </p:sp>
      <p:graphicFrame>
        <p:nvGraphicFramePr>
          <p:cNvPr id="471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508939"/>
              </p:ext>
            </p:extLst>
          </p:nvPr>
        </p:nvGraphicFramePr>
        <p:xfrm>
          <a:off x="6804025" y="5000625"/>
          <a:ext cx="13081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7" name="Formel" r:id="rId5" imgW="723600" imgH="647640" progId="Equation.3">
                  <p:embed/>
                </p:oleObj>
              </mc:Choice>
              <mc:Fallback>
                <p:oleObj name="Formel" r:id="rId5" imgW="723600" imgH="647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000625"/>
                        <a:ext cx="1308100" cy="116522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44016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Large-amplitude WKB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4"/>
          <p:cNvGraphicFramePr>
            <a:graphicFrameLocks noChangeAspect="1"/>
          </p:cNvGraphicFramePr>
          <p:nvPr/>
        </p:nvGraphicFramePr>
        <p:xfrm>
          <a:off x="539750" y="836613"/>
          <a:ext cx="6605588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Formel" r:id="rId3" imgW="3657600" imgH="2247840" progId="Equation.3">
                  <p:embed/>
                </p:oleObj>
              </mc:Choice>
              <mc:Fallback>
                <p:oleObj name="Formel" r:id="rId3" imgW="3657600" imgH="2247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36613"/>
                        <a:ext cx="6605588" cy="4044950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4016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Large-amplitude WKB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4"/>
          <p:cNvGraphicFramePr>
            <a:graphicFrameLocks noChangeAspect="1"/>
          </p:cNvGraphicFramePr>
          <p:nvPr/>
        </p:nvGraphicFramePr>
        <p:xfrm>
          <a:off x="539750" y="836613"/>
          <a:ext cx="6605588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Formel" r:id="rId3" imgW="3657600" imgH="2247840" progId="Equation.3">
                  <p:embed/>
                </p:oleObj>
              </mc:Choice>
              <mc:Fallback>
                <p:oleObj name="Formel" r:id="rId3" imgW="3657600" imgH="2247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36613"/>
                        <a:ext cx="6605588" cy="4044950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116013" y="4149725"/>
            <a:ext cx="1657350" cy="6477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68313" y="5032375"/>
            <a:ext cx="236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chemeClr val="accent1"/>
                </a:solidFill>
              </a:rPr>
              <a:t>Next-order </a:t>
            </a:r>
            <a:r>
              <a:rPr lang="de-DE" sz="1800" dirty="0" err="1">
                <a:solidFill>
                  <a:schemeClr val="accent1"/>
                </a:solidFill>
              </a:rPr>
              <a:t>mean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flow</a:t>
            </a:r>
            <a:endParaRPr lang="de-DE" sz="1800" dirty="0">
              <a:solidFill>
                <a:schemeClr val="accent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44016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Large-amplitude WKB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992" y="116632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de-DE" sz="3200" dirty="0" smtClean="0">
                <a:solidFill>
                  <a:srgbClr val="0070C0"/>
                </a:solidFill>
                <a:latin typeface="Helvetica" pitchFamily="34" charset="0"/>
              </a:rPr>
              <a:t>Gravity </a:t>
            </a:r>
            <a:r>
              <a:rPr lang="de-DE" sz="3200" dirty="0" err="1" smtClean="0">
                <a:solidFill>
                  <a:srgbClr val="0070C0"/>
                </a:solidFill>
                <a:latin typeface="Helvetica" pitchFamily="34" charset="0"/>
              </a:rPr>
              <a:t>Waves</a:t>
            </a:r>
            <a:r>
              <a:rPr lang="de-DE" sz="3200" dirty="0" smtClean="0">
                <a:solidFill>
                  <a:srgbClr val="0070C0"/>
                </a:solidFill>
                <a:latin typeface="Helvetica" pitchFamily="34" charset="0"/>
              </a:rPr>
              <a:t> in </a:t>
            </a:r>
            <a:r>
              <a:rPr lang="de-DE" sz="3200" dirty="0" err="1" smtClean="0">
                <a:solidFill>
                  <a:srgbClr val="0070C0"/>
                </a:solidFill>
                <a:latin typeface="Helvetica" pitchFamily="34" charset="0"/>
              </a:rPr>
              <a:t>the</a:t>
            </a:r>
            <a:r>
              <a:rPr lang="de-DE" sz="3200" dirty="0" smtClean="0">
                <a:solidFill>
                  <a:srgbClr val="0070C0"/>
                </a:solidFill>
                <a:latin typeface="Helvetica" pitchFamily="34" charset="0"/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  <a:latin typeface="Helvetica" pitchFamily="34" charset="0"/>
              </a:rPr>
              <a:t>Middle</a:t>
            </a:r>
            <a:r>
              <a:rPr lang="de-DE" sz="3200" dirty="0" smtClean="0">
                <a:solidFill>
                  <a:srgbClr val="0070C0"/>
                </a:solidFill>
                <a:latin typeface="Helvetica" pitchFamily="34" charset="0"/>
              </a:rPr>
              <a:t> </a:t>
            </a:r>
            <a:r>
              <a:rPr lang="de-DE" sz="3200" dirty="0" err="1" smtClean="0">
                <a:solidFill>
                  <a:srgbClr val="0070C0"/>
                </a:solidFill>
                <a:latin typeface="Helvetica" pitchFamily="34" charset="0"/>
              </a:rPr>
              <a:t>Atmosphere</a:t>
            </a:r>
            <a:endParaRPr lang="de-DE" sz="3200" dirty="0" smtClean="0">
              <a:solidFill>
                <a:srgbClr val="0070C0"/>
              </a:solidFill>
              <a:latin typeface="Helvetica" pitchFamily="34" charset="0"/>
            </a:endParaRPr>
          </a:p>
        </p:txBody>
      </p:sp>
      <p:pic>
        <p:nvPicPr>
          <p:cNvPr id="130051" name="Picture 3" descr="tmean_wgw_wo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033463"/>
            <a:ext cx="63087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3059113" y="5734050"/>
            <a:ext cx="294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>
                <a:latin typeface="Helvetica" pitchFamily="34" charset="0"/>
              </a:rPr>
              <a:t>Becker und Schmitz (2003)</a:t>
            </a:r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4572000" y="908050"/>
            <a:ext cx="3168650" cy="4752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4"/>
          <p:cNvGraphicFramePr>
            <a:graphicFrameLocks noChangeAspect="1"/>
          </p:cNvGraphicFramePr>
          <p:nvPr/>
        </p:nvGraphicFramePr>
        <p:xfrm>
          <a:off x="539750" y="836613"/>
          <a:ext cx="6605588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1" name="Formel" r:id="rId3" imgW="3657600" imgH="2247840" progId="Equation.3">
                  <p:embed/>
                </p:oleObj>
              </mc:Choice>
              <mc:Fallback>
                <p:oleObj name="Formel" r:id="rId3" imgW="3657600" imgH="2247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36613"/>
                        <a:ext cx="6605588" cy="4044950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3059113" y="3933825"/>
            <a:ext cx="3889375" cy="115252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68313" y="5032375"/>
            <a:ext cx="611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 dirty="0" err="1">
                <a:solidFill>
                  <a:schemeClr val="accent1"/>
                </a:solidFill>
              </a:rPr>
              <a:t>Harmonics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of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the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wavepacket</a:t>
            </a:r>
            <a:r>
              <a:rPr lang="de-DE" sz="1800" dirty="0">
                <a:solidFill>
                  <a:schemeClr val="accent1"/>
                </a:solidFill>
              </a:rPr>
              <a:t> due </a:t>
            </a:r>
            <a:r>
              <a:rPr lang="de-DE" sz="1800" dirty="0" err="1">
                <a:solidFill>
                  <a:schemeClr val="accent1"/>
                </a:solidFill>
              </a:rPr>
              <a:t>to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nonlinear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>
                <a:solidFill>
                  <a:schemeClr val="accent1"/>
                </a:solidFill>
              </a:rPr>
              <a:t>interactions</a:t>
            </a:r>
            <a:endParaRPr lang="de-DE" sz="1800" dirty="0">
              <a:solidFill>
                <a:schemeClr val="accent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44016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Large-amplitude WKB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4"/>
          <p:cNvGraphicFramePr>
            <a:graphicFrameLocks noChangeAspect="1"/>
          </p:cNvGraphicFramePr>
          <p:nvPr/>
        </p:nvGraphicFramePr>
        <p:xfrm>
          <a:off x="539750" y="836613"/>
          <a:ext cx="6605588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7" name="Formel" r:id="rId3" imgW="3657600" imgH="2247840" progId="Equation.3">
                  <p:embed/>
                </p:oleObj>
              </mc:Choice>
              <mc:Fallback>
                <p:oleObj name="Formel" r:id="rId3" imgW="3657600" imgH="2247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36613"/>
                        <a:ext cx="6605588" cy="4044950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Text Box 12"/>
          <p:cNvSpPr txBox="1">
            <a:spLocks noChangeArrowheads="1"/>
          </p:cNvSpPr>
          <p:nvPr/>
        </p:nvSpPr>
        <p:spPr bwMode="auto">
          <a:xfrm>
            <a:off x="539750" y="5013325"/>
            <a:ext cx="835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2000" b="1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collect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equal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powers</a:t>
            </a:r>
            <a:r>
              <a:rPr lang="de-DE" sz="2000" dirty="0">
                <a:solidFill>
                  <a:schemeClr val="accent1"/>
                </a:solidFill>
              </a:rPr>
              <a:t> in  </a:t>
            </a:r>
          </a:p>
          <a:p>
            <a:pPr eaLnBrk="1" hangingPunct="1">
              <a:buFontTx/>
              <a:buChar char="•"/>
            </a:pP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collect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equal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powers</a:t>
            </a:r>
            <a:r>
              <a:rPr lang="de-DE" sz="2000" dirty="0">
                <a:solidFill>
                  <a:schemeClr val="accent1"/>
                </a:solidFill>
              </a:rPr>
              <a:t> in </a:t>
            </a:r>
          </a:p>
          <a:p>
            <a:pPr eaLnBrk="1" hangingPunct="1">
              <a:buFontTx/>
              <a:buChar char="•"/>
            </a:pP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b="1" u="sng" dirty="0" err="1">
                <a:solidFill>
                  <a:schemeClr val="accent1"/>
                </a:solidFill>
              </a:rPr>
              <a:t>no</a:t>
            </a:r>
            <a:r>
              <a:rPr lang="de-DE" sz="2000" b="1" u="sng" dirty="0">
                <a:solidFill>
                  <a:schemeClr val="accent1"/>
                </a:solidFill>
              </a:rPr>
              <a:t> </a:t>
            </a:r>
            <a:r>
              <a:rPr lang="de-DE" sz="2000" b="1" u="sng" dirty="0" err="1">
                <a:solidFill>
                  <a:schemeClr val="accent1"/>
                </a:solidFill>
              </a:rPr>
              <a:t>linearization</a:t>
            </a:r>
            <a:r>
              <a:rPr lang="de-DE" sz="2000" dirty="0">
                <a:solidFill>
                  <a:schemeClr val="accent1"/>
                </a:solidFill>
              </a:rPr>
              <a:t>!</a:t>
            </a:r>
          </a:p>
        </p:txBody>
      </p:sp>
      <p:graphicFrame>
        <p:nvGraphicFramePr>
          <p:cNvPr id="51203" name="Object 5"/>
          <p:cNvGraphicFramePr>
            <a:graphicFrameLocks noChangeAspect="1"/>
          </p:cNvGraphicFramePr>
          <p:nvPr/>
        </p:nvGraphicFramePr>
        <p:xfrm>
          <a:off x="3419475" y="5121275"/>
          <a:ext cx="2286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8" name="Formel" r:id="rId5" imgW="126720" imgH="139680" progId="Equation.3">
                  <p:embed/>
                </p:oleObj>
              </mc:Choice>
              <mc:Fallback>
                <p:oleObj name="Formel" r:id="rId5" imgW="126720" imgH="139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121275"/>
                        <a:ext cx="228600" cy="252413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6"/>
          <p:cNvGraphicFramePr>
            <a:graphicFrameLocks noChangeAspect="1"/>
          </p:cNvGraphicFramePr>
          <p:nvPr/>
        </p:nvGraphicFramePr>
        <p:xfrm>
          <a:off x="3432175" y="5343525"/>
          <a:ext cx="12112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9" name="Formel" r:id="rId7" imgW="672840" imgH="215640" progId="Equation.3">
                  <p:embed/>
                </p:oleObj>
              </mc:Choice>
              <mc:Fallback>
                <p:oleObj name="Formel" r:id="rId7" imgW="67284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5343525"/>
                        <a:ext cx="1211263" cy="39052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44016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Large-amplitude WKB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0"/>
            <a:ext cx="77724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Large-amplitude WKB: 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leading</a:t>
            </a:r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order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graphicFrame>
        <p:nvGraphicFramePr>
          <p:cNvPr id="522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025177"/>
              </p:ext>
            </p:extLst>
          </p:nvPr>
        </p:nvGraphicFramePr>
        <p:xfrm>
          <a:off x="611188" y="904875"/>
          <a:ext cx="4427537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Formel" r:id="rId3" imgW="2450880" imgH="1803240" progId="Equation.3">
                  <p:embed/>
                </p:oleObj>
              </mc:Choice>
              <mc:Fallback>
                <p:oleObj name="Formel" r:id="rId3" imgW="2450880" imgH="1803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904875"/>
                        <a:ext cx="4427537" cy="3244850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10001"/>
                        </a:schemeClr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537074"/>
              </p:ext>
            </p:extLst>
          </p:nvPr>
        </p:nvGraphicFramePr>
        <p:xfrm>
          <a:off x="611188" y="904875"/>
          <a:ext cx="4427537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8" name="Formel" r:id="rId3" imgW="2450880" imgH="1803240" progId="Equation.3">
                  <p:embed/>
                </p:oleObj>
              </mc:Choice>
              <mc:Fallback>
                <p:oleObj name="Formel" r:id="rId3" imgW="2450880" imgH="1803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904875"/>
                        <a:ext cx="4427537" cy="3244850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12"/>
          <p:cNvSpPr txBox="1">
            <a:spLocks noChangeArrowheads="1"/>
          </p:cNvSpPr>
          <p:nvPr/>
        </p:nvSpPr>
        <p:spPr bwMode="auto">
          <a:xfrm>
            <a:off x="539750" y="5373688"/>
            <a:ext cx="4392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 dirty="0" err="1">
                <a:solidFill>
                  <a:schemeClr val="accent1"/>
                </a:solidFill>
              </a:rPr>
              <a:t>dispersion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relation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and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structure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as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from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Boussinesq</a:t>
            </a:r>
            <a:endParaRPr lang="de-DE" sz="2000" dirty="0">
              <a:solidFill>
                <a:schemeClr val="accent1"/>
              </a:solidFill>
            </a:endParaRPr>
          </a:p>
        </p:txBody>
      </p:sp>
      <p:graphicFrame>
        <p:nvGraphicFramePr>
          <p:cNvPr id="53251" name="Object 5"/>
          <p:cNvGraphicFramePr>
            <a:graphicFrameLocks noChangeAspect="1"/>
          </p:cNvGraphicFramePr>
          <p:nvPr/>
        </p:nvGraphicFramePr>
        <p:xfrm>
          <a:off x="5292725" y="2924175"/>
          <a:ext cx="339407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9" name="Formel" r:id="rId5" imgW="1879560" imgH="1777680" progId="Equation.3">
                  <p:embed/>
                </p:oleObj>
              </mc:Choice>
              <mc:Fallback>
                <p:oleObj name="Formel" r:id="rId5" imgW="1879560" imgH="1777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924175"/>
                        <a:ext cx="3394075" cy="3200400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smtClean="0">
                <a:solidFill>
                  <a:schemeClr val="accent1"/>
                </a:solidFill>
                <a:latin typeface="Helvetica" pitchFamily="34" charset="0"/>
              </a:rPr>
              <a:t>Large-amplitude WKB: leading order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2008" y="0"/>
            <a:ext cx="77724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Large-amplitude WKB: 1st 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order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graphicFrame>
        <p:nvGraphicFramePr>
          <p:cNvPr id="542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379730"/>
              </p:ext>
            </p:extLst>
          </p:nvPr>
        </p:nvGraphicFramePr>
        <p:xfrm>
          <a:off x="539750" y="836613"/>
          <a:ext cx="64230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4" name="Formel" r:id="rId3" imgW="3555720" imgH="1117440" progId="Equation.3">
                  <p:embed/>
                </p:oleObj>
              </mc:Choice>
              <mc:Fallback>
                <p:oleObj name="Formel" r:id="rId3" imgW="3555720" imgH="1117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36613"/>
                        <a:ext cx="6423025" cy="200977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267190"/>
              </p:ext>
            </p:extLst>
          </p:nvPr>
        </p:nvGraphicFramePr>
        <p:xfrm>
          <a:off x="539750" y="836613"/>
          <a:ext cx="64230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6" name="Formel" r:id="rId3" imgW="3555720" imgH="1117440" progId="Equation.3">
                  <p:embed/>
                </p:oleObj>
              </mc:Choice>
              <mc:Fallback>
                <p:oleObj name="Formel" r:id="rId3" imgW="3555720" imgH="1117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36613"/>
                        <a:ext cx="6423025" cy="200977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5"/>
          <p:cNvGraphicFramePr>
            <a:graphicFrameLocks noChangeAspect="1"/>
          </p:cNvGraphicFramePr>
          <p:nvPr/>
        </p:nvGraphicFramePr>
        <p:xfrm>
          <a:off x="3059113" y="3141663"/>
          <a:ext cx="5345112" cy="283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7" name="Formel" r:id="rId5" imgW="2958840" imgH="1574640" progId="Equation.3">
                  <p:embed/>
                </p:oleObj>
              </mc:Choice>
              <mc:Fallback>
                <p:oleObj name="Formel" r:id="rId5" imgW="2958840" imgH="1574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141663"/>
                        <a:ext cx="5345112" cy="2836862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Text Box 12"/>
          <p:cNvSpPr txBox="1">
            <a:spLocks noChangeArrowheads="1"/>
          </p:cNvSpPr>
          <p:nvPr/>
        </p:nvSpPr>
        <p:spPr bwMode="auto">
          <a:xfrm>
            <a:off x="179388" y="3103563"/>
            <a:ext cx="27368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 dirty="0" err="1">
                <a:solidFill>
                  <a:schemeClr val="accent1"/>
                </a:solidFill>
              </a:rPr>
              <a:t>Solvability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condition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leads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to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wave</a:t>
            </a:r>
            <a:r>
              <a:rPr lang="de-DE" sz="2000" dirty="0">
                <a:solidFill>
                  <a:schemeClr val="accent1"/>
                </a:solidFill>
              </a:rPr>
              <a:t>-action </a:t>
            </a:r>
            <a:r>
              <a:rPr lang="de-DE" sz="2000" dirty="0" err="1">
                <a:solidFill>
                  <a:schemeClr val="accent1"/>
                </a:solidFill>
              </a:rPr>
              <a:t>conservation</a:t>
            </a:r>
            <a:r>
              <a:rPr lang="de-DE" sz="2000" dirty="0">
                <a:solidFill>
                  <a:schemeClr val="accent1"/>
                </a:solidFill>
              </a:rPr>
              <a:t/>
            </a:r>
            <a:br>
              <a:rPr lang="de-DE" sz="2000" dirty="0">
                <a:solidFill>
                  <a:schemeClr val="accent1"/>
                </a:solidFill>
              </a:rPr>
            </a:br>
            <a:endParaRPr lang="de-DE" sz="2000" dirty="0">
              <a:solidFill>
                <a:schemeClr val="accent1"/>
              </a:solidFill>
            </a:endParaRPr>
          </a:p>
          <a:p>
            <a:pPr eaLnBrk="1" hangingPunct="1"/>
            <a:r>
              <a:rPr lang="de-DE" sz="2000" dirty="0"/>
              <a:t>(</a:t>
            </a:r>
            <a:r>
              <a:rPr lang="de-DE" sz="2000" dirty="0" err="1"/>
              <a:t>Bretherton</a:t>
            </a:r>
            <a:r>
              <a:rPr lang="de-DE" sz="2000" dirty="0"/>
              <a:t> 1966, </a:t>
            </a:r>
            <a:r>
              <a:rPr lang="de-DE" sz="2000" dirty="0" err="1"/>
              <a:t>Grimshaw</a:t>
            </a:r>
            <a:r>
              <a:rPr lang="de-DE" sz="2000" dirty="0"/>
              <a:t> 1975, Müller 1976)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2008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smtClean="0">
                <a:solidFill>
                  <a:schemeClr val="accent1"/>
                </a:solidFill>
                <a:latin typeface="Helvetica" pitchFamily="34" charset="0"/>
              </a:rPr>
              <a:t>Large-amplitude WKB: 1st order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72010"/>
              </p:ext>
            </p:extLst>
          </p:nvPr>
        </p:nvGraphicFramePr>
        <p:xfrm>
          <a:off x="539750" y="836613"/>
          <a:ext cx="64230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2" name="Formel" r:id="rId3" imgW="3555720" imgH="1117440" progId="Equation.3">
                  <p:embed/>
                </p:oleObj>
              </mc:Choice>
              <mc:Fallback>
                <p:oleObj name="Formel" r:id="rId3" imgW="355572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36613"/>
                        <a:ext cx="6423025" cy="200977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5"/>
          <p:cNvGraphicFramePr>
            <a:graphicFrameLocks noChangeAspect="1"/>
          </p:cNvGraphicFramePr>
          <p:nvPr/>
        </p:nvGraphicFramePr>
        <p:xfrm>
          <a:off x="3059113" y="3141663"/>
          <a:ext cx="5345112" cy="283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3" name="Formel" r:id="rId5" imgW="2958840" imgH="1574640" progId="Equation.3">
                  <p:embed/>
                </p:oleObj>
              </mc:Choice>
              <mc:Fallback>
                <p:oleObj name="Formel" r:id="rId5" imgW="2958840" imgH="1574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141663"/>
                        <a:ext cx="5345112" cy="2836862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Text Box 12"/>
          <p:cNvSpPr txBox="1">
            <a:spLocks noChangeArrowheads="1"/>
          </p:cNvSpPr>
          <p:nvPr/>
        </p:nvSpPr>
        <p:spPr bwMode="auto">
          <a:xfrm>
            <a:off x="179388" y="3103563"/>
            <a:ext cx="27368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 dirty="0" err="1">
                <a:solidFill>
                  <a:schemeClr val="accent1"/>
                </a:solidFill>
              </a:rPr>
              <a:t>Solvability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condition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leads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to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wave</a:t>
            </a:r>
            <a:r>
              <a:rPr lang="de-DE" sz="2000" dirty="0">
                <a:solidFill>
                  <a:schemeClr val="accent1"/>
                </a:solidFill>
              </a:rPr>
              <a:t>-action </a:t>
            </a:r>
            <a:r>
              <a:rPr lang="de-DE" sz="2000" dirty="0" err="1">
                <a:solidFill>
                  <a:schemeClr val="accent1"/>
                </a:solidFill>
              </a:rPr>
              <a:t>conservation</a:t>
            </a:r>
            <a:r>
              <a:rPr lang="de-DE" sz="2000" dirty="0">
                <a:solidFill>
                  <a:schemeClr val="accent1"/>
                </a:solidFill>
              </a:rPr>
              <a:t/>
            </a:r>
            <a:br>
              <a:rPr lang="de-DE" sz="2000" dirty="0">
                <a:solidFill>
                  <a:schemeClr val="accent1"/>
                </a:solidFill>
              </a:rPr>
            </a:br>
            <a:endParaRPr lang="de-DE" sz="2000" dirty="0">
              <a:solidFill>
                <a:schemeClr val="accent1"/>
              </a:solidFill>
            </a:endParaRPr>
          </a:p>
          <a:p>
            <a:pPr eaLnBrk="1" hangingPunct="1"/>
            <a:r>
              <a:rPr lang="de-DE" sz="2000" dirty="0"/>
              <a:t>(</a:t>
            </a:r>
            <a:r>
              <a:rPr lang="de-DE" sz="2000" dirty="0" err="1"/>
              <a:t>Bretherton</a:t>
            </a:r>
            <a:r>
              <a:rPr lang="de-DE" sz="2000" dirty="0"/>
              <a:t> 1966, </a:t>
            </a:r>
            <a:r>
              <a:rPr lang="de-DE" sz="2000" dirty="0" err="1"/>
              <a:t>Grimshaw</a:t>
            </a:r>
            <a:r>
              <a:rPr lang="de-DE" sz="2000" dirty="0"/>
              <a:t> 1975, Müller 1976)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2008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smtClean="0">
                <a:solidFill>
                  <a:schemeClr val="accent1"/>
                </a:solidFill>
                <a:latin typeface="Helvetica" pitchFamily="34" charset="0"/>
              </a:rPr>
              <a:t>Large-amplitude WKB: 1st order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79388" y="3065463"/>
            <a:ext cx="885666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800" dirty="0">
                <a:solidFill>
                  <a:srgbClr val="006600"/>
                </a:solidFill>
              </a:rPr>
              <a:t>Same </a:t>
            </a:r>
            <a:r>
              <a:rPr lang="de-DE" sz="1800" dirty="0" err="1">
                <a:solidFill>
                  <a:srgbClr val="006600"/>
                </a:solidFill>
              </a:rPr>
              <a:t>result</a:t>
            </a:r>
            <a:r>
              <a:rPr lang="de-DE" sz="1800" dirty="0">
                <a:solidFill>
                  <a:srgbClr val="006600"/>
                </a:solidFill>
              </a:rPr>
              <a:t> </a:t>
            </a:r>
            <a:r>
              <a:rPr lang="de-DE" sz="1800" dirty="0" err="1">
                <a:solidFill>
                  <a:srgbClr val="006600"/>
                </a:solidFill>
              </a:rPr>
              <a:t>from</a:t>
            </a:r>
            <a:r>
              <a:rPr lang="de-DE" sz="1800" dirty="0">
                <a:solidFill>
                  <a:srgbClr val="006600"/>
                </a:solidFill>
              </a:rPr>
              <a:t> pseudo-</a:t>
            </a:r>
            <a:r>
              <a:rPr lang="de-DE" sz="1800" dirty="0" err="1">
                <a:solidFill>
                  <a:srgbClr val="006600"/>
                </a:solidFill>
              </a:rPr>
              <a:t>incompressible</a:t>
            </a:r>
            <a:r>
              <a:rPr lang="de-DE" sz="1800" dirty="0">
                <a:solidFill>
                  <a:srgbClr val="006600"/>
                </a:solidFill>
              </a:rPr>
              <a:t> </a:t>
            </a:r>
            <a:r>
              <a:rPr lang="de-DE" sz="1800" dirty="0" err="1">
                <a:solidFill>
                  <a:srgbClr val="006600"/>
                </a:solidFill>
              </a:rPr>
              <a:t>and</a:t>
            </a:r>
            <a:r>
              <a:rPr lang="de-DE" sz="1800" dirty="0">
                <a:solidFill>
                  <a:srgbClr val="006600"/>
                </a:solidFill>
              </a:rPr>
              <a:t> </a:t>
            </a:r>
            <a:r>
              <a:rPr lang="de-DE" sz="1800" dirty="0" err="1">
                <a:solidFill>
                  <a:srgbClr val="006600"/>
                </a:solidFill>
              </a:rPr>
              <a:t>from</a:t>
            </a:r>
            <a:r>
              <a:rPr lang="de-DE" sz="1800" dirty="0">
                <a:solidFill>
                  <a:srgbClr val="006600"/>
                </a:solidFill>
              </a:rPr>
              <a:t> </a:t>
            </a:r>
            <a:r>
              <a:rPr lang="de-DE" sz="1800" dirty="0" err="1">
                <a:solidFill>
                  <a:srgbClr val="006600"/>
                </a:solidFill>
              </a:rPr>
              <a:t>anelastic</a:t>
            </a:r>
            <a:r>
              <a:rPr lang="de-DE" sz="1800" dirty="0">
                <a:solidFill>
                  <a:srgbClr val="006600"/>
                </a:solidFill>
              </a:rPr>
              <a:t> </a:t>
            </a:r>
            <a:r>
              <a:rPr lang="de-DE" sz="1800" dirty="0" err="1" smtClean="0">
                <a:solidFill>
                  <a:srgbClr val="006600"/>
                </a:solidFill>
              </a:rPr>
              <a:t>theory</a:t>
            </a:r>
            <a:r>
              <a:rPr lang="de-DE" sz="1800" dirty="0" smtClean="0">
                <a:solidFill>
                  <a:srgbClr val="006600"/>
                </a:solidFill>
              </a:rPr>
              <a:t> (Klein 2011)</a:t>
            </a:r>
            <a:endParaRPr lang="de-DE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08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46720"/>
            <a:ext cx="9036496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Large-amplitude WKB: 1st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order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, 2nd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harmonics</a:t>
            </a:r>
            <a:endParaRPr lang="de-DE" sz="28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graphicFrame>
        <p:nvGraphicFramePr>
          <p:cNvPr id="57346" name="Object 4"/>
          <p:cNvGraphicFramePr>
            <a:graphicFrameLocks noChangeAspect="1"/>
          </p:cNvGraphicFramePr>
          <p:nvPr/>
        </p:nvGraphicFramePr>
        <p:xfrm>
          <a:off x="558800" y="1341438"/>
          <a:ext cx="55260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7" name="Formel" r:id="rId3" imgW="3060360" imgH="457200" progId="Equation.3">
                  <p:embed/>
                </p:oleObj>
              </mc:Choice>
              <mc:Fallback>
                <p:oleObj name="Formel" r:id="rId3" imgW="306036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341438"/>
                        <a:ext cx="5526088" cy="82232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508588"/>
              </p:ext>
            </p:extLst>
          </p:nvPr>
        </p:nvGraphicFramePr>
        <p:xfrm>
          <a:off x="539750" y="2860675"/>
          <a:ext cx="3441700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4" name="Formel" r:id="rId3" imgW="1904760" imgH="1117440" progId="Equation.3">
                  <p:embed/>
                </p:oleObj>
              </mc:Choice>
              <mc:Fallback>
                <p:oleObj name="Formel" r:id="rId3" imgW="1904760" imgH="1117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860675"/>
                        <a:ext cx="3441700" cy="2008188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4"/>
          <p:cNvGraphicFramePr>
            <a:graphicFrameLocks noChangeAspect="1"/>
          </p:cNvGraphicFramePr>
          <p:nvPr/>
        </p:nvGraphicFramePr>
        <p:xfrm>
          <a:off x="558800" y="1341438"/>
          <a:ext cx="55260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5" name="Formel" r:id="rId5" imgW="3060360" imgH="457200" progId="Equation.3">
                  <p:embed/>
                </p:oleObj>
              </mc:Choice>
              <mc:Fallback>
                <p:oleObj name="Formel" r:id="rId5" imgW="306036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341438"/>
                        <a:ext cx="5526088" cy="82232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869779"/>
              </p:ext>
            </p:extLst>
          </p:nvPr>
        </p:nvGraphicFramePr>
        <p:xfrm>
          <a:off x="552450" y="2349500"/>
          <a:ext cx="77946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6" name="Formel" r:id="rId7" imgW="431640" imgH="177480" progId="Equation.3">
                  <p:embed/>
                </p:oleObj>
              </mc:Choice>
              <mc:Fallback>
                <p:oleObj name="Formel" r:id="rId7" imgW="43164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349500"/>
                        <a:ext cx="779463" cy="319088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146720"/>
            <a:ext cx="9036496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Large-amplitude WKB: 1st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order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, 2nd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harmonics</a:t>
            </a:r>
            <a:endParaRPr lang="de-DE" sz="28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853782"/>
              </p:ext>
            </p:extLst>
          </p:nvPr>
        </p:nvGraphicFramePr>
        <p:xfrm>
          <a:off x="539750" y="2860675"/>
          <a:ext cx="3441700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6" name="Formel" r:id="rId3" imgW="1904760" imgH="1117440" progId="Equation.3">
                  <p:embed/>
                </p:oleObj>
              </mc:Choice>
              <mc:Fallback>
                <p:oleObj name="Formel" r:id="rId3" imgW="1904760" imgH="1117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860675"/>
                        <a:ext cx="3441700" cy="2008188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4"/>
          <p:cNvGraphicFramePr>
            <a:graphicFrameLocks noChangeAspect="1"/>
          </p:cNvGraphicFramePr>
          <p:nvPr/>
        </p:nvGraphicFramePr>
        <p:xfrm>
          <a:off x="4427538" y="2859088"/>
          <a:ext cx="3303587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7" name="Formel" r:id="rId5" imgW="1828800" imgH="1117440" progId="Equation.3">
                  <p:embed/>
                </p:oleObj>
              </mc:Choice>
              <mc:Fallback>
                <p:oleObj name="Formel" r:id="rId5" imgW="1828800" imgH="1117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859088"/>
                        <a:ext cx="3303587" cy="200977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5"/>
          <p:cNvGraphicFramePr>
            <a:graphicFrameLocks noChangeAspect="1"/>
          </p:cNvGraphicFramePr>
          <p:nvPr/>
        </p:nvGraphicFramePr>
        <p:xfrm>
          <a:off x="558800" y="1341438"/>
          <a:ext cx="55260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8" name="Formel" r:id="rId7" imgW="3060360" imgH="457200" progId="Equation.3">
                  <p:embed/>
                </p:oleObj>
              </mc:Choice>
              <mc:Fallback>
                <p:oleObj name="Formel" r:id="rId7" imgW="30603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341438"/>
                        <a:ext cx="5526088" cy="82232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758966"/>
              </p:ext>
            </p:extLst>
          </p:nvPr>
        </p:nvGraphicFramePr>
        <p:xfrm>
          <a:off x="552450" y="2349500"/>
          <a:ext cx="77946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9" name="Formel" r:id="rId9" imgW="431640" imgH="177480" progId="Equation.3">
                  <p:embed/>
                </p:oleObj>
              </mc:Choice>
              <mc:Fallback>
                <p:oleObj name="Formel" r:id="rId9" imgW="4316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349500"/>
                        <a:ext cx="779463" cy="319088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356100" y="5078413"/>
            <a:ext cx="280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3300"/>
                </a:solidFill>
              </a:rPr>
              <a:t>2nd harmonics are slaved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3070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</a:t>
            </a:r>
            <a:r>
              <a:rPr lang="de-DE" sz="1600" dirty="0" smtClean="0">
                <a:solidFill>
                  <a:schemeClr val="accent1"/>
                </a:solidFill>
              </a:rPr>
              <a:t>2010)v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7544" y="146720"/>
            <a:ext cx="9036496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Large-amplitude WKB: 1st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order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, 2nd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harmonics</a:t>
            </a:r>
            <a:endParaRPr lang="de-DE" sz="28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3" name="Picture 3" descr="tmean_wgw_wo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033463"/>
            <a:ext cx="63087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3059113" y="5734050"/>
            <a:ext cx="294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>
                <a:latin typeface="Helvetica" pitchFamily="34" charset="0"/>
              </a:rPr>
              <a:t>Becker und Schmitz (2003)</a:t>
            </a:r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 flipH="1" flipV="1">
            <a:off x="2051050" y="2133600"/>
            <a:ext cx="0" cy="2303463"/>
          </a:xfrm>
          <a:prstGeom prst="line">
            <a:avLst/>
          </a:prstGeom>
          <a:noFill/>
          <a:ln w="76200">
            <a:solidFill>
              <a:srgbClr val="FF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 rot="10800000" flipH="1" flipV="1">
            <a:off x="4211638" y="2205038"/>
            <a:ext cx="0" cy="2232025"/>
          </a:xfrm>
          <a:prstGeom prst="line">
            <a:avLst/>
          </a:prstGeom>
          <a:noFill/>
          <a:ln w="76200">
            <a:solidFill>
              <a:srgbClr val="FF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 rot="5400000" flipH="1" flipV="1">
            <a:off x="3131344" y="980282"/>
            <a:ext cx="0" cy="1871662"/>
          </a:xfrm>
          <a:prstGeom prst="line">
            <a:avLst/>
          </a:prstGeom>
          <a:noFill/>
          <a:ln w="76200">
            <a:solidFill>
              <a:srgbClr val="FF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0168" name="Oval 8"/>
          <p:cNvSpPr>
            <a:spLocks noChangeArrowheads="1"/>
          </p:cNvSpPr>
          <p:nvPr/>
        </p:nvSpPr>
        <p:spPr bwMode="auto">
          <a:xfrm>
            <a:off x="1908175" y="1484313"/>
            <a:ext cx="2447925" cy="914400"/>
          </a:xfrm>
          <a:prstGeom prst="ellipse">
            <a:avLst/>
          </a:prstGeom>
          <a:solidFill>
            <a:srgbClr val="FF0000">
              <a:alpha val="30196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4572000" y="908050"/>
            <a:ext cx="3168650" cy="4752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7992" y="116632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smtClean="0">
                <a:solidFill>
                  <a:srgbClr val="0070C0"/>
                </a:solidFill>
                <a:latin typeface="Helvetica" pitchFamily="34" charset="0"/>
              </a:rPr>
              <a:t>Gravity Waves in the Middle Atmosphere</a:t>
            </a:r>
            <a:endParaRPr lang="de-DE" sz="3200" dirty="0" smtClean="0">
              <a:solidFill>
                <a:srgbClr val="0070C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2008" y="218728"/>
            <a:ext cx="77724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Large-amplitude WKB: 1st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order</a:t>
            </a:r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,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higher</a:t>
            </a:r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harmonics</a:t>
            </a:r>
            <a:endParaRPr lang="de-DE" sz="24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graphicFrame>
        <p:nvGraphicFramePr>
          <p:cNvPr id="60418" name="Object 4"/>
          <p:cNvGraphicFramePr>
            <a:graphicFrameLocks noChangeAspect="1"/>
          </p:cNvGraphicFramePr>
          <p:nvPr/>
        </p:nvGraphicFramePr>
        <p:xfrm>
          <a:off x="558800" y="1125538"/>
          <a:ext cx="55260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8" name="Formel" r:id="rId3" imgW="3060360" imgH="457200" progId="Equation.3">
                  <p:embed/>
                </p:oleObj>
              </mc:Choice>
              <mc:Fallback>
                <p:oleObj name="Formel" r:id="rId3" imgW="306036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125538"/>
                        <a:ext cx="5526088" cy="82232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809756"/>
              </p:ext>
            </p:extLst>
          </p:nvPr>
        </p:nvGraphicFramePr>
        <p:xfrm>
          <a:off x="501650" y="2708275"/>
          <a:ext cx="4176713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6" name="Formel" r:id="rId3" imgW="2311200" imgH="1117440" progId="Equation.3">
                  <p:embed/>
                </p:oleObj>
              </mc:Choice>
              <mc:Fallback>
                <p:oleObj name="Formel" r:id="rId3" imgW="2311200" imgH="1117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2708275"/>
                        <a:ext cx="4176713" cy="200977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4"/>
          <p:cNvGraphicFramePr>
            <a:graphicFrameLocks noChangeAspect="1"/>
          </p:cNvGraphicFramePr>
          <p:nvPr/>
        </p:nvGraphicFramePr>
        <p:xfrm>
          <a:off x="558800" y="1125538"/>
          <a:ext cx="55260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7" name="Formel" r:id="rId5" imgW="3060360" imgH="457200" progId="Equation.3">
                  <p:embed/>
                </p:oleObj>
              </mc:Choice>
              <mc:Fallback>
                <p:oleObj name="Formel" r:id="rId5" imgW="306036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125538"/>
                        <a:ext cx="5526088" cy="82232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965390"/>
              </p:ext>
            </p:extLst>
          </p:nvPr>
        </p:nvGraphicFramePr>
        <p:xfrm>
          <a:off x="552450" y="2133600"/>
          <a:ext cx="77946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8" name="Formel" r:id="rId7" imgW="431640" imgH="177480" progId="Equation.3">
                  <p:embed/>
                </p:oleObj>
              </mc:Choice>
              <mc:Fallback>
                <p:oleObj name="Formel" r:id="rId7" imgW="43164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133600"/>
                        <a:ext cx="779463" cy="319088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2008" y="218728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smtClean="0">
                <a:solidFill>
                  <a:schemeClr val="accent1"/>
                </a:solidFill>
                <a:latin typeface="Helvetica" pitchFamily="34" charset="0"/>
              </a:rPr>
              <a:t>Large-amplitude WKB: 1st order, higher harmonics</a:t>
            </a:r>
            <a:endParaRPr lang="de-DE" sz="24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156739"/>
              </p:ext>
            </p:extLst>
          </p:nvPr>
        </p:nvGraphicFramePr>
        <p:xfrm>
          <a:off x="503238" y="2708275"/>
          <a:ext cx="41751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8" name="Formel" r:id="rId3" imgW="2311200" imgH="1117440" progId="Equation.3">
                  <p:embed/>
                </p:oleObj>
              </mc:Choice>
              <mc:Fallback>
                <p:oleObj name="Formel" r:id="rId3" imgW="2311200" imgH="1117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708275"/>
                        <a:ext cx="4175125" cy="200977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4"/>
          <p:cNvGraphicFramePr>
            <a:graphicFrameLocks noChangeAspect="1"/>
          </p:cNvGraphicFramePr>
          <p:nvPr/>
        </p:nvGraphicFramePr>
        <p:xfrm>
          <a:off x="5000625" y="2708275"/>
          <a:ext cx="3027363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9" name="Formel" r:id="rId5" imgW="1676160" imgH="1117440" progId="Equation.3">
                  <p:embed/>
                </p:oleObj>
              </mc:Choice>
              <mc:Fallback>
                <p:oleObj name="Formel" r:id="rId5" imgW="1676160" imgH="1117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2708275"/>
                        <a:ext cx="3027363" cy="200977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5"/>
          <p:cNvGraphicFramePr>
            <a:graphicFrameLocks noChangeAspect="1"/>
          </p:cNvGraphicFramePr>
          <p:nvPr/>
        </p:nvGraphicFramePr>
        <p:xfrm>
          <a:off x="558800" y="1125538"/>
          <a:ext cx="55260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0" name="Formel" r:id="rId7" imgW="3060360" imgH="457200" progId="Equation.3">
                  <p:embed/>
                </p:oleObj>
              </mc:Choice>
              <mc:Fallback>
                <p:oleObj name="Formel" r:id="rId7" imgW="30603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125538"/>
                        <a:ext cx="5526088" cy="82232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749228"/>
              </p:ext>
            </p:extLst>
          </p:nvPr>
        </p:nvGraphicFramePr>
        <p:xfrm>
          <a:off x="552450" y="2133600"/>
          <a:ext cx="77946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1" name="Formel" r:id="rId9" imgW="431640" imgH="177480" progId="Equation.3">
                  <p:embed/>
                </p:oleObj>
              </mc:Choice>
              <mc:Fallback>
                <p:oleObj name="Formel" r:id="rId9" imgW="4316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133600"/>
                        <a:ext cx="779463" cy="319088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011738" y="4941888"/>
            <a:ext cx="266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FF3300"/>
                </a:solidFill>
              </a:rPr>
              <a:t>higher harmonics vanish</a:t>
            </a:r>
            <a:br>
              <a:rPr lang="de-DE" sz="1800">
                <a:solidFill>
                  <a:srgbClr val="FF3300"/>
                </a:solidFill>
              </a:rPr>
            </a:br>
            <a:r>
              <a:rPr lang="de-DE" sz="1800">
                <a:solidFill>
                  <a:srgbClr val="FF3300"/>
                </a:solidFill>
              </a:rPr>
              <a:t>(nonlinearity is weak)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72008" y="218728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smtClean="0">
                <a:solidFill>
                  <a:schemeClr val="accent1"/>
                </a:solidFill>
                <a:latin typeface="Helvetica" pitchFamily="34" charset="0"/>
              </a:rPr>
              <a:t>Large-amplitude WKB: 1st order, higher harmonics</a:t>
            </a:r>
            <a:endParaRPr lang="de-DE" sz="24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0000" y="0"/>
            <a:ext cx="77724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Large-amplitude WKB: 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mean</a:t>
            </a:r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  <a:latin typeface="Helvetica" pitchFamily="34" charset="0"/>
              </a:rPr>
              <a:t>flow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graphicFrame>
        <p:nvGraphicFramePr>
          <p:cNvPr id="63490" name="Object 4"/>
          <p:cNvGraphicFramePr>
            <a:graphicFrameLocks noChangeAspect="1"/>
          </p:cNvGraphicFramePr>
          <p:nvPr/>
        </p:nvGraphicFramePr>
        <p:xfrm>
          <a:off x="5003800" y="836613"/>
          <a:ext cx="3602038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0" name="Formel" r:id="rId3" imgW="1993680" imgH="774360" progId="Equation.3">
                  <p:embed/>
                </p:oleObj>
              </mc:Choice>
              <mc:Fallback>
                <p:oleObj name="Formel" r:id="rId3" imgW="1993680" imgH="774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836613"/>
                        <a:ext cx="3602038" cy="1393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4"/>
          <p:cNvGraphicFramePr>
            <a:graphicFrameLocks noChangeAspect="1"/>
          </p:cNvGraphicFramePr>
          <p:nvPr/>
        </p:nvGraphicFramePr>
        <p:xfrm>
          <a:off x="1195388" y="1731963"/>
          <a:ext cx="4059237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4" name="Formel" r:id="rId3" imgW="2247840" imgH="2463480" progId="Equation.3">
                  <p:embed/>
                </p:oleObj>
              </mc:Choice>
              <mc:Fallback>
                <p:oleObj name="Formel" r:id="rId3" imgW="2247840" imgH="246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1731963"/>
                        <a:ext cx="4059237" cy="442912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5003800" y="836613"/>
          <a:ext cx="3602038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5" name="Formel" r:id="rId5" imgW="1993680" imgH="774360" progId="Equation.3">
                  <p:embed/>
                </p:oleObj>
              </mc:Choice>
              <mc:Fallback>
                <p:oleObj name="Formel" r:id="rId5" imgW="1993680" imgH="774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836613"/>
                        <a:ext cx="3602038" cy="1393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Text Box 8"/>
          <p:cNvSpPr txBox="1">
            <a:spLocks noChangeArrowheads="1"/>
          </p:cNvSpPr>
          <p:nvPr/>
        </p:nvSpPr>
        <p:spPr bwMode="auto">
          <a:xfrm>
            <a:off x="5703888" y="2487613"/>
            <a:ext cx="2828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2000" dirty="0" err="1">
                <a:solidFill>
                  <a:schemeClr val="accent1"/>
                </a:solidFill>
              </a:rPr>
              <a:t>acceleration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by</a:t>
            </a:r>
            <a:r>
              <a:rPr lang="de-DE" sz="2000" dirty="0">
                <a:solidFill>
                  <a:schemeClr val="accent1"/>
                </a:solidFill>
              </a:rPr>
              <a:t> GW-</a:t>
            </a:r>
            <a:r>
              <a:rPr lang="de-DE" sz="2000" dirty="0" err="1">
                <a:solidFill>
                  <a:schemeClr val="accent1"/>
                </a:solidFill>
              </a:rPr>
              <a:t>momentum</a:t>
            </a:r>
            <a:r>
              <a:rPr lang="de-DE" sz="2000" dirty="0">
                <a:solidFill>
                  <a:schemeClr val="accent1"/>
                </a:solidFill>
              </a:rPr>
              <a:t>-</a:t>
            </a:r>
            <a:r>
              <a:rPr lang="de-DE" sz="2000" dirty="0" err="1">
                <a:solidFill>
                  <a:schemeClr val="accent1"/>
                </a:solidFill>
              </a:rPr>
              <a:t>flux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divergence</a:t>
            </a:r>
            <a:endParaRPr lang="de-DE" sz="2000" dirty="0">
              <a:solidFill>
                <a:schemeClr val="accent1"/>
              </a:solidFill>
            </a:endParaRPr>
          </a:p>
          <a:p>
            <a:pPr eaLnBrk="1" hangingPunct="1">
              <a:buFontTx/>
              <a:buChar char="•"/>
            </a:pPr>
            <a:endParaRPr lang="de-DE" sz="2000" dirty="0">
              <a:solidFill>
                <a:srgbClr val="0066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0000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smtClean="0">
                <a:solidFill>
                  <a:schemeClr val="accent1"/>
                </a:solidFill>
                <a:latin typeface="Helvetica" pitchFamily="34" charset="0"/>
              </a:rPr>
              <a:t>Large-amplitude WKB: mean flow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698" name="Object 4"/>
          <p:cNvGraphicFramePr>
            <a:graphicFrameLocks noChangeAspect="1"/>
          </p:cNvGraphicFramePr>
          <p:nvPr/>
        </p:nvGraphicFramePr>
        <p:xfrm>
          <a:off x="1187450" y="1700213"/>
          <a:ext cx="4059238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36" name="Formel" r:id="rId3" imgW="2247840" imgH="2463480" progId="Equation.3">
                  <p:embed/>
                </p:oleObj>
              </mc:Choice>
              <mc:Fallback>
                <p:oleObj name="Formel" r:id="rId3" imgW="2247840" imgH="246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700213"/>
                        <a:ext cx="4059238" cy="442912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00" name="Object 3"/>
          <p:cNvGraphicFramePr>
            <a:graphicFrameLocks noChangeAspect="1"/>
          </p:cNvGraphicFramePr>
          <p:nvPr/>
        </p:nvGraphicFramePr>
        <p:xfrm>
          <a:off x="5003800" y="836613"/>
          <a:ext cx="3602038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37" name="Formel" r:id="rId5" imgW="1993680" imgH="774360" progId="Equation.3">
                  <p:embed/>
                </p:oleObj>
              </mc:Choice>
              <mc:Fallback>
                <p:oleObj name="Formel" r:id="rId5" imgW="1993680" imgH="774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836613"/>
                        <a:ext cx="3602038" cy="1393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701" name="Oval 5"/>
          <p:cNvSpPr>
            <a:spLocks noChangeArrowheads="1"/>
          </p:cNvSpPr>
          <p:nvPr/>
        </p:nvSpPr>
        <p:spPr bwMode="auto">
          <a:xfrm>
            <a:off x="4500563" y="4508500"/>
            <a:ext cx="649287" cy="720725"/>
          </a:xfrm>
          <a:prstGeom prst="ellipse">
            <a:avLst/>
          </a:prstGeom>
          <a:solidFill>
            <a:srgbClr val="006600">
              <a:alpha val="20000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5702" name="Text Box 8"/>
          <p:cNvSpPr txBox="1">
            <a:spLocks noChangeArrowheads="1"/>
          </p:cNvSpPr>
          <p:nvPr/>
        </p:nvSpPr>
        <p:spPr bwMode="auto">
          <a:xfrm>
            <a:off x="5703888" y="2487613"/>
            <a:ext cx="28289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sz="2000" dirty="0" err="1">
                <a:solidFill>
                  <a:schemeClr val="accent1"/>
                </a:solidFill>
              </a:rPr>
              <a:t>acceleration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by</a:t>
            </a:r>
            <a:r>
              <a:rPr lang="de-DE" sz="2000" dirty="0">
                <a:solidFill>
                  <a:schemeClr val="accent1"/>
                </a:solidFill>
              </a:rPr>
              <a:t> GW-</a:t>
            </a:r>
            <a:r>
              <a:rPr lang="de-DE" sz="2000" dirty="0" err="1">
                <a:solidFill>
                  <a:schemeClr val="accent1"/>
                </a:solidFill>
              </a:rPr>
              <a:t>momentum</a:t>
            </a:r>
            <a:r>
              <a:rPr lang="de-DE" sz="2000" dirty="0">
                <a:solidFill>
                  <a:schemeClr val="accent1"/>
                </a:solidFill>
              </a:rPr>
              <a:t>-</a:t>
            </a:r>
            <a:r>
              <a:rPr lang="de-DE" sz="2000" dirty="0" err="1">
                <a:solidFill>
                  <a:schemeClr val="accent1"/>
                </a:solidFill>
              </a:rPr>
              <a:t>flux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divergence</a:t>
            </a:r>
            <a:endParaRPr lang="de-DE" sz="2000" dirty="0">
              <a:solidFill>
                <a:schemeClr val="accent1"/>
              </a:solidFill>
            </a:endParaRPr>
          </a:p>
          <a:p>
            <a:pPr eaLnBrk="1" hangingPunct="1">
              <a:buFontTx/>
              <a:buChar char="•"/>
            </a:pPr>
            <a:endParaRPr lang="de-DE" sz="2000" dirty="0">
              <a:solidFill>
                <a:srgbClr val="FF3300"/>
              </a:solidFill>
            </a:endParaRPr>
          </a:p>
          <a:p>
            <a:pPr eaLnBrk="1" hangingPunct="1">
              <a:buFontTx/>
              <a:buChar char="•"/>
            </a:pPr>
            <a:endParaRPr lang="de-DE" sz="2000" dirty="0">
              <a:solidFill>
                <a:srgbClr val="FF3300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 sz="2000" dirty="0">
                <a:solidFill>
                  <a:srgbClr val="006600"/>
                </a:solidFill>
              </a:rPr>
              <a:t>p.-i. </a:t>
            </a:r>
            <a:r>
              <a:rPr lang="de-DE" sz="2000" dirty="0" err="1">
                <a:solidFill>
                  <a:srgbClr val="006600"/>
                </a:solidFill>
              </a:rPr>
              <a:t>wave-correction</a:t>
            </a:r>
            <a:r>
              <a:rPr lang="de-DE" sz="2000" dirty="0">
                <a:solidFill>
                  <a:srgbClr val="006600"/>
                </a:solidFill>
              </a:rPr>
              <a:t> </a:t>
            </a:r>
            <a:r>
              <a:rPr lang="de-DE" sz="2000" dirty="0" err="1">
                <a:solidFill>
                  <a:srgbClr val="006600"/>
                </a:solidFill>
              </a:rPr>
              <a:t>of</a:t>
            </a:r>
            <a:r>
              <a:rPr lang="de-DE" sz="2000" dirty="0">
                <a:solidFill>
                  <a:srgbClr val="006600"/>
                </a:solidFill>
              </a:rPr>
              <a:t> </a:t>
            </a:r>
            <a:r>
              <a:rPr lang="de-DE" sz="2000" dirty="0" err="1">
                <a:solidFill>
                  <a:srgbClr val="006600"/>
                </a:solidFill>
              </a:rPr>
              <a:t>hydrostatic</a:t>
            </a:r>
            <a:r>
              <a:rPr lang="de-DE" sz="2000" dirty="0">
                <a:solidFill>
                  <a:srgbClr val="006600"/>
                </a:solidFill>
              </a:rPr>
              <a:t> </a:t>
            </a:r>
            <a:r>
              <a:rPr lang="de-DE" sz="2000" dirty="0" err="1">
                <a:solidFill>
                  <a:srgbClr val="006600"/>
                </a:solidFill>
              </a:rPr>
              <a:t>balance</a:t>
            </a:r>
            <a:r>
              <a:rPr lang="de-DE" sz="2000" dirty="0">
                <a:solidFill>
                  <a:srgbClr val="006600"/>
                </a:solidFill>
              </a:rPr>
              <a:t> </a:t>
            </a:r>
            <a:r>
              <a:rPr lang="de-DE" sz="2000" b="1" dirty="0">
                <a:solidFill>
                  <a:srgbClr val="006600"/>
                </a:solidFill>
              </a:rPr>
              <a:t>not</a:t>
            </a:r>
            <a:r>
              <a:rPr lang="de-DE" sz="2000" dirty="0">
                <a:solidFill>
                  <a:srgbClr val="006600"/>
                </a:solidFill>
              </a:rPr>
              <a:t> </a:t>
            </a:r>
            <a:r>
              <a:rPr lang="de-DE" sz="2000" dirty="0" err="1">
                <a:solidFill>
                  <a:srgbClr val="006600"/>
                </a:solidFill>
              </a:rPr>
              <a:t>appearing</a:t>
            </a:r>
            <a:r>
              <a:rPr lang="de-DE" sz="2000" dirty="0">
                <a:solidFill>
                  <a:srgbClr val="006600"/>
                </a:solidFill>
              </a:rPr>
              <a:t> in </a:t>
            </a:r>
            <a:r>
              <a:rPr lang="de-DE" sz="2000" dirty="0" err="1">
                <a:solidFill>
                  <a:srgbClr val="006600"/>
                </a:solidFill>
              </a:rPr>
              <a:t>anelastic</a:t>
            </a:r>
            <a:r>
              <a:rPr lang="de-DE" sz="2000" dirty="0">
                <a:solidFill>
                  <a:srgbClr val="006600"/>
                </a:solidFill>
              </a:rPr>
              <a:t> </a:t>
            </a:r>
            <a:r>
              <a:rPr lang="de-DE" sz="2000" dirty="0" err="1">
                <a:solidFill>
                  <a:srgbClr val="006600"/>
                </a:solidFill>
              </a:rPr>
              <a:t>dynamics</a:t>
            </a:r>
            <a:endParaRPr lang="de-DE" sz="2000" dirty="0">
              <a:solidFill>
                <a:srgbClr val="006600"/>
              </a:solidFill>
            </a:endParaRPr>
          </a:p>
          <a:p>
            <a:pPr eaLnBrk="1" hangingPunct="1">
              <a:buFontTx/>
              <a:buChar char="•"/>
            </a:pPr>
            <a:endParaRPr lang="de-DE" sz="2000" dirty="0">
              <a:solidFill>
                <a:srgbClr val="0066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1830" y="6353175"/>
            <a:ext cx="294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Klein,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Senf (2010)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00000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smtClean="0">
                <a:solidFill>
                  <a:schemeClr val="accent1"/>
                </a:solidFill>
                <a:latin typeface="Helvetica" pitchFamily="34" charset="0"/>
              </a:rPr>
              <a:t>Large-amplitude WKB: mean flow</a:t>
            </a:r>
            <a:endParaRPr lang="de-DE" sz="36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503436" y="6353175"/>
            <a:ext cx="3492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Rieper, Achatz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Klein (</a:t>
            </a:r>
            <a:r>
              <a:rPr lang="de-DE" sz="1600" dirty="0" err="1">
                <a:solidFill>
                  <a:schemeClr val="accent1"/>
                </a:solidFill>
              </a:rPr>
              <a:t>submitted</a:t>
            </a:r>
            <a:r>
              <a:rPr lang="de-DE" sz="1600" dirty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286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12875"/>
            <a:ext cx="4062413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26" name="Text Box 4"/>
          <p:cNvSpPr txBox="1">
            <a:spLocks noChangeArrowheads="1"/>
          </p:cNvSpPr>
          <p:nvPr/>
        </p:nvSpPr>
        <p:spPr bwMode="auto">
          <a:xfrm>
            <a:off x="3922713" y="1004888"/>
            <a:ext cx="2305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Pseudo-</a:t>
            </a:r>
            <a:r>
              <a:rPr lang="de-DE" sz="1600" dirty="0" err="1">
                <a:solidFill>
                  <a:schemeClr val="accent1"/>
                </a:solidFill>
              </a:rPr>
              <a:t>Incompressible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286727" name="Text Box 4"/>
          <p:cNvSpPr txBox="1">
            <a:spLocks noChangeArrowheads="1"/>
          </p:cNvSpPr>
          <p:nvPr/>
        </p:nvSpPr>
        <p:spPr bwMode="auto">
          <a:xfrm>
            <a:off x="6662738" y="1004888"/>
            <a:ext cx="646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WKB</a:t>
            </a:r>
          </a:p>
        </p:txBody>
      </p:sp>
      <p:sp>
        <p:nvSpPr>
          <p:cNvPr id="286728" name="Text Box 4"/>
          <p:cNvSpPr txBox="1">
            <a:spLocks noChangeArrowheads="1"/>
          </p:cNvSpPr>
          <p:nvPr/>
        </p:nvSpPr>
        <p:spPr bwMode="auto">
          <a:xfrm>
            <a:off x="755650" y="1939925"/>
            <a:ext cx="1820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 err="1">
                <a:solidFill>
                  <a:schemeClr val="accent1"/>
                </a:solidFill>
              </a:rPr>
              <a:t>Buoyancy</a:t>
            </a:r>
            <a:r>
              <a:rPr lang="de-DE" sz="1600" dirty="0">
                <a:solidFill>
                  <a:schemeClr val="accent1"/>
                </a:solidFill>
              </a:rPr>
              <a:t> Wave 1</a:t>
            </a:r>
          </a:p>
        </p:txBody>
      </p:sp>
      <p:sp>
        <p:nvSpPr>
          <p:cNvPr id="286729" name="Text Box 4"/>
          <p:cNvSpPr txBox="1">
            <a:spLocks noChangeArrowheads="1"/>
          </p:cNvSpPr>
          <p:nvPr/>
        </p:nvSpPr>
        <p:spPr bwMode="auto">
          <a:xfrm>
            <a:off x="755650" y="3500438"/>
            <a:ext cx="1820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 err="1">
                <a:solidFill>
                  <a:schemeClr val="accent1"/>
                </a:solidFill>
              </a:rPr>
              <a:t>Buoyancy</a:t>
            </a:r>
            <a:r>
              <a:rPr lang="de-DE" sz="1600" dirty="0">
                <a:solidFill>
                  <a:schemeClr val="accent1"/>
                </a:solidFill>
              </a:rPr>
              <a:t> Wave 2</a:t>
            </a:r>
          </a:p>
        </p:txBody>
      </p:sp>
      <p:sp>
        <p:nvSpPr>
          <p:cNvPr id="286730" name="Text Box 4"/>
          <p:cNvSpPr txBox="1">
            <a:spLocks noChangeArrowheads="1"/>
          </p:cNvSpPr>
          <p:nvPr/>
        </p:nvSpPr>
        <p:spPr bwMode="auto">
          <a:xfrm>
            <a:off x="755650" y="4892675"/>
            <a:ext cx="1820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 err="1">
                <a:solidFill>
                  <a:schemeClr val="accent1"/>
                </a:solidFill>
              </a:rPr>
              <a:t>Buoyancy</a:t>
            </a:r>
            <a:r>
              <a:rPr lang="de-DE" sz="1600" dirty="0">
                <a:solidFill>
                  <a:schemeClr val="accent1"/>
                </a:solidFill>
              </a:rPr>
              <a:t> Wave 3</a:t>
            </a:r>
          </a:p>
        </p:txBody>
      </p:sp>
      <p:sp>
        <p:nvSpPr>
          <p:cNvPr id="286731" name="Line 11"/>
          <p:cNvSpPr>
            <a:spLocks noChangeShapeType="1"/>
          </p:cNvSpPr>
          <p:nvPr/>
        </p:nvSpPr>
        <p:spPr bwMode="auto">
          <a:xfrm flipV="1">
            <a:off x="3851275" y="3068638"/>
            <a:ext cx="0" cy="1223962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32" name="Line 12"/>
          <p:cNvSpPr>
            <a:spLocks noChangeShapeType="1"/>
          </p:cNvSpPr>
          <p:nvPr/>
        </p:nvSpPr>
        <p:spPr bwMode="auto">
          <a:xfrm rot="5400000" flipV="1">
            <a:off x="6120607" y="5480843"/>
            <a:ext cx="0" cy="1223963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33" name="Text Box 4"/>
          <p:cNvSpPr txBox="1">
            <a:spLocks noChangeArrowheads="1"/>
          </p:cNvSpPr>
          <p:nvPr/>
        </p:nvSpPr>
        <p:spPr bwMode="auto">
          <a:xfrm>
            <a:off x="3492500" y="29479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b="1">
                <a:solidFill>
                  <a:srgbClr val="006600"/>
                </a:solidFill>
              </a:rPr>
              <a:t>z</a:t>
            </a:r>
          </a:p>
        </p:txBody>
      </p:sp>
      <p:sp>
        <p:nvSpPr>
          <p:cNvPr id="286734" name="Text Box 4"/>
          <p:cNvSpPr txBox="1">
            <a:spLocks noChangeArrowheads="1"/>
          </p:cNvSpPr>
          <p:nvPr/>
        </p:nvSpPr>
        <p:spPr bwMode="auto">
          <a:xfrm>
            <a:off x="6807200" y="5900738"/>
            <a:ext cx="252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b="1">
                <a:solidFill>
                  <a:srgbClr val="006600"/>
                </a:solidFill>
              </a:rPr>
              <a:t>t</a:t>
            </a:r>
          </a:p>
        </p:txBody>
      </p:sp>
      <p:sp>
        <p:nvSpPr>
          <p:cNvPr id="286735" name="Text Box 4"/>
          <p:cNvSpPr txBox="1">
            <a:spLocks noChangeArrowheads="1"/>
          </p:cNvSpPr>
          <p:nvPr/>
        </p:nvSpPr>
        <p:spPr bwMode="auto">
          <a:xfrm>
            <a:off x="544513" y="981075"/>
            <a:ext cx="2913062" cy="6191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>
                <a:solidFill>
                  <a:srgbClr val="FF3300"/>
                </a:solidFill>
              </a:rPr>
              <a:t>1D GW packet in </a:t>
            </a:r>
            <a:br>
              <a:rPr lang="de-DE" sz="1600">
                <a:solidFill>
                  <a:srgbClr val="FF3300"/>
                </a:solidFill>
              </a:rPr>
            </a:br>
            <a:r>
              <a:rPr lang="de-DE" sz="1600">
                <a:solidFill>
                  <a:srgbClr val="FF3300"/>
                </a:solidFill>
              </a:rPr>
              <a:t>isothermal atmosphere at rest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00000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Large-amplitude WKB: Validation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9" name="Text Box 4"/>
          <p:cNvSpPr txBox="1">
            <a:spLocks noChangeArrowheads="1"/>
          </p:cNvSpPr>
          <p:nvPr/>
        </p:nvSpPr>
        <p:spPr bwMode="auto">
          <a:xfrm>
            <a:off x="3924300" y="981075"/>
            <a:ext cx="2305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Pseudo-</a:t>
            </a:r>
            <a:r>
              <a:rPr lang="de-DE" sz="1600" dirty="0" err="1">
                <a:solidFill>
                  <a:schemeClr val="accent1"/>
                </a:solidFill>
              </a:rPr>
              <a:t>Incompressible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287750" name="Text Box 4"/>
          <p:cNvSpPr txBox="1">
            <a:spLocks noChangeArrowheads="1"/>
          </p:cNvSpPr>
          <p:nvPr/>
        </p:nvSpPr>
        <p:spPr bwMode="auto">
          <a:xfrm>
            <a:off x="6662738" y="1004888"/>
            <a:ext cx="646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WKB</a:t>
            </a:r>
          </a:p>
        </p:txBody>
      </p:sp>
      <p:sp>
        <p:nvSpPr>
          <p:cNvPr id="287751" name="Text Box 4"/>
          <p:cNvSpPr txBox="1">
            <a:spLocks noChangeArrowheads="1"/>
          </p:cNvSpPr>
          <p:nvPr/>
        </p:nvSpPr>
        <p:spPr bwMode="auto">
          <a:xfrm>
            <a:off x="755650" y="1939925"/>
            <a:ext cx="2101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 err="1">
                <a:solidFill>
                  <a:schemeClr val="accent1"/>
                </a:solidFill>
              </a:rPr>
              <a:t>Mean</a:t>
            </a:r>
            <a:r>
              <a:rPr lang="de-DE" sz="1600" dirty="0">
                <a:solidFill>
                  <a:schemeClr val="accent1"/>
                </a:solidFill>
              </a:rPr>
              <a:t> horizontal wind</a:t>
            </a:r>
          </a:p>
        </p:txBody>
      </p:sp>
      <p:sp>
        <p:nvSpPr>
          <p:cNvPr id="287752" name="Text Box 4"/>
          <p:cNvSpPr txBox="1">
            <a:spLocks noChangeArrowheads="1"/>
          </p:cNvSpPr>
          <p:nvPr/>
        </p:nvSpPr>
        <p:spPr bwMode="auto">
          <a:xfrm>
            <a:off x="755650" y="3213100"/>
            <a:ext cx="1944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Horizontal </a:t>
            </a:r>
            <a:r>
              <a:rPr lang="de-DE" sz="1600" dirty="0" err="1">
                <a:solidFill>
                  <a:schemeClr val="accent1"/>
                </a:solidFill>
              </a:rPr>
              <a:t>gradient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 err="1">
                <a:solidFill>
                  <a:schemeClr val="accent1"/>
                </a:solidFill>
              </a:rPr>
              <a:t>mean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err="1">
                <a:solidFill>
                  <a:schemeClr val="accent1"/>
                </a:solidFill>
              </a:rPr>
              <a:t>buoyancy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287753" name="Text Box 4"/>
          <p:cNvSpPr txBox="1">
            <a:spLocks noChangeArrowheads="1"/>
          </p:cNvSpPr>
          <p:nvPr/>
        </p:nvSpPr>
        <p:spPr bwMode="auto">
          <a:xfrm>
            <a:off x="812800" y="4719638"/>
            <a:ext cx="18875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Horizontal </a:t>
            </a:r>
            <a:r>
              <a:rPr lang="de-DE" sz="1600" dirty="0" err="1">
                <a:solidFill>
                  <a:schemeClr val="accent1"/>
                </a:solidFill>
              </a:rPr>
              <a:t>gradient</a:t>
            </a:r>
            <a:r>
              <a:rPr lang="de-DE" sz="1600" dirty="0">
                <a:solidFill>
                  <a:schemeClr val="accent1"/>
                </a:solidFill>
              </a:rPr>
              <a:t/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Exner </a:t>
            </a:r>
            <a:r>
              <a:rPr lang="de-DE" sz="1600" dirty="0" err="1">
                <a:solidFill>
                  <a:schemeClr val="accent1"/>
                </a:solidFill>
              </a:rPr>
              <a:t>pressure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287754" name="Line 10"/>
          <p:cNvSpPr>
            <a:spLocks noChangeShapeType="1"/>
          </p:cNvSpPr>
          <p:nvPr/>
        </p:nvSpPr>
        <p:spPr bwMode="auto">
          <a:xfrm flipV="1">
            <a:off x="3851275" y="3068638"/>
            <a:ext cx="0" cy="1223962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7755" name="Line 11"/>
          <p:cNvSpPr>
            <a:spLocks noChangeShapeType="1"/>
          </p:cNvSpPr>
          <p:nvPr/>
        </p:nvSpPr>
        <p:spPr bwMode="auto">
          <a:xfrm rot="5400000" flipV="1">
            <a:off x="6120607" y="5480843"/>
            <a:ext cx="0" cy="1223963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7756" name="Text Box 4"/>
          <p:cNvSpPr txBox="1">
            <a:spLocks noChangeArrowheads="1"/>
          </p:cNvSpPr>
          <p:nvPr/>
        </p:nvSpPr>
        <p:spPr bwMode="auto">
          <a:xfrm>
            <a:off x="3492500" y="29479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b="1">
                <a:solidFill>
                  <a:srgbClr val="006600"/>
                </a:solidFill>
              </a:rPr>
              <a:t>z</a:t>
            </a:r>
          </a:p>
        </p:txBody>
      </p:sp>
      <p:sp>
        <p:nvSpPr>
          <p:cNvPr id="287757" name="Text Box 4"/>
          <p:cNvSpPr txBox="1">
            <a:spLocks noChangeArrowheads="1"/>
          </p:cNvSpPr>
          <p:nvPr/>
        </p:nvSpPr>
        <p:spPr bwMode="auto">
          <a:xfrm>
            <a:off x="6807200" y="590073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b="1">
                <a:solidFill>
                  <a:srgbClr val="006600"/>
                </a:solidFill>
              </a:rPr>
              <a:t>x</a:t>
            </a:r>
          </a:p>
        </p:txBody>
      </p:sp>
      <p:sp>
        <p:nvSpPr>
          <p:cNvPr id="287758" name="Text Box 4"/>
          <p:cNvSpPr txBox="1">
            <a:spLocks noChangeArrowheads="1"/>
          </p:cNvSpPr>
          <p:nvPr/>
        </p:nvSpPr>
        <p:spPr bwMode="auto">
          <a:xfrm>
            <a:off x="544513" y="981075"/>
            <a:ext cx="2913062" cy="6191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>
                <a:solidFill>
                  <a:srgbClr val="FF3300"/>
                </a:solidFill>
              </a:rPr>
              <a:t>2D GW packet in </a:t>
            </a:r>
            <a:br>
              <a:rPr lang="de-DE" sz="1600">
                <a:solidFill>
                  <a:srgbClr val="FF3300"/>
                </a:solidFill>
              </a:rPr>
            </a:br>
            <a:r>
              <a:rPr lang="de-DE" sz="1600">
                <a:solidFill>
                  <a:srgbClr val="FF3300"/>
                </a:solidFill>
              </a:rPr>
              <a:t>isothermal atmosphere at rest</a:t>
            </a:r>
          </a:p>
        </p:txBody>
      </p:sp>
      <p:pic>
        <p:nvPicPr>
          <p:cNvPr id="28775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341438"/>
            <a:ext cx="40640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760" name="Line 16"/>
          <p:cNvSpPr>
            <a:spLocks noChangeShapeType="1"/>
          </p:cNvSpPr>
          <p:nvPr/>
        </p:nvSpPr>
        <p:spPr bwMode="auto">
          <a:xfrm rot="5400000" flipV="1">
            <a:off x="6047582" y="2209006"/>
            <a:ext cx="0" cy="1223963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7761" name="Text Box 4"/>
          <p:cNvSpPr txBox="1">
            <a:spLocks noChangeArrowheads="1"/>
          </p:cNvSpPr>
          <p:nvPr/>
        </p:nvSpPr>
        <p:spPr bwMode="auto">
          <a:xfrm>
            <a:off x="6723063" y="2644775"/>
            <a:ext cx="252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b="1">
                <a:solidFill>
                  <a:srgbClr val="006600"/>
                </a:solidFill>
              </a:rPr>
              <a:t>t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03436" y="6353175"/>
            <a:ext cx="3492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Rieper, Achatz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Klein (</a:t>
            </a:r>
            <a:r>
              <a:rPr lang="de-DE" sz="1600" dirty="0" err="1">
                <a:solidFill>
                  <a:schemeClr val="accent1"/>
                </a:solidFill>
              </a:rPr>
              <a:t>submitted</a:t>
            </a:r>
            <a:r>
              <a:rPr lang="de-DE" sz="16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00000" y="0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 smtClean="0">
                <a:solidFill>
                  <a:schemeClr val="accent1"/>
                </a:solidFill>
                <a:latin typeface="Helvetica" pitchFamily="34" charset="0"/>
              </a:rPr>
              <a:t>Large-amplitude WKB: Validation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2008" y="218728"/>
            <a:ext cx="77724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Large-amplitude WKB: Pseudo-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Incompressible</a:t>
            </a:r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Effect</a:t>
            </a:r>
            <a:endParaRPr lang="de-DE" sz="24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88781" name="Text Box 4"/>
          <p:cNvSpPr txBox="1">
            <a:spLocks noChangeArrowheads="1"/>
          </p:cNvSpPr>
          <p:nvPr/>
        </p:nvSpPr>
        <p:spPr bwMode="auto">
          <a:xfrm>
            <a:off x="544513" y="981075"/>
            <a:ext cx="2913062" cy="6191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>
                <a:solidFill>
                  <a:srgbClr val="FF3300"/>
                </a:solidFill>
              </a:rPr>
              <a:t>2D GW packet in </a:t>
            </a:r>
            <a:br>
              <a:rPr lang="de-DE" sz="1600">
                <a:solidFill>
                  <a:srgbClr val="FF3300"/>
                </a:solidFill>
              </a:rPr>
            </a:br>
            <a:r>
              <a:rPr lang="de-DE" sz="1600">
                <a:solidFill>
                  <a:srgbClr val="FF3300"/>
                </a:solidFill>
              </a:rPr>
              <a:t>isothermal atmosphere at rest</a:t>
            </a:r>
          </a:p>
        </p:txBody>
      </p:sp>
      <p:graphicFrame>
        <p:nvGraphicFramePr>
          <p:cNvPr id="288785" name="Object 4"/>
          <p:cNvGraphicFramePr>
            <a:graphicFrameLocks noChangeAspect="1"/>
          </p:cNvGraphicFramePr>
          <p:nvPr/>
        </p:nvGraphicFramePr>
        <p:xfrm>
          <a:off x="539750" y="4768850"/>
          <a:ext cx="405923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04" name="Formel" r:id="rId3" imgW="2247840" imgH="736560" progId="Equation.3">
                  <p:embed/>
                </p:oleObj>
              </mc:Choice>
              <mc:Fallback>
                <p:oleObj name="Formel" r:id="rId3" imgW="224784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768850"/>
                        <a:ext cx="4059238" cy="132397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878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765175"/>
            <a:ext cx="4679950" cy="390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3436" y="6353175"/>
            <a:ext cx="3492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Rieper, Achatz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Klein (</a:t>
            </a:r>
            <a:r>
              <a:rPr lang="de-DE" sz="1600" dirty="0" err="1">
                <a:solidFill>
                  <a:schemeClr val="accent1"/>
                </a:solidFill>
              </a:rPr>
              <a:t>submitted</a:t>
            </a:r>
            <a:r>
              <a:rPr lang="de-DE" sz="1600" dirty="0">
                <a:solidFill>
                  <a:schemeClr val="accent1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544513" y="981075"/>
            <a:ext cx="2913062" cy="6191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>
                <a:solidFill>
                  <a:srgbClr val="FF3300"/>
                </a:solidFill>
              </a:rPr>
              <a:t>2D GW packet in </a:t>
            </a:r>
            <a:br>
              <a:rPr lang="de-DE" sz="1600">
                <a:solidFill>
                  <a:srgbClr val="FF3300"/>
                </a:solidFill>
              </a:rPr>
            </a:br>
            <a:r>
              <a:rPr lang="de-DE" sz="1600">
                <a:solidFill>
                  <a:srgbClr val="FF3300"/>
                </a:solidFill>
              </a:rPr>
              <a:t>isothermal atmosphere at rest</a:t>
            </a:r>
          </a:p>
        </p:txBody>
      </p:sp>
      <p:graphicFrame>
        <p:nvGraphicFramePr>
          <p:cNvPr id="289797" name="Object 4"/>
          <p:cNvGraphicFramePr>
            <a:graphicFrameLocks noChangeAspect="1"/>
          </p:cNvGraphicFramePr>
          <p:nvPr/>
        </p:nvGraphicFramePr>
        <p:xfrm>
          <a:off x="539750" y="4768850"/>
          <a:ext cx="405923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7" name="Formel" r:id="rId3" imgW="2247840" imgH="736560" progId="Equation.3">
                  <p:embed/>
                </p:oleObj>
              </mc:Choice>
              <mc:Fallback>
                <p:oleObj name="Formel" r:id="rId3" imgW="224784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768850"/>
                        <a:ext cx="4059238" cy="132397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10001"/>
                        </a:schemeClr>
                      </a:solidFill>
                      <a:ln w="2857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97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765175"/>
            <a:ext cx="4679950" cy="390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9799" name="Text Box 4"/>
          <p:cNvSpPr txBox="1">
            <a:spLocks noChangeArrowheads="1"/>
          </p:cNvSpPr>
          <p:nvPr/>
        </p:nvSpPr>
        <p:spPr bwMode="auto">
          <a:xfrm>
            <a:off x="5292725" y="5141913"/>
            <a:ext cx="2152650" cy="37465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>
                <a:solidFill>
                  <a:srgbClr val="FF3300"/>
                </a:solidFill>
              </a:rPr>
              <a:t>p.i. effect 30% ~ O(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k</a:t>
            </a:r>
            <a:r>
              <a:rPr lang="de-DE" sz="160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289800" name="Oval 8"/>
          <p:cNvSpPr>
            <a:spLocks noChangeArrowheads="1"/>
          </p:cNvSpPr>
          <p:nvPr/>
        </p:nvSpPr>
        <p:spPr bwMode="auto">
          <a:xfrm>
            <a:off x="3779838" y="4797425"/>
            <a:ext cx="792162" cy="1295400"/>
          </a:xfrm>
          <a:prstGeom prst="ellipse">
            <a:avLst/>
          </a:prstGeom>
          <a:solidFill>
            <a:srgbClr val="FF3300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6369050" y="2564904"/>
            <a:ext cx="0" cy="2448272"/>
          </a:xfrm>
          <a:prstGeom prst="straightConnector1">
            <a:avLst/>
          </a:prstGeom>
          <a:solidFill>
            <a:srgbClr val="FF0000">
              <a:alpha val="10001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72008" y="218728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smtClean="0">
                <a:solidFill>
                  <a:schemeClr val="accent1"/>
                </a:solidFill>
                <a:latin typeface="Helvetica" pitchFamily="34" charset="0"/>
              </a:rPr>
              <a:t>Large-amplitude WKB: Pseudo-Incompressible Effect</a:t>
            </a:r>
            <a:endParaRPr lang="de-DE" sz="24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3436" y="6353175"/>
            <a:ext cx="3492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Rieper, Achatz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Klein (</a:t>
            </a:r>
            <a:r>
              <a:rPr lang="de-DE" sz="1600" dirty="0" err="1">
                <a:solidFill>
                  <a:schemeClr val="accent1"/>
                </a:solidFill>
              </a:rPr>
              <a:t>submitted</a:t>
            </a:r>
            <a:r>
              <a:rPr lang="de-DE" sz="1600" dirty="0">
                <a:solidFill>
                  <a:schemeClr val="accent1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1" name="Picture 3" descr="tmean_wgw_wo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033463"/>
            <a:ext cx="63087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3059113" y="5734050"/>
            <a:ext cx="294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>
                <a:latin typeface="Helvetica" pitchFamily="34" charset="0"/>
              </a:rPr>
              <a:t>Becker und Schmitz (2003)</a:t>
            </a:r>
          </a:p>
        </p:txBody>
      </p:sp>
      <p:sp>
        <p:nvSpPr>
          <p:cNvPr id="217093" name="Line 5"/>
          <p:cNvSpPr>
            <a:spLocks noChangeShapeType="1"/>
          </p:cNvSpPr>
          <p:nvPr/>
        </p:nvSpPr>
        <p:spPr bwMode="auto">
          <a:xfrm flipH="1" flipV="1">
            <a:off x="2051050" y="2133600"/>
            <a:ext cx="0" cy="2303463"/>
          </a:xfrm>
          <a:prstGeom prst="line">
            <a:avLst/>
          </a:prstGeom>
          <a:noFill/>
          <a:ln w="76200">
            <a:solidFill>
              <a:srgbClr val="FF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7094" name="Line 6"/>
          <p:cNvSpPr>
            <a:spLocks noChangeShapeType="1"/>
          </p:cNvSpPr>
          <p:nvPr/>
        </p:nvSpPr>
        <p:spPr bwMode="auto">
          <a:xfrm rot="10800000" flipH="1" flipV="1">
            <a:off x="4211638" y="2205038"/>
            <a:ext cx="0" cy="2232025"/>
          </a:xfrm>
          <a:prstGeom prst="line">
            <a:avLst/>
          </a:prstGeom>
          <a:noFill/>
          <a:ln w="76200">
            <a:solidFill>
              <a:srgbClr val="FF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7095" name="Line 7"/>
          <p:cNvSpPr>
            <a:spLocks noChangeShapeType="1"/>
          </p:cNvSpPr>
          <p:nvPr/>
        </p:nvSpPr>
        <p:spPr bwMode="auto">
          <a:xfrm rot="5400000" flipH="1" flipV="1">
            <a:off x="3131344" y="980282"/>
            <a:ext cx="0" cy="1871662"/>
          </a:xfrm>
          <a:prstGeom prst="line">
            <a:avLst/>
          </a:prstGeom>
          <a:noFill/>
          <a:ln w="76200">
            <a:solidFill>
              <a:srgbClr val="FF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7096" name="Oval 8"/>
          <p:cNvSpPr>
            <a:spLocks noChangeArrowheads="1"/>
          </p:cNvSpPr>
          <p:nvPr/>
        </p:nvSpPr>
        <p:spPr bwMode="auto">
          <a:xfrm>
            <a:off x="1908175" y="1484313"/>
            <a:ext cx="2447925" cy="914400"/>
          </a:xfrm>
          <a:prstGeom prst="ellipse">
            <a:avLst/>
          </a:prstGeom>
          <a:solidFill>
            <a:srgbClr val="FF0000">
              <a:alpha val="30196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4592638" y="836613"/>
            <a:ext cx="3219450" cy="4048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dirty="0" err="1">
                <a:solidFill>
                  <a:schemeClr val="accent2"/>
                </a:solidFill>
              </a:rPr>
              <a:t>Without</a:t>
            </a:r>
            <a:r>
              <a:rPr lang="de-DE" sz="1800" dirty="0">
                <a:solidFill>
                  <a:schemeClr val="accent2"/>
                </a:solidFill>
              </a:rPr>
              <a:t> GW </a:t>
            </a:r>
            <a:r>
              <a:rPr lang="de-DE" sz="1800" dirty="0" err="1">
                <a:solidFill>
                  <a:schemeClr val="accent2"/>
                </a:solidFill>
              </a:rPr>
              <a:t>parameterization</a:t>
            </a:r>
            <a:endParaRPr lang="de-DE" sz="1800" dirty="0">
              <a:solidFill>
                <a:schemeClr val="accent2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7992" y="116632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smtClean="0">
                <a:solidFill>
                  <a:srgbClr val="0070C0"/>
                </a:solidFill>
                <a:latin typeface="Helvetica" pitchFamily="34" charset="0"/>
              </a:rPr>
              <a:t>Gravity Waves in the Middle Atmosphere</a:t>
            </a:r>
            <a:endParaRPr lang="de-DE" sz="3200" dirty="0" smtClean="0">
              <a:solidFill>
                <a:srgbClr val="0070C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250825" y="1373188"/>
            <a:ext cx="87137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b="1" dirty="0">
                <a:solidFill>
                  <a:schemeClr val="accent1"/>
                </a:solidFill>
                <a:latin typeface="Helvetica" pitchFamily="34" charset="0"/>
              </a:rPr>
              <a:t>Interaction </a:t>
            </a:r>
            <a:r>
              <a:rPr lang="de-DE" sz="3600" b="1" dirty="0" err="1">
                <a:solidFill>
                  <a:schemeClr val="accent1"/>
                </a:solidFill>
                <a:latin typeface="Helvetica" pitchFamily="34" charset="0"/>
              </a:rPr>
              <a:t>between</a:t>
            </a:r>
            <a:r>
              <a:rPr lang="de-DE" sz="3600" b="1" dirty="0">
                <a:solidFill>
                  <a:schemeClr val="accent1"/>
                </a:solidFill>
                <a:latin typeface="Helvetica" pitchFamily="34" charset="0"/>
              </a:rPr>
              <a:t> Large-Amplitude GW </a:t>
            </a:r>
            <a:r>
              <a:rPr lang="de-DE" sz="3600" b="1" dirty="0" err="1">
                <a:solidFill>
                  <a:schemeClr val="accent1"/>
                </a:solidFill>
                <a:latin typeface="Helvetica" pitchFamily="34" charset="0"/>
              </a:rPr>
              <a:t>and</a:t>
            </a:r>
            <a:r>
              <a:rPr lang="de-DE" sz="3600" b="1" dirty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3600" b="1" dirty="0" err="1" smtClean="0">
                <a:solidFill>
                  <a:schemeClr val="accent1"/>
                </a:solidFill>
                <a:latin typeface="Helvetica" pitchFamily="34" charset="0"/>
              </a:rPr>
              <a:t>Synoptic-Scale</a:t>
            </a:r>
            <a:r>
              <a:rPr lang="de-DE" sz="3600" b="1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3600" b="1" dirty="0">
                <a:solidFill>
                  <a:schemeClr val="accent1"/>
                </a:solidFill>
                <a:latin typeface="Helvetica" pitchFamily="34" charset="0"/>
              </a:rPr>
              <a:t>Flow:</a:t>
            </a:r>
          </a:p>
          <a:p>
            <a:pPr algn="ctr"/>
            <a:endParaRPr lang="de-DE" sz="3600" b="1" dirty="0">
              <a:solidFill>
                <a:schemeClr val="accent1"/>
              </a:solidFill>
              <a:latin typeface="Helvetica" pitchFamily="34" charset="0"/>
            </a:endParaRPr>
          </a:p>
          <a:p>
            <a:pPr algn="ctr"/>
            <a:r>
              <a:rPr lang="de-DE" sz="3600" b="1" dirty="0" err="1" smtClean="0">
                <a:solidFill>
                  <a:schemeClr val="accent1"/>
                </a:solidFill>
                <a:latin typeface="Helvetica" pitchFamily="34" charset="0"/>
              </a:rPr>
              <a:t>Near-Isothermal</a:t>
            </a:r>
            <a:r>
              <a:rPr lang="de-DE" sz="3600" b="1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3600" b="1" dirty="0" err="1" smtClean="0">
                <a:solidFill>
                  <a:schemeClr val="accent1"/>
                </a:solidFill>
                <a:latin typeface="Helvetica" pitchFamily="34" charset="0"/>
              </a:rPr>
              <a:t>Stratification</a:t>
            </a:r>
            <a:endParaRPr lang="de-DE" sz="3600" b="1" dirty="0">
              <a:solidFill>
                <a:schemeClr val="accent1"/>
              </a:solidFill>
              <a:latin typeface="Helvetica" pitchFamily="34" charset="0"/>
            </a:endParaRPr>
          </a:p>
          <a:p>
            <a:pPr algn="ctr"/>
            <a:endParaRPr lang="de-DE" sz="3600" b="1" dirty="0">
              <a:solidFill>
                <a:schemeClr val="accent1"/>
              </a:solidFill>
              <a:latin typeface="Helvetica" pitchFamily="34" charset="0"/>
            </a:endParaRPr>
          </a:p>
          <a:p>
            <a:pPr algn="ctr"/>
            <a:r>
              <a:rPr lang="de-DE" sz="3600" b="1" dirty="0" err="1" smtClean="0">
                <a:solidFill>
                  <a:schemeClr val="accent1"/>
                </a:solidFill>
                <a:latin typeface="Helvetica" pitchFamily="34" charset="0"/>
              </a:rPr>
              <a:t>With</a:t>
            </a:r>
            <a:r>
              <a:rPr lang="de-DE" sz="3600" b="1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3600" b="1" dirty="0">
                <a:solidFill>
                  <a:schemeClr val="accent1"/>
                </a:solidFill>
                <a:latin typeface="Helvetica" pitchFamily="34" charset="0"/>
              </a:rPr>
              <a:t>R</a:t>
            </a:r>
            <a:r>
              <a:rPr lang="de-DE" sz="3600" b="1" dirty="0" smtClean="0">
                <a:solidFill>
                  <a:schemeClr val="accent1"/>
                </a:solidFill>
                <a:latin typeface="Helvetica" pitchFamily="34" charset="0"/>
              </a:rPr>
              <a:t>otation</a:t>
            </a:r>
            <a:endParaRPr lang="de-DE" sz="3600" b="1" dirty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511195" y="6353175"/>
            <a:ext cx="31967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</a:t>
            </a:r>
            <a:r>
              <a:rPr lang="de-DE" sz="1600" dirty="0" smtClean="0">
                <a:solidFill>
                  <a:schemeClr val="accent1"/>
                </a:solidFill>
              </a:rPr>
              <a:t>Senf,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smtClean="0">
                <a:solidFill>
                  <a:schemeClr val="accent1"/>
                </a:solidFill>
              </a:rPr>
              <a:t>Klein (in </a:t>
            </a:r>
            <a:r>
              <a:rPr lang="de-DE" sz="1600" dirty="0" err="1" smtClean="0">
                <a:solidFill>
                  <a:schemeClr val="accent1"/>
                </a:solidFill>
              </a:rPr>
              <a:t>prep</a:t>
            </a:r>
            <a:r>
              <a:rPr lang="de-DE" sz="1600" dirty="0" smtClean="0">
                <a:solidFill>
                  <a:schemeClr val="accent1"/>
                </a:solidFill>
              </a:rPr>
              <a:t>.)</a:t>
            </a:r>
            <a:endParaRPr lang="de-DE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3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2008" y="146720"/>
            <a:ext cx="8204448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WKB in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Near-Isothermal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Stratification</a:t>
            </a:r>
            <a:r>
              <a:rPr lang="de-DE" sz="2800" dirty="0" smtClean="0">
                <a:solidFill>
                  <a:schemeClr val="accent1"/>
                </a:solidFill>
                <a:latin typeface="Helvetica" pitchFamily="34" charset="0"/>
              </a:rPr>
              <a:t>: QG </a:t>
            </a:r>
            <a:r>
              <a:rPr lang="de-DE" sz="2800" dirty="0" err="1" smtClean="0">
                <a:solidFill>
                  <a:schemeClr val="accent1"/>
                </a:solidFill>
                <a:latin typeface="Helvetica" pitchFamily="34" charset="0"/>
              </a:rPr>
              <a:t>Scaling</a:t>
            </a:r>
            <a:endParaRPr lang="de-DE" sz="28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Text Box 12"/>
              <p:cNvSpPr txBox="1">
                <a:spLocks noChangeArrowheads="1"/>
              </p:cNvSpPr>
              <p:nvPr/>
            </p:nvSpPr>
            <p:spPr bwMode="auto">
              <a:xfrm>
                <a:off x="467544" y="908720"/>
                <a:ext cx="8640960" cy="3341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1800" b="1" u="sng" dirty="0" smtClean="0">
                    <a:solidFill>
                      <a:schemeClr val="accent1"/>
                    </a:solidFill>
                  </a:rPr>
                  <a:t>QG </a:t>
                </a:r>
                <a:r>
                  <a:rPr lang="de-DE" sz="1800" b="1" u="sng" dirty="0" err="1" smtClean="0">
                    <a:solidFill>
                      <a:schemeClr val="accent1"/>
                    </a:solidFill>
                  </a:rPr>
                  <a:t>theory</a:t>
                </a:r>
                <a:r>
                  <a:rPr lang="de-DE" sz="1800" b="1" u="sng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b="1" u="sng" dirty="0" err="1" smtClean="0">
                    <a:solidFill>
                      <a:schemeClr val="accent1"/>
                    </a:solidFill>
                  </a:rPr>
                  <a:t>for</a:t>
                </a:r>
                <a:r>
                  <a:rPr lang="de-DE" sz="1800" b="1" u="sng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b="1" u="sng" dirty="0" err="1" smtClean="0">
                    <a:solidFill>
                      <a:schemeClr val="accent1"/>
                    </a:solidFill>
                  </a:rPr>
                  <a:t>synoptic-scale</a:t>
                </a:r>
                <a:r>
                  <a:rPr lang="de-DE" sz="1800" b="1" u="sng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b="1" u="sng" dirty="0" err="1" smtClean="0">
                    <a:solidFill>
                      <a:schemeClr val="accent1"/>
                    </a:solidFill>
                  </a:rPr>
                  <a:t>flow</a:t>
                </a:r>
                <a:r>
                  <a:rPr lang="de-DE" sz="1800" b="1" u="sng" dirty="0" smtClean="0">
                    <a:solidFill>
                      <a:schemeClr val="accent1"/>
                    </a:solidFill>
                  </a:rPr>
                  <a:t>: Basic </a:t>
                </a:r>
                <a:r>
                  <a:rPr lang="de-DE" sz="1800" b="1" u="sng" dirty="0" err="1" smtClean="0">
                    <a:solidFill>
                      <a:schemeClr val="accent1"/>
                    </a:solidFill>
                  </a:rPr>
                  <a:t>assumptions</a:t>
                </a:r>
                <a:r>
                  <a:rPr lang="de-DE" sz="1800" b="1" u="sng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b="1" u="sng" dirty="0" err="1" smtClean="0">
                    <a:solidFill>
                      <a:schemeClr val="accent1"/>
                    </a:solidFill>
                  </a:rPr>
                  <a:t>and</a:t>
                </a:r>
                <a:r>
                  <a:rPr lang="de-DE" sz="1800" b="1" u="sng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b="1" u="sng" dirty="0" err="1" smtClean="0">
                    <a:solidFill>
                      <a:schemeClr val="accent1"/>
                    </a:solidFill>
                  </a:rPr>
                  <a:t>consequences</a:t>
                </a:r>
                <a:endParaRPr lang="de-DE" sz="1800" b="1" u="sng" dirty="0">
                  <a:solidFill>
                    <a:schemeClr val="accent1"/>
                  </a:solidFill>
                </a:endParaRPr>
              </a:p>
              <a:p>
                <a:pPr eaLnBrk="1" hangingPunct="1"/>
                <a:endParaRPr lang="de-DE" sz="1800" dirty="0" smtClean="0">
                  <a:solidFill>
                    <a:schemeClr val="accent1"/>
                  </a:solidFill>
                </a:endParaRPr>
              </a:p>
              <a:p>
                <a:pPr eaLnBrk="1" hangingPunct="1"/>
                <a:r>
                  <a:rPr lang="de-DE" sz="1800" dirty="0" err="1" smtClean="0">
                    <a:solidFill>
                      <a:schemeClr val="accent1"/>
                    </a:solidFill>
                  </a:rPr>
                  <a:t>Vertical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scale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de-DE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𝜌</m:t>
                        </m:r>
                      </m:sub>
                    </m:sSub>
                    <m:r>
                      <a:rPr lang="de-DE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𝑅</m:t>
                        </m:r>
                        <m:sSub>
                          <m:sSubPr>
                            <m:ctrlP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00</m:t>
                            </m:r>
                          </m:sub>
                        </m:sSub>
                      </m:num>
                      <m:den>
                        <m: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de-DE" sz="1800" dirty="0">
                  <a:solidFill>
                    <a:schemeClr val="accent1"/>
                  </a:solidFill>
                </a:endParaRPr>
              </a:p>
              <a:p>
                <a:pPr eaLnBrk="1" hangingPunct="1"/>
                <a:r>
                  <a:rPr lang="de-DE" sz="1800" dirty="0" err="1" smtClean="0">
                    <a:solidFill>
                      <a:schemeClr val="accent1"/>
                    </a:solidFill>
                  </a:rPr>
                  <a:t>External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Rossby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deformation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radius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𝑅𝑜</m:t>
                        </m:r>
                      </m:e>
                    </m:d>
                    <m:r>
                      <a:rPr lang="de-DE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  <m:sup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de-DE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𝑔</m:t>
                        </m:r>
                        <m:sSub>
                          <m:sSubPr>
                            <m:ctrlP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/</m:t>
                        </m:r>
                        <m:sSubSup>
                          <m:sSubSupPr>
                            <m:ctrlP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de-DE" sz="1800" dirty="0" smtClean="0">
                  <a:solidFill>
                    <a:schemeClr val="accent1"/>
                  </a:solidFill>
                </a:endParaRPr>
              </a:p>
              <a:p>
                <a:pPr eaLnBrk="1" hangingPunct="1"/>
                <a:r>
                  <a:rPr lang="de-DE" sz="1800" dirty="0" smtClean="0">
                    <a:solidFill>
                      <a:schemeClr val="accent1"/>
                    </a:solidFill>
                  </a:rPr>
                  <a:t>Internal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Rossby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deformation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radius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de-DE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𝑑𝑖</m:t>
                            </m:r>
                          </m:sub>
                          <m:sup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de-DE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/</m:t>
                        </m:r>
                        <m:sSubSup>
                          <m:sSubSupPr>
                            <m:ctrlP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de-DE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𝑔</m:t>
                        </m:r>
                        <m:sSub>
                          <m:sSubPr>
                            <m:ctrlP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de-DE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/</m:t>
                        </m:r>
                        <m:sSubSup>
                          <m:sSubSupPr>
                            <m:ctrlP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de-DE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de-DE" sz="1800" dirty="0" smtClean="0">
                  <a:solidFill>
                    <a:schemeClr val="accent1"/>
                  </a:solidFill>
                </a:endParaRPr>
              </a:p>
              <a:p>
                <a:pPr eaLnBrk="1" hangingPunct="1"/>
                <a:endParaRPr lang="de-DE" sz="1800" dirty="0" smtClean="0">
                  <a:solidFill>
                    <a:schemeClr val="accent1"/>
                  </a:solidFill>
                </a:endParaRPr>
              </a:p>
              <a:p>
                <a:pPr eaLnBrk="1" hangingPunct="1"/>
                <a:r>
                  <a:rPr lang="de-DE" sz="1800" dirty="0" err="1" smtClean="0">
                    <a:solidFill>
                      <a:schemeClr val="accent1"/>
                    </a:solidFill>
                  </a:rPr>
                  <a:t>thus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de-DE" sz="1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𝜿</m:t>
                    </m:r>
                    <m:r>
                      <a:rPr lang="de-DE" sz="1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DE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𝑹</m:t>
                        </m:r>
                      </m:num>
                      <m:den>
                        <m:sSub>
                          <m:sSubPr>
                            <m:ctrlPr>
                              <a:rPr lang="de-DE" sz="18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de-DE" sz="18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den>
                    </m:f>
                    <m:r>
                      <a:rPr lang="de-DE" sz="1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de-DE" sz="1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de-DE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𝑹𝒐</m:t>
                        </m:r>
                      </m:e>
                    </m:d>
                    <m:r>
                      <a:rPr lang="de-DE" sz="1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≪</m:t>
                    </m:r>
                    <m:r>
                      <a:rPr lang="de-DE" sz="1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de-DE" sz="1800" b="1" dirty="0" smtClean="0">
                  <a:solidFill>
                    <a:schemeClr val="accent1"/>
                  </a:solidFill>
                </a:endParaRPr>
              </a:p>
              <a:p>
                <a:pPr eaLnBrk="1" hangingPunct="1"/>
                <a:endParaRPr lang="de-DE" sz="1800" b="1" dirty="0">
                  <a:solidFill>
                    <a:schemeClr val="accent2"/>
                  </a:solidFill>
                </a:endParaRPr>
              </a:p>
              <a:p>
                <a:pPr eaLnBrk="1" hangingPunct="1"/>
                <a:r>
                  <a:rPr lang="de-DE" sz="1800" dirty="0" smtClean="0">
                    <a:solidFill>
                      <a:srgbClr val="006600"/>
                    </a:solidFill>
                  </a:rPr>
                  <a:t>Geostrophic </a:t>
                </a:r>
                <a:r>
                  <a:rPr lang="de-DE" sz="1800" dirty="0" err="1" smtClean="0">
                    <a:solidFill>
                      <a:srgbClr val="006600"/>
                    </a:solidFill>
                  </a:rPr>
                  <a:t>scaling</a:t>
                </a:r>
                <a:r>
                  <a:rPr lang="de-DE" sz="1800" dirty="0" smtClean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solidFill>
                          <a:srgbClr val="006600"/>
                        </a:solidFill>
                        <a:latin typeface="Cambria Math"/>
                      </a:rPr>
                      <m:t>→ …→</m:t>
                    </m:r>
                  </m:oMath>
                </a14:m>
                <a:endParaRPr lang="de-DE" sz="1800" dirty="0" smtClean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2295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908720"/>
                <a:ext cx="8640960" cy="3341812"/>
              </a:xfrm>
              <a:prstGeom prst="rect">
                <a:avLst/>
              </a:prstGeom>
              <a:blipFill rotWithShape="1">
                <a:blip r:embed="rId2"/>
                <a:stretch>
                  <a:fillRect l="-635" t="-912" b="-20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/>
          <p:cNvSpPr/>
          <p:nvPr/>
        </p:nvSpPr>
        <p:spPr bwMode="auto">
          <a:xfrm>
            <a:off x="1209425" y="3089498"/>
            <a:ext cx="2322885" cy="607036"/>
          </a:xfrm>
          <a:prstGeom prst="rect">
            <a:avLst/>
          </a:prstGeom>
          <a:solidFill>
            <a:srgbClr val="FF0000">
              <a:alpha val="10001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851919" y="3068960"/>
                <a:ext cx="3024336" cy="1724703"/>
              </a:xfrm>
              <a:prstGeom prst="rect">
                <a:avLst/>
              </a:prstGeom>
              <a:noFill/>
              <a:ln w="38100">
                <a:solidFill>
                  <a:srgbClr val="0066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de-DE" sz="16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p>
                              <m:sSup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𝜿</m:t>
                                </m:r>
                              </m:e>
                              <m:sup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  <m:sSub>
                                  <m:sSubPr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𝟎𝟎</m:t>
                                    </m:r>
                                  </m:sub>
                                </m:sSub>
                              </m:e>
                            </m:ra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p>
                              <m:sSup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𝜿</m:t>
                                </m:r>
                              </m:e>
                              <m:sup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  <m:sSub>
                                  <m:sSubPr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𝟎𝟎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𝑯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p>
                              <m:sSup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𝜿</m:t>
                                </m:r>
                              </m:e>
                              <m:sup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  <m:sSub>
                                  <m:sSubPr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𝟎𝟎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𝑾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p>
                              <m:sSup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𝜿</m:t>
                                </m:r>
                              </m:e>
                              <m:sup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𝟏𝟏</m:t>
                                </m:r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  <m:sSub>
                                  <m:sSubPr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𝟎𝟎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p>
                              <m:sSup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𝜿</m:t>
                                </m:r>
                              </m:e>
                              <m:sup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  <m:sSub>
                                  <m:sSubPr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𝟎𝟎</m:t>
                                    </m:r>
                                  </m:sub>
                                </m:sSub>
                              </m:e>
                            </m:rad>
                          </m:e>
                        </m:mr>
                      </m:m>
                    </m:oMath>
                  </m:oMathPara>
                </a14:m>
                <a:endParaRPr lang="de-DE" b="1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19" y="3068960"/>
                <a:ext cx="3024336" cy="17247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851919" y="4960165"/>
                <a:ext cx="3744416" cy="1133131"/>
              </a:xfrm>
              <a:prstGeom prst="rect">
                <a:avLst/>
              </a:prstGeom>
              <a:noFill/>
              <a:ln w="38100">
                <a:solidFill>
                  <a:srgbClr val="0066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de-DE" sz="16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p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</m:den>
                            </m:f>
                            <m:r>
                              <m:rPr>
                                <m:brk m:alnAt="7"/>
                              </m:rP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𝑶</m:t>
                            </m:r>
                            <m:d>
                              <m:d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𝜿</m:t>
                                    </m:r>
                                  </m:e>
                                  <m:sup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  <m:e/>
                          <m:e>
                            <m:f>
                              <m:f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𝝆</m:t>
                                    </m:r>
                                  </m:e>
                                  <m:sup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𝝆</m:t>
                                    </m:r>
                                  </m:e>
                                </m:acc>
                              </m:den>
                            </m:f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𝑶</m:t>
                            </m:r>
                            <m:d>
                              <m:d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𝜿</m:t>
                                    </m:r>
                                  </m:e>
                                  <m:sup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</m:acc>
                              </m:den>
                            </m:f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𝑶</m:t>
                            </m:r>
                            <m:d>
                              <m:d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𝜿</m:t>
                                    </m:r>
                                  </m:e>
                                  <m:sup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  <m:e/>
                          <m:e>
                            <m:f>
                              <m:f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𝝅</m:t>
                                    </m:r>
                                  </m:e>
                                </m:acc>
                              </m:den>
                            </m:f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𝑶</m:t>
                            </m:r>
                            <m:d>
                              <m:d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𝜿</m:t>
                                    </m:r>
                                  </m:e>
                                  <m:sup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de-DE" b="1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19" y="4960165"/>
                <a:ext cx="3744416" cy="11331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1195" y="6353175"/>
            <a:ext cx="31967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</a:t>
            </a:r>
            <a:r>
              <a:rPr lang="de-DE" sz="1600" dirty="0" smtClean="0">
                <a:solidFill>
                  <a:schemeClr val="accent1"/>
                </a:solidFill>
              </a:rPr>
              <a:t>Senf,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smtClean="0">
                <a:solidFill>
                  <a:schemeClr val="accent1"/>
                </a:solidFill>
              </a:rPr>
              <a:t>Klein (in </a:t>
            </a:r>
            <a:r>
              <a:rPr lang="de-DE" sz="1600" dirty="0" err="1" smtClean="0">
                <a:solidFill>
                  <a:schemeClr val="accent1"/>
                </a:solidFill>
              </a:rPr>
              <a:t>prep</a:t>
            </a:r>
            <a:r>
              <a:rPr lang="de-DE" sz="1600" dirty="0" smtClean="0">
                <a:solidFill>
                  <a:schemeClr val="accent1"/>
                </a:solidFill>
              </a:rPr>
              <a:t>.)</a:t>
            </a:r>
            <a:endParaRPr lang="de-DE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0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2008" y="188640"/>
            <a:ext cx="77724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WKB in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Near-Isothermal</a:t>
            </a:r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Stratification</a:t>
            </a:r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: IGW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Scaling</a:t>
            </a:r>
            <a:endParaRPr lang="de-DE" sz="24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Text Box 12"/>
              <p:cNvSpPr txBox="1">
                <a:spLocks noChangeArrowheads="1"/>
              </p:cNvSpPr>
              <p:nvPr/>
            </p:nvSpPr>
            <p:spPr bwMode="auto">
              <a:xfrm>
                <a:off x="467544" y="908720"/>
                <a:ext cx="8640960" cy="2862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1800" b="1" u="sng" dirty="0" smtClean="0">
                    <a:solidFill>
                      <a:schemeClr val="accent1"/>
                    </a:solidFill>
                  </a:rPr>
                  <a:t>Scaling  </a:t>
                </a:r>
                <a:r>
                  <a:rPr lang="de-DE" sz="1800" b="1" u="sng" dirty="0" err="1" smtClean="0">
                    <a:solidFill>
                      <a:schemeClr val="accent1"/>
                    </a:solidFill>
                  </a:rPr>
                  <a:t>and</a:t>
                </a:r>
                <a:r>
                  <a:rPr lang="de-DE" sz="1800" b="1" u="sng" dirty="0" smtClean="0">
                    <a:solidFill>
                      <a:schemeClr val="accent1"/>
                    </a:solidFill>
                  </a:rPr>
                  <a:t> non-</a:t>
                </a:r>
                <a:r>
                  <a:rPr lang="de-DE" sz="1800" b="1" u="sng" dirty="0" err="1" smtClean="0">
                    <a:solidFill>
                      <a:schemeClr val="accent1"/>
                    </a:solidFill>
                  </a:rPr>
                  <a:t>dimensionalization</a:t>
                </a:r>
                <a:r>
                  <a:rPr lang="de-DE" sz="1800" b="1" u="sng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b="1" u="sng" dirty="0" err="1" smtClean="0">
                    <a:solidFill>
                      <a:schemeClr val="accent1"/>
                    </a:solidFill>
                  </a:rPr>
                  <a:t>for</a:t>
                </a:r>
                <a:r>
                  <a:rPr lang="de-DE" sz="1800" b="1" u="sng" dirty="0" smtClean="0">
                    <a:solidFill>
                      <a:schemeClr val="accent1"/>
                    </a:solidFill>
                  </a:rPr>
                  <a:t> IGW </a:t>
                </a:r>
                <a:r>
                  <a:rPr lang="de-DE" sz="1800" b="1" u="sng" dirty="0" err="1" smtClean="0">
                    <a:solidFill>
                      <a:schemeClr val="accent1"/>
                    </a:solidFill>
                  </a:rPr>
                  <a:t>close</a:t>
                </a:r>
                <a:r>
                  <a:rPr lang="de-DE" sz="1800" b="1" u="sng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b="1" u="sng" dirty="0" err="1" smtClean="0">
                    <a:solidFill>
                      <a:schemeClr val="accent1"/>
                    </a:solidFill>
                  </a:rPr>
                  <a:t>to</a:t>
                </a:r>
                <a:r>
                  <a:rPr lang="de-DE" sz="1800" b="1" u="sng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b="1" u="sng" dirty="0" err="1" smtClean="0">
                    <a:solidFill>
                      <a:schemeClr val="accent1"/>
                    </a:solidFill>
                  </a:rPr>
                  <a:t>breaking</a:t>
                </a:r>
                <a:r>
                  <a:rPr lang="de-DE" sz="1800" b="1" u="sng" dirty="0" smtClean="0">
                    <a:solidFill>
                      <a:schemeClr val="accent1"/>
                    </a:solidFill>
                  </a:rPr>
                  <a:t>:</a:t>
                </a:r>
                <a:endParaRPr lang="de-DE" sz="1800" b="1" u="sng" dirty="0">
                  <a:solidFill>
                    <a:schemeClr val="accent1"/>
                  </a:solidFill>
                </a:endParaRPr>
              </a:p>
              <a:p>
                <a:pPr eaLnBrk="1" hangingPunct="1"/>
                <a:endParaRPr lang="de-DE" sz="1800" dirty="0" smtClean="0">
                  <a:solidFill>
                    <a:schemeClr val="accent1"/>
                  </a:solidFill>
                </a:endParaRPr>
              </a:p>
              <a:p>
                <a:pPr marL="285750" indent="-285750" eaLnBrk="1" hangingPunct="1">
                  <a:buFont typeface="Arial" pitchFamily="34" charset="0"/>
                  <a:buChar char="•"/>
                </a:pPr>
                <a:r>
                  <a:rPr lang="de-DE" sz="1800" dirty="0" smtClean="0">
                    <a:solidFill>
                      <a:schemeClr val="accent1"/>
                    </a:solidFill>
                  </a:rPr>
                  <a:t>IGW </a:t>
                </a:r>
                <a:r>
                  <a:rPr lang="de-DE" sz="1800" b="1" i="1" dirty="0" err="1" smtClean="0">
                    <a:solidFill>
                      <a:schemeClr val="accent1"/>
                    </a:solidFill>
                  </a:rPr>
                  <a:t>shorter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and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b="1" i="1" dirty="0" err="1" smtClean="0">
                    <a:solidFill>
                      <a:schemeClr val="accent1"/>
                    </a:solidFill>
                  </a:rPr>
                  <a:t>faster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than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synoptic-scale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flow</a:t>
                </a:r>
                <a:endParaRPr lang="de-DE" sz="1800" dirty="0" smtClean="0">
                  <a:solidFill>
                    <a:schemeClr val="accent1"/>
                  </a:solidFill>
                </a:endParaRPr>
              </a:p>
              <a:p>
                <a:pPr marL="285750" indent="-285750" eaLnBrk="1" hangingPunct="1">
                  <a:buFont typeface="Arial" pitchFamily="34" charset="0"/>
                  <a:buChar char="•"/>
                </a:pPr>
                <a:endParaRPr lang="de-DE" sz="1800" dirty="0">
                  <a:solidFill>
                    <a:schemeClr val="accent1"/>
                  </a:solidFill>
                </a:endParaRPr>
              </a:p>
              <a:p>
                <a:pPr marL="285750" indent="-285750" eaLnBrk="1" hangingPunct="1">
                  <a:buFont typeface="Arial" pitchFamily="34" charset="0"/>
                  <a:buChar char="•"/>
                </a:pPr>
                <a:r>
                  <a:rPr lang="de-DE" sz="1800" b="1" i="1" dirty="0" smtClean="0">
                    <a:solidFill>
                      <a:schemeClr val="accent1"/>
                    </a:solidFill>
                  </a:rPr>
                  <a:t>large </a:t>
                </a:r>
                <a:r>
                  <a:rPr lang="de-DE" sz="1800" b="1" i="1" dirty="0" err="1" smtClean="0">
                    <a:solidFill>
                      <a:schemeClr val="accent1"/>
                    </a:solidFill>
                  </a:rPr>
                  <a:t>amplitude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close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to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static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instability</a:t>
                </a:r>
                <a:endParaRPr lang="de-DE" sz="1800" dirty="0" smtClean="0">
                  <a:solidFill>
                    <a:schemeClr val="accent1"/>
                  </a:solidFill>
                </a:endParaRPr>
              </a:p>
              <a:p>
                <a:pPr marL="285750" indent="-285750" eaLnBrk="1" hangingPunct="1">
                  <a:buFont typeface="Arial" pitchFamily="34" charset="0"/>
                  <a:buChar char="•"/>
                </a:pPr>
                <a:endParaRPr lang="de-DE" sz="1800" dirty="0" smtClean="0">
                  <a:solidFill>
                    <a:schemeClr val="accent1"/>
                  </a:solidFill>
                </a:endParaRPr>
              </a:p>
              <a:p>
                <a:pPr marL="285750" indent="-285750" eaLnBrk="1" hangingPunct="1">
                  <a:buFont typeface="Arial" pitchFamily="34" charset="0"/>
                  <a:buChar char="•"/>
                </a:pPr>
                <a:r>
                  <a:rPr lang="de-DE" sz="1800" dirty="0" smtClean="0">
                    <a:solidFill>
                      <a:schemeClr val="accent1"/>
                    </a:solidFill>
                  </a:rPr>
                  <a:t>linear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polarization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relations</a:t>
                </a:r>
                <a:endParaRPr lang="de-DE" sz="1800" dirty="0" smtClean="0">
                  <a:solidFill>
                    <a:schemeClr val="accent1"/>
                  </a:solidFill>
                </a:endParaRPr>
              </a:p>
              <a:p>
                <a:pPr eaLnBrk="1" hangingPunct="1"/>
                <a:endParaRPr lang="de-DE" sz="1800" dirty="0">
                  <a:solidFill>
                    <a:schemeClr val="accent1"/>
                  </a:solidFill>
                </a:endParaRPr>
              </a:p>
              <a:p>
                <a:pPr eaLnBrk="1" hangingPunct="1"/>
                <a:r>
                  <a:rPr lang="de-DE" sz="1800" dirty="0" err="1" smtClean="0">
                    <a:solidFill>
                      <a:schemeClr val="accent1"/>
                    </a:solidFill>
                  </a:rPr>
                  <a:t>Then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de-DE" sz="1800" b="0" i="0" smtClean="0">
                        <a:solidFill>
                          <a:schemeClr val="accent1"/>
                        </a:solidFill>
                        <a:latin typeface="Cambria Math"/>
                      </a:rPr>
                      <m:t>    </m:t>
                    </m:r>
                    <m:r>
                      <a:rPr lang="de-DE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⇒</m:t>
                    </m:r>
                  </m:oMath>
                </a14:m>
                <a:endParaRPr lang="de-DE" sz="1800" dirty="0" smtClean="0">
                  <a:solidFill>
                    <a:schemeClr val="accent1"/>
                  </a:solidFill>
                </a:endParaRPr>
              </a:p>
              <a:p>
                <a:pPr eaLnBrk="1" hangingPunct="1"/>
                <a:endParaRPr lang="de-DE" sz="1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295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908720"/>
                <a:ext cx="864096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635" t="-10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306126" y="3140968"/>
                <a:ext cx="3265874" cy="164525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𝜿</m:t>
                            </m:r>
                            <m:sSub>
                              <m:sSubPr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p>
                              <m:sSupPr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𝜿</m:t>
                                </m:r>
                              </m:e>
                              <m:sup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  <m:sSub>
                                  <m:sSubPr>
                                    <m:ctrlP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𝟎𝟎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𝑯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𝜿</m:t>
                            </m:r>
                            <m:sSub>
                              <m:sSubPr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𝑯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p>
                              <m:sSupPr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𝜿</m:t>
                                </m:r>
                              </m:e>
                              <m:sup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𝟏𝟏</m:t>
                                </m:r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  <m:sSub>
                                  <m:sSubPr>
                                    <m:ctrlP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𝟎𝟎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𝜿</m:t>
                            </m:r>
                            <m:sSub>
                              <m:sSubPr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𝑼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p>
                              <m:sSupPr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𝜿</m:t>
                                </m:r>
                              </m:e>
                              <m:sup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  <m:sSub>
                                  <m:sSubPr>
                                    <m:ctrlP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𝟎𝟎</m:t>
                                    </m:r>
                                  </m:sub>
                                </m:sSub>
                              </m:e>
                            </m:rad>
                          </m:e>
                        </m:mr>
                        <m:mr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𝑾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𝑾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p>
                              <m:sSupPr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𝜿</m:t>
                                </m:r>
                              </m:e>
                              <m:sup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𝟏𝟏</m:t>
                                </m:r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  <m:sSub>
                                  <m:sSubPr>
                                    <m:ctrlP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𝟎𝟎</m:t>
                                    </m:r>
                                  </m:sub>
                                </m:sSub>
                              </m:e>
                            </m:rad>
                          </m:e>
                        </m:mr>
                      </m:m>
                    </m:oMath>
                  </m:oMathPara>
                </a14:m>
                <a:endParaRPr lang="de-DE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126" y="3140968"/>
                <a:ext cx="3265874" cy="16452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331640" y="5073658"/>
                <a:ext cx="1728192" cy="109164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𝜽</m:t>
                                    </m:r>
                                  </m:e>
                                </m:acc>
                              </m:den>
                            </m:f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𝑶</m:t>
                            </m:r>
                            <m:d>
                              <m:dPr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𝜿</m:t>
                                    </m:r>
                                  </m:e>
                                  <m:sup>
                                    <m: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𝝅</m:t>
                                    </m:r>
                                  </m:e>
                                </m:acc>
                              </m:den>
                            </m:f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𝑶</m:t>
                            </m:r>
                            <m:d>
                              <m:dPr>
                                <m:ctrlPr>
                                  <a:rPr lang="de-DE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𝜿</m:t>
                                    </m:r>
                                  </m:e>
                                  <m:sup>
                                    <m:r>
                                      <a:rPr lang="de-DE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de-DE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073658"/>
                <a:ext cx="1728192" cy="10916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076056" y="3118935"/>
                <a:ext cx="3816424" cy="2794098"/>
              </a:xfrm>
              <a:prstGeom prst="rect">
                <a:avLst/>
              </a:prstGeom>
              <a:noFill/>
              <a:ln w="38100">
                <a:solidFill>
                  <a:srgbClr val="0066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de-DE" sz="16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𝜿</m:t>
                                </m:r>
                              </m:e>
                              <m:sup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𝑫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de-DE" sz="1600" b="1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600" b="1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/>
                                          </a:rPr>
                                          <m:t>𝒖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𝑫𝒕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sSub>
                                  <m:sSubPr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de-DE" sz="1600" b="1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sz="1600" b="1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/>
                                          </a:rPr>
                                          <m:t>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𝒛</m:t>
                                    </m:r>
                                  </m:sub>
                                </m:sSub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×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</m:acc>
                              </m:e>
                            </m:d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𝜽</m:t>
                            </m:r>
                            <m:sSub>
                              <m:sSub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0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𝛁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𝒉</m:t>
                                </m:r>
                              </m:sub>
                            </m:sSub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𝝅</m:t>
                            </m:r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            </m:t>
                            </m:r>
                          </m:e>
                        </m:mr>
                        <m:mr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                     </m:t>
                            </m:r>
                            <m:sSup>
                              <m:sSup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𝜿</m:t>
                                </m:r>
                              </m:e>
                              <m:sup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𝟏𝟐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𝑫𝒘</m:t>
                                </m:r>
                              </m:num>
                              <m:den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𝑫𝒕</m:t>
                                </m:r>
                              </m:den>
                            </m:f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𝜽</m:t>
                            </m:r>
                            <m:f>
                              <m:f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𝝏𝝅</m:t>
                                </m:r>
                              </m:num>
                              <m:den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𝝏</m:t>
                                </m:r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den>
                            </m:f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𝜿</m:t>
                                </m:r>
                              </m:e>
                              <m:sup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                            </m:t>
                            </m:r>
                            <m:f>
                              <m:f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𝑫</m:t>
                                </m:r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𝑫𝒕</m:t>
                                </m:r>
                              </m:den>
                            </m:f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           </m:t>
                            </m:r>
                            <m:f>
                              <m:f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𝑫</m:t>
                                </m:r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𝝆</m:t>
                                </m:r>
                              </m:num>
                              <m:den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𝑫𝒕</m:t>
                                </m:r>
                              </m:den>
                            </m:f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𝝆</m:t>
                            </m:r>
                            <m:r>
                              <a:rPr lang="de-DE" sz="1600" b="1" i="0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𝛁</m:t>
                            </m:r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e>
                            </m:acc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                                </m:t>
                            </m:r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𝝆</m:t>
                            </m:r>
                          </m:e>
                          <m:e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f>
                              <m:fPr>
                                <m:ctrlP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600" b="1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𝝅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de-DE" sz="1600" b="1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1600" b="1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  <m:r>
                                          <a:rPr lang="de-DE" sz="1600" b="1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de-DE" sz="1600" b="1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/>
                                          </a:rPr>
                                          <m:t>𝜿</m:t>
                                        </m:r>
                                      </m:num>
                                      <m:den>
                                        <m:r>
                                          <a:rPr lang="de-DE" sz="1600" b="1" i="1" smtClean="0">
                                            <a:solidFill>
                                              <a:srgbClr val="006600"/>
                                            </a:solidFill>
                                            <a:latin typeface="Cambria Math"/>
                                          </a:rPr>
                                          <m:t>𝜿</m:t>
                                        </m:r>
                                      </m:den>
                                    </m:f>
                                  </m:sup>
                                </m:sSup>
                              </m:num>
                              <m:den>
                                <m:r>
                                  <a:rPr lang="de-DE" sz="16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𝜽</m:t>
                                </m:r>
                              </m:den>
                            </m:f>
                            <m:r>
                              <a:rPr lang="de-DE" sz="16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de-DE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118935"/>
                <a:ext cx="3816424" cy="27940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11195" y="6353175"/>
            <a:ext cx="31967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</a:t>
            </a:r>
            <a:r>
              <a:rPr lang="de-DE" sz="1600" dirty="0" smtClean="0">
                <a:solidFill>
                  <a:schemeClr val="accent1"/>
                </a:solidFill>
              </a:rPr>
              <a:t>Senf,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smtClean="0">
                <a:solidFill>
                  <a:schemeClr val="accent1"/>
                </a:solidFill>
              </a:rPr>
              <a:t>Klein (in </a:t>
            </a:r>
            <a:r>
              <a:rPr lang="de-DE" sz="1600" dirty="0" err="1" smtClean="0">
                <a:solidFill>
                  <a:schemeClr val="accent1"/>
                </a:solidFill>
              </a:rPr>
              <a:t>prep</a:t>
            </a:r>
            <a:r>
              <a:rPr lang="de-DE" sz="1600" dirty="0" smtClean="0">
                <a:solidFill>
                  <a:schemeClr val="accent1"/>
                </a:solidFill>
              </a:rPr>
              <a:t>.)</a:t>
            </a:r>
            <a:endParaRPr lang="de-DE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0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18728"/>
            <a:ext cx="7772400" cy="762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Large-Amplitude WKB in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Near-Isothermal</a:t>
            </a:r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Stratification</a:t>
            </a:r>
            <a:endParaRPr lang="de-DE" sz="24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Text Box 12"/>
              <p:cNvSpPr txBox="1">
                <a:spLocks noChangeArrowheads="1"/>
              </p:cNvSpPr>
              <p:nvPr/>
            </p:nvSpPr>
            <p:spPr bwMode="auto">
              <a:xfrm>
                <a:off x="467544" y="908720"/>
                <a:ext cx="8640960" cy="2646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1800" b="1" u="sng" dirty="0" smtClean="0">
                    <a:solidFill>
                      <a:schemeClr val="accent1"/>
                    </a:solidFill>
                  </a:rPr>
                  <a:t>Multiple-</a:t>
                </a:r>
                <a:r>
                  <a:rPr lang="de-DE" sz="1800" b="1" u="sng" dirty="0" err="1" smtClean="0">
                    <a:solidFill>
                      <a:schemeClr val="accent1"/>
                    </a:solidFill>
                  </a:rPr>
                  <a:t>Scale</a:t>
                </a:r>
                <a:r>
                  <a:rPr lang="de-DE" sz="1800" b="1" u="sng" dirty="0" smtClean="0">
                    <a:solidFill>
                      <a:schemeClr val="accent1"/>
                    </a:solidFill>
                  </a:rPr>
                  <a:t> Ansatz, WKB:</a:t>
                </a:r>
                <a:endParaRPr lang="de-DE" sz="1800" b="1" u="sng" dirty="0">
                  <a:solidFill>
                    <a:schemeClr val="accent1"/>
                  </a:solidFill>
                </a:endParaRPr>
              </a:p>
              <a:p>
                <a:pPr eaLnBrk="1" hangingPunct="1"/>
                <a:endParaRPr lang="de-DE" sz="1800" dirty="0" smtClean="0">
                  <a:solidFill>
                    <a:schemeClr val="accent1"/>
                  </a:solidFill>
                </a:endParaRPr>
              </a:p>
              <a:p>
                <a:pPr eaLnBrk="1" hangingPunct="1"/>
                <a:r>
                  <a:rPr lang="de-DE" sz="1800" dirty="0" err="1" smtClean="0">
                    <a:solidFill>
                      <a:schemeClr val="accent1"/>
                    </a:solidFill>
                  </a:rPr>
                  <a:t>near-isothermal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stratification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reference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atmosphere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smtClean="0">
                    <a:solidFill>
                      <a:schemeClr val="accent2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8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1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acc>
                        <m:r>
                          <a:rPr lang="de-DE" sz="1800" b="1" i="1" dirty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de-DE" sz="1800" b="1" i="1" dirty="0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800" b="1" i="1" dirty="0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𝝅</m:t>
                            </m:r>
                          </m:e>
                        </m:acc>
                      </m:e>
                    </m:d>
                    <m:r>
                      <a:rPr lang="de-DE" sz="1800" b="1" i="1" smtClean="0">
                        <a:solidFill>
                          <a:srgbClr val="0066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sz="18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1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acc>
                        <m:r>
                          <a:rPr lang="de-DE" sz="1800" b="1" i="1" dirty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de-DE" sz="1800" b="1" i="1" dirty="0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800" b="1" i="1" dirty="0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𝝅</m:t>
                            </m:r>
                          </m:e>
                        </m:acc>
                      </m:e>
                    </m:d>
                    <m:r>
                      <a:rPr lang="de-DE" sz="1800" b="1" i="1" smtClean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r>
                      <a:rPr lang="de-DE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𝜻</m:t>
                    </m:r>
                    <m:r>
                      <a:rPr lang="de-DE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𝜿</m:t>
                        </m:r>
                      </m:e>
                      <m:sup>
                        <m:r>
                          <a:rPr lang="de-DE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de-DE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𝒛</m:t>
                    </m:r>
                    <m:r>
                      <a:rPr lang="de-DE" sz="1800" b="1" i="1" smtClean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de-DE" sz="1800" b="1" dirty="0" smtClean="0">
                  <a:solidFill>
                    <a:schemeClr val="accent2"/>
                  </a:solidFill>
                </a:endParaRPr>
              </a:p>
              <a:p>
                <a:pPr marL="285750" indent="-285750" eaLnBrk="1" hangingPunct="1">
                  <a:buFont typeface="Arial" pitchFamily="34" charset="0"/>
                  <a:buChar char="•"/>
                </a:pPr>
                <a:endParaRPr lang="de-DE" sz="1800" dirty="0">
                  <a:solidFill>
                    <a:schemeClr val="accent2"/>
                  </a:solidFill>
                </a:endParaRPr>
              </a:p>
              <a:p>
                <a:pPr eaLnBrk="1" hangingPunct="1"/>
                <a:r>
                  <a:rPr lang="de-DE" sz="1800" dirty="0" smtClean="0">
                    <a:solidFill>
                      <a:schemeClr val="accent1"/>
                    </a:solidFill>
                  </a:rPr>
                  <a:t>Slow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and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long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scales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for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synoptic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scales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and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wave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amplitude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1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1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de-DE" sz="1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sz="1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𝑻</m:t>
                        </m:r>
                      </m:e>
                    </m:d>
                    <m:r>
                      <a:rPr lang="de-DE" sz="18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sz="1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1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𝜅</m:t>
                        </m:r>
                        <m:acc>
                          <m:accPr>
                            <m:chr m:val="⃗"/>
                            <m:ctrlPr>
                              <a:rPr lang="de-DE" sz="1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de-DE" sz="1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sz="1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𝜅</m:t>
                        </m:r>
                        <m:r>
                          <a:rPr lang="de-DE" sz="1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de-DE" sz="1800" dirty="0" smtClean="0">
                  <a:solidFill>
                    <a:schemeClr val="accent2"/>
                  </a:solidFill>
                </a:endParaRPr>
              </a:p>
              <a:p>
                <a:pPr eaLnBrk="1" hangingPunct="1"/>
                <a:endParaRPr lang="de-DE" sz="1800" dirty="0">
                  <a:solidFill>
                    <a:schemeClr val="accent2"/>
                  </a:solidFill>
                </a:endParaRPr>
              </a:p>
              <a:p>
                <a:pPr eaLnBrk="1" hangingPunct="1"/>
                <a:r>
                  <a:rPr lang="de-DE" sz="1800" dirty="0" err="1" smtClean="0">
                    <a:solidFill>
                      <a:schemeClr val="accent1"/>
                    </a:solidFill>
                  </a:rPr>
                  <a:t>thus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WKB multi-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scale</a:t>
                </a:r>
                <a:r>
                  <a:rPr lang="de-DE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accent1"/>
                    </a:solidFill>
                  </a:rPr>
                  <a:t>ansatz</a:t>
                </a:r>
                <a:r>
                  <a:rPr lang="de-DE" sz="1800" b="1" dirty="0" smtClean="0">
                    <a:solidFill>
                      <a:schemeClr val="accent1"/>
                    </a:solidFill>
                  </a:rPr>
                  <a:t>   </a:t>
                </a:r>
              </a:p>
              <a:p>
                <a:pPr eaLnBrk="1" hangingPunct="1"/>
                <a:endParaRPr lang="de-DE" sz="1800" b="1" dirty="0">
                  <a:solidFill>
                    <a:schemeClr val="accent2"/>
                  </a:solidFill>
                </a:endParaRPr>
              </a:p>
              <a:p>
                <a:pPr eaLnBrk="1" hangingPunct="1"/>
                <a:r>
                  <a:rPr lang="de-DE" sz="1800" b="1" dirty="0" err="1" smtClean="0">
                    <a:solidFill>
                      <a:schemeClr val="accent1"/>
                    </a:solidFill>
                  </a:rPr>
                  <a:t>field</a:t>
                </a:r>
                <a:r>
                  <a:rPr lang="de-DE" sz="1800" b="1" dirty="0" smtClean="0">
                    <a:solidFill>
                      <a:schemeClr val="accent1"/>
                    </a:solidFill>
                  </a:rPr>
                  <a:t> = </a:t>
                </a:r>
                <a:r>
                  <a:rPr lang="de-DE" sz="1800" b="1" dirty="0" err="1" smtClean="0">
                    <a:solidFill>
                      <a:srgbClr val="006600"/>
                    </a:solidFill>
                  </a:rPr>
                  <a:t>reference</a:t>
                </a:r>
                <a:r>
                  <a:rPr lang="de-DE" sz="18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de-DE" sz="1800" b="1" dirty="0" smtClean="0">
                    <a:solidFill>
                      <a:schemeClr val="accent1"/>
                    </a:solidFill>
                  </a:rPr>
                  <a:t>+</a:t>
                </a:r>
                <a:r>
                  <a:rPr lang="de-DE" sz="18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de-DE" sz="1800" b="1" dirty="0" err="1" smtClean="0">
                    <a:solidFill>
                      <a:srgbClr val="C00000"/>
                    </a:solidFill>
                  </a:rPr>
                  <a:t>synoptic-scale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1800" b="1" dirty="0" err="1" smtClean="0">
                    <a:solidFill>
                      <a:srgbClr val="C00000"/>
                    </a:solidFill>
                  </a:rPr>
                  <a:t>part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1800" b="1" dirty="0" smtClean="0">
                    <a:solidFill>
                      <a:schemeClr val="accent1"/>
                    </a:solidFill>
                  </a:rPr>
                  <a:t>+</a:t>
                </a:r>
                <a:r>
                  <a:rPr lang="de-DE" sz="18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de-DE" sz="1800" b="1" dirty="0" err="1" smtClean="0"/>
                  <a:t>wave</a:t>
                </a:r>
                <a:endParaRPr lang="de-DE" sz="1800" dirty="0" smtClean="0"/>
              </a:p>
            </p:txBody>
          </p:sp>
        </mc:Choice>
        <mc:Fallback xmlns="">
          <p:sp>
            <p:nvSpPr>
              <p:cNvPr id="12295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908720"/>
                <a:ext cx="8640960" cy="2646365"/>
              </a:xfrm>
              <a:prstGeom prst="rect">
                <a:avLst/>
              </a:prstGeom>
              <a:blipFill rotWithShape="1">
                <a:blip r:embed="rId2"/>
                <a:stretch>
                  <a:fillRect l="-635" t="-1152" b="-29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03" name="Text Box 4"/>
          <p:cNvSpPr txBox="1">
            <a:spLocks noChangeArrowheads="1"/>
          </p:cNvSpPr>
          <p:nvPr/>
        </p:nvSpPr>
        <p:spPr bwMode="auto">
          <a:xfrm>
            <a:off x="511195" y="6381328"/>
            <a:ext cx="31967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accent1"/>
                </a:solidFill>
              </a:rPr>
              <a:t>Achatz, </a:t>
            </a:r>
            <a:r>
              <a:rPr lang="de-DE" sz="1600" dirty="0" smtClean="0">
                <a:solidFill>
                  <a:schemeClr val="accent1"/>
                </a:solidFill>
              </a:rPr>
              <a:t>Senf, </a:t>
            </a:r>
            <a:r>
              <a:rPr lang="de-DE" sz="1600" dirty="0" err="1">
                <a:solidFill>
                  <a:schemeClr val="accent1"/>
                </a:solidFill>
              </a:rPr>
              <a:t>and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dirty="0" smtClean="0">
                <a:solidFill>
                  <a:schemeClr val="accent1"/>
                </a:solidFill>
              </a:rPr>
              <a:t>Klein (in </a:t>
            </a:r>
            <a:r>
              <a:rPr lang="de-DE" sz="1600" dirty="0" err="1" smtClean="0">
                <a:solidFill>
                  <a:schemeClr val="accent1"/>
                </a:solidFill>
              </a:rPr>
              <a:t>prep</a:t>
            </a:r>
            <a:r>
              <a:rPr lang="de-DE" sz="1600" dirty="0" smtClean="0">
                <a:solidFill>
                  <a:schemeClr val="accent1"/>
                </a:solidFill>
              </a:rPr>
              <a:t>.)</a:t>
            </a:r>
            <a:endParaRPr lang="de-DE" sz="1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436209" y="3557732"/>
                <a:ext cx="6288645" cy="2679580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8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18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de-DE" sz="18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 </m:t>
                      </m:r>
                      <m:r>
                        <a:rPr lang="de-DE" sz="18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                   </m:t>
                      </m:r>
                      <m:nary>
                        <m:naryPr>
                          <m:chr m:val="∑"/>
                          <m:ctrlPr>
                            <a:rPr lang="de-DE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𝒋</m:t>
                          </m:r>
                          <m:r>
                            <a:rPr lang="de-DE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de-DE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de-DE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𝜿</m:t>
                              </m:r>
                            </m:e>
                            <m:sup>
                              <m: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de-DE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𝒋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  <m: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</m:d>
                        </m:e>
                      </m:nary>
                      <m:r>
                        <a:rPr lang="de-DE" sz="18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r>
                        <a:rPr lang="de-DE" sz="1800" b="1" i="1" smtClean="0">
                          <a:latin typeface="Cambria Math"/>
                        </a:rPr>
                        <m:t>𝕽</m:t>
                      </m:r>
                      <m:nary>
                        <m:naryPr>
                          <m:chr m:val="∑"/>
                          <m:ctrlPr>
                            <a:rPr lang="de-DE" sz="1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1800" b="1" i="1" smtClean="0">
                              <a:latin typeface="Cambria Math"/>
                            </a:rPr>
                            <m:t>𝒋</m:t>
                          </m:r>
                          <m:r>
                            <a:rPr lang="de-DE" sz="1800" b="1" i="1" smtClean="0">
                              <a:latin typeface="Cambria Math"/>
                            </a:rPr>
                            <m:t>=</m:t>
                          </m:r>
                          <m:r>
                            <a:rPr lang="de-DE" sz="1800" b="1" i="1" smtClean="0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de-DE" sz="1800" b="1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800" b="1" i="1" smtClean="0">
                                  <a:latin typeface="Cambria Math"/>
                                </a:rPr>
                                <m:t>𝜿</m:t>
                              </m:r>
                            </m:e>
                            <m:sup>
                              <m:r>
                                <a:rPr lang="de-DE" sz="1800" b="1" i="1" smtClean="0">
                                  <a:latin typeface="Cambria Math"/>
                                </a:rPr>
                                <m:t>𝒋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sz="1800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de-DE" sz="1800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1" i="1" smtClean="0"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800" b="1" i="1" smtClean="0">
                                  <a:latin typeface="Cambria Math"/>
                                </a:rPr>
                                <m:t>𝒋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18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b="1" i="1" smtClean="0">
                                      <a:latin typeface="Cambria Math"/>
                                    </a:rPr>
                                    <m:t>𝒋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de-DE" sz="18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800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1" i="1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  <m:r>
                                <a:rPr lang="de-DE" sz="18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𝑻</m:t>
                              </m:r>
                            </m:e>
                          </m:d>
                          <m:sSup>
                            <m:sSupPr>
                              <m:ctrlPr>
                                <a:rPr lang="de-DE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8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de-DE" sz="1800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𝝓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sz="1800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1" i="1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  <m:r>
                                <a:rPr lang="de-DE" sz="18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𝑻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)/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1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8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𝜽</m:t>
                      </m:r>
                      <m:r>
                        <a:rPr lang="de-DE" sz="18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de-DE" sz="18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800" b="1" i="0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𝚯</m:t>
                          </m:r>
                        </m:e>
                        <m:sub>
                          <m:r>
                            <a:rPr lang="de-DE" sz="18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d>
                            <m:dPr>
                              <m:ctrlPr>
                                <a:rPr lang="de-DE" sz="18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8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de-DE" sz="18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8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𝜻</m:t>
                          </m:r>
                        </m:e>
                      </m:d>
                      <m:r>
                        <a:rPr lang="de-DE" sz="18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𝒋</m:t>
                          </m:r>
                          <m:r>
                            <a:rPr lang="de-DE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de-DE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de-DE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𝜿</m:t>
                              </m:r>
                            </m:e>
                            <m:sup>
                              <m: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8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𝚯</m:t>
                              </m:r>
                            </m:e>
                            <m:sub>
                              <m: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𝒋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  <m: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</m:d>
                        </m:e>
                      </m:nary>
                      <m:r>
                        <a:rPr lang="de-DE" sz="18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r>
                        <a:rPr lang="de-DE" sz="1800" b="1" i="1" smtClean="0">
                          <a:latin typeface="Cambria Math"/>
                        </a:rPr>
                        <m:t>𝕽</m:t>
                      </m:r>
                      <m:nary>
                        <m:naryPr>
                          <m:chr m:val="∑"/>
                          <m:ctrlPr>
                            <a:rPr lang="de-DE" sz="1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1800" b="1" i="1" smtClean="0">
                              <a:latin typeface="Cambria Math"/>
                            </a:rPr>
                            <m:t>𝒋</m:t>
                          </m:r>
                          <m:r>
                            <a:rPr lang="de-DE" sz="1800" b="1" i="1" smtClean="0">
                              <a:latin typeface="Cambria Math"/>
                            </a:rPr>
                            <m:t>=</m:t>
                          </m:r>
                          <m:r>
                            <a:rPr lang="de-DE" sz="1800" b="1" i="1" smtClean="0"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de-DE" sz="1800" b="1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800" b="1" i="1" smtClean="0">
                                  <a:latin typeface="Cambria Math"/>
                                </a:rPr>
                                <m:t>𝜿</m:t>
                              </m:r>
                            </m:e>
                            <m:sup>
                              <m:r>
                                <a:rPr lang="de-DE" sz="1800" b="1" i="1" smtClean="0">
                                  <a:latin typeface="Cambria Math"/>
                                </a:rPr>
                                <m:t>𝒋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sz="1800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800" b="1" i="0" smtClean="0">
                                  <a:latin typeface="Cambria Math"/>
                                </a:rPr>
                                <m:t>𝚯</m:t>
                              </m:r>
                            </m:e>
                            <m:sub>
                              <m:r>
                                <a:rPr lang="de-DE" sz="1800" b="1" i="1" smtClean="0">
                                  <a:latin typeface="Cambria Math"/>
                                </a:rPr>
                                <m:t>𝒋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18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b="1" i="1" smtClean="0">
                                      <a:latin typeface="Cambria Math"/>
                                    </a:rPr>
                                    <m:t>𝒋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de-DE" sz="18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800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1" i="1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  <m:r>
                                <a:rPr lang="de-DE" sz="18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𝑻</m:t>
                              </m:r>
                            </m:e>
                          </m:d>
                          <m:sSup>
                            <m:sSupPr>
                              <m:ctrlPr>
                                <a:rPr lang="de-DE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8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de-DE" sz="1800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𝝓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sz="1800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1" i="1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  <m:r>
                                <a:rPr lang="de-DE" sz="18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𝑻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)/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1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8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𝝅</m:t>
                      </m:r>
                      <m:r>
                        <a:rPr lang="de-DE" sz="18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de-DE" sz="18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800" b="1" i="0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𝚷</m:t>
                          </m:r>
                        </m:e>
                        <m:sub>
                          <m:r>
                            <a:rPr lang="de-DE" sz="18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d>
                            <m:dPr>
                              <m:ctrlPr>
                                <a:rPr lang="de-DE" sz="18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8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de-DE" sz="18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8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𝜻</m:t>
                          </m:r>
                        </m:e>
                      </m:d>
                      <m:r>
                        <a:rPr lang="de-DE" sz="18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𝒋</m:t>
                          </m:r>
                          <m:r>
                            <a:rPr lang="de-DE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de-DE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de-DE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𝜿</m:t>
                              </m:r>
                            </m:e>
                            <m:sup>
                              <m: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8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𝚷</m:t>
                              </m:r>
                            </m:e>
                            <m:sub>
                              <m: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𝒋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  <m: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</m:d>
                        </m:e>
                      </m:nary>
                      <m:r>
                        <a:rPr lang="de-DE" sz="18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r>
                        <a:rPr lang="de-DE" sz="1800" b="1" i="1" smtClean="0">
                          <a:latin typeface="Cambria Math"/>
                        </a:rPr>
                        <m:t>𝕽</m:t>
                      </m:r>
                      <m:nary>
                        <m:naryPr>
                          <m:chr m:val="∑"/>
                          <m:ctrlPr>
                            <a:rPr lang="de-DE" sz="1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1800" b="1" i="1" smtClean="0">
                              <a:latin typeface="Cambria Math"/>
                            </a:rPr>
                            <m:t>𝒋</m:t>
                          </m:r>
                          <m:r>
                            <a:rPr lang="de-DE" sz="1800" b="1" i="1" smtClean="0">
                              <a:latin typeface="Cambria Math"/>
                            </a:rPr>
                            <m:t>=</m:t>
                          </m:r>
                          <m:r>
                            <a:rPr lang="de-DE" sz="1800" b="1" i="1" smtClean="0">
                              <a:latin typeface="Cambria Math"/>
                            </a:rPr>
                            <m:t>𝟒</m:t>
                          </m:r>
                        </m:sub>
                        <m:sup>
                          <m:r>
                            <a:rPr lang="de-DE" sz="1800" b="1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800" b="1" i="1" smtClean="0">
                                  <a:latin typeface="Cambria Math"/>
                                </a:rPr>
                                <m:t>𝜿</m:t>
                              </m:r>
                            </m:e>
                            <m:sup>
                              <m:r>
                                <a:rPr lang="de-DE" sz="1800" b="1" i="1" smtClean="0">
                                  <a:latin typeface="Cambria Math"/>
                                </a:rPr>
                                <m:t>𝒋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sz="1800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800" b="1" i="0" smtClean="0">
                                  <a:latin typeface="Cambria Math"/>
                                </a:rPr>
                                <m:t>𝚷</m:t>
                              </m:r>
                            </m:e>
                            <m:sub>
                              <m:r>
                                <a:rPr lang="de-DE" sz="1800" b="1" i="1" smtClean="0">
                                  <a:latin typeface="Cambria Math"/>
                                </a:rPr>
                                <m:t>𝒋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18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b="1" i="1" smtClean="0">
                                      <a:latin typeface="Cambria Math"/>
                                    </a:rPr>
                                    <m:t>𝒋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de-DE" sz="18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800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1" i="1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  <m:r>
                                <a:rPr lang="de-DE" sz="18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𝑻</m:t>
                              </m:r>
                            </m:e>
                          </m:d>
                          <m:sSup>
                            <m:sSupPr>
                              <m:ctrlPr>
                                <a:rPr lang="de-DE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8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de-DE" sz="1800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𝝓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sz="1800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1" i="1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  <m:r>
                                <a:rPr lang="de-DE" sz="18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𝑻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)/</m:t>
                              </m:r>
                              <m:r>
                                <a:rPr lang="de-DE" sz="1800" b="1" i="1" smtClean="0">
                                  <a:latin typeface="Cambria Math"/>
                                </a:rPr>
                                <m:t>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1800" b="1" dirty="0" smtClean="0"/>
              </a:p>
              <a:p>
                <a:endParaRPr lang="de-DE" sz="1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09" y="3557732"/>
                <a:ext cx="6288645" cy="26795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648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5536" y="231031"/>
            <a:ext cx="802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WKB in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Near-Isothermal</a:t>
            </a:r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Stratification</a:t>
            </a:r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: Balance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Equations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36462" y="796642"/>
                <a:ext cx="7244291" cy="3984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de-DE" sz="2000" b="1" u="sng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de-DE" sz="2000" dirty="0" err="1" smtClean="0">
                    <a:solidFill>
                      <a:schemeClr val="accent1"/>
                    </a:solidFill>
                  </a:rPr>
                  <a:t>Hydrostatic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</a:rPr>
                  <a:t>equilibrium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</a:rPr>
                  <a:t>reference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</a:rPr>
                  <a:t>atmosphere</a:t>
                </a:r>
                <a:endParaRPr lang="de-DE" sz="2000" dirty="0">
                  <a:solidFill>
                    <a:schemeClr val="accent1"/>
                  </a:solidFill>
                </a:endParaRPr>
              </a:p>
              <a:p>
                <a:endParaRPr lang="de-DE" sz="2000" b="1" i="1" dirty="0" smtClean="0">
                  <a:solidFill>
                    <a:schemeClr val="accent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𝒅</m:t>
                          </m:r>
                          <m:sSubSup>
                            <m:sSub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𝚷</m:t>
                              </m:r>
                            </m:e>
                            <m:sub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𝜻</m:t>
                          </m:r>
                        </m:den>
                      </m:f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bSup>
                            <m:sSub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𝚯</m:t>
                              </m:r>
                            </m:e>
                            <m:sub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 sz="2000" b="1" dirty="0" smtClean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de-DE" sz="2000" dirty="0" smtClean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de-DE" sz="2000" dirty="0" err="1" smtClean="0">
                    <a:solidFill>
                      <a:schemeClr val="accent1"/>
                    </a:solidFill>
                  </a:rPr>
                  <a:t>Hydrostatic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</a:rPr>
                  <a:t>and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</a:rPr>
                  <a:t>geostrophic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</a:rPr>
                  <a:t>equilibrium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</a:rPr>
                  <a:t>synoptic-scale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</a:rPr>
                  <a:t>flow</a:t>
                </a:r>
                <a:endParaRPr lang="de-DE" sz="2000" dirty="0" smtClean="0">
                  <a:solidFill>
                    <a:schemeClr val="accent1"/>
                  </a:solidFill>
                </a:endParaRPr>
              </a:p>
              <a:p>
                <a:pPr algn="ctr"/>
                <a:endParaRPr lang="de-DE" sz="2000" b="1" i="1" dirty="0" smtClean="0">
                  <a:solidFill>
                    <a:schemeClr val="accent1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𝟎</m:t>
                      </m:r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=−</m:t>
                      </m:r>
                      <m:sSubSup>
                        <m:sSubSupPr>
                          <m:ctrlP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1" i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𝚯</m:t>
                          </m:r>
                        </m:e>
                        <m:sub>
                          <m: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d>
                            <m:d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sup>
                      </m:sSubSup>
                      <m:f>
                        <m:fPr>
                          <m:ctrlP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𝝏</m:t>
                          </m:r>
                          <m:sSubSup>
                            <m:sSub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𝚷</m:t>
                              </m:r>
                            </m:e>
                            <m:sub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𝝏</m:t>
                          </m:r>
                          <m: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𝒛</m:t>
                          </m:r>
                        </m:den>
                      </m:f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𝚯</m:t>
                              </m:r>
                            </m:e>
                            <m:sub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𝚯</m:t>
                              </m:r>
                            </m:e>
                            <m:sub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</m:oMath>
                  </m:oMathPara>
                </a14:m>
                <a:endParaRPr lang="de-DE" sz="2000" b="1" dirty="0" smtClean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        </m:t>
                      </m:r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𝒇</m:t>
                      </m:r>
                      <m:sSub>
                        <m:sSubPr>
                          <m:ctrlP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</m:acc>
                        </m:e>
                        <m:sub>
                          <m:r>
                            <a:rPr lang="de-DE" sz="2000" b="1" i="0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𝐳</m:t>
                          </m:r>
                        </m:sub>
                      </m:sSub>
                      <m:r>
                        <a:rPr lang="de-DE" sz="2000" b="1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×</m:t>
                      </m:r>
                      <m:sSubSup>
                        <m:sSubSupPr>
                          <m:ctrlP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𝑼</m:t>
                              </m:r>
                            </m:e>
                          </m:acc>
                        </m:e>
                        <m:sub>
                          <m: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de-DE" sz="2000" b="1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=−</m:t>
                      </m:r>
                      <m:sSubSup>
                        <m:sSubSupPr>
                          <m:ctrlP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1" i="0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𝚯</m:t>
                          </m:r>
                        </m:e>
                        <m:sub>
                          <m: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d>
                            <m:dPr>
                              <m:ctrlP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1" i="0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𝛁</m:t>
                          </m:r>
                        </m:e>
                        <m:sub>
                          <m: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𝒉</m:t>
                          </m:r>
                        </m:sub>
                      </m:sSub>
                      <m:sSubSup>
                        <m:sSubSupPr>
                          <m:ctrlP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1" i="0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𝚷</m:t>
                          </m:r>
                        </m:e>
                        <m:sub>
                          <m: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d>
                            <m:dPr>
                              <m:ctrlP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sup>
                      </m:sSubSup>
                      <m:r>
                        <a:rPr lang="de-DE" sz="2000" b="1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,         </m:t>
                      </m:r>
                      <m:sSubSup>
                        <m:sSubSupPr>
                          <m:ctrlP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𝑾</m:t>
                          </m:r>
                        </m:e>
                        <m:sub>
                          <m: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d>
                            <m:dPr>
                              <m:ctrlP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sup>
                      </m:sSubSup>
                      <m:r>
                        <a:rPr lang="de-DE" sz="2000" b="1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2000" b="1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de-DE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62" y="796642"/>
                <a:ext cx="7244291" cy="3984104"/>
              </a:xfrm>
              <a:prstGeom prst="rect">
                <a:avLst/>
              </a:prstGeom>
              <a:blipFill rotWithShape="1">
                <a:blip r:embed="rId2"/>
                <a:stretch>
                  <a:fillRect l="-758" b="-3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1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5536" y="231031"/>
            <a:ext cx="7678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WKB in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Near-Isothermal</a:t>
            </a:r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Stratification</a:t>
            </a:r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: Wave Dynamics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68441" y="524905"/>
                <a:ext cx="8036007" cy="5064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DE" sz="2000" b="1" u="sng" dirty="0" smtClean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de-DE" sz="2000" b="1" u="sng" dirty="0" smtClean="0">
                    <a:solidFill>
                      <a:schemeClr val="accent1"/>
                    </a:solidFill>
                  </a:rPr>
                  <a:t>Dispersion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</a:rPr>
                  <a:t>relation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</a:rPr>
                  <a:t>and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b="1" u="sng" dirty="0" err="1" smtClean="0">
                    <a:solidFill>
                      <a:schemeClr val="accent1"/>
                    </a:solidFill>
                  </a:rPr>
                  <a:t>polarization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</a:rPr>
                  <a:t>relations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</a:rPr>
                  <a:t>from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endParaRPr lang="de-DE" sz="2000" dirty="0">
                  <a:solidFill>
                    <a:schemeClr val="accent1"/>
                  </a:solidFill>
                </a:endParaRPr>
              </a:p>
              <a:p>
                <a:endParaRPr lang="de-DE" sz="2000" b="1" i="1" dirty="0" smtClean="0">
                  <a:solidFill>
                    <a:schemeClr val="accent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𝝎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𝒊𝒌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𝝎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𝒊𝒍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𝝎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𝜿</m:t>
                                    </m:r>
                                  </m:e>
                                  <m:sup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𝟖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𝒊𝒎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𝝎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𝒊𝒌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𝒊𝒍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𝒊𝒎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de-DE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de-DE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000" b="1" i="0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𝚯</m:t>
                                    </m:r>
                                  </m:e>
                                  <m:sub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000" b="1" i="0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𝚷</m:t>
                                    </m:r>
                                  </m:e>
                                  <m:sub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de-DE" sz="2000" b="1" dirty="0" smtClean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de-DE" sz="2000" b="1" dirty="0" smtClean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de-DE" sz="2000" dirty="0" smtClean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e>
                          </m:acc>
                        </m:e>
                        <m:sup>
                          <m: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𝒉</m:t>
                              </m:r>
                            </m:sub>
                            <m:sup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𝜿</m:t>
                              </m:r>
                            </m:e>
                            <m:sup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𝟖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𝒉</m:t>
                              </m:r>
                            </m:sub>
                            <m:sup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2000" b="1" dirty="0" smtClean="0">
                  <a:solidFill>
                    <a:schemeClr val="accent1"/>
                  </a:solidFill>
                </a:endParaRPr>
              </a:p>
              <a:p>
                <a:endParaRPr lang="de-DE" sz="2000" dirty="0" smtClean="0">
                  <a:solidFill>
                    <a:schemeClr val="accent1"/>
                  </a:solidFill>
                </a:endParaRPr>
              </a:p>
              <a:p>
                <a:r>
                  <a:rPr lang="de-DE" sz="2000" dirty="0" smtClean="0">
                    <a:solidFill>
                      <a:schemeClr val="accent1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41" y="524905"/>
                <a:ext cx="8036007" cy="5064335"/>
              </a:xfrm>
              <a:prstGeom prst="rect">
                <a:avLst/>
              </a:prstGeom>
              <a:blipFill rotWithShape="1">
                <a:blip r:embed="rId2"/>
                <a:stretch>
                  <a:fillRect l="-759" b="-16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3347864" y="4077072"/>
            <a:ext cx="2448272" cy="936104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467544" y="5733256"/>
                <a:ext cx="8424936" cy="447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itchFamily="34" charset="0"/>
                  <a:buChar char="•"/>
                </a:pPr>
                <a:r>
                  <a:rPr lang="de-DE" sz="2000" b="1" u="sng" dirty="0" smtClean="0">
                    <a:solidFill>
                      <a:srgbClr val="4F81BD"/>
                    </a:solidFill>
                  </a:rPr>
                  <a:t>Wave-action</a:t>
                </a:r>
                <a:r>
                  <a:rPr lang="de-DE" sz="2000" dirty="0">
                    <a:solidFill>
                      <a:srgbClr val="4F81BD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4F81BD"/>
                    </a:solidFill>
                  </a:rPr>
                  <a:t>conservation</a:t>
                </a:r>
                <a:r>
                  <a:rPr lang="de-DE" sz="2000" dirty="0">
                    <a:solidFill>
                      <a:srgbClr val="4F81BD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4F81BD"/>
                    </a:solidFill>
                  </a:rPr>
                  <a:t>as</a:t>
                </a:r>
                <a:r>
                  <a:rPr lang="de-DE" sz="2000" dirty="0">
                    <a:solidFill>
                      <a:srgbClr val="4F81BD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4F81BD"/>
                    </a:solidFill>
                  </a:rPr>
                  <a:t>before</a:t>
                </a:r>
                <a:r>
                  <a:rPr lang="de-DE" sz="2000" dirty="0" smtClean="0">
                    <a:solidFill>
                      <a:srgbClr val="4F81BD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solidFill>
                          <a:srgbClr val="4F81BD"/>
                        </a:solidFill>
                        <a:latin typeface="Cambria Math"/>
                      </a:rPr>
                      <m:t>   </m:t>
                    </m:r>
                    <m:f>
                      <m:fPr>
                        <m:type m:val="lin"/>
                        <m:ctrlPr>
                          <a:rPr lang="de-DE" sz="2000" b="0" i="1" smtClean="0">
                            <a:solidFill>
                              <a:srgbClr val="4F81B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b="0" i="1" smtClean="0">
                            <a:solidFill>
                              <a:srgbClr val="4F81BD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de-DE" sz="2000" b="0" i="1" smtClean="0">
                            <a:solidFill>
                              <a:srgbClr val="4F81BD"/>
                            </a:solidFill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de-DE" sz="2000" b="0" i="1" smtClean="0">
                            <a:solidFill>
                              <a:srgbClr val="4F81BD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de-DE" sz="2000" b="0" i="1" smtClean="0">
                            <a:solidFill>
                              <a:srgbClr val="4F81BD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de-DE" sz="2000" b="0" i="1" smtClean="0">
                        <a:solidFill>
                          <a:srgbClr val="4F81BD"/>
                        </a:solidFill>
                        <a:latin typeface="Cambria Math"/>
                      </a:rPr>
                      <m:t>+</m:t>
                    </m:r>
                    <m:r>
                      <a:rPr lang="de-DE" sz="2000" b="0" i="0" smtClean="0">
                        <a:solidFill>
                          <a:srgbClr val="4F81BD"/>
                        </a:solidFill>
                        <a:latin typeface="Cambria Math"/>
                      </a:rPr>
                      <m:t>𝛻</m:t>
                    </m:r>
                    <m:r>
                      <a:rPr lang="de-DE" sz="2000" b="0" i="1" smtClean="0">
                        <a:solidFill>
                          <a:srgbClr val="4F81BD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de-DE" sz="2000" b="0" i="1" smtClean="0">
                            <a:solidFill>
                              <a:srgbClr val="4F81BD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b="0" i="1" smtClean="0">
                                <a:solidFill>
                                  <a:srgbClr val="4F81BD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sz="2000" b="0" i="1" smtClean="0">
                                    <a:solidFill>
                                      <a:srgbClr val="4F81BD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sz="2000" b="0" i="1" smtClean="0">
                                    <a:solidFill>
                                      <a:srgbClr val="4F81BD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de-DE" sz="2000" b="0" i="1" smtClean="0">
                                <a:solidFill>
                                  <a:srgbClr val="4F81BD"/>
                                </a:solidFill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de-DE" sz="2000" b="0" i="1" smtClean="0">
                            <a:solidFill>
                              <a:srgbClr val="4F81BD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de-DE" sz="2000" b="0" i="1" smtClean="0">
                        <a:solidFill>
                          <a:srgbClr val="4F81BD"/>
                        </a:solidFill>
                        <a:latin typeface="Cambria Math"/>
                      </a:rPr>
                      <m:t>=0 </m:t>
                    </m:r>
                  </m:oMath>
                </a14:m>
                <a:endParaRPr lang="de-DE" sz="2000" b="1" dirty="0">
                  <a:solidFill>
                    <a:srgbClr val="4F81BD"/>
                  </a:solidFill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733256"/>
                <a:ext cx="8424936" cy="447174"/>
              </a:xfrm>
              <a:prstGeom prst="rect">
                <a:avLst/>
              </a:prstGeom>
              <a:blipFill rotWithShape="1">
                <a:blip r:embed="rId3"/>
                <a:stretch>
                  <a:fillRect l="-651" t="-98649" b="-1527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3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5536" y="231031"/>
            <a:ext cx="7678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WKB in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Near-Isothermal</a:t>
            </a:r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Stratification</a:t>
            </a:r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: Wave Dynamics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68441" y="524905"/>
                <a:ext cx="8036007" cy="5064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DE" sz="2000" b="1" u="sng" dirty="0" smtClean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de-DE" sz="2000" b="1" u="sng" dirty="0" smtClean="0">
                    <a:solidFill>
                      <a:schemeClr val="accent1"/>
                    </a:solidFill>
                  </a:rPr>
                  <a:t>Dispersion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</a:rPr>
                  <a:t>relation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</a:rPr>
                  <a:t>and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b="1" u="sng" dirty="0" err="1" smtClean="0">
                    <a:solidFill>
                      <a:schemeClr val="accent1"/>
                    </a:solidFill>
                  </a:rPr>
                  <a:t>polarization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</a:rPr>
                  <a:t>relations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</a:rPr>
                  <a:t>from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 </a:t>
                </a:r>
                <a:endParaRPr lang="de-DE" sz="2000" dirty="0">
                  <a:solidFill>
                    <a:schemeClr val="accent1"/>
                  </a:solidFill>
                </a:endParaRPr>
              </a:p>
              <a:p>
                <a:endParaRPr lang="de-DE" sz="2000" b="1" i="1" dirty="0" smtClean="0">
                  <a:solidFill>
                    <a:schemeClr val="accent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𝝎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𝒊𝒌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𝝎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𝒊𝒍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𝝎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𝜿</m:t>
                                    </m:r>
                                  </m:e>
                                  <m:sup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𝟖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𝒊𝒎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𝝎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𝒊𝒌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𝒊𝒍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𝒊𝒎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de-DE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de-DE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de-DE" sz="2000" b="1" i="1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000" b="1" i="0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𝚯</m:t>
                                    </m:r>
                                  </m:e>
                                  <m:sub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000" b="1" i="0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𝚷</m:t>
                                    </m:r>
                                  </m:e>
                                  <m:sub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de-DE" sz="20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de-DE" sz="2000" b="1" dirty="0" smtClean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de-DE" sz="2000" b="1" dirty="0" smtClean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de-DE" sz="2000" dirty="0" smtClean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e>
                          </m:acc>
                        </m:e>
                        <m:sup>
                          <m: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e-DE" sz="20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𝒉</m:t>
                              </m:r>
                            </m:sub>
                            <m:sup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𝜿</m:t>
                              </m:r>
                            </m:e>
                            <m:sup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𝟖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𝒉</m:t>
                              </m:r>
                            </m:sub>
                            <m:sup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de-DE" sz="20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de-DE" sz="2000" b="1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2000" b="1" dirty="0" smtClean="0">
                  <a:solidFill>
                    <a:schemeClr val="accent1"/>
                  </a:solidFill>
                </a:endParaRPr>
              </a:p>
              <a:p>
                <a:endParaRPr lang="de-DE" sz="2000" dirty="0" smtClean="0">
                  <a:solidFill>
                    <a:schemeClr val="accent1"/>
                  </a:solidFill>
                </a:endParaRPr>
              </a:p>
              <a:p>
                <a:r>
                  <a:rPr lang="de-DE" sz="2000" dirty="0" smtClean="0">
                    <a:solidFill>
                      <a:schemeClr val="accent1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41" y="524905"/>
                <a:ext cx="8036007" cy="5064335"/>
              </a:xfrm>
              <a:prstGeom prst="rect">
                <a:avLst/>
              </a:prstGeom>
              <a:blipFill rotWithShape="1">
                <a:blip r:embed="rId2"/>
                <a:stretch>
                  <a:fillRect l="-759" b="-16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3347864" y="4077072"/>
            <a:ext cx="2448272" cy="936104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467544" y="5733256"/>
                <a:ext cx="8424936" cy="447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itchFamily="34" charset="0"/>
                  <a:buChar char="•"/>
                </a:pPr>
                <a:r>
                  <a:rPr lang="de-DE" sz="2000" b="1" u="sng" dirty="0" smtClean="0">
                    <a:solidFill>
                      <a:srgbClr val="4F81BD"/>
                    </a:solidFill>
                  </a:rPr>
                  <a:t>Wave-action</a:t>
                </a:r>
                <a:r>
                  <a:rPr lang="de-DE" sz="2000" dirty="0">
                    <a:solidFill>
                      <a:srgbClr val="4F81BD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4F81BD"/>
                    </a:solidFill>
                  </a:rPr>
                  <a:t>conservation</a:t>
                </a:r>
                <a:r>
                  <a:rPr lang="de-DE" sz="2000" dirty="0">
                    <a:solidFill>
                      <a:srgbClr val="4F81BD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4F81BD"/>
                    </a:solidFill>
                  </a:rPr>
                  <a:t>as</a:t>
                </a:r>
                <a:r>
                  <a:rPr lang="de-DE" sz="2000" dirty="0">
                    <a:solidFill>
                      <a:srgbClr val="4F81BD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4F81BD"/>
                    </a:solidFill>
                  </a:rPr>
                  <a:t>before</a:t>
                </a:r>
                <a:r>
                  <a:rPr lang="de-DE" sz="2000" dirty="0" smtClean="0">
                    <a:solidFill>
                      <a:srgbClr val="4F81BD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solidFill>
                          <a:srgbClr val="4F81BD"/>
                        </a:solidFill>
                        <a:latin typeface="Cambria Math"/>
                      </a:rPr>
                      <m:t>   </m:t>
                    </m:r>
                    <m:f>
                      <m:fPr>
                        <m:type m:val="lin"/>
                        <m:ctrlPr>
                          <a:rPr lang="de-DE" sz="2000" b="0" i="1" smtClean="0">
                            <a:solidFill>
                              <a:srgbClr val="4F81B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b="0" i="1" smtClean="0">
                            <a:solidFill>
                              <a:srgbClr val="4F81BD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de-DE" sz="2000" b="0" i="1" smtClean="0">
                            <a:solidFill>
                              <a:srgbClr val="4F81BD"/>
                            </a:solidFill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de-DE" sz="2000" b="0" i="1" smtClean="0">
                            <a:solidFill>
                              <a:srgbClr val="4F81BD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de-DE" sz="2000" b="0" i="1" smtClean="0">
                            <a:solidFill>
                              <a:srgbClr val="4F81BD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de-DE" sz="2000" b="0" i="1" smtClean="0">
                        <a:solidFill>
                          <a:srgbClr val="4F81BD"/>
                        </a:solidFill>
                        <a:latin typeface="Cambria Math"/>
                      </a:rPr>
                      <m:t>+</m:t>
                    </m:r>
                    <m:r>
                      <a:rPr lang="de-DE" sz="2000" b="0" i="0" smtClean="0">
                        <a:solidFill>
                          <a:srgbClr val="4F81BD"/>
                        </a:solidFill>
                        <a:latin typeface="Cambria Math"/>
                      </a:rPr>
                      <m:t>𝛻</m:t>
                    </m:r>
                    <m:r>
                      <a:rPr lang="de-DE" sz="2000" b="0" i="1" smtClean="0">
                        <a:solidFill>
                          <a:srgbClr val="4F81BD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de-DE" sz="2000" b="0" i="1" smtClean="0">
                            <a:solidFill>
                              <a:srgbClr val="4F81BD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b="0" i="1" smtClean="0">
                                <a:solidFill>
                                  <a:srgbClr val="4F81BD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sz="2000" b="0" i="1" smtClean="0">
                                    <a:solidFill>
                                      <a:srgbClr val="4F81BD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sz="2000" b="0" i="1" smtClean="0">
                                    <a:solidFill>
                                      <a:srgbClr val="4F81BD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de-DE" sz="2000" b="0" i="1" smtClean="0">
                                <a:solidFill>
                                  <a:srgbClr val="4F81BD"/>
                                </a:solidFill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de-DE" sz="2000" b="0" i="1" smtClean="0">
                            <a:solidFill>
                              <a:srgbClr val="4F81BD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de-DE" sz="2000" b="0" i="1" smtClean="0">
                        <a:solidFill>
                          <a:srgbClr val="4F81BD"/>
                        </a:solidFill>
                        <a:latin typeface="Cambria Math"/>
                      </a:rPr>
                      <m:t>=0 </m:t>
                    </m:r>
                  </m:oMath>
                </a14:m>
                <a:endParaRPr lang="de-DE" sz="2000" b="1" dirty="0">
                  <a:solidFill>
                    <a:srgbClr val="4F81BD"/>
                  </a:solidFill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733256"/>
                <a:ext cx="8424936" cy="447174"/>
              </a:xfrm>
              <a:prstGeom prst="rect">
                <a:avLst/>
              </a:prstGeom>
              <a:blipFill rotWithShape="1">
                <a:blip r:embed="rId3"/>
                <a:stretch>
                  <a:fillRect l="-651" t="-98649" b="-1527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959337" y="2753633"/>
            <a:ext cx="7285071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8000" dirty="0" err="1" smtClean="0">
                <a:solidFill>
                  <a:srgbClr val="00B050"/>
                </a:solidFill>
              </a:rPr>
              <a:t>No</a:t>
            </a:r>
            <a:r>
              <a:rPr lang="de-DE" sz="8000" dirty="0" smtClean="0">
                <a:solidFill>
                  <a:srgbClr val="00B050"/>
                </a:solidFill>
              </a:rPr>
              <a:t> </a:t>
            </a:r>
            <a:r>
              <a:rPr lang="de-DE" sz="8000" dirty="0" err="1" smtClean="0">
                <a:solidFill>
                  <a:srgbClr val="00B050"/>
                </a:solidFill>
              </a:rPr>
              <a:t>Linearization</a:t>
            </a:r>
            <a:r>
              <a:rPr lang="de-DE" sz="8000" dirty="0" smtClean="0">
                <a:solidFill>
                  <a:srgbClr val="00B050"/>
                </a:solidFill>
              </a:rPr>
              <a:t>!</a:t>
            </a:r>
            <a:endParaRPr lang="de-DE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5536" y="231031"/>
            <a:ext cx="7507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WKB in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Near-Isothermal</a:t>
            </a:r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Stratification</a:t>
            </a:r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: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Mean</a:t>
            </a:r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 Flow (1)</a:t>
            </a:r>
            <a:endParaRPr lang="de-D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436462" y="796642"/>
                <a:ext cx="8312002" cy="5471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de-DE" sz="2000" b="1" u="sng" dirty="0" smtClean="0">
                    <a:solidFill>
                      <a:schemeClr val="accent1"/>
                    </a:solidFill>
                  </a:rPr>
                  <a:t>Mean </a:t>
                </a:r>
                <a:r>
                  <a:rPr lang="de-DE" sz="2000" b="1" u="sng" dirty="0" err="1" smtClean="0">
                    <a:solidFill>
                      <a:schemeClr val="accent1"/>
                    </a:solidFill>
                  </a:rPr>
                  <a:t>flow</a:t>
                </a:r>
                <a:r>
                  <a:rPr lang="de-DE" sz="2000" dirty="0" smtClean="0">
                    <a:solidFill>
                      <a:schemeClr val="accent1"/>
                    </a:solidFill>
                  </a:rPr>
                  <a:t>:</a:t>
                </a:r>
              </a:p>
              <a:p>
                <a:pPr algn="ctr"/>
                <a:endParaRPr lang="de-DE" sz="2000" b="1" i="1" dirty="0" smtClean="0">
                  <a:solidFill>
                    <a:schemeClr val="accent1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𝝏</m:t>
                              </m:r>
                            </m:num>
                            <m:den>
                              <m: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𝝏</m:t>
                              </m:r>
                              <m: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den>
                          </m:f>
                          <m:r>
                            <a:rPr lang="de-DE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de-DE" sz="20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𝑼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de-DE" sz="2000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𝐗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𝑼</m:t>
                              </m:r>
                            </m:e>
                          </m:acc>
                        </m:e>
                        <m:sub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𝜷</m:t>
                      </m:r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𝒀</m:t>
                      </m:r>
                      <m:sSub>
                        <m:sSub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</m:acc>
                        </m:e>
                        <m:sub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𝒛</m:t>
                          </m:r>
                        </m:sub>
                      </m:sSub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</m:t>
                      </m:r>
                      <m:sSubSup>
                        <m:sSubSup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𝑼</m:t>
                              </m:r>
                            </m:e>
                          </m:acc>
                        </m:e>
                        <m:sub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  <m:sSub>
                        <m:sSub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</m:acc>
                        </m:e>
                        <m:sub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𝒛</m:t>
                          </m:r>
                        </m:sub>
                      </m:sSub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</m:t>
                      </m:r>
                      <m:sSubSup>
                        <m:sSubSup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𝑼</m:t>
                              </m:r>
                            </m:e>
                          </m:acc>
                        </m:e>
                        <m:sub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=−</m:t>
                      </m:r>
                      <m:sSubSup>
                        <m:sSubSup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1" i="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𝚯</m:t>
                          </m:r>
                        </m:e>
                        <m:sub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d>
                            <m:d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1" i="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𝛁</m:t>
                          </m:r>
                        </m:e>
                        <m:sub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𝑿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𝒉</m:t>
                          </m:r>
                        </m:sub>
                      </m:sSub>
                      <m:sSubSup>
                        <m:sSubSup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1" i="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𝚷</m:t>
                          </m:r>
                        </m:e>
                        <m:sub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d>
                            <m:d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e>
                          </m:d>
                        </m:sup>
                      </m:sSubSup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ℜ</m:t>
                      </m:r>
                      <m:f>
                        <m:f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1" i="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𝛁</m:t>
                          </m:r>
                        </m:e>
                        <m:sub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𝑿</m:t>
                          </m:r>
                        </m:sub>
                      </m:sSub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d>
                            </m:sup>
                          </m:sSubSup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𝑼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de-DE" sz="2000" b="1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𝝏</m:t>
                              </m:r>
                            </m:num>
                            <m:den>
                              <m: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𝝏</m:t>
                              </m:r>
                              <m: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den>
                          </m:f>
                          <m:r>
                            <a:rPr lang="de-DE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de-DE" sz="20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𝑼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de-DE" sz="2000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𝐗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1" i="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𝚯</m:t>
                          </m:r>
                        </m:e>
                        <m:sub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𝑾</m:t>
                          </m:r>
                        </m:e>
                        <m:sub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  <m:f>
                        <m:f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𝒅</m:t>
                          </m:r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𝚯</m:t>
                              </m:r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𝜻</m:t>
                          </m:r>
                        </m:den>
                      </m:f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ℜ</m:t>
                      </m:r>
                      <m:f>
                        <m:f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1" i="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𝛁</m:t>
                          </m:r>
                        </m:e>
                        <m:sub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𝑿</m:t>
                          </m:r>
                        </m:sub>
                      </m:sSub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d>
                            </m:sup>
                          </m:sSubSup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𝚯</m:t>
                              </m:r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de-DE" sz="2000" b="1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𝛁</m:t>
                          </m:r>
                        </m:e>
                        <m:sub>
                          <m:r>
                            <a:rPr lang="de-DE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𝑿</m:t>
                          </m:r>
                        </m:sub>
                      </m:sSub>
                      <m:r>
                        <a:rPr lang="de-DE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de-DE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d>
                            </m:sup>
                          </m:sSubSup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de-DE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de-DE" sz="2000" b="1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algn="ctr"/>
                <a:endParaRPr lang="de-DE" sz="2000" b="1" i="1" dirty="0">
                  <a:solidFill>
                    <a:schemeClr val="accent1"/>
                  </a:solidFill>
                  <a:latin typeface="Cambria Math"/>
                </a:endParaRP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Same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result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 in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both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 pseudo-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incompressible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and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anelastic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theory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!</a:t>
                </a:r>
                <a:endParaRPr lang="de-DE" sz="2000" dirty="0">
                  <a:solidFill>
                    <a:schemeClr val="accent1"/>
                  </a:solidFill>
                  <a:latin typeface="Cambria Math"/>
                </a:endParaRP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There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is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 a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higher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-order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correction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to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hydrostatic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equilibrium</a:t>
                </a:r>
                <a:endParaRPr lang="de-DE" sz="2000" dirty="0" smtClean="0">
                  <a:solidFill>
                    <a:schemeClr val="accent1"/>
                  </a:solidFill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de-DE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de-DE" sz="20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f>
                        <m:fPr>
                          <m:ctrlPr>
                            <a:rPr lang="de-DE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de-DE" sz="20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r>
                            <a:rPr lang="de-DE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de-DE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𝑍</m:t>
                          </m:r>
                        </m:den>
                      </m:f>
                      <m:r>
                        <a:rPr lang="de-DE" sz="20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0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sz="20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de-DE" sz="20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2000" b="1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de-DE" sz="2000" b="1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ℜ</m:t>
                      </m:r>
                      <m:f>
                        <m:fPr>
                          <m:ctrlP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de-DE" sz="2000" b="1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1" i="0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𝛁</m:t>
                          </m:r>
                        </m:e>
                        <m:sub>
                          <m: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𝑿</m:t>
                          </m:r>
                        </m:sub>
                      </m:sSub>
                      <m:r>
                        <a:rPr lang="de-DE" sz="2000" b="1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de-DE" sz="2000" b="1" i="1" dirty="0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de-DE" sz="20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d>
                            </m:sup>
                          </m:sSubSup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de-DE" sz="2000" b="1" i="1" dirty="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de-DE" sz="2000" dirty="0" smtClean="0">
                  <a:solidFill>
                    <a:schemeClr val="accent1"/>
                  </a:solidFill>
                  <a:latin typeface="Cambria Math"/>
                </a:endParaRPr>
              </a:p>
              <a:p>
                <a:pPr algn="just"/>
                <a:r>
                  <a:rPr lang="de-DE" sz="2000" dirty="0">
                    <a:solidFill>
                      <a:schemeClr val="accent1"/>
                    </a:solidFill>
                    <a:latin typeface="Cambria Math"/>
                  </a:rPr>
                  <a:t> 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     but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this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has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no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 non-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anelastic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correction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,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and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it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does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 not matter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Cambria Math"/>
                  </a:rPr>
                  <a:t>anyway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Cambria Math"/>
                  </a:rPr>
                  <a:t>! </a:t>
                </a:r>
                <a:endParaRPr lang="de-DE" sz="2000" dirty="0">
                  <a:solidFill>
                    <a:schemeClr val="accent1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62" y="796642"/>
                <a:ext cx="8312002" cy="5471306"/>
              </a:xfrm>
              <a:prstGeom prst="rect">
                <a:avLst/>
              </a:prstGeom>
              <a:blipFill rotWithShape="1">
                <a:blip r:embed="rId2"/>
                <a:stretch>
                  <a:fillRect l="-660" t="-446" r="-73" b="-10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611560" y="1268760"/>
            <a:ext cx="8136904" cy="316835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2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5536" y="231031"/>
            <a:ext cx="7507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WKB in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Near-Isothermal</a:t>
            </a:r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Stratification</a:t>
            </a:r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: </a:t>
            </a:r>
            <a:r>
              <a:rPr lang="de-DE" sz="2400" dirty="0" err="1" smtClean="0">
                <a:solidFill>
                  <a:schemeClr val="accent1"/>
                </a:solidFill>
                <a:latin typeface="Helvetica" pitchFamily="34" charset="0"/>
              </a:rPr>
              <a:t>Mean</a:t>
            </a:r>
            <a:r>
              <a:rPr lang="de-DE" sz="2400" dirty="0" smtClean="0">
                <a:solidFill>
                  <a:schemeClr val="accent1"/>
                </a:solidFill>
                <a:latin typeface="Helvetica" pitchFamily="34" charset="0"/>
              </a:rPr>
              <a:t> Flow (2)</a:t>
            </a:r>
            <a:endParaRPr lang="de-D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436462" y="796642"/>
                <a:ext cx="8312002" cy="450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endParaRPr lang="de-DE" sz="2000" dirty="0" smtClean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de-DE" sz="2000" dirty="0">
                  <a:solidFill>
                    <a:schemeClr val="accent1"/>
                  </a:solidFill>
                </a:endParaRPr>
              </a:p>
              <a:p>
                <a:r>
                  <a:rPr lang="de-DE" sz="2000" dirty="0" smtClean="0">
                    <a:solidFill>
                      <a:schemeClr val="accent1"/>
                    </a:solidFill>
                  </a:rPr>
                  <a:t>Final </a:t>
                </a:r>
                <a:r>
                  <a:rPr lang="de-DE" sz="2000" dirty="0" err="1" smtClean="0">
                    <a:solidFill>
                      <a:schemeClr val="accent1"/>
                    </a:solidFill>
                  </a:rPr>
                  <a:t>Result:</a:t>
                </a:r>
                <a:r>
                  <a:rPr lang="de-DE" sz="2000" b="1" u="sng" dirty="0" err="1" smtClean="0">
                    <a:solidFill>
                      <a:schemeClr val="accent1"/>
                    </a:solidFill>
                  </a:rPr>
                  <a:t>PV</a:t>
                </a:r>
                <a:r>
                  <a:rPr lang="de-DE" sz="2000" b="1" u="sng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de-DE" sz="2000" b="1" u="sng" dirty="0" err="1" smtClean="0">
                    <a:solidFill>
                      <a:schemeClr val="accent1"/>
                    </a:solidFill>
                  </a:rPr>
                  <a:t>conservation</a:t>
                </a:r>
                <a:r>
                  <a:rPr lang="de-DE" sz="2000" b="1" u="sng" dirty="0" smtClean="0">
                    <a:solidFill>
                      <a:schemeClr val="accent1"/>
                    </a:solidFill>
                  </a:rPr>
                  <a:t> in QG </a:t>
                </a:r>
                <a:r>
                  <a:rPr lang="de-DE" sz="2000" b="1" u="sng" dirty="0" err="1" smtClean="0">
                    <a:solidFill>
                      <a:schemeClr val="accent1"/>
                    </a:solidFill>
                  </a:rPr>
                  <a:t>approximation</a:t>
                </a:r>
                <a:endParaRPr lang="de-DE" sz="2000" b="1" u="sng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de-DE" sz="2000" b="1" u="sng" dirty="0">
                  <a:solidFill>
                    <a:schemeClr val="accent1"/>
                  </a:solidFill>
                </a:endParaRPr>
              </a:p>
              <a:p>
                <a:pPr algn="ctr"/>
                <a:endParaRPr lang="de-DE" sz="2000" b="1" i="1" dirty="0" smtClean="0">
                  <a:solidFill>
                    <a:schemeClr val="accent1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𝝏</m:t>
                              </m:r>
                            </m:num>
                            <m:den>
                              <m: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𝝏</m:t>
                              </m:r>
                              <m:r>
                                <a:rPr lang="de-DE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den>
                          </m:f>
                          <m:r>
                            <a:rPr lang="de-DE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⃗"/>
                                  <m:ctrlPr>
                                    <a:rPr lang="de-DE" sz="20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𝑼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de-DE" sz="2000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𝐗</m:t>
                              </m:r>
                            </m:sub>
                          </m:sSub>
                        </m:e>
                      </m:d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𝑷</m:t>
                      </m:r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𝝏</m:t>
                          </m:r>
                        </m:num>
                        <m:den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𝝏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𝑿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de-DE" sz="2000" b="1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1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sub>
                          </m:sSub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⋅</m:t>
                          </m:r>
                          <m:d>
                            <m:d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sz="2000" b="1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000" b="1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𝒄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𝒈</m:t>
                                  </m:r>
                                </m:sub>
                              </m:s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𝒍𝑨</m:t>
                              </m:r>
                            </m:e>
                          </m:d>
                        </m:e>
                      </m:d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𝝏</m:t>
                          </m:r>
                        </m:num>
                        <m:den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𝝏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𝒀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de-DE" sz="2000" b="1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1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sub>
                          </m:sSub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⋅</m:t>
                          </m:r>
                          <m:d>
                            <m:d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sz="2000" b="1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000" b="1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𝒄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𝒈</m:t>
                                  </m:r>
                                </m:sub>
                              </m:s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𝒌𝑨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2000" b="1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algn="ctr"/>
                <a:endParaRPr lang="de-DE" sz="2000" b="1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𝑷</m:t>
                      </m:r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2000" b="1" i="0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𝛁</m:t>
                          </m:r>
                        </m:e>
                        <m:sub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𝑿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𝒉</m:t>
                          </m:r>
                        </m:sub>
                        <m:sup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d>
                        <m:d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𝚯</m:t>
                              </m:r>
                            </m:e>
                            <m:sub>
                              <m:r>
                                <a:rPr lang="de-DE" sz="2000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de-DE" sz="2000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sz="2000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de-DE" sz="2000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𝚷</m:t>
                              </m:r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d>
                            <m:d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sup>
                      </m:sSup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𝜷</m:t>
                      </m:r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𝒀</m:t>
                      </m:r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f>
                        <m:fPr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𝝏</m:t>
                          </m:r>
                        </m:num>
                        <m:den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𝝏</m:t>
                          </m:r>
                          <m: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𝒁</m:t>
                          </m:r>
                        </m:den>
                      </m:f>
                      <m:r>
                        <a:rPr lang="de-DE" sz="20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de-DE" sz="2000" b="1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1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d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𝝏</m:t>
                              </m:r>
                            </m:num>
                            <m:den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𝝏</m:t>
                              </m:r>
                              <m: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den>
                          </m:f>
                          <m:d>
                            <m:dPr>
                              <m:ctrlPr>
                                <a:rPr lang="de-DE" sz="20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1" i="0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de-DE" sz="2000" b="1" i="0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de-DE" sz="2000" b="1" i="0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de-DE" sz="2000" b="1" i="0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de-DE" sz="2000" b="1" i="0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1" i="0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𝚷</m:t>
                                  </m:r>
                                </m:e>
                                <m:sub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de-DE" sz="2000" b="1" i="1" dirty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de-DE" sz="2000" b="1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algn="ctr"/>
                <a:endParaRPr lang="de-DE" sz="2000" b="1" i="1" dirty="0">
                  <a:solidFill>
                    <a:srgbClr val="00B050"/>
                  </a:solidFill>
                  <a:latin typeface="Cambria Math"/>
                </a:endParaRPr>
              </a:p>
              <a:p>
                <a:pPr algn="just"/>
                <a:r>
                  <a:rPr lang="de-DE" sz="20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Balanced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flow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forced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by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pseudo-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momentum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flux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convergencies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de-DE" sz="20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de-DE" sz="20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(EP </a:t>
                </a:r>
                <a:r>
                  <a:rPr lang="de-DE" sz="2000" dirty="0" err="1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flux</a:t>
                </a:r>
                <a:r>
                  <a:rPr lang="de-DE" sz="20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de-DE" sz="2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62" y="796642"/>
                <a:ext cx="8312002" cy="4503541"/>
              </a:xfrm>
              <a:prstGeom prst="rect">
                <a:avLst/>
              </a:prstGeom>
              <a:blipFill rotWithShape="1">
                <a:blip r:embed="rId2"/>
                <a:stretch>
                  <a:fillRect l="-807" r="-734" b="-16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/>
          <p:cNvSpPr/>
          <p:nvPr/>
        </p:nvSpPr>
        <p:spPr>
          <a:xfrm>
            <a:off x="683568" y="2204864"/>
            <a:ext cx="7992888" cy="2184763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9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2008" y="146720"/>
            <a:ext cx="77724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de-DE" sz="2400" dirty="0" smtClean="0">
                <a:solidFill>
                  <a:srgbClr val="0070C0"/>
                </a:solidFill>
                <a:latin typeface="Helvetica" pitchFamily="34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4" name="Text Box 12"/>
              <p:cNvSpPr txBox="1">
                <a:spLocks noChangeArrowheads="1"/>
              </p:cNvSpPr>
              <p:nvPr/>
            </p:nvSpPr>
            <p:spPr bwMode="auto">
              <a:xfrm>
                <a:off x="663575" y="673612"/>
                <a:ext cx="7940675" cy="5707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457200"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354013" indent="-354013" eaLnBrk="1" hangingPunct="1">
                  <a:lnSpc>
                    <a:spcPct val="150000"/>
                  </a:lnSpc>
                  <a:buFontTx/>
                  <a:buChar char="•"/>
                </a:pPr>
                <a:r>
                  <a:rPr lang="de-DE" sz="2000" dirty="0" smtClean="0">
                    <a:solidFill>
                      <a:srgbClr val="0070C0"/>
                    </a:solidFill>
                  </a:rPr>
                  <a:t>multi-</a:t>
                </a:r>
                <a:r>
                  <a:rPr lang="de-DE" sz="2000" dirty="0" err="1" smtClean="0">
                    <a:solidFill>
                      <a:srgbClr val="0070C0"/>
                    </a:solidFill>
                  </a:rPr>
                  <a:t>scale</a:t>
                </a:r>
                <a:r>
                  <a:rPr lang="de-DE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</a:rPr>
                  <a:t>asymptotics</a:t>
                </a:r>
                <a:r>
                  <a:rPr lang="de-DE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</a:rPr>
                  <a:t>of</a:t>
                </a:r>
                <a:r>
                  <a:rPr lang="de-DE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</a:rPr>
                  <a:t>dynamics</a:t>
                </a:r>
                <a:r>
                  <a:rPr lang="de-DE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</a:rPr>
                  <a:t>of</a:t>
                </a:r>
                <a:r>
                  <a:rPr lang="de-DE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GWs in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interaction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with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synoptic-scale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flow</a:t>
                </a:r>
                <a:endParaRPr lang="de-DE" sz="2000" dirty="0">
                  <a:solidFill>
                    <a:srgbClr val="0070C0"/>
                  </a:solidFill>
                </a:endParaRPr>
              </a:p>
              <a:p>
                <a:pPr marL="354013" indent="-354013" eaLnBrk="1" hangingPunct="1">
                  <a:lnSpc>
                    <a:spcPct val="150000"/>
                  </a:lnSpc>
                  <a:buFontTx/>
                  <a:buChar char="•"/>
                </a:pP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large-amplitude WKB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theory</a:t>
                </a:r>
                <a:r>
                  <a:rPr lang="de-DE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</a:rPr>
                  <a:t>through</a:t>
                </a:r>
                <a:r>
                  <a:rPr lang="de-DE" sz="2000" dirty="0" smtClean="0">
                    <a:solidFill>
                      <a:srgbClr val="0070C0"/>
                    </a:solidFill>
                  </a:rPr>
                  <a:t> a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distinguished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limit</a:t>
                </a:r>
                <a:endParaRPr lang="de-DE" sz="2000" dirty="0" smtClean="0">
                  <a:solidFill>
                    <a:srgbClr val="0070C0"/>
                  </a:solidFill>
                </a:endParaRPr>
              </a:p>
              <a:p>
                <a:pPr marL="354013" indent="-354013" eaLnBrk="1" hangingPunct="1">
                  <a:lnSpc>
                    <a:spcPct val="150000"/>
                  </a:lnSpc>
                  <a:buFontTx/>
                  <a:buChar char="•"/>
                </a:pP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Pseudo-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incompressible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theory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yields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same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results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as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general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equations</a:t>
                </a:r>
                <a:endParaRPr lang="de-DE" sz="2000" dirty="0">
                  <a:solidFill>
                    <a:srgbClr val="0070C0"/>
                  </a:solidFill>
                </a:endParaRPr>
              </a:p>
              <a:p>
                <a:pPr marL="354013" indent="-354013" eaLnBrk="1" hangingPunct="1">
                  <a:lnSpc>
                    <a:spcPct val="150000"/>
                  </a:lnSpc>
                  <a:buFontTx/>
                  <a:buChar char="•"/>
                </a:pP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Differences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anelastic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theory</a:t>
                </a:r>
                <a:r>
                  <a:rPr lang="de-DE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</a:rPr>
                  <a:t>to</a:t>
                </a:r>
                <a:r>
                  <a:rPr lang="de-DE" sz="2000" dirty="0" smtClean="0">
                    <a:solidFill>
                      <a:srgbClr val="0070C0"/>
                    </a:solidFill>
                  </a:rPr>
                  <a:t> pseudo-</a:t>
                </a:r>
                <a:r>
                  <a:rPr lang="de-DE" sz="2000" dirty="0" err="1" smtClean="0">
                    <a:solidFill>
                      <a:srgbClr val="0070C0"/>
                    </a:solidFill>
                  </a:rPr>
                  <a:t>incompressible</a:t>
                </a:r>
                <a:r>
                  <a:rPr lang="de-DE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</a:rPr>
                  <a:t>theory</a:t>
                </a:r>
                <a:r>
                  <a:rPr lang="de-DE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</a:rPr>
                  <a:t>become</a:t>
                </a:r>
                <a:r>
                  <a:rPr lang="de-DE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negligible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to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the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same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precision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as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QG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theory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holds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, i.e. 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as</a:t>
                </a:r>
                <a:r>
                  <a:rPr lang="de-DE" sz="2000" b="1" i="1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b="1" i="1" u="sng" dirty="0">
                    <a:solidFill>
                      <a:srgbClr val="0070C0"/>
                    </a:solidFill>
                    <a:latin typeface="Cambria Math"/>
                  </a:rPr>
                  <a:t/>
                </a:r>
                <a:br>
                  <a:rPr lang="de-DE" sz="2000" b="1" i="1" u="sng" dirty="0">
                    <a:solidFill>
                      <a:srgbClr val="0070C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de-DE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𝜿</m:t>
                    </m:r>
                    <m:r>
                      <a:rPr lang="de-DE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𝑹</m:t>
                        </m:r>
                      </m:num>
                      <m:den>
                        <m:sSub>
                          <m:sSubPr>
                            <m:ctrlPr>
                              <a:rPr lang="de-DE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de-DE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den>
                    </m:f>
                    <m:r>
                      <a:rPr lang="de-DE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de-DE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de-DE" sz="2000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354013" indent="-354013" eaLnBrk="1" hangingPunct="1">
                  <a:lnSpc>
                    <a:spcPct val="150000"/>
                  </a:lnSpc>
                  <a:buFontTx/>
                  <a:buChar char="•"/>
                </a:pPr>
                <a:r>
                  <a:rPr lang="de-DE" sz="2000" b="1" i="1" u="sng" dirty="0" err="1">
                    <a:solidFill>
                      <a:srgbClr val="0070C0"/>
                    </a:solidFill>
                  </a:rPr>
                  <a:t>c</a:t>
                </a:r>
                <a:r>
                  <a:rPr lang="de-DE" sz="2000" b="1" i="1" u="sng" dirty="0" err="1" smtClean="0">
                    <a:solidFill>
                      <a:srgbClr val="0070C0"/>
                    </a:solidFill>
                  </a:rPr>
                  <a:t>onsistent</a:t>
                </a:r>
                <a:r>
                  <a:rPr lang="de-DE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</a:rPr>
                  <a:t>with</a:t>
                </a:r>
                <a:r>
                  <a:rPr lang="de-DE" sz="2000" dirty="0">
                    <a:solidFill>
                      <a:srgbClr val="0070C0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0070C0"/>
                    </a:solidFill>
                  </a:rPr>
                  <a:t>Smolarkiewicz</a:t>
                </a:r>
                <a:r>
                  <a:rPr lang="de-DE" sz="2000" dirty="0">
                    <a:solidFill>
                      <a:srgbClr val="0070C0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0070C0"/>
                    </a:solidFill>
                  </a:rPr>
                  <a:t>and</a:t>
                </a:r>
                <a:r>
                  <a:rPr lang="de-DE" sz="2000" dirty="0">
                    <a:solidFill>
                      <a:srgbClr val="0070C0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0070C0"/>
                    </a:solidFill>
                  </a:rPr>
                  <a:t>Dörnbrack</a:t>
                </a:r>
                <a:r>
                  <a:rPr lang="de-DE" sz="2000" dirty="0">
                    <a:solidFill>
                      <a:srgbClr val="0070C0"/>
                    </a:solidFill>
                  </a:rPr>
                  <a:t> (</a:t>
                </a:r>
                <a:r>
                  <a:rPr lang="de-DE" sz="2000" dirty="0" smtClean="0">
                    <a:solidFill>
                      <a:srgbClr val="0070C0"/>
                    </a:solidFill>
                  </a:rPr>
                  <a:t>2008), </a:t>
                </a:r>
                <a:br>
                  <a:rPr lang="de-DE" sz="2000" dirty="0" smtClean="0">
                    <a:solidFill>
                      <a:srgbClr val="0070C0"/>
                    </a:solidFill>
                  </a:rPr>
                </a:br>
                <a:r>
                  <a:rPr lang="de-DE" sz="2000" dirty="0" smtClean="0">
                    <a:solidFill>
                      <a:srgbClr val="0070C0"/>
                    </a:solidFill>
                  </a:rPr>
                  <a:t>Klein (2009), </a:t>
                </a:r>
                <a:r>
                  <a:rPr lang="de-DE" sz="2000" dirty="0" err="1" smtClean="0">
                    <a:solidFill>
                      <a:srgbClr val="0070C0"/>
                    </a:solidFill>
                  </a:rPr>
                  <a:t>Smolarkiewicz</a:t>
                </a:r>
                <a:r>
                  <a:rPr lang="de-DE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</a:rPr>
                  <a:t>and</a:t>
                </a:r>
                <a:r>
                  <a:rPr lang="de-DE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70C0"/>
                    </a:solidFill>
                  </a:rPr>
                  <a:t>Szmelter</a:t>
                </a:r>
                <a:r>
                  <a:rPr lang="de-DE" sz="2000" dirty="0" smtClean="0">
                    <a:solidFill>
                      <a:srgbClr val="0070C0"/>
                    </a:solidFill>
                  </a:rPr>
                  <a:t> (</a:t>
                </a:r>
                <a:r>
                  <a:rPr lang="de-DE" sz="2000" dirty="0">
                    <a:solidFill>
                      <a:srgbClr val="0070C0"/>
                    </a:solidFill>
                  </a:rPr>
                  <a:t>2011</a:t>
                </a:r>
                <a:r>
                  <a:rPr lang="de-DE" sz="2000" dirty="0" smtClean="0">
                    <a:solidFill>
                      <a:srgbClr val="0070C0"/>
                    </a:solidFill>
                  </a:rPr>
                  <a:t>)</a:t>
                </a:r>
                <a:endParaRPr lang="de-DE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684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575" y="673612"/>
                <a:ext cx="7940675" cy="5707716"/>
              </a:xfrm>
              <a:prstGeom prst="rect">
                <a:avLst/>
              </a:prstGeom>
              <a:blipFill rotWithShape="1">
                <a:blip r:embed="rId2"/>
                <a:stretch>
                  <a:fillRect l="-691" r="-5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676456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de-DE" dirty="0" smtClean="0">
                <a:solidFill>
                  <a:schemeClr val="accent1"/>
                </a:solidFill>
                <a:latin typeface="Helvetica" pitchFamily="34" charset="0"/>
              </a:rPr>
              <a:t>GWs </a:t>
            </a:r>
            <a:r>
              <a:rPr lang="de-DE" dirty="0" err="1" smtClean="0">
                <a:solidFill>
                  <a:schemeClr val="accent1"/>
                </a:solidFill>
                <a:latin typeface="Helvetica" pitchFamily="34" charset="0"/>
              </a:rPr>
              <a:t>and</a:t>
            </a:r>
            <a:r>
              <a:rPr lang="de-DE" dirty="0" smtClean="0">
                <a:solidFill>
                  <a:schemeClr val="accent1"/>
                </a:solidFill>
                <a:latin typeface="Helvetica" pitchFamily="34" charset="0"/>
              </a:rPr>
              <a:t> Clear-Air </a:t>
            </a:r>
            <a:r>
              <a:rPr lang="de-DE" dirty="0" err="1" smtClean="0">
                <a:solidFill>
                  <a:schemeClr val="accent1"/>
                </a:solidFill>
                <a:latin typeface="Helvetica" pitchFamily="34" charset="0"/>
              </a:rPr>
              <a:t>Turbulence</a:t>
            </a:r>
            <a:endParaRPr lang="de-DE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22211" name="Text Box 4"/>
          <p:cNvSpPr txBox="1">
            <a:spLocks noChangeArrowheads="1"/>
          </p:cNvSpPr>
          <p:nvPr/>
        </p:nvSpPr>
        <p:spPr bwMode="auto">
          <a:xfrm>
            <a:off x="3059113" y="5734050"/>
            <a:ext cx="194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>
                <a:latin typeface="Helvetica" pitchFamily="34" charset="0"/>
              </a:rPr>
              <a:t>Koch et al (2008)</a:t>
            </a:r>
          </a:p>
        </p:txBody>
      </p:sp>
      <p:pic>
        <p:nvPicPr>
          <p:cNvPr id="2222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68363"/>
            <a:ext cx="40036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478088"/>
            <a:ext cx="47085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2370" y="0"/>
            <a:ext cx="8820150" cy="762000"/>
          </a:xfrm>
          <a:prstGeom prst="rect">
            <a:avLst/>
          </a:prstGeom>
        </p:spPr>
        <p:txBody>
          <a:bodyPr/>
          <a:lstStyle/>
          <a:p>
            <a:pPr algn="just" eaLnBrk="1" hangingPunct="1"/>
            <a:r>
              <a:rPr lang="de-DE" sz="4000" dirty="0" smtClean="0">
                <a:solidFill>
                  <a:schemeClr val="accent1"/>
                </a:solidFill>
                <a:latin typeface="Helvetica" pitchFamily="34" charset="0"/>
              </a:rPr>
              <a:t>Impact GWs on </a:t>
            </a:r>
            <a:r>
              <a:rPr lang="de-DE" sz="4000" dirty="0" err="1" smtClean="0">
                <a:solidFill>
                  <a:schemeClr val="accent1"/>
                </a:solidFill>
                <a:latin typeface="Helvetica" pitchFamily="34" charset="0"/>
              </a:rPr>
              <a:t>Weather</a:t>
            </a:r>
            <a:r>
              <a:rPr lang="de-DE" sz="4000" dirty="0" smtClean="0">
                <a:solidFill>
                  <a:schemeClr val="accent1"/>
                </a:solidFill>
                <a:latin typeface="Helvetica" pitchFamily="34" charset="0"/>
              </a:rPr>
              <a:t> Forecasts</a:t>
            </a:r>
          </a:p>
        </p:txBody>
      </p:sp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836613"/>
            <a:ext cx="3698875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41475"/>
            <a:ext cx="3573462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1881188" y="5438775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accent2"/>
                </a:solidFill>
              </a:rPr>
              <a:t>Analysis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6877050" y="1190625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accent2"/>
                </a:solidFill>
              </a:rPr>
              <a:t>Without GWs</a:t>
            </a:r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611188" y="6381750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/>
              <a:t>Palmer et al (1986)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836613"/>
            <a:ext cx="3698875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41475"/>
            <a:ext cx="3573462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1881188" y="5438775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accent2"/>
                </a:solidFill>
              </a:rPr>
              <a:t>Analysis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6877050" y="1190625"/>
            <a:ext cx="147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accent2"/>
                </a:solidFill>
              </a:rPr>
              <a:t>without GWs</a:t>
            </a:r>
          </a:p>
        </p:txBody>
      </p:sp>
      <p:pic>
        <p:nvPicPr>
          <p:cNvPr id="2211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349500"/>
            <a:ext cx="3749675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516688" y="2774950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accent2"/>
                </a:solidFill>
              </a:rPr>
              <a:t>with GWs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611188" y="6381750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/>
              <a:t>Palmer et al (1986)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32370" y="0"/>
            <a:ext cx="882015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e-DE" sz="4000" smtClean="0">
                <a:solidFill>
                  <a:schemeClr val="accent1"/>
                </a:solidFill>
                <a:latin typeface="Helvetica" pitchFamily="34" charset="0"/>
              </a:rPr>
              <a:t>Impact GWs on Weather Forecasts</a:t>
            </a:r>
            <a:endParaRPr lang="de-DE" sz="4000" dirty="0" smtClean="0">
              <a:solidFill>
                <a:schemeClr val="accent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1" grpId="0"/>
    </p:bld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3197</Words>
  <Application>Microsoft Office PowerPoint</Application>
  <PresentationFormat>Bildschirmpräsentation (4:3)</PresentationFormat>
  <Paragraphs>394</Paragraphs>
  <Slides>69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69</vt:i4>
      </vt:variant>
    </vt:vector>
  </HeadingPairs>
  <TitlesOfParts>
    <vt:vector size="71" baseType="lpstr">
      <vt:lpstr>Benutzerdefiniertes Design</vt:lpstr>
      <vt:lpstr>Formel</vt:lpstr>
      <vt:lpstr>PowerPoint-Präsentation</vt:lpstr>
      <vt:lpstr>PowerPoint-Präsentation</vt:lpstr>
      <vt:lpstr>GW radiation: Spontaneous Imbalance</vt:lpstr>
      <vt:lpstr>Gravity Waves in the Middle Atmosphere</vt:lpstr>
      <vt:lpstr>PowerPoint-Präsentation</vt:lpstr>
      <vt:lpstr>PowerPoint-Präsentation</vt:lpstr>
      <vt:lpstr>GWs and Clear-Air Turbulence</vt:lpstr>
      <vt:lpstr>Impact GWs on Weather Forecasts</vt:lpstr>
      <vt:lpstr>PowerPoint-Präsentation</vt:lpstr>
      <vt:lpstr>PowerPoint-Präsentation</vt:lpstr>
      <vt:lpstr>Open Questions and Research Strategy</vt:lpstr>
      <vt:lpstr>PowerPoint-Präsentation</vt:lpstr>
      <vt:lpstr>DNS and LES of breaking IGW (Boussinesq)</vt:lpstr>
      <vt:lpstr>PowerPoint-Präsentation</vt:lpstr>
      <vt:lpstr>PowerPoint-Präsentation</vt:lpstr>
      <vt:lpstr>GW breaking in the middle atmosphere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Scales: velocities</vt:lpstr>
      <vt:lpstr>PowerPoint-Präsentation</vt:lpstr>
      <vt:lpstr>Non-dimensional Euler equations</vt:lpstr>
      <vt:lpstr>PowerPoint-Präsentation</vt:lpstr>
      <vt:lpstr>Scales: thermodynamic wave fields</vt:lpstr>
      <vt:lpstr>PowerPoint-Präsentation</vt:lpstr>
      <vt:lpstr>Multi-Scale Asymptotics</vt:lpstr>
      <vt:lpstr>PowerPoint-Präsentation</vt:lpstr>
      <vt:lpstr>PowerPoint-Präsentation</vt:lpstr>
      <vt:lpstr>Large-amplitude WKBb</vt:lpstr>
      <vt:lpstr>Large-amplitude WKB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Large-amplitude WKB: leading order</vt:lpstr>
      <vt:lpstr>PowerPoint-Präsentation</vt:lpstr>
      <vt:lpstr>Large-amplitude WKB: 1st order</vt:lpstr>
      <vt:lpstr>PowerPoint-Präsentation</vt:lpstr>
      <vt:lpstr>PowerPoint-Präsentation</vt:lpstr>
      <vt:lpstr>Large-amplitude WKB: 1st order, 2nd harmonics</vt:lpstr>
      <vt:lpstr>PowerPoint-Präsentation</vt:lpstr>
      <vt:lpstr>PowerPoint-Präsentation</vt:lpstr>
      <vt:lpstr>Large-amplitude WKB: 1st order, higher harmonics</vt:lpstr>
      <vt:lpstr>PowerPoint-Präsentation</vt:lpstr>
      <vt:lpstr>PowerPoint-Präsentation</vt:lpstr>
      <vt:lpstr>Large-amplitude WKB: mean flow</vt:lpstr>
      <vt:lpstr>PowerPoint-Präsentation</vt:lpstr>
      <vt:lpstr>PowerPoint-Präsentation</vt:lpstr>
      <vt:lpstr>PowerPoint-Präsentation</vt:lpstr>
      <vt:lpstr>PowerPoint-Präsentation</vt:lpstr>
      <vt:lpstr>Large-amplitude WKB: Pseudo-Incompressible Effect</vt:lpstr>
      <vt:lpstr>PowerPoint-Präsentation</vt:lpstr>
      <vt:lpstr>PowerPoint-Präsentation</vt:lpstr>
      <vt:lpstr>WKB in Near-Isothermal Stratification: QG Scaling</vt:lpstr>
      <vt:lpstr>WKB in Near-Isothermal Stratification: IGW Scaling</vt:lpstr>
      <vt:lpstr>Large-Amplitude WKB in Near-Isothermal Stratification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Summary</vt:lpstr>
    </vt:vector>
  </TitlesOfParts>
  <Company>IAP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1</dc:title>
  <dc:creator>kd005</dc:creator>
  <cp:lastModifiedBy>uachatz</cp:lastModifiedBy>
  <cp:revision>397</cp:revision>
  <dcterms:created xsi:type="dcterms:W3CDTF">2002-05-15T10:21:47Z</dcterms:created>
  <dcterms:modified xsi:type="dcterms:W3CDTF">2012-09-11T05:47:28Z</dcterms:modified>
</cp:coreProperties>
</file>