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19"/>
  </p:notesMasterIdLst>
  <p:handoutMasterIdLst>
    <p:handoutMasterId r:id="rId20"/>
  </p:handoutMasterIdLst>
  <p:sldIdLst>
    <p:sldId id="381" r:id="rId2"/>
    <p:sldId id="353" r:id="rId3"/>
    <p:sldId id="522" r:id="rId4"/>
    <p:sldId id="523" r:id="rId5"/>
    <p:sldId id="506" r:id="rId6"/>
    <p:sldId id="525" r:id="rId7"/>
    <p:sldId id="520" r:id="rId8"/>
    <p:sldId id="521" r:id="rId9"/>
    <p:sldId id="511" r:id="rId10"/>
    <p:sldId id="509" r:id="rId11"/>
    <p:sldId id="510" r:id="rId12"/>
    <p:sldId id="526" r:id="rId13"/>
    <p:sldId id="528" r:id="rId14"/>
    <p:sldId id="527" r:id="rId15"/>
    <p:sldId id="512" r:id="rId16"/>
    <p:sldId id="529" r:id="rId17"/>
    <p:sldId id="530" r:id="rId18"/>
  </p:sldIdLst>
  <p:sldSz cx="9144000" cy="6858000" type="screen4x3"/>
  <p:notesSz cx="7099300" cy="10234613"/>
  <p:custDataLst>
    <p:tags r:id="rId22"/>
  </p:custDataLst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9900"/>
    <a:srgbClr val="B2B2B2"/>
    <a:srgbClr val="4D4D4D"/>
    <a:srgbClr val="FF0000"/>
    <a:srgbClr val="B80000"/>
    <a:srgbClr val="FF5757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7809" autoAdjust="0"/>
  </p:normalViewPr>
  <p:slideViewPr>
    <p:cSldViewPr snapToGrid="0">
      <p:cViewPr>
        <p:scale>
          <a:sx n="125" d="100"/>
          <a:sy n="125" d="100"/>
        </p:scale>
        <p:origin x="-90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tags" Target="tags/tag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98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Execution </a:t>
            </a:r>
            <a:r>
              <a:rPr lang="en-US" dirty="0" smtClean="0"/>
              <a:t>Performance - </a:t>
            </a:r>
            <a:r>
              <a:rPr lang="en-US" dirty="0"/>
              <a:t>Model </a:t>
            </a:r>
            <a:r>
              <a:rPr lang="en-US" dirty="0" smtClean="0"/>
              <a:t>vs. </a:t>
            </a:r>
            <a:r>
              <a:rPr lang="en-US" dirty="0"/>
              <a:t>Measurement</a:t>
            </a:r>
          </a:p>
        </c:rich>
      </c:tx>
      <c:layout>
        <c:manualLayout>
          <c:xMode val="edge"/>
          <c:yMode val="edge"/>
          <c:x val="0.269630055367167"/>
          <c:y val="0.030060018721436"/>
        </c:manualLayout>
      </c:layout>
      <c:overlay val="0"/>
      <c:spPr>
        <a:noFill/>
        <a:ln w="25352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1725731895223"/>
          <c:y val="0.147991543340381"/>
          <c:w val="0.621793145890226"/>
          <c:h val="0.716701902748415"/>
        </c:manualLayout>
      </c:layout>
      <c:barChart>
        <c:barDir val="col"/>
        <c:grouping val="clustered"/>
        <c:varyColors val="0"/>
        <c:ser>
          <c:idx val="0"/>
          <c:order val="0"/>
          <c:tx>
            <c:v>Model</c:v>
          </c:tx>
          <c:spPr>
            <a:solidFill>
              <a:schemeClr val="accent1"/>
            </a:solidFill>
            <a:ln w="12676">
              <a:solidFill>
                <a:srgbClr val="000000"/>
              </a:solidFill>
              <a:prstDash val="solid"/>
            </a:ln>
          </c:spPr>
          <c:invertIfNegative val="0"/>
          <c:dLbls>
            <c:numFmt formatCode="0.00" sourceLinked="0"/>
            <c:spPr>
              <a:noFill/>
              <a:ln w="25352">
                <a:noFill/>
              </a:ln>
            </c:spPr>
            <c:txPr>
              <a:bodyPr/>
              <a:lstStyle/>
              <a:p>
                <a:pPr>
                  <a:defRPr sz="998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'PerformanceModel C++ Prototype'!$C$57:$F$57</c:f>
              <c:strCache>
                <c:ptCount val="4"/>
                <c:pt idx="0">
                  <c:v>26x26 / 1 core</c:v>
                </c:pt>
                <c:pt idx="1">
                  <c:v>26x26 / 6 cores</c:v>
                </c:pt>
                <c:pt idx="2">
                  <c:v>62x62 / 1 core</c:v>
                </c:pt>
                <c:pt idx="3">
                  <c:v>62x62 / 6 cores</c:v>
                </c:pt>
              </c:strCache>
            </c:strRef>
          </c:cat>
          <c:val>
            <c:numRef>
              <c:f>'PerformanceModel C++ Prototype'!$C$54:$F$54</c:f>
              <c:numCache>
                <c:formatCode>0.0</c:formatCode>
                <c:ptCount val="4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</c:numCache>
            </c:numRef>
          </c:val>
        </c:ser>
        <c:ser>
          <c:idx val="1"/>
          <c:order val="1"/>
          <c:tx>
            <c:v>Measurement</c:v>
          </c:tx>
          <c:spPr>
            <a:solidFill>
              <a:schemeClr val="accent2"/>
            </a:solidFill>
            <a:ln w="12676">
              <a:solidFill>
                <a:srgbClr val="000000"/>
              </a:solidFill>
              <a:prstDash val="solid"/>
            </a:ln>
          </c:spPr>
          <c:invertIfNegative val="0"/>
          <c:dLbls>
            <c:numFmt formatCode="0.00" sourceLinked="0"/>
            <c:spPr>
              <a:noFill/>
              <a:ln w="25352">
                <a:noFill/>
              </a:ln>
            </c:spPr>
            <c:txPr>
              <a:bodyPr/>
              <a:lstStyle/>
              <a:p>
                <a:pPr>
                  <a:defRPr sz="998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'PerformanceModel C++ Prototype'!$C$57:$F$57</c:f>
              <c:strCache>
                <c:ptCount val="4"/>
                <c:pt idx="0">
                  <c:v>26x26 / 1 core</c:v>
                </c:pt>
                <c:pt idx="1">
                  <c:v>26x26 / 6 cores</c:v>
                </c:pt>
                <c:pt idx="2">
                  <c:v>62x62 / 1 core</c:v>
                </c:pt>
                <c:pt idx="3">
                  <c:v>62x62 / 6 cores</c:v>
                </c:pt>
              </c:strCache>
            </c:strRef>
          </c:cat>
          <c:val>
            <c:numRef>
              <c:f>'PerformanceModel C++ Prototype'!$C$55:$F$55</c:f>
              <c:numCache>
                <c:formatCode>0.0</c:formatCode>
                <c:ptCount val="4"/>
                <c:pt idx="0">
                  <c:v>0.247401350729232</c:v>
                </c:pt>
                <c:pt idx="1">
                  <c:v>0.865249715910855</c:v>
                </c:pt>
                <c:pt idx="2">
                  <c:v>0.28092937147171</c:v>
                </c:pt>
                <c:pt idx="3">
                  <c:v>0.912928851295644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87239432"/>
        <c:axId val="-2087255624"/>
      </c:barChart>
      <c:catAx>
        <c:axId val="-2087239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9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e-CH"/>
                  <a:t>Dimension</a:t>
                </a:r>
              </a:p>
            </c:rich>
          </c:tx>
          <c:layout>
            <c:manualLayout>
              <c:xMode val="edge"/>
              <c:yMode val="edge"/>
              <c:x val="0.422222733107267"/>
              <c:y val="0.923848539911532"/>
            </c:manualLayout>
          </c:layout>
          <c:overlay val="0"/>
          <c:spPr>
            <a:noFill/>
            <a:ln w="25352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6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98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87255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087255624"/>
        <c:scaling>
          <c:orientation val="minMax"/>
        </c:scaling>
        <c:delete val="0"/>
        <c:axPos val="l"/>
        <c:majorGridlines>
          <c:spPr>
            <a:ln w="3169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99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e-CH" dirty="0" err="1"/>
                  <a:t>Normalized</a:t>
                </a:r>
                <a:r>
                  <a:rPr lang="de-CH" dirty="0"/>
                  <a:t> Performance</a:t>
                </a:r>
              </a:p>
            </c:rich>
          </c:tx>
          <c:layout>
            <c:manualLayout>
              <c:xMode val="edge"/>
              <c:yMode val="edge"/>
              <c:x val="0.02370366112995"/>
              <c:y val="0.384770050596822"/>
            </c:manualLayout>
          </c:layout>
          <c:overlay val="0"/>
          <c:spPr>
            <a:noFill/>
            <a:ln w="25352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6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98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87239432"/>
        <c:crosses val="autoZero"/>
        <c:crossBetween val="between"/>
      </c:valAx>
      <c:spPr>
        <a:solidFill>
          <a:srgbClr val="C0C0C0"/>
        </a:solidFill>
        <a:ln w="12676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55845482818298"/>
          <c:y val="0.359336551462536"/>
          <c:w val="0.21695333703725"/>
          <c:h val="0.192460767578878"/>
        </c:manualLayout>
      </c:layout>
      <c:overlay val="0"/>
      <c:spPr>
        <a:solidFill>
          <a:srgbClr val="FFFFFF"/>
        </a:solidFill>
        <a:ln w="3169">
          <a:solidFill>
            <a:srgbClr val="000000"/>
          </a:solidFill>
          <a:prstDash val="solid"/>
        </a:ln>
      </c:spPr>
      <c:txPr>
        <a:bodyPr/>
        <a:lstStyle/>
        <a:p>
          <a:pPr>
            <a:defRPr sz="1597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69">
      <a:solidFill>
        <a:srgbClr val="000000"/>
      </a:solidFill>
      <a:prstDash val="solid"/>
    </a:ln>
  </c:spPr>
  <c:txPr>
    <a:bodyPr/>
    <a:lstStyle/>
    <a:p>
      <a:pPr>
        <a:defRPr sz="998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37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CH" dirty="0" err="1" smtClean="0"/>
              <a:t>Current</a:t>
            </a:r>
            <a:r>
              <a:rPr lang="de-CH" dirty="0" smtClean="0"/>
              <a:t> vs. Prototype</a:t>
            </a:r>
            <a:endParaRPr lang="de-CH" dirty="0"/>
          </a:p>
        </c:rich>
      </c:tx>
      <c:layout>
        <c:manualLayout>
          <c:xMode val="edge"/>
          <c:yMode val="edge"/>
          <c:x val="0.359145651982672"/>
          <c:y val="0.0522261129908674"/>
        </c:manualLayout>
      </c:layout>
      <c:overlay val="0"/>
      <c:spPr>
        <a:noFill/>
        <a:ln w="26175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012012012012"/>
          <c:y val="0.147679324894515"/>
          <c:w val="0.691008297352165"/>
          <c:h val="0.717299578059072"/>
        </c:manualLayout>
      </c:layout>
      <c:barChart>
        <c:barDir val="col"/>
        <c:grouping val="clustered"/>
        <c:varyColors val="0"/>
        <c:ser>
          <c:idx val="0"/>
          <c:order val="0"/>
          <c:tx>
            <c:v>Fortran</c:v>
          </c:tx>
          <c:spPr>
            <a:solidFill>
              <a:schemeClr val="accent2"/>
            </a:solidFill>
            <a:ln w="13087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6175">
                <a:noFill/>
              </a:ln>
            </c:spPr>
            <c:txPr>
              <a:bodyPr/>
              <a:lstStyle/>
              <a:p>
                <a:pPr>
                  <a:defRPr sz="1031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('PerformanceModel C++ Prototype'!$D$56,'PerformanceModel C++ Prototype'!$F$56)</c:f>
              <c:strCache>
                <c:ptCount val="2"/>
                <c:pt idx="0">
                  <c:v>26x26 / 6 cores</c:v>
                </c:pt>
                <c:pt idx="1">
                  <c:v>62x62 / 6 cores</c:v>
                </c:pt>
              </c:strCache>
            </c:strRef>
          </c:cat>
          <c:val>
            <c:numRef>
              <c:f>('PerformanceModel C++ Prototype'!$D$54,'PerformanceModel C++ Prototype'!$F$54)</c:f>
              <c:numCache>
                <c:formatCode>General</c:formatCode>
                <c:ptCount val="2"/>
                <c:pt idx="0">
                  <c:v>1.0</c:v>
                </c:pt>
                <c:pt idx="1">
                  <c:v>1.0</c:v>
                </c:pt>
              </c:numCache>
            </c:numRef>
          </c:val>
        </c:ser>
        <c:ser>
          <c:idx val="1"/>
          <c:order val="1"/>
          <c:tx>
            <c:v>C++</c:v>
          </c:tx>
          <c:spPr>
            <a:solidFill>
              <a:schemeClr val="accent1"/>
            </a:solidFill>
            <a:ln w="13087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6175">
                <a:noFill/>
              </a:ln>
            </c:spPr>
            <c:txPr>
              <a:bodyPr/>
              <a:lstStyle/>
              <a:p>
                <a:pPr>
                  <a:defRPr sz="1031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('PerformanceModel C++ Prototype'!$D$56,'PerformanceModel C++ Prototype'!$F$56)</c:f>
              <c:strCache>
                <c:ptCount val="2"/>
                <c:pt idx="0">
                  <c:v>26x26 / 6 cores</c:v>
                </c:pt>
                <c:pt idx="1">
                  <c:v>62x62 / 6 cores</c:v>
                </c:pt>
              </c:strCache>
            </c:strRef>
          </c:cat>
          <c:val>
            <c:numRef>
              <c:f>('PerformanceModel C++ Prototype'!$J$54,'PerformanceModel C++ Prototype'!$L$54)</c:f>
              <c:numCache>
                <c:formatCode>General</c:formatCode>
                <c:ptCount val="2"/>
                <c:pt idx="0">
                  <c:v>2.629436600792094</c:v>
                </c:pt>
                <c:pt idx="1">
                  <c:v>2.15439681030439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87052888"/>
        <c:axId val="-2087147928"/>
      </c:barChart>
      <c:catAx>
        <c:axId val="-20870528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31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e-CH"/>
                  <a:t>Dimension</a:t>
                </a:r>
              </a:p>
            </c:rich>
          </c:tx>
          <c:layout>
            <c:manualLayout>
              <c:xMode val="edge"/>
              <c:yMode val="edge"/>
              <c:x val="0.44970452364018"/>
              <c:y val="0.924000103630795"/>
            </c:manualLayout>
          </c:layout>
          <c:overlay val="0"/>
          <c:spPr>
            <a:noFill/>
            <a:ln w="26175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27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31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87147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087147928"/>
        <c:scaling>
          <c:orientation val="minMax"/>
        </c:scaling>
        <c:delete val="0"/>
        <c:axPos val="l"/>
        <c:majorGridlines>
          <c:spPr>
            <a:ln w="3272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31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e-CH"/>
                  <a:t>Normalized Performance</a:t>
                </a:r>
              </a:p>
            </c:rich>
          </c:tx>
          <c:layout>
            <c:manualLayout>
              <c:xMode val="edge"/>
              <c:yMode val="edge"/>
              <c:x val="0.0236686300641499"/>
              <c:y val="0.385999930161856"/>
            </c:manualLayout>
          </c:layout>
          <c:overlay val="0"/>
          <c:spPr>
            <a:noFill/>
            <a:ln w="26175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27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31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87052888"/>
        <c:crosses val="autoZero"/>
        <c:crossBetween val="between"/>
      </c:valAx>
      <c:spPr>
        <a:solidFill>
          <a:srgbClr val="C0C0C0"/>
        </a:solidFill>
        <a:ln w="13087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24448648984581"/>
          <c:y val="0.42882220222198"/>
          <c:w val="0.169545288191304"/>
          <c:h val="0.123920352975499"/>
        </c:manualLayout>
      </c:layout>
      <c:overlay val="0"/>
      <c:spPr>
        <a:solidFill>
          <a:srgbClr val="FFFFFF"/>
        </a:solidFill>
        <a:ln w="3272">
          <a:solidFill>
            <a:srgbClr val="000000"/>
          </a:solidFill>
          <a:prstDash val="solid"/>
        </a:ln>
      </c:spPr>
      <c:txPr>
        <a:bodyPr/>
        <a:lstStyle/>
        <a:p>
          <a:pPr>
            <a:defRPr sz="185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272">
      <a:solidFill>
        <a:srgbClr val="000000"/>
      </a:solidFill>
      <a:prstDash val="solid"/>
    </a:ln>
  </c:spPr>
  <c:txPr>
    <a:bodyPr/>
    <a:lstStyle/>
    <a:p>
      <a:pPr>
        <a:defRPr sz="1031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Times" charset="0"/>
              </a:defRPr>
            </a:lvl1pPr>
          </a:lstStyle>
          <a:p>
            <a:pPr>
              <a:defRPr/>
            </a:pPr>
            <a:fld id="{11E8EE4E-CCC0-8844-883F-EB4FC72475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204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2513"/>
            <a:ext cx="5203825" cy="460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Mastertextformat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defTabSz="94932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>
                <a:latin typeface="Times" charset="0"/>
              </a:defRPr>
            </a:lvl1pPr>
          </a:lstStyle>
          <a:p>
            <a:pPr>
              <a:defRPr/>
            </a:pPr>
            <a:fld id="{B53E6A00-7151-BD48-AE2A-565EF85A4BC4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1896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>
                <a:latin typeface="Times" charset="0"/>
                <a:ea typeface="ＭＳ Ｐゴシック" charset="0"/>
                <a:cs typeface="ＭＳ Ｐゴシック" charset="0"/>
              </a:rPr>
              <a:t>High risk, high potential task (not everything that we do in this task must eventually lead to an positive result or an operational system!)</a:t>
            </a: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CH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17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22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0863" y="323850"/>
            <a:ext cx="1866900" cy="5768975"/>
          </a:xfrm>
        </p:spPr>
        <p:txBody>
          <a:bodyPr vert="eaVert"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323850"/>
            <a:ext cx="5453063" cy="5768975"/>
          </a:xfrm>
        </p:spPr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35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6988" y="323850"/>
            <a:ext cx="7461250" cy="989013"/>
          </a:xfrm>
        </p:spPr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95400" y="1330325"/>
            <a:ext cx="7472363" cy="47625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3486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7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929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330325"/>
            <a:ext cx="3659188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6988" y="1330325"/>
            <a:ext cx="3660775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4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75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4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398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770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085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533400" y="3048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1027" name="Rectangle 27"/>
          <p:cNvSpPr>
            <a:spLocks noGrp="1" noChangeArrowheads="1"/>
          </p:cNvSpPr>
          <p:nvPr>
            <p:ph type="title"/>
          </p:nvPr>
        </p:nvSpPr>
        <p:spPr bwMode="auto">
          <a:xfrm>
            <a:off x="1296988" y="323850"/>
            <a:ext cx="746125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Der Titel kann einzeilig sein</a:t>
            </a:r>
          </a:p>
        </p:txBody>
      </p:sp>
      <p:sp>
        <p:nvSpPr>
          <p:cNvPr id="1028" name="Rectangle 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330325"/>
            <a:ext cx="7472363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Um den Fliesstext übersichtlich zu halten, sollten Abschnitte</a:t>
            </a:r>
          </a:p>
          <a:p>
            <a:pPr lvl="0"/>
            <a:r>
              <a:rPr lang="en-US"/>
              <a:t>gemacht werden. Diese werden zur besseren Lesbarkeit</a:t>
            </a:r>
          </a:p>
          <a:p>
            <a:pPr lvl="0"/>
            <a:r>
              <a:rPr lang="en-US"/>
              <a:t>jeweils mit eine Blindzeile getrennt.</a:t>
            </a:r>
            <a:br>
              <a:rPr lang="en-US"/>
            </a:br>
            <a:endParaRPr lang="en-US"/>
          </a:p>
          <a:p>
            <a:pPr lvl="0"/>
            <a:r>
              <a:rPr lang="en-US"/>
              <a:t>Klicken Sie, um die Formate des Vorlagentextes zu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pic>
        <p:nvPicPr>
          <p:cNvPr id="1029" name="Picture 45" descr="Wappen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387350"/>
            <a:ext cx="292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1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2B2B2"/>
        </a:buClr>
        <a:buChar char="•"/>
        <a:defRPr sz="21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0C0C0"/>
        </a:buClr>
        <a:buChar char="•"/>
        <a:defRPr sz="21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DDDDD"/>
        </a:buClr>
        <a:buChar char="•"/>
        <a:defRPr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hpcforge.org/plugins/mediawiki/wiki/cclm-dev/index.php/HP2C_DyCore" TargetMode="External"/><Relationship Id="rId3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ChangeArrowheads="1"/>
          </p:cNvSpPr>
          <p:nvPr/>
        </p:nvSpPr>
        <p:spPr bwMode="auto">
          <a:xfrm>
            <a:off x="1292225" y="1327150"/>
            <a:ext cx="7472363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9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1900"/>
          </a:p>
        </p:txBody>
      </p:sp>
      <p:sp>
        <p:nvSpPr>
          <p:cNvPr id="409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Status of Dynamical Core</a:t>
            </a:r>
            <a:b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C++ Rewrite</a:t>
            </a:r>
            <a:endParaRPr lang="en-GB" sz="2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" name="Subtitle 1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844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Oliver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Fuhrer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MeteoSwiss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),</a:t>
            </a:r>
            <a:r>
              <a:rPr lang="en-US" i="1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i="1" dirty="0">
                <a:latin typeface="Arial" charset="0"/>
                <a:ea typeface="ＭＳ Ｐゴシック" charset="0"/>
                <a:cs typeface="ＭＳ Ｐゴシック" charset="0"/>
              </a:rPr>
              <a:t>Tobias </a:t>
            </a:r>
            <a:r>
              <a:rPr lang="en-US" b="1" i="1" dirty="0" err="1">
                <a:latin typeface="Arial" charset="0"/>
                <a:ea typeface="ＭＳ Ｐゴシック" charset="0"/>
                <a:cs typeface="ＭＳ Ｐゴシック" charset="0"/>
              </a:rPr>
              <a:t>Gysi</a:t>
            </a:r>
            <a:r>
              <a:rPr lang="en-US" b="1" i="1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i="1" dirty="0">
                <a:latin typeface="Arial" charset="0"/>
                <a:ea typeface="ＭＳ Ｐゴシック" charset="0"/>
                <a:cs typeface="ＭＳ Ｐゴシック" charset="0"/>
              </a:rPr>
              <a:t>(SCS)</a:t>
            </a:r>
            <a:r>
              <a:rPr lang="en-US" i="1" dirty="0" smtClean="0">
                <a:latin typeface="Arial" charset="0"/>
                <a:ea typeface="ＭＳ Ｐゴシック" charset="0"/>
                <a:cs typeface="ＭＳ Ｐゴシック" charset="0"/>
              </a:rPr>
              <a:t>, Men </a:t>
            </a:r>
            <a:r>
              <a:rPr lang="en-US" i="1" dirty="0" err="1" smtClean="0">
                <a:latin typeface="Arial" charset="0"/>
                <a:ea typeface="ＭＳ Ｐゴシック" charset="0"/>
                <a:cs typeface="ＭＳ Ｐゴシック" charset="0"/>
              </a:rPr>
              <a:t>Muhheim</a:t>
            </a:r>
            <a:r>
              <a:rPr lang="en-US" i="1" dirty="0" smtClean="0">
                <a:latin typeface="Arial" charset="0"/>
                <a:ea typeface="ＭＳ Ｐゴシック" charset="0"/>
                <a:cs typeface="ＭＳ Ｐゴシック" charset="0"/>
              </a:rPr>
              <a:t> (SCS), Katharina </a:t>
            </a:r>
            <a:r>
              <a:rPr lang="en-US" i="1" dirty="0" err="1" smtClean="0">
                <a:latin typeface="Arial" charset="0"/>
                <a:ea typeface="ＭＳ Ｐゴシック" charset="0"/>
                <a:cs typeface="ＭＳ Ｐゴシック" charset="0"/>
              </a:rPr>
              <a:t>Riedinger</a:t>
            </a:r>
            <a:r>
              <a:rPr lang="en-US" i="1" dirty="0" smtClean="0">
                <a:latin typeface="Arial" charset="0"/>
                <a:ea typeface="ＭＳ Ｐゴシック" charset="0"/>
                <a:cs typeface="ＭＳ Ｐゴシック" charset="0"/>
              </a:rPr>
              <a:t> (SCS), David Müller (SCS), Thomas </a:t>
            </a:r>
            <a:r>
              <a:rPr lang="en-US" i="1" dirty="0" err="1">
                <a:latin typeface="Arial" charset="0"/>
                <a:ea typeface="ＭＳ Ｐゴシック" charset="0"/>
                <a:cs typeface="ＭＳ Ｐゴシック" charset="0"/>
              </a:rPr>
              <a:t>Schulthess</a:t>
            </a:r>
            <a:r>
              <a:rPr lang="en-US" i="1" dirty="0">
                <a:latin typeface="Arial" charset="0"/>
                <a:ea typeface="ＭＳ Ｐゴシック" charset="0"/>
                <a:cs typeface="ＭＳ Ｐゴシック" charset="0"/>
              </a:rPr>
              <a:t> (CSCS</a:t>
            </a:r>
            <a:r>
              <a:rPr lang="en-US" i="1" dirty="0" smtClean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  <a:endParaRPr lang="en-US" i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i="1" dirty="0" smtClean="0">
                <a:latin typeface="Arial" charset="0"/>
                <a:ea typeface="ＭＳ Ｐゴシック" charset="0"/>
                <a:cs typeface="ＭＳ Ｐゴシック" charset="0"/>
              </a:rPr>
              <a:t>…and the rest of the HP2C team!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10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24"/>
          <a:stretch>
            <a:fillRect/>
          </a:stretch>
        </p:blipFill>
        <p:spPr bwMode="auto">
          <a:xfrm>
            <a:off x="7743825" y="342900"/>
            <a:ext cx="1071563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" name="Picture 1" descr="scs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633" y="439103"/>
            <a:ext cx="32432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Rewrite vs. Current COSMO</a:t>
            </a:r>
          </a:p>
        </p:txBody>
      </p:sp>
      <p:sp>
        <p:nvSpPr>
          <p:cNvPr id="54274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following table compares total execution time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100 timesteps using 6 cores on Palu (Cray XE6, AMD Opteron Magny-Cours)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COSMO performance is dependent on domain size (partly due to vectorization)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03363" y="2676525"/>
          <a:ext cx="6665912" cy="178276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666478"/>
                <a:gridCol w="1666478"/>
                <a:gridCol w="1666478"/>
                <a:gridCol w="1666478"/>
              </a:tblGrid>
              <a:tr h="48276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Domain Size</a:t>
                      </a:r>
                      <a:endParaRPr lang="en-US" sz="18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COSMO</a:t>
                      </a:r>
                      <a:endParaRPr lang="en-US" sz="18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Rewrite</a:t>
                      </a:r>
                      <a:endParaRPr lang="en-US" sz="18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Speedup</a:t>
                      </a:r>
                      <a:endParaRPr lang="en-US" sz="1800" dirty="0"/>
                    </a:p>
                  </a:txBody>
                  <a:tcPr marL="91453" marR="91453" marT="45736" marB="45736"/>
                </a:tc>
              </a:tr>
              <a:tr h="4333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32x48</a:t>
                      </a:r>
                      <a:endParaRPr lang="en-US" sz="18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19.06 s</a:t>
                      </a:r>
                      <a:endParaRPr lang="en-US" sz="18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10.25</a:t>
                      </a:r>
                      <a:r>
                        <a:rPr lang="en-US" sz="1800" baseline="0" dirty="0" smtClean="0"/>
                        <a:t> s</a:t>
                      </a:r>
                      <a:endParaRPr lang="en-US" sz="18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1.86</a:t>
                      </a:r>
                      <a:endParaRPr lang="en-US" sz="1800" b="1" dirty="0"/>
                    </a:p>
                  </a:txBody>
                  <a:tcPr marL="91453" marR="91453" marT="45736" marB="45736"/>
                </a:tc>
              </a:tr>
              <a:tr h="4333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48x32</a:t>
                      </a:r>
                      <a:endParaRPr lang="en-US" sz="18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16.70 s</a:t>
                      </a:r>
                      <a:endParaRPr lang="en-US" sz="18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10.17 s</a:t>
                      </a:r>
                      <a:endParaRPr lang="en-US" sz="18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1.64</a:t>
                      </a:r>
                      <a:endParaRPr lang="en-US" sz="1800" b="1" dirty="0"/>
                    </a:p>
                  </a:txBody>
                  <a:tcPr marL="91453" marR="91453" marT="45736" marB="45736"/>
                </a:tc>
              </a:tr>
              <a:tr h="4333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96x16</a:t>
                      </a:r>
                      <a:endParaRPr lang="en-US" sz="18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15.60 s</a:t>
                      </a:r>
                      <a:endParaRPr lang="en-US" sz="18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10.13 s</a:t>
                      </a:r>
                      <a:endParaRPr lang="en-US" sz="1800" dirty="0"/>
                    </a:p>
                  </a:txBody>
                  <a:tcPr marL="91453" marR="91453" marT="45736" marB="45736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1.54</a:t>
                      </a:r>
                      <a:endParaRPr lang="en-US" sz="1800" b="1" dirty="0"/>
                    </a:p>
                  </a:txBody>
                  <a:tcPr marL="91453" marR="91453" marT="45736" marB="4573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Performance and scaling</a:t>
            </a:r>
          </a:p>
        </p:txBody>
      </p:sp>
      <p:pic>
        <p:nvPicPr>
          <p:cNvPr id="5529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362075"/>
            <a:ext cx="8523288" cy="488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Schedule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683568" y="1866424"/>
            <a:ext cx="2448272" cy="648072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/>
              <a:t>Feasibility Study</a:t>
            </a:r>
            <a:endParaRPr lang="en-US" sz="1600"/>
          </a:p>
        </p:txBody>
      </p:sp>
      <p:sp>
        <p:nvSpPr>
          <p:cNvPr id="7" name="Right Arrow 6"/>
          <p:cNvSpPr/>
          <p:nvPr/>
        </p:nvSpPr>
        <p:spPr>
          <a:xfrm>
            <a:off x="3203849" y="1866424"/>
            <a:ext cx="1961963" cy="648072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/>
              <a:t>Library</a:t>
            </a:r>
            <a:endParaRPr lang="en-US" sz="1600"/>
          </a:p>
        </p:txBody>
      </p:sp>
      <p:sp>
        <p:nvSpPr>
          <p:cNvPr id="8" name="Right Arrow 7"/>
          <p:cNvSpPr/>
          <p:nvPr/>
        </p:nvSpPr>
        <p:spPr>
          <a:xfrm>
            <a:off x="4319464" y="2370480"/>
            <a:ext cx="1692696" cy="648072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/>
              <a:t>Rewrite</a:t>
            </a:r>
            <a:endParaRPr lang="en-US" sz="1600"/>
          </a:p>
        </p:txBody>
      </p:sp>
      <p:sp>
        <p:nvSpPr>
          <p:cNvPr id="9" name="Right Arrow 8"/>
          <p:cNvSpPr/>
          <p:nvPr/>
        </p:nvSpPr>
        <p:spPr>
          <a:xfrm>
            <a:off x="4319464" y="3018552"/>
            <a:ext cx="1692696" cy="648072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Test</a:t>
            </a:r>
            <a:endParaRPr lang="en-US" sz="1600" dirty="0"/>
          </a:p>
        </p:txBody>
      </p:sp>
      <p:sp>
        <p:nvSpPr>
          <p:cNvPr id="10" name="Right Arrow 9"/>
          <p:cNvSpPr/>
          <p:nvPr/>
        </p:nvSpPr>
        <p:spPr>
          <a:xfrm>
            <a:off x="6021524" y="3018552"/>
            <a:ext cx="926740" cy="648072"/>
          </a:xfrm>
          <a:prstGeom prst="rightArrow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Tune</a:t>
            </a:r>
            <a:endParaRPr lang="en-US" sz="1600" dirty="0"/>
          </a:p>
        </p:txBody>
      </p:sp>
      <p:sp>
        <p:nvSpPr>
          <p:cNvPr id="18" name="Right Arrow 17"/>
          <p:cNvSpPr/>
          <p:nvPr/>
        </p:nvSpPr>
        <p:spPr>
          <a:xfrm>
            <a:off x="4788024" y="4026664"/>
            <a:ext cx="1278142" cy="648072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Feasibility</a:t>
            </a:r>
            <a:endParaRPr lang="en-US" sz="1600" dirty="0"/>
          </a:p>
        </p:txBody>
      </p:sp>
      <p:sp>
        <p:nvSpPr>
          <p:cNvPr id="19" name="Right Arrow 18"/>
          <p:cNvSpPr/>
          <p:nvPr/>
        </p:nvSpPr>
        <p:spPr>
          <a:xfrm>
            <a:off x="6048164" y="4674736"/>
            <a:ext cx="1692188" cy="648072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Library</a:t>
            </a:r>
            <a:endParaRPr lang="en-US" sz="1600" dirty="0"/>
          </a:p>
        </p:txBody>
      </p:sp>
      <p:sp>
        <p:nvSpPr>
          <p:cNvPr id="21" name="Right Arrow 20"/>
          <p:cNvSpPr/>
          <p:nvPr/>
        </p:nvSpPr>
        <p:spPr>
          <a:xfrm>
            <a:off x="6804248" y="5322808"/>
            <a:ext cx="1584176" cy="648072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/>
              <a:t>Test &amp; Tune</a:t>
            </a:r>
            <a:endParaRPr lang="en-US" sz="160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83568" y="3864692"/>
            <a:ext cx="770485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299344" y="3930215"/>
            <a:ext cx="1089080" cy="456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mtClean="0"/>
              <a:t>~2 Years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83568" y="3258383"/>
            <a:ext cx="851515" cy="11318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smtClean="0"/>
              <a:t>CPU</a:t>
            </a:r>
          </a:p>
          <a:p>
            <a:pPr>
              <a:lnSpc>
                <a:spcPct val="150000"/>
              </a:lnSpc>
            </a:pPr>
            <a:r>
              <a:rPr lang="en-US" sz="2400" smtClean="0"/>
              <a:t>GPU</a:t>
            </a:r>
            <a:endParaRPr lang="en-US" sz="2400"/>
          </a:p>
        </p:txBody>
      </p:sp>
      <p:sp>
        <p:nvSpPr>
          <p:cNvPr id="24" name="TextBox 23"/>
          <p:cNvSpPr txBox="1"/>
          <p:nvPr/>
        </p:nvSpPr>
        <p:spPr>
          <a:xfrm>
            <a:off x="8460432" y="3593936"/>
            <a:ext cx="248786" cy="456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mtClean="0"/>
              <a:t>t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683568" y="3690431"/>
            <a:ext cx="0" cy="3362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7956376" y="3690431"/>
            <a:ext cx="0" cy="3362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ight Arrow 4"/>
          <p:cNvSpPr/>
          <p:nvPr/>
        </p:nvSpPr>
        <p:spPr>
          <a:xfrm rot="5400000">
            <a:off x="6192180" y="1758412"/>
            <a:ext cx="1872208" cy="64807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You Are Here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067770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 smtClean="0"/>
              <a:t>GPU Implementation - Design </a:t>
            </a:r>
            <a:r>
              <a:rPr lang="en-US" sz="2800" dirty="0" smtClean="0"/>
              <a:t>Decisions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1268760"/>
            <a:ext cx="8029575" cy="485740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IJK loop order (vs. KJI for CPU)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Iterators are replace by pointers, indexes and strides</a:t>
            </a:r>
          </a:p>
          <a:p>
            <a:pPr lvl="1"/>
            <a:r>
              <a:rPr lang="en-US" dirty="0" smtClean="0"/>
              <a:t>There is only one index and stride instance per data field type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Strides and pointers are stored in shared memory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Indexes are stored in registers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There is no range check!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 pitchFamily="2" charset="2"/>
              </a:rPr>
              <a:t>3D fields are padded in order to improve alignment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 pitchFamily="2" charset="2"/>
              </a:rPr>
              <a:t>Automatic synchronization between device and host storage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 pitchFamily="2" charset="2"/>
              </a:rPr>
              <a:t>Column buffers are full 3D fields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If necessary there is a halo around every block in order to guarantee block private access to the buffer</a:t>
            </a:r>
          </a:p>
        </p:txBody>
      </p:sp>
    </p:spTree>
    <p:extLst>
      <p:ext uri="{BB962C8B-B14F-4D97-AF65-F5344CB8AC3E}">
        <p14:creationId xmlns:p14="http://schemas.microsoft.com/office/powerpoint/2010/main" val="2970786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GPU Implementation - Status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719138" y="1124744"/>
            <a:ext cx="8029575" cy="5001419"/>
          </a:xfrm>
        </p:spPr>
        <p:txBody>
          <a:bodyPr/>
          <a:lstStyle/>
          <a:p>
            <a:r>
              <a:rPr lang="en-US" dirty="0" smtClean="0"/>
              <a:t>The GPU backend of the library is functional</a:t>
            </a:r>
          </a:p>
          <a:p>
            <a:pPr lvl="1"/>
            <a:endParaRPr lang="en-US" sz="1800" dirty="0" smtClean="0"/>
          </a:p>
          <a:p>
            <a:r>
              <a:rPr lang="en-US" dirty="0" smtClean="0"/>
              <a:t>The following kernels adapted and tested so far</a:t>
            </a:r>
          </a:p>
          <a:p>
            <a:pPr lvl="1"/>
            <a:r>
              <a:rPr lang="en-US" sz="1800" dirty="0" smtClean="0"/>
              <a:t>Fast Wave UV Update</a:t>
            </a:r>
          </a:p>
          <a:p>
            <a:pPr lvl="1"/>
            <a:r>
              <a:rPr lang="en-US" sz="1800" dirty="0" smtClean="0"/>
              <a:t>Vertical Advection</a:t>
            </a:r>
          </a:p>
          <a:p>
            <a:pPr lvl="1"/>
            <a:r>
              <a:rPr lang="en-US" sz="1800" dirty="0" smtClean="0"/>
              <a:t>Horizontal Advection </a:t>
            </a:r>
          </a:p>
          <a:p>
            <a:pPr lvl="1"/>
            <a:r>
              <a:rPr lang="en-US" sz="1800" dirty="0" smtClean="0"/>
              <a:t>Horizontal Diffusion </a:t>
            </a:r>
          </a:p>
          <a:p>
            <a:pPr lvl="1"/>
            <a:r>
              <a:rPr lang="en-US" sz="1800" dirty="0" err="1" smtClean="0"/>
              <a:t>Coriolis</a:t>
            </a:r>
            <a:endParaRPr lang="en-US" sz="1800" dirty="0"/>
          </a:p>
          <a:p>
            <a:pPr lvl="1"/>
            <a:endParaRPr lang="en-US" sz="1800" dirty="0" smtClean="0"/>
          </a:p>
          <a:p>
            <a:r>
              <a:rPr lang="en-US" dirty="0" smtClean="0"/>
              <a:t>But there is still a lot of work ahead</a:t>
            </a:r>
          </a:p>
          <a:p>
            <a:pPr lvl="1"/>
            <a:r>
              <a:rPr lang="en-US" sz="1800" dirty="0" smtClean="0"/>
              <a:t>Adapt all kernels to the framework</a:t>
            </a:r>
          </a:p>
          <a:p>
            <a:pPr lvl="1"/>
            <a:r>
              <a:rPr lang="en-US" sz="1800" dirty="0" smtClean="0"/>
              <a:t>Implement boundary exchange and data field initialization kernels</a:t>
            </a:r>
          </a:p>
          <a:p>
            <a:pPr lvl="1"/>
            <a:r>
              <a:rPr lang="en-US" sz="1800" dirty="0" smtClean="0"/>
              <a:t>Write more tests</a:t>
            </a:r>
          </a:p>
          <a:p>
            <a:pPr lvl="1"/>
            <a:r>
              <a:rPr lang="en-US" sz="1800" dirty="0" smtClean="0"/>
              <a:t>Potentially a lot of performance work </a:t>
            </a:r>
            <a:br>
              <a:rPr lang="en-US" sz="1800" dirty="0" smtClean="0"/>
            </a:br>
            <a:r>
              <a:rPr lang="en-US" sz="1800" dirty="0" smtClean="0"/>
              <a:t>(e.g. merge loops and buffer intermediate values in shared memory)</a:t>
            </a:r>
          </a:p>
          <a:p>
            <a:pPr lvl="1"/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9255760" y="34340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44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Conclusions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22" name="Content Placeholder 1"/>
          <p:cNvSpPr>
            <a:spLocks noGrp="1"/>
          </p:cNvSpPr>
          <p:nvPr>
            <p:ph idx="1"/>
          </p:nvPr>
        </p:nvSpPr>
        <p:spPr>
          <a:xfrm>
            <a:off x="1295400" y="1258888"/>
            <a:ext cx="7472363" cy="47625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Successful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CPU DSEL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implementation of COSMO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dynamical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core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Significant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speedup on CPU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Most identified risks turned out to be manageable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800" dirty="0">
                <a:latin typeface="Arial" charset="0"/>
                <a:ea typeface="ＭＳ Ｐゴシック" charset="0"/>
              </a:rPr>
              <a:t>Team members without C++ experience were able to implement kernels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800" dirty="0">
                <a:latin typeface="Arial" charset="0"/>
                <a:ea typeface="ＭＳ Ｐゴシック" charset="0"/>
              </a:rPr>
              <a:t>Error messages pointed mostly directly to problem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800" dirty="0">
                <a:latin typeface="Arial" charset="0"/>
                <a:ea typeface="ＭＳ Ｐゴシック" charset="0"/>
              </a:rPr>
              <a:t>Compilation time reasonable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800" dirty="0">
                <a:latin typeface="Arial" charset="0"/>
                <a:ea typeface="ＭＳ Ｐゴシック" charset="0"/>
              </a:rPr>
              <a:t>Debug information / symbols make executable huge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There are areas where C++ is lagging behind Fortran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Arial" charset="0"/>
                <a:ea typeface="ＭＳ Ｐゴシック" charset="0"/>
              </a:rPr>
              <a:t>e.g. bad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SSE </a:t>
            </a:r>
            <a:r>
              <a:rPr lang="en-US" sz="2000" dirty="0">
                <a:latin typeface="Arial" charset="0"/>
                <a:ea typeface="ＭＳ Ｐゴシック" charset="0"/>
              </a:rPr>
              <a:t>support (manual effort needed)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GPU backend implementation ongoing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Arial" charset="0"/>
                <a:ea typeface="ＭＳ Ｐゴシック" charset="0"/>
              </a:rPr>
              <a:t>NVIDIA </a:t>
            </a:r>
            <a:r>
              <a:rPr lang="en-US" sz="1800" dirty="0" err="1" smtClean="0">
                <a:latin typeface="Arial" charset="0"/>
                <a:ea typeface="ＭＳ Ｐゴシック" charset="0"/>
              </a:rPr>
              <a:t>toolchain</a:t>
            </a:r>
            <a:r>
              <a:rPr lang="en-US" sz="1800" dirty="0" smtClean="0">
                <a:latin typeface="Arial" charset="0"/>
                <a:ea typeface="ＭＳ Ｐゴシック" charset="0"/>
              </a:rPr>
              <a:t> is capable to handle C++ rewrite</a:t>
            </a:r>
            <a:endParaRPr lang="en-US" sz="1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Next Steps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22" name="Content Placeholder 1"/>
          <p:cNvSpPr>
            <a:spLocks noGrp="1"/>
          </p:cNvSpPr>
          <p:nvPr>
            <p:ph idx="1"/>
          </p:nvPr>
        </p:nvSpPr>
        <p:spPr>
          <a:xfrm>
            <a:off x="1295400" y="1258888"/>
            <a:ext cx="7472363" cy="47625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Port whole HP2C </a:t>
            </a:r>
            <a:r>
              <a:rPr lang="en-US" sz="2000" dirty="0" err="1" smtClean="0">
                <a:latin typeface="Arial" charset="0"/>
                <a:ea typeface="ＭＳ Ｐゴシック" charset="0"/>
                <a:cs typeface="ＭＳ Ｐゴシック" charset="0"/>
              </a:rPr>
              <a:t>dycore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 to GPU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Understand GPU performance characteristics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GPU performance results by October 2011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Decide on how to proceed further…</a:t>
            </a:r>
          </a:p>
        </p:txBody>
      </p:sp>
    </p:spTree>
    <p:extLst>
      <p:ext uri="{BB962C8B-B14F-4D97-AF65-F5344CB8AC3E}">
        <p14:creationId xmlns:p14="http://schemas.microsoft.com/office/powerpoint/2010/main" val="206267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For more information…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22" name="Content Placeholder 1"/>
          <p:cNvSpPr>
            <a:spLocks noGrp="1"/>
          </p:cNvSpPr>
          <p:nvPr>
            <p:ph idx="1"/>
          </p:nvPr>
        </p:nvSpPr>
        <p:spPr>
          <a:xfrm>
            <a:off x="1295400" y="1258888"/>
            <a:ext cx="7472363" cy="47625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600" dirty="0">
                <a:latin typeface="Arial" charset="0"/>
                <a:ea typeface="ＭＳ Ｐゴシック" charset="0"/>
                <a:cs typeface="ＭＳ Ｐゴシック" charset="0"/>
                <a:hlinkClick r:id="rId2"/>
              </a:rPr>
              <a:t>https://hpcforge.org/plugins/mediawiki/wiki/cclm-dev/index.php/</a:t>
            </a:r>
            <a:r>
              <a:rPr lang="en-US" sz="1600" dirty="0" smtClean="0">
                <a:latin typeface="Arial" charset="0"/>
                <a:ea typeface="ＭＳ Ｐゴシック" charset="0"/>
                <a:cs typeface="ＭＳ Ｐゴシック" charset="0"/>
                <a:hlinkClick r:id="rId2"/>
              </a:rPr>
              <a:t>HP2C_DyCore</a:t>
            </a:r>
            <a:endParaRPr lang="en-US" sz="16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800" y="1766108"/>
            <a:ext cx="5932801" cy="4715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106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Outline</a:t>
            </a:r>
          </a:p>
        </p:txBody>
      </p:sp>
      <p:sp>
        <p:nvSpPr>
          <p:cNvPr id="6146" name="Content Placeholder 21"/>
          <p:cNvSpPr>
            <a:spLocks noGrp="1"/>
          </p:cNvSpPr>
          <p:nvPr>
            <p:ph idx="4294967295"/>
          </p:nvPr>
        </p:nvSpPr>
        <p:spPr>
          <a:xfrm>
            <a:off x="1295400" y="1330325"/>
            <a:ext cx="7073900" cy="50673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dirty="0" smtClean="0">
                <a:latin typeface="Arial" charset="0"/>
                <a:ea typeface="ＭＳ Ｐゴシック" charset="0"/>
                <a:cs typeface="ＭＳ Ｐゴシック" charset="0"/>
              </a:rPr>
              <a:t>Motivation</a:t>
            </a:r>
          </a:p>
          <a:p>
            <a:pPr>
              <a:lnSpc>
                <a:spcPct val="120000"/>
              </a:lnSpc>
            </a:pPr>
            <a:r>
              <a:rPr lang="en-GB" dirty="0" smtClean="0">
                <a:latin typeface="Arial" charset="0"/>
                <a:ea typeface="ＭＳ Ｐゴシック" charset="0"/>
                <a:cs typeface="ＭＳ Ｐゴシック" charset="0"/>
              </a:rPr>
              <a:t>Design choices</a:t>
            </a:r>
          </a:p>
          <a:p>
            <a:pPr>
              <a:lnSpc>
                <a:spcPct val="120000"/>
              </a:lnSpc>
            </a:pPr>
            <a:r>
              <a:rPr lang="en-GB" dirty="0" smtClean="0">
                <a:latin typeface="Arial" charset="0"/>
                <a:ea typeface="ＭＳ Ｐゴシック" charset="0"/>
                <a:cs typeface="ＭＳ Ｐゴシック" charset="0"/>
              </a:rPr>
              <a:t>CPU and GPU implementation status</a:t>
            </a:r>
          </a:p>
          <a:p>
            <a:pPr>
              <a:lnSpc>
                <a:spcPct val="120000"/>
              </a:lnSpc>
            </a:pPr>
            <a:r>
              <a:rPr lang="en-GB" dirty="0" smtClean="0">
                <a:latin typeface="Arial" charset="0"/>
                <a:ea typeface="ＭＳ Ｐゴシック" charset="0"/>
                <a:cs typeface="ＭＳ Ｐゴシック" charset="0"/>
              </a:rPr>
              <a:t>Outlook</a:t>
            </a:r>
            <a:endParaRPr lang="en-GB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Motivation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bandwidth is the main performance limiter on “commodity” hardware</a:t>
            </a:r>
            <a:endParaRPr lang="en-US" dirty="0"/>
          </a:p>
        </p:txBody>
      </p:sp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125981"/>
              </p:ext>
            </p:extLst>
          </p:nvPr>
        </p:nvGraphicFramePr>
        <p:xfrm>
          <a:off x="995680" y="2478366"/>
          <a:ext cx="7406640" cy="3862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8286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Motivation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Prototype implementation of fast-waves solver (30% of total runtime) showed considerable potential</a:t>
            </a:r>
            <a:endParaRPr lang="en-US" dirty="0"/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078006"/>
              </p:ext>
            </p:extLst>
          </p:nvPr>
        </p:nvGraphicFramePr>
        <p:xfrm>
          <a:off x="1722121" y="2493156"/>
          <a:ext cx="6391095" cy="3917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7223760" y="4206240"/>
            <a:ext cx="802640" cy="447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52640" y="4114800"/>
            <a:ext cx="953131" cy="5627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 dirty="0" smtClean="0"/>
              <a:t>Current</a:t>
            </a:r>
          </a:p>
          <a:p>
            <a:pPr>
              <a:lnSpc>
                <a:spcPct val="110000"/>
              </a:lnSpc>
            </a:pPr>
            <a:r>
              <a:rPr lang="en-US" sz="1400" dirty="0" smtClean="0"/>
              <a:t>Prototype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85250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Wishlist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ct val="20000"/>
              </a:spcAft>
            </a:pPr>
            <a:r>
              <a:rPr lang="en-GB" b="1" dirty="0" smtClean="0">
                <a:latin typeface="Arial" charset="0"/>
                <a:ea typeface="ＭＳ Ｐゴシック" charset="0"/>
                <a:cs typeface="ＭＳ Ｐゴシック" charset="0"/>
              </a:rPr>
              <a:t>Correctness</a:t>
            </a:r>
          </a:p>
          <a:p>
            <a:pPr lvl="1">
              <a:spcAft>
                <a:spcPct val="20000"/>
              </a:spcAft>
            </a:pPr>
            <a:r>
              <a:rPr lang="en-GB" sz="1800" dirty="0" smtClean="0">
                <a:latin typeface="Arial" charset="0"/>
                <a:ea typeface="ＭＳ Ｐゴシック" charset="0"/>
                <a:cs typeface="ＭＳ Ｐゴシック" charset="0"/>
              </a:rPr>
              <a:t>Unit-testing</a:t>
            </a:r>
          </a:p>
          <a:p>
            <a:pPr lvl="1">
              <a:spcAft>
                <a:spcPct val="20000"/>
              </a:spcAft>
            </a:pPr>
            <a:r>
              <a:rPr lang="en-GB" sz="1800" dirty="0" smtClean="0">
                <a:latin typeface="Arial" charset="0"/>
                <a:ea typeface="ＭＳ Ｐゴシック" charset="0"/>
                <a:cs typeface="ＭＳ Ｐゴシック" charset="0"/>
              </a:rPr>
              <a:t>Verification framework</a:t>
            </a:r>
            <a:endParaRPr lang="en-GB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ct val="20000"/>
              </a:spcAft>
            </a:pPr>
            <a:r>
              <a:rPr lang="en-GB" b="1" dirty="0" smtClean="0">
                <a:latin typeface="Arial" charset="0"/>
                <a:ea typeface="ＭＳ Ｐゴシック" charset="0"/>
                <a:cs typeface="ＭＳ Ｐゴシック" charset="0"/>
              </a:rPr>
              <a:t>Performance</a:t>
            </a:r>
          </a:p>
          <a:p>
            <a:pPr lvl="1">
              <a:spcAft>
                <a:spcPct val="20000"/>
              </a:spcAft>
            </a:pPr>
            <a:r>
              <a:rPr lang="en-GB" sz="1800" dirty="0" smtClean="0">
                <a:latin typeface="Arial" charset="0"/>
                <a:ea typeface="ＭＳ Ｐゴシック" charset="0"/>
                <a:cs typeface="ＭＳ Ｐゴシック" charset="0"/>
              </a:rPr>
              <a:t>Apply performance optimizations from prototype (avoid pre-computation, loop merging, iterators, configurable storage order, cache friendly buffers)</a:t>
            </a:r>
            <a:endParaRPr lang="en-GB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ct val="20000"/>
              </a:spcAft>
            </a:pPr>
            <a:r>
              <a:rPr lang="en-GB" b="1" dirty="0" smtClean="0">
                <a:latin typeface="Arial" charset="0"/>
                <a:ea typeface="ＭＳ Ｐゴシック" charset="0"/>
                <a:cs typeface="ＭＳ Ｐゴシック" charset="0"/>
              </a:rPr>
              <a:t>Portability</a:t>
            </a:r>
          </a:p>
          <a:p>
            <a:pPr lvl="1">
              <a:spcAft>
                <a:spcPct val="20000"/>
              </a:spcAft>
            </a:pPr>
            <a:r>
              <a:rPr lang="en-GB" sz="1800" dirty="0" smtClean="0">
                <a:latin typeface="Arial" charset="0"/>
                <a:ea typeface="ＭＳ Ｐゴシック" charset="0"/>
                <a:cs typeface="ＭＳ Ｐゴシック" charset="0"/>
              </a:rPr>
              <a:t>Run both on x86 and GPU</a:t>
            </a:r>
          </a:p>
          <a:p>
            <a:pPr lvl="1">
              <a:spcAft>
                <a:spcPct val="20000"/>
              </a:spcAft>
            </a:pPr>
            <a:r>
              <a:rPr lang="en-GB" sz="1800" dirty="0" smtClean="0">
                <a:latin typeface="Arial" charset="0"/>
                <a:ea typeface="ＭＳ Ｐゴシック" charset="0"/>
                <a:cs typeface="ＭＳ Ｐゴシック" charset="0"/>
              </a:rPr>
              <a:t>3 levels of parallelism (vector, multi-core node, multiple nodes)</a:t>
            </a:r>
            <a:endParaRPr lang="en-GB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ct val="20000"/>
              </a:spcAft>
            </a:pPr>
            <a:r>
              <a:rPr lang="en-GB" b="1" dirty="0">
                <a:latin typeface="Arial" charset="0"/>
                <a:ea typeface="ＭＳ Ｐゴシック" charset="0"/>
                <a:cs typeface="ＭＳ Ｐゴシック" charset="0"/>
              </a:rPr>
              <a:t>Ease of use</a:t>
            </a:r>
          </a:p>
          <a:p>
            <a:pPr lvl="1">
              <a:spcAft>
                <a:spcPct val="20000"/>
              </a:spcAft>
            </a:pPr>
            <a:r>
              <a:rPr lang="en-GB" sz="1700" dirty="0" err="1">
                <a:latin typeface="Arial" charset="0"/>
                <a:ea typeface="ＭＳ Ｐゴシック" charset="0"/>
              </a:rPr>
              <a:t>Readibility</a:t>
            </a:r>
            <a:endParaRPr lang="en-GB" sz="1700" dirty="0">
              <a:latin typeface="Arial" charset="0"/>
              <a:ea typeface="ＭＳ Ｐゴシック" charset="0"/>
            </a:endParaRPr>
          </a:p>
          <a:p>
            <a:pPr lvl="1">
              <a:spcAft>
                <a:spcPct val="20000"/>
              </a:spcAft>
            </a:pPr>
            <a:r>
              <a:rPr lang="en-GB" sz="1700" dirty="0" err="1">
                <a:latin typeface="Arial" charset="0"/>
                <a:ea typeface="ＭＳ Ｐゴシック" charset="0"/>
              </a:rPr>
              <a:t>Useability</a:t>
            </a:r>
            <a:endParaRPr lang="en-GB" sz="1700" dirty="0">
              <a:latin typeface="Arial" charset="0"/>
              <a:ea typeface="ＭＳ Ｐゴシック" charset="0"/>
            </a:endParaRPr>
          </a:p>
          <a:p>
            <a:pPr lvl="1">
              <a:spcAft>
                <a:spcPct val="20000"/>
              </a:spcAft>
            </a:pPr>
            <a:r>
              <a:rPr lang="en-GB" sz="1700" dirty="0">
                <a:latin typeface="Arial" charset="0"/>
                <a:ea typeface="ＭＳ Ｐゴシック" charset="0"/>
              </a:rPr>
              <a:t>Maintainability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ontent Placeholder 6"/>
          <p:cNvSpPr>
            <a:spLocks noGrp="1"/>
          </p:cNvSpPr>
          <p:nvPr>
            <p:ph idx="1"/>
          </p:nvPr>
        </p:nvSpPr>
        <p:spPr>
          <a:xfrm>
            <a:off x="1295400" y="1614805"/>
            <a:ext cx="7472363" cy="1514475"/>
          </a:xfrm>
          <a:extLst/>
        </p:spPr>
        <p:txBody>
          <a:bodyPr numCol="2"/>
          <a:lstStyle/>
          <a:p>
            <a:pPr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Version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1 (current)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600"/>
              </a:spcAft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8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stencil written out </a:t>
            </a:r>
          </a:p>
          <a:p>
            <a:pPr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inefficient</a:t>
            </a:r>
          </a:p>
        </p:txBody>
      </p:sp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Domain Specific Embedded Language (DSEL)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463675" y="2011363"/>
            <a:ext cx="3392488" cy="1109662"/>
            <a:chOff x="1463675" y="2011363"/>
            <a:chExt cx="3392488" cy="1109662"/>
          </a:xfrm>
        </p:grpSpPr>
        <p:pic>
          <p:nvPicPr>
            <p:cNvPr id="46090" name="Picture 8" descr="ex3_v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8600" y="2027238"/>
              <a:ext cx="3333750" cy="1085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091" name="Rectangle 12"/>
            <p:cNvSpPr>
              <a:spLocks noChangeArrowheads="1"/>
            </p:cNvSpPr>
            <p:nvPr/>
          </p:nvSpPr>
          <p:spPr bwMode="auto">
            <a:xfrm>
              <a:off x="1463675" y="2011363"/>
              <a:ext cx="3392488" cy="11096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305560" y="3209925"/>
            <a:ext cx="7472363" cy="1798955"/>
            <a:chOff x="1305560" y="3209925"/>
            <a:chExt cx="7472363" cy="1798955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1463675" y="3644900"/>
              <a:ext cx="3392488" cy="1109663"/>
              <a:chOff x="1463675" y="3644900"/>
              <a:chExt cx="3392488" cy="1109663"/>
            </a:xfrm>
          </p:grpSpPr>
          <p:pic>
            <p:nvPicPr>
              <p:cNvPr id="46088" name="Picture 10" descr="ex3_v2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8600" y="3649663"/>
                <a:ext cx="3333750" cy="1076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089" name="Rectangle 9"/>
              <p:cNvSpPr>
                <a:spLocks noChangeArrowheads="1"/>
              </p:cNvSpPr>
              <p:nvPr/>
            </p:nvSpPr>
            <p:spPr bwMode="auto">
              <a:xfrm>
                <a:off x="1463675" y="3644900"/>
                <a:ext cx="3392488" cy="110966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" name="Content Placeholder 6"/>
            <p:cNvSpPr txBox="1">
              <a:spLocks/>
            </p:cNvSpPr>
            <p:nvPr/>
          </p:nvSpPr>
          <p:spPr bwMode="auto">
            <a:xfrm>
              <a:off x="1305560" y="3209925"/>
              <a:ext cx="7472363" cy="1798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:ma14="http://schemas.microsoft.com/office/mac/drawingml/2011/main" val="1"/>
              </a:ext>
            </a:extLst>
          </p:spPr>
          <p:txBody>
            <a:bodyPr vert="horz" wrap="square" lIns="0" tIns="0" rIns="0" bIns="0" numCol="2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2B2B2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0C0C0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DDDD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DDDD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DDDD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DDDD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DDDD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>
                <a:defRPr/>
              </a:pPr>
              <a:r>
                <a:rPr lang="en-US" dirty="0" smtClean="0">
                  <a:latin typeface="Arial" charset="0"/>
                  <a:ea typeface="ＭＳ Ｐゴシック" charset="0"/>
                  <a:cs typeface="ＭＳ Ｐゴシック" charset="0"/>
                </a:rPr>
                <a:t>Version 2 (optimized)</a:t>
              </a:r>
            </a:p>
            <a:p>
              <a:pPr>
                <a:defRPr/>
              </a:pPr>
              <a:endParaRPr lang="en-US" dirty="0" smtClean="0"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>
                <a:defRPr/>
              </a:pPr>
              <a:endParaRPr lang="en-US" dirty="0" smtClean="0"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>
                <a:defRPr/>
              </a:pPr>
              <a:endParaRPr lang="en-US" dirty="0" smtClean="0"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>
                <a:defRPr/>
              </a:pPr>
              <a:endParaRPr lang="en-US" sz="800" dirty="0" smtClean="0"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 marL="0" indent="0">
                <a:buNone/>
                <a:defRPr/>
              </a:pPr>
              <a:endParaRPr lang="en-US" sz="1200" dirty="0" smtClean="0"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 marL="0" indent="0">
                <a:buNone/>
                <a:defRPr/>
              </a:pPr>
              <a:endParaRPr lang="en-US" sz="1200" dirty="0"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>
                <a:defRPr/>
              </a:pPr>
              <a:r>
                <a:rPr lang="en-US" dirty="0" smtClean="0">
                  <a:latin typeface="Arial" charset="0"/>
                  <a:ea typeface="ＭＳ Ｐゴシック" charset="0"/>
                  <a:cs typeface="ＭＳ Ｐゴシック" charset="0"/>
                </a:rPr>
                <a:t>more difficult to read</a:t>
              </a:r>
            </a:p>
            <a:p>
              <a:pPr>
                <a:defRPr/>
              </a:pPr>
              <a:r>
                <a:rPr lang="en-US" dirty="0" smtClean="0">
                  <a:latin typeface="Arial" charset="0"/>
                  <a:ea typeface="ＭＳ Ｐゴシック" charset="0"/>
                  <a:cs typeface="ＭＳ Ｐゴシック" charset="0"/>
                </a:rPr>
                <a:t>efficient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305560" y="4848860"/>
            <a:ext cx="7472363" cy="1988820"/>
            <a:chOff x="1305560" y="4848860"/>
            <a:chExt cx="7472363" cy="1988820"/>
          </a:xfrm>
        </p:grpSpPr>
        <p:pic>
          <p:nvPicPr>
            <p:cNvPr id="6" name="Picture 5" descr="dsel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8656" y="5359400"/>
              <a:ext cx="2147824" cy="1021384"/>
            </a:xfrm>
            <a:prstGeom prst="rect">
              <a:avLst/>
            </a:prstGeom>
          </p:spPr>
        </p:pic>
        <p:sp>
          <p:nvSpPr>
            <p:cNvPr id="46087" name="Rectangle 10"/>
            <p:cNvSpPr>
              <a:spLocks noChangeArrowheads="1"/>
            </p:cNvSpPr>
            <p:nvPr/>
          </p:nvSpPr>
          <p:spPr bwMode="auto">
            <a:xfrm>
              <a:off x="1381125" y="5330825"/>
              <a:ext cx="3475038" cy="103981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Content Placeholder 6"/>
            <p:cNvSpPr txBox="1">
              <a:spLocks/>
            </p:cNvSpPr>
            <p:nvPr/>
          </p:nvSpPr>
          <p:spPr bwMode="auto">
            <a:xfrm>
              <a:off x="1305560" y="4848860"/>
              <a:ext cx="7472363" cy="1988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:ma14="http://schemas.microsoft.com/office/mac/drawingml/2011/main" val="1"/>
              </a:ext>
            </a:extLst>
          </p:spPr>
          <p:txBody>
            <a:bodyPr vert="horz" wrap="square" lIns="0" tIns="0" rIns="0" bIns="0" numCol="2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B2B2B2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0C0C0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DDDD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DDDD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DDDD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DDDD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DDDD"/>
                </a:buClr>
                <a:buChar char="•"/>
                <a:defRPr sz="21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>
                <a:defRPr/>
              </a:pPr>
              <a:r>
                <a:rPr lang="en-US" dirty="0" smtClean="0">
                  <a:latin typeface="Arial" charset="0"/>
                  <a:ea typeface="ＭＳ Ｐゴシック" charset="0"/>
                  <a:cs typeface="ＭＳ Ｐゴシック" charset="0"/>
                </a:rPr>
                <a:t>Version 3 (DSEL)</a:t>
              </a:r>
            </a:p>
            <a:p>
              <a:pPr>
                <a:defRPr/>
              </a:pPr>
              <a:endParaRPr lang="en-US" dirty="0" smtClean="0"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>
                <a:defRPr/>
              </a:pPr>
              <a:endParaRPr lang="en-US" dirty="0" smtClean="0"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>
                <a:defRPr/>
              </a:pPr>
              <a:endParaRPr lang="en-US" dirty="0" smtClean="0"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>
                <a:defRPr/>
              </a:pPr>
              <a:endParaRPr lang="en-US" dirty="0" smtClean="0"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>
                <a:defRPr/>
              </a:pPr>
              <a:endParaRPr lang="en-US" sz="900" dirty="0" smtClean="0">
                <a:latin typeface="Arial" charset="0"/>
                <a:ea typeface="ＭＳ Ｐゴシック" charset="0"/>
                <a:cs typeface="ＭＳ Ｐゴシック" charset="0"/>
              </a:endParaRPr>
            </a:p>
            <a:p>
              <a:pPr>
                <a:defRPr/>
              </a:pPr>
              <a:r>
                <a:rPr lang="en-US" dirty="0" smtClean="0">
                  <a:latin typeface="Arial" charset="0"/>
                  <a:ea typeface="ＭＳ Ｐゴシック" charset="0"/>
                  <a:cs typeface="ＭＳ Ｐゴシック" charset="0"/>
                </a:rPr>
                <a:t>stencil and loop abstracted</a:t>
              </a:r>
            </a:p>
            <a:p>
              <a:pPr>
                <a:defRPr/>
              </a:pPr>
              <a:r>
                <a:rPr lang="en-US" dirty="0">
                  <a:latin typeface="Arial" charset="0"/>
                  <a:ea typeface="ＭＳ Ｐゴシック" charset="0"/>
                  <a:cs typeface="ＭＳ Ｐゴシック" charset="0"/>
                </a:rPr>
                <a:t>o</a:t>
              </a:r>
              <a:r>
                <a:rPr lang="en-US" dirty="0" smtClean="0">
                  <a:latin typeface="Arial" charset="0"/>
                  <a:ea typeface="ＭＳ Ｐゴシック" charset="0"/>
                  <a:cs typeface="ＭＳ Ｐゴシック" charset="0"/>
                </a:rPr>
                <a:t>perator notation</a:t>
              </a:r>
            </a:p>
            <a:p>
              <a:pPr>
                <a:defRPr/>
              </a:pPr>
              <a:r>
                <a:rPr lang="en-US" dirty="0" smtClean="0">
                  <a:latin typeface="Arial" charset="0"/>
                  <a:ea typeface="ＭＳ Ｐゴシック" charset="0"/>
                  <a:cs typeface="ＭＳ Ｐゴシック" charset="0"/>
                </a:rPr>
                <a:t>easy to read/modify</a:t>
              </a:r>
            </a:p>
            <a:p>
              <a:pPr>
                <a:defRPr/>
              </a:pPr>
              <a:r>
                <a:rPr lang="en-US" dirty="0" smtClean="0">
                  <a:latin typeface="Arial" charset="0"/>
                  <a:ea typeface="ＭＳ Ｐゴシック" charset="0"/>
                  <a:cs typeface="ＭＳ Ｐゴシック" charset="0"/>
                </a:rPr>
                <a:t>efficient (optimizations hidden in library)</a:t>
              </a:r>
            </a:p>
            <a:p>
              <a:pPr>
                <a:defRPr/>
              </a:pPr>
              <a:endParaRPr lang="en-US" dirty="0" smtClean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8030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550" y="1338263"/>
            <a:ext cx="3433763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0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Arial" charset="0"/>
                <a:ea typeface="ＭＳ Ｐゴシック" charset="0"/>
                <a:cs typeface="ＭＳ Ｐゴシック" charset="0"/>
              </a:rPr>
              <a:t>Example: du/dt = -1/</a:t>
            </a:r>
            <a:r>
              <a:rPr lang="el-GR">
                <a:latin typeface="Arial" charset="0"/>
                <a:ea typeface="ＭＳ Ｐゴシック" charset="0"/>
                <a:cs typeface="Arial" charset="0"/>
              </a:rPr>
              <a:t>ρ</a:t>
            </a:r>
            <a:r>
              <a:rPr lang="en-GB">
                <a:latin typeface="Arial" charset="0"/>
                <a:ea typeface="ＭＳ Ｐゴシック" charset="0"/>
                <a:cs typeface="ＭＳ Ｐゴシック" charset="0"/>
              </a:rPr>
              <a:t> dp/dx</a:t>
            </a:r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1266825" y="2132013"/>
            <a:ext cx="7572375" cy="451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Courier New" charset="0"/>
              </a:rPr>
              <a:t>[...precompute </a:t>
            </a:r>
            <a:r>
              <a:rPr lang="en-US" sz="1000" b="1">
                <a:latin typeface="Courier New" charset="0"/>
              </a:rPr>
              <a:t>rhoqx_i(i,j,k)</a:t>
            </a:r>
            <a:r>
              <a:rPr lang="en-US" sz="1000">
                <a:latin typeface="Courier New" charset="0"/>
              </a:rPr>
              <a:t> using </a:t>
            </a:r>
            <a:r>
              <a:rPr lang="en-US" sz="1000" b="1">
                <a:solidFill>
                  <a:srgbClr val="FF0000"/>
                </a:solidFill>
                <a:latin typeface="Courier New" charset="0"/>
              </a:rPr>
              <a:t>rho(i,j,k)</a:t>
            </a:r>
            <a:r>
              <a:rPr lang="en-US" sz="1000" b="1">
                <a:latin typeface="Courier New" charset="0"/>
              </a:rPr>
              <a:t> </a:t>
            </a:r>
            <a:r>
              <a:rPr lang="en-US" sz="1000">
                <a:latin typeface="Courier New" charset="0"/>
              </a:rPr>
              <a:t>]</a:t>
            </a:r>
            <a:endParaRPr lang="en-US" sz="1000" b="1">
              <a:latin typeface="Courier New" charset="0"/>
            </a:endParaRPr>
          </a:p>
          <a:p>
            <a:r>
              <a:rPr lang="en-GB" sz="1000">
                <a:latin typeface="Courier New" charset="0"/>
              </a:rPr>
              <a:t>[...precompute </a:t>
            </a:r>
            <a:r>
              <a:rPr lang="en-GB" sz="1000" b="1">
                <a:latin typeface="Courier New" charset="0"/>
              </a:rPr>
              <a:t>sqrtg_r_u(i,j,k </a:t>
            </a:r>
            <a:r>
              <a:rPr lang="en-US" sz="1000">
                <a:latin typeface="Courier New" charset="0"/>
              </a:rPr>
              <a:t>using </a:t>
            </a:r>
            <a:r>
              <a:rPr lang="en-US" sz="1000" b="1">
                <a:latin typeface="Courier New" charset="0"/>
              </a:rPr>
              <a:t>hhl(i,j,k)</a:t>
            </a:r>
            <a:r>
              <a:rPr lang="en-GB" sz="1000" b="1">
                <a:latin typeface="Courier New" charset="0"/>
              </a:rPr>
              <a:t> </a:t>
            </a:r>
            <a:r>
              <a:rPr lang="en-GB" sz="1000">
                <a:latin typeface="Courier New" charset="0"/>
              </a:rPr>
              <a:t>]</a:t>
            </a:r>
            <a:endParaRPr lang="en-GB" sz="1000" b="1">
              <a:latin typeface="Courier New" charset="0"/>
            </a:endParaRPr>
          </a:p>
          <a:p>
            <a:r>
              <a:rPr lang="en-GB" sz="1000">
                <a:latin typeface="Courier New" charset="0"/>
              </a:rPr>
              <a:t>[...precompute </a:t>
            </a:r>
            <a:r>
              <a:rPr lang="en-GB" sz="1000" b="1">
                <a:latin typeface="Courier New" charset="0"/>
              </a:rPr>
              <a:t>hml(i,j,k) </a:t>
            </a:r>
            <a:r>
              <a:rPr lang="en-US" sz="1000">
                <a:latin typeface="Courier New" charset="0"/>
              </a:rPr>
              <a:t>using </a:t>
            </a:r>
            <a:r>
              <a:rPr lang="en-US" sz="1000" b="1">
                <a:latin typeface="Courier New" charset="0"/>
              </a:rPr>
              <a:t>hhl(i,j,k) </a:t>
            </a:r>
            <a:r>
              <a:rPr lang="en-GB" sz="1000">
                <a:latin typeface="Courier New" charset="0"/>
              </a:rPr>
              <a:t>]</a:t>
            </a:r>
            <a:endParaRPr lang="en-US" sz="1000" b="1">
              <a:latin typeface="Courier New" charset="0"/>
            </a:endParaRPr>
          </a:p>
          <a:p>
            <a:r>
              <a:rPr lang="en-US" sz="1000" b="1">
                <a:latin typeface="Courier New" charset="0"/>
              </a:rPr>
              <a:t>DO</a:t>
            </a:r>
            <a:r>
              <a:rPr lang="en-US" sz="1000">
                <a:latin typeface="Courier New" charset="0"/>
              </a:rPr>
              <a:t> k = 1, ke</a:t>
            </a:r>
          </a:p>
          <a:p>
            <a:r>
              <a:rPr lang="en-US" sz="1000">
                <a:latin typeface="Courier New" charset="0"/>
              </a:rPr>
              <a:t>  </a:t>
            </a:r>
            <a:r>
              <a:rPr lang="en-US" sz="1000" b="1">
                <a:latin typeface="Courier New" charset="0"/>
              </a:rPr>
              <a:t>DO</a:t>
            </a:r>
            <a:r>
              <a:rPr lang="en-US" sz="1000">
                <a:latin typeface="Courier New" charset="0"/>
              </a:rPr>
              <a:t> j = jstart-1, jend</a:t>
            </a:r>
          </a:p>
          <a:p>
            <a:r>
              <a:rPr lang="en-US" sz="1000">
                <a:latin typeface="Courier New" charset="0"/>
              </a:rPr>
              <a:t>    </a:t>
            </a:r>
            <a:r>
              <a:rPr lang="en-US" sz="1000" b="1">
                <a:latin typeface="Courier New" charset="0"/>
              </a:rPr>
              <a:t>DO</a:t>
            </a:r>
            <a:r>
              <a:rPr lang="en-US" sz="1000">
                <a:latin typeface="Courier New" charset="0"/>
              </a:rPr>
              <a:t> i = istart-1, iend</a:t>
            </a:r>
          </a:p>
          <a:p>
            <a:r>
              <a:rPr lang="en-US" sz="1000">
                <a:latin typeface="Courier New" charset="0"/>
              </a:rPr>
              <a:t>      </a:t>
            </a:r>
            <a:r>
              <a:rPr lang="en-US" sz="1000" b="1">
                <a:latin typeface="Courier New" charset="0"/>
              </a:rPr>
              <a:t>dzdx(i,j,k)</a:t>
            </a:r>
            <a:r>
              <a:rPr lang="en-US" sz="1000">
                <a:latin typeface="Courier New" charset="0"/>
              </a:rPr>
              <a:t> = 0.5 * </a:t>
            </a:r>
            <a:r>
              <a:rPr lang="en-US" sz="1000" b="1">
                <a:latin typeface="Courier New" charset="0"/>
              </a:rPr>
              <a:t>sqrtg_r_u(i,j,k)</a:t>
            </a:r>
            <a:r>
              <a:rPr lang="en-US" sz="1000">
                <a:latin typeface="Courier New" charset="0"/>
              </a:rPr>
              <a:t> * ( </a:t>
            </a:r>
            <a:r>
              <a:rPr lang="en-US" sz="1000" b="1">
                <a:latin typeface="Courier New" charset="0"/>
              </a:rPr>
              <a:t>hml(i+1,j,k)</a:t>
            </a:r>
            <a:r>
              <a:rPr lang="en-US" sz="1000">
                <a:latin typeface="Courier New" charset="0"/>
              </a:rPr>
              <a:t> - </a:t>
            </a:r>
            <a:r>
              <a:rPr lang="en-US" sz="1000" b="1">
                <a:latin typeface="Courier New" charset="0"/>
              </a:rPr>
              <a:t>hml(i,j,k)</a:t>
            </a:r>
            <a:r>
              <a:rPr lang="en-US" sz="1000">
                <a:latin typeface="Courier New" charset="0"/>
              </a:rPr>
              <a:t> )</a:t>
            </a:r>
          </a:p>
          <a:p>
            <a:r>
              <a:rPr lang="en-US" sz="1000" b="1">
                <a:latin typeface="Courier New" charset="0"/>
              </a:rPr>
              <a:t>    ENDDO</a:t>
            </a:r>
          </a:p>
          <a:p>
            <a:r>
              <a:rPr lang="en-US" sz="1000">
                <a:latin typeface="Courier New" charset="0"/>
              </a:rPr>
              <a:t>  </a:t>
            </a:r>
            <a:r>
              <a:rPr lang="en-US" sz="1000" b="1">
                <a:latin typeface="Courier New" charset="0"/>
              </a:rPr>
              <a:t>ENDDO</a:t>
            </a:r>
          </a:p>
          <a:p>
            <a:r>
              <a:rPr lang="en-US" sz="1000" b="1">
                <a:latin typeface="Courier New" charset="0"/>
              </a:rPr>
              <a:t>ENDDO</a:t>
            </a:r>
          </a:p>
          <a:p>
            <a:r>
              <a:rPr lang="en-US" sz="1000" b="1">
                <a:latin typeface="Courier New" charset="0"/>
              </a:rPr>
              <a:t>DO</a:t>
            </a:r>
            <a:r>
              <a:rPr lang="en-US" sz="1000">
                <a:latin typeface="Courier New" charset="0"/>
              </a:rPr>
              <a:t> k = 1, ke</a:t>
            </a:r>
          </a:p>
          <a:p>
            <a:r>
              <a:rPr lang="en-US" sz="1000">
                <a:latin typeface="Courier New" charset="0"/>
              </a:rPr>
              <a:t>  </a:t>
            </a:r>
            <a:r>
              <a:rPr lang="en-US" sz="1000" b="1">
                <a:latin typeface="Courier New" charset="0"/>
              </a:rPr>
              <a:t>DO</a:t>
            </a:r>
            <a:r>
              <a:rPr lang="en-US" sz="1000">
                <a:latin typeface="Courier New" charset="0"/>
              </a:rPr>
              <a:t> j = jstart-1, jend+1</a:t>
            </a:r>
          </a:p>
          <a:p>
            <a:r>
              <a:rPr lang="en-US" sz="1000">
                <a:latin typeface="Courier New" charset="0"/>
              </a:rPr>
              <a:t>    </a:t>
            </a:r>
            <a:r>
              <a:rPr lang="en-US" sz="1000" b="1">
                <a:latin typeface="Courier New" charset="0"/>
              </a:rPr>
              <a:t>DO</a:t>
            </a:r>
            <a:r>
              <a:rPr lang="en-US" sz="1000">
                <a:latin typeface="Courier New" charset="0"/>
              </a:rPr>
              <a:t> i = istart-1, iend+1</a:t>
            </a:r>
          </a:p>
          <a:p>
            <a:r>
              <a:rPr lang="en-US" sz="1000">
                <a:latin typeface="Courier New" charset="0"/>
              </a:rPr>
              <a:t>      </a:t>
            </a:r>
            <a:r>
              <a:rPr lang="en-US" sz="1000" b="1">
                <a:latin typeface="Courier New" charset="0"/>
              </a:rPr>
              <a:t>dpdz(i,j,k)</a:t>
            </a:r>
            <a:r>
              <a:rPr lang="en-US" sz="1000">
                <a:latin typeface="Courier New" charset="0"/>
              </a:rPr>
              <a:t> = + </a:t>
            </a:r>
            <a:r>
              <a:rPr lang="en-US" sz="1000" b="1">
                <a:solidFill>
                  <a:srgbClr val="00CC00"/>
                </a:solidFill>
                <a:latin typeface="Courier New" charset="0"/>
              </a:rPr>
              <a:t>pp(i,j,k+1)</a:t>
            </a:r>
            <a:r>
              <a:rPr lang="en-US" sz="1000">
                <a:latin typeface="Courier New" charset="0"/>
              </a:rPr>
              <a:t> * (</a:t>
            </a:r>
            <a:r>
              <a:rPr lang="en-US" sz="1000" b="1">
                <a:latin typeface="Courier New" charset="0"/>
              </a:rPr>
              <a:t>wgt(i,j,k+1)</a:t>
            </a:r>
            <a:r>
              <a:rPr lang="en-US" sz="1000">
                <a:latin typeface="Courier New" charset="0"/>
              </a:rPr>
              <a:t>                   ) &amp;</a:t>
            </a:r>
          </a:p>
          <a:p>
            <a:r>
              <a:rPr lang="en-US" sz="1000">
                <a:latin typeface="Courier New" charset="0"/>
              </a:rPr>
              <a:t>                    + </a:t>
            </a:r>
            <a:r>
              <a:rPr lang="en-US" sz="1000" b="1">
                <a:solidFill>
                  <a:srgbClr val="00CC00"/>
                </a:solidFill>
                <a:latin typeface="Courier New" charset="0"/>
              </a:rPr>
              <a:t>pp(i,j,k  )</a:t>
            </a:r>
            <a:r>
              <a:rPr lang="en-US" sz="1000">
                <a:latin typeface="Courier New" charset="0"/>
              </a:rPr>
              <a:t> * (1.0 - </a:t>
            </a:r>
            <a:r>
              <a:rPr lang="en-US" sz="1000" b="1">
                <a:latin typeface="Courier New" charset="0"/>
              </a:rPr>
              <a:t>wgt(i,j,k+1)</a:t>
            </a:r>
            <a:r>
              <a:rPr lang="en-US" sz="1000">
                <a:latin typeface="Courier New" charset="0"/>
              </a:rPr>
              <a:t> - </a:t>
            </a:r>
            <a:r>
              <a:rPr lang="en-US" sz="1000" b="1">
                <a:latin typeface="Courier New" charset="0"/>
              </a:rPr>
              <a:t>wgt(i,j,k)</a:t>
            </a:r>
            <a:r>
              <a:rPr lang="en-US" sz="1000">
                <a:latin typeface="Courier New" charset="0"/>
              </a:rPr>
              <a:t>) &amp;</a:t>
            </a:r>
          </a:p>
          <a:p>
            <a:r>
              <a:rPr lang="en-US" sz="1000">
                <a:latin typeface="Courier New" charset="0"/>
              </a:rPr>
              <a:t>                    + </a:t>
            </a:r>
            <a:r>
              <a:rPr lang="en-US" sz="1000" b="1">
                <a:solidFill>
                  <a:srgbClr val="00CC00"/>
                </a:solidFill>
                <a:latin typeface="Courier New" charset="0"/>
              </a:rPr>
              <a:t>pp(i,j,k-1)</a:t>
            </a:r>
            <a:r>
              <a:rPr lang="en-US" sz="1000">
                <a:latin typeface="Courier New" charset="0"/>
              </a:rPr>
              <a:t> * (</a:t>
            </a:r>
            <a:r>
              <a:rPr lang="en-US" sz="1000" b="1">
                <a:latin typeface="Courier New" charset="0"/>
              </a:rPr>
              <a:t>wgt(i,j,k)</a:t>
            </a:r>
            <a:r>
              <a:rPr lang="en-US" sz="1000">
                <a:latin typeface="Courier New" charset="0"/>
              </a:rPr>
              <a:t> – 1.0               )</a:t>
            </a:r>
          </a:p>
          <a:p>
            <a:r>
              <a:rPr lang="en-US" sz="1000">
                <a:latin typeface="Courier New" charset="0"/>
              </a:rPr>
              <a:t>    </a:t>
            </a:r>
            <a:r>
              <a:rPr lang="en-US" sz="1000" b="1">
                <a:latin typeface="Courier New" charset="0"/>
              </a:rPr>
              <a:t>ENDDO</a:t>
            </a:r>
          </a:p>
          <a:p>
            <a:r>
              <a:rPr lang="en-US" sz="1000">
                <a:latin typeface="Courier New" charset="0"/>
              </a:rPr>
              <a:t>  </a:t>
            </a:r>
            <a:r>
              <a:rPr lang="en-US" sz="1000" b="1">
                <a:latin typeface="Courier New" charset="0"/>
              </a:rPr>
              <a:t>ENDDO</a:t>
            </a:r>
          </a:p>
          <a:p>
            <a:r>
              <a:rPr lang="en-GB" sz="1000" b="1">
                <a:latin typeface="Courier New" charset="0"/>
              </a:rPr>
              <a:t>ENDDO</a:t>
            </a:r>
          </a:p>
          <a:p>
            <a:r>
              <a:rPr lang="en-GB" sz="1000" b="1">
                <a:latin typeface="Courier New" charset="0"/>
              </a:rPr>
              <a:t>DO </a:t>
            </a:r>
            <a:r>
              <a:rPr lang="en-GB" sz="1000">
                <a:latin typeface="Courier New" charset="0"/>
              </a:rPr>
              <a:t>k = 1, ke</a:t>
            </a:r>
          </a:p>
          <a:p>
            <a:r>
              <a:rPr lang="en-US" sz="1000">
                <a:latin typeface="Courier New" charset="0"/>
              </a:rPr>
              <a:t>   </a:t>
            </a:r>
            <a:r>
              <a:rPr lang="en-US" sz="1000" b="1">
                <a:latin typeface="Courier New" charset="0"/>
              </a:rPr>
              <a:t>DO</a:t>
            </a:r>
            <a:r>
              <a:rPr lang="en-US" sz="1000">
                <a:latin typeface="Courier New" charset="0"/>
              </a:rPr>
              <a:t> j = jstartu, jendu</a:t>
            </a:r>
          </a:p>
          <a:p>
            <a:r>
              <a:rPr lang="en-US" sz="1000">
                <a:latin typeface="Courier New" charset="0"/>
              </a:rPr>
              <a:t>    </a:t>
            </a:r>
            <a:r>
              <a:rPr lang="en-US" sz="1000" b="1">
                <a:latin typeface="Courier New" charset="0"/>
              </a:rPr>
              <a:t>DO</a:t>
            </a:r>
            <a:r>
              <a:rPr lang="en-US" sz="1000">
                <a:latin typeface="Courier New" charset="0"/>
              </a:rPr>
              <a:t> i = ilowu, iendu   </a:t>
            </a:r>
          </a:p>
          <a:p>
            <a:r>
              <a:rPr lang="en-US" sz="1000">
                <a:latin typeface="Courier New" charset="0"/>
              </a:rPr>
              <a:t>      zdzpz   =  ( </a:t>
            </a:r>
            <a:r>
              <a:rPr lang="en-US" sz="1000" b="1">
                <a:latin typeface="Courier New" charset="0"/>
              </a:rPr>
              <a:t>dpdz(i+1,j,k)</a:t>
            </a:r>
            <a:r>
              <a:rPr lang="en-US" sz="1000">
                <a:latin typeface="Courier New" charset="0"/>
              </a:rPr>
              <a:t> + </a:t>
            </a:r>
            <a:r>
              <a:rPr lang="en-US" sz="1000" b="1">
                <a:latin typeface="Courier New" charset="0"/>
              </a:rPr>
              <a:t>dpdz(i,j,k)</a:t>
            </a:r>
            <a:r>
              <a:rPr lang="en-US" sz="1000">
                <a:latin typeface="Courier New" charset="0"/>
              </a:rPr>
              <a:t> ) * </a:t>
            </a:r>
            <a:r>
              <a:rPr lang="en-US" sz="1000" b="1">
                <a:latin typeface="Courier New" charset="0"/>
              </a:rPr>
              <a:t>dzdx(i,j,k)</a:t>
            </a:r>
          </a:p>
          <a:p>
            <a:r>
              <a:rPr lang="en-US" sz="1000">
                <a:latin typeface="Courier New" charset="0"/>
              </a:rPr>
              <a:t>      zdpdx   =  </a:t>
            </a:r>
            <a:r>
              <a:rPr lang="en-US" sz="1000" b="1">
                <a:solidFill>
                  <a:srgbClr val="00CC00"/>
                </a:solidFill>
                <a:latin typeface="Courier New" charset="0"/>
              </a:rPr>
              <a:t>pp(i+1,j,k)</a:t>
            </a:r>
            <a:r>
              <a:rPr lang="en-US" sz="1000">
                <a:latin typeface="Courier New" charset="0"/>
              </a:rPr>
              <a:t> - </a:t>
            </a:r>
            <a:r>
              <a:rPr lang="en-US" sz="1000" b="1">
                <a:solidFill>
                  <a:srgbClr val="00CC00"/>
                </a:solidFill>
                <a:latin typeface="Courier New" charset="0"/>
              </a:rPr>
              <a:t>pp(i,j,k)</a:t>
            </a:r>
          </a:p>
          <a:p>
            <a:r>
              <a:rPr lang="en-US" sz="1000">
                <a:latin typeface="Courier New" charset="0"/>
              </a:rPr>
              <a:t>      zpgradx =  ( zdpdx + zdzpz ) * </a:t>
            </a:r>
            <a:r>
              <a:rPr lang="en-US" sz="1000" b="1">
                <a:latin typeface="Courier New" charset="0"/>
              </a:rPr>
              <a:t>rhoqx_i(i,j,k)</a:t>
            </a:r>
            <a:r>
              <a:rPr lang="en-US" sz="1000">
                <a:latin typeface="Courier New" charset="0"/>
              </a:rPr>
              <a:t> </a:t>
            </a:r>
          </a:p>
          <a:p>
            <a:r>
              <a:rPr lang="en-US" sz="1000">
                <a:latin typeface="Courier New" charset="0"/>
              </a:rPr>
              <a:t>      </a:t>
            </a:r>
            <a:r>
              <a:rPr lang="en-US" sz="1000" b="1">
                <a:solidFill>
                  <a:srgbClr val="0725FF"/>
                </a:solidFill>
                <a:latin typeface="Courier New" charset="0"/>
              </a:rPr>
              <a:t>u(i,j,k,nnew)</a:t>
            </a:r>
            <a:r>
              <a:rPr lang="en-US" sz="1000">
                <a:latin typeface="Courier New" charset="0"/>
              </a:rPr>
              <a:t> = </a:t>
            </a:r>
            <a:r>
              <a:rPr lang="en-US" sz="1000" b="1">
                <a:solidFill>
                  <a:srgbClr val="0725FF"/>
                </a:solidFill>
                <a:latin typeface="Courier New" charset="0"/>
              </a:rPr>
              <a:t>u(i,j,k,nnew)</a:t>
            </a:r>
            <a:r>
              <a:rPr lang="en-US" sz="1000">
                <a:latin typeface="Courier New" charset="0"/>
              </a:rPr>
              <a:t> – zpgradx * dts</a:t>
            </a:r>
          </a:p>
          <a:p>
            <a:r>
              <a:rPr lang="en-US" sz="1000">
                <a:latin typeface="Courier New" charset="0"/>
              </a:rPr>
              <a:t>    </a:t>
            </a:r>
            <a:r>
              <a:rPr lang="en-US" sz="1000" b="1">
                <a:latin typeface="Courier New" charset="0"/>
              </a:rPr>
              <a:t>ENDDO</a:t>
            </a:r>
          </a:p>
          <a:p>
            <a:r>
              <a:rPr lang="en-US" sz="1000">
                <a:latin typeface="Courier New" charset="0"/>
              </a:rPr>
              <a:t>  </a:t>
            </a:r>
            <a:r>
              <a:rPr lang="en-US" sz="1000" b="1">
                <a:latin typeface="Courier New" charset="0"/>
              </a:rPr>
              <a:t>ENDDO</a:t>
            </a:r>
          </a:p>
          <a:p>
            <a:r>
              <a:rPr lang="en-GB" sz="1000" b="1">
                <a:latin typeface="Courier New" charset="0"/>
              </a:rPr>
              <a:t>ENDDO</a:t>
            </a:r>
            <a:endParaRPr lang="en-US" sz="1000" b="1">
              <a:latin typeface="Courier New" charset="0"/>
            </a:endParaRPr>
          </a:p>
        </p:txBody>
      </p:sp>
      <p:sp>
        <p:nvSpPr>
          <p:cNvPr id="48132" name="Rectangle 5"/>
          <p:cNvSpPr>
            <a:spLocks noChangeArrowheads="1"/>
          </p:cNvSpPr>
          <p:nvPr/>
        </p:nvSpPr>
        <p:spPr bwMode="auto">
          <a:xfrm>
            <a:off x="5311775" y="1457325"/>
            <a:ext cx="294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/>
              <a:t>(in terrain-following coords)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550" y="1338263"/>
            <a:ext cx="3433763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Arial" charset="0"/>
                <a:ea typeface="ＭＳ Ｐゴシック" charset="0"/>
                <a:cs typeface="ＭＳ Ｐゴシック" charset="0"/>
              </a:rPr>
              <a:t>Example: du/dt = -1/</a:t>
            </a:r>
            <a:r>
              <a:rPr lang="el-GR">
                <a:latin typeface="Arial" charset="0"/>
                <a:ea typeface="ＭＳ Ｐゴシック" charset="0"/>
                <a:cs typeface="Arial" charset="0"/>
              </a:rPr>
              <a:t>ρ</a:t>
            </a:r>
            <a:r>
              <a:rPr lang="en-GB">
                <a:latin typeface="Arial" charset="0"/>
                <a:ea typeface="ＭＳ Ｐゴシック" charset="0"/>
                <a:cs typeface="ＭＳ Ｐゴシック" charset="0"/>
              </a:rPr>
              <a:t> dp/dx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Abbreviated version of code (e.g. declarations missing)!</a:t>
            </a:r>
          </a:p>
          <a:p>
            <a:r>
              <a:rPr lang="en-US" dirty="0" smtClean="0"/>
              <a:t>“Language” details of DSEL are subject to change!</a:t>
            </a:r>
            <a:endParaRPr lang="en-US" dirty="0"/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1279525" y="2619375"/>
            <a:ext cx="755967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100" b="1">
                <a:latin typeface="Courier New" charset="0"/>
                <a:cs typeface="Courier New" charset="0"/>
              </a:rPr>
              <a:t>static void Do</a:t>
            </a:r>
            <a:r>
              <a:rPr lang="en-US" sz="1100">
                <a:latin typeface="Courier New" charset="0"/>
                <a:cs typeface="Courier New" charset="0"/>
              </a:rPr>
              <a:t>(Context ctx, TerrainCoordinates)</a:t>
            </a:r>
          </a:p>
          <a:p>
            <a:r>
              <a:rPr lang="en-US" sz="1100">
                <a:latin typeface="Courier New" charset="0"/>
                <a:cs typeface="Courier New" charset="0"/>
              </a:rPr>
              <a:t>{</a:t>
            </a:r>
          </a:p>
          <a:p>
            <a:r>
              <a:rPr lang="en-US" sz="1100">
                <a:latin typeface="Courier New" charset="0"/>
                <a:cs typeface="Courier New" charset="0"/>
              </a:rPr>
              <a:t>  ctx[</a:t>
            </a:r>
            <a:r>
              <a:rPr lang="en-US" sz="1100" b="1">
                <a:latin typeface="Courier New" charset="0"/>
                <a:cs typeface="Courier New" charset="0"/>
              </a:rPr>
              <a:t>dzdx</a:t>
            </a:r>
            <a:r>
              <a:rPr lang="en-US" sz="1100">
                <a:latin typeface="Courier New" charset="0"/>
                <a:cs typeface="Courier New" charset="0"/>
              </a:rPr>
              <a:t>] = ctx[</a:t>
            </a:r>
            <a:r>
              <a:rPr lang="en-US" sz="1100" b="1" i="1">
                <a:latin typeface="Courier New" charset="0"/>
                <a:cs typeface="Courier New" charset="0"/>
              </a:rPr>
              <a:t>Delta::With</a:t>
            </a:r>
            <a:r>
              <a:rPr lang="en-US" sz="1100">
                <a:latin typeface="Courier New" charset="0"/>
                <a:cs typeface="Courier New" charset="0"/>
              </a:rPr>
              <a:t>(i+1, </a:t>
            </a:r>
            <a:r>
              <a:rPr lang="en-US" sz="1100" b="1">
                <a:latin typeface="Courier New" charset="0"/>
                <a:cs typeface="Courier New" charset="0"/>
              </a:rPr>
              <a:t>hhl</a:t>
            </a:r>
            <a:r>
              <a:rPr lang="en-US" sz="1100">
                <a:latin typeface="Courier New" charset="0"/>
                <a:cs typeface="Courier New" charset="0"/>
              </a:rPr>
              <a:t>)];</a:t>
            </a:r>
          </a:p>
          <a:p>
            <a:r>
              <a:rPr lang="en-US" sz="1100">
                <a:latin typeface="Courier New" charset="0"/>
                <a:cs typeface="Courier New" charset="0"/>
              </a:rPr>
              <a:t>}</a:t>
            </a:r>
            <a:endParaRPr lang="en-US" sz="1100" b="1">
              <a:latin typeface="Courier New" charset="0"/>
              <a:cs typeface="Courier New" charset="0"/>
            </a:endParaRPr>
          </a:p>
          <a:p>
            <a:endParaRPr lang="en-US" sz="1100" b="1">
              <a:latin typeface="Courier New" charset="0"/>
              <a:cs typeface="Courier New" charset="0"/>
            </a:endParaRPr>
          </a:p>
          <a:p>
            <a:r>
              <a:rPr lang="en-US" sz="1100" b="1">
                <a:latin typeface="Courier New" charset="0"/>
                <a:cs typeface="Courier New" charset="0"/>
              </a:rPr>
              <a:t>static</a:t>
            </a:r>
            <a:r>
              <a:rPr lang="en-US" sz="1100">
                <a:latin typeface="Courier New" charset="0"/>
                <a:cs typeface="Courier New" charset="0"/>
              </a:rPr>
              <a:t> </a:t>
            </a:r>
            <a:r>
              <a:rPr lang="en-US" sz="1100" b="1">
                <a:latin typeface="Courier New" charset="0"/>
                <a:cs typeface="Courier New" charset="0"/>
              </a:rPr>
              <a:t>void</a:t>
            </a:r>
            <a:r>
              <a:rPr lang="en-US" sz="1100">
                <a:latin typeface="Courier New" charset="0"/>
                <a:cs typeface="Courier New" charset="0"/>
              </a:rPr>
              <a:t> </a:t>
            </a:r>
            <a:r>
              <a:rPr lang="en-US" sz="1100" b="1">
                <a:latin typeface="Courier New" charset="0"/>
                <a:cs typeface="Courier New" charset="0"/>
              </a:rPr>
              <a:t>Do</a:t>
            </a:r>
            <a:r>
              <a:rPr lang="en-US" sz="1100">
                <a:latin typeface="Courier New" charset="0"/>
                <a:cs typeface="Courier New" charset="0"/>
              </a:rPr>
              <a:t>(Context ctx, TerrainCoordinates)</a:t>
            </a:r>
          </a:p>
          <a:p>
            <a:r>
              <a:rPr lang="en-US" sz="1100">
                <a:latin typeface="Courier New" charset="0"/>
                <a:cs typeface="Courier New" charset="0"/>
              </a:rPr>
              <a:t>{</a:t>
            </a:r>
          </a:p>
          <a:p>
            <a:r>
              <a:rPr lang="en-US" sz="1100">
                <a:latin typeface="Courier New" charset="0"/>
                <a:cs typeface="Courier New" charset="0"/>
              </a:rPr>
              <a:t>    ctx[</a:t>
            </a:r>
            <a:r>
              <a:rPr lang="en-US" sz="1100" b="1">
                <a:latin typeface="Courier New" charset="0"/>
                <a:cs typeface="Courier New" charset="0"/>
              </a:rPr>
              <a:t>ppgradcor</a:t>
            </a:r>
            <a:r>
              <a:rPr lang="en-US" sz="1100">
                <a:latin typeface="Courier New" charset="0"/>
                <a:cs typeface="Courier New" charset="0"/>
              </a:rPr>
              <a:t>] = ctx[</a:t>
            </a:r>
            <a:r>
              <a:rPr lang="en-US" sz="1100" b="1" i="1">
                <a:latin typeface="Courier New" charset="0"/>
                <a:cs typeface="Courier New" charset="0"/>
              </a:rPr>
              <a:t>Delta2::With</a:t>
            </a:r>
            <a:r>
              <a:rPr lang="en-US" sz="1100">
                <a:latin typeface="Courier New" charset="0"/>
                <a:cs typeface="Courier New" charset="0"/>
              </a:rPr>
              <a:t>(</a:t>
            </a:r>
            <a:r>
              <a:rPr lang="en-US" sz="1100" b="1">
                <a:solidFill>
                  <a:srgbClr val="000000"/>
                </a:solidFill>
                <a:latin typeface="Courier New" charset="0"/>
                <a:cs typeface="Courier New" charset="0"/>
              </a:rPr>
              <a:t>wgtfac</a:t>
            </a:r>
            <a:r>
              <a:rPr lang="en-US" sz="1100">
                <a:latin typeface="Courier New" charset="0"/>
                <a:cs typeface="Courier New" charset="0"/>
              </a:rPr>
              <a:t>, </a:t>
            </a:r>
            <a:r>
              <a:rPr lang="en-US" sz="1100" b="1">
                <a:solidFill>
                  <a:srgbClr val="008000"/>
                </a:solidFill>
                <a:latin typeface="Courier New" charset="0"/>
                <a:cs typeface="Courier New" charset="0"/>
              </a:rPr>
              <a:t>pp</a:t>
            </a:r>
            <a:r>
              <a:rPr lang="en-US" sz="1100">
                <a:latin typeface="Courier New" charset="0"/>
                <a:cs typeface="Courier New" charset="0"/>
              </a:rPr>
              <a:t>)];</a:t>
            </a:r>
          </a:p>
          <a:p>
            <a:r>
              <a:rPr lang="en-US" sz="1100">
                <a:latin typeface="Courier New" charset="0"/>
                <a:cs typeface="Courier New" charset="0"/>
              </a:rPr>
              <a:t>}</a:t>
            </a:r>
          </a:p>
          <a:p>
            <a:endParaRPr lang="en-US" sz="1100" b="1">
              <a:latin typeface="Courier New" charset="0"/>
              <a:cs typeface="Courier New" charset="0"/>
            </a:endParaRPr>
          </a:p>
          <a:p>
            <a:r>
              <a:rPr lang="en-US" sz="1100" b="1">
                <a:latin typeface="Courier New" charset="0"/>
                <a:cs typeface="Courier New" charset="0"/>
              </a:rPr>
              <a:t>static void Do</a:t>
            </a:r>
            <a:r>
              <a:rPr lang="en-US" sz="1100">
                <a:latin typeface="Courier New" charset="0"/>
                <a:cs typeface="Courier New" charset="0"/>
              </a:rPr>
              <a:t>(Context ctx, FullDomain)</a:t>
            </a:r>
          </a:p>
          <a:p>
            <a:r>
              <a:rPr lang="en-US" sz="1100">
                <a:latin typeface="Courier New" charset="0"/>
                <a:cs typeface="Courier New" charset="0"/>
              </a:rPr>
              <a:t>{</a:t>
            </a:r>
          </a:p>
          <a:p>
            <a:r>
              <a:rPr lang="en-US" sz="1100">
                <a:latin typeface="Courier New" charset="0"/>
                <a:cs typeface="Courier New" charset="0"/>
              </a:rPr>
              <a:t>    T </a:t>
            </a:r>
            <a:r>
              <a:rPr lang="en-US" sz="1100" b="1">
                <a:latin typeface="Courier New" charset="0"/>
                <a:cs typeface="Courier New" charset="0"/>
              </a:rPr>
              <a:t>rhoi</a:t>
            </a:r>
            <a:r>
              <a:rPr lang="en-US" sz="1100">
                <a:latin typeface="Courier New" charset="0"/>
                <a:cs typeface="Courier New" charset="0"/>
              </a:rPr>
              <a:t> = ctx[</a:t>
            </a:r>
            <a:r>
              <a:rPr lang="en-US" sz="1100" b="1">
                <a:latin typeface="Courier New" charset="0"/>
                <a:cs typeface="Courier New" charset="0"/>
              </a:rPr>
              <a:t>fx</a:t>
            </a:r>
            <a:r>
              <a:rPr lang="en-US" sz="1100">
                <a:latin typeface="Courier New" charset="0"/>
                <a:cs typeface="Courier New" charset="0"/>
              </a:rPr>
              <a:t>] / ctx[</a:t>
            </a:r>
            <a:r>
              <a:rPr lang="en-US" sz="1100" b="1" i="1">
                <a:latin typeface="Courier New" charset="0"/>
                <a:cs typeface="Courier New" charset="0"/>
              </a:rPr>
              <a:t>Average::With</a:t>
            </a:r>
            <a:r>
              <a:rPr lang="en-US" sz="1100">
                <a:latin typeface="Courier New" charset="0"/>
                <a:cs typeface="Courier New" charset="0"/>
              </a:rPr>
              <a:t>(i+1, </a:t>
            </a:r>
            <a:r>
              <a:rPr lang="en-US" sz="1100" b="1">
                <a:solidFill>
                  <a:srgbClr val="FF0000"/>
                </a:solidFill>
                <a:latin typeface="Courier New" charset="0"/>
                <a:cs typeface="Courier New" charset="0"/>
              </a:rPr>
              <a:t>rho</a:t>
            </a:r>
            <a:r>
              <a:rPr lang="en-US" sz="1100">
                <a:latin typeface="Courier New" charset="0"/>
                <a:cs typeface="Courier New" charset="0"/>
              </a:rPr>
              <a:t>)];</a:t>
            </a:r>
          </a:p>
          <a:p>
            <a:r>
              <a:rPr lang="en-US" sz="1100">
                <a:latin typeface="Courier New" charset="0"/>
                <a:cs typeface="Courier New" charset="0"/>
              </a:rPr>
              <a:t>    T </a:t>
            </a:r>
            <a:r>
              <a:rPr lang="en-US" sz="1100" b="1">
                <a:latin typeface="Courier New" charset="0"/>
                <a:cs typeface="Courier New" charset="0"/>
              </a:rPr>
              <a:t>pgrad</a:t>
            </a:r>
            <a:r>
              <a:rPr lang="en-US" sz="1100">
                <a:latin typeface="Courier New" charset="0"/>
                <a:cs typeface="Courier New" charset="0"/>
              </a:rPr>
              <a:t> = ctx[</a:t>
            </a:r>
            <a:r>
              <a:rPr lang="en-US" sz="1100" b="1" i="1">
                <a:latin typeface="Courier New" charset="0"/>
                <a:cs typeface="Courier New" charset="0"/>
              </a:rPr>
              <a:t>Gradient::With</a:t>
            </a:r>
            <a:r>
              <a:rPr lang="en-US" sz="1100">
                <a:latin typeface="Courier New" charset="0"/>
                <a:cs typeface="Courier New" charset="0"/>
              </a:rPr>
              <a:t>(i+1</a:t>
            </a:r>
            <a:r>
              <a:rPr lang="de-CH" sz="1100">
                <a:latin typeface="Courier New" charset="0"/>
                <a:cs typeface="Courier New" charset="0"/>
              </a:rPr>
              <a:t>, </a:t>
            </a:r>
            <a:r>
              <a:rPr lang="fi-FI" sz="1100" b="1">
                <a:solidFill>
                  <a:srgbClr val="008000"/>
                </a:solidFill>
                <a:latin typeface="Courier New" charset="0"/>
                <a:cs typeface="Courier New" charset="0"/>
              </a:rPr>
              <a:t>pp</a:t>
            </a:r>
            <a:r>
              <a:rPr lang="fi-FI" sz="1100">
                <a:latin typeface="Courier New" charset="0"/>
                <a:cs typeface="Courier New" charset="0"/>
              </a:rPr>
              <a:t>, </a:t>
            </a:r>
            <a:r>
              <a:rPr lang="fr-FR" sz="1100" b="1" i="1">
                <a:latin typeface="Courier New" charset="0"/>
                <a:cs typeface="Courier New" charset="0"/>
              </a:rPr>
              <a:t>Delta::With</a:t>
            </a:r>
            <a:r>
              <a:rPr lang="fr-FR" sz="1100">
                <a:latin typeface="Courier New" charset="0"/>
                <a:cs typeface="Courier New" charset="0"/>
              </a:rPr>
              <a:t>(k+1, </a:t>
            </a:r>
            <a:r>
              <a:rPr lang="fr-FR" sz="1100" b="1">
                <a:solidFill>
                  <a:srgbClr val="000000"/>
                </a:solidFill>
                <a:latin typeface="Courier New" charset="0"/>
                <a:cs typeface="Courier New" charset="0"/>
              </a:rPr>
              <a:t>ppgradcor</a:t>
            </a:r>
            <a:r>
              <a:rPr lang="fr-FR" sz="1100">
                <a:latin typeface="Courier New" charset="0"/>
                <a:cs typeface="Courier New" charset="0"/>
              </a:rPr>
              <a:t>), </a:t>
            </a:r>
            <a:r>
              <a:rPr lang="pl-PL" sz="1100" b="1">
                <a:latin typeface="Courier New" charset="0"/>
                <a:cs typeface="Courier New" charset="0"/>
              </a:rPr>
              <a:t>dzdx</a:t>
            </a:r>
            <a:r>
              <a:rPr lang="pl-PL" sz="1100">
                <a:latin typeface="Courier New" charset="0"/>
                <a:cs typeface="Courier New" charset="0"/>
              </a:rPr>
              <a:t>)];</a:t>
            </a:r>
          </a:p>
          <a:p>
            <a:r>
              <a:rPr lang="pl-PL" sz="1100">
                <a:latin typeface="Courier New" charset="0"/>
                <a:cs typeface="Courier New" charset="0"/>
              </a:rPr>
              <a:t>    ctx[</a:t>
            </a:r>
            <a:r>
              <a:rPr lang="pl-PL" sz="1100" b="1">
                <a:solidFill>
                  <a:srgbClr val="0000FF"/>
                </a:solidFill>
                <a:latin typeface="Courier New" charset="0"/>
                <a:cs typeface="Courier New" charset="0"/>
              </a:rPr>
              <a:t>u</a:t>
            </a:r>
            <a:r>
              <a:rPr lang="pl-PL" sz="1100">
                <a:latin typeface="Courier New" charset="0"/>
                <a:cs typeface="Courier New" charset="0"/>
              </a:rPr>
              <a:t>] = ctx[</a:t>
            </a:r>
            <a:r>
              <a:rPr lang="pl-PL" sz="1100" b="1">
                <a:solidFill>
                  <a:srgbClr val="0000FF"/>
                </a:solidFill>
                <a:latin typeface="Courier New" charset="0"/>
                <a:cs typeface="Courier New" charset="0"/>
              </a:rPr>
              <a:t>u</a:t>
            </a:r>
            <a:r>
              <a:rPr lang="pl-PL" sz="1100">
                <a:latin typeface="Courier New" charset="0"/>
                <a:cs typeface="Courier New" charset="0"/>
              </a:rPr>
              <a:t>] - </a:t>
            </a:r>
            <a:r>
              <a:rPr lang="pl-PL" sz="1100" b="1">
                <a:latin typeface="Courier New" charset="0"/>
                <a:cs typeface="Courier New" charset="0"/>
              </a:rPr>
              <a:t>pgrad</a:t>
            </a:r>
            <a:r>
              <a:rPr lang="pl-PL" sz="1100">
                <a:latin typeface="Courier New" charset="0"/>
                <a:cs typeface="Courier New" charset="0"/>
              </a:rPr>
              <a:t> * </a:t>
            </a:r>
            <a:r>
              <a:rPr lang="pl-PL" sz="1100" b="1">
                <a:solidFill>
                  <a:srgbClr val="000000"/>
                </a:solidFill>
                <a:latin typeface="Courier New" charset="0"/>
                <a:cs typeface="Courier New" charset="0"/>
              </a:rPr>
              <a:t>rhoi</a:t>
            </a:r>
            <a:r>
              <a:rPr lang="pl-PL" sz="1100">
                <a:solidFill>
                  <a:srgbClr val="000000"/>
                </a:solidFill>
                <a:latin typeface="Courier New" charset="0"/>
                <a:cs typeface="Courier New" charset="0"/>
              </a:rPr>
              <a:t> </a:t>
            </a:r>
            <a:r>
              <a:rPr lang="pl-PL" sz="1100">
                <a:latin typeface="Courier New" charset="0"/>
                <a:cs typeface="Courier New" charset="0"/>
              </a:rPr>
              <a:t>* ctx[dts];</a:t>
            </a:r>
          </a:p>
          <a:p>
            <a:r>
              <a:rPr lang="pl-PL" sz="1100">
                <a:latin typeface="Courier New" charset="0"/>
                <a:cs typeface="Courier New" charset="0"/>
              </a:rPr>
              <a:t>}</a:t>
            </a:r>
          </a:p>
        </p:txBody>
      </p:sp>
      <p:sp>
        <p:nvSpPr>
          <p:cNvPr id="50180" name="Rectangle 5"/>
          <p:cNvSpPr>
            <a:spLocks noChangeArrowheads="1"/>
          </p:cNvSpPr>
          <p:nvPr/>
        </p:nvSpPr>
        <p:spPr bwMode="auto">
          <a:xfrm>
            <a:off x="5311775" y="1457325"/>
            <a:ext cx="294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/>
              <a:t>(in terrain-following coords)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Dycore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Rewrite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tatus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300"/>
              </a:spcAft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Fully functional single-node CPU implementation</a:t>
            </a:r>
          </a:p>
          <a:p>
            <a:pPr lvl="1">
              <a:spcAft>
                <a:spcPts val="300"/>
              </a:spcAft>
            </a:pPr>
            <a:r>
              <a:rPr lang="en-US">
                <a:latin typeface="Arial" charset="0"/>
                <a:ea typeface="ＭＳ Ｐゴシック" charset="0"/>
              </a:rPr>
              <a:t>fast wave solver</a:t>
            </a:r>
          </a:p>
          <a:p>
            <a:pPr lvl="1">
              <a:spcAft>
                <a:spcPts val="300"/>
              </a:spcAft>
            </a:pPr>
            <a:r>
              <a:rPr lang="en-US">
                <a:latin typeface="Arial" charset="0"/>
                <a:ea typeface="ＭＳ Ｐゴシック" charset="0"/>
              </a:rPr>
              <a:t>horizontal advection (5</a:t>
            </a:r>
            <a:r>
              <a:rPr lang="en-US" baseline="30000">
                <a:latin typeface="Arial" charset="0"/>
                <a:ea typeface="ＭＳ Ｐゴシック" charset="0"/>
              </a:rPr>
              <a:t>th</a:t>
            </a:r>
            <a:r>
              <a:rPr lang="en-US">
                <a:latin typeface="Arial" charset="0"/>
                <a:ea typeface="ＭＳ Ｐゴシック" charset="0"/>
              </a:rPr>
              <a:t>-order upstream, Bott)</a:t>
            </a:r>
          </a:p>
          <a:p>
            <a:pPr lvl="1">
              <a:spcAft>
                <a:spcPts val="300"/>
              </a:spcAft>
            </a:pPr>
            <a:r>
              <a:rPr lang="en-US">
                <a:latin typeface="Arial" charset="0"/>
                <a:ea typeface="ＭＳ Ｐゴシック" charset="0"/>
              </a:rPr>
              <a:t>implicit vertical diffusion and advection</a:t>
            </a:r>
          </a:p>
          <a:p>
            <a:pPr lvl="1">
              <a:spcAft>
                <a:spcPts val="300"/>
              </a:spcAft>
            </a:pPr>
            <a:r>
              <a:rPr lang="en-US">
                <a:latin typeface="Arial" charset="0"/>
                <a:ea typeface="ＭＳ Ｐゴシック" charset="0"/>
              </a:rPr>
              <a:t>horizontal hyper-diffusion</a:t>
            </a:r>
          </a:p>
          <a:p>
            <a:pPr lvl="1">
              <a:spcAft>
                <a:spcPts val="300"/>
              </a:spcAft>
            </a:pPr>
            <a:r>
              <a:rPr lang="en-US">
                <a:latin typeface="Arial" charset="0"/>
                <a:ea typeface="ＭＳ Ｐゴシック" charset="0"/>
              </a:rPr>
              <a:t>Coriolis and other smaller stencils</a:t>
            </a:r>
          </a:p>
          <a:p>
            <a:pPr lvl="1">
              <a:spcAft>
                <a:spcPts val="300"/>
              </a:spcAft>
            </a:pPr>
            <a:endParaRPr lang="en-US">
              <a:latin typeface="Arial" charset="0"/>
              <a:ea typeface="ＭＳ Ｐゴシック" charset="0"/>
            </a:endParaRPr>
          </a:p>
          <a:p>
            <a:pPr>
              <a:spcAft>
                <a:spcPts val="300"/>
              </a:spcAft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Verified against Fortran reference to machine precision</a:t>
            </a:r>
          </a:p>
          <a:p>
            <a:pPr>
              <a:spcAft>
                <a:spcPts val="300"/>
              </a:spcAft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300"/>
              </a:spcAft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No SSE-specific optimizations done yet!</a:t>
            </a:r>
          </a:p>
          <a:p>
            <a:pPr>
              <a:spcAft>
                <a:spcPts val="300"/>
              </a:spcAft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FUO@FEGZRJMFUVWXY5MJ" val="3148"/>
</p:tagLst>
</file>

<file path=ppt/theme/theme1.xml><?xml version="1.0" encoding="utf-8"?>
<a:theme xmlns:a="http://schemas.openxmlformats.org/drawingml/2006/main" name="MCH-Template_Var1_en">
  <a:themeElements>
    <a:clrScheme name="MCH-Template_Var1_e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CH-Template_Var1_e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MCH-Template_Var1_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H-Template_Var1_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H-Template_Var1_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H-Template_Var1_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H-Template_Var1_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H-Template_Var1_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H-Template_Var1_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H-Template_Var1_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H-Template_Var1_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H-Template_Var1_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H-Template_Var1_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H-Template_Var1_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6652</TotalTime>
  <Words>1280</Words>
  <Application>Microsoft Macintosh PowerPoint</Application>
  <PresentationFormat>On-screen Show (4:3)</PresentationFormat>
  <Paragraphs>222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MCH-Template_Var1_en</vt:lpstr>
      <vt:lpstr>Status of Dynamical Core C++ Rewrite</vt:lpstr>
      <vt:lpstr>Outline</vt:lpstr>
      <vt:lpstr>Motivation</vt:lpstr>
      <vt:lpstr>Motivation</vt:lpstr>
      <vt:lpstr>Wishlist</vt:lpstr>
      <vt:lpstr>Domain Specific Embedded Language (DSEL)</vt:lpstr>
      <vt:lpstr>Example: du/dt = -1/ρ dp/dx</vt:lpstr>
      <vt:lpstr>Example: du/dt = -1/ρ dp/dx</vt:lpstr>
      <vt:lpstr>Dycore Rewrite Status</vt:lpstr>
      <vt:lpstr>Rewrite vs. Current COSMO</vt:lpstr>
      <vt:lpstr>Performance and scaling</vt:lpstr>
      <vt:lpstr>Schedule</vt:lpstr>
      <vt:lpstr>GPU Implementation - Design Decisions</vt:lpstr>
      <vt:lpstr>GPU Implementation - Status</vt:lpstr>
      <vt:lpstr>Conclusions</vt:lpstr>
      <vt:lpstr>Next Steps</vt:lpstr>
      <vt:lpstr>For more information…</vt:lpstr>
    </vt:vector>
  </TitlesOfParts>
  <Company>MeteoSchweiz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Extended range forecasts at MeteoSwiss </dc:title>
  <dc:creator> </dc:creator>
  <cp:lastModifiedBy>Oliver Fuhrer</cp:lastModifiedBy>
  <cp:revision>378</cp:revision>
  <cp:lastPrinted>2003-11-14T16:51:38Z</cp:lastPrinted>
  <dcterms:created xsi:type="dcterms:W3CDTF">2010-06-20T20:04:41Z</dcterms:created>
  <dcterms:modified xsi:type="dcterms:W3CDTF">2011-09-05T21:41:55Z</dcterms:modified>
</cp:coreProperties>
</file>