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handoutMasterIdLst>
    <p:handoutMasterId r:id="rId94"/>
  </p:handoutMasterIdLst>
  <p:sldIdLst>
    <p:sldId id="258" r:id="rId2"/>
    <p:sldId id="318" r:id="rId3"/>
    <p:sldId id="343" r:id="rId4"/>
    <p:sldId id="428" r:id="rId5"/>
    <p:sldId id="429" r:id="rId6"/>
    <p:sldId id="430" r:id="rId7"/>
    <p:sldId id="431" r:id="rId8"/>
    <p:sldId id="432" r:id="rId9"/>
    <p:sldId id="433" r:id="rId10"/>
    <p:sldId id="434" r:id="rId11"/>
    <p:sldId id="509" r:id="rId12"/>
    <p:sldId id="435" r:id="rId13"/>
    <p:sldId id="436" r:id="rId14"/>
    <p:sldId id="437" r:id="rId15"/>
    <p:sldId id="438" r:id="rId16"/>
    <p:sldId id="439" r:id="rId17"/>
    <p:sldId id="440" r:id="rId18"/>
    <p:sldId id="441" r:id="rId19"/>
    <p:sldId id="442" r:id="rId20"/>
    <p:sldId id="443" r:id="rId21"/>
    <p:sldId id="424" r:id="rId22"/>
    <p:sldId id="403" r:id="rId23"/>
    <p:sldId id="404" r:id="rId24"/>
    <p:sldId id="406" r:id="rId25"/>
    <p:sldId id="410" r:id="rId26"/>
    <p:sldId id="411" r:id="rId27"/>
    <p:sldId id="413" r:id="rId28"/>
    <p:sldId id="425" r:id="rId29"/>
    <p:sldId id="350" r:id="rId30"/>
    <p:sldId id="505" r:id="rId31"/>
    <p:sldId id="445" r:id="rId32"/>
    <p:sldId id="448" r:id="rId33"/>
    <p:sldId id="449" r:id="rId34"/>
    <p:sldId id="506" r:id="rId35"/>
    <p:sldId id="372" r:id="rId36"/>
    <p:sldId id="426" r:id="rId37"/>
    <p:sldId id="450" r:id="rId38"/>
    <p:sldId id="451" r:id="rId39"/>
    <p:sldId id="452" r:id="rId40"/>
    <p:sldId id="453" r:id="rId41"/>
    <p:sldId id="454" r:id="rId42"/>
    <p:sldId id="455" r:id="rId43"/>
    <p:sldId id="528" r:id="rId44"/>
    <p:sldId id="529" r:id="rId45"/>
    <p:sldId id="530" r:id="rId46"/>
    <p:sldId id="531" r:id="rId47"/>
    <p:sldId id="532" r:id="rId48"/>
    <p:sldId id="533"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540" r:id="rId75"/>
    <p:sldId id="541" r:id="rId76"/>
    <p:sldId id="542" r:id="rId77"/>
    <p:sldId id="543" r:id="rId78"/>
    <p:sldId id="514" r:id="rId79"/>
    <p:sldId id="515" r:id="rId80"/>
    <p:sldId id="516" r:id="rId81"/>
    <p:sldId id="517" r:id="rId82"/>
    <p:sldId id="518" r:id="rId83"/>
    <p:sldId id="519" r:id="rId84"/>
    <p:sldId id="520" r:id="rId85"/>
    <p:sldId id="521" r:id="rId86"/>
    <p:sldId id="534" r:id="rId87"/>
    <p:sldId id="535" r:id="rId88"/>
    <p:sldId id="536" r:id="rId89"/>
    <p:sldId id="537" r:id="rId90"/>
    <p:sldId id="538" r:id="rId91"/>
    <p:sldId id="539" r:id="rId9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99"/>
    <a:srgbClr val="3333CC"/>
    <a:srgbClr val="000000"/>
    <a:srgbClr val="FF99FF"/>
    <a:srgbClr val="FF3300"/>
    <a:srgbClr val="FF6600"/>
    <a:srgbClr val="3399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18" autoAdjust="0"/>
    <p:restoredTop sz="97304" autoAdjust="0"/>
  </p:normalViewPr>
  <p:slideViewPr>
    <p:cSldViewPr>
      <p:cViewPr>
        <p:scale>
          <a:sx n="100" d="100"/>
          <a:sy n="100" d="100"/>
        </p:scale>
        <p:origin x="-210" y="-1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195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E37CE7D1-24F0-4940-943B-714255AB8751}" type="datetimeFigureOut">
              <a:rPr lang="en-US"/>
              <a:pPr>
                <a:defRPr/>
              </a:pPr>
              <a:t>10/6/2011</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7BD082E-BC88-4788-ADF2-FE86FFCEADD9}"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it-IT"/>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it-IT"/>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it-IT"/>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EFFDF6D-8DDA-4B3E-9B26-8CC592A430F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png"/><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C01BD50-E411-4C4F-A946-5B1B28BC4C5D}"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7A715CE-9B2D-452C-826D-8844E42C857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C7C3CB-A591-4CFE-85EA-A945B77C1D5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F1409F3-9243-48AB-A4C0-07BF376B4B61}"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itolo e  contenuto 4">
    <p:spTree>
      <p:nvGrpSpPr>
        <p:cNvPr id="1" name=""/>
        <p:cNvGrpSpPr/>
        <p:nvPr/>
      </p:nvGrpSpPr>
      <p:grpSpPr>
        <a:xfrm>
          <a:off x="0" y="0"/>
          <a:ext cx="0" cy="0"/>
          <a:chOff x="0" y="0"/>
          <a:chExt cx="0" cy="0"/>
        </a:xfrm>
      </p:grpSpPr>
      <p:graphicFrame>
        <p:nvGraphicFramePr>
          <p:cNvPr id="7" name="Object 7"/>
          <p:cNvGraphicFramePr>
            <a:graphicFrameLocks noChangeAspect="1"/>
          </p:cNvGraphicFramePr>
          <p:nvPr/>
        </p:nvGraphicFramePr>
        <p:xfrm>
          <a:off x="0" y="-26988"/>
          <a:ext cx="9144000" cy="1189038"/>
        </p:xfrm>
        <a:graphic>
          <a:graphicData uri="http://schemas.openxmlformats.org/presentationml/2006/ole">
            <p:oleObj spid="_x0000_s177154" name="Image" r:id="rId3" imgW="9523810" imgH="1238423" progId="">
              <p:embed/>
            </p:oleObj>
          </a:graphicData>
        </a:graphic>
      </p:graphicFrame>
      <p:pic>
        <p:nvPicPr>
          <p:cNvPr id="8" name="Picture 26" descr="ArpaColor_p"/>
          <p:cNvPicPr>
            <a:picLocks noChangeAspect="1" noChangeArrowheads="1"/>
          </p:cNvPicPr>
          <p:nvPr userDrawn="1"/>
        </p:nvPicPr>
        <p:blipFill>
          <a:blip r:embed="rId4" cstate="print"/>
          <a:srcRect/>
          <a:stretch>
            <a:fillRect/>
          </a:stretch>
        </p:blipFill>
        <p:spPr bwMode="auto">
          <a:xfrm>
            <a:off x="0" y="5862638"/>
            <a:ext cx="539750" cy="377825"/>
          </a:xfrm>
          <a:prstGeom prst="rect">
            <a:avLst/>
          </a:prstGeom>
          <a:noFill/>
          <a:ln w="9525">
            <a:noFill/>
            <a:miter lim="800000"/>
            <a:headEnd/>
            <a:tailEnd/>
          </a:ln>
        </p:spPr>
      </p:pic>
      <p:sp>
        <p:nvSpPr>
          <p:cNvPr id="9" name="Segnaposto data 3"/>
          <p:cNvSpPr txBox="1">
            <a:spLocks/>
          </p:cNvSpPr>
          <p:nvPr userDrawn="1"/>
        </p:nvSpPr>
        <p:spPr bwMode="auto">
          <a:xfrm>
            <a:off x="0" y="6381750"/>
            <a:ext cx="8459788" cy="431800"/>
          </a:xfrm>
          <a:prstGeom prst="rect">
            <a:avLst/>
          </a:prstGeom>
          <a:noFill/>
          <a:ln w="9525">
            <a:noFill/>
            <a:miter lim="800000"/>
            <a:headEnd/>
            <a:tailEnd/>
          </a:ln>
        </p:spPr>
        <p:txBody>
          <a:bodyPr/>
          <a:lstStyle/>
          <a:p>
            <a:pPr algn="ctr">
              <a:defRPr/>
            </a:pPr>
            <a:r>
              <a:rPr lang="it-IT" dirty="0">
                <a:latin typeface="Calibri" pitchFamily="34" charset="0"/>
              </a:rPr>
              <a:t> COSMO </a:t>
            </a:r>
            <a:r>
              <a:rPr lang="it-IT" dirty="0" err="1">
                <a:latin typeface="Calibri" pitchFamily="34" charset="0"/>
              </a:rPr>
              <a:t>General</a:t>
            </a:r>
            <a:r>
              <a:rPr lang="it-IT" dirty="0">
                <a:latin typeface="Calibri" pitchFamily="34" charset="0"/>
              </a:rPr>
              <a:t> Meeting – Roma</a:t>
            </a:r>
            <a:r>
              <a:rPr lang="it-IT" dirty="0"/>
              <a:t> </a:t>
            </a:r>
            <a:r>
              <a:rPr lang="it-IT" dirty="0">
                <a:latin typeface="Calibri" pitchFamily="34" charset="0"/>
              </a:rPr>
              <a:t>05-09 </a:t>
            </a:r>
            <a:r>
              <a:rPr lang="it-IT" dirty="0" err="1">
                <a:latin typeface="Calibri" pitchFamily="34" charset="0"/>
              </a:rPr>
              <a:t>Sept</a:t>
            </a:r>
            <a:r>
              <a:rPr lang="it-IT" dirty="0">
                <a:latin typeface="Calibri" pitchFamily="34" charset="0"/>
              </a:rPr>
              <a:t> 2011</a:t>
            </a:r>
          </a:p>
        </p:txBody>
      </p:sp>
      <p:pic>
        <p:nvPicPr>
          <p:cNvPr id="10" name="Picture 17" descr="arpa"/>
          <p:cNvPicPr>
            <a:picLocks noChangeAspect="1" noChangeArrowheads="1"/>
          </p:cNvPicPr>
          <p:nvPr userDrawn="1"/>
        </p:nvPicPr>
        <p:blipFill>
          <a:blip r:embed="rId5" cstate="print"/>
          <a:srcRect/>
          <a:stretch>
            <a:fillRect/>
          </a:stretch>
        </p:blipFill>
        <p:spPr bwMode="auto">
          <a:xfrm>
            <a:off x="34925" y="6308725"/>
            <a:ext cx="1008063" cy="463550"/>
          </a:xfrm>
          <a:prstGeom prst="rect">
            <a:avLst/>
          </a:prstGeom>
          <a:noFill/>
          <a:ln w="9525">
            <a:noFill/>
            <a:miter lim="800000"/>
            <a:headEnd/>
            <a:tailEnd/>
          </a:ln>
        </p:spPr>
      </p:pic>
      <p:graphicFrame>
        <p:nvGraphicFramePr>
          <p:cNvPr id="11" name="Object 3"/>
          <p:cNvGraphicFramePr>
            <a:graphicFrameLocks noChangeAspect="1"/>
          </p:cNvGraphicFramePr>
          <p:nvPr/>
        </p:nvGraphicFramePr>
        <p:xfrm>
          <a:off x="0" y="-26988"/>
          <a:ext cx="9144000" cy="1189038"/>
        </p:xfrm>
        <a:graphic>
          <a:graphicData uri="http://schemas.openxmlformats.org/presentationml/2006/ole">
            <p:oleObj spid="_x0000_s177155" name="Image" r:id="rId6" imgW="9523810" imgH="1238423" progId="">
              <p:embed/>
            </p:oleObj>
          </a:graphicData>
        </a:graphic>
      </p:graphicFrame>
      <p:pic>
        <p:nvPicPr>
          <p:cNvPr id="12" name="Picture 26" descr="ArpaColor_p"/>
          <p:cNvPicPr>
            <a:picLocks noChangeAspect="1" noChangeArrowheads="1"/>
          </p:cNvPicPr>
          <p:nvPr userDrawn="1"/>
        </p:nvPicPr>
        <p:blipFill>
          <a:blip r:embed="rId4" cstate="print"/>
          <a:srcRect/>
          <a:stretch>
            <a:fillRect/>
          </a:stretch>
        </p:blipFill>
        <p:spPr bwMode="auto">
          <a:xfrm>
            <a:off x="0" y="5862638"/>
            <a:ext cx="539750" cy="377825"/>
          </a:xfrm>
          <a:prstGeom prst="rect">
            <a:avLst/>
          </a:prstGeom>
          <a:noFill/>
          <a:ln w="9525">
            <a:noFill/>
            <a:miter lim="800000"/>
            <a:headEnd/>
            <a:tailEnd/>
          </a:ln>
        </p:spPr>
      </p:pic>
      <p:sp>
        <p:nvSpPr>
          <p:cNvPr id="13" name="Segnaposto data 3"/>
          <p:cNvSpPr txBox="1">
            <a:spLocks/>
          </p:cNvSpPr>
          <p:nvPr userDrawn="1"/>
        </p:nvSpPr>
        <p:spPr bwMode="auto">
          <a:xfrm>
            <a:off x="0" y="6381750"/>
            <a:ext cx="8459788" cy="431800"/>
          </a:xfrm>
          <a:prstGeom prst="rect">
            <a:avLst/>
          </a:prstGeom>
          <a:noFill/>
          <a:ln w="9525">
            <a:noFill/>
            <a:miter lim="800000"/>
            <a:headEnd/>
            <a:tailEnd/>
          </a:ln>
        </p:spPr>
        <p:txBody>
          <a:bodyPr/>
          <a:lstStyle/>
          <a:p>
            <a:pPr algn="ctr">
              <a:defRPr/>
            </a:pPr>
            <a:r>
              <a:rPr lang="it-IT" dirty="0">
                <a:latin typeface="Calibri" pitchFamily="34" charset="0"/>
              </a:rPr>
              <a:t> COSMO </a:t>
            </a:r>
            <a:r>
              <a:rPr lang="it-IT" dirty="0" err="1">
                <a:latin typeface="Calibri" pitchFamily="34" charset="0"/>
              </a:rPr>
              <a:t>General</a:t>
            </a:r>
            <a:r>
              <a:rPr lang="it-IT" dirty="0">
                <a:latin typeface="Calibri" pitchFamily="34" charset="0"/>
              </a:rPr>
              <a:t> Meeting – Roma</a:t>
            </a:r>
            <a:r>
              <a:rPr lang="it-IT" dirty="0"/>
              <a:t> </a:t>
            </a:r>
            <a:r>
              <a:rPr lang="it-IT" dirty="0">
                <a:latin typeface="Calibri" pitchFamily="34" charset="0"/>
              </a:rPr>
              <a:t>05-09 </a:t>
            </a:r>
            <a:r>
              <a:rPr lang="it-IT" dirty="0" err="1">
                <a:latin typeface="Calibri" pitchFamily="34" charset="0"/>
              </a:rPr>
              <a:t>Sept</a:t>
            </a:r>
            <a:r>
              <a:rPr lang="it-IT" dirty="0">
                <a:latin typeface="Calibri" pitchFamily="34" charset="0"/>
              </a:rPr>
              <a:t> 2011</a:t>
            </a:r>
          </a:p>
        </p:txBody>
      </p:sp>
      <p:pic>
        <p:nvPicPr>
          <p:cNvPr id="14" name="Picture 17" descr="arpa"/>
          <p:cNvPicPr>
            <a:picLocks noChangeAspect="1" noChangeArrowheads="1"/>
          </p:cNvPicPr>
          <p:nvPr userDrawn="1"/>
        </p:nvPicPr>
        <p:blipFill>
          <a:blip r:embed="rId5" cstate="print"/>
          <a:srcRect/>
          <a:stretch>
            <a:fillRect/>
          </a:stretch>
        </p:blipFill>
        <p:spPr bwMode="auto">
          <a:xfrm>
            <a:off x="34925" y="6308725"/>
            <a:ext cx="1008063" cy="463550"/>
          </a:xfrm>
          <a:prstGeom prst="rect">
            <a:avLst/>
          </a:prstGeom>
          <a:noFill/>
          <a:ln w="9525">
            <a:noFill/>
            <a:miter lim="800000"/>
            <a:headEnd/>
            <a:tailEnd/>
          </a:ln>
        </p:spPr>
      </p:pic>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en-US"/>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5" name="Segnaposto data 6"/>
          <p:cNvSpPr>
            <a:spLocks noGrp="1"/>
          </p:cNvSpPr>
          <p:nvPr>
            <p:ph type="dt" sz="half" idx="10"/>
          </p:nvPr>
        </p:nvSpPr>
        <p:spPr/>
        <p:txBody>
          <a:bodyPr/>
          <a:lstStyle>
            <a:lvl1pPr>
              <a:defRPr/>
            </a:lvl1pPr>
          </a:lstStyle>
          <a:p>
            <a:pPr>
              <a:defRPr/>
            </a:pPr>
            <a:endParaRPr lang="en-GB"/>
          </a:p>
        </p:txBody>
      </p:sp>
      <p:sp>
        <p:nvSpPr>
          <p:cNvPr id="16" name="Segnaposto piè di pagina 7"/>
          <p:cNvSpPr>
            <a:spLocks noGrp="1"/>
          </p:cNvSpPr>
          <p:nvPr>
            <p:ph type="ftr" sz="quarter" idx="11"/>
          </p:nvPr>
        </p:nvSpPr>
        <p:spPr/>
        <p:txBody>
          <a:bodyPr/>
          <a:lstStyle>
            <a:lvl1pPr>
              <a:defRPr/>
            </a:lvl1pPr>
          </a:lstStyle>
          <a:p>
            <a:pPr>
              <a:defRPr/>
            </a:pPr>
            <a:endParaRPr lang="en-GB"/>
          </a:p>
        </p:txBody>
      </p:sp>
      <p:sp>
        <p:nvSpPr>
          <p:cNvPr id="17" name="Segnaposto numero diapositiva 8"/>
          <p:cNvSpPr>
            <a:spLocks noGrp="1"/>
          </p:cNvSpPr>
          <p:nvPr>
            <p:ph type="sldNum" sz="quarter" idx="12"/>
          </p:nvPr>
        </p:nvSpPr>
        <p:spPr/>
        <p:txBody>
          <a:bodyPr/>
          <a:lstStyle>
            <a:lvl1pPr>
              <a:defRPr/>
            </a:lvl1pPr>
          </a:lstStyle>
          <a:p>
            <a:pPr>
              <a:defRPr/>
            </a:pPr>
            <a:fld id="{1E886894-F4E0-4EE2-ABD3-0BF10556136C}" type="slidenum">
              <a:rPr lang="en-GB"/>
              <a:pPr>
                <a:defRPr/>
              </a:pPr>
              <a:t>‹N›</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data 5"/>
          <p:cNvSpPr>
            <a:spLocks noGrp="1"/>
          </p:cNvSpPr>
          <p:nvPr>
            <p:ph type="dt" sz="half" idx="10"/>
          </p:nvPr>
        </p:nvSpPr>
        <p:spPr>
          <a:xfrm>
            <a:off x="457200" y="6245225"/>
            <a:ext cx="2133600" cy="476250"/>
          </a:xfrm>
        </p:spPr>
        <p:txBody>
          <a:bodyPr/>
          <a:lstStyle>
            <a:lvl1pPr>
              <a:defRPr/>
            </a:lvl1pPr>
          </a:lstStyle>
          <a:p>
            <a:pPr>
              <a:defRPr/>
            </a:pPr>
            <a:endParaRPr lang="it-IT"/>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pPr>
              <a:defRPr/>
            </a:pPr>
            <a:endParaRPr lang="it-IT"/>
          </a:p>
        </p:txBody>
      </p:sp>
      <p:sp>
        <p:nvSpPr>
          <p:cNvPr id="8" name="Segnaposto numero diapositiva 7"/>
          <p:cNvSpPr>
            <a:spLocks noGrp="1"/>
          </p:cNvSpPr>
          <p:nvPr>
            <p:ph type="sldNum" sz="quarter" idx="12"/>
          </p:nvPr>
        </p:nvSpPr>
        <p:spPr>
          <a:xfrm>
            <a:off x="6553200" y="6245225"/>
            <a:ext cx="2133600" cy="476250"/>
          </a:xfrm>
        </p:spPr>
        <p:txBody>
          <a:bodyPr/>
          <a:lstStyle>
            <a:lvl1pPr>
              <a:defRPr smtClean="0"/>
            </a:lvl1pPr>
          </a:lstStyle>
          <a:p>
            <a:pPr>
              <a:defRPr/>
            </a:pPr>
            <a:fld id="{C2E57072-398D-4B46-8CE2-E7FE7EAA5D0C}"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E1C347E-8037-4255-9474-90042334AA35}"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9AEED90-8AE0-4541-A372-9FEF6B93A973}"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9CFECE3-2A6B-4E09-A05B-BF3F8433B42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0A6E088-D3F1-45FC-82FE-1CDD17ECE1D6}"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5123589-778E-4E14-8FC3-12DD48745DFC}"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2D882D1-4CDC-4521-B72C-291C83DF9CAF}"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D5D4387-6749-4774-9635-DC4FFD577A9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ED6DE54-DA66-4553-8FAC-6F100DD484F4}"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7"/>
          <p:cNvGraphicFramePr>
            <a:graphicFrameLocks noChangeAspect="1"/>
          </p:cNvGraphicFramePr>
          <p:nvPr/>
        </p:nvGraphicFramePr>
        <p:xfrm>
          <a:off x="0" y="-26988"/>
          <a:ext cx="9144000" cy="1189038"/>
        </p:xfrm>
        <a:graphic>
          <a:graphicData uri="http://schemas.openxmlformats.org/presentationml/2006/ole">
            <p:oleObj spid="_x0000_s1026" name="Image" r:id="rId17" imgW="9523810" imgH="1238423" progId="">
              <p:embed/>
            </p:oleObj>
          </a:graphicData>
        </a:graphic>
      </p:graphicFrame>
      <p:pic>
        <p:nvPicPr>
          <p:cNvPr id="1028" name="Picture 26" descr="ArpaColor_p"/>
          <p:cNvPicPr>
            <a:picLocks noChangeAspect="1" noChangeArrowheads="1"/>
          </p:cNvPicPr>
          <p:nvPr userDrawn="1"/>
        </p:nvPicPr>
        <p:blipFill>
          <a:blip r:embed="rId18" cstate="print"/>
          <a:srcRect/>
          <a:stretch>
            <a:fillRect/>
          </a:stretch>
        </p:blipFill>
        <p:spPr bwMode="auto">
          <a:xfrm>
            <a:off x="0" y="5862638"/>
            <a:ext cx="539750" cy="377825"/>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3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4F8496F-8F7B-4AFC-9596-5FBB7776C802}" type="slidenum">
              <a:rPr lang="it-IT"/>
              <a:pPr>
                <a:defRPr/>
              </a:pPr>
              <a:t>‹N›</a:t>
            </a:fld>
            <a:endParaRPr lang="it-IT"/>
          </a:p>
        </p:txBody>
      </p:sp>
      <p:sp>
        <p:nvSpPr>
          <p:cNvPr id="1036" name="Segnaposto data 3"/>
          <p:cNvSpPr txBox="1">
            <a:spLocks/>
          </p:cNvSpPr>
          <p:nvPr userDrawn="1"/>
        </p:nvSpPr>
        <p:spPr bwMode="auto">
          <a:xfrm>
            <a:off x="0" y="6381750"/>
            <a:ext cx="8459788" cy="431800"/>
          </a:xfrm>
          <a:prstGeom prst="rect">
            <a:avLst/>
          </a:prstGeom>
          <a:noFill/>
          <a:ln w="9525">
            <a:noFill/>
            <a:miter lim="800000"/>
            <a:headEnd/>
            <a:tailEnd/>
          </a:ln>
        </p:spPr>
        <p:txBody>
          <a:bodyPr/>
          <a:lstStyle/>
          <a:p>
            <a:pPr algn="ctr">
              <a:defRPr/>
            </a:pPr>
            <a:r>
              <a:rPr lang="it-IT" dirty="0">
                <a:latin typeface="Calibri" pitchFamily="34" charset="0"/>
              </a:rPr>
              <a:t> COSMO </a:t>
            </a:r>
            <a:r>
              <a:rPr lang="it-IT" dirty="0" err="1">
                <a:latin typeface="Calibri" pitchFamily="34" charset="0"/>
              </a:rPr>
              <a:t>General</a:t>
            </a:r>
            <a:r>
              <a:rPr lang="it-IT" dirty="0">
                <a:latin typeface="Calibri" pitchFamily="34" charset="0"/>
              </a:rPr>
              <a:t> Meeting – Roma</a:t>
            </a:r>
            <a:r>
              <a:rPr lang="it-IT" dirty="0"/>
              <a:t> </a:t>
            </a:r>
            <a:r>
              <a:rPr lang="it-IT" dirty="0">
                <a:latin typeface="Calibri" pitchFamily="34" charset="0"/>
              </a:rPr>
              <a:t>05-09 </a:t>
            </a:r>
            <a:r>
              <a:rPr lang="it-IT" dirty="0" err="1">
                <a:latin typeface="Calibri" pitchFamily="34" charset="0"/>
              </a:rPr>
              <a:t>Sept</a:t>
            </a:r>
            <a:r>
              <a:rPr lang="it-IT" dirty="0">
                <a:latin typeface="Calibri" pitchFamily="34" charset="0"/>
              </a:rPr>
              <a:t> 2011</a:t>
            </a:r>
          </a:p>
        </p:txBody>
      </p:sp>
      <p:pic>
        <p:nvPicPr>
          <p:cNvPr id="1035" name="Picture 17" descr="arpa"/>
          <p:cNvPicPr>
            <a:picLocks noChangeAspect="1" noChangeArrowheads="1"/>
          </p:cNvPicPr>
          <p:nvPr userDrawn="1"/>
        </p:nvPicPr>
        <p:blipFill>
          <a:blip r:embed="rId19" cstate="print"/>
          <a:srcRect/>
          <a:stretch>
            <a:fillRect/>
          </a:stretch>
        </p:blipFill>
        <p:spPr bwMode="auto">
          <a:xfrm>
            <a:off x="34925" y="6308725"/>
            <a:ext cx="1008063" cy="463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8" r:id="rId13"/>
    <p:sldLayoutId id="214748385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51.pn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50.png"/><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5.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3.png"/><Relationship Id="rId4" Type="http://schemas.openxmlformats.org/officeDocument/2006/relationships/image" Target="../media/image154.png"/></Relationships>
</file>

<file path=ppt/slides/_rels/slide77.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3.png"/><Relationship Id="rId4" Type="http://schemas.openxmlformats.org/officeDocument/2006/relationships/image" Target="../media/image158.png"/></Relationships>
</file>

<file path=ppt/slides/_rels/slide7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9.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1.png"/></Relationships>
</file>

<file path=ppt/slides/_rels/slide81.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61.png"/></Relationships>
</file>

<file path=ppt/slides/_rels/slide82.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61.png"/></Relationships>
</file>

<file path=ppt/slides/_rels/slide83.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61.png"/></Relationships>
</file>

<file path=ppt/slides/_rels/slide84.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61.png"/></Relationships>
</file>

<file path=ppt/slides/_rels/slide85.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61.png"/></Relationships>
</file>

<file path=ppt/slides/_rels/slide8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00.png"/></Relationships>
</file>

<file path=ppt/slides/_rels/slide8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8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5" Type="http://schemas.openxmlformats.org/officeDocument/2006/relationships/image" Target="../media/image208.png"/><Relationship Id="rId4" Type="http://schemas.openxmlformats.org/officeDocument/2006/relationships/image" Target="../media/image2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 Id="rId9" Type="http://schemas.openxmlformats.org/officeDocument/2006/relationships/image" Target="../media/image216.png"/></Relationships>
</file>

<file path=ppt/slides/_rels/slide91.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2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524000"/>
            <a:ext cx="8915400" cy="1143000"/>
          </a:xfrm>
        </p:spPr>
        <p:txBody>
          <a:bodyPr/>
          <a:lstStyle/>
          <a:p>
            <a:pPr eaLnBrk="1" hangingPunct="1"/>
            <a:r>
              <a:rPr lang="en-US" smtClean="0">
                <a:latin typeface="Comic Sans MS" pitchFamily="66" charset="0"/>
              </a:rPr>
              <a:t>Some results from operational verification in Italy</a:t>
            </a:r>
          </a:p>
        </p:txBody>
      </p:sp>
      <p:sp>
        <p:nvSpPr>
          <p:cNvPr id="4099" name="Sottotitolo 2"/>
          <p:cNvSpPr>
            <a:spLocks/>
          </p:cNvSpPr>
          <p:nvPr/>
        </p:nvSpPr>
        <p:spPr bwMode="auto">
          <a:xfrm>
            <a:off x="0" y="3644900"/>
            <a:ext cx="8964613" cy="1752600"/>
          </a:xfrm>
          <a:prstGeom prst="rect">
            <a:avLst/>
          </a:prstGeom>
          <a:noFill/>
          <a:ln w="9525">
            <a:noFill/>
            <a:miter lim="800000"/>
            <a:headEnd/>
            <a:tailEnd/>
          </a:ln>
        </p:spPr>
        <p:txBody>
          <a:bodyPr/>
          <a:lstStyle/>
          <a:p>
            <a:pPr algn="ctr" eaLnBrk="0" hangingPunct="0">
              <a:spcBef>
                <a:spcPct val="20000"/>
              </a:spcBef>
            </a:pPr>
            <a:r>
              <a:rPr lang="it-IT" sz="3200" dirty="0">
                <a:solidFill>
                  <a:srgbClr val="000099"/>
                </a:solidFill>
                <a:latin typeface="Comic Sans MS" pitchFamily="66" charset="0"/>
              </a:rPr>
              <a:t>Angela </a:t>
            </a:r>
            <a:r>
              <a:rPr lang="it-IT" sz="3200" dirty="0" err="1">
                <a:solidFill>
                  <a:srgbClr val="000099"/>
                </a:solidFill>
                <a:latin typeface="Comic Sans MS" pitchFamily="66" charset="0"/>
              </a:rPr>
              <a:t>Celozzi</a:t>
            </a:r>
            <a:r>
              <a:rPr lang="it-IT" sz="3200" dirty="0">
                <a:solidFill>
                  <a:srgbClr val="000099"/>
                </a:solidFill>
                <a:latin typeface="Comic Sans MS" pitchFamily="66" charset="0"/>
              </a:rPr>
              <a:t> – Giovanni </a:t>
            </a:r>
            <a:r>
              <a:rPr lang="it-IT" sz="3200" dirty="0" err="1">
                <a:solidFill>
                  <a:srgbClr val="000099"/>
                </a:solidFill>
                <a:latin typeface="Comic Sans MS" pitchFamily="66" charset="0"/>
              </a:rPr>
              <a:t>Favicchio</a:t>
            </a:r>
            <a:endParaRPr lang="it-IT" sz="3200" dirty="0">
              <a:solidFill>
                <a:srgbClr val="000099"/>
              </a:solidFill>
              <a:latin typeface="Comic Sans MS" pitchFamily="66" charset="0"/>
            </a:endParaRPr>
          </a:p>
          <a:p>
            <a:pPr algn="ctr" eaLnBrk="0" hangingPunct="0">
              <a:spcBef>
                <a:spcPct val="20000"/>
              </a:spcBef>
            </a:pPr>
            <a:r>
              <a:rPr lang="it-IT" sz="3200" dirty="0" smtClean="0">
                <a:solidFill>
                  <a:srgbClr val="000099"/>
                </a:solidFill>
                <a:latin typeface="Comic Sans MS" pitchFamily="66" charset="0"/>
              </a:rPr>
              <a:t>Elena </a:t>
            </a:r>
            <a:r>
              <a:rPr lang="it-IT" sz="3200" dirty="0" err="1">
                <a:solidFill>
                  <a:srgbClr val="000099"/>
                </a:solidFill>
                <a:latin typeface="Comic Sans MS" pitchFamily="66" charset="0"/>
              </a:rPr>
              <a:t>Oberto</a:t>
            </a:r>
            <a:r>
              <a:rPr lang="it-IT" sz="3200" dirty="0">
                <a:solidFill>
                  <a:srgbClr val="000099"/>
                </a:solidFill>
                <a:latin typeface="Comic Sans MS" pitchFamily="66" charset="0"/>
              </a:rPr>
              <a:t> – </a:t>
            </a:r>
            <a:r>
              <a:rPr lang="it-IT" sz="3200" dirty="0" smtClean="0">
                <a:solidFill>
                  <a:srgbClr val="000099"/>
                </a:solidFill>
                <a:latin typeface="Comic Sans MS" pitchFamily="66" charset="0"/>
              </a:rPr>
              <a:t>Adriano </a:t>
            </a:r>
            <a:r>
              <a:rPr lang="it-IT" sz="3200" dirty="0">
                <a:solidFill>
                  <a:srgbClr val="000099"/>
                </a:solidFill>
                <a:latin typeface="Comic Sans MS" pitchFamily="66" charset="0"/>
              </a:rPr>
              <a:t>Raspanti </a:t>
            </a:r>
            <a:endParaRPr lang="it-IT" sz="3200" dirty="0" smtClean="0">
              <a:solidFill>
                <a:srgbClr val="000099"/>
              </a:solidFill>
              <a:latin typeface="Comic Sans MS" pitchFamily="66" charset="0"/>
            </a:endParaRPr>
          </a:p>
          <a:p>
            <a:pPr algn="ctr" eaLnBrk="0" hangingPunct="0">
              <a:spcBef>
                <a:spcPct val="20000"/>
              </a:spcBef>
            </a:pPr>
            <a:r>
              <a:rPr lang="it-IT" sz="3200" dirty="0" smtClean="0">
                <a:solidFill>
                  <a:srgbClr val="000099"/>
                </a:solidFill>
                <a:latin typeface="Comic Sans MS" pitchFamily="66" charset="0"/>
              </a:rPr>
              <a:t>Maria </a:t>
            </a:r>
            <a:r>
              <a:rPr lang="it-IT" sz="3200" dirty="0">
                <a:solidFill>
                  <a:srgbClr val="000099"/>
                </a:solidFill>
                <a:latin typeface="Comic Sans MS" pitchFamily="66" charset="0"/>
              </a:rPr>
              <a:t>Stefania </a:t>
            </a:r>
            <a:r>
              <a:rPr lang="it-IT" sz="3200" dirty="0" err="1" smtClean="0">
                <a:solidFill>
                  <a:srgbClr val="000099"/>
                </a:solidFill>
                <a:latin typeface="Comic Sans MS" pitchFamily="66" charset="0"/>
              </a:rPr>
              <a:t>Tesini</a:t>
            </a:r>
            <a:r>
              <a:rPr lang="it-IT" sz="3200" dirty="0" smtClean="0">
                <a:solidFill>
                  <a:srgbClr val="000099"/>
                </a:solidFill>
                <a:latin typeface="Comic Sans MS" pitchFamily="66" charset="0"/>
              </a:rPr>
              <a:t> - </a:t>
            </a:r>
            <a:r>
              <a:rPr lang="it-IT" sz="3200" dirty="0" err="1">
                <a:solidFill>
                  <a:srgbClr val="000099"/>
                </a:solidFill>
                <a:latin typeface="Comic Sans MS" pitchFamily="66" charset="0"/>
              </a:rPr>
              <a:t>Naima</a:t>
            </a:r>
            <a:r>
              <a:rPr lang="it-IT" sz="3200" dirty="0">
                <a:solidFill>
                  <a:srgbClr val="000099"/>
                </a:solidFill>
                <a:latin typeface="Comic Sans MS" pitchFamily="66" charset="0"/>
              </a:rPr>
              <a:t> Vela</a:t>
            </a:r>
          </a:p>
          <a:p>
            <a:pPr algn="ctr" eaLnBrk="0" hangingPunct="0">
              <a:spcBef>
                <a:spcPct val="20000"/>
              </a:spcBef>
            </a:pPr>
            <a:endParaRPr lang="it-IT" sz="3200" dirty="0">
              <a:solidFill>
                <a:srgbClr val="898989"/>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6" name="Picture 4" descr="http://172.16.101.8/versus/data/2011-06-01_2011-08-31_1499.png?1314954692687"/>
          <p:cNvPicPr>
            <a:picLocks noChangeAspect="1" noChangeArrowheads="1"/>
          </p:cNvPicPr>
          <p:nvPr/>
        </p:nvPicPr>
        <p:blipFill>
          <a:blip r:embed="rId2" cstate="print"/>
          <a:srcRect/>
          <a:stretch>
            <a:fillRect/>
          </a:stretch>
        </p:blipFill>
        <p:spPr bwMode="auto">
          <a:xfrm>
            <a:off x="4929190" y="3800834"/>
            <a:ext cx="3825000" cy="2700000"/>
          </a:xfrm>
          <a:prstGeom prst="rect">
            <a:avLst/>
          </a:prstGeom>
          <a:noFill/>
        </p:spPr>
      </p:pic>
      <p:sp>
        <p:nvSpPr>
          <p:cNvPr id="13315"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dirty="0">
                <a:solidFill>
                  <a:schemeClr val="tx2"/>
                </a:solidFill>
                <a:latin typeface="Comic Sans MS" pitchFamily="66" charset="0"/>
              </a:rPr>
              <a:t>COSMOI7 vs ECMWF </a:t>
            </a:r>
            <a:br>
              <a:rPr lang="it-IT" sz="2800" dirty="0">
                <a:solidFill>
                  <a:schemeClr val="tx2"/>
                </a:solidFill>
                <a:latin typeface="Comic Sans MS" pitchFamily="66" charset="0"/>
              </a:rPr>
            </a:br>
            <a:r>
              <a:rPr lang="it-IT" sz="2800" dirty="0" smtClean="0">
                <a:solidFill>
                  <a:schemeClr val="tx2"/>
                </a:solidFill>
                <a:latin typeface="Comic Sans MS" pitchFamily="66" charset="0"/>
              </a:rPr>
              <a:t>Temperature</a:t>
            </a:r>
            <a:endParaRPr lang="it-IT" sz="2800" dirty="0">
              <a:solidFill>
                <a:schemeClr val="tx2"/>
              </a:solidFill>
              <a:latin typeface="Comic Sans MS" pitchFamily="66" charset="0"/>
            </a:endParaRPr>
          </a:p>
        </p:txBody>
      </p:sp>
      <p:sp>
        <p:nvSpPr>
          <p:cNvPr id="13316"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3317"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3318"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3319"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310274" name="Picture 2" descr="http://172.16.101.8/versus/data/2010-09-01_2010-11-30_1498.png?1314954328750"/>
          <p:cNvPicPr>
            <a:picLocks noChangeAspect="1" noChangeArrowheads="1"/>
          </p:cNvPicPr>
          <p:nvPr/>
        </p:nvPicPr>
        <p:blipFill>
          <a:blip r:embed="rId3" cstate="print"/>
          <a:srcRect/>
          <a:stretch>
            <a:fillRect/>
          </a:stretch>
        </p:blipFill>
        <p:spPr bwMode="auto">
          <a:xfrm>
            <a:off x="1142976" y="1086190"/>
            <a:ext cx="3825000" cy="2700000"/>
          </a:xfrm>
          <a:prstGeom prst="rect">
            <a:avLst/>
          </a:prstGeom>
          <a:noFill/>
        </p:spPr>
      </p:pic>
      <p:pic>
        <p:nvPicPr>
          <p:cNvPr id="310278" name="Picture 6" descr="http://172.16.101.8/versus/data/2010-12-01_2011-02-28_1501.png?1314954918984"/>
          <p:cNvPicPr>
            <a:picLocks noChangeAspect="1" noChangeArrowheads="1"/>
          </p:cNvPicPr>
          <p:nvPr/>
        </p:nvPicPr>
        <p:blipFill>
          <a:blip r:embed="rId4" cstate="print"/>
          <a:srcRect/>
          <a:stretch>
            <a:fillRect/>
          </a:stretch>
        </p:blipFill>
        <p:spPr bwMode="auto">
          <a:xfrm>
            <a:off x="4929190" y="1086190"/>
            <a:ext cx="3825000" cy="2700000"/>
          </a:xfrm>
          <a:prstGeom prst="rect">
            <a:avLst/>
          </a:prstGeom>
          <a:noFill/>
        </p:spPr>
      </p:pic>
      <p:pic>
        <p:nvPicPr>
          <p:cNvPr id="310280" name="Picture 8" descr="http://172.16.101.8/versus/data/2011-03-01_2011-05-31_1502.png?1314954992562"/>
          <p:cNvPicPr>
            <a:picLocks noChangeAspect="1" noChangeArrowheads="1"/>
          </p:cNvPicPr>
          <p:nvPr/>
        </p:nvPicPr>
        <p:blipFill>
          <a:blip r:embed="rId5" cstate="print"/>
          <a:srcRect/>
          <a:stretch>
            <a:fillRect/>
          </a:stretch>
        </p:blipFill>
        <p:spPr bwMode="auto">
          <a:xfrm>
            <a:off x="1142976" y="3786190"/>
            <a:ext cx="3825000" cy="2700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http://172.16.101.8/versus/data/2011-06-01_2011-08-31_1371.png?1314631819609"/>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13315"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COSMOI7 vs ECMWF </a:t>
            </a:r>
            <a:br>
              <a:rPr lang="it-IT" sz="2800">
                <a:solidFill>
                  <a:schemeClr val="tx2"/>
                </a:solidFill>
                <a:latin typeface="Comic Sans MS" pitchFamily="66" charset="0"/>
              </a:rPr>
            </a:br>
            <a:r>
              <a:rPr lang="it-IT" sz="2800">
                <a:solidFill>
                  <a:schemeClr val="tx2"/>
                </a:solidFill>
                <a:latin typeface="Comic Sans MS" pitchFamily="66" charset="0"/>
              </a:rPr>
              <a:t>Dew Point Temperature</a:t>
            </a:r>
          </a:p>
        </p:txBody>
      </p:sp>
      <p:sp>
        <p:nvSpPr>
          <p:cNvPr id="13316"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3317"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3318"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3319"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3320" name="Picture 11" descr="http://172.16.101.8/versus/data/2010-09-01_2010-11-30_1253.png?1313058634046"/>
          <p:cNvPicPr>
            <a:picLocks noChangeAspect="1" noChangeArrowheads="1"/>
          </p:cNvPicPr>
          <p:nvPr/>
        </p:nvPicPr>
        <p:blipFill>
          <a:blip r:embed="rId3" cstate="print"/>
          <a:srcRect/>
          <a:stretch>
            <a:fillRect/>
          </a:stretch>
        </p:blipFill>
        <p:spPr bwMode="auto">
          <a:xfrm>
            <a:off x="1143000" y="1071563"/>
            <a:ext cx="3814763" cy="2692400"/>
          </a:xfrm>
          <a:prstGeom prst="rect">
            <a:avLst/>
          </a:prstGeom>
          <a:noFill/>
          <a:ln w="9525">
            <a:noFill/>
            <a:miter lim="800000"/>
            <a:headEnd/>
            <a:tailEnd/>
          </a:ln>
        </p:spPr>
      </p:pic>
      <p:pic>
        <p:nvPicPr>
          <p:cNvPr id="13321" name="Picture 13" descr="http://172.16.101.8/versus/data/2010-12-01_2011-02-28_1254.png?1313058750093"/>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13322" name="Picture 15" descr="http://172.16.101.8/versus/data/2011-03-01_2011-05-31_1255.png?1313058828828"/>
          <p:cNvPicPr>
            <a:picLocks noChangeAspect="1" noChangeArrowheads="1"/>
          </p:cNvPicPr>
          <p:nvPr/>
        </p:nvPicPr>
        <p:blipFill>
          <a:blip r:embed="rId5" cstate="print"/>
          <a:srcRect/>
          <a:stretch>
            <a:fillRect/>
          </a:stretch>
        </p:blipFill>
        <p:spPr bwMode="auto">
          <a:xfrm>
            <a:off x="1143000" y="3786188"/>
            <a:ext cx="3814763"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http://172.16.101.8/versus/data/2011-06-01_2011-08-31_1380.png?1314632219390"/>
          <p:cNvPicPr>
            <a:picLocks noChangeAspect="1" noChangeArrowheads="1"/>
          </p:cNvPicPr>
          <p:nvPr/>
        </p:nvPicPr>
        <p:blipFill>
          <a:blip r:embed="rId2" cstate="print"/>
          <a:srcRect/>
          <a:stretch>
            <a:fillRect/>
          </a:stretch>
        </p:blipFill>
        <p:spPr bwMode="auto">
          <a:xfrm>
            <a:off x="4857750" y="3786188"/>
            <a:ext cx="3814763" cy="2692400"/>
          </a:xfrm>
          <a:prstGeom prst="rect">
            <a:avLst/>
          </a:prstGeom>
          <a:noFill/>
          <a:ln w="9525">
            <a:noFill/>
            <a:miter lim="800000"/>
            <a:headEnd/>
            <a:tailEnd/>
          </a:ln>
        </p:spPr>
      </p:pic>
      <p:sp>
        <p:nvSpPr>
          <p:cNvPr id="14339"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COSMOI7 vs ECMWF </a:t>
            </a:r>
            <a:br>
              <a:rPr lang="it-IT" sz="2800">
                <a:solidFill>
                  <a:schemeClr val="tx2"/>
                </a:solidFill>
                <a:latin typeface="Comic Sans MS" pitchFamily="66" charset="0"/>
              </a:rPr>
            </a:br>
            <a:r>
              <a:rPr lang="it-IT" sz="2800">
                <a:solidFill>
                  <a:schemeClr val="tx2"/>
                </a:solidFill>
                <a:latin typeface="Comic Sans MS" pitchFamily="66" charset="0"/>
              </a:rPr>
              <a:t>Mean Sea Level Pressure</a:t>
            </a:r>
          </a:p>
        </p:txBody>
      </p:sp>
      <p:sp>
        <p:nvSpPr>
          <p:cNvPr id="14340"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4341"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4342"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4343"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4344" name="Picture 11" descr="http://172.16.101.8/versus/data/2010-09-01_2010-11-30_1256.png?1313058937109"/>
          <p:cNvPicPr>
            <a:picLocks noChangeAspect="1" noChangeArrowheads="1"/>
          </p:cNvPicPr>
          <p:nvPr/>
        </p:nvPicPr>
        <p:blipFill>
          <a:blip r:embed="rId3" cstate="print"/>
          <a:srcRect/>
          <a:stretch>
            <a:fillRect/>
          </a:stretch>
        </p:blipFill>
        <p:spPr bwMode="auto">
          <a:xfrm>
            <a:off x="1071563" y="1143000"/>
            <a:ext cx="3814762" cy="2692400"/>
          </a:xfrm>
          <a:prstGeom prst="rect">
            <a:avLst/>
          </a:prstGeom>
          <a:noFill/>
          <a:ln w="9525">
            <a:noFill/>
            <a:miter lim="800000"/>
            <a:headEnd/>
            <a:tailEnd/>
          </a:ln>
        </p:spPr>
      </p:pic>
      <p:pic>
        <p:nvPicPr>
          <p:cNvPr id="14345" name="Picture 13" descr="http://172.16.101.8/versus/data/2010-12-01_2011-02-28_1257.png?1313058986875"/>
          <p:cNvPicPr>
            <a:picLocks noChangeAspect="1" noChangeArrowheads="1"/>
          </p:cNvPicPr>
          <p:nvPr/>
        </p:nvPicPr>
        <p:blipFill>
          <a:blip r:embed="rId4" cstate="print"/>
          <a:srcRect/>
          <a:stretch>
            <a:fillRect/>
          </a:stretch>
        </p:blipFill>
        <p:spPr bwMode="auto">
          <a:xfrm>
            <a:off x="4857750" y="1143000"/>
            <a:ext cx="3814763" cy="2692400"/>
          </a:xfrm>
          <a:prstGeom prst="rect">
            <a:avLst/>
          </a:prstGeom>
          <a:noFill/>
          <a:ln w="9525">
            <a:noFill/>
            <a:miter lim="800000"/>
            <a:headEnd/>
            <a:tailEnd/>
          </a:ln>
        </p:spPr>
      </p:pic>
      <p:pic>
        <p:nvPicPr>
          <p:cNvPr id="14346" name="Picture 15" descr="http://172.16.101.8/versus/data/2011-03-01_2011-05-31_1258.png?1313059055875"/>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http://172.16.101.8/versus/data/2011-06-01_2011-08-31_1385.png?1314632908937"/>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15363"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COSMOI7 vs ECMWF </a:t>
            </a:r>
            <a:br>
              <a:rPr lang="it-IT" sz="2800">
                <a:solidFill>
                  <a:schemeClr val="tx2"/>
                </a:solidFill>
                <a:latin typeface="Comic Sans MS" pitchFamily="66" charset="0"/>
              </a:rPr>
            </a:br>
            <a:r>
              <a:rPr lang="it-IT" sz="2800">
                <a:solidFill>
                  <a:schemeClr val="tx2"/>
                </a:solidFill>
                <a:latin typeface="Comic Sans MS" pitchFamily="66" charset="0"/>
              </a:rPr>
              <a:t>Wind Speed</a:t>
            </a:r>
          </a:p>
        </p:txBody>
      </p:sp>
      <p:sp>
        <p:nvSpPr>
          <p:cNvPr id="15364"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5365"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5366"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5367"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5368" name="Picture 12" descr="http://172.16.101.8/versus/data/2010-09-01_2010-11-30_1261.png?1313065249750"/>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15369" name="Picture 14" descr="http://172.16.101.8/versus/data/2010-12-01_2011-02-28_1262.png?1313065299828"/>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15370" name="Picture 16" descr="http://172.16.101.8/versus/data/2011-03-01_2011-05-31_1263.png?1313065359156"/>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http://172.16.101.8/versus/data/2011-06-01_2011-08-31_1386.png?1314633481843"/>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16387"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COSMOI7 vs ECMWF </a:t>
            </a:r>
            <a:br>
              <a:rPr lang="it-IT" sz="2800">
                <a:solidFill>
                  <a:schemeClr val="tx2"/>
                </a:solidFill>
                <a:latin typeface="Comic Sans MS" pitchFamily="66" charset="0"/>
              </a:rPr>
            </a:br>
            <a:r>
              <a:rPr lang="it-IT" sz="2800">
                <a:solidFill>
                  <a:schemeClr val="tx2"/>
                </a:solidFill>
                <a:latin typeface="Comic Sans MS" pitchFamily="66" charset="0"/>
              </a:rPr>
              <a:t>Total Cloud Cover</a:t>
            </a:r>
          </a:p>
        </p:txBody>
      </p:sp>
      <p:sp>
        <p:nvSpPr>
          <p:cNvPr id="16388"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6389"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6390"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6391"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6392" name="Picture 12" descr="http://172.16.101.8/versus/data/2010-09-01_2010-11-30_1264.png?1313065683406"/>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16393" name="Picture 14" descr="http://172.16.101.8/versus/data/2010-12-01_2011-02-28_1265.png?1313065784593"/>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16394" name="Picture 16" descr="http://172.16.101.8/versus/data/2011-03-01_2011-05-31_1266.png?1313065852796"/>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17411"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17412" name="Rectangle 6"/>
          <p:cNvSpPr>
            <a:spLocks noGrp="1" noChangeArrowheads="1"/>
          </p:cNvSpPr>
          <p:nvPr>
            <p:ph type="body" sz="half" idx="4294967295"/>
          </p:nvPr>
        </p:nvSpPr>
        <p:spPr>
          <a:xfrm>
            <a:off x="468313" y="981075"/>
            <a:ext cx="8424862" cy="4968875"/>
          </a:xfrm>
        </p:spPr>
        <p:txBody>
          <a:bodyPr anchor="ctr"/>
          <a:lstStyle/>
          <a:p>
            <a:pPr marL="1074738" indent="-1074738"/>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r>
              <a:rPr lang="it-IT" sz="2800" smtClean="0"/>
              <a:t>CROSS MODEL COSMOME vs ECMWF</a:t>
            </a:r>
          </a:p>
          <a:p>
            <a:pPr marL="1074738" indent="-1074738">
              <a:buClr>
                <a:srgbClr val="000099"/>
              </a:buClr>
              <a:buFont typeface="Wingdings" pitchFamily="2" charset="2"/>
              <a:buChar char="Ø"/>
            </a:pPr>
            <a:r>
              <a:rPr lang="it-IT" sz="2800" smtClean="0"/>
              <a:t>CROSS MODEL ECMWF vs COSMOI7</a:t>
            </a:r>
          </a:p>
          <a:p>
            <a:pPr marL="1074738" indent="-1074738">
              <a:buClr>
                <a:srgbClr val="000099"/>
              </a:buClr>
              <a:buFont typeface="Wingdings" pitchFamily="2" charset="2"/>
              <a:buChar char="Ø"/>
            </a:pPr>
            <a:r>
              <a:rPr lang="it-IT" sz="2800" u="sng" smtClean="0">
                <a:solidFill>
                  <a:srgbClr val="0066FF"/>
                </a:solidFill>
              </a:rPr>
              <a:t>CROSS MODEL COSMOME vs COSMOIT</a:t>
            </a:r>
          </a:p>
          <a:p>
            <a:pPr marL="1074738" indent="-1074738">
              <a:buClr>
                <a:srgbClr val="000099"/>
              </a:buClr>
              <a:buFont typeface="Wingdings" pitchFamily="2" charset="2"/>
              <a:buChar char="Ø"/>
            </a:pPr>
            <a:r>
              <a:rPr lang="it-IT" sz="2800" smtClean="0"/>
              <a:t>COSMOME –Upper Air</a:t>
            </a:r>
          </a:p>
          <a:p>
            <a:pPr marL="1074738" indent="-1074738">
              <a:buClr>
                <a:srgbClr val="000099"/>
              </a:buClr>
              <a:buFont typeface="Wingdings" pitchFamily="2" charset="2"/>
              <a:buChar char="Ø"/>
            </a:pPr>
            <a:r>
              <a:rPr lang="it-IT" sz="2800" smtClean="0"/>
              <a:t>COSMOI7 – Upper Air</a:t>
            </a:r>
          </a:p>
          <a:p>
            <a:pPr marL="1074738" indent="-1074738">
              <a:buClr>
                <a:srgbClr val="000099"/>
              </a:buClr>
              <a:buFont typeface="Wingdings" pitchFamily="2" charset="2"/>
              <a:buChar char="Ø"/>
            </a:pPr>
            <a:r>
              <a:rPr lang="it-IT" sz="2800" smtClean="0"/>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 typeface="Wingdings" pitchFamily="2" charset="2"/>
              <a:buChar char="Ø"/>
            </a:pPr>
            <a:endParaRPr lang="it-IT" sz="2800" smtClean="0"/>
          </a:p>
          <a:p>
            <a:pPr marL="1074738" indent="-1074738">
              <a:buClr>
                <a:srgbClr val="000099"/>
              </a:buClr>
              <a:buFontTx/>
              <a:buNone/>
            </a:pPr>
            <a:endParaRPr lang="it-IT" sz="1800" smtClean="0"/>
          </a:p>
          <a:p>
            <a:pPr marL="1074738" indent="-1074738">
              <a:buClr>
                <a:srgbClr val="000099"/>
              </a:buClr>
              <a:buFont typeface="Wingdings" pitchFamily="2" charset="2"/>
              <a:buChar char="Ø"/>
            </a:pPr>
            <a:endParaRPr lang="it-IT" sz="18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http://172.16.101.8/versus/data/2011-06-01_2011-08-31_1391.png?1314637675656"/>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18435"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Temperature</a:t>
            </a:r>
            <a:br>
              <a:rPr lang="en-US" sz="3600">
                <a:solidFill>
                  <a:schemeClr val="tx2"/>
                </a:solidFill>
                <a:latin typeface="Comic Sans MS" pitchFamily="66" charset="0"/>
              </a:rPr>
            </a:br>
            <a:r>
              <a:rPr lang="en-US" sz="2400">
                <a:solidFill>
                  <a:schemeClr val="tx2"/>
                </a:solidFill>
                <a:latin typeface="Comic Sans MS" pitchFamily="66" charset="0"/>
              </a:rPr>
              <a:t>COSMOME vs COSMOIT</a:t>
            </a:r>
          </a:p>
        </p:txBody>
      </p:sp>
      <p:sp>
        <p:nvSpPr>
          <p:cNvPr id="18436"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8437"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8438"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8439"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8440" name="Picture 12" descr="http://172.16.101.8/versus/data/2010-09-01_2010-11-30_1268.png?1313067752718"/>
          <p:cNvPicPr>
            <a:picLocks noChangeAspect="1" noChangeArrowheads="1"/>
          </p:cNvPicPr>
          <p:nvPr/>
        </p:nvPicPr>
        <p:blipFill>
          <a:blip r:embed="rId3" cstate="print"/>
          <a:srcRect/>
          <a:stretch>
            <a:fillRect/>
          </a:stretch>
        </p:blipFill>
        <p:spPr bwMode="auto">
          <a:xfrm>
            <a:off x="1143000" y="1071563"/>
            <a:ext cx="3814763" cy="2692400"/>
          </a:xfrm>
          <a:prstGeom prst="rect">
            <a:avLst/>
          </a:prstGeom>
          <a:noFill/>
          <a:ln w="9525">
            <a:noFill/>
            <a:miter lim="800000"/>
            <a:headEnd/>
            <a:tailEnd/>
          </a:ln>
        </p:spPr>
      </p:pic>
      <p:pic>
        <p:nvPicPr>
          <p:cNvPr id="18441" name="Picture 14" descr="http://172.16.101.8/versus/data/2010-12-01_2011-02-28_1269.png?1313068172671"/>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18442" name="Picture 16" descr="http://172.16.101.8/versus/data/2011-03-01_2011-05-31_1270.png?1313070539203"/>
          <p:cNvPicPr>
            <a:picLocks noChangeAspect="1" noChangeArrowheads="1"/>
          </p:cNvPicPr>
          <p:nvPr/>
        </p:nvPicPr>
        <p:blipFill>
          <a:blip r:embed="rId5" cstate="print"/>
          <a:srcRect/>
          <a:stretch>
            <a:fillRect/>
          </a:stretch>
        </p:blipFill>
        <p:spPr bwMode="auto">
          <a:xfrm>
            <a:off x="1143000" y="3786188"/>
            <a:ext cx="3814763"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descr="http://172.16.101.8/versus/data/2011-06-01_2011-08-31_1390.png?1314636781625"/>
          <p:cNvPicPr>
            <a:picLocks noChangeAspect="1" noChangeArrowheads="1"/>
          </p:cNvPicPr>
          <p:nvPr/>
        </p:nvPicPr>
        <p:blipFill>
          <a:blip r:embed="rId2" cstate="print"/>
          <a:srcRect/>
          <a:stretch>
            <a:fillRect/>
          </a:stretch>
        </p:blipFill>
        <p:spPr bwMode="auto">
          <a:xfrm>
            <a:off x="4929188" y="3736975"/>
            <a:ext cx="3814762" cy="2692400"/>
          </a:xfrm>
          <a:prstGeom prst="rect">
            <a:avLst/>
          </a:prstGeom>
          <a:noFill/>
          <a:ln w="9525">
            <a:noFill/>
            <a:miter lim="800000"/>
            <a:headEnd/>
            <a:tailEnd/>
          </a:ln>
        </p:spPr>
      </p:pic>
      <p:sp>
        <p:nvSpPr>
          <p:cNvPr id="19459"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Mean Sea Level Pressure</a:t>
            </a:r>
            <a:br>
              <a:rPr lang="en-US" sz="3600">
                <a:solidFill>
                  <a:schemeClr val="tx2"/>
                </a:solidFill>
                <a:latin typeface="Comic Sans MS" pitchFamily="66" charset="0"/>
              </a:rPr>
            </a:br>
            <a:r>
              <a:rPr lang="en-US" sz="2400">
                <a:solidFill>
                  <a:schemeClr val="tx2"/>
                </a:solidFill>
                <a:latin typeface="Comic Sans MS" pitchFamily="66" charset="0"/>
              </a:rPr>
              <a:t>COSMOME vs COSMOIT</a:t>
            </a:r>
          </a:p>
        </p:txBody>
      </p:sp>
      <p:sp>
        <p:nvSpPr>
          <p:cNvPr id="19460" name="CasellaDiTesto 7"/>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9461" name="CasellaDiTesto 8"/>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9462" name="CasellaDiTesto 9"/>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9463" name="CasellaDiTesto 10"/>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9464" name="Picture 13" descr="http://172.16.101.8/versus/data/2010-09-01_2010-11-30_1272.png?1313072654578"/>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19465" name="Picture 15" descr="http://172.16.101.8/versus/data/2010-12-01_2011-02-28_1273.png?1313072730203"/>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19466" name="Picture 17" descr="http://172.16.101.8/versus/data/2011-03-01_2011-05-31_1274.png?1313072783875"/>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descr="http://172.16.101.8/versus/data/2011-06-01_2011-08-31_1389.png?1314635764593"/>
          <p:cNvPicPr>
            <a:picLocks noChangeAspect="1" noChangeArrowheads="1"/>
          </p:cNvPicPr>
          <p:nvPr/>
        </p:nvPicPr>
        <p:blipFill>
          <a:blip r:embed="rId2" cstate="print"/>
          <a:srcRect/>
          <a:stretch>
            <a:fillRect/>
          </a:stretch>
        </p:blipFill>
        <p:spPr bwMode="auto">
          <a:xfrm>
            <a:off x="4929188" y="3808413"/>
            <a:ext cx="3814762" cy="2692400"/>
          </a:xfrm>
          <a:prstGeom prst="rect">
            <a:avLst/>
          </a:prstGeom>
          <a:noFill/>
          <a:ln w="9525">
            <a:noFill/>
            <a:miter lim="800000"/>
            <a:headEnd/>
            <a:tailEnd/>
          </a:ln>
        </p:spPr>
      </p:pic>
      <p:sp>
        <p:nvSpPr>
          <p:cNvPr id="20483"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Dew PointTemperature</a:t>
            </a:r>
            <a:br>
              <a:rPr lang="en-US" sz="3600">
                <a:solidFill>
                  <a:schemeClr val="tx2"/>
                </a:solidFill>
                <a:latin typeface="Comic Sans MS" pitchFamily="66" charset="0"/>
              </a:rPr>
            </a:br>
            <a:r>
              <a:rPr lang="en-US" sz="2400">
                <a:solidFill>
                  <a:schemeClr val="tx2"/>
                </a:solidFill>
                <a:latin typeface="Comic Sans MS" pitchFamily="66" charset="0"/>
              </a:rPr>
              <a:t>COSMOME vs COSMOIT</a:t>
            </a:r>
          </a:p>
        </p:txBody>
      </p:sp>
      <p:sp>
        <p:nvSpPr>
          <p:cNvPr id="20484"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20485"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20486"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20487"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20488" name="Picture 12" descr="http://172.16.101.8/versus/data/2010-09-01_2010-11-30_1277.png?1313073636093"/>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20489" name="Picture 14" descr="http://172.16.101.8/versus/data/2010-12-01_2011-02-28_1278.png?1313074057078"/>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20490" name="Picture 16" descr="http://172.16.101.8/versus/data/2011-03-01_2011-05-31_1279.png?1313074110562"/>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http://172.16.101.8/versus/data/2011-06-01_2011-08-31_1387.png?1314633989593"/>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21507"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Total Cloud Cover</a:t>
            </a:r>
            <a:br>
              <a:rPr lang="en-US" sz="3600">
                <a:solidFill>
                  <a:schemeClr val="tx2"/>
                </a:solidFill>
                <a:latin typeface="Comic Sans MS" pitchFamily="66" charset="0"/>
              </a:rPr>
            </a:br>
            <a:r>
              <a:rPr lang="en-US" sz="2400">
                <a:solidFill>
                  <a:schemeClr val="tx2"/>
                </a:solidFill>
                <a:latin typeface="Comic Sans MS" pitchFamily="66" charset="0"/>
              </a:rPr>
              <a:t>COSMOME vs COSMOIT</a:t>
            </a:r>
          </a:p>
        </p:txBody>
      </p:sp>
      <p:sp>
        <p:nvSpPr>
          <p:cNvPr id="21508"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21509"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21510"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21511"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21512" name="Picture 12" descr="http://172.16.101.8/versus/data/2010-09-01_2010-11-30_1281.png?1313075614125"/>
          <p:cNvPicPr>
            <a:picLocks noChangeAspect="1" noChangeArrowheads="1"/>
          </p:cNvPicPr>
          <p:nvPr/>
        </p:nvPicPr>
        <p:blipFill>
          <a:blip r:embed="rId3" cstate="print"/>
          <a:srcRect/>
          <a:stretch>
            <a:fillRect/>
          </a:stretch>
        </p:blipFill>
        <p:spPr bwMode="auto">
          <a:xfrm>
            <a:off x="1143000" y="1071563"/>
            <a:ext cx="3814763" cy="2692400"/>
          </a:xfrm>
          <a:prstGeom prst="rect">
            <a:avLst/>
          </a:prstGeom>
          <a:noFill/>
          <a:ln w="9525">
            <a:noFill/>
            <a:miter lim="800000"/>
            <a:headEnd/>
            <a:tailEnd/>
          </a:ln>
        </p:spPr>
      </p:pic>
      <p:pic>
        <p:nvPicPr>
          <p:cNvPr id="21513" name="Picture 14" descr="http://172.16.101.8/versus/data/2010-12-01_2011-02-28_1282.png?1313075666562"/>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21514" name="Picture 16" descr="http://172.16.101.8/versus/data/2011-03-01_2011-05-31_1283.png?1313075734718"/>
          <p:cNvPicPr>
            <a:picLocks noChangeAspect="1" noChangeArrowheads="1"/>
          </p:cNvPicPr>
          <p:nvPr/>
        </p:nvPicPr>
        <p:blipFill>
          <a:blip r:embed="rId5" cstate="print"/>
          <a:srcRect/>
          <a:stretch>
            <a:fillRect/>
          </a:stretch>
        </p:blipFill>
        <p:spPr bwMode="auto">
          <a:xfrm>
            <a:off x="1143000" y="3786188"/>
            <a:ext cx="3814763"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5123"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5124" name="Rectangle 6"/>
          <p:cNvSpPr>
            <a:spLocks noGrp="1" noChangeArrowheads="1"/>
          </p:cNvSpPr>
          <p:nvPr>
            <p:ph type="body" sz="half" idx="4294967295"/>
          </p:nvPr>
        </p:nvSpPr>
        <p:spPr>
          <a:xfrm>
            <a:off x="468313" y="981075"/>
            <a:ext cx="8424862" cy="4968875"/>
          </a:xfrm>
        </p:spPr>
        <p:txBody>
          <a:bodyPr anchor="ctr"/>
          <a:lstStyle/>
          <a:p>
            <a:pPr marL="1074738" indent="-1074738">
              <a:buClr>
                <a:srgbClr val="000099"/>
              </a:buClr>
              <a:buFont typeface="Wingdings" pitchFamily="2" charset="2"/>
              <a:buChar char="Ø"/>
            </a:pPr>
            <a:r>
              <a:rPr lang="it-IT" sz="2800" smtClean="0"/>
              <a:t>CROSS MODEL COSMOME vs ECMWF</a:t>
            </a:r>
          </a:p>
          <a:p>
            <a:pPr marL="1074738" indent="-1074738">
              <a:buClr>
                <a:srgbClr val="000099"/>
              </a:buClr>
              <a:buFont typeface="Wingdings" pitchFamily="2" charset="2"/>
              <a:buChar char="Ø"/>
            </a:pPr>
            <a:r>
              <a:rPr lang="it-IT" sz="2800" smtClean="0"/>
              <a:t>CROSS MODEL COSMOI7 vs ECMWF</a:t>
            </a:r>
          </a:p>
          <a:p>
            <a:pPr marL="1074738" indent="-1074738">
              <a:buClr>
                <a:srgbClr val="000099"/>
              </a:buClr>
              <a:buFont typeface="Wingdings" pitchFamily="2" charset="2"/>
              <a:buChar char="Ø"/>
            </a:pPr>
            <a:r>
              <a:rPr lang="it-IT" sz="2800" smtClean="0"/>
              <a:t>CROSS MODEL COSMOME vs COSMOIT</a:t>
            </a:r>
          </a:p>
          <a:p>
            <a:pPr marL="1074738" indent="-1074738">
              <a:buClr>
                <a:srgbClr val="000099"/>
              </a:buClr>
              <a:buFont typeface="Wingdings" pitchFamily="2" charset="2"/>
              <a:buChar char="Ø"/>
            </a:pPr>
            <a:r>
              <a:rPr lang="it-IT" sz="2800" smtClean="0"/>
              <a:t>COSMOME –Upper Air</a:t>
            </a:r>
          </a:p>
          <a:p>
            <a:pPr marL="1074738" indent="-1074738">
              <a:buClr>
                <a:srgbClr val="000099"/>
              </a:buClr>
              <a:buFont typeface="Wingdings" pitchFamily="2" charset="2"/>
              <a:buChar char="Ø"/>
            </a:pPr>
            <a:r>
              <a:rPr lang="it-IT" sz="2800" smtClean="0"/>
              <a:t>COSMOI7 – Upper Air (OBS and Analysis) </a:t>
            </a:r>
          </a:p>
          <a:p>
            <a:pPr marL="1074738" indent="-1074738">
              <a:buClr>
                <a:srgbClr val="000099"/>
              </a:buClr>
              <a:buFont typeface="Wingdings" pitchFamily="2" charset="2"/>
              <a:buChar char="Ø"/>
            </a:pPr>
            <a:r>
              <a:rPr lang="it-IT" sz="2800" smtClean="0"/>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Tx/>
              <a:buNone/>
            </a:pPr>
            <a:endParaRPr lang="it-IT" sz="18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http://172.16.101.8/versus/data/2011-06-01_2011-08-31_1388.png?1314635251906"/>
          <p:cNvPicPr>
            <a:picLocks noChangeAspect="1" noChangeArrowheads="1"/>
          </p:cNvPicPr>
          <p:nvPr/>
        </p:nvPicPr>
        <p:blipFill>
          <a:blip r:embed="rId2" cstate="print"/>
          <a:srcRect/>
          <a:stretch>
            <a:fillRect/>
          </a:stretch>
        </p:blipFill>
        <p:spPr bwMode="auto">
          <a:xfrm>
            <a:off x="4857750" y="3786188"/>
            <a:ext cx="3814763" cy="2692400"/>
          </a:xfrm>
          <a:prstGeom prst="rect">
            <a:avLst/>
          </a:prstGeom>
          <a:noFill/>
          <a:ln w="9525">
            <a:noFill/>
            <a:miter lim="800000"/>
            <a:headEnd/>
            <a:tailEnd/>
          </a:ln>
        </p:spPr>
      </p:pic>
      <p:sp>
        <p:nvSpPr>
          <p:cNvPr id="22531"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Wind Speed</a:t>
            </a:r>
            <a:br>
              <a:rPr lang="en-US" sz="3600">
                <a:solidFill>
                  <a:schemeClr val="tx2"/>
                </a:solidFill>
                <a:latin typeface="Comic Sans MS" pitchFamily="66" charset="0"/>
              </a:rPr>
            </a:br>
            <a:r>
              <a:rPr lang="en-US" sz="2400">
                <a:solidFill>
                  <a:schemeClr val="tx2"/>
                </a:solidFill>
                <a:latin typeface="Comic Sans MS" pitchFamily="66" charset="0"/>
              </a:rPr>
              <a:t>COSMOME vs COSMOIT</a:t>
            </a:r>
          </a:p>
        </p:txBody>
      </p:sp>
      <p:sp>
        <p:nvSpPr>
          <p:cNvPr id="22532" name="CasellaDiTesto 5"/>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22533" name="CasellaDiTesto 6"/>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22534" name="CasellaDiTesto 7"/>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22535" name="CasellaDiTesto 8"/>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22536" name="Picture 11" descr="http://172.16.101.8/versus/data/2010-09-01_2010-11-30_1286.png?1313079522890"/>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22537" name="Picture 13" descr="http://172.16.101.8/versus/data/2010-12-01_2011-02-28_1287.png?1313079573296"/>
          <p:cNvPicPr>
            <a:picLocks noChangeAspect="1" noChangeArrowheads="1"/>
          </p:cNvPicPr>
          <p:nvPr/>
        </p:nvPicPr>
        <p:blipFill>
          <a:blip r:embed="rId4" cstate="print"/>
          <a:srcRect/>
          <a:stretch>
            <a:fillRect/>
          </a:stretch>
        </p:blipFill>
        <p:spPr bwMode="auto">
          <a:xfrm>
            <a:off x="4857750" y="1071563"/>
            <a:ext cx="3814763" cy="2692400"/>
          </a:xfrm>
          <a:prstGeom prst="rect">
            <a:avLst/>
          </a:prstGeom>
          <a:noFill/>
          <a:ln w="9525">
            <a:noFill/>
            <a:miter lim="800000"/>
            <a:headEnd/>
            <a:tailEnd/>
          </a:ln>
        </p:spPr>
      </p:pic>
      <p:pic>
        <p:nvPicPr>
          <p:cNvPr id="22538" name="Picture 15" descr="http://172.16.101.8/versus/data/2011-03-01_2011-05-31_1288.png?1313079612234"/>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Conclusion</a:t>
            </a:r>
            <a:endParaRPr lang="en-US" sz="2400">
              <a:solidFill>
                <a:schemeClr val="tx2"/>
              </a:solidFill>
              <a:latin typeface="Comic Sans MS" pitchFamily="66" charset="0"/>
            </a:endParaRPr>
          </a:p>
        </p:txBody>
      </p:sp>
      <p:sp>
        <p:nvSpPr>
          <p:cNvPr id="23555" name="CasellaDiTesto 9"/>
          <p:cNvSpPr txBox="1">
            <a:spLocks noChangeArrowheads="1"/>
          </p:cNvSpPr>
          <p:nvPr/>
        </p:nvSpPr>
        <p:spPr bwMode="auto">
          <a:xfrm>
            <a:off x="714375" y="2071688"/>
            <a:ext cx="8313738" cy="1477962"/>
          </a:xfrm>
          <a:prstGeom prst="rect">
            <a:avLst/>
          </a:prstGeom>
          <a:noFill/>
          <a:ln w="9525">
            <a:noFill/>
            <a:miter lim="800000"/>
            <a:headEnd/>
            <a:tailEnd/>
          </a:ln>
        </p:spPr>
        <p:txBody>
          <a:bodyPr wrap="none">
            <a:spAutoFit/>
          </a:bodyPr>
          <a:lstStyle/>
          <a:p>
            <a:pPr>
              <a:buFont typeface="Arial" charset="0"/>
              <a:buChar char="•"/>
            </a:pPr>
            <a:r>
              <a:rPr lang="en-GB" dirty="0"/>
              <a:t> COSMO - ME generally better than </a:t>
            </a:r>
            <a:r>
              <a:rPr lang="en-GB" dirty="0" smtClean="0"/>
              <a:t>IFS</a:t>
            </a:r>
            <a:endParaRPr lang="en-GB" dirty="0"/>
          </a:p>
          <a:p>
            <a:endParaRPr lang="en-GB" dirty="0"/>
          </a:p>
          <a:p>
            <a:pPr>
              <a:buFont typeface="Arial" charset="0"/>
              <a:buChar char="•"/>
            </a:pPr>
            <a:r>
              <a:rPr lang="en-GB" dirty="0"/>
              <a:t> COSMO – I7 better or almost the same than IFS</a:t>
            </a:r>
          </a:p>
          <a:p>
            <a:pPr>
              <a:buFont typeface="Arial" charset="0"/>
              <a:buChar char="•"/>
            </a:pPr>
            <a:endParaRPr lang="en-GB" dirty="0"/>
          </a:p>
          <a:p>
            <a:pPr>
              <a:buFont typeface="Arial" charset="0"/>
              <a:buChar char="•"/>
            </a:pPr>
            <a:r>
              <a:rPr lang="en-GB" dirty="0"/>
              <a:t> Comparison COSMO-ME and COSMO-IT  shows improvements for High-</a:t>
            </a:r>
            <a:r>
              <a:rPr lang="en-GB" dirty="0" err="1"/>
              <a:t>Res</a:t>
            </a:r>
            <a:r>
              <a:rPr lang="en-GB" dirty="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24579"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24580" name="Rectangle 6"/>
          <p:cNvSpPr>
            <a:spLocks noGrp="1" noChangeArrowheads="1"/>
          </p:cNvSpPr>
          <p:nvPr>
            <p:ph type="body" sz="half" idx="4294967295"/>
          </p:nvPr>
        </p:nvSpPr>
        <p:spPr>
          <a:xfrm>
            <a:off x="468313" y="981075"/>
            <a:ext cx="8424862" cy="4968875"/>
          </a:xfrm>
        </p:spPr>
        <p:txBody>
          <a:bodyPr anchor="ctr"/>
          <a:lstStyle/>
          <a:p>
            <a:pPr marL="1074738" indent="-1074738"/>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r>
              <a:rPr lang="it-IT" sz="2800" smtClean="0"/>
              <a:t>CROSS MODEL COSMOME vs COSMOIT</a:t>
            </a:r>
          </a:p>
          <a:p>
            <a:pPr marL="1074738" indent="-1074738">
              <a:buClr>
                <a:srgbClr val="000099"/>
              </a:buClr>
              <a:buFont typeface="Wingdings" pitchFamily="2" charset="2"/>
              <a:buChar char="Ø"/>
            </a:pPr>
            <a:r>
              <a:rPr lang="it-IT" sz="2800" smtClean="0"/>
              <a:t>CROSS MODEL COSMOME vs ECMWF</a:t>
            </a:r>
          </a:p>
          <a:p>
            <a:pPr marL="1074738" indent="-1074738">
              <a:buClr>
                <a:srgbClr val="000099"/>
              </a:buClr>
              <a:buFont typeface="Wingdings" pitchFamily="2" charset="2"/>
              <a:buChar char="Ø"/>
            </a:pPr>
            <a:r>
              <a:rPr lang="it-IT" sz="2800" smtClean="0"/>
              <a:t>CROSS MODEL ECMWF vs COSMOI7</a:t>
            </a:r>
          </a:p>
          <a:p>
            <a:pPr marL="1074738" indent="-1074738">
              <a:buClr>
                <a:srgbClr val="000099"/>
              </a:buClr>
              <a:buFont typeface="Wingdings" pitchFamily="2" charset="2"/>
              <a:buChar char="Ø"/>
            </a:pPr>
            <a:r>
              <a:rPr lang="it-IT" sz="2800" u="sng" smtClean="0">
                <a:solidFill>
                  <a:srgbClr val="0066FF"/>
                </a:solidFill>
              </a:rPr>
              <a:t>COSMOME – Upper Air</a:t>
            </a:r>
          </a:p>
          <a:p>
            <a:pPr marL="1074738" indent="-1074738">
              <a:buClr>
                <a:srgbClr val="000099"/>
              </a:buClr>
              <a:buFont typeface="Wingdings" pitchFamily="2" charset="2"/>
              <a:buChar char="Ø"/>
            </a:pPr>
            <a:r>
              <a:rPr lang="it-IT" sz="2800" smtClean="0"/>
              <a:t>COSMOI7 – Upper Air</a:t>
            </a:r>
          </a:p>
          <a:p>
            <a:pPr marL="1074738" indent="-1074738">
              <a:buClr>
                <a:srgbClr val="000099"/>
              </a:buClr>
              <a:buFont typeface="Wingdings" pitchFamily="2" charset="2"/>
              <a:buChar char="Ø"/>
            </a:pPr>
            <a:r>
              <a:rPr lang="it-IT" sz="2800" smtClean="0"/>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 typeface="Wingdings" pitchFamily="2" charset="2"/>
              <a:buChar char="Ø"/>
            </a:pPr>
            <a:endParaRPr lang="it-IT" sz="2800" smtClean="0"/>
          </a:p>
          <a:p>
            <a:pPr marL="1074738" indent="-1074738">
              <a:buClr>
                <a:srgbClr val="000099"/>
              </a:buClr>
              <a:buFontTx/>
              <a:buNone/>
            </a:pPr>
            <a:endParaRPr lang="it-IT" sz="1800" smtClean="0"/>
          </a:p>
          <a:p>
            <a:pPr marL="1074738" indent="-1074738">
              <a:buClr>
                <a:srgbClr val="000099"/>
              </a:buClr>
              <a:buFont typeface="Wingdings" pitchFamily="2" charset="2"/>
              <a:buChar char="Ø"/>
            </a:pPr>
            <a:endParaRPr lang="it-IT" sz="18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68313" y="44450"/>
            <a:ext cx="8675687" cy="81280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–Upper Air Temp</a:t>
            </a:r>
          </a:p>
        </p:txBody>
      </p:sp>
      <p:pic>
        <p:nvPicPr>
          <p:cNvPr id="25603" name="Picture 15" descr="http://172.16.101.8/versus/data/2010-09-01_2010-11-30_855.png?1314614505562"/>
          <p:cNvPicPr>
            <a:picLocks noChangeArrowheads="1"/>
          </p:cNvPicPr>
          <p:nvPr/>
        </p:nvPicPr>
        <p:blipFill>
          <a:blip r:embed="rId2" cstate="print"/>
          <a:srcRect/>
          <a:stretch>
            <a:fillRect/>
          </a:stretch>
        </p:blipFill>
        <p:spPr bwMode="auto">
          <a:xfrm>
            <a:off x="1428750" y="714375"/>
            <a:ext cx="9720263" cy="5759450"/>
          </a:xfrm>
          <a:prstGeom prst="rect">
            <a:avLst/>
          </a:prstGeom>
          <a:noFill/>
          <a:ln w="9525">
            <a:noFill/>
            <a:miter lim="800000"/>
            <a:headEnd/>
            <a:tailEnd/>
          </a:ln>
        </p:spPr>
      </p:pic>
      <p:pic>
        <p:nvPicPr>
          <p:cNvPr id="25617" name="Picture 17" descr="http://172.16.101.8/versus/data/2010-12-01_2011-02-28_855.png?1314614562000"/>
          <p:cNvPicPr>
            <a:picLocks noChangeAspect="1" noChangeArrowheads="1"/>
          </p:cNvPicPr>
          <p:nvPr/>
        </p:nvPicPr>
        <p:blipFill>
          <a:blip r:embed="rId3" cstate="print"/>
          <a:srcRect/>
          <a:stretch>
            <a:fillRect/>
          </a:stretch>
        </p:blipFill>
        <p:spPr bwMode="auto">
          <a:xfrm>
            <a:off x="1428750" y="714375"/>
            <a:ext cx="9729788" cy="5759450"/>
          </a:xfrm>
          <a:prstGeom prst="rect">
            <a:avLst/>
          </a:prstGeom>
          <a:noFill/>
          <a:ln w="9525">
            <a:noFill/>
            <a:miter lim="800000"/>
            <a:headEnd/>
            <a:tailEnd/>
          </a:ln>
        </p:spPr>
      </p:pic>
      <p:pic>
        <p:nvPicPr>
          <p:cNvPr id="25619" name="Picture 19" descr="http://172.16.101.8/versus/data/2011-03-01_2011-05-31_855.png?1314614620718"/>
          <p:cNvPicPr>
            <a:picLocks noChangeAspect="1" noChangeArrowheads="1"/>
          </p:cNvPicPr>
          <p:nvPr/>
        </p:nvPicPr>
        <p:blipFill>
          <a:blip r:embed="rId4" cstate="print"/>
          <a:srcRect/>
          <a:stretch>
            <a:fillRect/>
          </a:stretch>
        </p:blipFill>
        <p:spPr bwMode="auto">
          <a:xfrm>
            <a:off x="500063" y="714375"/>
            <a:ext cx="9729787" cy="5759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17"/>
                                        </p:tgtEl>
                                        <p:attrNameLst>
                                          <p:attrName>style.visibility</p:attrName>
                                        </p:attrNameLst>
                                      </p:cBhvr>
                                      <p:to>
                                        <p:strVal val="visible"/>
                                      </p:to>
                                    </p:set>
                                    <p:anim calcmode="lin" valueType="num">
                                      <p:cBhvr additive="base">
                                        <p:cTn id="7" dur="500" fill="hold"/>
                                        <p:tgtEl>
                                          <p:spTgt spid="25617"/>
                                        </p:tgtEl>
                                        <p:attrNameLst>
                                          <p:attrName>ppt_x</p:attrName>
                                        </p:attrNameLst>
                                      </p:cBhvr>
                                      <p:tavLst>
                                        <p:tav tm="0">
                                          <p:val>
                                            <p:strVal val="#ppt_x"/>
                                          </p:val>
                                        </p:tav>
                                        <p:tav tm="100000">
                                          <p:val>
                                            <p:strVal val="#ppt_x"/>
                                          </p:val>
                                        </p:tav>
                                      </p:tavLst>
                                    </p:anim>
                                    <p:anim calcmode="lin" valueType="num">
                                      <p:cBhvr additive="base">
                                        <p:cTn id="8" dur="500" fill="hold"/>
                                        <p:tgtEl>
                                          <p:spTgt spid="256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19"/>
                                        </p:tgtEl>
                                        <p:attrNameLst>
                                          <p:attrName>style.visibility</p:attrName>
                                        </p:attrNameLst>
                                      </p:cBhvr>
                                      <p:to>
                                        <p:strVal val="visible"/>
                                      </p:to>
                                    </p:set>
                                    <p:anim calcmode="lin" valueType="num">
                                      <p:cBhvr additive="base">
                                        <p:cTn id="13" dur="500" fill="hold"/>
                                        <p:tgtEl>
                                          <p:spTgt spid="25619"/>
                                        </p:tgtEl>
                                        <p:attrNameLst>
                                          <p:attrName>ppt_x</p:attrName>
                                        </p:attrNameLst>
                                      </p:cBhvr>
                                      <p:tavLst>
                                        <p:tav tm="0">
                                          <p:val>
                                            <p:strVal val="#ppt_x"/>
                                          </p:val>
                                        </p:tav>
                                        <p:tav tm="100000">
                                          <p:val>
                                            <p:strVal val="#ppt_x"/>
                                          </p:val>
                                        </p:tav>
                                      </p:tavLst>
                                    </p:anim>
                                    <p:anim calcmode="lin" valueType="num">
                                      <p:cBhvr additive="base">
                                        <p:cTn id="14" dur="500" fill="hold"/>
                                        <p:tgtEl>
                                          <p:spTgt spid="256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 Upper Air WSpeed</a:t>
            </a:r>
          </a:p>
        </p:txBody>
      </p:sp>
      <p:sp>
        <p:nvSpPr>
          <p:cNvPr id="26627" name="Text Box 10"/>
          <p:cNvSpPr txBox="1">
            <a:spLocks noChangeArrowheads="1"/>
          </p:cNvSpPr>
          <p:nvPr/>
        </p:nvSpPr>
        <p:spPr bwMode="auto">
          <a:xfrm>
            <a:off x="2535238" y="3665538"/>
            <a:ext cx="184150" cy="366712"/>
          </a:xfrm>
          <a:prstGeom prst="rect">
            <a:avLst/>
          </a:prstGeom>
          <a:noFill/>
          <a:ln w="9525">
            <a:noFill/>
            <a:miter lim="800000"/>
            <a:headEnd/>
            <a:tailEnd/>
          </a:ln>
        </p:spPr>
        <p:txBody>
          <a:bodyPr wrap="none">
            <a:spAutoFit/>
          </a:bodyPr>
          <a:lstStyle/>
          <a:p>
            <a:endParaRPr lang="en-US"/>
          </a:p>
        </p:txBody>
      </p:sp>
      <p:pic>
        <p:nvPicPr>
          <p:cNvPr id="26628" name="Picture 13" descr="http://172.16.101.8/versus/data/2010-09-01_2010-11-30_26.png?1314614088937"/>
          <p:cNvPicPr>
            <a:picLocks noChangeArrowheads="1"/>
          </p:cNvPicPr>
          <p:nvPr/>
        </p:nvPicPr>
        <p:blipFill>
          <a:blip r:embed="rId2" cstate="print"/>
          <a:srcRect/>
          <a:stretch>
            <a:fillRect/>
          </a:stretch>
        </p:blipFill>
        <p:spPr bwMode="auto">
          <a:xfrm>
            <a:off x="642938" y="785813"/>
            <a:ext cx="9715500" cy="5759450"/>
          </a:xfrm>
          <a:prstGeom prst="rect">
            <a:avLst/>
          </a:prstGeom>
          <a:noFill/>
          <a:ln w="9525">
            <a:noFill/>
            <a:miter lim="800000"/>
            <a:headEnd/>
            <a:tailEnd/>
          </a:ln>
        </p:spPr>
      </p:pic>
      <p:pic>
        <p:nvPicPr>
          <p:cNvPr id="26633" name="Picture 9" descr="http://172.16.101.8/versus/data/2010-12-01_2011-02-28_26.png?1314614251625"/>
          <p:cNvPicPr>
            <a:picLocks noChangeArrowheads="1"/>
          </p:cNvPicPr>
          <p:nvPr/>
        </p:nvPicPr>
        <p:blipFill>
          <a:blip r:embed="rId3" cstate="print"/>
          <a:srcRect/>
          <a:stretch>
            <a:fillRect/>
          </a:stretch>
        </p:blipFill>
        <p:spPr bwMode="auto">
          <a:xfrm>
            <a:off x="642938" y="785813"/>
            <a:ext cx="9720262" cy="5759450"/>
          </a:xfrm>
          <a:prstGeom prst="rect">
            <a:avLst/>
          </a:prstGeom>
          <a:noFill/>
          <a:ln w="9525">
            <a:noFill/>
            <a:miter lim="800000"/>
            <a:headEnd/>
            <a:tailEnd/>
          </a:ln>
        </p:spPr>
      </p:pic>
      <p:pic>
        <p:nvPicPr>
          <p:cNvPr id="26635" name="Picture 11" descr="http://172.16.101.8/versus/data/2011-03-01_2011-05-31_26.png?1314614389859"/>
          <p:cNvPicPr>
            <a:picLocks noChangeArrowheads="1"/>
          </p:cNvPicPr>
          <p:nvPr/>
        </p:nvPicPr>
        <p:blipFill>
          <a:blip r:embed="rId4" cstate="print"/>
          <a:srcRect/>
          <a:stretch>
            <a:fillRect/>
          </a:stretch>
        </p:blipFill>
        <p:spPr bwMode="auto">
          <a:xfrm>
            <a:off x="642938" y="785813"/>
            <a:ext cx="9720262" cy="5759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33"/>
                                        </p:tgtEl>
                                        <p:attrNameLst>
                                          <p:attrName>style.visibility</p:attrName>
                                        </p:attrNameLst>
                                      </p:cBhvr>
                                      <p:to>
                                        <p:strVal val="visible"/>
                                      </p:to>
                                    </p:set>
                                    <p:anim calcmode="lin" valueType="num">
                                      <p:cBhvr additive="base">
                                        <p:cTn id="7" dur="500" fill="hold"/>
                                        <p:tgtEl>
                                          <p:spTgt spid="26633"/>
                                        </p:tgtEl>
                                        <p:attrNameLst>
                                          <p:attrName>ppt_x</p:attrName>
                                        </p:attrNameLst>
                                      </p:cBhvr>
                                      <p:tavLst>
                                        <p:tav tm="0">
                                          <p:val>
                                            <p:strVal val="#ppt_x"/>
                                          </p:val>
                                        </p:tav>
                                        <p:tav tm="100000">
                                          <p:val>
                                            <p:strVal val="#ppt_x"/>
                                          </p:val>
                                        </p:tav>
                                      </p:tavLst>
                                    </p:anim>
                                    <p:anim calcmode="lin" valueType="num">
                                      <p:cBhvr additive="base">
                                        <p:cTn id="8"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35"/>
                                        </p:tgtEl>
                                        <p:attrNameLst>
                                          <p:attrName>style.visibility</p:attrName>
                                        </p:attrNameLst>
                                      </p:cBhvr>
                                      <p:to>
                                        <p:strVal val="visible"/>
                                      </p:to>
                                    </p:set>
                                    <p:anim calcmode="lin" valueType="num">
                                      <p:cBhvr additive="base">
                                        <p:cTn id="13" dur="500" fill="hold"/>
                                        <p:tgtEl>
                                          <p:spTgt spid="26635"/>
                                        </p:tgtEl>
                                        <p:attrNameLst>
                                          <p:attrName>ppt_x</p:attrName>
                                        </p:attrNameLst>
                                      </p:cBhvr>
                                      <p:tavLst>
                                        <p:tav tm="0">
                                          <p:val>
                                            <p:strVal val="#ppt_x"/>
                                          </p:val>
                                        </p:tav>
                                        <p:tav tm="100000">
                                          <p:val>
                                            <p:strVal val="#ppt_x"/>
                                          </p:val>
                                        </p:tav>
                                      </p:tavLst>
                                    </p:anim>
                                    <p:anim calcmode="lin" valueType="num">
                                      <p:cBhvr additive="base">
                                        <p:cTn id="14"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27651"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27652" name="Rectangle 6"/>
          <p:cNvSpPr>
            <a:spLocks noGrp="1" noChangeArrowheads="1"/>
          </p:cNvSpPr>
          <p:nvPr>
            <p:ph type="body" sz="half" idx="4294967295"/>
          </p:nvPr>
        </p:nvSpPr>
        <p:spPr>
          <a:xfrm>
            <a:off x="468313" y="981075"/>
            <a:ext cx="8424862" cy="4968875"/>
          </a:xfrm>
        </p:spPr>
        <p:txBody>
          <a:bodyPr anchor="ctr"/>
          <a:lstStyle/>
          <a:p>
            <a:pPr marL="1074738" indent="-1074738"/>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r>
              <a:rPr lang="it-IT" sz="2800" smtClean="0"/>
              <a:t>CROSS MODEL COSMOME vs COSMOIT</a:t>
            </a:r>
          </a:p>
          <a:p>
            <a:pPr marL="1074738" indent="-1074738">
              <a:buClr>
                <a:srgbClr val="000099"/>
              </a:buClr>
              <a:buFont typeface="Wingdings" pitchFamily="2" charset="2"/>
              <a:buChar char="Ø"/>
            </a:pPr>
            <a:r>
              <a:rPr lang="it-IT" sz="2800" smtClean="0"/>
              <a:t>CROSS MODEL COSMOME vs ECMWF</a:t>
            </a:r>
          </a:p>
          <a:p>
            <a:pPr marL="1074738" indent="-1074738">
              <a:buClr>
                <a:srgbClr val="000099"/>
              </a:buClr>
              <a:buFont typeface="Wingdings" pitchFamily="2" charset="2"/>
              <a:buChar char="Ø"/>
            </a:pPr>
            <a:r>
              <a:rPr lang="it-IT" sz="2800" smtClean="0"/>
              <a:t>CROSS MODEL ECMWF vs COSMOI7</a:t>
            </a:r>
          </a:p>
          <a:p>
            <a:pPr marL="1074738" indent="-1074738">
              <a:buClr>
                <a:srgbClr val="000099"/>
              </a:buClr>
              <a:buFont typeface="Wingdings" pitchFamily="2" charset="2"/>
              <a:buChar char="Ø"/>
            </a:pPr>
            <a:r>
              <a:rPr lang="it-IT" sz="2800" smtClean="0"/>
              <a:t>COSMOME –UpperAir</a:t>
            </a:r>
          </a:p>
          <a:p>
            <a:pPr marL="1074738" indent="-1074738">
              <a:buClr>
                <a:srgbClr val="000099"/>
              </a:buClr>
              <a:buFont typeface="Wingdings" pitchFamily="2" charset="2"/>
              <a:buChar char="Ø"/>
            </a:pPr>
            <a:r>
              <a:rPr lang="it-IT" sz="2800" u="sng" smtClean="0">
                <a:solidFill>
                  <a:srgbClr val="0066FF"/>
                </a:solidFill>
              </a:rPr>
              <a:t>COSMOI7 – Upper Air</a:t>
            </a:r>
          </a:p>
          <a:p>
            <a:pPr marL="1074738" indent="-1074738">
              <a:buClr>
                <a:srgbClr val="000099"/>
              </a:buClr>
              <a:buFont typeface="Wingdings" pitchFamily="2" charset="2"/>
              <a:buChar char="Ø"/>
            </a:pPr>
            <a:r>
              <a:rPr lang="it-IT" sz="2800" smtClean="0"/>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 typeface="Wingdings" pitchFamily="2" charset="2"/>
              <a:buChar char="Ø"/>
            </a:pPr>
            <a:endParaRPr lang="it-IT" sz="2800" smtClean="0"/>
          </a:p>
          <a:p>
            <a:pPr marL="1074738" indent="-1074738">
              <a:buClr>
                <a:srgbClr val="000099"/>
              </a:buClr>
              <a:buFontTx/>
              <a:buNone/>
            </a:pPr>
            <a:endParaRPr lang="it-IT" sz="1800" smtClean="0"/>
          </a:p>
          <a:p>
            <a:pPr marL="1074738" indent="-1074738">
              <a:buClr>
                <a:srgbClr val="000099"/>
              </a:buClr>
              <a:buFont typeface="Wingdings" pitchFamily="2" charset="2"/>
              <a:buChar char="Ø"/>
            </a:pPr>
            <a:endParaRPr lang="it-IT" sz="18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68313" y="44450"/>
            <a:ext cx="8675687" cy="741363"/>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COSMOI7 –Upper Air Temperature</a:t>
            </a:r>
          </a:p>
        </p:txBody>
      </p:sp>
      <p:sp>
        <p:nvSpPr>
          <p:cNvPr id="28675" name="Text Box 3"/>
          <p:cNvSpPr txBox="1">
            <a:spLocks noChangeArrowheads="1"/>
          </p:cNvSpPr>
          <p:nvPr/>
        </p:nvSpPr>
        <p:spPr bwMode="auto">
          <a:xfrm>
            <a:off x="2535238" y="3665538"/>
            <a:ext cx="184150" cy="366712"/>
          </a:xfrm>
          <a:prstGeom prst="rect">
            <a:avLst/>
          </a:prstGeom>
          <a:noFill/>
          <a:ln w="9525">
            <a:noFill/>
            <a:miter lim="800000"/>
            <a:headEnd/>
            <a:tailEnd/>
          </a:ln>
        </p:spPr>
        <p:txBody>
          <a:bodyPr wrap="none">
            <a:spAutoFit/>
          </a:bodyPr>
          <a:lstStyle/>
          <a:p>
            <a:endParaRPr lang="en-US"/>
          </a:p>
        </p:txBody>
      </p:sp>
      <p:pic>
        <p:nvPicPr>
          <p:cNvPr id="28676" name="Picture 8" descr="http://172.16.101.8/versus/data/2010-09-01_2010-11-30_648.png?1314611804687"/>
          <p:cNvPicPr>
            <a:picLocks noChangeArrowheads="1"/>
          </p:cNvPicPr>
          <p:nvPr/>
        </p:nvPicPr>
        <p:blipFill>
          <a:blip r:embed="rId2" cstate="print"/>
          <a:srcRect/>
          <a:stretch>
            <a:fillRect/>
          </a:stretch>
        </p:blipFill>
        <p:spPr bwMode="auto">
          <a:xfrm>
            <a:off x="1643063" y="714375"/>
            <a:ext cx="5643562" cy="5543550"/>
          </a:xfrm>
          <a:prstGeom prst="rect">
            <a:avLst/>
          </a:prstGeom>
          <a:noFill/>
          <a:ln w="9525">
            <a:noFill/>
            <a:miter lim="800000"/>
            <a:headEnd/>
            <a:tailEnd/>
          </a:ln>
        </p:spPr>
      </p:pic>
      <p:pic>
        <p:nvPicPr>
          <p:cNvPr id="28681" name="Picture 9" descr="http://172.16.101.8/versus/data/2010-12-01_2011-02-28_648.png?1314612004031"/>
          <p:cNvPicPr>
            <a:picLocks noChangeArrowheads="1"/>
          </p:cNvPicPr>
          <p:nvPr/>
        </p:nvPicPr>
        <p:blipFill>
          <a:blip r:embed="rId3" cstate="print"/>
          <a:srcRect/>
          <a:stretch>
            <a:fillRect/>
          </a:stretch>
        </p:blipFill>
        <p:spPr bwMode="auto">
          <a:xfrm>
            <a:off x="1643063" y="857250"/>
            <a:ext cx="5643562" cy="5400675"/>
          </a:xfrm>
          <a:prstGeom prst="rect">
            <a:avLst/>
          </a:prstGeom>
          <a:noFill/>
          <a:ln w="9525">
            <a:noFill/>
            <a:miter lim="800000"/>
            <a:headEnd/>
            <a:tailEnd/>
          </a:ln>
        </p:spPr>
      </p:pic>
      <p:pic>
        <p:nvPicPr>
          <p:cNvPr id="28683" name="Picture 11" descr="http://172.16.101.8/versus/data/2011-03-01_2011-05-31_648.png?1314612142000"/>
          <p:cNvPicPr>
            <a:picLocks noChangeArrowheads="1"/>
          </p:cNvPicPr>
          <p:nvPr/>
        </p:nvPicPr>
        <p:blipFill>
          <a:blip r:embed="rId4" cstate="print"/>
          <a:srcRect/>
          <a:stretch>
            <a:fillRect/>
          </a:stretch>
        </p:blipFill>
        <p:spPr bwMode="auto">
          <a:xfrm>
            <a:off x="1643063" y="857250"/>
            <a:ext cx="5643562" cy="5400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500" fill="hold"/>
                                        <p:tgtEl>
                                          <p:spTgt spid="28681"/>
                                        </p:tgtEl>
                                        <p:attrNameLst>
                                          <p:attrName>ppt_x</p:attrName>
                                        </p:attrNameLst>
                                      </p:cBhvr>
                                      <p:tavLst>
                                        <p:tav tm="0">
                                          <p:val>
                                            <p:strVal val="#ppt_x"/>
                                          </p:val>
                                        </p:tav>
                                        <p:tav tm="100000">
                                          <p:val>
                                            <p:strVal val="#ppt_x"/>
                                          </p:val>
                                        </p:tav>
                                      </p:tavLst>
                                    </p:anim>
                                    <p:anim calcmode="lin" valueType="num">
                                      <p:cBhvr additive="base">
                                        <p:cTn id="8"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83"/>
                                        </p:tgtEl>
                                        <p:attrNameLst>
                                          <p:attrName>style.visibility</p:attrName>
                                        </p:attrNameLst>
                                      </p:cBhvr>
                                      <p:to>
                                        <p:strVal val="visible"/>
                                      </p:to>
                                    </p:set>
                                    <p:anim calcmode="lin" valueType="num">
                                      <p:cBhvr additive="base">
                                        <p:cTn id="13" dur="500" fill="hold"/>
                                        <p:tgtEl>
                                          <p:spTgt spid="28683"/>
                                        </p:tgtEl>
                                        <p:attrNameLst>
                                          <p:attrName>ppt_x</p:attrName>
                                        </p:attrNameLst>
                                      </p:cBhvr>
                                      <p:tavLst>
                                        <p:tav tm="0">
                                          <p:val>
                                            <p:strVal val="#ppt_x"/>
                                          </p:val>
                                        </p:tav>
                                        <p:tav tm="100000">
                                          <p:val>
                                            <p:strVal val="#ppt_x"/>
                                          </p:val>
                                        </p:tav>
                                      </p:tavLst>
                                    </p:anim>
                                    <p:anim calcmode="lin" valueType="num">
                                      <p:cBhvr additive="base">
                                        <p:cTn id="14" dur="500" fill="hold"/>
                                        <p:tgtEl>
                                          <p:spTgt spid="286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68313" y="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COSMOI7 –Upper Air</a:t>
            </a:r>
            <a:br>
              <a:rPr lang="it-IT" sz="2800">
                <a:solidFill>
                  <a:schemeClr val="tx2"/>
                </a:solidFill>
                <a:latin typeface="Comic Sans MS" pitchFamily="66" charset="0"/>
              </a:rPr>
            </a:br>
            <a:r>
              <a:rPr lang="it-IT" sz="2800">
                <a:solidFill>
                  <a:schemeClr val="tx2"/>
                </a:solidFill>
                <a:latin typeface="Comic Sans MS" pitchFamily="66" charset="0"/>
              </a:rPr>
              <a:t>Wind Speed</a:t>
            </a:r>
          </a:p>
        </p:txBody>
      </p:sp>
      <p:sp>
        <p:nvSpPr>
          <p:cNvPr id="29699" name="Text Box 3"/>
          <p:cNvSpPr txBox="1">
            <a:spLocks noChangeArrowheads="1"/>
          </p:cNvSpPr>
          <p:nvPr/>
        </p:nvSpPr>
        <p:spPr bwMode="auto">
          <a:xfrm>
            <a:off x="2535238" y="3665538"/>
            <a:ext cx="184150" cy="366712"/>
          </a:xfrm>
          <a:prstGeom prst="rect">
            <a:avLst/>
          </a:prstGeom>
          <a:noFill/>
          <a:ln w="9525">
            <a:noFill/>
            <a:miter lim="800000"/>
            <a:headEnd/>
            <a:tailEnd/>
          </a:ln>
        </p:spPr>
        <p:txBody>
          <a:bodyPr wrap="none">
            <a:spAutoFit/>
          </a:bodyPr>
          <a:lstStyle/>
          <a:p>
            <a:endParaRPr lang="en-US"/>
          </a:p>
        </p:txBody>
      </p:sp>
      <p:pic>
        <p:nvPicPr>
          <p:cNvPr id="29700" name="Picture 9" descr="http://172.16.101.8/versus/data/2010-09-01_2010-11-30_649.png?1314612208531"/>
          <p:cNvPicPr>
            <a:picLocks noChangeArrowheads="1"/>
          </p:cNvPicPr>
          <p:nvPr/>
        </p:nvPicPr>
        <p:blipFill>
          <a:blip r:embed="rId2" cstate="print"/>
          <a:srcRect/>
          <a:stretch>
            <a:fillRect/>
          </a:stretch>
        </p:blipFill>
        <p:spPr bwMode="auto">
          <a:xfrm>
            <a:off x="1714500" y="857250"/>
            <a:ext cx="5643563" cy="5400675"/>
          </a:xfrm>
          <a:prstGeom prst="rect">
            <a:avLst/>
          </a:prstGeom>
          <a:noFill/>
          <a:ln w="9525">
            <a:noFill/>
            <a:miter lim="800000"/>
            <a:headEnd/>
            <a:tailEnd/>
          </a:ln>
        </p:spPr>
      </p:pic>
      <p:pic>
        <p:nvPicPr>
          <p:cNvPr id="29707" name="Picture 11" descr="http://172.16.101.8/versus/data/2010-12-01_2011-02-28_649.png?1314612255250"/>
          <p:cNvPicPr>
            <a:picLocks noChangeArrowheads="1"/>
          </p:cNvPicPr>
          <p:nvPr/>
        </p:nvPicPr>
        <p:blipFill>
          <a:blip r:embed="rId3" cstate="print"/>
          <a:srcRect/>
          <a:stretch>
            <a:fillRect/>
          </a:stretch>
        </p:blipFill>
        <p:spPr bwMode="auto">
          <a:xfrm>
            <a:off x="1714500" y="857250"/>
            <a:ext cx="5643563" cy="5400675"/>
          </a:xfrm>
          <a:prstGeom prst="rect">
            <a:avLst/>
          </a:prstGeom>
          <a:noFill/>
          <a:ln w="9525">
            <a:noFill/>
            <a:miter lim="800000"/>
            <a:headEnd/>
            <a:tailEnd/>
          </a:ln>
        </p:spPr>
      </p:pic>
      <p:pic>
        <p:nvPicPr>
          <p:cNvPr id="29709" name="Picture 13" descr="http://172.16.101.8/versus/data/2011-03-01_2011-05-31_649.png?1314612331250"/>
          <p:cNvPicPr>
            <a:picLocks noChangeArrowheads="1"/>
          </p:cNvPicPr>
          <p:nvPr/>
        </p:nvPicPr>
        <p:blipFill>
          <a:blip r:embed="rId4" cstate="print"/>
          <a:srcRect/>
          <a:stretch>
            <a:fillRect/>
          </a:stretch>
        </p:blipFill>
        <p:spPr bwMode="auto">
          <a:xfrm>
            <a:off x="1714500" y="857250"/>
            <a:ext cx="5643563" cy="5400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 calcmode="lin" valueType="num">
                                      <p:cBhvr additive="base">
                                        <p:cTn id="7" dur="500" fill="hold"/>
                                        <p:tgtEl>
                                          <p:spTgt spid="29707"/>
                                        </p:tgtEl>
                                        <p:attrNameLst>
                                          <p:attrName>ppt_x</p:attrName>
                                        </p:attrNameLst>
                                      </p:cBhvr>
                                      <p:tavLst>
                                        <p:tav tm="0">
                                          <p:val>
                                            <p:strVal val="#ppt_x"/>
                                          </p:val>
                                        </p:tav>
                                        <p:tav tm="100000">
                                          <p:val>
                                            <p:strVal val="#ppt_x"/>
                                          </p:val>
                                        </p:tav>
                                      </p:tavLst>
                                    </p:anim>
                                    <p:anim calcmode="lin" valueType="num">
                                      <p:cBhvr additive="base">
                                        <p:cTn id="8"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709"/>
                                        </p:tgtEl>
                                        <p:attrNameLst>
                                          <p:attrName>style.visibility</p:attrName>
                                        </p:attrNameLst>
                                      </p:cBhvr>
                                      <p:to>
                                        <p:strVal val="visible"/>
                                      </p:to>
                                    </p:set>
                                    <p:anim calcmode="lin" valueType="num">
                                      <p:cBhvr additive="base">
                                        <p:cTn id="13" dur="500" fill="hold"/>
                                        <p:tgtEl>
                                          <p:spTgt spid="29709"/>
                                        </p:tgtEl>
                                        <p:attrNameLst>
                                          <p:attrName>ppt_x</p:attrName>
                                        </p:attrNameLst>
                                      </p:cBhvr>
                                      <p:tavLst>
                                        <p:tav tm="0">
                                          <p:val>
                                            <p:strVal val="#ppt_x"/>
                                          </p:val>
                                        </p:tav>
                                        <p:tav tm="100000">
                                          <p:val>
                                            <p:strVal val="#ppt_x"/>
                                          </p:val>
                                        </p:tav>
                                      </p:tavLst>
                                    </p:anim>
                                    <p:anim calcmode="lin" valueType="num">
                                      <p:cBhvr additive="base">
                                        <p:cTn id="14"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Conclusion</a:t>
            </a:r>
            <a:endParaRPr lang="en-US" sz="2400">
              <a:solidFill>
                <a:schemeClr val="tx2"/>
              </a:solidFill>
              <a:latin typeface="Comic Sans MS" pitchFamily="66" charset="0"/>
            </a:endParaRPr>
          </a:p>
        </p:txBody>
      </p:sp>
      <p:sp>
        <p:nvSpPr>
          <p:cNvPr id="34819" name="CasellaDiTesto 9"/>
          <p:cNvSpPr txBox="1">
            <a:spLocks noChangeArrowheads="1"/>
          </p:cNvSpPr>
          <p:nvPr/>
        </p:nvSpPr>
        <p:spPr bwMode="auto">
          <a:xfrm>
            <a:off x="357188" y="2071688"/>
            <a:ext cx="8664616" cy="923330"/>
          </a:xfrm>
          <a:prstGeom prst="rect">
            <a:avLst/>
          </a:prstGeom>
          <a:noFill/>
          <a:ln w="9525">
            <a:noFill/>
            <a:miter lim="800000"/>
            <a:headEnd/>
            <a:tailEnd/>
          </a:ln>
        </p:spPr>
        <p:txBody>
          <a:bodyPr wrap="none">
            <a:spAutoFit/>
          </a:bodyPr>
          <a:lstStyle/>
          <a:p>
            <a:pPr>
              <a:buFont typeface="Arial" charset="0"/>
              <a:buChar char="•"/>
            </a:pPr>
            <a:r>
              <a:rPr lang="en-GB" dirty="0"/>
              <a:t> COSMO – ME and COSMO-I7 have a general good result in upper air Verification</a:t>
            </a:r>
          </a:p>
          <a:p>
            <a:endParaRPr lang="en-GB" dirty="0"/>
          </a:p>
          <a:p>
            <a:pPr>
              <a:buFont typeface="Arial" charset="0"/>
              <a:buChar char="•"/>
            </a:pPr>
            <a:r>
              <a:rPr lang="en-GB" dirty="0"/>
              <a:t> COSMO-ME seems </a:t>
            </a:r>
            <a:r>
              <a:rPr lang="en-GB" dirty="0" smtClean="0"/>
              <a:t>better mainly for wind speed</a:t>
            </a:r>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35843"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35844" name="Rectangle 6"/>
          <p:cNvSpPr>
            <a:spLocks noGrp="1" noChangeArrowheads="1"/>
          </p:cNvSpPr>
          <p:nvPr>
            <p:ph type="body" sz="half" idx="4294967295"/>
          </p:nvPr>
        </p:nvSpPr>
        <p:spPr>
          <a:xfrm>
            <a:off x="468313" y="981075"/>
            <a:ext cx="8424862" cy="4968875"/>
          </a:xfrm>
        </p:spPr>
        <p:txBody>
          <a:bodyPr anchor="ctr"/>
          <a:lstStyle/>
          <a:p>
            <a:pPr marL="1074738" indent="-1074738"/>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r>
              <a:rPr lang="it-IT" sz="2800" smtClean="0"/>
              <a:t>CROSS MODEL COSMOME vs COSMOIT</a:t>
            </a:r>
          </a:p>
          <a:p>
            <a:pPr marL="1074738" indent="-1074738">
              <a:buClr>
                <a:srgbClr val="000099"/>
              </a:buClr>
              <a:buFont typeface="Wingdings" pitchFamily="2" charset="2"/>
              <a:buChar char="Ø"/>
            </a:pPr>
            <a:r>
              <a:rPr lang="it-IT" sz="2800" smtClean="0"/>
              <a:t>CROSS MODEL COSMOME vs ECMWF</a:t>
            </a:r>
          </a:p>
          <a:p>
            <a:pPr marL="1074738" indent="-1074738">
              <a:buClr>
                <a:srgbClr val="000099"/>
              </a:buClr>
              <a:buFont typeface="Wingdings" pitchFamily="2" charset="2"/>
              <a:buChar char="Ø"/>
            </a:pPr>
            <a:r>
              <a:rPr lang="it-IT" sz="2800" smtClean="0"/>
              <a:t>CROSS MODEL ECMWF vs COSMOI7</a:t>
            </a:r>
          </a:p>
          <a:p>
            <a:pPr marL="1074738" indent="-1074738">
              <a:buClr>
                <a:srgbClr val="000099"/>
              </a:buClr>
              <a:buFont typeface="Wingdings" pitchFamily="2" charset="2"/>
              <a:buChar char="Ø"/>
            </a:pPr>
            <a:r>
              <a:rPr lang="it-IT" sz="2800" smtClean="0"/>
              <a:t>COSMOME –Upper Air</a:t>
            </a:r>
          </a:p>
          <a:p>
            <a:pPr marL="1074738" indent="-1074738">
              <a:buClr>
                <a:srgbClr val="000099"/>
              </a:buClr>
              <a:buFont typeface="Wingdings" pitchFamily="2" charset="2"/>
              <a:buChar char="Ø"/>
            </a:pPr>
            <a:r>
              <a:rPr lang="it-IT" sz="2800" smtClean="0"/>
              <a:t>COSMOI7 – Upper Air</a:t>
            </a:r>
          </a:p>
          <a:p>
            <a:pPr marL="1074738" indent="-1074738">
              <a:buClr>
                <a:srgbClr val="000099"/>
              </a:buClr>
              <a:buFont typeface="Wingdings" pitchFamily="2" charset="2"/>
              <a:buChar char="Ø"/>
            </a:pPr>
            <a:r>
              <a:rPr lang="it-IT" sz="2800" u="sng" smtClean="0">
                <a:solidFill>
                  <a:srgbClr val="0066FF"/>
                </a:solidFill>
              </a:rPr>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 typeface="Wingdings" pitchFamily="2" charset="2"/>
              <a:buChar char="Ø"/>
            </a:pPr>
            <a:endParaRPr lang="it-IT" sz="2800" u="sng" smtClean="0">
              <a:solidFill>
                <a:srgbClr val="0066FF"/>
              </a:solidFill>
            </a:endParaRPr>
          </a:p>
          <a:p>
            <a:pPr marL="1074738" indent="-1074738">
              <a:buClr>
                <a:srgbClr val="000099"/>
              </a:buClr>
              <a:buFontTx/>
              <a:buNone/>
            </a:pPr>
            <a:endParaRPr lang="it-IT" sz="1800" smtClean="0"/>
          </a:p>
          <a:p>
            <a:pPr marL="1074738" indent="-1074738">
              <a:buClr>
                <a:srgbClr val="000099"/>
              </a:buClr>
              <a:buFont typeface="Wingdings" pitchFamily="2" charset="2"/>
              <a:buChar char="Ø"/>
            </a:pPr>
            <a:endParaRPr lang="it-IT" sz="18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6147"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6148" name="Rectangle 6"/>
          <p:cNvSpPr>
            <a:spLocks noGrp="1" noChangeArrowheads="1"/>
          </p:cNvSpPr>
          <p:nvPr>
            <p:ph type="body" sz="half" idx="4294967295"/>
          </p:nvPr>
        </p:nvSpPr>
        <p:spPr>
          <a:xfrm>
            <a:off x="500063" y="857250"/>
            <a:ext cx="8424862" cy="4968875"/>
          </a:xfrm>
        </p:spPr>
        <p:txBody>
          <a:bodyPr anchor="ctr"/>
          <a:lstStyle/>
          <a:p>
            <a:pPr marL="1074738" indent="-1074738"/>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r>
              <a:rPr lang="it-IT" sz="2800" u="sng" smtClean="0">
                <a:solidFill>
                  <a:srgbClr val="0066FF"/>
                </a:solidFill>
              </a:rPr>
              <a:t>CROSS MODEL COSMOME vs ECMWF</a:t>
            </a:r>
          </a:p>
          <a:p>
            <a:pPr marL="1074738" indent="-1074738">
              <a:buClr>
                <a:srgbClr val="000099"/>
              </a:buClr>
              <a:buFont typeface="Wingdings" pitchFamily="2" charset="2"/>
              <a:buChar char="Ø"/>
            </a:pPr>
            <a:r>
              <a:rPr lang="it-IT" sz="2800" smtClean="0"/>
              <a:t>CROSS MODEL ECMWF vs COSMOI7</a:t>
            </a:r>
          </a:p>
          <a:p>
            <a:pPr marL="1074738" indent="-1074738">
              <a:buClr>
                <a:srgbClr val="000099"/>
              </a:buClr>
              <a:buFont typeface="Wingdings" pitchFamily="2" charset="2"/>
              <a:buChar char="Ø"/>
            </a:pPr>
            <a:r>
              <a:rPr lang="it-IT" sz="2800" smtClean="0"/>
              <a:t>CROSS MODEL COSMOME vs COSMOIT</a:t>
            </a:r>
          </a:p>
          <a:p>
            <a:pPr marL="1074738" indent="-1074738">
              <a:buClr>
                <a:srgbClr val="000099"/>
              </a:buClr>
              <a:buFont typeface="Wingdings" pitchFamily="2" charset="2"/>
              <a:buChar char="Ø"/>
            </a:pPr>
            <a:r>
              <a:rPr lang="it-IT" sz="2800" smtClean="0"/>
              <a:t>COSMOME –Upper Air</a:t>
            </a:r>
          </a:p>
          <a:p>
            <a:pPr marL="1074738" indent="-1074738">
              <a:buClr>
                <a:srgbClr val="000099"/>
              </a:buClr>
              <a:buFont typeface="Wingdings" pitchFamily="2" charset="2"/>
              <a:buChar char="Ø"/>
            </a:pPr>
            <a:r>
              <a:rPr lang="it-IT" sz="2800" smtClean="0"/>
              <a:t>COSMOI7 – Upper Air</a:t>
            </a:r>
          </a:p>
          <a:p>
            <a:pPr marL="1074738" indent="-1074738">
              <a:buClr>
                <a:srgbClr val="000099"/>
              </a:buClr>
              <a:buFont typeface="Wingdings" pitchFamily="2" charset="2"/>
              <a:buChar char="Ø"/>
            </a:pPr>
            <a:r>
              <a:rPr lang="it-IT" sz="2800" smtClean="0"/>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 typeface="Wingdings" pitchFamily="2" charset="2"/>
              <a:buChar char="Ø"/>
            </a:pPr>
            <a:endParaRPr lang="it-IT" sz="2800" smtClean="0"/>
          </a:p>
          <a:p>
            <a:pPr marL="1074738" indent="-1074738">
              <a:buClr>
                <a:srgbClr val="000099"/>
              </a:buClr>
              <a:buFontTx/>
              <a:buNone/>
            </a:pPr>
            <a:endParaRPr lang="it-IT" sz="1800" smtClean="0"/>
          </a:p>
          <a:p>
            <a:pPr marL="1074738" indent="-1074738">
              <a:buClr>
                <a:srgbClr val="000099"/>
              </a:buClr>
              <a:buFont typeface="Wingdings" pitchFamily="2" charset="2"/>
              <a:buChar char="Ø"/>
            </a:pPr>
            <a:endParaRPr lang="it-IT" sz="18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79475" y="44450"/>
            <a:ext cx="8229600" cy="955675"/>
          </a:xfrm>
        </p:spPr>
        <p:txBody>
          <a:bodyPr/>
          <a:lstStyle/>
          <a:p>
            <a:r>
              <a:rPr lang="it-IT" sz="3600" smtClean="0">
                <a:latin typeface="Comic Sans MS" pitchFamily="66" charset="0"/>
              </a:rPr>
              <a:t>Conditional Verification</a:t>
            </a:r>
            <a:br>
              <a:rPr lang="it-IT" sz="3600" smtClean="0">
                <a:latin typeface="Comic Sans MS" pitchFamily="66" charset="0"/>
              </a:rPr>
            </a:br>
            <a:r>
              <a:rPr lang="it-IT" sz="3600" smtClean="0">
                <a:latin typeface="Comic Sans MS" pitchFamily="66" charset="0"/>
              </a:rPr>
              <a:t> </a:t>
            </a:r>
            <a:r>
              <a:rPr lang="it-IT" sz="2800" smtClean="0">
                <a:latin typeface="Comic Sans MS" pitchFamily="66" charset="0"/>
              </a:rPr>
              <a:t>Temp – </a:t>
            </a:r>
            <a:r>
              <a:rPr lang="en-US" sz="2800" smtClean="0">
                <a:latin typeface="Comic Sans MS" pitchFamily="66" charset="0"/>
              </a:rPr>
              <a:t>TCC obs &lt;=25%</a:t>
            </a:r>
            <a:endParaRPr lang="it-IT" sz="2800" smtClean="0">
              <a:latin typeface="Comic Sans MS" pitchFamily="66" charset="0"/>
            </a:endParaRPr>
          </a:p>
        </p:txBody>
      </p:sp>
      <p:sp>
        <p:nvSpPr>
          <p:cNvPr id="31747" name="CasellaDiTesto 7"/>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31748" name="CasellaDiTesto 9"/>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31749" name="CasellaDiTesto 10"/>
          <p:cNvSpPr txBox="1">
            <a:spLocks noChangeArrowheads="1"/>
          </p:cNvSpPr>
          <p:nvPr/>
        </p:nvSpPr>
        <p:spPr bwMode="auto">
          <a:xfrm>
            <a:off x="8535988" y="1714500"/>
            <a:ext cx="608012" cy="369888"/>
          </a:xfrm>
          <a:prstGeom prst="rect">
            <a:avLst/>
          </a:prstGeom>
          <a:noFill/>
          <a:ln w="9525">
            <a:noFill/>
            <a:miter lim="800000"/>
            <a:headEnd/>
            <a:tailEnd/>
          </a:ln>
        </p:spPr>
        <p:txBody>
          <a:bodyPr wrap="none">
            <a:spAutoFit/>
          </a:bodyPr>
          <a:lstStyle/>
          <a:p>
            <a:r>
              <a:rPr lang="it-IT"/>
              <a:t>DJF</a:t>
            </a:r>
            <a:endParaRPr lang="en-US"/>
          </a:p>
        </p:txBody>
      </p:sp>
      <p:sp>
        <p:nvSpPr>
          <p:cNvPr id="31750" name="Rettangolo 10"/>
          <p:cNvSpPr>
            <a:spLocks noChangeArrowheads="1"/>
          </p:cNvSpPr>
          <p:nvPr/>
        </p:nvSpPr>
        <p:spPr bwMode="auto">
          <a:xfrm>
            <a:off x="8574088" y="4286250"/>
            <a:ext cx="569912" cy="369888"/>
          </a:xfrm>
          <a:prstGeom prst="rect">
            <a:avLst/>
          </a:prstGeom>
          <a:noFill/>
          <a:ln w="9525">
            <a:noFill/>
            <a:miter lim="800000"/>
            <a:headEnd/>
            <a:tailEnd/>
          </a:ln>
        </p:spPr>
        <p:txBody>
          <a:bodyPr wrap="none">
            <a:spAutoFit/>
          </a:bodyPr>
          <a:lstStyle/>
          <a:p>
            <a:r>
              <a:rPr lang="it-IT"/>
              <a:t>JJA</a:t>
            </a:r>
            <a:endParaRPr lang="en-US"/>
          </a:p>
        </p:txBody>
      </p:sp>
      <p:pic>
        <p:nvPicPr>
          <p:cNvPr id="31751" name="curr_graphic" descr="http://172.16.101.8/versus/data/2010-09-01_2010-11-30_1494.png?1314889594359"/>
          <p:cNvPicPr>
            <a:picLocks noChangeAspect="1" noChangeArrowheads="1"/>
          </p:cNvPicPr>
          <p:nvPr/>
        </p:nvPicPr>
        <p:blipFill>
          <a:blip r:embed="rId2" cstate="print"/>
          <a:srcRect/>
          <a:stretch>
            <a:fillRect/>
          </a:stretch>
        </p:blipFill>
        <p:spPr bwMode="auto">
          <a:xfrm>
            <a:off x="1071563" y="1071563"/>
            <a:ext cx="3762375" cy="2643187"/>
          </a:xfrm>
          <a:prstGeom prst="rect">
            <a:avLst/>
          </a:prstGeom>
          <a:noFill/>
          <a:ln w="9525">
            <a:noFill/>
            <a:miter lim="800000"/>
            <a:headEnd/>
            <a:tailEnd/>
          </a:ln>
        </p:spPr>
      </p:pic>
      <p:pic>
        <p:nvPicPr>
          <p:cNvPr id="31752" name="curr_graphic" descr="http://172.16.101.8/versus/data/2010-12-01_2011-02-28_1495.png?1314889628296"/>
          <p:cNvPicPr>
            <a:picLocks noChangeAspect="1" noChangeArrowheads="1"/>
          </p:cNvPicPr>
          <p:nvPr/>
        </p:nvPicPr>
        <p:blipFill>
          <a:blip r:embed="rId3" cstate="print"/>
          <a:srcRect/>
          <a:stretch>
            <a:fillRect/>
          </a:stretch>
        </p:blipFill>
        <p:spPr bwMode="auto">
          <a:xfrm>
            <a:off x="4864100" y="1071563"/>
            <a:ext cx="3779838" cy="2628900"/>
          </a:xfrm>
          <a:prstGeom prst="rect">
            <a:avLst/>
          </a:prstGeom>
          <a:noFill/>
          <a:ln w="9525">
            <a:noFill/>
            <a:miter lim="800000"/>
            <a:headEnd/>
            <a:tailEnd/>
          </a:ln>
        </p:spPr>
      </p:pic>
      <p:pic>
        <p:nvPicPr>
          <p:cNvPr id="31753" name="curr_graphic" descr="http://172.16.101.8/versus/data/2011-03-01_2011-05-31_1496.png?1314889660875"/>
          <p:cNvPicPr>
            <a:picLocks noChangeAspect="1" noChangeArrowheads="1"/>
          </p:cNvPicPr>
          <p:nvPr/>
        </p:nvPicPr>
        <p:blipFill>
          <a:blip r:embed="rId4" cstate="print"/>
          <a:srcRect/>
          <a:stretch>
            <a:fillRect/>
          </a:stretch>
        </p:blipFill>
        <p:spPr bwMode="auto">
          <a:xfrm>
            <a:off x="1071563" y="3643313"/>
            <a:ext cx="3762375" cy="2681287"/>
          </a:xfrm>
          <a:prstGeom prst="rect">
            <a:avLst/>
          </a:prstGeom>
          <a:noFill/>
          <a:ln w="9525">
            <a:noFill/>
            <a:miter lim="800000"/>
            <a:headEnd/>
            <a:tailEnd/>
          </a:ln>
        </p:spPr>
      </p:pic>
      <p:pic>
        <p:nvPicPr>
          <p:cNvPr id="31754" name="curr_graphic" descr="http://172.16.101.8/versus/data/2011-06-01_2011-08-31_1497.png?1314889699453"/>
          <p:cNvPicPr>
            <a:picLocks noChangeAspect="1" noChangeArrowheads="1"/>
          </p:cNvPicPr>
          <p:nvPr/>
        </p:nvPicPr>
        <p:blipFill>
          <a:blip r:embed="rId5" cstate="print"/>
          <a:srcRect/>
          <a:stretch>
            <a:fillRect/>
          </a:stretch>
        </p:blipFill>
        <p:spPr bwMode="auto">
          <a:xfrm>
            <a:off x="4864100" y="3643313"/>
            <a:ext cx="3779838" cy="2681287"/>
          </a:xfrm>
          <a:prstGeom prst="rect">
            <a:avLst/>
          </a:prstGeom>
          <a:noFill/>
          <a:ln w="9525">
            <a:noFill/>
            <a:miter lim="800000"/>
            <a:headEnd/>
            <a:tailEnd/>
          </a:ln>
        </p:spPr>
      </p:pic>
      <p:sp>
        <p:nvSpPr>
          <p:cNvPr id="31755" name="CasellaDiTesto 6"/>
          <p:cNvSpPr txBox="1">
            <a:spLocks noChangeArrowheads="1"/>
          </p:cNvSpPr>
          <p:nvPr/>
        </p:nvSpPr>
        <p:spPr bwMode="auto">
          <a:xfrm>
            <a:off x="2714625" y="5715000"/>
            <a:ext cx="3878263" cy="646113"/>
          </a:xfrm>
          <a:prstGeom prst="rect">
            <a:avLst/>
          </a:prstGeom>
          <a:solidFill>
            <a:schemeClr val="bg1"/>
          </a:solidFill>
          <a:ln w="9525">
            <a:noFill/>
            <a:miter lim="800000"/>
            <a:headEnd/>
            <a:tailEnd/>
          </a:ln>
        </p:spPr>
        <p:txBody>
          <a:bodyPr wrap="none">
            <a:spAutoFit/>
          </a:bodyPr>
          <a:lstStyle/>
          <a:p>
            <a:r>
              <a:rPr lang="it-IT" dirty="0" err="1"/>
              <a:t>Better</a:t>
            </a:r>
            <a:r>
              <a:rPr lang="it-IT" dirty="0"/>
              <a:t> behaviour  </a:t>
            </a:r>
            <a:r>
              <a:rPr lang="it-IT" dirty="0" err="1"/>
              <a:t>for</a:t>
            </a:r>
            <a:r>
              <a:rPr lang="it-IT" dirty="0"/>
              <a:t> </a:t>
            </a:r>
            <a:r>
              <a:rPr lang="it-IT" dirty="0" err="1"/>
              <a:t>all</a:t>
            </a:r>
            <a:r>
              <a:rPr lang="it-IT" dirty="0"/>
              <a:t> the </a:t>
            </a:r>
            <a:r>
              <a:rPr lang="it-IT" dirty="0" err="1"/>
              <a:t>seasons</a:t>
            </a:r>
            <a:endParaRPr lang="it-IT" dirty="0"/>
          </a:p>
          <a:p>
            <a:r>
              <a:rPr lang="it-IT" dirty="0"/>
              <a:t>Compare </a:t>
            </a:r>
            <a:r>
              <a:rPr lang="it-IT" dirty="0" err="1"/>
              <a:t>to</a:t>
            </a:r>
            <a:r>
              <a:rPr lang="it-IT" dirty="0"/>
              <a:t> no </a:t>
            </a:r>
            <a:r>
              <a:rPr lang="it-IT" dirty="0" err="1"/>
              <a:t>condition</a:t>
            </a:r>
            <a:r>
              <a:rPr lang="it-IT" dirty="0"/>
              <a:t> </a:t>
            </a:r>
            <a:r>
              <a:rPr lang="it-IT" dirty="0" err="1"/>
              <a:t>model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9475" y="44450"/>
            <a:ext cx="8229600" cy="1143000"/>
          </a:xfrm>
        </p:spPr>
        <p:txBody>
          <a:bodyPr/>
          <a:lstStyle/>
          <a:p>
            <a:r>
              <a:rPr lang="it-IT" sz="3600" smtClean="0">
                <a:latin typeface="Comic Sans MS" pitchFamily="66" charset="0"/>
              </a:rPr>
              <a:t>Conditional Verification</a:t>
            </a:r>
            <a:br>
              <a:rPr lang="it-IT" sz="3600" smtClean="0">
                <a:latin typeface="Comic Sans MS" pitchFamily="66" charset="0"/>
              </a:rPr>
            </a:br>
            <a:r>
              <a:rPr lang="it-IT" sz="3600" smtClean="0">
                <a:latin typeface="Comic Sans MS" pitchFamily="66" charset="0"/>
              </a:rPr>
              <a:t>  </a:t>
            </a:r>
            <a:r>
              <a:rPr lang="it-IT" sz="2800" smtClean="0">
                <a:latin typeface="Comic Sans MS" pitchFamily="66" charset="0"/>
              </a:rPr>
              <a:t>Temp – </a:t>
            </a:r>
            <a:r>
              <a:rPr lang="en-US" sz="2800" smtClean="0">
                <a:latin typeface="Comic Sans MS" pitchFamily="66" charset="0"/>
              </a:rPr>
              <a:t>TCC obs &gt;=75%</a:t>
            </a:r>
            <a:endParaRPr lang="it-IT" sz="2800" smtClean="0">
              <a:latin typeface="Comic Sans MS" pitchFamily="66" charset="0"/>
            </a:endParaRPr>
          </a:p>
        </p:txBody>
      </p:sp>
      <p:sp>
        <p:nvSpPr>
          <p:cNvPr id="37891" name="CasellaDiTesto 9"/>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37892" name="CasellaDiTesto 11"/>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37893" name="CasellaDiTesto 12"/>
          <p:cNvSpPr txBox="1">
            <a:spLocks noChangeArrowheads="1"/>
          </p:cNvSpPr>
          <p:nvPr/>
        </p:nvSpPr>
        <p:spPr bwMode="auto">
          <a:xfrm>
            <a:off x="8535988" y="1714500"/>
            <a:ext cx="608012" cy="369888"/>
          </a:xfrm>
          <a:prstGeom prst="rect">
            <a:avLst/>
          </a:prstGeom>
          <a:noFill/>
          <a:ln w="9525">
            <a:noFill/>
            <a:miter lim="800000"/>
            <a:headEnd/>
            <a:tailEnd/>
          </a:ln>
        </p:spPr>
        <p:txBody>
          <a:bodyPr wrap="none">
            <a:spAutoFit/>
          </a:bodyPr>
          <a:lstStyle/>
          <a:p>
            <a:r>
              <a:rPr lang="it-IT"/>
              <a:t>DJF</a:t>
            </a:r>
            <a:endParaRPr lang="en-US"/>
          </a:p>
        </p:txBody>
      </p:sp>
      <p:sp>
        <p:nvSpPr>
          <p:cNvPr id="37894" name="CasellaDiTesto 13"/>
          <p:cNvSpPr txBox="1">
            <a:spLocks noChangeArrowheads="1"/>
          </p:cNvSpPr>
          <p:nvPr/>
        </p:nvSpPr>
        <p:spPr bwMode="auto">
          <a:xfrm>
            <a:off x="8574088" y="4143375"/>
            <a:ext cx="569912" cy="369888"/>
          </a:xfrm>
          <a:prstGeom prst="rect">
            <a:avLst/>
          </a:prstGeom>
          <a:noFill/>
          <a:ln w="9525">
            <a:noFill/>
            <a:miter lim="800000"/>
            <a:headEnd/>
            <a:tailEnd/>
          </a:ln>
        </p:spPr>
        <p:txBody>
          <a:bodyPr wrap="none">
            <a:spAutoFit/>
          </a:bodyPr>
          <a:lstStyle/>
          <a:p>
            <a:r>
              <a:rPr lang="it-IT"/>
              <a:t>JJA</a:t>
            </a:r>
            <a:endParaRPr lang="en-US"/>
          </a:p>
        </p:txBody>
      </p:sp>
      <p:pic>
        <p:nvPicPr>
          <p:cNvPr id="37895" name="Picture 11" descr="http://172.16.101.8/versus/data/2010-09-01_2010-11-30_1289.png?1313080175843"/>
          <p:cNvPicPr>
            <a:picLocks noChangeAspect="1" noChangeArrowheads="1"/>
          </p:cNvPicPr>
          <p:nvPr/>
        </p:nvPicPr>
        <p:blipFill>
          <a:blip r:embed="rId2" cstate="print"/>
          <a:srcRect/>
          <a:stretch>
            <a:fillRect/>
          </a:stretch>
        </p:blipFill>
        <p:spPr bwMode="auto">
          <a:xfrm>
            <a:off x="1071563" y="1071563"/>
            <a:ext cx="3775075" cy="2663825"/>
          </a:xfrm>
          <a:prstGeom prst="rect">
            <a:avLst/>
          </a:prstGeom>
          <a:noFill/>
          <a:ln w="9525">
            <a:noFill/>
            <a:miter lim="800000"/>
            <a:headEnd/>
            <a:tailEnd/>
          </a:ln>
        </p:spPr>
      </p:pic>
      <p:pic>
        <p:nvPicPr>
          <p:cNvPr id="37896" name="Picture 13" descr="http://172.16.101.8/versus/data/2010-12-01_2011-02-28_1290.png?1313080278578"/>
          <p:cNvPicPr>
            <a:picLocks noChangeAspect="1" noChangeArrowheads="1"/>
          </p:cNvPicPr>
          <p:nvPr/>
        </p:nvPicPr>
        <p:blipFill>
          <a:blip r:embed="rId3" cstate="print"/>
          <a:srcRect/>
          <a:stretch>
            <a:fillRect/>
          </a:stretch>
        </p:blipFill>
        <p:spPr bwMode="auto">
          <a:xfrm>
            <a:off x="4857750" y="1071563"/>
            <a:ext cx="3775075" cy="2663825"/>
          </a:xfrm>
          <a:prstGeom prst="rect">
            <a:avLst/>
          </a:prstGeom>
          <a:noFill/>
          <a:ln w="9525">
            <a:noFill/>
            <a:miter lim="800000"/>
            <a:headEnd/>
            <a:tailEnd/>
          </a:ln>
        </p:spPr>
      </p:pic>
      <p:pic>
        <p:nvPicPr>
          <p:cNvPr id="37897" name="Picture 15" descr="http://172.16.101.8/versus/data/2011-03-01_2011-05-31_1291.png?1313080426781"/>
          <p:cNvPicPr>
            <a:picLocks noChangeAspect="1" noChangeArrowheads="1"/>
          </p:cNvPicPr>
          <p:nvPr/>
        </p:nvPicPr>
        <p:blipFill>
          <a:blip r:embed="rId4" cstate="print"/>
          <a:srcRect/>
          <a:stretch>
            <a:fillRect/>
          </a:stretch>
        </p:blipFill>
        <p:spPr bwMode="auto">
          <a:xfrm>
            <a:off x="1071563" y="3714750"/>
            <a:ext cx="3775075" cy="2663825"/>
          </a:xfrm>
          <a:prstGeom prst="rect">
            <a:avLst/>
          </a:prstGeom>
          <a:noFill/>
          <a:ln w="9525">
            <a:noFill/>
            <a:miter lim="800000"/>
            <a:headEnd/>
            <a:tailEnd/>
          </a:ln>
        </p:spPr>
      </p:pic>
      <p:pic>
        <p:nvPicPr>
          <p:cNvPr id="37898" name="Picture 11" descr="http://172.16.101.8/versus/data/2011-06-01_2011-08-31_1393.png?1314647104812"/>
          <p:cNvPicPr>
            <a:picLocks noChangeAspect="1" noChangeArrowheads="1"/>
          </p:cNvPicPr>
          <p:nvPr/>
        </p:nvPicPr>
        <p:blipFill>
          <a:blip r:embed="rId5" cstate="print"/>
          <a:srcRect/>
          <a:stretch>
            <a:fillRect/>
          </a:stretch>
        </p:blipFill>
        <p:spPr bwMode="auto">
          <a:xfrm>
            <a:off x="4857750" y="3714750"/>
            <a:ext cx="3814763" cy="2692400"/>
          </a:xfrm>
          <a:prstGeom prst="rect">
            <a:avLst/>
          </a:prstGeom>
          <a:noFill/>
          <a:ln w="9525">
            <a:noFill/>
            <a:miter lim="800000"/>
            <a:headEnd/>
            <a:tailEnd/>
          </a:ln>
        </p:spPr>
      </p:pic>
      <p:sp>
        <p:nvSpPr>
          <p:cNvPr id="37899" name="CasellaDiTesto 6"/>
          <p:cNvSpPr txBox="1">
            <a:spLocks noChangeArrowheads="1"/>
          </p:cNvSpPr>
          <p:nvPr/>
        </p:nvSpPr>
        <p:spPr bwMode="auto">
          <a:xfrm>
            <a:off x="2714625" y="5643563"/>
            <a:ext cx="3877985" cy="646331"/>
          </a:xfrm>
          <a:prstGeom prst="rect">
            <a:avLst/>
          </a:prstGeom>
          <a:solidFill>
            <a:schemeClr val="bg1"/>
          </a:solidFill>
          <a:ln w="9525">
            <a:solidFill>
              <a:schemeClr val="accent1"/>
            </a:solidFill>
            <a:miter lim="800000"/>
            <a:headEnd/>
            <a:tailEnd/>
          </a:ln>
        </p:spPr>
        <p:txBody>
          <a:bodyPr wrap="none">
            <a:spAutoFit/>
          </a:bodyPr>
          <a:lstStyle/>
          <a:p>
            <a:r>
              <a:rPr lang="it-IT" dirty="0" err="1" smtClean="0"/>
              <a:t>Better</a:t>
            </a:r>
            <a:r>
              <a:rPr lang="it-IT" dirty="0" smtClean="0"/>
              <a:t> </a:t>
            </a:r>
            <a:r>
              <a:rPr lang="it-IT" dirty="0"/>
              <a:t>behaviour  </a:t>
            </a:r>
            <a:r>
              <a:rPr lang="it-IT" dirty="0" err="1"/>
              <a:t>for</a:t>
            </a:r>
            <a:r>
              <a:rPr lang="it-IT" dirty="0"/>
              <a:t> </a:t>
            </a:r>
            <a:r>
              <a:rPr lang="it-IT" dirty="0" err="1"/>
              <a:t>all</a:t>
            </a:r>
            <a:r>
              <a:rPr lang="it-IT" dirty="0"/>
              <a:t> the </a:t>
            </a:r>
            <a:r>
              <a:rPr lang="it-IT" dirty="0" err="1"/>
              <a:t>seasons</a:t>
            </a:r>
            <a:endParaRPr lang="it-IT" dirty="0"/>
          </a:p>
          <a:p>
            <a:r>
              <a:rPr lang="it-IT" dirty="0"/>
              <a:t>Compare </a:t>
            </a:r>
            <a:r>
              <a:rPr lang="it-IT" dirty="0" err="1"/>
              <a:t>to</a:t>
            </a:r>
            <a:r>
              <a:rPr lang="it-IT" dirty="0"/>
              <a:t> no </a:t>
            </a:r>
            <a:r>
              <a:rPr lang="it-IT" dirty="0" err="1"/>
              <a:t>condition</a:t>
            </a:r>
            <a:r>
              <a:rPr lang="it-IT" dirty="0"/>
              <a:t> </a:t>
            </a:r>
            <a:r>
              <a:rPr lang="it-IT" dirty="0" err="1"/>
              <a:t>model</a:t>
            </a:r>
            <a:endParaRPr lang="en-US" dirty="0"/>
          </a:p>
        </p:txBody>
      </p:sp>
      <p:sp>
        <p:nvSpPr>
          <p:cNvPr id="12" name="CasellaDiTesto 6"/>
          <p:cNvSpPr txBox="1">
            <a:spLocks noChangeArrowheads="1"/>
          </p:cNvSpPr>
          <p:nvPr/>
        </p:nvSpPr>
        <p:spPr bwMode="auto">
          <a:xfrm>
            <a:off x="0" y="1000108"/>
            <a:ext cx="4865434" cy="369332"/>
          </a:xfrm>
          <a:prstGeom prst="rect">
            <a:avLst/>
          </a:prstGeom>
          <a:solidFill>
            <a:schemeClr val="bg1"/>
          </a:solidFill>
          <a:ln w="9525">
            <a:solidFill>
              <a:schemeClr val="accent1"/>
            </a:solidFill>
            <a:miter lim="800000"/>
            <a:headEnd/>
            <a:tailEnd/>
          </a:ln>
        </p:spPr>
        <p:txBody>
          <a:bodyPr wrap="none">
            <a:spAutoFit/>
          </a:bodyPr>
          <a:lstStyle/>
          <a:p>
            <a:r>
              <a:rPr lang="it-IT" dirty="0" err="1" smtClean="0">
                <a:solidFill>
                  <a:srgbClr val="FF0000"/>
                </a:solidFill>
              </a:rPr>
              <a:t>Sorry</a:t>
            </a:r>
            <a:r>
              <a:rPr lang="it-IT" dirty="0" smtClean="0">
                <a:solidFill>
                  <a:srgbClr val="FF0000"/>
                </a:solidFill>
              </a:rPr>
              <a:t> </a:t>
            </a:r>
            <a:r>
              <a:rPr lang="it-IT" dirty="0" err="1" smtClean="0">
                <a:solidFill>
                  <a:srgbClr val="FF0000"/>
                </a:solidFill>
              </a:rPr>
              <a:t>colours</a:t>
            </a:r>
            <a:r>
              <a:rPr lang="it-IT" dirty="0" smtClean="0">
                <a:solidFill>
                  <a:srgbClr val="FF0000"/>
                </a:solidFill>
              </a:rPr>
              <a:t> </a:t>
            </a:r>
            <a:r>
              <a:rPr lang="it-IT" dirty="0" err="1" smtClean="0">
                <a:solidFill>
                  <a:srgbClr val="FF0000"/>
                </a:solidFill>
              </a:rPr>
              <a:t>inverted</a:t>
            </a:r>
            <a:r>
              <a:rPr lang="it-IT" dirty="0" smtClean="0">
                <a:solidFill>
                  <a:srgbClr val="FF0000"/>
                </a:solidFill>
              </a:rPr>
              <a:t> </a:t>
            </a:r>
            <a:r>
              <a:rPr lang="it-IT" dirty="0" err="1" smtClean="0">
                <a:solidFill>
                  <a:srgbClr val="FF0000"/>
                </a:solidFill>
              </a:rPr>
              <a:t>with</a:t>
            </a:r>
            <a:r>
              <a:rPr lang="it-IT" dirty="0" smtClean="0">
                <a:solidFill>
                  <a:srgbClr val="FF0000"/>
                </a:solidFill>
              </a:rPr>
              <a:t> the </a:t>
            </a:r>
            <a:r>
              <a:rPr lang="it-IT" dirty="0" err="1" smtClean="0">
                <a:solidFill>
                  <a:srgbClr val="FF0000"/>
                </a:solidFill>
              </a:rPr>
              <a:t>previous</a:t>
            </a:r>
            <a:r>
              <a:rPr lang="it-IT" dirty="0" smtClean="0">
                <a:solidFill>
                  <a:srgbClr val="FF0000"/>
                </a:solidFill>
              </a:rPr>
              <a:t> </a:t>
            </a:r>
            <a:r>
              <a:rPr lang="it-IT" dirty="0" err="1" smtClean="0">
                <a:solidFill>
                  <a:srgbClr val="FF0000"/>
                </a:solidFill>
              </a:rPr>
              <a:t>one</a:t>
            </a:r>
            <a:r>
              <a:rPr lang="it-IT"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79475" y="0"/>
            <a:ext cx="8229600" cy="1143000"/>
          </a:xfrm>
        </p:spPr>
        <p:txBody>
          <a:bodyPr/>
          <a:lstStyle/>
          <a:p>
            <a:r>
              <a:rPr lang="it-IT" sz="3600" smtClean="0">
                <a:latin typeface="Comic Sans MS" pitchFamily="66" charset="0"/>
              </a:rPr>
              <a:t>Conditional Verification</a:t>
            </a:r>
            <a:br>
              <a:rPr lang="it-IT" sz="3600" smtClean="0">
                <a:latin typeface="Comic Sans MS" pitchFamily="66" charset="0"/>
              </a:rPr>
            </a:br>
            <a:r>
              <a:rPr lang="it-IT" sz="2800" smtClean="0">
                <a:latin typeface="Comic Sans MS" pitchFamily="66" charset="0"/>
              </a:rPr>
              <a:t> </a:t>
            </a:r>
            <a:r>
              <a:rPr lang="it-IT" sz="2000" smtClean="0">
                <a:latin typeface="Comic Sans MS" pitchFamily="66" charset="0"/>
              </a:rPr>
              <a:t>Temp – </a:t>
            </a:r>
            <a:r>
              <a:rPr lang="en-US" sz="2000" smtClean="0">
                <a:latin typeface="Comic Sans MS" pitchFamily="66" charset="0"/>
              </a:rPr>
              <a:t>TCC obs &gt;=75%&amp;Wind Speed (</a:t>
            </a:r>
            <a:r>
              <a:rPr lang="it-IT" sz="2000" smtClean="0">
                <a:latin typeface="Comic Sans MS" pitchFamily="66" charset="0"/>
              </a:rPr>
              <a:t>obs)</a:t>
            </a:r>
            <a:r>
              <a:rPr lang="en-US" sz="2000" smtClean="0">
                <a:latin typeface="Comic Sans MS" pitchFamily="66" charset="0"/>
              </a:rPr>
              <a:t> &lt;=2 m/s</a:t>
            </a:r>
            <a:r>
              <a:rPr lang="it-IT" sz="2000" smtClean="0">
                <a:latin typeface="Comic Sans MS" pitchFamily="66" charset="0"/>
              </a:rPr>
              <a:t> </a:t>
            </a:r>
          </a:p>
        </p:txBody>
      </p:sp>
      <p:sp>
        <p:nvSpPr>
          <p:cNvPr id="40963" name="CasellaDiTesto 5"/>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40964" name="CasellaDiTesto 7"/>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40965" name="CasellaDiTesto 8"/>
          <p:cNvSpPr txBox="1">
            <a:spLocks noChangeArrowheads="1"/>
          </p:cNvSpPr>
          <p:nvPr/>
        </p:nvSpPr>
        <p:spPr bwMode="auto">
          <a:xfrm>
            <a:off x="8535988" y="1643063"/>
            <a:ext cx="608012" cy="369887"/>
          </a:xfrm>
          <a:prstGeom prst="rect">
            <a:avLst/>
          </a:prstGeom>
          <a:noFill/>
          <a:ln w="9525">
            <a:noFill/>
            <a:miter lim="800000"/>
            <a:headEnd/>
            <a:tailEnd/>
          </a:ln>
        </p:spPr>
        <p:txBody>
          <a:bodyPr wrap="none">
            <a:spAutoFit/>
          </a:bodyPr>
          <a:lstStyle/>
          <a:p>
            <a:r>
              <a:rPr lang="it-IT"/>
              <a:t>DJF</a:t>
            </a:r>
            <a:endParaRPr lang="en-US"/>
          </a:p>
        </p:txBody>
      </p:sp>
      <p:sp>
        <p:nvSpPr>
          <p:cNvPr id="40966" name="CasellaDiTesto 9"/>
          <p:cNvSpPr txBox="1">
            <a:spLocks noChangeArrowheads="1"/>
          </p:cNvSpPr>
          <p:nvPr/>
        </p:nvSpPr>
        <p:spPr bwMode="auto">
          <a:xfrm>
            <a:off x="8574088" y="4286250"/>
            <a:ext cx="569912" cy="369888"/>
          </a:xfrm>
          <a:prstGeom prst="rect">
            <a:avLst/>
          </a:prstGeom>
          <a:noFill/>
          <a:ln w="9525">
            <a:noFill/>
            <a:miter lim="800000"/>
            <a:headEnd/>
            <a:tailEnd/>
          </a:ln>
        </p:spPr>
        <p:txBody>
          <a:bodyPr wrap="none">
            <a:spAutoFit/>
          </a:bodyPr>
          <a:lstStyle/>
          <a:p>
            <a:r>
              <a:rPr lang="it-IT"/>
              <a:t>JJA</a:t>
            </a:r>
            <a:endParaRPr lang="en-US"/>
          </a:p>
        </p:txBody>
      </p:sp>
      <p:pic>
        <p:nvPicPr>
          <p:cNvPr id="40967" name="Picture 9" descr="http://172.16.101.8/versus/data/2010-09-01_2010-11-30_1302.png?1313132252703"/>
          <p:cNvPicPr>
            <a:picLocks noChangeAspect="1" noChangeArrowheads="1"/>
          </p:cNvPicPr>
          <p:nvPr/>
        </p:nvPicPr>
        <p:blipFill>
          <a:blip r:embed="rId2" cstate="print"/>
          <a:srcRect/>
          <a:stretch>
            <a:fillRect/>
          </a:stretch>
        </p:blipFill>
        <p:spPr bwMode="auto">
          <a:xfrm>
            <a:off x="1071563" y="1071563"/>
            <a:ext cx="3773487" cy="2663825"/>
          </a:xfrm>
          <a:prstGeom prst="rect">
            <a:avLst/>
          </a:prstGeom>
          <a:noFill/>
          <a:ln w="9525">
            <a:noFill/>
            <a:miter lim="800000"/>
            <a:headEnd/>
            <a:tailEnd/>
          </a:ln>
        </p:spPr>
      </p:pic>
      <p:pic>
        <p:nvPicPr>
          <p:cNvPr id="40968" name="Picture 11" descr="http://172.16.101.8/versus/data/2010-12-01_2011-02-28_1303.png?1313132334578"/>
          <p:cNvPicPr>
            <a:picLocks noChangeAspect="1" noChangeArrowheads="1"/>
          </p:cNvPicPr>
          <p:nvPr/>
        </p:nvPicPr>
        <p:blipFill>
          <a:blip r:embed="rId3" cstate="print"/>
          <a:srcRect/>
          <a:stretch>
            <a:fillRect/>
          </a:stretch>
        </p:blipFill>
        <p:spPr bwMode="auto">
          <a:xfrm>
            <a:off x="4857750" y="1071563"/>
            <a:ext cx="3773488" cy="2663825"/>
          </a:xfrm>
          <a:prstGeom prst="rect">
            <a:avLst/>
          </a:prstGeom>
          <a:noFill/>
          <a:ln w="9525">
            <a:noFill/>
            <a:miter lim="800000"/>
            <a:headEnd/>
            <a:tailEnd/>
          </a:ln>
        </p:spPr>
      </p:pic>
      <p:pic>
        <p:nvPicPr>
          <p:cNvPr id="40969" name="Picture 13" descr="http://172.16.101.8/versus/data/2011-03-01_2011-05-31_1304.png?1313132405093"/>
          <p:cNvPicPr>
            <a:picLocks noChangeAspect="1" noChangeArrowheads="1"/>
          </p:cNvPicPr>
          <p:nvPr/>
        </p:nvPicPr>
        <p:blipFill>
          <a:blip r:embed="rId4" cstate="print"/>
          <a:srcRect/>
          <a:stretch>
            <a:fillRect/>
          </a:stretch>
        </p:blipFill>
        <p:spPr bwMode="auto">
          <a:xfrm>
            <a:off x="1071563" y="3786188"/>
            <a:ext cx="3773487" cy="2663825"/>
          </a:xfrm>
          <a:prstGeom prst="rect">
            <a:avLst/>
          </a:prstGeom>
          <a:noFill/>
          <a:ln w="9525">
            <a:noFill/>
            <a:miter lim="800000"/>
            <a:headEnd/>
            <a:tailEnd/>
          </a:ln>
        </p:spPr>
      </p:pic>
      <p:pic>
        <p:nvPicPr>
          <p:cNvPr id="40970" name="Picture 11" descr="http://172.16.101.8/versus/data/2011-06-01_2011-08-31_1394.png?1314647301671"/>
          <p:cNvPicPr>
            <a:picLocks noChangeAspect="1" noChangeArrowheads="1"/>
          </p:cNvPicPr>
          <p:nvPr/>
        </p:nvPicPr>
        <p:blipFill>
          <a:blip r:embed="rId5" cstate="print"/>
          <a:srcRect/>
          <a:stretch>
            <a:fillRect/>
          </a:stretch>
        </p:blipFill>
        <p:spPr bwMode="auto">
          <a:xfrm>
            <a:off x="4857750" y="3786188"/>
            <a:ext cx="3814763" cy="2692400"/>
          </a:xfrm>
          <a:prstGeom prst="rect">
            <a:avLst/>
          </a:prstGeom>
          <a:noFill/>
          <a:ln w="9525">
            <a:noFill/>
            <a:miter lim="800000"/>
            <a:headEnd/>
            <a:tailEnd/>
          </a:ln>
        </p:spPr>
      </p:pic>
      <p:sp>
        <p:nvSpPr>
          <p:cNvPr id="40971" name="CasellaDiTesto 6"/>
          <p:cNvSpPr txBox="1">
            <a:spLocks noChangeArrowheads="1"/>
          </p:cNvSpPr>
          <p:nvPr/>
        </p:nvSpPr>
        <p:spPr bwMode="auto">
          <a:xfrm>
            <a:off x="3101975" y="6072188"/>
            <a:ext cx="2898775" cy="369887"/>
          </a:xfrm>
          <a:prstGeom prst="rect">
            <a:avLst/>
          </a:prstGeom>
          <a:solidFill>
            <a:schemeClr val="bg1"/>
          </a:solidFill>
          <a:ln w="9525">
            <a:solidFill>
              <a:schemeClr val="accent1"/>
            </a:solidFill>
            <a:miter lim="800000"/>
            <a:headEnd/>
            <a:tailEnd/>
          </a:ln>
        </p:spPr>
        <p:txBody>
          <a:bodyPr wrap="none">
            <a:spAutoFit/>
          </a:bodyPr>
          <a:lstStyle/>
          <a:p>
            <a:r>
              <a:rPr lang="it-IT"/>
              <a:t>Similar. Differences in bias</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131763"/>
            <a:ext cx="8229600" cy="939800"/>
          </a:xfrm>
        </p:spPr>
        <p:txBody>
          <a:bodyPr>
            <a:normAutofit fontScale="90000"/>
          </a:bodyPr>
          <a:lstStyle/>
          <a:p>
            <a:pPr defTabSz="864000">
              <a:defRPr/>
            </a:pPr>
            <a:r>
              <a:rPr lang="it-IT" sz="4000" dirty="0" smtClean="0">
                <a:latin typeface="Comic Sans MS" pitchFamily="66" charset="0"/>
              </a:rPr>
              <a:t>   </a:t>
            </a:r>
            <a:r>
              <a:rPr lang="it-IT" sz="4000" dirty="0" err="1" smtClean="0">
                <a:latin typeface="Comic Sans MS" pitchFamily="66" charset="0"/>
              </a:rPr>
              <a:t>Conditional</a:t>
            </a:r>
            <a:r>
              <a:rPr lang="it-IT" sz="4000" dirty="0" smtClean="0">
                <a:latin typeface="Comic Sans MS" pitchFamily="66" charset="0"/>
              </a:rPr>
              <a:t> </a:t>
            </a:r>
            <a:r>
              <a:rPr lang="it-IT" sz="4000" dirty="0" err="1" smtClean="0">
                <a:latin typeface="Comic Sans MS" pitchFamily="66" charset="0"/>
              </a:rPr>
              <a:t>Verification</a:t>
            </a:r>
            <a:r>
              <a:rPr lang="it-IT" sz="3600" dirty="0" smtClean="0">
                <a:latin typeface="Comic Sans MS" pitchFamily="66" charset="0"/>
              </a:rPr>
              <a:t/>
            </a:r>
            <a:br>
              <a:rPr lang="it-IT" sz="3600" dirty="0" smtClean="0">
                <a:latin typeface="Comic Sans MS" pitchFamily="66" charset="0"/>
              </a:rPr>
            </a:br>
            <a:r>
              <a:rPr lang="it-IT" sz="3600" dirty="0" smtClean="0">
                <a:latin typeface="Comic Sans MS" pitchFamily="66" charset="0"/>
              </a:rPr>
              <a:t>           </a:t>
            </a:r>
            <a:r>
              <a:rPr lang="it-IT" sz="2200" dirty="0" err="1" smtClean="0">
                <a:latin typeface="Comic Sans MS" pitchFamily="66" charset="0"/>
              </a:rPr>
              <a:t>Temp</a:t>
            </a:r>
            <a:r>
              <a:rPr lang="it-IT" sz="2200" dirty="0" smtClean="0">
                <a:latin typeface="Comic Sans MS" pitchFamily="66" charset="0"/>
              </a:rPr>
              <a:t> – </a:t>
            </a:r>
            <a:r>
              <a:rPr lang="en-US" sz="2200" dirty="0" smtClean="0">
                <a:latin typeface="Comic Sans MS" pitchFamily="66" charset="0"/>
              </a:rPr>
              <a:t>TCC </a:t>
            </a:r>
            <a:r>
              <a:rPr lang="en-US" sz="2200" dirty="0" err="1" smtClean="0">
                <a:latin typeface="Comic Sans MS" pitchFamily="66" charset="0"/>
              </a:rPr>
              <a:t>obs</a:t>
            </a:r>
            <a:r>
              <a:rPr lang="en-US" sz="2200" dirty="0" smtClean="0">
                <a:latin typeface="Comic Sans MS" pitchFamily="66" charset="0"/>
              </a:rPr>
              <a:t> &lt;=25%&amp;Wind Speed (</a:t>
            </a:r>
            <a:r>
              <a:rPr lang="it-IT" sz="2200" dirty="0" smtClean="0">
                <a:latin typeface="Comic Sans MS" pitchFamily="66" charset="0"/>
              </a:rPr>
              <a:t>obs)</a:t>
            </a:r>
            <a:r>
              <a:rPr lang="en-US" sz="2200" dirty="0" smtClean="0">
                <a:latin typeface="Comic Sans MS" pitchFamily="66" charset="0"/>
              </a:rPr>
              <a:t> &lt;=2 m/s</a:t>
            </a:r>
            <a:r>
              <a:rPr lang="it-IT" sz="2200" dirty="0" smtClean="0">
                <a:latin typeface="Comic Sans MS" pitchFamily="66" charset="0"/>
              </a:rPr>
              <a:t> </a:t>
            </a:r>
            <a:endParaRPr lang="it-IT" sz="2200" dirty="0"/>
          </a:p>
        </p:txBody>
      </p:sp>
      <p:sp>
        <p:nvSpPr>
          <p:cNvPr id="41987" name="Rettangolo 6"/>
          <p:cNvSpPr>
            <a:spLocks noChangeArrowheads="1"/>
          </p:cNvSpPr>
          <p:nvPr/>
        </p:nvSpPr>
        <p:spPr bwMode="auto">
          <a:xfrm>
            <a:off x="0" y="1571625"/>
            <a:ext cx="684213" cy="369888"/>
          </a:xfrm>
          <a:prstGeom prst="rect">
            <a:avLst/>
          </a:prstGeom>
          <a:noFill/>
          <a:ln w="9525">
            <a:noFill/>
            <a:miter lim="800000"/>
            <a:headEnd/>
            <a:tailEnd/>
          </a:ln>
        </p:spPr>
        <p:txBody>
          <a:bodyPr wrap="none">
            <a:spAutoFit/>
          </a:bodyPr>
          <a:lstStyle/>
          <a:p>
            <a:r>
              <a:rPr lang="it-IT"/>
              <a:t>SON</a:t>
            </a:r>
            <a:endParaRPr lang="en-US"/>
          </a:p>
        </p:txBody>
      </p:sp>
      <p:sp>
        <p:nvSpPr>
          <p:cNvPr id="41988" name="Rettangolo 7"/>
          <p:cNvSpPr>
            <a:spLocks noChangeArrowheads="1"/>
          </p:cNvSpPr>
          <p:nvPr/>
        </p:nvSpPr>
        <p:spPr bwMode="auto">
          <a:xfrm>
            <a:off x="0" y="4572000"/>
            <a:ext cx="785813" cy="369888"/>
          </a:xfrm>
          <a:prstGeom prst="rect">
            <a:avLst/>
          </a:prstGeom>
          <a:noFill/>
          <a:ln w="9525">
            <a:noFill/>
            <a:miter lim="800000"/>
            <a:headEnd/>
            <a:tailEnd/>
          </a:ln>
        </p:spPr>
        <p:txBody>
          <a:bodyPr>
            <a:spAutoFit/>
          </a:bodyPr>
          <a:lstStyle/>
          <a:p>
            <a:r>
              <a:rPr lang="it-IT"/>
              <a:t>MAM</a:t>
            </a:r>
            <a:endParaRPr lang="en-US"/>
          </a:p>
        </p:txBody>
      </p:sp>
      <p:sp>
        <p:nvSpPr>
          <p:cNvPr id="41989" name="Rettangolo 8"/>
          <p:cNvSpPr>
            <a:spLocks noChangeArrowheads="1"/>
          </p:cNvSpPr>
          <p:nvPr/>
        </p:nvSpPr>
        <p:spPr bwMode="auto">
          <a:xfrm>
            <a:off x="7715250" y="1214438"/>
            <a:ext cx="608013" cy="369887"/>
          </a:xfrm>
          <a:prstGeom prst="rect">
            <a:avLst/>
          </a:prstGeom>
          <a:noFill/>
          <a:ln w="9525">
            <a:noFill/>
            <a:miter lim="800000"/>
            <a:headEnd/>
            <a:tailEnd/>
          </a:ln>
        </p:spPr>
        <p:txBody>
          <a:bodyPr wrap="none">
            <a:spAutoFit/>
          </a:bodyPr>
          <a:lstStyle/>
          <a:p>
            <a:r>
              <a:rPr lang="it-IT"/>
              <a:t>DJF</a:t>
            </a:r>
            <a:endParaRPr lang="en-US"/>
          </a:p>
        </p:txBody>
      </p:sp>
      <p:sp>
        <p:nvSpPr>
          <p:cNvPr id="41990" name="Rettangolo 13"/>
          <p:cNvSpPr>
            <a:spLocks noChangeArrowheads="1"/>
          </p:cNvSpPr>
          <p:nvPr/>
        </p:nvSpPr>
        <p:spPr bwMode="auto">
          <a:xfrm>
            <a:off x="8535988" y="1143000"/>
            <a:ext cx="608012" cy="369888"/>
          </a:xfrm>
          <a:prstGeom prst="rect">
            <a:avLst/>
          </a:prstGeom>
          <a:noFill/>
          <a:ln w="9525">
            <a:noFill/>
            <a:miter lim="800000"/>
            <a:headEnd/>
            <a:tailEnd/>
          </a:ln>
        </p:spPr>
        <p:txBody>
          <a:bodyPr wrap="none">
            <a:spAutoFit/>
          </a:bodyPr>
          <a:lstStyle/>
          <a:p>
            <a:r>
              <a:rPr lang="it-IT"/>
              <a:t>DJF</a:t>
            </a:r>
            <a:endParaRPr lang="en-US"/>
          </a:p>
        </p:txBody>
      </p:sp>
      <p:sp>
        <p:nvSpPr>
          <p:cNvPr id="41991" name="Segnaposto contenuto 19"/>
          <p:cNvSpPr>
            <a:spLocks noGrp="1"/>
          </p:cNvSpPr>
          <p:nvPr>
            <p:ph sz="quarter" idx="2"/>
          </p:nvPr>
        </p:nvSpPr>
        <p:spPr>
          <a:xfrm>
            <a:off x="4648200" y="1600200"/>
            <a:ext cx="3567113" cy="2185988"/>
          </a:xfrm>
        </p:spPr>
        <p:txBody>
          <a:bodyPr/>
          <a:lstStyle/>
          <a:p>
            <a:endParaRPr lang="en-US" smtClean="0"/>
          </a:p>
        </p:txBody>
      </p:sp>
      <p:pic>
        <p:nvPicPr>
          <p:cNvPr id="41992" name="Picture 8" descr="http://172.16.101.8/versus/data/2010-12-01_2011-02-28_1310.png?1313134342093"/>
          <p:cNvPicPr>
            <a:picLocks noChangeAspect="1" noChangeArrowheads="1"/>
          </p:cNvPicPr>
          <p:nvPr/>
        </p:nvPicPr>
        <p:blipFill>
          <a:blip r:embed="rId2" cstate="print"/>
          <a:srcRect/>
          <a:stretch>
            <a:fillRect/>
          </a:stretch>
        </p:blipFill>
        <p:spPr bwMode="auto">
          <a:xfrm>
            <a:off x="4857750" y="1143000"/>
            <a:ext cx="3773488" cy="2663825"/>
          </a:xfrm>
          <a:prstGeom prst="rect">
            <a:avLst/>
          </a:prstGeom>
          <a:noFill/>
          <a:ln w="9525">
            <a:noFill/>
            <a:miter lim="800000"/>
            <a:headEnd/>
            <a:tailEnd/>
          </a:ln>
        </p:spPr>
      </p:pic>
      <p:pic>
        <p:nvPicPr>
          <p:cNvPr id="41993" name="Picture 10" descr="http://172.16.101.8/versus/data/2010-09-01_2010-11-30_1311.png?1313134408125"/>
          <p:cNvPicPr>
            <a:picLocks noChangeAspect="1" noChangeArrowheads="1"/>
          </p:cNvPicPr>
          <p:nvPr/>
        </p:nvPicPr>
        <p:blipFill>
          <a:blip r:embed="rId3" cstate="print"/>
          <a:srcRect/>
          <a:stretch>
            <a:fillRect/>
          </a:stretch>
        </p:blipFill>
        <p:spPr bwMode="auto">
          <a:xfrm>
            <a:off x="1084263" y="1143000"/>
            <a:ext cx="3773487" cy="2663825"/>
          </a:xfrm>
          <a:prstGeom prst="rect">
            <a:avLst/>
          </a:prstGeom>
          <a:noFill/>
          <a:ln w="9525">
            <a:noFill/>
            <a:miter lim="800000"/>
            <a:headEnd/>
            <a:tailEnd/>
          </a:ln>
        </p:spPr>
      </p:pic>
      <p:pic>
        <p:nvPicPr>
          <p:cNvPr id="41994" name="Picture 12" descr="http://172.16.101.8/versus/data/2011-03-01_2011-05-31_1312.png?1313134490062"/>
          <p:cNvPicPr>
            <a:picLocks noChangeAspect="1" noChangeArrowheads="1"/>
          </p:cNvPicPr>
          <p:nvPr/>
        </p:nvPicPr>
        <p:blipFill>
          <a:blip r:embed="rId4" cstate="print"/>
          <a:srcRect/>
          <a:stretch>
            <a:fillRect/>
          </a:stretch>
        </p:blipFill>
        <p:spPr bwMode="auto">
          <a:xfrm>
            <a:off x="1082675" y="3786188"/>
            <a:ext cx="3775075" cy="2663825"/>
          </a:xfrm>
          <a:prstGeom prst="rect">
            <a:avLst/>
          </a:prstGeom>
          <a:noFill/>
          <a:ln w="9525">
            <a:noFill/>
            <a:miter lim="800000"/>
            <a:headEnd/>
            <a:tailEnd/>
          </a:ln>
        </p:spPr>
      </p:pic>
      <p:pic>
        <p:nvPicPr>
          <p:cNvPr id="41995" name="Picture 12" descr="http://172.16.101.8/versus/data/2011-06-01_2011-08-31_1395.png?1314647414734"/>
          <p:cNvPicPr>
            <a:picLocks noChangeAspect="1" noChangeArrowheads="1"/>
          </p:cNvPicPr>
          <p:nvPr/>
        </p:nvPicPr>
        <p:blipFill>
          <a:blip r:embed="rId5" cstate="print"/>
          <a:srcRect/>
          <a:stretch>
            <a:fillRect/>
          </a:stretch>
        </p:blipFill>
        <p:spPr bwMode="auto">
          <a:xfrm>
            <a:off x="4829175" y="3786188"/>
            <a:ext cx="3814763" cy="2692400"/>
          </a:xfrm>
          <a:prstGeom prst="rect">
            <a:avLst/>
          </a:prstGeom>
          <a:noFill/>
          <a:ln w="9525">
            <a:noFill/>
            <a:miter lim="800000"/>
            <a:headEnd/>
            <a:tailEnd/>
          </a:ln>
        </p:spPr>
      </p:pic>
      <p:sp>
        <p:nvSpPr>
          <p:cNvPr id="41996" name="Rettangolo 11"/>
          <p:cNvSpPr>
            <a:spLocks noChangeArrowheads="1"/>
          </p:cNvSpPr>
          <p:nvPr/>
        </p:nvSpPr>
        <p:spPr bwMode="auto">
          <a:xfrm>
            <a:off x="8574088" y="4572000"/>
            <a:ext cx="569912" cy="369888"/>
          </a:xfrm>
          <a:prstGeom prst="rect">
            <a:avLst/>
          </a:prstGeom>
          <a:noFill/>
          <a:ln w="9525">
            <a:noFill/>
            <a:miter lim="800000"/>
            <a:headEnd/>
            <a:tailEnd/>
          </a:ln>
        </p:spPr>
        <p:txBody>
          <a:bodyPr wrap="none">
            <a:spAutoFit/>
          </a:bodyPr>
          <a:lstStyle/>
          <a:p>
            <a:r>
              <a:rPr lang="it-IT"/>
              <a:t>JJA</a:t>
            </a:r>
          </a:p>
        </p:txBody>
      </p:sp>
      <p:sp>
        <p:nvSpPr>
          <p:cNvPr id="41997" name="CasellaDiTesto 6"/>
          <p:cNvSpPr txBox="1">
            <a:spLocks noChangeArrowheads="1"/>
          </p:cNvSpPr>
          <p:nvPr/>
        </p:nvSpPr>
        <p:spPr bwMode="auto">
          <a:xfrm>
            <a:off x="3101975" y="6072188"/>
            <a:ext cx="2898775" cy="369887"/>
          </a:xfrm>
          <a:prstGeom prst="rect">
            <a:avLst/>
          </a:prstGeom>
          <a:solidFill>
            <a:schemeClr val="bg1"/>
          </a:solidFill>
          <a:ln w="9525">
            <a:solidFill>
              <a:schemeClr val="accent1"/>
            </a:solidFill>
            <a:miter lim="800000"/>
            <a:headEnd/>
            <a:tailEnd/>
          </a:ln>
        </p:spPr>
        <p:txBody>
          <a:bodyPr wrap="none">
            <a:spAutoFit/>
          </a:bodyPr>
          <a:lstStyle/>
          <a:p>
            <a:r>
              <a:rPr lang="it-IT"/>
              <a:t>Similar. Differences in bias</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14400" y="0"/>
            <a:ext cx="8229600" cy="1143000"/>
          </a:xfrm>
        </p:spPr>
        <p:txBody>
          <a:bodyPr/>
          <a:lstStyle/>
          <a:p>
            <a:r>
              <a:rPr lang="it-IT" sz="3600" smtClean="0">
                <a:latin typeface="Comic Sans MS" pitchFamily="66" charset="0"/>
              </a:rPr>
              <a:t>Conditional Verification</a:t>
            </a:r>
            <a:br>
              <a:rPr lang="it-IT" sz="3600" smtClean="0">
                <a:latin typeface="Comic Sans MS" pitchFamily="66" charset="0"/>
              </a:rPr>
            </a:br>
            <a:r>
              <a:rPr lang="it-IT" sz="2800" smtClean="0">
                <a:latin typeface="Comic Sans MS" pitchFamily="66" charset="0"/>
              </a:rPr>
              <a:t> Tdew – </a:t>
            </a:r>
            <a:r>
              <a:rPr lang="en-US" sz="2800" smtClean="0">
                <a:latin typeface="Comic Sans MS" pitchFamily="66" charset="0"/>
              </a:rPr>
              <a:t>Wind Speed (</a:t>
            </a:r>
            <a:r>
              <a:rPr lang="it-IT" sz="2800" smtClean="0">
                <a:latin typeface="Comic Sans MS" pitchFamily="66" charset="0"/>
              </a:rPr>
              <a:t>obs)</a:t>
            </a:r>
            <a:r>
              <a:rPr lang="en-US" sz="2800" smtClean="0">
                <a:latin typeface="Comic Sans MS" pitchFamily="66" charset="0"/>
              </a:rPr>
              <a:t> &lt;=2 m/s</a:t>
            </a:r>
            <a:r>
              <a:rPr lang="it-IT" sz="2800" smtClean="0">
                <a:latin typeface="Comic Sans MS" pitchFamily="66" charset="0"/>
              </a:rPr>
              <a:t> </a:t>
            </a:r>
          </a:p>
        </p:txBody>
      </p:sp>
      <p:sp>
        <p:nvSpPr>
          <p:cNvPr id="39939" name="CasellaDiTesto 5"/>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39940" name="CasellaDiTesto 7"/>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39941" name="CasellaDiTesto 8"/>
          <p:cNvSpPr txBox="1">
            <a:spLocks noChangeArrowheads="1"/>
          </p:cNvSpPr>
          <p:nvPr/>
        </p:nvSpPr>
        <p:spPr bwMode="auto">
          <a:xfrm>
            <a:off x="8535988" y="1643063"/>
            <a:ext cx="608012" cy="369887"/>
          </a:xfrm>
          <a:prstGeom prst="rect">
            <a:avLst/>
          </a:prstGeom>
          <a:noFill/>
          <a:ln w="9525">
            <a:noFill/>
            <a:miter lim="800000"/>
            <a:headEnd/>
            <a:tailEnd/>
          </a:ln>
        </p:spPr>
        <p:txBody>
          <a:bodyPr>
            <a:spAutoFit/>
          </a:bodyPr>
          <a:lstStyle/>
          <a:p>
            <a:r>
              <a:rPr lang="it-IT"/>
              <a:t>DJF</a:t>
            </a:r>
            <a:endParaRPr lang="en-US"/>
          </a:p>
        </p:txBody>
      </p:sp>
      <p:sp>
        <p:nvSpPr>
          <p:cNvPr id="39942" name="CasellaDiTesto 9"/>
          <p:cNvSpPr txBox="1">
            <a:spLocks noChangeArrowheads="1"/>
          </p:cNvSpPr>
          <p:nvPr/>
        </p:nvSpPr>
        <p:spPr bwMode="auto">
          <a:xfrm>
            <a:off x="8574088" y="4143375"/>
            <a:ext cx="569912" cy="369888"/>
          </a:xfrm>
          <a:prstGeom prst="rect">
            <a:avLst/>
          </a:prstGeom>
          <a:noFill/>
          <a:ln w="9525">
            <a:noFill/>
            <a:miter lim="800000"/>
            <a:headEnd/>
            <a:tailEnd/>
          </a:ln>
        </p:spPr>
        <p:txBody>
          <a:bodyPr wrap="none">
            <a:spAutoFit/>
          </a:bodyPr>
          <a:lstStyle/>
          <a:p>
            <a:r>
              <a:rPr lang="it-IT"/>
              <a:t>JJA</a:t>
            </a:r>
            <a:endParaRPr lang="en-US"/>
          </a:p>
        </p:txBody>
      </p:sp>
      <p:pic>
        <p:nvPicPr>
          <p:cNvPr id="39943" name="Picture 11" descr="http://172.16.101.8/versus/data/2010-09-01_2010-11-30_1299.png?1313082637234"/>
          <p:cNvPicPr>
            <a:picLocks noChangeAspect="1" noChangeArrowheads="1"/>
          </p:cNvPicPr>
          <p:nvPr/>
        </p:nvPicPr>
        <p:blipFill>
          <a:blip r:embed="rId2" cstate="print"/>
          <a:srcRect/>
          <a:stretch>
            <a:fillRect/>
          </a:stretch>
        </p:blipFill>
        <p:spPr bwMode="auto">
          <a:xfrm>
            <a:off x="1071563" y="1000125"/>
            <a:ext cx="3775075" cy="2663825"/>
          </a:xfrm>
          <a:prstGeom prst="rect">
            <a:avLst/>
          </a:prstGeom>
          <a:noFill/>
          <a:ln w="9525">
            <a:noFill/>
            <a:miter lim="800000"/>
            <a:headEnd/>
            <a:tailEnd/>
          </a:ln>
        </p:spPr>
      </p:pic>
      <p:pic>
        <p:nvPicPr>
          <p:cNvPr id="39944" name="Picture 13" descr="http://172.16.101.8/versus/data/2010-12-01_2011-02-28_1300.png?1313082683078"/>
          <p:cNvPicPr>
            <a:picLocks noChangeAspect="1" noChangeArrowheads="1"/>
          </p:cNvPicPr>
          <p:nvPr/>
        </p:nvPicPr>
        <p:blipFill>
          <a:blip r:embed="rId3" cstate="print"/>
          <a:srcRect/>
          <a:stretch>
            <a:fillRect/>
          </a:stretch>
        </p:blipFill>
        <p:spPr bwMode="auto">
          <a:xfrm>
            <a:off x="4857750" y="1000125"/>
            <a:ext cx="3775075" cy="2663825"/>
          </a:xfrm>
          <a:prstGeom prst="rect">
            <a:avLst/>
          </a:prstGeom>
          <a:noFill/>
          <a:ln w="9525">
            <a:noFill/>
            <a:miter lim="800000"/>
            <a:headEnd/>
            <a:tailEnd/>
          </a:ln>
        </p:spPr>
      </p:pic>
      <p:pic>
        <p:nvPicPr>
          <p:cNvPr id="39945" name="Picture 15" descr="http://172.16.101.8/versus/data/2011-03-01_2011-05-31_1301.png?1313082780765"/>
          <p:cNvPicPr>
            <a:picLocks noChangeAspect="1" noChangeArrowheads="1"/>
          </p:cNvPicPr>
          <p:nvPr/>
        </p:nvPicPr>
        <p:blipFill>
          <a:blip r:embed="rId4" cstate="print"/>
          <a:srcRect/>
          <a:stretch>
            <a:fillRect/>
          </a:stretch>
        </p:blipFill>
        <p:spPr bwMode="auto">
          <a:xfrm>
            <a:off x="1071563" y="3643313"/>
            <a:ext cx="3775075" cy="2663825"/>
          </a:xfrm>
          <a:prstGeom prst="rect">
            <a:avLst/>
          </a:prstGeom>
          <a:noFill/>
          <a:ln w="9525">
            <a:noFill/>
            <a:miter lim="800000"/>
            <a:headEnd/>
            <a:tailEnd/>
          </a:ln>
        </p:spPr>
      </p:pic>
      <p:pic>
        <p:nvPicPr>
          <p:cNvPr id="39946" name="Picture 11" descr="http://172.16.101.8/versus/data/2011-06-01_2011-08-31_1396.png?1314648194953"/>
          <p:cNvPicPr>
            <a:picLocks noChangeAspect="1" noChangeArrowheads="1"/>
          </p:cNvPicPr>
          <p:nvPr/>
        </p:nvPicPr>
        <p:blipFill>
          <a:blip r:embed="rId5" cstate="print"/>
          <a:srcRect/>
          <a:stretch>
            <a:fillRect/>
          </a:stretch>
        </p:blipFill>
        <p:spPr bwMode="auto">
          <a:xfrm>
            <a:off x="4857750" y="3643313"/>
            <a:ext cx="3814763" cy="2692400"/>
          </a:xfrm>
          <a:prstGeom prst="rect">
            <a:avLst/>
          </a:prstGeom>
          <a:noFill/>
          <a:ln w="9525">
            <a:noFill/>
            <a:miter lim="800000"/>
            <a:headEnd/>
            <a:tailEnd/>
          </a:ln>
        </p:spPr>
      </p:pic>
      <p:sp>
        <p:nvSpPr>
          <p:cNvPr id="39947" name="CasellaDiTesto 6"/>
          <p:cNvSpPr txBox="1">
            <a:spLocks noChangeArrowheads="1"/>
          </p:cNvSpPr>
          <p:nvPr/>
        </p:nvSpPr>
        <p:spPr bwMode="auto">
          <a:xfrm>
            <a:off x="3052763" y="6059488"/>
            <a:ext cx="3082925" cy="369887"/>
          </a:xfrm>
          <a:prstGeom prst="rect">
            <a:avLst/>
          </a:prstGeom>
          <a:solidFill>
            <a:schemeClr val="bg1"/>
          </a:solidFill>
          <a:ln w="9525">
            <a:solidFill>
              <a:schemeClr val="accent1"/>
            </a:solidFill>
            <a:miter lim="800000"/>
            <a:headEnd/>
            <a:tailEnd/>
          </a:ln>
        </p:spPr>
        <p:txBody>
          <a:bodyPr wrap="none">
            <a:spAutoFit/>
          </a:bodyPr>
          <a:lstStyle/>
          <a:p>
            <a:r>
              <a:rPr lang="it-IT"/>
              <a:t>Slightly better SON and DJF</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7950" y="-26988"/>
            <a:ext cx="8805863" cy="935038"/>
          </a:xfrm>
        </p:spPr>
        <p:txBody>
          <a:bodyPr/>
          <a:lstStyle/>
          <a:p>
            <a:r>
              <a:rPr lang="it-IT" sz="3600" smtClean="0">
                <a:latin typeface="Comic Sans MS" pitchFamily="66" charset="0"/>
              </a:rPr>
              <a:t>Conclusion</a:t>
            </a:r>
          </a:p>
        </p:txBody>
      </p:sp>
      <p:sp>
        <p:nvSpPr>
          <p:cNvPr id="43011" name="CasellaDiTesto 2"/>
          <p:cNvSpPr txBox="1">
            <a:spLocks noChangeArrowheads="1"/>
          </p:cNvSpPr>
          <p:nvPr/>
        </p:nvSpPr>
        <p:spPr bwMode="auto">
          <a:xfrm>
            <a:off x="571500" y="1714500"/>
            <a:ext cx="8286750" cy="1477963"/>
          </a:xfrm>
          <a:prstGeom prst="rect">
            <a:avLst/>
          </a:prstGeom>
          <a:noFill/>
          <a:ln w="9525">
            <a:noFill/>
            <a:miter lim="800000"/>
            <a:headEnd/>
            <a:tailEnd/>
          </a:ln>
        </p:spPr>
        <p:txBody>
          <a:bodyPr>
            <a:spAutoFit/>
          </a:bodyPr>
          <a:lstStyle/>
          <a:p>
            <a:pPr>
              <a:buFont typeface="Arial" charset="0"/>
              <a:buChar char="•"/>
            </a:pPr>
            <a:r>
              <a:rPr lang="it-IT" dirty="0"/>
              <a:t> </a:t>
            </a:r>
            <a:r>
              <a:rPr lang="it-IT" dirty="0" err="1"/>
              <a:t>Comparison</a:t>
            </a:r>
            <a:r>
              <a:rPr lang="it-IT" dirty="0"/>
              <a:t> </a:t>
            </a:r>
            <a:r>
              <a:rPr lang="it-IT" dirty="0" err="1"/>
              <a:t>between</a:t>
            </a:r>
            <a:r>
              <a:rPr lang="it-IT" dirty="0"/>
              <a:t> NC and </a:t>
            </a:r>
            <a:r>
              <a:rPr lang="it-IT" dirty="0" err="1"/>
              <a:t>Cond</a:t>
            </a:r>
            <a:r>
              <a:rPr lang="it-IT" dirty="0"/>
              <a:t> </a:t>
            </a:r>
            <a:r>
              <a:rPr lang="it-IT" dirty="0" err="1"/>
              <a:t>verification</a:t>
            </a:r>
            <a:r>
              <a:rPr lang="it-IT" dirty="0"/>
              <a:t> </a:t>
            </a:r>
            <a:r>
              <a:rPr lang="it-IT" dirty="0" err="1"/>
              <a:t>seems</a:t>
            </a:r>
            <a:r>
              <a:rPr lang="it-IT" dirty="0"/>
              <a:t> </a:t>
            </a:r>
            <a:r>
              <a:rPr lang="it-IT" dirty="0" err="1"/>
              <a:t>effective</a:t>
            </a:r>
            <a:r>
              <a:rPr lang="it-IT" dirty="0"/>
              <a:t> in </a:t>
            </a:r>
            <a:r>
              <a:rPr lang="it-IT" dirty="0" err="1"/>
              <a:t>most</a:t>
            </a:r>
            <a:r>
              <a:rPr lang="it-IT" dirty="0"/>
              <a:t> </a:t>
            </a:r>
            <a:r>
              <a:rPr lang="it-IT" dirty="0" err="1"/>
              <a:t>of</a:t>
            </a:r>
            <a:r>
              <a:rPr lang="it-IT" dirty="0"/>
              <a:t> the </a:t>
            </a:r>
            <a:r>
              <a:rPr lang="it-IT" dirty="0" err="1"/>
              <a:t>cases</a:t>
            </a:r>
            <a:endParaRPr lang="it-IT" dirty="0"/>
          </a:p>
          <a:p>
            <a:pPr>
              <a:buFont typeface="Arial" charset="0"/>
              <a:buChar char="•"/>
            </a:pPr>
            <a:endParaRPr lang="it-IT" dirty="0"/>
          </a:p>
          <a:p>
            <a:pPr>
              <a:buFont typeface="Arial" charset="0"/>
              <a:buChar char="•"/>
            </a:pPr>
            <a:r>
              <a:rPr lang="it-IT" dirty="0"/>
              <a:t> A standard set </a:t>
            </a:r>
            <a:r>
              <a:rPr lang="it-IT" dirty="0" err="1"/>
              <a:t>of</a:t>
            </a:r>
            <a:r>
              <a:rPr lang="it-IT" dirty="0"/>
              <a:t> </a:t>
            </a:r>
            <a:r>
              <a:rPr lang="it-IT" dirty="0" err="1"/>
              <a:t>Conditions</a:t>
            </a:r>
            <a:r>
              <a:rPr lang="it-IT" dirty="0"/>
              <a:t> </a:t>
            </a:r>
            <a:r>
              <a:rPr lang="it-IT" dirty="0" err="1"/>
              <a:t>has</a:t>
            </a:r>
            <a:r>
              <a:rPr lang="it-IT" dirty="0"/>
              <a:t> </a:t>
            </a:r>
            <a:r>
              <a:rPr lang="it-IT" dirty="0" err="1"/>
              <a:t>been</a:t>
            </a:r>
            <a:r>
              <a:rPr lang="it-IT" dirty="0"/>
              <a:t> </a:t>
            </a:r>
            <a:r>
              <a:rPr lang="it-IT" dirty="0" err="1"/>
              <a:t>decided</a:t>
            </a:r>
            <a:r>
              <a:rPr lang="it-IT" dirty="0"/>
              <a:t> </a:t>
            </a:r>
            <a:r>
              <a:rPr lang="it-IT" dirty="0" err="1"/>
              <a:t>by</a:t>
            </a:r>
            <a:r>
              <a:rPr lang="it-IT" dirty="0"/>
              <a:t> WG5 in </a:t>
            </a:r>
            <a:r>
              <a:rPr lang="it-IT" dirty="0" err="1"/>
              <a:t>Langen</a:t>
            </a:r>
            <a:r>
              <a:rPr lang="it-IT" dirty="0"/>
              <a:t> 2011 and </a:t>
            </a:r>
            <a:r>
              <a:rPr lang="it-IT" dirty="0" err="1"/>
              <a:t>should</a:t>
            </a:r>
            <a:r>
              <a:rPr lang="it-IT" dirty="0"/>
              <a:t> </a:t>
            </a:r>
            <a:r>
              <a:rPr lang="it-IT" dirty="0" err="1"/>
              <a:t>be</a:t>
            </a:r>
            <a:r>
              <a:rPr lang="it-IT" dirty="0"/>
              <a:t> produce on regular </a:t>
            </a:r>
            <a:r>
              <a:rPr lang="it-IT" dirty="0" err="1" smtClean="0"/>
              <a:t>basis</a:t>
            </a:r>
            <a:r>
              <a:rPr lang="it-IT" dirty="0" smtClean="0"/>
              <a:t> in the </a:t>
            </a:r>
            <a:r>
              <a:rPr lang="it-IT" dirty="0" err="1" smtClean="0"/>
              <a:t>next</a:t>
            </a:r>
            <a:r>
              <a:rPr lang="it-IT" dirty="0" smtClean="0"/>
              <a:t> future</a:t>
            </a:r>
            <a:endParaRPr lang="it-IT"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44035"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44036" name="Rectangle 6"/>
          <p:cNvSpPr>
            <a:spLocks noGrp="1" noChangeArrowheads="1"/>
          </p:cNvSpPr>
          <p:nvPr>
            <p:ph type="body" sz="half" idx="4294967295"/>
          </p:nvPr>
        </p:nvSpPr>
        <p:spPr>
          <a:xfrm>
            <a:off x="468313" y="981075"/>
            <a:ext cx="8424862" cy="4968875"/>
          </a:xfrm>
        </p:spPr>
        <p:txBody>
          <a:bodyPr anchor="ctr"/>
          <a:lstStyle/>
          <a:p>
            <a:pPr marL="1074738" indent="-1074738"/>
            <a:endParaRPr lang="it-IT" sz="2800" dirty="0" smtClean="0"/>
          </a:p>
          <a:p>
            <a:pPr marL="1074738" indent="-1074738">
              <a:buClr>
                <a:srgbClr val="000099"/>
              </a:buClr>
              <a:buFont typeface="Wingdings" pitchFamily="2" charset="2"/>
              <a:buChar char="Ø"/>
            </a:pPr>
            <a:endParaRPr lang="it-IT" sz="2800" dirty="0" smtClean="0"/>
          </a:p>
          <a:p>
            <a:pPr marL="1074738" indent="-1074738">
              <a:buClr>
                <a:srgbClr val="000099"/>
              </a:buClr>
              <a:buFont typeface="Wingdings" pitchFamily="2" charset="2"/>
              <a:buChar char="Ø"/>
            </a:pPr>
            <a:endParaRPr lang="it-IT" sz="2800" dirty="0" smtClean="0"/>
          </a:p>
          <a:p>
            <a:pPr marL="1074738" indent="-1074738">
              <a:buClr>
                <a:srgbClr val="000099"/>
              </a:buClr>
              <a:buFont typeface="Wingdings" pitchFamily="2" charset="2"/>
              <a:buChar char="Ø"/>
            </a:pPr>
            <a:r>
              <a:rPr lang="it-IT" sz="2800" dirty="0" smtClean="0"/>
              <a:t>CROSS MODEL COSMOME vs COSMOIT</a:t>
            </a:r>
          </a:p>
          <a:p>
            <a:pPr marL="1074738" indent="-1074738">
              <a:buClr>
                <a:srgbClr val="000099"/>
              </a:buClr>
              <a:buFont typeface="Wingdings" pitchFamily="2" charset="2"/>
              <a:buChar char="Ø"/>
            </a:pPr>
            <a:r>
              <a:rPr lang="it-IT" sz="2800" dirty="0" smtClean="0"/>
              <a:t>CROSS MODEL COSMOME vs ECMWF</a:t>
            </a:r>
          </a:p>
          <a:p>
            <a:pPr marL="1074738" indent="-1074738">
              <a:buClr>
                <a:srgbClr val="000099"/>
              </a:buClr>
              <a:buFont typeface="Wingdings" pitchFamily="2" charset="2"/>
              <a:buChar char="Ø"/>
            </a:pPr>
            <a:r>
              <a:rPr lang="it-IT" sz="2800" dirty="0" smtClean="0"/>
              <a:t>CROSS MODEL ECMWF vs COSMOI7</a:t>
            </a:r>
          </a:p>
          <a:p>
            <a:pPr marL="1074738" indent="-1074738">
              <a:buClr>
                <a:srgbClr val="000099"/>
              </a:buClr>
              <a:buFont typeface="Wingdings" pitchFamily="2" charset="2"/>
              <a:buChar char="Ø"/>
            </a:pPr>
            <a:r>
              <a:rPr lang="it-IT" sz="2800" dirty="0" smtClean="0"/>
              <a:t>COSMOME </a:t>
            </a:r>
            <a:r>
              <a:rPr lang="it-IT" sz="2800" dirty="0" err="1" smtClean="0"/>
              <a:t>–Upper</a:t>
            </a:r>
            <a:r>
              <a:rPr lang="it-IT" sz="2800" dirty="0" smtClean="0"/>
              <a:t> Air</a:t>
            </a:r>
          </a:p>
          <a:p>
            <a:pPr marL="1074738" indent="-1074738">
              <a:buClr>
                <a:srgbClr val="000099"/>
              </a:buClr>
              <a:buFont typeface="Wingdings" pitchFamily="2" charset="2"/>
              <a:buChar char="Ø"/>
            </a:pPr>
            <a:r>
              <a:rPr lang="it-IT" sz="2800" dirty="0" smtClean="0"/>
              <a:t>COSMOI7 – Upper Air</a:t>
            </a:r>
          </a:p>
          <a:p>
            <a:pPr marL="1074738" indent="-1074738">
              <a:buClr>
                <a:srgbClr val="000099"/>
              </a:buClr>
              <a:buFont typeface="Wingdings" pitchFamily="2" charset="2"/>
              <a:buChar char="Ø"/>
            </a:pPr>
            <a:r>
              <a:rPr lang="it-IT" sz="2800" dirty="0" smtClean="0"/>
              <a:t>CONDITIONAL VERIFICATIONS</a:t>
            </a:r>
          </a:p>
          <a:p>
            <a:pPr marL="1074738" indent="-1074738">
              <a:buClr>
                <a:srgbClr val="000099"/>
              </a:buClr>
              <a:buFont typeface="Wingdings" pitchFamily="2" charset="2"/>
              <a:buChar char="Ø"/>
            </a:pPr>
            <a:r>
              <a:rPr lang="it-IT" sz="2800" u="sng" dirty="0" smtClean="0">
                <a:solidFill>
                  <a:srgbClr val="0066FF"/>
                </a:solidFill>
              </a:rPr>
              <a:t>High </a:t>
            </a:r>
            <a:r>
              <a:rPr lang="it-IT" sz="2800" u="sng" dirty="0" err="1" smtClean="0">
                <a:solidFill>
                  <a:srgbClr val="0066FF"/>
                </a:solidFill>
              </a:rPr>
              <a:t>resolution</a:t>
            </a:r>
            <a:r>
              <a:rPr lang="it-IT" sz="2800" u="sng" dirty="0" smtClean="0">
                <a:solidFill>
                  <a:srgbClr val="0066FF"/>
                </a:solidFill>
              </a:rPr>
              <a:t> </a:t>
            </a:r>
            <a:r>
              <a:rPr lang="it-IT" sz="2800" u="sng" dirty="0" err="1" smtClean="0">
                <a:solidFill>
                  <a:srgbClr val="0066FF"/>
                </a:solidFill>
              </a:rPr>
              <a:t>verification</a:t>
            </a:r>
            <a:r>
              <a:rPr lang="it-IT" sz="2800" u="sng" dirty="0" smtClean="0">
                <a:solidFill>
                  <a:srgbClr val="0066FF"/>
                </a:solidFill>
              </a:rPr>
              <a:t> </a:t>
            </a:r>
            <a:r>
              <a:rPr lang="it-IT" sz="2800" u="sng" dirty="0" err="1" smtClean="0">
                <a:solidFill>
                  <a:srgbClr val="0066FF"/>
                </a:solidFill>
              </a:rPr>
              <a:t>using</a:t>
            </a:r>
            <a:r>
              <a:rPr lang="it-IT" sz="2800" u="sng" dirty="0" smtClean="0">
                <a:solidFill>
                  <a:srgbClr val="0066FF"/>
                </a:solidFill>
              </a:rPr>
              <a:t> </a:t>
            </a:r>
            <a:r>
              <a:rPr lang="it-IT" sz="2800" u="sng" dirty="0" err="1" smtClean="0">
                <a:solidFill>
                  <a:srgbClr val="0066FF"/>
                </a:solidFill>
              </a:rPr>
              <a:t>raingauges</a:t>
            </a:r>
            <a:endParaRPr lang="it-IT" sz="1800" dirty="0" smtClean="0"/>
          </a:p>
          <a:p>
            <a:pPr marL="1074738" indent="-1074738">
              <a:buClr>
                <a:srgbClr val="000099"/>
              </a:buClr>
              <a:buFont typeface="Wingdings" pitchFamily="2" charset="2"/>
              <a:buChar char="Ø"/>
            </a:pPr>
            <a:endParaRPr lang="it-IT" sz="18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2127250" y="122238"/>
            <a:ext cx="5757863" cy="1219200"/>
          </a:xfrm>
        </p:spPr>
        <p:txBody>
          <a:bodyPr/>
          <a:lstStyle/>
          <a:p>
            <a:r>
              <a:rPr lang="it-IT" sz="2800" b="1" smtClean="0">
                <a:solidFill>
                  <a:srgbClr val="FF0000"/>
                </a:solidFill>
                <a:latin typeface="Verdana" pitchFamily="34" charset="0"/>
              </a:rPr>
              <a:t>extreme dependency score</a:t>
            </a:r>
            <a:r>
              <a:rPr lang="it-IT" sz="2400" b="1" smtClean="0">
                <a:latin typeface="Verdana" pitchFamily="34" charset="0"/>
              </a:rPr>
              <a:t> </a:t>
            </a:r>
            <a:r>
              <a:rPr lang="it-IT" sz="2400" b="1" smtClean="0">
                <a:solidFill>
                  <a:schemeClr val="accent2"/>
                </a:solidFill>
                <a:latin typeface="Verdana" pitchFamily="34" charset="0"/>
                <a:sym typeface="Wingdings" pitchFamily="2" charset="2"/>
              </a:rPr>
              <a:t></a:t>
            </a:r>
            <a:r>
              <a:rPr lang="it-IT" sz="2400" b="1" smtClean="0">
                <a:solidFill>
                  <a:schemeClr val="accent2"/>
                </a:solidFill>
                <a:latin typeface="Verdana" pitchFamily="34" charset="0"/>
              </a:rPr>
              <a:t> </a:t>
            </a:r>
            <a:r>
              <a:rPr lang="it-IT" sz="1800" b="1" smtClean="0">
                <a:solidFill>
                  <a:schemeClr val="accent2"/>
                </a:solidFill>
                <a:latin typeface="Verdana" pitchFamily="34" charset="0"/>
              </a:rPr>
              <a:t>investigate the performance of an NWP model for rare events</a:t>
            </a:r>
            <a:endParaRPr lang="en-GB" sz="1800" b="1" smtClean="0">
              <a:solidFill>
                <a:schemeClr val="accent2"/>
              </a:solidFill>
              <a:latin typeface="Verdana" pitchFamily="34" charset="0"/>
            </a:endParaRPr>
          </a:p>
        </p:txBody>
      </p:sp>
      <p:sp>
        <p:nvSpPr>
          <p:cNvPr id="79875" name="Rectangle 3"/>
          <p:cNvSpPr>
            <a:spLocks noChangeArrowheads="1"/>
          </p:cNvSpPr>
          <p:nvPr/>
        </p:nvSpPr>
        <p:spPr bwMode="auto">
          <a:xfrm>
            <a:off x="381000" y="1752600"/>
            <a:ext cx="8077200" cy="533400"/>
          </a:xfrm>
          <a:prstGeom prst="rect">
            <a:avLst/>
          </a:prstGeom>
          <a:noFill/>
          <a:ln w="9525">
            <a:solidFill>
              <a:schemeClr val="accent2"/>
            </a:solidFill>
            <a:miter lim="800000"/>
            <a:headEnd/>
            <a:tailEnd/>
          </a:ln>
          <a:effectLst/>
        </p:spPr>
        <p:txBody>
          <a:bodyPr/>
          <a:lstStyle/>
          <a:p>
            <a:pPr eaLnBrk="0" hangingPunct="0">
              <a:lnSpc>
                <a:spcPct val="80000"/>
              </a:lnSpc>
              <a:spcBef>
                <a:spcPct val="20000"/>
              </a:spcBef>
            </a:pPr>
            <a:r>
              <a:rPr lang="it-IT" sz="1600">
                <a:solidFill>
                  <a:schemeClr val="accent2"/>
                </a:solidFill>
                <a:latin typeface="Verdana" pitchFamily="34" charset="0"/>
              </a:rPr>
              <a:t>Stephenson et al. Introduce the extreme dependency score (EDS) as a good alternative to standard scores for verification of rare events.</a:t>
            </a:r>
            <a:endParaRPr lang="it-IT" sz="1000">
              <a:latin typeface="Comic Sans MS" pitchFamily="66" charset="0"/>
            </a:endParaRPr>
          </a:p>
          <a:p>
            <a:pPr algn="ctr" eaLnBrk="0" hangingPunct="0">
              <a:lnSpc>
                <a:spcPct val="80000"/>
              </a:lnSpc>
              <a:spcBef>
                <a:spcPct val="20000"/>
              </a:spcBef>
            </a:pPr>
            <a:endParaRPr lang="it-IT" sz="1000">
              <a:latin typeface="Comic Sans MS" pitchFamily="66" charset="0"/>
            </a:endParaRPr>
          </a:p>
        </p:txBody>
      </p:sp>
      <p:sp>
        <p:nvSpPr>
          <p:cNvPr id="79876" name="AutoShape 4"/>
          <p:cNvSpPr>
            <a:spLocks noChangeArrowheads="1"/>
          </p:cNvSpPr>
          <p:nvPr/>
        </p:nvSpPr>
        <p:spPr bwMode="auto">
          <a:xfrm rot="5400000">
            <a:off x="4445000" y="1409700"/>
            <a:ext cx="339725" cy="346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chemeClr val="tx1"/>
            </a:solidFill>
            <a:miter lim="800000"/>
            <a:headEnd/>
            <a:tailEnd/>
          </a:ln>
          <a:effectLst/>
        </p:spPr>
        <p:txBody>
          <a:bodyPr wrap="none" anchor="ctr"/>
          <a:lstStyle/>
          <a:p>
            <a:endParaRPr lang="en-US"/>
          </a:p>
        </p:txBody>
      </p:sp>
      <p:graphicFrame>
        <p:nvGraphicFramePr>
          <p:cNvPr id="79877" name="Group 5"/>
          <p:cNvGraphicFramePr>
            <a:graphicFrameLocks noGrp="1"/>
          </p:cNvGraphicFramePr>
          <p:nvPr/>
        </p:nvGraphicFramePr>
        <p:xfrm>
          <a:off x="1676400" y="2667000"/>
          <a:ext cx="5029200" cy="3602736"/>
        </p:xfrm>
        <a:graphic>
          <a:graphicData uri="http://schemas.openxmlformats.org/drawingml/2006/table">
            <a:tbl>
              <a:tblPr/>
              <a:tblGrid>
                <a:gridCol w="1257300"/>
                <a:gridCol w="1257300"/>
                <a:gridCol w="1257300"/>
                <a:gridCol w="1257300"/>
              </a:tblGrid>
              <a:tr h="11001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Event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observed 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Event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observed no</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Total</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15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Forecast yes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Verdana" pitchFamily="34" charset="0"/>
                        </a:rPr>
                        <a:t>a </a:t>
                      </a:r>
                      <a:r>
                        <a:rPr kumimoji="0" lang="en-GB" sz="1800" b="0" i="0" u="none" strike="noStrike" cap="none" normalizeH="0" baseline="0" smtClean="0">
                          <a:ln>
                            <a:noFill/>
                          </a:ln>
                          <a:solidFill>
                            <a:schemeClr val="tx1"/>
                          </a:solidFill>
                          <a:effectLst/>
                          <a:latin typeface="Verdana" pitchFamily="34" charset="0"/>
                        </a:rPr>
                        <a:t>+ </a:t>
                      </a:r>
                      <a:r>
                        <a:rPr kumimoji="0" lang="en-GB" sz="1800" b="0" i="1" u="none" strike="noStrike" cap="none" normalizeH="0" baseline="0" smtClean="0">
                          <a:ln>
                            <a:noFill/>
                          </a:ln>
                          <a:solidFill>
                            <a:schemeClr val="tx1"/>
                          </a:solidFill>
                          <a:effectLst/>
                          <a:latin typeface="Verdana" pitchFamily="34"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59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Forecast 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1" u="none" strike="noStrike" cap="none" normalizeH="0" baseline="0" smtClean="0">
                          <a:ln>
                            <a:noFill/>
                          </a:ln>
                          <a:solidFill>
                            <a:schemeClr val="tx1"/>
                          </a:solidFill>
                          <a:effectLst/>
                          <a:latin typeface="Verdana" pitchFamily="34" charset="0"/>
                        </a:rPr>
                        <a:t>c </a:t>
                      </a:r>
                      <a:r>
                        <a:rPr kumimoji="0" lang="en-GB" sz="1800" b="0" i="0" u="none" strike="noStrike" cap="none" normalizeH="0" baseline="0" smtClean="0">
                          <a:ln>
                            <a:noFill/>
                          </a:ln>
                          <a:solidFill>
                            <a:schemeClr val="tx1"/>
                          </a:solidFill>
                          <a:effectLst/>
                          <a:latin typeface="Verdana" pitchFamily="34" charset="0"/>
                        </a:rPr>
                        <a:t>+ </a:t>
                      </a:r>
                      <a:r>
                        <a:rPr kumimoji="0" lang="en-GB" sz="1800" b="0" i="1" u="none" strike="noStrike" cap="none" normalizeH="0" baseline="0" smtClean="0">
                          <a:ln>
                            <a:noFill/>
                          </a:ln>
                          <a:solidFill>
                            <a:schemeClr val="tx1"/>
                          </a:solidFill>
                          <a:effectLst/>
                          <a:latin typeface="Verdana" pitchFamily="34" charset="0"/>
                        </a:rPr>
                        <a:t>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6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Verdana" pitchFamily="34" charset="0"/>
                        </a:rPr>
                        <a:t>a </a:t>
                      </a:r>
                      <a:r>
                        <a:rPr kumimoji="0" lang="en-GB" sz="1800" b="0" i="0" u="none" strike="noStrike" cap="none" normalizeH="0" baseline="0" smtClean="0">
                          <a:ln>
                            <a:noFill/>
                          </a:ln>
                          <a:solidFill>
                            <a:schemeClr val="tx1"/>
                          </a:solidFill>
                          <a:effectLst/>
                          <a:latin typeface="Verdana" pitchFamily="34" charset="0"/>
                        </a:rPr>
                        <a:t>+</a:t>
                      </a:r>
                      <a:r>
                        <a:rPr kumimoji="0" lang="en-GB" sz="1800" b="0" i="1" u="none" strike="noStrike" cap="none" normalizeH="0" baseline="0" smtClean="0">
                          <a:ln>
                            <a:noFill/>
                          </a:ln>
                          <a:solidFill>
                            <a:schemeClr val="tx1"/>
                          </a:solidFill>
                          <a:effectLst/>
                          <a:latin typeface="Verdana"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1" u="none" strike="noStrike" cap="none" normalizeH="0" baseline="0" smtClean="0">
                          <a:ln>
                            <a:noFill/>
                          </a:ln>
                          <a:solidFill>
                            <a:schemeClr val="tx1"/>
                          </a:solidFill>
                          <a:effectLst/>
                          <a:latin typeface="Verdana" pitchFamily="34" charset="0"/>
                        </a:rPr>
                        <a:t>b</a:t>
                      </a:r>
                      <a:r>
                        <a:rPr kumimoji="0" lang="en-GB" sz="1800" b="0" i="0" u="none" strike="noStrike" cap="none" normalizeH="0" baseline="0" smtClean="0">
                          <a:ln>
                            <a:noFill/>
                          </a:ln>
                          <a:solidFill>
                            <a:schemeClr val="tx1"/>
                          </a:solidFill>
                          <a:effectLst/>
                          <a:latin typeface="Verdana" pitchFamily="34" charset="0"/>
                        </a:rPr>
                        <a:t>+</a:t>
                      </a:r>
                      <a:r>
                        <a:rPr kumimoji="0" lang="en-GB" sz="1800" b="0" i="1" u="none" strike="noStrike" cap="none" normalizeH="0" baseline="0" smtClean="0">
                          <a:ln>
                            <a:noFill/>
                          </a:ln>
                          <a:solidFill>
                            <a:schemeClr val="tx1"/>
                          </a:solidFill>
                          <a:effectLst/>
                          <a:latin typeface="Verdana" pitchFamily="34"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0" i="1" u="none" strike="noStrike" cap="none" normalizeH="0" baseline="0" smtClean="0">
                          <a:ln>
                            <a:noFill/>
                          </a:ln>
                          <a:solidFill>
                            <a:schemeClr val="tx1"/>
                          </a:solidFill>
                          <a:effectLst/>
                          <a:latin typeface="Verdana" pitchFamily="34" charset="0"/>
                        </a:rPr>
                        <a:t>n</a:t>
                      </a:r>
                      <a:r>
                        <a:rPr kumimoji="0" lang="en-GB" sz="1800" b="0" i="0" u="none" strike="noStrike" cap="none" normalizeH="0" baseline="0" smtClean="0">
                          <a:ln>
                            <a:noFill/>
                          </a:ln>
                          <a:solidFill>
                            <a:schemeClr val="tx1"/>
                          </a:solidFill>
                          <a:effectLst/>
                          <a:latin typeface="Verdana" pitchFamily="34" charset="0"/>
                        </a:rPr>
                        <a:t>= </a:t>
                      </a:r>
                      <a:r>
                        <a:rPr kumimoji="0" lang="en-GB" sz="1800" b="0" i="1" u="none" strike="noStrike" cap="none" normalizeH="0" baseline="0" smtClean="0">
                          <a:ln>
                            <a:noFill/>
                          </a:ln>
                          <a:solidFill>
                            <a:schemeClr val="tx1"/>
                          </a:solidFill>
                          <a:effectLst/>
                          <a:latin typeface="Verdana" pitchFamily="34" charset="0"/>
                        </a:rPr>
                        <a:t>a </a:t>
                      </a:r>
                      <a:r>
                        <a:rPr kumimoji="0" lang="en-GB" sz="1800" b="0" i="0" u="none" strike="noStrike" cap="none" normalizeH="0" baseline="0" smtClean="0">
                          <a:ln>
                            <a:noFill/>
                          </a:ln>
                          <a:solidFill>
                            <a:schemeClr val="tx1"/>
                          </a:solidFill>
                          <a:effectLst/>
                          <a:latin typeface="Verdana" pitchFamily="34" charset="0"/>
                        </a:rPr>
                        <a:t>+ </a:t>
                      </a:r>
                      <a:r>
                        <a:rPr kumimoji="0" lang="en-GB" sz="1800" b="0" i="1" u="none" strike="noStrike" cap="none" normalizeH="0" baseline="0" smtClean="0">
                          <a:ln>
                            <a:noFill/>
                          </a:ln>
                          <a:solidFill>
                            <a:schemeClr val="tx1"/>
                          </a:solidFill>
                          <a:effectLst/>
                          <a:latin typeface="Verdana" pitchFamily="34" charset="0"/>
                        </a:rPr>
                        <a:t>b </a:t>
                      </a:r>
                      <a:r>
                        <a:rPr kumimoji="0" lang="en-GB" sz="1800" b="0" i="0" u="none" strike="noStrike" cap="none" normalizeH="0" baseline="0" smtClean="0">
                          <a:ln>
                            <a:noFill/>
                          </a:ln>
                          <a:solidFill>
                            <a:schemeClr val="tx1"/>
                          </a:solidFill>
                          <a:effectLst/>
                          <a:latin typeface="Verdana" pitchFamily="34" charset="0"/>
                        </a:rPr>
                        <a:t>+ </a:t>
                      </a:r>
                      <a:r>
                        <a:rPr kumimoji="0" lang="en-GB" sz="1800" b="0" i="1" u="none" strike="noStrike" cap="none" normalizeH="0" baseline="0" smtClean="0">
                          <a:ln>
                            <a:noFill/>
                          </a:ln>
                          <a:solidFill>
                            <a:schemeClr val="tx1"/>
                          </a:solidFill>
                          <a:effectLst/>
                          <a:latin typeface="Verdana" pitchFamily="34" charset="0"/>
                        </a:rPr>
                        <a:t>c </a:t>
                      </a:r>
                      <a:r>
                        <a:rPr kumimoji="0" lang="en-GB" sz="1800" b="0" i="0" u="none" strike="noStrike" cap="none" normalizeH="0" baseline="0" smtClean="0">
                          <a:ln>
                            <a:noFill/>
                          </a:ln>
                          <a:solidFill>
                            <a:schemeClr val="tx1"/>
                          </a:solidFill>
                          <a:effectLst/>
                          <a:latin typeface="Verdana" pitchFamily="34" charset="0"/>
                        </a:rPr>
                        <a:t>+ </a:t>
                      </a:r>
                      <a:r>
                        <a:rPr kumimoji="0" lang="en-GB" sz="1800" b="0" i="1" u="none" strike="noStrike" cap="none" normalizeH="0" baseline="0" smtClean="0">
                          <a:ln>
                            <a:noFill/>
                          </a:ln>
                          <a:solidFill>
                            <a:schemeClr val="tx1"/>
                          </a:solidFill>
                          <a:effectLst/>
                          <a:latin typeface="Verdana" pitchFamily="34" charset="0"/>
                        </a:rPr>
                        <a:t>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935" name="Group 39"/>
          <p:cNvGraphicFramePr>
            <a:graphicFrameLocks noGrp="1"/>
          </p:cNvGraphicFramePr>
          <p:nvPr>
            <p:ph sz="quarter" idx="3"/>
          </p:nvPr>
        </p:nvGraphicFramePr>
        <p:xfrm>
          <a:off x="684213" y="188913"/>
          <a:ext cx="8307387" cy="6237099"/>
        </p:xfrm>
        <a:graphic>
          <a:graphicData uri="http://schemas.openxmlformats.org/drawingml/2006/table">
            <a:tbl>
              <a:tblPr/>
              <a:tblGrid>
                <a:gridCol w="1444625"/>
                <a:gridCol w="2095500"/>
                <a:gridCol w="1300162"/>
                <a:gridCol w="3467100"/>
              </a:tblGrid>
              <a:tr h="7413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0" u="none" strike="noStrike" cap="none" normalizeH="0" baseline="0" smtClean="0">
                          <a:ln>
                            <a:noFill/>
                          </a:ln>
                          <a:solidFill>
                            <a:srgbClr val="FF0000"/>
                          </a:solidFill>
                          <a:effectLst/>
                          <a:latin typeface="Verdana" pitchFamily="34" charset="0"/>
                        </a:rPr>
                        <a:t>frequency bias index</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3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FBI </a:t>
                      </a:r>
                      <a:r>
                        <a:rPr kumimoji="0" lang="it-IT" sz="1400" b="0" i="0" u="none" strike="noStrike" cap="none" normalizeH="0" baseline="0" smtClean="0">
                          <a:ln>
                            <a:noFill/>
                          </a:ln>
                          <a:solidFill>
                            <a:srgbClr val="FF0000"/>
                          </a:solidFill>
                          <a:effectLst/>
                          <a:latin typeface="Verdana" pitchFamily="34" charset="0"/>
                        </a:rPr>
                        <a:t>= (</a:t>
                      </a:r>
                      <a:r>
                        <a:rPr kumimoji="0" lang="it-IT" sz="1400" b="0" i="1" u="none" strike="noStrike" cap="none" normalizeH="0" baseline="0" smtClean="0">
                          <a:ln>
                            <a:noFill/>
                          </a:ln>
                          <a:solidFill>
                            <a:srgbClr val="FF0000"/>
                          </a:solidFill>
                          <a:effectLst/>
                          <a:latin typeface="Verdana" pitchFamily="34" charset="0"/>
                        </a:rPr>
                        <a:t>a </a:t>
                      </a:r>
                      <a:r>
                        <a:rPr kumimoji="0" lang="it-IT" sz="1400" b="0" i="0" u="none" strike="noStrike" cap="none" normalizeH="0" baseline="0" smtClean="0">
                          <a:ln>
                            <a:noFill/>
                          </a:ln>
                          <a:solidFill>
                            <a:srgbClr val="FF0000"/>
                          </a:solidFill>
                          <a:effectLst/>
                          <a:latin typeface="Verdana" pitchFamily="34" charset="0"/>
                        </a:rPr>
                        <a:t>+ </a:t>
                      </a:r>
                      <a:r>
                        <a:rPr kumimoji="0" lang="it-IT" sz="1400" b="0" i="1" u="none" strike="noStrike" cap="none" normalizeH="0" baseline="0" smtClean="0">
                          <a:ln>
                            <a:noFill/>
                          </a:ln>
                          <a:solidFill>
                            <a:srgbClr val="FF0000"/>
                          </a:solidFill>
                          <a:effectLst/>
                          <a:latin typeface="Verdana" pitchFamily="34" charset="0"/>
                        </a:rPr>
                        <a:t>b)/(a </a:t>
                      </a:r>
                      <a:r>
                        <a:rPr kumimoji="0" lang="it-IT" sz="1400" b="0" i="0" u="none" strike="noStrike" cap="none" normalizeH="0" baseline="0" smtClean="0">
                          <a:ln>
                            <a:noFill/>
                          </a:ln>
                          <a:solidFill>
                            <a:srgbClr val="FF0000"/>
                          </a:solidFill>
                          <a:effectLst/>
                          <a:latin typeface="Verdana" pitchFamily="34" charset="0"/>
                        </a:rPr>
                        <a:t>+ </a:t>
                      </a:r>
                      <a:r>
                        <a:rPr kumimoji="0" lang="it-IT" sz="1400" b="0" i="1" u="none" strike="noStrike" cap="none" normalizeH="0" baseline="0" smtClean="0">
                          <a:ln>
                            <a:noFill/>
                          </a:ln>
                          <a:solidFill>
                            <a:srgbClr val="FF0000"/>
                          </a:solidFill>
                          <a:effectLst/>
                          <a:latin typeface="Verdana" pitchFamily="34" charset="0"/>
                        </a:rPr>
                        <a:t>c)</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0000"/>
                          </a:solidFill>
                          <a:effectLst/>
                          <a:latin typeface="Verdana" pitchFamily="34" charset="0"/>
                        </a:rPr>
                        <a:t>[0,∞]</a:t>
                      </a:r>
                      <a:r>
                        <a:rPr kumimoji="0" lang="en-GB" sz="2800" b="0" i="0" u="none" strike="noStrike" cap="none" normalizeH="0" baseline="0" smtClean="0">
                          <a:ln>
                            <a:noFill/>
                          </a:ln>
                          <a:solidFill>
                            <a:schemeClr val="tx1"/>
                          </a:solidFill>
                          <a:effectLst/>
                          <a:latin typeface="Comic Sans MS" pitchFamily="66" charset="0"/>
                        </a:rPr>
                        <a:t> </a:t>
                      </a:r>
                      <a:r>
                        <a:rPr kumimoji="0" lang="en-GB" sz="1400" b="0" i="0" u="none" strike="noStrike" cap="none" normalizeH="0" baseline="0" smtClean="0">
                          <a:ln>
                            <a:noFill/>
                          </a:ln>
                          <a:solidFill>
                            <a:srgbClr val="FF0000"/>
                          </a:solidFill>
                          <a:effectLst/>
                          <a:latin typeface="Verdana" pitchFamily="34" charset="0"/>
                        </a:rPr>
                        <a:t>best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Verdana" pitchFamily="34" charset="0"/>
                        </a:rPr>
                        <a:t>The </a:t>
                      </a:r>
                      <a:r>
                        <a:rPr kumimoji="0" lang="it-IT" sz="1200" b="0" i="0" u="none" strike="noStrike" cap="none" normalizeH="0" baseline="0" smtClean="0">
                          <a:ln>
                            <a:noFill/>
                          </a:ln>
                          <a:solidFill>
                            <a:srgbClr val="FF0000"/>
                          </a:solidFill>
                          <a:effectLst/>
                          <a:latin typeface="Verdana" pitchFamily="34" charset="0"/>
                        </a:rPr>
                        <a:t>frequency bias</a:t>
                      </a:r>
                      <a:r>
                        <a:rPr kumimoji="0" lang="it-IT" sz="1200" b="0" i="0" u="none" strike="noStrike" cap="none" normalizeH="0" baseline="0" smtClean="0">
                          <a:ln>
                            <a:noFill/>
                          </a:ln>
                          <a:solidFill>
                            <a:schemeClr val="tx1"/>
                          </a:solidFill>
                          <a:effectLst/>
                          <a:latin typeface="Verdana" pitchFamily="34" charset="0"/>
                        </a:rPr>
                        <a:t> index indicates whether the forecasting system under or over-forecasts the number of events. </a:t>
                      </a:r>
                      <a:endParaRPr kumimoji="0" lang="en-GB"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hit rate (POD)</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H = a/(a + c)</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0000"/>
                          </a:solidFill>
                          <a:effectLst/>
                          <a:latin typeface="Verdana" pitchFamily="34" charset="0"/>
                        </a:rPr>
                        <a:t>[0,1] best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Verdana" pitchFamily="34" charset="0"/>
                        </a:rPr>
                        <a:t>The </a:t>
                      </a:r>
                      <a:r>
                        <a:rPr kumimoji="0" lang="it-IT" sz="1200" b="0" i="0" u="none" strike="noStrike" cap="none" normalizeH="0" baseline="0" smtClean="0">
                          <a:ln>
                            <a:noFill/>
                          </a:ln>
                          <a:solidFill>
                            <a:srgbClr val="FF0000"/>
                          </a:solidFill>
                          <a:effectLst/>
                          <a:latin typeface="Verdana" pitchFamily="34" charset="0"/>
                        </a:rPr>
                        <a:t>hit rate</a:t>
                      </a:r>
                      <a:r>
                        <a:rPr kumimoji="0" lang="it-IT" sz="1200" b="0" i="0" u="none" strike="noStrike" cap="none" normalizeH="0" baseline="0" smtClean="0">
                          <a:ln>
                            <a:noFill/>
                          </a:ln>
                          <a:solidFill>
                            <a:schemeClr val="tx1"/>
                          </a:solidFill>
                          <a:effectLst/>
                          <a:latin typeface="Verdana" pitchFamily="34" charset="0"/>
                        </a:rPr>
                        <a:t> represents the probability that the event is forecast when it occurs </a:t>
                      </a:r>
                      <a:endParaRPr kumimoji="0" lang="en-GB"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70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false alarm rate (POFD)</a:t>
                      </a:r>
                      <a:endParaRPr kumimoji="0" lang="en-GB" sz="1400" b="0" i="1" u="none" strike="noStrike" cap="none" normalizeH="0" baseline="0" smtClean="0">
                        <a:ln>
                          <a:noFill/>
                        </a:ln>
                        <a:solidFill>
                          <a:srgbClr val="FF0000"/>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F = b/(b + d)</a:t>
                      </a:r>
                      <a:endParaRPr kumimoji="0" lang="en-GB" sz="1400" b="0" i="1" u="none" strike="noStrike" cap="none" normalizeH="0" baseline="0" smtClean="0">
                        <a:ln>
                          <a:noFill/>
                        </a:ln>
                        <a:solidFill>
                          <a:srgbClr val="FF000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0000"/>
                          </a:solidFill>
                          <a:effectLst/>
                          <a:latin typeface="Verdana" pitchFamily="34" charset="0"/>
                        </a:rPr>
                        <a:t>[0,1] best 0</a:t>
                      </a:r>
                      <a:endParaRPr kumimoji="0" lang="en-GB" sz="10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Verdana" pitchFamily="34" charset="0"/>
                        </a:rPr>
                        <a:t>The </a:t>
                      </a:r>
                      <a:r>
                        <a:rPr kumimoji="0" lang="it-IT" sz="1200" b="0" i="0" u="none" strike="noStrike" cap="none" normalizeH="0" baseline="0" smtClean="0">
                          <a:ln>
                            <a:noFill/>
                          </a:ln>
                          <a:solidFill>
                            <a:srgbClr val="FF0000"/>
                          </a:solidFill>
                          <a:effectLst/>
                          <a:latin typeface="Verdana" pitchFamily="34" charset="0"/>
                        </a:rPr>
                        <a:t>false alarm rate</a:t>
                      </a:r>
                      <a:r>
                        <a:rPr kumimoji="0" lang="it-IT" sz="1200" b="0" i="0" u="none" strike="noStrike" cap="none" normalizeH="0" baseline="0" smtClean="0">
                          <a:ln>
                            <a:noFill/>
                          </a:ln>
                          <a:solidFill>
                            <a:schemeClr val="tx1"/>
                          </a:solidFill>
                          <a:effectLst/>
                          <a:latin typeface="Verdana" pitchFamily="34" charset="0"/>
                        </a:rPr>
                        <a:t> represents the probability of forecasting the event when it did not occur. </a:t>
                      </a:r>
                    </a:p>
                    <a:p>
                      <a:pPr marL="0" marR="0" lvl="0" indent="0" algn="l" defTabSz="914400" rtl="0" eaLnBrk="0" fontAlgn="base" latinLnBrk="0" hangingPunct="0">
                        <a:lnSpc>
                          <a:spcPct val="13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Verdana" pitchFamily="34" charset="0"/>
                        </a:rPr>
                        <a:t>% not events obs. Not correctly forecasted. f</a:t>
                      </a:r>
                      <a:r>
                        <a:rPr kumimoji="0" lang="en-GB" sz="1200" b="0" i="0" u="none" strike="noStrike" cap="none" normalizeH="0" baseline="0" smtClean="0">
                          <a:ln>
                            <a:noFill/>
                          </a:ln>
                          <a:solidFill>
                            <a:schemeClr val="tx1"/>
                          </a:solidFill>
                          <a:effectLst/>
                          <a:latin typeface="Verdana" pitchFamily="34" charset="0"/>
                        </a:rPr>
                        <a:t>raction of the observed "no" events were incorrectly forecast as "yes</a:t>
                      </a:r>
                      <a:r>
                        <a:rPr kumimoji="0" lang="en-GB" sz="1200" b="0" i="0" u="none" strike="noStrike" cap="none" normalizeH="0" baseline="0" smtClean="0">
                          <a:ln>
                            <a:noFill/>
                          </a:ln>
                          <a:solidFill>
                            <a:schemeClr val="tx1"/>
                          </a:solidFill>
                          <a:effectLst/>
                          <a:latin typeface="Comic Sans MS"/>
                        </a:rPr>
                        <a:t>“</a:t>
                      </a:r>
                      <a:r>
                        <a:rPr kumimoji="0" lang="en-GB" sz="1200" b="0" i="0" u="none" strike="noStrike" cap="none" normalizeH="0" baseline="0" smtClean="0">
                          <a:ln>
                            <a:noFill/>
                          </a:ln>
                          <a:solidFill>
                            <a:schemeClr val="tx1"/>
                          </a:solidFill>
                          <a:effectLst/>
                          <a:latin typeface="Verdan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1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true skill score</a:t>
                      </a:r>
                      <a:endParaRPr kumimoji="0" lang="en-GB" sz="1400" b="0" i="1" u="none" strike="noStrike" cap="none" normalizeH="0" baseline="0" smtClean="0">
                        <a:ln>
                          <a:noFill/>
                        </a:ln>
                        <a:solidFill>
                          <a:srgbClr val="FF0000"/>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3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T SS = H −F </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0000"/>
                          </a:solidFill>
                          <a:effectLst/>
                          <a:latin typeface="Verdana" pitchFamily="34" charset="0"/>
                        </a:rPr>
                        <a:t>[-1,1] best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Verdana" pitchFamily="34" charset="0"/>
                        </a:rPr>
                        <a:t>The </a:t>
                      </a:r>
                      <a:r>
                        <a:rPr kumimoji="0" lang="it-IT" sz="1200" b="0" i="0" u="none" strike="noStrike" cap="none" normalizeH="0" baseline="0" smtClean="0">
                          <a:ln>
                            <a:noFill/>
                          </a:ln>
                          <a:solidFill>
                            <a:srgbClr val="FF0000"/>
                          </a:solidFill>
                          <a:effectLst/>
                          <a:latin typeface="Verdana" pitchFamily="34" charset="0"/>
                        </a:rPr>
                        <a:t>true skill score</a:t>
                      </a:r>
                      <a:r>
                        <a:rPr kumimoji="0" lang="it-IT" sz="1200" b="0" i="0" u="none" strike="noStrike" cap="none" normalizeH="0" baseline="0" smtClean="0">
                          <a:ln>
                            <a:noFill/>
                          </a:ln>
                          <a:solidFill>
                            <a:schemeClr val="tx1"/>
                          </a:solidFill>
                          <a:effectLst/>
                          <a:latin typeface="Verdana" pitchFamily="34" charset="0"/>
                        </a:rPr>
                        <a:t> gives information on how the forecasting system distinguishes between occurrences and not occurrences. </a:t>
                      </a:r>
                      <a:endParaRPr kumimoji="0" lang="en-GB"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82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base rate</a:t>
                      </a:r>
                      <a:endParaRPr kumimoji="0" lang="en-GB" sz="1400" b="0" i="1" u="none" strike="noStrike" cap="none" normalizeH="0" baseline="0" smtClean="0">
                        <a:ln>
                          <a:noFill/>
                        </a:ln>
                        <a:solidFill>
                          <a:srgbClr val="FF0000"/>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3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BR = (a + c)/n</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0000"/>
                          </a:solidFill>
                          <a:effectLst/>
                          <a:latin typeface="Verdana" pitchFamily="34" charset="0"/>
                        </a:rPr>
                        <a:t>[0,1]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200" b="0" i="0" u="none" strike="noStrike" cap="none" normalizeH="0" baseline="0" smtClean="0">
                          <a:ln>
                            <a:noFill/>
                          </a:ln>
                          <a:solidFill>
                            <a:schemeClr val="tx1"/>
                          </a:solidFill>
                          <a:effectLst/>
                          <a:latin typeface="Verdana" pitchFamily="34" charset="0"/>
                        </a:rPr>
                        <a:t>The </a:t>
                      </a:r>
                      <a:r>
                        <a:rPr kumimoji="0" lang="it-IT" sz="1200" b="0" i="0" u="none" strike="noStrike" cap="none" normalizeH="0" baseline="0" smtClean="0">
                          <a:ln>
                            <a:noFill/>
                          </a:ln>
                          <a:solidFill>
                            <a:srgbClr val="FF0000"/>
                          </a:solidFill>
                          <a:effectLst/>
                          <a:latin typeface="Verdana" pitchFamily="34" charset="0"/>
                        </a:rPr>
                        <a:t>base rate</a:t>
                      </a:r>
                      <a:r>
                        <a:rPr kumimoji="0" lang="it-IT" sz="1200" b="0" i="0" u="none" strike="noStrike" cap="none" normalizeH="0" baseline="0" smtClean="0">
                          <a:ln>
                            <a:noFill/>
                          </a:ln>
                          <a:solidFill>
                            <a:schemeClr val="tx1"/>
                          </a:solidFill>
                          <a:effectLst/>
                          <a:latin typeface="Verdana" pitchFamily="34" charset="0"/>
                        </a:rPr>
                        <a:t> represents the probability that the event occurs. </a:t>
                      </a:r>
                      <a:r>
                        <a:rPr kumimoji="0" lang="en-GB" sz="1200" b="0" i="0" u="none" strike="noStrike" cap="none" normalizeH="0" baseline="0" smtClean="0">
                          <a:ln>
                            <a:noFill/>
                          </a:ln>
                          <a:solidFill>
                            <a:schemeClr val="tx1"/>
                          </a:solidFill>
                          <a:effectLst/>
                          <a:latin typeface="Verdana" pitchFamily="34" charset="0"/>
                        </a:rPr>
                        <a:t>By definition, 1-BR plotted versus increasing thresholds represents the probability that precipitation amount does not exceed a certain threshold</a:t>
                      </a:r>
                      <a:r>
                        <a:rPr kumimoji="0" lang="it-IT" sz="1200" b="0" i="0" u="none" strike="noStrike" cap="none" normalizeH="0" baseline="0" smtClean="0">
                          <a:ln>
                            <a:noFill/>
                          </a:ln>
                          <a:solidFill>
                            <a:schemeClr val="tx1"/>
                          </a:solidFill>
                          <a:effectLst/>
                          <a:latin typeface="Verdana" pitchFamily="34" charset="0"/>
                        </a:rPr>
                        <a:t>.</a:t>
                      </a:r>
                      <a:endParaRPr kumimoji="0" lang="en-GB" sz="12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9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extreme dependency score</a:t>
                      </a:r>
                      <a:endParaRPr kumimoji="0" lang="en-GB" sz="1400" b="0" i="1" u="none" strike="noStrike" cap="none" normalizeH="0" baseline="0" smtClean="0">
                        <a:ln>
                          <a:noFill/>
                        </a:ln>
                        <a:solidFill>
                          <a:srgbClr val="FF0000"/>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30000"/>
                        </a:lnSpc>
                        <a:spcBef>
                          <a:spcPct val="20000"/>
                        </a:spcBef>
                        <a:spcAft>
                          <a:spcPct val="0"/>
                        </a:spcAft>
                        <a:buClrTx/>
                        <a:buSzTx/>
                        <a:buFontTx/>
                        <a:buNone/>
                        <a:tabLst/>
                      </a:pPr>
                      <a:r>
                        <a:rPr kumimoji="0" lang="it-IT" sz="1400" b="0" i="1" u="none" strike="noStrike" cap="none" normalizeH="0" baseline="0" smtClean="0">
                          <a:ln>
                            <a:noFill/>
                          </a:ln>
                          <a:solidFill>
                            <a:srgbClr val="FF0000"/>
                          </a:solidFill>
                          <a:effectLst/>
                          <a:latin typeface="Verdana" pitchFamily="34" charset="0"/>
                        </a:rPr>
                        <a:t>EDS= 2[ln((a+c)/n)/ln(a/n)]-1</a:t>
                      </a: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0000"/>
                          </a:solidFill>
                          <a:effectLst/>
                          <a:latin typeface="Verdana" pitchFamily="34" charset="0"/>
                        </a:rPr>
                        <a:t>[-1,1] best 1</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Verdana" pitchFamily="34" charset="0"/>
                        </a:rPr>
                        <a:t>What is the association between forecast and observed rare events? </a:t>
                      </a:r>
                      <a:endParaRPr kumimoji="0" lang="it-IT" sz="1200" b="0" i="0" u="none" strike="noStrike" cap="none" normalizeH="0" baseline="0" smtClean="0">
                        <a:ln>
                          <a:noFill/>
                        </a:ln>
                        <a:solidFill>
                          <a:schemeClr val="tx1"/>
                        </a:solidFill>
                        <a:effectLst/>
                        <a:latin typeface="Verdana" pitchFamily="34" charset="0"/>
                      </a:endParaRPr>
                    </a:p>
                    <a:p>
                      <a:pPr marL="0" marR="0" lvl="0" indent="0" algn="l" defTabSz="914400" rtl="0" eaLnBrk="0" fontAlgn="base" latinLnBrk="0" hangingPunct="0">
                        <a:lnSpc>
                          <a:spcPct val="8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Verdana" pitchFamily="34" charset="0"/>
                        </a:rPr>
                        <a:t>Converges to 2η-1 as event frequency approaches 0, where η is a parameter describing how fast the hit rate converges to zero for rarer events. EDS is independent of bias, so should be presented together with the frequency bias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sz="half" idx="1"/>
          </p:nvPr>
        </p:nvSpPr>
        <p:spPr>
          <a:xfrm>
            <a:off x="457200" y="1273175"/>
            <a:ext cx="7924800" cy="4243388"/>
          </a:xfrm>
        </p:spPr>
        <p:txBody>
          <a:bodyPr/>
          <a:lstStyle/>
          <a:p>
            <a:pPr>
              <a:lnSpc>
                <a:spcPct val="120000"/>
              </a:lnSpc>
            </a:pPr>
            <a:r>
              <a:rPr lang="it-IT" sz="1600" smtClean="0">
                <a:latin typeface="Verdana" pitchFamily="34" charset="0"/>
              </a:rPr>
              <a:t>To get clear information about how the forecasting system detects the extreme events, it would be fair if the</a:t>
            </a:r>
            <a:r>
              <a:rPr lang="it-IT" sz="1600" smtClean="0">
                <a:solidFill>
                  <a:srgbClr val="FF0000"/>
                </a:solidFill>
                <a:latin typeface="Verdana" pitchFamily="34" charset="0"/>
              </a:rPr>
              <a:t> EDS</a:t>
            </a:r>
            <a:r>
              <a:rPr lang="it-IT" sz="1600" smtClean="0">
                <a:latin typeface="Verdana" pitchFamily="34" charset="0"/>
              </a:rPr>
              <a:t> is compared for events having the same base rate. One has to investigate if better value of the EDS are related to an improvement in the quality of the forecasting system or if they are due to the event variability over the years.</a:t>
            </a:r>
          </a:p>
          <a:p>
            <a:pPr>
              <a:lnSpc>
                <a:spcPct val="120000"/>
              </a:lnSpc>
            </a:pPr>
            <a:r>
              <a:rPr lang="it-IT" sz="1600" smtClean="0">
                <a:latin typeface="Verdana" pitchFamily="34" charset="0"/>
              </a:rPr>
              <a:t>The equation defining the </a:t>
            </a:r>
            <a:r>
              <a:rPr lang="it-IT" sz="1600" smtClean="0">
                <a:solidFill>
                  <a:srgbClr val="FF0000"/>
                </a:solidFill>
                <a:latin typeface="Verdana" pitchFamily="34" charset="0"/>
              </a:rPr>
              <a:t>EDS</a:t>
            </a:r>
            <a:r>
              <a:rPr lang="it-IT" sz="1600" smtClean="0">
                <a:latin typeface="Verdana" pitchFamily="34" charset="0"/>
              </a:rPr>
              <a:t> uses the left hand side of a contingency table and the total number of cases (sample size). This results in an increased freedom for false alarms and correct negatives, which can freely vary with the only restriction that their sum has to be constant. Therefore, it is paramount to use the EDS in combination with other scores that include the right hand side of the contingency table, as the F and/or the FBI to show that improvements are not due to an increase of false alarms. (Ghelli&amp;Primo,2009)</a:t>
            </a:r>
            <a:endParaRPr lang="en-GB" sz="1600" smtClean="0">
              <a:latin typeface="Verdan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vs ECMWF </a:t>
            </a:r>
            <a:br>
              <a:rPr lang="it-IT" sz="2800">
                <a:solidFill>
                  <a:schemeClr val="tx2"/>
                </a:solidFill>
                <a:latin typeface="Comic Sans MS" pitchFamily="66" charset="0"/>
              </a:rPr>
            </a:br>
            <a:r>
              <a:rPr lang="it-IT" sz="2800">
                <a:solidFill>
                  <a:schemeClr val="tx2"/>
                </a:solidFill>
                <a:latin typeface="Comic Sans MS" pitchFamily="66" charset="0"/>
              </a:rPr>
              <a:t>Temperature</a:t>
            </a:r>
          </a:p>
        </p:txBody>
      </p:sp>
      <p:sp>
        <p:nvSpPr>
          <p:cNvPr id="7171"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7172"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7173"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7174" name="Picture 12" descr="http://172.16.101.8/versus/data/2011-03-01_2011-05-31_1204.png?1312288034750"/>
          <p:cNvPicPr>
            <a:picLocks noChangeAspect="1" noChangeArrowheads="1"/>
          </p:cNvPicPr>
          <p:nvPr/>
        </p:nvPicPr>
        <p:blipFill>
          <a:blip r:embed="rId2" cstate="print"/>
          <a:srcRect/>
          <a:stretch>
            <a:fillRect/>
          </a:stretch>
        </p:blipFill>
        <p:spPr bwMode="auto">
          <a:xfrm>
            <a:off x="1143000" y="3714750"/>
            <a:ext cx="3814763" cy="2692400"/>
          </a:xfrm>
          <a:prstGeom prst="rect">
            <a:avLst/>
          </a:prstGeom>
          <a:noFill/>
          <a:ln w="9525">
            <a:noFill/>
            <a:miter lim="800000"/>
            <a:headEnd/>
            <a:tailEnd/>
          </a:ln>
        </p:spPr>
      </p:pic>
      <p:pic>
        <p:nvPicPr>
          <p:cNvPr id="7175" name="Picture 16" descr="http://172.16.101.8/versus/data/2010-12-01_2011-02-28_1205.png?1312288273562"/>
          <p:cNvPicPr>
            <a:picLocks noChangeAspect="1" noChangeArrowheads="1"/>
          </p:cNvPicPr>
          <p:nvPr/>
        </p:nvPicPr>
        <p:blipFill>
          <a:blip r:embed="rId3" cstate="print"/>
          <a:srcRect/>
          <a:stretch>
            <a:fillRect/>
          </a:stretch>
        </p:blipFill>
        <p:spPr bwMode="auto">
          <a:xfrm>
            <a:off x="4972050" y="1071563"/>
            <a:ext cx="3814763" cy="2692400"/>
          </a:xfrm>
          <a:prstGeom prst="rect">
            <a:avLst/>
          </a:prstGeom>
          <a:noFill/>
          <a:ln w="9525">
            <a:noFill/>
            <a:miter lim="800000"/>
            <a:headEnd/>
            <a:tailEnd/>
          </a:ln>
        </p:spPr>
      </p:pic>
      <p:pic>
        <p:nvPicPr>
          <p:cNvPr id="7176" name="Picture 18" descr="http://172.16.101.8/versus/data/2010-09-01_2010-11-30_1206.png?1312288424015"/>
          <p:cNvPicPr>
            <a:picLocks noChangeAspect="1" noChangeArrowheads="1"/>
          </p:cNvPicPr>
          <p:nvPr/>
        </p:nvPicPr>
        <p:blipFill>
          <a:blip r:embed="rId4" cstate="print"/>
          <a:srcRect/>
          <a:stretch>
            <a:fillRect/>
          </a:stretch>
        </p:blipFill>
        <p:spPr bwMode="auto">
          <a:xfrm>
            <a:off x="1143000" y="1071563"/>
            <a:ext cx="3814763" cy="2692400"/>
          </a:xfrm>
          <a:prstGeom prst="rect">
            <a:avLst/>
          </a:prstGeom>
          <a:noFill/>
          <a:ln w="9525">
            <a:noFill/>
            <a:miter lim="800000"/>
            <a:headEnd/>
            <a:tailEnd/>
          </a:ln>
        </p:spPr>
      </p:pic>
      <p:pic>
        <p:nvPicPr>
          <p:cNvPr id="7177" name="Picture 11" descr="http://172.16.101.8/versus/data/2011-06-01_2011-08-31_1344.png?1314606096921"/>
          <p:cNvPicPr>
            <a:picLocks noChangeAspect="1" noChangeArrowheads="1"/>
          </p:cNvPicPr>
          <p:nvPr/>
        </p:nvPicPr>
        <p:blipFill>
          <a:blip r:embed="rId5" cstate="print"/>
          <a:srcRect/>
          <a:stretch>
            <a:fillRect/>
          </a:stretch>
        </p:blipFill>
        <p:spPr bwMode="auto">
          <a:xfrm>
            <a:off x="4972050" y="3736975"/>
            <a:ext cx="3814763" cy="2692400"/>
          </a:xfrm>
          <a:prstGeom prst="rect">
            <a:avLst/>
          </a:prstGeom>
          <a:noFill/>
          <a:ln w="9525">
            <a:noFill/>
            <a:miter lim="800000"/>
            <a:headEnd/>
            <a:tailEnd/>
          </a:ln>
        </p:spPr>
      </p:pic>
      <p:sp>
        <p:nvSpPr>
          <p:cNvPr id="7178" name="CasellaDiTesto 7"/>
          <p:cNvSpPr txBox="1">
            <a:spLocks noChangeArrowheads="1"/>
          </p:cNvSpPr>
          <p:nvPr/>
        </p:nvSpPr>
        <p:spPr bwMode="auto">
          <a:xfrm>
            <a:off x="8215313" y="4786313"/>
            <a:ext cx="569912" cy="369887"/>
          </a:xfrm>
          <a:prstGeom prst="rect">
            <a:avLst/>
          </a:prstGeom>
          <a:noFill/>
          <a:ln w="9525">
            <a:noFill/>
            <a:miter lim="800000"/>
            <a:headEnd/>
            <a:tailEnd/>
          </a:ln>
        </p:spPr>
        <p:txBody>
          <a:bodyPr wrap="none">
            <a:spAutoFit/>
          </a:bodyPr>
          <a:lstStyle/>
          <a:p>
            <a:r>
              <a:rPr lang="it-IT"/>
              <a:t>JJA</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136650" y="228600"/>
            <a:ext cx="7467600" cy="914400"/>
          </a:xfrm>
        </p:spPr>
        <p:txBody>
          <a:bodyPr/>
          <a:lstStyle/>
          <a:p>
            <a:r>
              <a:rPr lang="it-IT" sz="2000" b="1" smtClean="0">
                <a:solidFill>
                  <a:schemeClr val="accent2"/>
                </a:solidFill>
                <a:latin typeface="Verdana" pitchFamily="34" charset="0"/>
              </a:rPr>
              <a:t>The affect of the base rate on the extreme dependency score </a:t>
            </a:r>
            <a:r>
              <a:rPr lang="it-IT" sz="1000" smtClean="0">
                <a:solidFill>
                  <a:schemeClr val="accent2"/>
                </a:solidFill>
                <a:latin typeface="Verdana" pitchFamily="34" charset="0"/>
              </a:rPr>
              <a:t>(Ghelli&amp;Primo,2009)</a:t>
            </a:r>
            <a:endParaRPr lang="en-GB" sz="1000" smtClean="0">
              <a:solidFill>
                <a:schemeClr val="accent2"/>
              </a:solidFill>
              <a:latin typeface="Verdana" pitchFamily="34" charset="0"/>
            </a:endParaRPr>
          </a:p>
        </p:txBody>
      </p:sp>
      <p:sp>
        <p:nvSpPr>
          <p:cNvPr id="82947" name="Rectangle 3"/>
          <p:cNvSpPr>
            <a:spLocks noChangeArrowheads="1"/>
          </p:cNvSpPr>
          <p:nvPr/>
        </p:nvSpPr>
        <p:spPr bwMode="auto">
          <a:xfrm>
            <a:off x="381000" y="1752600"/>
            <a:ext cx="8305800" cy="4343400"/>
          </a:xfrm>
          <a:prstGeom prst="rect">
            <a:avLst/>
          </a:prstGeom>
          <a:noFill/>
          <a:ln w="9525">
            <a:noFill/>
            <a:miter lim="800000"/>
            <a:headEnd/>
            <a:tailEnd/>
          </a:ln>
          <a:effectLst/>
        </p:spPr>
        <p:txBody>
          <a:bodyPr anchor="ctr"/>
          <a:lstStyle/>
          <a:p>
            <a:pPr eaLnBrk="0" hangingPunct="0">
              <a:lnSpc>
                <a:spcPct val="110000"/>
              </a:lnSpc>
            </a:pPr>
            <a:r>
              <a:rPr lang="it-IT" sz="1600">
                <a:solidFill>
                  <a:schemeClr val="tx2"/>
                </a:solidFill>
                <a:latin typeface="Verdana" pitchFamily="34" charset="0"/>
              </a:rPr>
              <a:t>The Extreme Dependency Score (EDS) has been introduced as an alternative measure to verify the performance of numerical weather prediction models for rare events, taking advantage of the non-vanishing property of the score when the event probability tends to zero. </a:t>
            </a:r>
            <a:br>
              <a:rPr lang="it-IT" sz="1600">
                <a:solidFill>
                  <a:schemeClr val="tx2"/>
                </a:solidFill>
                <a:latin typeface="Verdana" pitchFamily="34" charset="0"/>
              </a:rPr>
            </a:br>
            <a:r>
              <a:rPr lang="it-IT" sz="1600">
                <a:solidFill>
                  <a:schemeClr val="tx2"/>
                </a:solidFill>
                <a:latin typeface="Verdana" pitchFamily="34" charset="0"/>
              </a:rPr>
              <a:t>This score varies from 1 (best value) to −1 (worst value).</a:t>
            </a:r>
            <a:br>
              <a:rPr lang="it-IT" sz="1600">
                <a:solidFill>
                  <a:schemeClr val="tx2"/>
                </a:solidFill>
                <a:latin typeface="Verdana" pitchFamily="34" charset="0"/>
              </a:rPr>
            </a:br>
            <a:r>
              <a:rPr lang="it-IT" sz="800">
                <a:solidFill>
                  <a:schemeClr val="tx2"/>
                </a:solidFill>
                <a:latin typeface="Verdana" pitchFamily="34" charset="0"/>
              </a:rPr>
              <a:t/>
            </a:r>
            <a:br>
              <a:rPr lang="it-IT" sz="800">
                <a:solidFill>
                  <a:schemeClr val="tx2"/>
                </a:solidFill>
                <a:latin typeface="Verdana" pitchFamily="34" charset="0"/>
              </a:rPr>
            </a:br>
            <a:r>
              <a:rPr lang="it-IT" sz="1600">
                <a:solidFill>
                  <a:schemeClr val="tx2"/>
                </a:solidFill>
                <a:latin typeface="Verdana" pitchFamily="34" charset="0"/>
              </a:rPr>
              <a:t>The EDS is written as a function of BR:</a:t>
            </a:r>
            <a:br>
              <a:rPr lang="it-IT" sz="1600">
                <a:solidFill>
                  <a:schemeClr val="tx2"/>
                </a:solidFill>
                <a:latin typeface="Verdana" pitchFamily="34" charset="0"/>
              </a:rPr>
            </a:br>
            <a:r>
              <a:rPr lang="it-IT" sz="1600">
                <a:solidFill>
                  <a:schemeClr val="tx2"/>
                </a:solidFill>
                <a:latin typeface="Verdana" pitchFamily="34" charset="0"/>
              </a:rPr>
              <a:t/>
            </a:r>
            <a:br>
              <a:rPr lang="it-IT" sz="1600">
                <a:solidFill>
                  <a:schemeClr val="tx2"/>
                </a:solidFill>
                <a:latin typeface="Verdana" pitchFamily="34" charset="0"/>
              </a:rPr>
            </a:br>
            <a:r>
              <a:rPr lang="it-IT" sz="1600" b="1">
                <a:solidFill>
                  <a:srgbClr val="FF0000"/>
                </a:solidFill>
                <a:latin typeface="Verdana" pitchFamily="34" charset="0"/>
              </a:rPr>
              <a:t>EDS =[ln(BR) − ln(HR)]/[ln(BR) + ln(HR)]</a:t>
            </a:r>
            <a:br>
              <a:rPr lang="it-IT" sz="1600" b="1">
                <a:solidFill>
                  <a:srgbClr val="FF0000"/>
                </a:solidFill>
                <a:latin typeface="Verdana" pitchFamily="34" charset="0"/>
              </a:rPr>
            </a:br>
            <a:r>
              <a:rPr lang="it-IT" sz="1600" b="1">
                <a:solidFill>
                  <a:srgbClr val="FF0000"/>
                </a:solidFill>
                <a:latin typeface="Verdana" pitchFamily="34" charset="0"/>
              </a:rPr>
              <a:t/>
            </a:r>
            <a:br>
              <a:rPr lang="it-IT" sz="1600" b="1">
                <a:solidFill>
                  <a:srgbClr val="FF0000"/>
                </a:solidFill>
                <a:latin typeface="Verdana" pitchFamily="34" charset="0"/>
              </a:rPr>
            </a:br>
            <a:r>
              <a:rPr lang="it-IT" sz="1600">
                <a:solidFill>
                  <a:schemeClr val="tx2"/>
                </a:solidFill>
                <a:latin typeface="Verdana" pitchFamily="34" charset="0"/>
              </a:rPr>
              <a:t>Equation presents the EDS as a function of the base rate and the hit rate.</a:t>
            </a:r>
            <a:r>
              <a:rPr lang="it-IT" sz="800">
                <a:solidFill>
                  <a:schemeClr val="tx2"/>
                </a:solidFill>
                <a:latin typeface="Verdana" pitchFamily="34" charset="0"/>
              </a:rPr>
              <a:t> </a:t>
            </a:r>
            <a:br>
              <a:rPr lang="it-IT" sz="800">
                <a:solidFill>
                  <a:schemeClr val="tx2"/>
                </a:solidFill>
                <a:latin typeface="Verdana" pitchFamily="34" charset="0"/>
              </a:rPr>
            </a:br>
            <a:r>
              <a:rPr lang="it-IT" sz="1600">
                <a:solidFill>
                  <a:schemeClr val="tx2"/>
                </a:solidFill>
                <a:latin typeface="Verdana" pitchFamily="34" charset="0"/>
              </a:rPr>
              <a:t>when HR = 1, the EDS = 1 and when BR = 1, the EDS = −1. </a:t>
            </a:r>
            <a:br>
              <a:rPr lang="it-IT" sz="1600">
                <a:solidFill>
                  <a:schemeClr val="tx2"/>
                </a:solidFill>
                <a:latin typeface="Verdana" pitchFamily="34" charset="0"/>
              </a:rPr>
            </a:br>
            <a:r>
              <a:rPr lang="it-IT" sz="1600">
                <a:solidFill>
                  <a:schemeClr val="tx2"/>
                </a:solidFill>
                <a:latin typeface="Verdana" pitchFamily="34" charset="0"/>
              </a:rPr>
              <a:t>On the other hand, when the base rate is equal to one, the event happens all the time and so the EDS is not an appropriate score since it is focused on verification of extreme events (low probability of occurrence). </a:t>
            </a:r>
            <a:r>
              <a:rPr lang="it-IT" sz="1600">
                <a:latin typeface="Verdana" pitchFamily="34" charset="0"/>
              </a:rPr>
              <a:t>Therefore, if different data samples need to be compared, it is imperative to have similar base rate.</a:t>
            </a:r>
            <a:r>
              <a:rPr lang="en-GB" sz="1600">
                <a:latin typeface="Verdana" pitchFamily="34" charset="0"/>
              </a:rPr>
              <a:t/>
            </a:r>
            <a:br>
              <a:rPr lang="en-GB" sz="1600">
                <a:latin typeface="Verdana" pitchFamily="34" charset="0"/>
              </a:rPr>
            </a:br>
            <a:endParaRPr lang="en-GB" sz="1600">
              <a:solidFill>
                <a:schemeClr val="tx2"/>
              </a:solidFill>
              <a:latin typeface="Verdana" pitchFamily="34" charset="0"/>
            </a:endParaRPr>
          </a:p>
        </p:txBody>
      </p:sp>
      <p:sp>
        <p:nvSpPr>
          <p:cNvPr id="82948" name="AutoShape 4"/>
          <p:cNvSpPr>
            <a:spLocks noChangeArrowheads="1"/>
          </p:cNvSpPr>
          <p:nvPr/>
        </p:nvSpPr>
        <p:spPr bwMode="auto">
          <a:xfrm rot="5400000">
            <a:off x="4286251" y="1166812"/>
            <a:ext cx="381000" cy="333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609600" y="1193800"/>
            <a:ext cx="7924800" cy="4125913"/>
          </a:xfrm>
          <a:prstGeom prst="rect">
            <a:avLst/>
          </a:prstGeom>
          <a:noFill/>
          <a:ln w="9525" algn="ctr">
            <a:noFill/>
            <a:miter lim="800000"/>
            <a:headEnd/>
            <a:tailEnd/>
          </a:ln>
          <a:effectLst/>
        </p:spPr>
        <p:txBody>
          <a:bodyPr>
            <a:spAutoFit/>
          </a:bodyPr>
          <a:lstStyle/>
          <a:p>
            <a:pPr>
              <a:lnSpc>
                <a:spcPct val="150000"/>
              </a:lnSpc>
              <a:buFontTx/>
              <a:buChar char="•"/>
            </a:pPr>
            <a:r>
              <a:rPr lang="it-IT" sz="1600">
                <a:solidFill>
                  <a:schemeClr val="tx2"/>
                </a:solidFill>
                <a:latin typeface="Verdana" pitchFamily="34" charset="0"/>
              </a:rPr>
              <a:t>Thus, even if there are no misses and the EDS value is maximum, the forecasting system might have a high number of false alarms. Therefore, an EDS = 1 does not imply a skilful system. If values of the EDS for different periods need to be compared, then the base rate must be constant in time to avoid changes in the EDS to be just a reflection of changes in the BR. </a:t>
            </a:r>
          </a:p>
          <a:p>
            <a:pPr>
              <a:lnSpc>
                <a:spcPct val="150000"/>
              </a:lnSpc>
              <a:buFontTx/>
              <a:buChar char="•"/>
            </a:pPr>
            <a:r>
              <a:rPr lang="it-IT" sz="1600">
                <a:solidFill>
                  <a:schemeClr val="tx2"/>
                </a:solidFill>
                <a:latin typeface="Verdana" pitchFamily="34" charset="0"/>
              </a:rPr>
              <a:t>If the base rate is constant, an increase of the EDS implies a better probability of detection (hit rate), i.e. a more skilful system. If only the hit rate is constant, then an increase of the EDS is only due to a higher event probability. If neither the base rate nor the hit rate is constant, then the improvement of the EDS could be due to any of the previous reasons.</a:t>
            </a:r>
            <a:endParaRPr lang="en-GB" sz="160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450975" y="228600"/>
            <a:ext cx="7369175" cy="914400"/>
          </a:xfrm>
        </p:spPr>
        <p:txBody>
          <a:bodyPr/>
          <a:lstStyle/>
          <a:p>
            <a:r>
              <a:rPr lang="it-IT" sz="2000" b="1" smtClean="0">
                <a:solidFill>
                  <a:schemeClr val="accent2"/>
                </a:solidFill>
                <a:latin typeface="Verdana" pitchFamily="34" charset="0"/>
              </a:rPr>
              <a:t>The extreme dependency score: a non-vanishing measure for forecasts of rare events </a:t>
            </a:r>
            <a:r>
              <a:rPr lang="it-IT" sz="1200" b="1" smtClean="0">
                <a:solidFill>
                  <a:schemeClr val="accent2"/>
                </a:solidFill>
                <a:latin typeface="Verdana" pitchFamily="34" charset="0"/>
              </a:rPr>
              <a:t>(</a:t>
            </a:r>
            <a:r>
              <a:rPr lang="it-IT" sz="1200" smtClean="0">
                <a:solidFill>
                  <a:schemeClr val="accent2"/>
                </a:solidFill>
                <a:latin typeface="Verdana" pitchFamily="34" charset="0"/>
              </a:rPr>
              <a:t>Stephenson et al.)</a:t>
            </a:r>
            <a:endParaRPr lang="en-GB" sz="1200" smtClean="0">
              <a:solidFill>
                <a:schemeClr val="accent2"/>
              </a:solidFill>
              <a:latin typeface="Verdana" pitchFamily="34" charset="0"/>
            </a:endParaRPr>
          </a:p>
        </p:txBody>
      </p:sp>
      <p:sp>
        <p:nvSpPr>
          <p:cNvPr id="84995" name="AutoShape 3"/>
          <p:cNvSpPr>
            <a:spLocks noChangeArrowheads="1"/>
          </p:cNvSpPr>
          <p:nvPr/>
        </p:nvSpPr>
        <p:spPr bwMode="auto">
          <a:xfrm rot="5400000">
            <a:off x="4430713" y="1166812"/>
            <a:ext cx="381000" cy="3333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chemeClr val="tx1"/>
            </a:solidFill>
            <a:miter lim="800000"/>
            <a:headEnd/>
            <a:tailEnd/>
          </a:ln>
          <a:effectLst/>
        </p:spPr>
        <p:txBody>
          <a:bodyPr wrap="none" anchor="ctr"/>
          <a:lstStyle/>
          <a:p>
            <a:endParaRPr lang="en-US"/>
          </a:p>
        </p:txBody>
      </p:sp>
      <p:sp>
        <p:nvSpPr>
          <p:cNvPr id="84996" name="Rectangle 4"/>
          <p:cNvSpPr>
            <a:spLocks noChangeArrowheads="1"/>
          </p:cNvSpPr>
          <p:nvPr/>
        </p:nvSpPr>
        <p:spPr bwMode="auto">
          <a:xfrm>
            <a:off x="533400" y="1600200"/>
            <a:ext cx="7848600" cy="825500"/>
          </a:xfrm>
          <a:prstGeom prst="rect">
            <a:avLst/>
          </a:prstGeom>
          <a:noFill/>
          <a:ln w="9525" algn="ctr">
            <a:noFill/>
            <a:miter lim="800000"/>
            <a:headEnd/>
            <a:tailEnd/>
          </a:ln>
          <a:effectLst/>
        </p:spPr>
        <p:txBody>
          <a:bodyPr>
            <a:spAutoFit/>
          </a:bodyPr>
          <a:lstStyle/>
          <a:p>
            <a:pPr algn="ctr"/>
            <a:r>
              <a:rPr lang="it-IT" sz="1600">
                <a:latin typeface="Verdana" pitchFamily="34" charset="0"/>
              </a:rPr>
              <a:t>EDS takes the value of 1 for perfect forecasts and 0 for random forecasts, and is greater than zero for forecasts that have hit rates that converge slower than those of random forecasts</a:t>
            </a:r>
            <a:endParaRPr lang="en-GB" sz="1600">
              <a:latin typeface="Verdana" pitchFamily="34" charset="0"/>
            </a:endParaRPr>
          </a:p>
        </p:txBody>
      </p:sp>
      <p:sp>
        <p:nvSpPr>
          <p:cNvPr id="84997" name="Rectangle 5"/>
          <p:cNvSpPr>
            <a:spLocks noGrp="1" noChangeArrowheads="1"/>
          </p:cNvSpPr>
          <p:nvPr>
            <p:ph type="body" idx="1"/>
          </p:nvPr>
        </p:nvSpPr>
        <p:spPr>
          <a:xfrm>
            <a:off x="457200" y="2667000"/>
            <a:ext cx="8229600" cy="3352800"/>
          </a:xfrm>
          <a:noFill/>
          <a:ln/>
        </p:spPr>
        <p:txBody>
          <a:bodyPr/>
          <a:lstStyle/>
          <a:p>
            <a:pPr>
              <a:lnSpc>
                <a:spcPct val="120000"/>
              </a:lnSpc>
              <a:buFontTx/>
              <a:buNone/>
            </a:pPr>
            <a:r>
              <a:rPr lang="it-IT" sz="700" smtClean="0">
                <a:solidFill>
                  <a:schemeClr val="tx2"/>
                </a:solidFill>
                <a:latin typeface="Verdana" pitchFamily="34" charset="0"/>
              </a:rPr>
              <a:t>     </a:t>
            </a:r>
            <a:r>
              <a:rPr lang="it-IT" sz="1600" smtClean="0">
                <a:solidFill>
                  <a:schemeClr val="tx2"/>
                </a:solidFill>
                <a:latin typeface="Verdana" pitchFamily="34" charset="0"/>
              </a:rPr>
              <a:t>EDS has demonstrated here that there is dependency between the forecasts and the observations for more rare events, which is masked by the traditional skill scores that converge to zero as the base rate vanishes. EDS does not explicitly depend on the bias in the system for vanishing base rate and so is less prone to improvement by hedging the forecasts. EDS has the disadvantage that it is based only on the numbers of hits and misses, and so ignores information about false alarms and correct rejections. Therefore, EDS is non-informative about forecast bias, and a forecasting system with a good EDS could be very biased. Therefore, one should present EDS together with the frequency bias as a function of threshold in order to provide a complete summary of forecast performance.</a:t>
            </a:r>
            <a:endParaRPr lang="en-GB" sz="1600" smtClean="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37" name="Picture 33" descr="bave_nud00_med00_0024_200912_201105_0131"/>
          <p:cNvPicPr>
            <a:picLocks noChangeAspect="1" noChangeArrowheads="1"/>
          </p:cNvPicPr>
          <p:nvPr/>
        </p:nvPicPr>
        <p:blipFill>
          <a:blip r:embed="rId2"/>
          <a:srcRect/>
          <a:stretch>
            <a:fillRect/>
          </a:stretch>
        </p:blipFill>
        <p:spPr bwMode="auto">
          <a:xfrm>
            <a:off x="4495800" y="457200"/>
            <a:ext cx="4598988" cy="2576513"/>
          </a:xfrm>
          <a:prstGeom prst="rect">
            <a:avLst/>
          </a:prstGeom>
          <a:noFill/>
        </p:spPr>
      </p:pic>
      <p:sp>
        <p:nvSpPr>
          <p:cNvPr id="47121" name="Text Box 17"/>
          <p:cNvSpPr txBox="1">
            <a:spLocks noChangeArrowheads="1"/>
          </p:cNvSpPr>
          <p:nvPr/>
        </p:nvSpPr>
        <p:spPr bwMode="auto">
          <a:xfrm>
            <a:off x="1371600" y="76200"/>
            <a:ext cx="64770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Intercomparison COSMO-ME/COSMO-I7, FIRST 24H</a:t>
            </a:r>
          </a:p>
        </p:txBody>
      </p:sp>
      <p:sp>
        <p:nvSpPr>
          <p:cNvPr id="47125" name="Rectangle 21"/>
          <p:cNvSpPr>
            <a:spLocks noChangeArrowheads="1"/>
          </p:cNvSpPr>
          <p:nvPr/>
        </p:nvSpPr>
        <p:spPr bwMode="auto">
          <a:xfrm>
            <a:off x="3733800" y="838200"/>
            <a:ext cx="533400" cy="76200"/>
          </a:xfrm>
          <a:prstGeom prst="rect">
            <a:avLst/>
          </a:prstGeom>
          <a:solidFill>
            <a:schemeClr val="bg1"/>
          </a:solidFill>
          <a:ln w="9525" algn="ctr">
            <a:noFill/>
            <a:miter lim="800000"/>
            <a:headEnd/>
            <a:tailEnd/>
          </a:ln>
          <a:effectLst/>
        </p:spPr>
        <p:txBody>
          <a:bodyPr wrap="none" anchor="ctr"/>
          <a:lstStyle/>
          <a:p>
            <a:endParaRPr lang="en-US"/>
          </a:p>
        </p:txBody>
      </p:sp>
      <p:sp>
        <p:nvSpPr>
          <p:cNvPr id="47122" name="Text Box 18"/>
          <p:cNvSpPr txBox="1">
            <a:spLocks noChangeArrowheads="1"/>
          </p:cNvSpPr>
          <p:nvPr/>
        </p:nvSpPr>
        <p:spPr bwMode="auto">
          <a:xfrm>
            <a:off x="3581400" y="806450"/>
            <a:ext cx="685800" cy="184150"/>
          </a:xfrm>
          <a:prstGeom prst="rect">
            <a:avLst/>
          </a:prstGeom>
          <a:solidFill>
            <a:schemeClr val="bg1">
              <a:alpha val="0"/>
            </a:schemeClr>
          </a:solidFill>
          <a:ln w="9525" algn="ctr">
            <a:noFill/>
            <a:miter lim="800000"/>
            <a:headEnd/>
            <a:tailEnd/>
          </a:ln>
          <a:effectLst/>
        </p:spPr>
        <p:txBody>
          <a:bodyPr>
            <a:spAutoFit/>
          </a:bodyPr>
          <a:lstStyle/>
          <a:p>
            <a:pPr>
              <a:spcBef>
                <a:spcPct val="50000"/>
              </a:spcBef>
            </a:pPr>
            <a:r>
              <a:rPr lang="en-GB" sz="600" b="1">
                <a:latin typeface="Verdana" pitchFamily="34" charset="0"/>
              </a:rPr>
              <a:t>COSMO-ME</a:t>
            </a:r>
          </a:p>
        </p:txBody>
      </p:sp>
      <p:sp>
        <p:nvSpPr>
          <p:cNvPr id="47127" name="Rectangle 23"/>
          <p:cNvSpPr>
            <a:spLocks noChangeArrowheads="1"/>
          </p:cNvSpPr>
          <p:nvPr/>
        </p:nvSpPr>
        <p:spPr bwMode="auto">
          <a:xfrm>
            <a:off x="4038600" y="1143000"/>
            <a:ext cx="533400" cy="76200"/>
          </a:xfrm>
          <a:prstGeom prst="rect">
            <a:avLst/>
          </a:prstGeom>
          <a:solidFill>
            <a:schemeClr val="bg1"/>
          </a:solidFill>
          <a:ln w="9525" algn="ctr">
            <a:noFill/>
            <a:miter lim="800000"/>
            <a:headEnd/>
            <a:tailEnd/>
          </a:ln>
          <a:effectLst/>
        </p:spPr>
        <p:txBody>
          <a:bodyPr wrap="none" anchor="ctr"/>
          <a:lstStyle/>
          <a:p>
            <a:endParaRPr lang="en-US"/>
          </a:p>
        </p:txBody>
      </p:sp>
      <p:sp>
        <p:nvSpPr>
          <p:cNvPr id="47135" name="Text Box 31"/>
          <p:cNvSpPr txBox="1">
            <a:spLocks noChangeArrowheads="1"/>
          </p:cNvSpPr>
          <p:nvPr/>
        </p:nvSpPr>
        <p:spPr bwMode="auto">
          <a:xfrm>
            <a:off x="3505200" y="5715000"/>
            <a:ext cx="5410200" cy="823913"/>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Up to 20mm ME ovest. more than I7</a:t>
            </a:r>
          </a:p>
          <a:p>
            <a:pPr>
              <a:spcBef>
                <a:spcPct val="50000"/>
              </a:spcBef>
              <a:buFontTx/>
              <a:buChar char="•"/>
            </a:pPr>
            <a:r>
              <a:rPr lang="en-GB" sz="1200">
                <a:latin typeface="Verdana" pitchFamily="34" charset="0"/>
              </a:rPr>
              <a:t>Up to 20mm ME better pod and eds</a:t>
            </a:r>
          </a:p>
          <a:p>
            <a:pPr>
              <a:spcBef>
                <a:spcPct val="50000"/>
              </a:spcBef>
              <a:buFontTx/>
              <a:buChar char="•"/>
            </a:pPr>
            <a:r>
              <a:rPr lang="en-GB" sz="1200">
                <a:latin typeface="Verdana" pitchFamily="34" charset="0"/>
              </a:rPr>
              <a:t>Same POFD</a:t>
            </a:r>
          </a:p>
        </p:txBody>
      </p:sp>
      <p:pic>
        <p:nvPicPr>
          <p:cNvPr id="47136" name="Picture 32" descr="bave_nud00_med00_0024_200912_201105_0131"/>
          <p:cNvPicPr>
            <a:picLocks noChangeAspect="1" noChangeArrowheads="1"/>
          </p:cNvPicPr>
          <p:nvPr/>
        </p:nvPicPr>
        <p:blipFill>
          <a:blip r:embed="rId3"/>
          <a:srcRect/>
          <a:stretch>
            <a:fillRect/>
          </a:stretch>
        </p:blipFill>
        <p:spPr bwMode="auto">
          <a:xfrm>
            <a:off x="152400" y="457200"/>
            <a:ext cx="4598988" cy="2576513"/>
          </a:xfrm>
          <a:prstGeom prst="rect">
            <a:avLst/>
          </a:prstGeom>
          <a:noFill/>
        </p:spPr>
      </p:pic>
      <p:pic>
        <p:nvPicPr>
          <p:cNvPr id="47138" name="Picture 34" descr="bave_nud00_med00_0024_200912_201105_0131"/>
          <p:cNvPicPr>
            <a:picLocks noChangeAspect="1" noChangeArrowheads="1"/>
          </p:cNvPicPr>
          <p:nvPr/>
        </p:nvPicPr>
        <p:blipFill>
          <a:blip r:embed="rId4"/>
          <a:srcRect/>
          <a:stretch>
            <a:fillRect/>
          </a:stretch>
        </p:blipFill>
        <p:spPr bwMode="auto">
          <a:xfrm>
            <a:off x="4468813" y="3048000"/>
            <a:ext cx="4598987" cy="2576513"/>
          </a:xfrm>
          <a:prstGeom prst="rect">
            <a:avLst/>
          </a:prstGeom>
          <a:noFill/>
        </p:spPr>
      </p:pic>
      <p:pic>
        <p:nvPicPr>
          <p:cNvPr id="47139" name="Picture 35" descr="bave_nud00_med00_0024_200912_201105_0131"/>
          <p:cNvPicPr>
            <a:picLocks noChangeAspect="1" noChangeArrowheads="1"/>
          </p:cNvPicPr>
          <p:nvPr/>
        </p:nvPicPr>
        <p:blipFill>
          <a:blip r:embed="rId5"/>
          <a:srcRect/>
          <a:stretch>
            <a:fillRect/>
          </a:stretch>
        </p:blipFill>
        <p:spPr bwMode="auto">
          <a:xfrm>
            <a:off x="304800" y="3089275"/>
            <a:ext cx="4141788" cy="37687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9" name="Picture 21" descr="bave_nud00_med00_2448_200912_201105_0131"/>
          <p:cNvPicPr>
            <a:picLocks noChangeAspect="1" noChangeArrowheads="1"/>
          </p:cNvPicPr>
          <p:nvPr/>
        </p:nvPicPr>
        <p:blipFill>
          <a:blip r:embed="rId2"/>
          <a:srcRect/>
          <a:stretch>
            <a:fillRect/>
          </a:stretch>
        </p:blipFill>
        <p:spPr bwMode="auto">
          <a:xfrm>
            <a:off x="4545013" y="457200"/>
            <a:ext cx="4598987" cy="2576513"/>
          </a:xfrm>
          <a:prstGeom prst="rect">
            <a:avLst/>
          </a:prstGeom>
          <a:noFill/>
        </p:spPr>
      </p:pic>
      <p:sp>
        <p:nvSpPr>
          <p:cNvPr id="48138" name="Text Box 10"/>
          <p:cNvSpPr txBox="1">
            <a:spLocks noChangeArrowheads="1"/>
          </p:cNvSpPr>
          <p:nvPr/>
        </p:nvSpPr>
        <p:spPr bwMode="auto">
          <a:xfrm>
            <a:off x="1371600" y="76200"/>
            <a:ext cx="64770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Intercomparison COSMO-ME/COSMO-I7, SECOND 24H</a:t>
            </a:r>
          </a:p>
        </p:txBody>
      </p:sp>
      <p:sp>
        <p:nvSpPr>
          <p:cNvPr id="48147" name="Text Box 19"/>
          <p:cNvSpPr txBox="1">
            <a:spLocks noChangeArrowheads="1"/>
          </p:cNvSpPr>
          <p:nvPr/>
        </p:nvSpPr>
        <p:spPr bwMode="auto">
          <a:xfrm>
            <a:off x="3657600" y="5715000"/>
            <a:ext cx="5410200" cy="549275"/>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ME overes. more than I7</a:t>
            </a:r>
          </a:p>
          <a:p>
            <a:pPr>
              <a:spcBef>
                <a:spcPct val="50000"/>
              </a:spcBef>
              <a:buFontTx/>
              <a:buChar char="•"/>
            </a:pPr>
            <a:r>
              <a:rPr lang="en-GB" sz="1200">
                <a:latin typeface="Verdana" pitchFamily="34" charset="0"/>
              </a:rPr>
              <a:t>ME better pod, eds up to 30mm BUT more false alarms</a:t>
            </a:r>
          </a:p>
        </p:txBody>
      </p:sp>
      <p:pic>
        <p:nvPicPr>
          <p:cNvPr id="48148" name="Picture 20" descr="bave_nud00_med00_2448_200912_201105_0131"/>
          <p:cNvPicPr>
            <a:picLocks noChangeAspect="1" noChangeArrowheads="1"/>
          </p:cNvPicPr>
          <p:nvPr/>
        </p:nvPicPr>
        <p:blipFill>
          <a:blip r:embed="rId3"/>
          <a:srcRect/>
          <a:stretch>
            <a:fillRect/>
          </a:stretch>
        </p:blipFill>
        <p:spPr bwMode="auto">
          <a:xfrm>
            <a:off x="152400" y="457200"/>
            <a:ext cx="4598988" cy="2576513"/>
          </a:xfrm>
          <a:prstGeom prst="rect">
            <a:avLst/>
          </a:prstGeom>
          <a:noFill/>
        </p:spPr>
      </p:pic>
      <p:pic>
        <p:nvPicPr>
          <p:cNvPr id="48150" name="Picture 22" descr="bave_nud00_med00_2448_200912_201105_0131"/>
          <p:cNvPicPr>
            <a:picLocks noChangeAspect="1" noChangeArrowheads="1"/>
          </p:cNvPicPr>
          <p:nvPr/>
        </p:nvPicPr>
        <p:blipFill>
          <a:blip r:embed="rId4"/>
          <a:srcRect/>
          <a:stretch>
            <a:fillRect/>
          </a:stretch>
        </p:blipFill>
        <p:spPr bwMode="auto">
          <a:xfrm>
            <a:off x="4545013" y="3124200"/>
            <a:ext cx="4598987" cy="2576513"/>
          </a:xfrm>
          <a:prstGeom prst="rect">
            <a:avLst/>
          </a:prstGeom>
          <a:noFill/>
        </p:spPr>
      </p:pic>
      <p:pic>
        <p:nvPicPr>
          <p:cNvPr id="48152" name="Picture 24" descr="bave_nud00_med00_2448_200912_201105_0131"/>
          <p:cNvPicPr>
            <a:picLocks noChangeAspect="1" noChangeArrowheads="1"/>
          </p:cNvPicPr>
          <p:nvPr/>
        </p:nvPicPr>
        <p:blipFill>
          <a:blip r:embed="rId5"/>
          <a:srcRect/>
          <a:stretch>
            <a:fillRect/>
          </a:stretch>
        </p:blipFill>
        <p:spPr bwMode="auto">
          <a:xfrm>
            <a:off x="76200" y="3048000"/>
            <a:ext cx="4141788" cy="37687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80" name="Picture 28" descr="drivmod_med00_0024_ROC"/>
          <p:cNvPicPr>
            <a:picLocks noChangeAspect="1" noChangeArrowheads="1"/>
          </p:cNvPicPr>
          <p:nvPr/>
        </p:nvPicPr>
        <p:blipFill>
          <a:blip r:embed="rId2"/>
          <a:srcRect/>
          <a:stretch>
            <a:fillRect/>
          </a:stretch>
        </p:blipFill>
        <p:spPr bwMode="auto">
          <a:xfrm>
            <a:off x="0" y="239713"/>
            <a:ext cx="5746750" cy="4027487"/>
          </a:xfrm>
          <a:prstGeom prst="rect">
            <a:avLst/>
          </a:prstGeom>
          <a:noFill/>
        </p:spPr>
      </p:pic>
      <p:sp>
        <p:nvSpPr>
          <p:cNvPr id="49159" name="Text Box 7"/>
          <p:cNvSpPr txBox="1">
            <a:spLocks noChangeArrowheads="1"/>
          </p:cNvSpPr>
          <p:nvPr/>
        </p:nvSpPr>
        <p:spPr bwMode="auto">
          <a:xfrm>
            <a:off x="5105400" y="1066800"/>
            <a:ext cx="3352800" cy="1328738"/>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Driving model comparison: ECMWF/COSMO-ME/COSMO-IT</a:t>
            </a:r>
          </a:p>
          <a:p>
            <a:pPr>
              <a:spcBef>
                <a:spcPct val="50000"/>
              </a:spcBef>
            </a:pPr>
            <a:r>
              <a:rPr lang="en-GB">
                <a:latin typeface="Verdana" pitchFamily="34" charset="0"/>
              </a:rPr>
              <a:t>FIRST 24H</a:t>
            </a:r>
          </a:p>
        </p:txBody>
      </p:sp>
      <p:sp>
        <p:nvSpPr>
          <p:cNvPr id="49160" name="Text Box 8"/>
          <p:cNvSpPr txBox="1">
            <a:spLocks noChangeArrowheads="1"/>
          </p:cNvSpPr>
          <p:nvPr/>
        </p:nvSpPr>
        <p:spPr bwMode="auto">
          <a:xfrm>
            <a:off x="1981200" y="609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0.2</a:t>
            </a:r>
          </a:p>
        </p:txBody>
      </p:sp>
      <p:sp>
        <p:nvSpPr>
          <p:cNvPr id="49161" name="Text Box 9"/>
          <p:cNvSpPr txBox="1">
            <a:spLocks noChangeArrowheads="1"/>
          </p:cNvSpPr>
          <p:nvPr/>
        </p:nvSpPr>
        <p:spPr bwMode="auto">
          <a:xfrm>
            <a:off x="1219200" y="8382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a:t>
            </a:r>
          </a:p>
        </p:txBody>
      </p:sp>
      <p:sp>
        <p:nvSpPr>
          <p:cNvPr id="49162" name="Text Box 10"/>
          <p:cNvSpPr txBox="1">
            <a:spLocks noChangeArrowheads="1"/>
          </p:cNvSpPr>
          <p:nvPr/>
        </p:nvSpPr>
        <p:spPr bwMode="auto">
          <a:xfrm>
            <a:off x="838200" y="10810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a:t>
            </a:r>
          </a:p>
        </p:txBody>
      </p:sp>
      <p:sp>
        <p:nvSpPr>
          <p:cNvPr id="49163" name="Text Box 11"/>
          <p:cNvSpPr txBox="1">
            <a:spLocks noChangeArrowheads="1"/>
          </p:cNvSpPr>
          <p:nvPr/>
        </p:nvSpPr>
        <p:spPr bwMode="auto">
          <a:xfrm>
            <a:off x="685800" y="12954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10</a:t>
            </a:r>
          </a:p>
        </p:txBody>
      </p:sp>
      <p:sp>
        <p:nvSpPr>
          <p:cNvPr id="49164" name="Text Box 12"/>
          <p:cNvSpPr txBox="1">
            <a:spLocks noChangeArrowheads="1"/>
          </p:cNvSpPr>
          <p:nvPr/>
        </p:nvSpPr>
        <p:spPr bwMode="auto">
          <a:xfrm>
            <a:off x="609600" y="16764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20</a:t>
            </a:r>
          </a:p>
        </p:txBody>
      </p:sp>
      <p:sp>
        <p:nvSpPr>
          <p:cNvPr id="49165" name="Text Box 13"/>
          <p:cNvSpPr txBox="1">
            <a:spLocks noChangeArrowheads="1"/>
          </p:cNvSpPr>
          <p:nvPr/>
        </p:nvSpPr>
        <p:spPr bwMode="auto">
          <a:xfrm>
            <a:off x="609600" y="20716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30</a:t>
            </a:r>
          </a:p>
        </p:txBody>
      </p:sp>
      <p:sp>
        <p:nvSpPr>
          <p:cNvPr id="49166" name="Text Box 14"/>
          <p:cNvSpPr txBox="1">
            <a:spLocks noChangeArrowheads="1"/>
          </p:cNvSpPr>
          <p:nvPr/>
        </p:nvSpPr>
        <p:spPr bwMode="auto">
          <a:xfrm>
            <a:off x="609600" y="23622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40</a:t>
            </a:r>
          </a:p>
        </p:txBody>
      </p:sp>
      <p:sp>
        <p:nvSpPr>
          <p:cNvPr id="49167" name="Text Box 15"/>
          <p:cNvSpPr txBox="1">
            <a:spLocks noChangeArrowheads="1"/>
          </p:cNvSpPr>
          <p:nvPr/>
        </p:nvSpPr>
        <p:spPr bwMode="auto">
          <a:xfrm>
            <a:off x="533400" y="27432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50</a:t>
            </a:r>
          </a:p>
        </p:txBody>
      </p:sp>
      <p:sp>
        <p:nvSpPr>
          <p:cNvPr id="49168" name="Text Box 16"/>
          <p:cNvSpPr txBox="1">
            <a:spLocks noChangeArrowheads="1"/>
          </p:cNvSpPr>
          <p:nvPr/>
        </p:nvSpPr>
        <p:spPr bwMode="auto">
          <a:xfrm>
            <a:off x="1600200" y="10668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0.2</a:t>
            </a:r>
          </a:p>
        </p:txBody>
      </p:sp>
      <p:sp>
        <p:nvSpPr>
          <p:cNvPr id="49169" name="Text Box 17"/>
          <p:cNvSpPr txBox="1">
            <a:spLocks noChangeArrowheads="1"/>
          </p:cNvSpPr>
          <p:nvPr/>
        </p:nvSpPr>
        <p:spPr bwMode="auto">
          <a:xfrm>
            <a:off x="1295400" y="12954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2</a:t>
            </a:r>
          </a:p>
        </p:txBody>
      </p:sp>
      <p:sp>
        <p:nvSpPr>
          <p:cNvPr id="49170" name="Text Box 18"/>
          <p:cNvSpPr txBox="1">
            <a:spLocks noChangeArrowheads="1"/>
          </p:cNvSpPr>
          <p:nvPr/>
        </p:nvSpPr>
        <p:spPr bwMode="auto">
          <a:xfrm>
            <a:off x="1143000" y="14620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5</a:t>
            </a:r>
          </a:p>
        </p:txBody>
      </p:sp>
      <p:sp>
        <p:nvSpPr>
          <p:cNvPr id="49171" name="Text Box 19"/>
          <p:cNvSpPr txBox="1">
            <a:spLocks noChangeArrowheads="1"/>
          </p:cNvSpPr>
          <p:nvPr/>
        </p:nvSpPr>
        <p:spPr bwMode="auto">
          <a:xfrm>
            <a:off x="990600" y="16144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10</a:t>
            </a:r>
          </a:p>
        </p:txBody>
      </p:sp>
      <p:sp>
        <p:nvSpPr>
          <p:cNvPr id="49172" name="Text Box 20"/>
          <p:cNvSpPr txBox="1">
            <a:spLocks noChangeArrowheads="1"/>
          </p:cNvSpPr>
          <p:nvPr/>
        </p:nvSpPr>
        <p:spPr bwMode="auto">
          <a:xfrm>
            <a:off x="990600" y="18288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20</a:t>
            </a:r>
          </a:p>
        </p:txBody>
      </p:sp>
      <p:sp>
        <p:nvSpPr>
          <p:cNvPr id="49173" name="Text Box 21"/>
          <p:cNvSpPr txBox="1">
            <a:spLocks noChangeArrowheads="1"/>
          </p:cNvSpPr>
          <p:nvPr/>
        </p:nvSpPr>
        <p:spPr bwMode="auto">
          <a:xfrm>
            <a:off x="914400" y="19050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30</a:t>
            </a:r>
          </a:p>
        </p:txBody>
      </p:sp>
      <p:sp>
        <p:nvSpPr>
          <p:cNvPr id="49174" name="Text Box 22"/>
          <p:cNvSpPr txBox="1">
            <a:spLocks noChangeArrowheads="1"/>
          </p:cNvSpPr>
          <p:nvPr/>
        </p:nvSpPr>
        <p:spPr bwMode="auto">
          <a:xfrm>
            <a:off x="914400" y="2133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40</a:t>
            </a:r>
          </a:p>
        </p:txBody>
      </p:sp>
      <p:sp>
        <p:nvSpPr>
          <p:cNvPr id="49175" name="Text Box 23"/>
          <p:cNvSpPr txBox="1">
            <a:spLocks noChangeArrowheads="1"/>
          </p:cNvSpPr>
          <p:nvPr/>
        </p:nvSpPr>
        <p:spPr bwMode="auto">
          <a:xfrm>
            <a:off x="914400" y="2514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50</a:t>
            </a:r>
          </a:p>
        </p:txBody>
      </p:sp>
      <p:sp>
        <p:nvSpPr>
          <p:cNvPr id="49176" name="Text Box 24"/>
          <p:cNvSpPr txBox="1">
            <a:spLocks noChangeArrowheads="1"/>
          </p:cNvSpPr>
          <p:nvPr/>
        </p:nvSpPr>
        <p:spPr bwMode="auto">
          <a:xfrm>
            <a:off x="4419600" y="2438400"/>
            <a:ext cx="4648200" cy="1371600"/>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BIAS: ecmwf overestimates for low thres., underestimates for high thres.</a:t>
            </a:r>
          </a:p>
          <a:p>
            <a:pPr>
              <a:spcBef>
                <a:spcPct val="50000"/>
              </a:spcBef>
              <a:buFontTx/>
              <a:buChar char="•"/>
            </a:pPr>
            <a:r>
              <a:rPr lang="en-GB" sz="1200">
                <a:latin typeface="Verdana" pitchFamily="34" charset="0"/>
              </a:rPr>
              <a:t>BIAS: ME slightly overest. up to 10mm, above good performance</a:t>
            </a:r>
          </a:p>
          <a:p>
            <a:pPr>
              <a:spcBef>
                <a:spcPct val="50000"/>
              </a:spcBef>
              <a:buFontTx/>
              <a:buChar char="•"/>
            </a:pPr>
            <a:r>
              <a:rPr lang="en-GB" sz="1200">
                <a:latin typeface="Verdana" pitchFamily="34" charset="0"/>
              </a:rPr>
              <a:t>EDS: the best is ecmwf up to 20mm. Above the best is COSMO-ME</a:t>
            </a:r>
          </a:p>
        </p:txBody>
      </p:sp>
      <p:sp>
        <p:nvSpPr>
          <p:cNvPr id="49177" name="Text Box 25"/>
          <p:cNvSpPr txBox="1">
            <a:spLocks noChangeArrowheads="1"/>
          </p:cNvSpPr>
          <p:nvPr/>
        </p:nvSpPr>
        <p:spPr bwMode="auto">
          <a:xfrm>
            <a:off x="2743200" y="1905000"/>
            <a:ext cx="1600200" cy="2101850"/>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low thres. Up to 10/20 mm: better pod for ecmwf but more false alarms</a:t>
            </a:r>
          </a:p>
          <a:p>
            <a:pPr>
              <a:spcBef>
                <a:spcPct val="50000"/>
              </a:spcBef>
              <a:buFontTx/>
              <a:buChar char="•"/>
            </a:pPr>
            <a:r>
              <a:rPr lang="en-GB" sz="1200">
                <a:latin typeface="Verdana" pitchFamily="34" charset="0"/>
              </a:rPr>
              <a:t>Above 10/20 mm the best is Cosmo-ME</a:t>
            </a:r>
          </a:p>
          <a:p>
            <a:pPr>
              <a:spcBef>
                <a:spcPct val="50000"/>
              </a:spcBef>
              <a:buFontTx/>
              <a:buChar char="•"/>
            </a:pPr>
            <a:r>
              <a:rPr lang="en-GB" sz="1200">
                <a:latin typeface="Verdana" pitchFamily="34" charset="0"/>
              </a:rPr>
              <a:t>Cosmo-ME is better than cosmo-IT</a:t>
            </a:r>
          </a:p>
        </p:txBody>
      </p:sp>
      <p:pic>
        <p:nvPicPr>
          <p:cNvPr id="49178" name="Picture 26" descr="drivmod_med00_0024_BIAS"/>
          <p:cNvPicPr>
            <a:picLocks noChangeAspect="1" noChangeArrowheads="1"/>
          </p:cNvPicPr>
          <p:nvPr/>
        </p:nvPicPr>
        <p:blipFill>
          <a:blip r:embed="rId3"/>
          <a:srcRect/>
          <a:stretch>
            <a:fillRect/>
          </a:stretch>
        </p:blipFill>
        <p:spPr bwMode="auto">
          <a:xfrm>
            <a:off x="0" y="4281488"/>
            <a:ext cx="4598988" cy="2576512"/>
          </a:xfrm>
          <a:prstGeom prst="rect">
            <a:avLst/>
          </a:prstGeom>
          <a:noFill/>
        </p:spPr>
      </p:pic>
      <p:pic>
        <p:nvPicPr>
          <p:cNvPr id="49179" name="Picture 27" descr="drivmod_med00_0024_EDS"/>
          <p:cNvPicPr>
            <a:picLocks noChangeAspect="1" noChangeArrowheads="1"/>
          </p:cNvPicPr>
          <p:nvPr/>
        </p:nvPicPr>
        <p:blipFill>
          <a:blip r:embed="rId4"/>
          <a:srcRect/>
          <a:stretch>
            <a:fillRect/>
          </a:stretch>
        </p:blipFill>
        <p:spPr bwMode="auto">
          <a:xfrm>
            <a:off x="4545013" y="4281488"/>
            <a:ext cx="4598987" cy="2576512"/>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08" name="Picture 32" descr="drivmod_med00_2448_ROC"/>
          <p:cNvPicPr>
            <a:picLocks noChangeAspect="1" noChangeArrowheads="1"/>
          </p:cNvPicPr>
          <p:nvPr/>
        </p:nvPicPr>
        <p:blipFill>
          <a:blip r:embed="rId2"/>
          <a:srcRect/>
          <a:stretch>
            <a:fillRect/>
          </a:stretch>
        </p:blipFill>
        <p:spPr bwMode="auto">
          <a:xfrm>
            <a:off x="44450" y="239713"/>
            <a:ext cx="5746750" cy="4027487"/>
          </a:xfrm>
          <a:prstGeom prst="rect">
            <a:avLst/>
          </a:prstGeom>
          <a:noFill/>
        </p:spPr>
      </p:pic>
      <p:sp>
        <p:nvSpPr>
          <p:cNvPr id="50183" name="Text Box 7"/>
          <p:cNvSpPr txBox="1">
            <a:spLocks noChangeArrowheads="1"/>
          </p:cNvSpPr>
          <p:nvPr/>
        </p:nvSpPr>
        <p:spPr bwMode="auto">
          <a:xfrm>
            <a:off x="5105400" y="1066800"/>
            <a:ext cx="3352800" cy="1054100"/>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Driving model comparison: ECMWF/COSMO-ME</a:t>
            </a:r>
          </a:p>
          <a:p>
            <a:pPr>
              <a:spcBef>
                <a:spcPct val="50000"/>
              </a:spcBef>
            </a:pPr>
            <a:r>
              <a:rPr lang="en-GB">
                <a:latin typeface="Verdana" pitchFamily="34" charset="0"/>
              </a:rPr>
              <a:t>SECOND 24H</a:t>
            </a:r>
          </a:p>
        </p:txBody>
      </p:sp>
      <p:sp>
        <p:nvSpPr>
          <p:cNvPr id="50184" name="Text Box 8"/>
          <p:cNvSpPr txBox="1">
            <a:spLocks noChangeArrowheads="1"/>
          </p:cNvSpPr>
          <p:nvPr/>
        </p:nvSpPr>
        <p:spPr bwMode="auto">
          <a:xfrm>
            <a:off x="1981200" y="609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0.2</a:t>
            </a:r>
          </a:p>
        </p:txBody>
      </p:sp>
      <p:sp>
        <p:nvSpPr>
          <p:cNvPr id="50185" name="Text Box 9"/>
          <p:cNvSpPr txBox="1">
            <a:spLocks noChangeArrowheads="1"/>
          </p:cNvSpPr>
          <p:nvPr/>
        </p:nvSpPr>
        <p:spPr bwMode="auto">
          <a:xfrm>
            <a:off x="1219200" y="9144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a:t>
            </a:r>
          </a:p>
        </p:txBody>
      </p:sp>
      <p:sp>
        <p:nvSpPr>
          <p:cNvPr id="50186" name="Text Box 10"/>
          <p:cNvSpPr txBox="1">
            <a:spLocks noChangeArrowheads="1"/>
          </p:cNvSpPr>
          <p:nvPr/>
        </p:nvSpPr>
        <p:spPr bwMode="auto">
          <a:xfrm>
            <a:off x="990600" y="11430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a:t>
            </a:r>
          </a:p>
        </p:txBody>
      </p:sp>
      <p:sp>
        <p:nvSpPr>
          <p:cNvPr id="50187" name="Text Box 11"/>
          <p:cNvSpPr txBox="1">
            <a:spLocks noChangeArrowheads="1"/>
          </p:cNvSpPr>
          <p:nvPr/>
        </p:nvSpPr>
        <p:spPr bwMode="auto">
          <a:xfrm>
            <a:off x="685800" y="14478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10</a:t>
            </a:r>
          </a:p>
        </p:txBody>
      </p:sp>
      <p:sp>
        <p:nvSpPr>
          <p:cNvPr id="50188" name="Text Box 12"/>
          <p:cNvSpPr txBox="1">
            <a:spLocks noChangeArrowheads="1"/>
          </p:cNvSpPr>
          <p:nvPr/>
        </p:nvSpPr>
        <p:spPr bwMode="auto">
          <a:xfrm>
            <a:off x="609600" y="18288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20</a:t>
            </a:r>
          </a:p>
        </p:txBody>
      </p:sp>
      <p:sp>
        <p:nvSpPr>
          <p:cNvPr id="50189" name="Text Box 13"/>
          <p:cNvSpPr txBox="1">
            <a:spLocks noChangeArrowheads="1"/>
          </p:cNvSpPr>
          <p:nvPr/>
        </p:nvSpPr>
        <p:spPr bwMode="auto">
          <a:xfrm>
            <a:off x="609600" y="20716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30</a:t>
            </a:r>
          </a:p>
        </p:txBody>
      </p:sp>
      <p:sp>
        <p:nvSpPr>
          <p:cNvPr id="50190" name="Text Box 14"/>
          <p:cNvSpPr txBox="1">
            <a:spLocks noChangeArrowheads="1"/>
          </p:cNvSpPr>
          <p:nvPr/>
        </p:nvSpPr>
        <p:spPr bwMode="auto">
          <a:xfrm>
            <a:off x="609600" y="23622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40</a:t>
            </a:r>
          </a:p>
        </p:txBody>
      </p:sp>
      <p:sp>
        <p:nvSpPr>
          <p:cNvPr id="50191" name="Text Box 15"/>
          <p:cNvSpPr txBox="1">
            <a:spLocks noChangeArrowheads="1"/>
          </p:cNvSpPr>
          <p:nvPr/>
        </p:nvSpPr>
        <p:spPr bwMode="auto">
          <a:xfrm>
            <a:off x="533400" y="27432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50</a:t>
            </a:r>
          </a:p>
        </p:txBody>
      </p:sp>
      <p:sp>
        <p:nvSpPr>
          <p:cNvPr id="50192" name="Text Box 16"/>
          <p:cNvSpPr txBox="1">
            <a:spLocks noChangeArrowheads="1"/>
          </p:cNvSpPr>
          <p:nvPr/>
        </p:nvSpPr>
        <p:spPr bwMode="auto">
          <a:xfrm>
            <a:off x="1600200" y="11572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0.2</a:t>
            </a:r>
          </a:p>
        </p:txBody>
      </p:sp>
      <p:sp>
        <p:nvSpPr>
          <p:cNvPr id="50193" name="Text Box 17"/>
          <p:cNvSpPr txBox="1">
            <a:spLocks noChangeArrowheads="1"/>
          </p:cNvSpPr>
          <p:nvPr/>
        </p:nvSpPr>
        <p:spPr bwMode="auto">
          <a:xfrm>
            <a:off x="1295400" y="13858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2</a:t>
            </a:r>
          </a:p>
        </p:txBody>
      </p:sp>
      <p:sp>
        <p:nvSpPr>
          <p:cNvPr id="50194" name="Text Box 18"/>
          <p:cNvSpPr txBox="1">
            <a:spLocks noChangeArrowheads="1"/>
          </p:cNvSpPr>
          <p:nvPr/>
        </p:nvSpPr>
        <p:spPr bwMode="auto">
          <a:xfrm>
            <a:off x="1143000" y="15382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5</a:t>
            </a:r>
          </a:p>
        </p:txBody>
      </p:sp>
      <p:sp>
        <p:nvSpPr>
          <p:cNvPr id="50195" name="Text Box 19"/>
          <p:cNvSpPr txBox="1">
            <a:spLocks noChangeArrowheads="1"/>
          </p:cNvSpPr>
          <p:nvPr/>
        </p:nvSpPr>
        <p:spPr bwMode="auto">
          <a:xfrm>
            <a:off x="990600" y="16906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10</a:t>
            </a:r>
          </a:p>
        </p:txBody>
      </p:sp>
      <p:sp>
        <p:nvSpPr>
          <p:cNvPr id="50196" name="Text Box 20"/>
          <p:cNvSpPr txBox="1">
            <a:spLocks noChangeArrowheads="1"/>
          </p:cNvSpPr>
          <p:nvPr/>
        </p:nvSpPr>
        <p:spPr bwMode="auto">
          <a:xfrm>
            <a:off x="990600" y="18430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20</a:t>
            </a:r>
          </a:p>
        </p:txBody>
      </p:sp>
      <p:sp>
        <p:nvSpPr>
          <p:cNvPr id="50197" name="Text Box 21"/>
          <p:cNvSpPr txBox="1">
            <a:spLocks noChangeArrowheads="1"/>
          </p:cNvSpPr>
          <p:nvPr/>
        </p:nvSpPr>
        <p:spPr bwMode="auto">
          <a:xfrm>
            <a:off x="914400" y="19812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30</a:t>
            </a:r>
          </a:p>
        </p:txBody>
      </p:sp>
      <p:sp>
        <p:nvSpPr>
          <p:cNvPr id="50198" name="Text Box 22"/>
          <p:cNvSpPr txBox="1">
            <a:spLocks noChangeArrowheads="1"/>
          </p:cNvSpPr>
          <p:nvPr/>
        </p:nvSpPr>
        <p:spPr bwMode="auto">
          <a:xfrm>
            <a:off x="914400" y="22098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40</a:t>
            </a:r>
          </a:p>
        </p:txBody>
      </p:sp>
      <p:sp>
        <p:nvSpPr>
          <p:cNvPr id="50199" name="Text Box 23"/>
          <p:cNvSpPr txBox="1">
            <a:spLocks noChangeArrowheads="1"/>
          </p:cNvSpPr>
          <p:nvPr/>
        </p:nvSpPr>
        <p:spPr bwMode="auto">
          <a:xfrm>
            <a:off x="914400" y="2514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FFCC00"/>
                </a:solidFill>
                <a:latin typeface="Verdana" pitchFamily="34" charset="0"/>
              </a:rPr>
              <a:t>50</a:t>
            </a:r>
          </a:p>
        </p:txBody>
      </p:sp>
      <p:sp>
        <p:nvSpPr>
          <p:cNvPr id="50200" name="Text Box 24"/>
          <p:cNvSpPr txBox="1">
            <a:spLocks noChangeArrowheads="1"/>
          </p:cNvSpPr>
          <p:nvPr/>
        </p:nvSpPr>
        <p:spPr bwMode="auto">
          <a:xfrm>
            <a:off x="2743200" y="1981200"/>
            <a:ext cx="1600200" cy="1462088"/>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low thres. Up to 10 mm: better pod for ecmwf but more false alarms</a:t>
            </a:r>
          </a:p>
          <a:p>
            <a:pPr>
              <a:spcBef>
                <a:spcPct val="50000"/>
              </a:spcBef>
              <a:buFontTx/>
              <a:buChar char="•"/>
            </a:pPr>
            <a:r>
              <a:rPr lang="en-GB" sz="1200">
                <a:latin typeface="Verdana" pitchFamily="34" charset="0"/>
              </a:rPr>
              <a:t>Above 20 mm the best is COSMO-ME</a:t>
            </a:r>
          </a:p>
        </p:txBody>
      </p:sp>
      <p:pic>
        <p:nvPicPr>
          <p:cNvPr id="50205" name="Picture 29" descr="drivmod_med00_2448_BIAS"/>
          <p:cNvPicPr>
            <a:picLocks noChangeAspect="1" noChangeArrowheads="1"/>
          </p:cNvPicPr>
          <p:nvPr/>
        </p:nvPicPr>
        <p:blipFill>
          <a:blip r:embed="rId3"/>
          <a:srcRect/>
          <a:stretch>
            <a:fillRect/>
          </a:stretch>
        </p:blipFill>
        <p:spPr bwMode="auto">
          <a:xfrm>
            <a:off x="0" y="4281488"/>
            <a:ext cx="4598988" cy="2576512"/>
          </a:xfrm>
          <a:prstGeom prst="rect">
            <a:avLst/>
          </a:prstGeom>
          <a:noFill/>
        </p:spPr>
      </p:pic>
      <p:pic>
        <p:nvPicPr>
          <p:cNvPr id="50206" name="Picture 30" descr="drivmod_med00_2448_EDS"/>
          <p:cNvPicPr>
            <a:picLocks noChangeAspect="1" noChangeArrowheads="1"/>
          </p:cNvPicPr>
          <p:nvPr/>
        </p:nvPicPr>
        <p:blipFill>
          <a:blip r:embed="rId4"/>
          <a:srcRect/>
          <a:stretch>
            <a:fillRect/>
          </a:stretch>
        </p:blipFill>
        <p:spPr bwMode="auto">
          <a:xfrm>
            <a:off x="4572000" y="4281488"/>
            <a:ext cx="4598988" cy="2576512"/>
          </a:xfrm>
          <a:prstGeom prst="rect">
            <a:avLst/>
          </a:prstGeom>
          <a:noFill/>
        </p:spPr>
      </p:pic>
      <p:sp>
        <p:nvSpPr>
          <p:cNvPr id="50207" name="Text Box 31"/>
          <p:cNvSpPr txBox="1">
            <a:spLocks noChangeArrowheads="1"/>
          </p:cNvSpPr>
          <p:nvPr/>
        </p:nvSpPr>
        <p:spPr bwMode="auto">
          <a:xfrm>
            <a:off x="4419600" y="2438400"/>
            <a:ext cx="4648200" cy="1189038"/>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BIAS: ecmwf overestimates for low thres., underestimates for high thres.</a:t>
            </a:r>
          </a:p>
          <a:p>
            <a:pPr>
              <a:spcBef>
                <a:spcPct val="50000"/>
              </a:spcBef>
              <a:buFontTx/>
              <a:buChar char="•"/>
            </a:pPr>
            <a:r>
              <a:rPr lang="en-GB" sz="1200">
                <a:latin typeface="Verdana" pitchFamily="34" charset="0"/>
              </a:rPr>
              <a:t>BIAS: ME overestimates</a:t>
            </a:r>
          </a:p>
          <a:p>
            <a:pPr>
              <a:spcBef>
                <a:spcPct val="50000"/>
              </a:spcBef>
              <a:buFontTx/>
              <a:buChar char="•"/>
            </a:pPr>
            <a:r>
              <a:rPr lang="en-GB" sz="1200">
                <a:latin typeface="Verdana" pitchFamily="34" charset="0"/>
              </a:rPr>
              <a:t>EDS: the best is ecmwf up to 20mm. Above the best is COSMO-ME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rivmod_nud00_0024_ROC"/>
          <p:cNvPicPr>
            <a:picLocks noChangeAspect="1" noChangeArrowheads="1"/>
          </p:cNvPicPr>
          <p:nvPr/>
        </p:nvPicPr>
        <p:blipFill>
          <a:blip r:embed="rId2"/>
          <a:srcRect/>
          <a:stretch>
            <a:fillRect/>
          </a:stretch>
        </p:blipFill>
        <p:spPr bwMode="auto">
          <a:xfrm>
            <a:off x="0" y="228600"/>
            <a:ext cx="5719763" cy="4008438"/>
          </a:xfrm>
          <a:prstGeom prst="rect">
            <a:avLst/>
          </a:prstGeom>
          <a:noFill/>
        </p:spPr>
      </p:pic>
      <p:pic>
        <p:nvPicPr>
          <p:cNvPr id="51205" name="Picture 5" descr="drivmod_nud00_0024_BIAS"/>
          <p:cNvPicPr>
            <a:picLocks noChangeAspect="1" noChangeArrowheads="1"/>
          </p:cNvPicPr>
          <p:nvPr/>
        </p:nvPicPr>
        <p:blipFill>
          <a:blip r:embed="rId3"/>
          <a:srcRect/>
          <a:stretch>
            <a:fillRect/>
          </a:stretch>
        </p:blipFill>
        <p:spPr bwMode="auto">
          <a:xfrm>
            <a:off x="0" y="4294188"/>
            <a:ext cx="4576763" cy="2563812"/>
          </a:xfrm>
          <a:prstGeom prst="rect">
            <a:avLst/>
          </a:prstGeom>
          <a:noFill/>
        </p:spPr>
      </p:pic>
      <p:pic>
        <p:nvPicPr>
          <p:cNvPr id="51206" name="Picture 6" descr="drivmod_nud00_0024_EDS"/>
          <p:cNvPicPr>
            <a:picLocks noChangeAspect="1" noChangeArrowheads="1"/>
          </p:cNvPicPr>
          <p:nvPr/>
        </p:nvPicPr>
        <p:blipFill>
          <a:blip r:embed="rId4"/>
          <a:srcRect/>
          <a:stretch>
            <a:fillRect/>
          </a:stretch>
        </p:blipFill>
        <p:spPr bwMode="auto">
          <a:xfrm>
            <a:off x="4567238" y="4294188"/>
            <a:ext cx="4576762" cy="2563812"/>
          </a:xfrm>
          <a:prstGeom prst="rect">
            <a:avLst/>
          </a:prstGeom>
          <a:noFill/>
        </p:spPr>
      </p:pic>
      <p:sp>
        <p:nvSpPr>
          <p:cNvPr id="51207" name="Text Box 7"/>
          <p:cNvSpPr txBox="1">
            <a:spLocks noChangeArrowheads="1"/>
          </p:cNvSpPr>
          <p:nvPr/>
        </p:nvSpPr>
        <p:spPr bwMode="auto">
          <a:xfrm>
            <a:off x="5105400" y="1066800"/>
            <a:ext cx="3352800" cy="1328738"/>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Driving model comparison: ECMWF/COSMO-I7/COSMO-I2</a:t>
            </a:r>
          </a:p>
          <a:p>
            <a:pPr>
              <a:spcBef>
                <a:spcPct val="50000"/>
              </a:spcBef>
            </a:pPr>
            <a:r>
              <a:rPr lang="en-GB">
                <a:latin typeface="Verdana" pitchFamily="34" charset="0"/>
              </a:rPr>
              <a:t>FIRST 24H</a:t>
            </a:r>
          </a:p>
        </p:txBody>
      </p:sp>
      <p:sp>
        <p:nvSpPr>
          <p:cNvPr id="51208" name="Text Box 8"/>
          <p:cNvSpPr txBox="1">
            <a:spLocks noChangeArrowheads="1"/>
          </p:cNvSpPr>
          <p:nvPr/>
        </p:nvSpPr>
        <p:spPr bwMode="auto">
          <a:xfrm>
            <a:off x="1600200" y="10668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0.2</a:t>
            </a:r>
          </a:p>
        </p:txBody>
      </p:sp>
      <p:sp>
        <p:nvSpPr>
          <p:cNvPr id="51209" name="Text Box 9"/>
          <p:cNvSpPr txBox="1">
            <a:spLocks noChangeArrowheads="1"/>
          </p:cNvSpPr>
          <p:nvPr/>
        </p:nvSpPr>
        <p:spPr bwMode="auto">
          <a:xfrm>
            <a:off x="1295400" y="12954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2</a:t>
            </a:r>
          </a:p>
        </p:txBody>
      </p:sp>
      <p:sp>
        <p:nvSpPr>
          <p:cNvPr id="51210" name="Text Box 10"/>
          <p:cNvSpPr txBox="1">
            <a:spLocks noChangeArrowheads="1"/>
          </p:cNvSpPr>
          <p:nvPr/>
        </p:nvSpPr>
        <p:spPr bwMode="auto">
          <a:xfrm>
            <a:off x="1143000" y="14620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5</a:t>
            </a:r>
          </a:p>
        </p:txBody>
      </p:sp>
      <p:sp>
        <p:nvSpPr>
          <p:cNvPr id="51211" name="Text Box 11"/>
          <p:cNvSpPr txBox="1">
            <a:spLocks noChangeArrowheads="1"/>
          </p:cNvSpPr>
          <p:nvPr/>
        </p:nvSpPr>
        <p:spPr bwMode="auto">
          <a:xfrm>
            <a:off x="990600" y="16144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10</a:t>
            </a:r>
          </a:p>
        </p:txBody>
      </p:sp>
      <p:sp>
        <p:nvSpPr>
          <p:cNvPr id="51212" name="Text Box 12"/>
          <p:cNvSpPr txBox="1">
            <a:spLocks noChangeArrowheads="1"/>
          </p:cNvSpPr>
          <p:nvPr/>
        </p:nvSpPr>
        <p:spPr bwMode="auto">
          <a:xfrm>
            <a:off x="990600" y="19812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20</a:t>
            </a:r>
          </a:p>
        </p:txBody>
      </p:sp>
      <p:sp>
        <p:nvSpPr>
          <p:cNvPr id="51213" name="Text Box 13"/>
          <p:cNvSpPr txBox="1">
            <a:spLocks noChangeArrowheads="1"/>
          </p:cNvSpPr>
          <p:nvPr/>
        </p:nvSpPr>
        <p:spPr bwMode="auto">
          <a:xfrm>
            <a:off x="914400" y="22098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30</a:t>
            </a:r>
          </a:p>
        </p:txBody>
      </p:sp>
      <p:sp>
        <p:nvSpPr>
          <p:cNvPr id="51214" name="Text Box 14"/>
          <p:cNvSpPr txBox="1">
            <a:spLocks noChangeArrowheads="1"/>
          </p:cNvSpPr>
          <p:nvPr/>
        </p:nvSpPr>
        <p:spPr bwMode="auto">
          <a:xfrm>
            <a:off x="914400" y="24384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40</a:t>
            </a:r>
          </a:p>
        </p:txBody>
      </p:sp>
      <p:sp>
        <p:nvSpPr>
          <p:cNvPr id="51215" name="Text Box 15"/>
          <p:cNvSpPr txBox="1">
            <a:spLocks noChangeArrowheads="1"/>
          </p:cNvSpPr>
          <p:nvPr/>
        </p:nvSpPr>
        <p:spPr bwMode="auto">
          <a:xfrm>
            <a:off x="914400" y="26670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50</a:t>
            </a:r>
          </a:p>
        </p:txBody>
      </p:sp>
      <p:sp>
        <p:nvSpPr>
          <p:cNvPr id="51216" name="Text Box 16"/>
          <p:cNvSpPr txBox="1">
            <a:spLocks noChangeArrowheads="1"/>
          </p:cNvSpPr>
          <p:nvPr/>
        </p:nvSpPr>
        <p:spPr bwMode="auto">
          <a:xfrm>
            <a:off x="1828800" y="609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0.2</a:t>
            </a:r>
          </a:p>
        </p:txBody>
      </p:sp>
      <p:sp>
        <p:nvSpPr>
          <p:cNvPr id="51217" name="Text Box 17"/>
          <p:cNvSpPr txBox="1">
            <a:spLocks noChangeArrowheads="1"/>
          </p:cNvSpPr>
          <p:nvPr/>
        </p:nvSpPr>
        <p:spPr bwMode="auto">
          <a:xfrm>
            <a:off x="1143000" y="7762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a:t>
            </a:r>
          </a:p>
        </p:txBody>
      </p:sp>
      <p:sp>
        <p:nvSpPr>
          <p:cNvPr id="51218" name="Text Box 18"/>
          <p:cNvSpPr txBox="1">
            <a:spLocks noChangeArrowheads="1"/>
          </p:cNvSpPr>
          <p:nvPr/>
        </p:nvSpPr>
        <p:spPr bwMode="auto">
          <a:xfrm>
            <a:off x="838200" y="10810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a:t>
            </a:r>
          </a:p>
        </p:txBody>
      </p:sp>
      <p:sp>
        <p:nvSpPr>
          <p:cNvPr id="51219" name="Text Box 19"/>
          <p:cNvSpPr txBox="1">
            <a:spLocks noChangeArrowheads="1"/>
          </p:cNvSpPr>
          <p:nvPr/>
        </p:nvSpPr>
        <p:spPr bwMode="auto">
          <a:xfrm>
            <a:off x="685800" y="12334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10</a:t>
            </a:r>
          </a:p>
        </p:txBody>
      </p:sp>
      <p:sp>
        <p:nvSpPr>
          <p:cNvPr id="51220" name="Text Box 20"/>
          <p:cNvSpPr txBox="1">
            <a:spLocks noChangeArrowheads="1"/>
          </p:cNvSpPr>
          <p:nvPr/>
        </p:nvSpPr>
        <p:spPr bwMode="auto">
          <a:xfrm>
            <a:off x="609600" y="16144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20</a:t>
            </a:r>
          </a:p>
        </p:txBody>
      </p:sp>
      <p:sp>
        <p:nvSpPr>
          <p:cNvPr id="51221" name="Text Box 21"/>
          <p:cNvSpPr txBox="1">
            <a:spLocks noChangeArrowheads="1"/>
          </p:cNvSpPr>
          <p:nvPr/>
        </p:nvSpPr>
        <p:spPr bwMode="auto">
          <a:xfrm>
            <a:off x="609600" y="19192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30</a:t>
            </a:r>
          </a:p>
        </p:txBody>
      </p:sp>
      <p:sp>
        <p:nvSpPr>
          <p:cNvPr id="51222" name="Text Box 22"/>
          <p:cNvSpPr txBox="1">
            <a:spLocks noChangeArrowheads="1"/>
          </p:cNvSpPr>
          <p:nvPr/>
        </p:nvSpPr>
        <p:spPr bwMode="auto">
          <a:xfrm>
            <a:off x="533400" y="23764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40</a:t>
            </a:r>
          </a:p>
        </p:txBody>
      </p:sp>
      <p:sp>
        <p:nvSpPr>
          <p:cNvPr id="51223" name="Text Box 23"/>
          <p:cNvSpPr txBox="1">
            <a:spLocks noChangeArrowheads="1"/>
          </p:cNvSpPr>
          <p:nvPr/>
        </p:nvSpPr>
        <p:spPr bwMode="auto">
          <a:xfrm>
            <a:off x="533400" y="28336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50</a:t>
            </a:r>
          </a:p>
        </p:txBody>
      </p:sp>
      <p:sp>
        <p:nvSpPr>
          <p:cNvPr id="51224" name="Text Box 24"/>
          <p:cNvSpPr txBox="1">
            <a:spLocks noChangeArrowheads="1"/>
          </p:cNvSpPr>
          <p:nvPr/>
        </p:nvSpPr>
        <p:spPr bwMode="auto">
          <a:xfrm>
            <a:off x="2743200" y="1371600"/>
            <a:ext cx="1600200" cy="2559050"/>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low thres. (0.2-5)</a:t>
            </a:r>
            <a:r>
              <a:rPr lang="en-GB" sz="1200">
                <a:latin typeface="Verdana" pitchFamily="34" charset="0"/>
                <a:sym typeface="Wingdings" pitchFamily="2" charset="2"/>
              </a:rPr>
              <a:t>ecmwf better but more false alarms</a:t>
            </a:r>
            <a:endParaRPr lang="en-GB" sz="1200">
              <a:latin typeface="Verdana" pitchFamily="34" charset="0"/>
            </a:endParaRPr>
          </a:p>
          <a:p>
            <a:pPr>
              <a:spcBef>
                <a:spcPct val="50000"/>
              </a:spcBef>
              <a:buFontTx/>
              <a:buChar char="•"/>
            </a:pPr>
            <a:r>
              <a:rPr lang="en-GB" sz="1200">
                <a:latin typeface="Verdana" pitchFamily="34" charset="0"/>
              </a:rPr>
              <a:t>Medium thres (10-20)</a:t>
            </a:r>
            <a:r>
              <a:rPr lang="en-GB" sz="1200">
                <a:latin typeface="Verdana" pitchFamily="34" charset="0"/>
                <a:sym typeface="Wingdings" pitchFamily="2" charset="2"/>
              </a:rPr>
              <a:t>better ecmwf</a:t>
            </a:r>
          </a:p>
          <a:p>
            <a:pPr>
              <a:spcBef>
                <a:spcPct val="50000"/>
              </a:spcBef>
              <a:buFontTx/>
              <a:buChar char="•"/>
            </a:pPr>
            <a:r>
              <a:rPr lang="en-GB" sz="1200">
                <a:latin typeface="Verdana" pitchFamily="34" charset="0"/>
                <a:sym typeface="Wingdings" pitchFamily="2" charset="2"/>
              </a:rPr>
              <a:t>High thres. &gt;=30 better I7</a:t>
            </a:r>
            <a:endParaRPr lang="en-GB" sz="1200">
              <a:latin typeface="Verdana" pitchFamily="34" charset="0"/>
            </a:endParaRPr>
          </a:p>
          <a:p>
            <a:pPr>
              <a:spcBef>
                <a:spcPct val="50000"/>
              </a:spcBef>
              <a:buFontTx/>
              <a:buChar char="•"/>
            </a:pPr>
            <a:r>
              <a:rPr lang="en-GB" sz="1200">
                <a:latin typeface="Verdana" pitchFamily="34" charset="0"/>
              </a:rPr>
              <a:t>I7 and I2 similar up to 10 mm, above I7 is better</a:t>
            </a:r>
          </a:p>
        </p:txBody>
      </p:sp>
      <p:sp>
        <p:nvSpPr>
          <p:cNvPr id="51225" name="Text Box 25"/>
          <p:cNvSpPr txBox="1">
            <a:spLocks noChangeArrowheads="1"/>
          </p:cNvSpPr>
          <p:nvPr/>
        </p:nvSpPr>
        <p:spPr bwMode="auto">
          <a:xfrm>
            <a:off x="4419600" y="2438400"/>
            <a:ext cx="4648200" cy="1189038"/>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BIAS: ecmwf overestimates for low thres., underestimates for high thres.</a:t>
            </a:r>
          </a:p>
          <a:p>
            <a:pPr>
              <a:spcBef>
                <a:spcPct val="50000"/>
              </a:spcBef>
              <a:buFontTx/>
              <a:buChar char="•"/>
            </a:pPr>
            <a:r>
              <a:rPr lang="en-GB" sz="1200">
                <a:latin typeface="Verdana" pitchFamily="34" charset="0"/>
              </a:rPr>
              <a:t>BIAS: I7 and I2 similar up to 10mm, above I7 is better</a:t>
            </a:r>
          </a:p>
          <a:p>
            <a:pPr>
              <a:spcBef>
                <a:spcPct val="50000"/>
              </a:spcBef>
              <a:buFontTx/>
              <a:buChar char="•"/>
            </a:pPr>
            <a:r>
              <a:rPr lang="en-GB" sz="1200">
                <a:latin typeface="Verdana" pitchFamily="34" charset="0"/>
              </a:rPr>
              <a:t>EDS: the best is ecmwf up to 20mm. Above the best is cosmo-I7</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drivmod_nud00_2448_ROC"/>
          <p:cNvPicPr>
            <a:picLocks noChangeAspect="1" noChangeArrowheads="1"/>
          </p:cNvPicPr>
          <p:nvPr/>
        </p:nvPicPr>
        <p:blipFill>
          <a:blip r:embed="rId2"/>
          <a:srcRect/>
          <a:stretch>
            <a:fillRect/>
          </a:stretch>
        </p:blipFill>
        <p:spPr bwMode="auto">
          <a:xfrm>
            <a:off x="0" y="258763"/>
            <a:ext cx="5719763" cy="4008437"/>
          </a:xfrm>
          <a:prstGeom prst="rect">
            <a:avLst/>
          </a:prstGeom>
          <a:noFill/>
        </p:spPr>
      </p:pic>
      <p:pic>
        <p:nvPicPr>
          <p:cNvPr id="52231" name="Picture 7" descr="drivmod_nud00_2448_BIAS"/>
          <p:cNvPicPr>
            <a:picLocks noChangeAspect="1" noChangeArrowheads="1"/>
          </p:cNvPicPr>
          <p:nvPr/>
        </p:nvPicPr>
        <p:blipFill>
          <a:blip r:embed="rId3"/>
          <a:srcRect/>
          <a:stretch>
            <a:fillRect/>
          </a:stretch>
        </p:blipFill>
        <p:spPr bwMode="auto">
          <a:xfrm>
            <a:off x="0" y="4294188"/>
            <a:ext cx="4576763" cy="2563812"/>
          </a:xfrm>
          <a:prstGeom prst="rect">
            <a:avLst/>
          </a:prstGeom>
          <a:noFill/>
        </p:spPr>
      </p:pic>
      <p:pic>
        <p:nvPicPr>
          <p:cNvPr id="52232" name="Picture 8" descr="drivmod_nud00_2448_EDS"/>
          <p:cNvPicPr>
            <a:picLocks noChangeAspect="1" noChangeArrowheads="1"/>
          </p:cNvPicPr>
          <p:nvPr/>
        </p:nvPicPr>
        <p:blipFill>
          <a:blip r:embed="rId4"/>
          <a:srcRect/>
          <a:stretch>
            <a:fillRect/>
          </a:stretch>
        </p:blipFill>
        <p:spPr bwMode="auto">
          <a:xfrm>
            <a:off x="4567238" y="4294188"/>
            <a:ext cx="4576762" cy="2563812"/>
          </a:xfrm>
          <a:prstGeom prst="rect">
            <a:avLst/>
          </a:prstGeom>
          <a:noFill/>
        </p:spPr>
      </p:pic>
      <p:sp>
        <p:nvSpPr>
          <p:cNvPr id="52233" name="Text Box 9"/>
          <p:cNvSpPr txBox="1">
            <a:spLocks noChangeArrowheads="1"/>
          </p:cNvSpPr>
          <p:nvPr/>
        </p:nvSpPr>
        <p:spPr bwMode="auto">
          <a:xfrm>
            <a:off x="1600200" y="12334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0.2</a:t>
            </a:r>
          </a:p>
        </p:txBody>
      </p:sp>
      <p:sp>
        <p:nvSpPr>
          <p:cNvPr id="52234" name="Text Box 10"/>
          <p:cNvSpPr txBox="1">
            <a:spLocks noChangeArrowheads="1"/>
          </p:cNvSpPr>
          <p:nvPr/>
        </p:nvSpPr>
        <p:spPr bwMode="auto">
          <a:xfrm>
            <a:off x="1295400" y="14620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2</a:t>
            </a:r>
          </a:p>
        </p:txBody>
      </p:sp>
      <p:sp>
        <p:nvSpPr>
          <p:cNvPr id="52235" name="Text Box 11"/>
          <p:cNvSpPr txBox="1">
            <a:spLocks noChangeArrowheads="1"/>
          </p:cNvSpPr>
          <p:nvPr/>
        </p:nvSpPr>
        <p:spPr bwMode="auto">
          <a:xfrm>
            <a:off x="1143000" y="16144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5</a:t>
            </a:r>
          </a:p>
        </p:txBody>
      </p:sp>
      <p:sp>
        <p:nvSpPr>
          <p:cNvPr id="52236" name="Text Box 12"/>
          <p:cNvSpPr txBox="1">
            <a:spLocks noChangeArrowheads="1"/>
          </p:cNvSpPr>
          <p:nvPr/>
        </p:nvSpPr>
        <p:spPr bwMode="auto">
          <a:xfrm>
            <a:off x="990600" y="17668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10</a:t>
            </a:r>
          </a:p>
        </p:txBody>
      </p:sp>
      <p:sp>
        <p:nvSpPr>
          <p:cNvPr id="52237" name="Text Box 13"/>
          <p:cNvSpPr txBox="1">
            <a:spLocks noChangeArrowheads="1"/>
          </p:cNvSpPr>
          <p:nvPr/>
        </p:nvSpPr>
        <p:spPr bwMode="auto">
          <a:xfrm>
            <a:off x="990600" y="21478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20</a:t>
            </a:r>
          </a:p>
        </p:txBody>
      </p:sp>
      <p:sp>
        <p:nvSpPr>
          <p:cNvPr id="52238" name="Text Box 14"/>
          <p:cNvSpPr txBox="1">
            <a:spLocks noChangeArrowheads="1"/>
          </p:cNvSpPr>
          <p:nvPr/>
        </p:nvSpPr>
        <p:spPr bwMode="auto">
          <a:xfrm>
            <a:off x="914400" y="2286000"/>
            <a:ext cx="457200" cy="214313"/>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30</a:t>
            </a:r>
          </a:p>
        </p:txBody>
      </p:sp>
      <p:sp>
        <p:nvSpPr>
          <p:cNvPr id="52239" name="Text Box 15"/>
          <p:cNvSpPr txBox="1">
            <a:spLocks noChangeArrowheads="1"/>
          </p:cNvSpPr>
          <p:nvPr/>
        </p:nvSpPr>
        <p:spPr bwMode="auto">
          <a:xfrm>
            <a:off x="914400" y="25288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40</a:t>
            </a:r>
          </a:p>
        </p:txBody>
      </p:sp>
      <p:sp>
        <p:nvSpPr>
          <p:cNvPr id="52240" name="Text Box 16"/>
          <p:cNvSpPr txBox="1">
            <a:spLocks noChangeArrowheads="1"/>
          </p:cNvSpPr>
          <p:nvPr/>
        </p:nvSpPr>
        <p:spPr bwMode="auto">
          <a:xfrm>
            <a:off x="914400" y="2757488"/>
            <a:ext cx="457200" cy="214312"/>
          </a:xfrm>
          <a:prstGeom prst="rect">
            <a:avLst/>
          </a:prstGeom>
          <a:noFill/>
          <a:ln w="9525" algn="ctr">
            <a:noFill/>
            <a:miter lim="800000"/>
            <a:headEnd/>
            <a:tailEnd/>
          </a:ln>
          <a:effectLst/>
        </p:spPr>
        <p:txBody>
          <a:bodyPr>
            <a:spAutoFit/>
          </a:bodyPr>
          <a:lstStyle/>
          <a:p>
            <a:pPr>
              <a:spcBef>
                <a:spcPct val="50000"/>
              </a:spcBef>
            </a:pPr>
            <a:r>
              <a:rPr lang="en-GB" sz="800" b="1">
                <a:latin typeface="Verdana" pitchFamily="34" charset="0"/>
              </a:rPr>
              <a:t>50</a:t>
            </a:r>
          </a:p>
        </p:txBody>
      </p:sp>
      <p:sp>
        <p:nvSpPr>
          <p:cNvPr id="52241" name="Text Box 17"/>
          <p:cNvSpPr txBox="1">
            <a:spLocks noChangeArrowheads="1"/>
          </p:cNvSpPr>
          <p:nvPr/>
        </p:nvSpPr>
        <p:spPr bwMode="auto">
          <a:xfrm>
            <a:off x="1828800" y="609600"/>
            <a:ext cx="457200" cy="214313"/>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0.2</a:t>
            </a:r>
          </a:p>
        </p:txBody>
      </p:sp>
      <p:sp>
        <p:nvSpPr>
          <p:cNvPr id="52242" name="Text Box 18"/>
          <p:cNvSpPr txBox="1">
            <a:spLocks noChangeArrowheads="1"/>
          </p:cNvSpPr>
          <p:nvPr/>
        </p:nvSpPr>
        <p:spPr bwMode="auto">
          <a:xfrm>
            <a:off x="1143000" y="7762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a:t>
            </a:r>
          </a:p>
        </p:txBody>
      </p:sp>
      <p:sp>
        <p:nvSpPr>
          <p:cNvPr id="52243" name="Text Box 19"/>
          <p:cNvSpPr txBox="1">
            <a:spLocks noChangeArrowheads="1"/>
          </p:cNvSpPr>
          <p:nvPr/>
        </p:nvSpPr>
        <p:spPr bwMode="auto">
          <a:xfrm>
            <a:off x="838200" y="10810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a:t>
            </a:r>
          </a:p>
        </p:txBody>
      </p:sp>
      <p:sp>
        <p:nvSpPr>
          <p:cNvPr id="52244" name="Text Box 20"/>
          <p:cNvSpPr txBox="1">
            <a:spLocks noChangeArrowheads="1"/>
          </p:cNvSpPr>
          <p:nvPr/>
        </p:nvSpPr>
        <p:spPr bwMode="auto">
          <a:xfrm>
            <a:off x="685800" y="13858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10</a:t>
            </a:r>
          </a:p>
        </p:txBody>
      </p:sp>
      <p:sp>
        <p:nvSpPr>
          <p:cNvPr id="52245" name="Text Box 21"/>
          <p:cNvSpPr txBox="1">
            <a:spLocks noChangeArrowheads="1"/>
          </p:cNvSpPr>
          <p:nvPr/>
        </p:nvSpPr>
        <p:spPr bwMode="auto">
          <a:xfrm>
            <a:off x="609600" y="17668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20</a:t>
            </a:r>
          </a:p>
        </p:txBody>
      </p:sp>
      <p:sp>
        <p:nvSpPr>
          <p:cNvPr id="52246" name="Text Box 22"/>
          <p:cNvSpPr txBox="1">
            <a:spLocks noChangeArrowheads="1"/>
          </p:cNvSpPr>
          <p:nvPr/>
        </p:nvSpPr>
        <p:spPr bwMode="auto">
          <a:xfrm>
            <a:off x="609600" y="21478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30</a:t>
            </a:r>
          </a:p>
        </p:txBody>
      </p:sp>
      <p:sp>
        <p:nvSpPr>
          <p:cNvPr id="52247" name="Text Box 23"/>
          <p:cNvSpPr txBox="1">
            <a:spLocks noChangeArrowheads="1"/>
          </p:cNvSpPr>
          <p:nvPr/>
        </p:nvSpPr>
        <p:spPr bwMode="auto">
          <a:xfrm>
            <a:off x="533400" y="23764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40</a:t>
            </a:r>
          </a:p>
        </p:txBody>
      </p:sp>
      <p:sp>
        <p:nvSpPr>
          <p:cNvPr id="52248" name="Text Box 24"/>
          <p:cNvSpPr txBox="1">
            <a:spLocks noChangeArrowheads="1"/>
          </p:cNvSpPr>
          <p:nvPr/>
        </p:nvSpPr>
        <p:spPr bwMode="auto">
          <a:xfrm>
            <a:off x="533400" y="2833688"/>
            <a:ext cx="457200" cy="214312"/>
          </a:xfrm>
          <a:prstGeom prst="rect">
            <a:avLst/>
          </a:prstGeom>
          <a:noFill/>
          <a:ln w="9525" algn="ctr">
            <a:noFill/>
            <a:miter lim="800000"/>
            <a:headEnd/>
            <a:tailEnd/>
          </a:ln>
          <a:effectLst/>
        </p:spPr>
        <p:txBody>
          <a:bodyPr>
            <a:spAutoFit/>
          </a:bodyPr>
          <a:lstStyle/>
          <a:p>
            <a:pPr>
              <a:spcBef>
                <a:spcPct val="50000"/>
              </a:spcBef>
            </a:pPr>
            <a:r>
              <a:rPr lang="en-GB" sz="800" b="1">
                <a:solidFill>
                  <a:srgbClr val="00FFFF"/>
                </a:solidFill>
                <a:latin typeface="Verdana" pitchFamily="34" charset="0"/>
              </a:rPr>
              <a:t>50</a:t>
            </a:r>
          </a:p>
        </p:txBody>
      </p:sp>
      <p:sp>
        <p:nvSpPr>
          <p:cNvPr id="52229" name="Text Box 5"/>
          <p:cNvSpPr txBox="1">
            <a:spLocks noChangeArrowheads="1"/>
          </p:cNvSpPr>
          <p:nvPr/>
        </p:nvSpPr>
        <p:spPr bwMode="auto">
          <a:xfrm>
            <a:off x="5105400" y="1066800"/>
            <a:ext cx="3352800" cy="1328738"/>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Driving model comparison: ECMWF/COSMO-I7/COSMO-I2</a:t>
            </a:r>
          </a:p>
          <a:p>
            <a:pPr>
              <a:spcBef>
                <a:spcPct val="50000"/>
              </a:spcBef>
            </a:pPr>
            <a:r>
              <a:rPr lang="en-GB">
                <a:latin typeface="Verdana" pitchFamily="34" charset="0"/>
              </a:rPr>
              <a:t>SECOND 24H</a:t>
            </a:r>
          </a:p>
        </p:txBody>
      </p:sp>
      <p:sp>
        <p:nvSpPr>
          <p:cNvPr id="52249" name="Text Box 25"/>
          <p:cNvSpPr txBox="1">
            <a:spLocks noChangeArrowheads="1"/>
          </p:cNvSpPr>
          <p:nvPr/>
        </p:nvSpPr>
        <p:spPr bwMode="auto">
          <a:xfrm>
            <a:off x="2743200" y="1371600"/>
            <a:ext cx="1600200" cy="2559050"/>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low thres. (0.2-5)</a:t>
            </a:r>
            <a:r>
              <a:rPr lang="en-GB" sz="1200">
                <a:latin typeface="Verdana" pitchFamily="34" charset="0"/>
                <a:sym typeface="Wingdings" pitchFamily="2" charset="2"/>
              </a:rPr>
              <a:t>ecmwf better but more false alarms</a:t>
            </a:r>
            <a:endParaRPr lang="en-GB" sz="1200">
              <a:latin typeface="Verdana" pitchFamily="34" charset="0"/>
            </a:endParaRPr>
          </a:p>
          <a:p>
            <a:pPr>
              <a:spcBef>
                <a:spcPct val="50000"/>
              </a:spcBef>
              <a:buFontTx/>
              <a:buChar char="•"/>
            </a:pPr>
            <a:r>
              <a:rPr lang="en-GB" sz="1200">
                <a:latin typeface="Verdana" pitchFamily="34" charset="0"/>
              </a:rPr>
              <a:t>Medium thres (10-20)</a:t>
            </a:r>
            <a:r>
              <a:rPr lang="en-GB" sz="1200">
                <a:latin typeface="Verdana" pitchFamily="34" charset="0"/>
                <a:sym typeface="Wingdings" pitchFamily="2" charset="2"/>
              </a:rPr>
              <a:t>better ecmwf</a:t>
            </a:r>
          </a:p>
          <a:p>
            <a:pPr>
              <a:spcBef>
                <a:spcPct val="50000"/>
              </a:spcBef>
              <a:buFontTx/>
              <a:buChar char="•"/>
            </a:pPr>
            <a:r>
              <a:rPr lang="en-GB" sz="1200">
                <a:latin typeface="Verdana" pitchFamily="34" charset="0"/>
                <a:sym typeface="Wingdings" pitchFamily="2" charset="2"/>
              </a:rPr>
              <a:t>High thres.&gt;=30 better I7</a:t>
            </a:r>
            <a:endParaRPr lang="en-GB" sz="1200">
              <a:latin typeface="Verdana" pitchFamily="34" charset="0"/>
            </a:endParaRPr>
          </a:p>
          <a:p>
            <a:pPr>
              <a:spcBef>
                <a:spcPct val="50000"/>
              </a:spcBef>
              <a:buFontTx/>
              <a:buChar char="•"/>
            </a:pPr>
            <a:r>
              <a:rPr lang="en-GB" sz="1200">
                <a:latin typeface="Verdana" pitchFamily="34" charset="0"/>
              </a:rPr>
              <a:t>I7 and I2 similar up to 10 mm, above I7 is better</a:t>
            </a:r>
          </a:p>
        </p:txBody>
      </p:sp>
      <p:sp>
        <p:nvSpPr>
          <p:cNvPr id="52250" name="Text Box 26"/>
          <p:cNvSpPr txBox="1">
            <a:spLocks noChangeArrowheads="1"/>
          </p:cNvSpPr>
          <p:nvPr/>
        </p:nvSpPr>
        <p:spPr bwMode="auto">
          <a:xfrm>
            <a:off x="4419600" y="2438400"/>
            <a:ext cx="4648200" cy="1189038"/>
          </a:xfrm>
          <a:prstGeom prst="rect">
            <a:avLst/>
          </a:prstGeom>
          <a:noFill/>
          <a:ln w="9525" algn="ctr">
            <a:noFill/>
            <a:miter lim="800000"/>
            <a:headEnd/>
            <a:tailEnd/>
          </a:ln>
          <a:effectLst/>
        </p:spPr>
        <p:txBody>
          <a:bodyPr>
            <a:spAutoFit/>
          </a:bodyPr>
          <a:lstStyle/>
          <a:p>
            <a:pPr>
              <a:spcBef>
                <a:spcPct val="50000"/>
              </a:spcBef>
              <a:buFontTx/>
              <a:buChar char="•"/>
            </a:pPr>
            <a:r>
              <a:rPr lang="en-GB" sz="1200">
                <a:latin typeface="Verdana" pitchFamily="34" charset="0"/>
              </a:rPr>
              <a:t>BIAS: ecmwf overestimates for low thres., underestimates for high thres.</a:t>
            </a:r>
          </a:p>
          <a:p>
            <a:pPr>
              <a:spcBef>
                <a:spcPct val="50000"/>
              </a:spcBef>
              <a:buFontTx/>
              <a:buChar char="•"/>
            </a:pPr>
            <a:r>
              <a:rPr lang="en-GB" sz="1200">
                <a:latin typeface="Verdana" pitchFamily="34" charset="0"/>
              </a:rPr>
              <a:t>BIAS: I7 and I2 similar up to 10mm, above I7 is better</a:t>
            </a:r>
          </a:p>
          <a:p>
            <a:pPr>
              <a:spcBef>
                <a:spcPct val="50000"/>
              </a:spcBef>
              <a:buFontTx/>
              <a:buChar char="•"/>
            </a:pPr>
            <a:r>
              <a:rPr lang="en-GB" sz="1200">
                <a:latin typeface="Verdana" pitchFamily="34" charset="0"/>
              </a:rPr>
              <a:t>EDS: the best is ecmwf up to 20mm. Above the best is cosmo-I7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95288" y="549275"/>
            <a:ext cx="8218487" cy="850900"/>
          </a:xfrm>
        </p:spPr>
        <p:txBody>
          <a:bodyPr/>
          <a:lstStyle/>
          <a:p>
            <a:r>
              <a:rPr lang="en-US" sz="1600" smtClean="0">
                <a:latin typeface="Verdana" pitchFamily="34" charset="0"/>
              </a:rPr>
              <a:t>PERFORMANCE DIAGRAM</a:t>
            </a:r>
          </a:p>
        </p:txBody>
      </p:sp>
      <p:pic>
        <p:nvPicPr>
          <p:cNvPr id="108547" name="Picture 3" descr="PERFORMANCE_DIAGRAM"/>
          <p:cNvPicPr>
            <a:picLocks noGrp="1" noChangeAspect="1" noChangeArrowheads="1"/>
          </p:cNvPicPr>
          <p:nvPr>
            <p:ph idx="1"/>
          </p:nvPr>
        </p:nvPicPr>
        <p:blipFill>
          <a:blip r:embed="rId3" cstate="print"/>
          <a:srcRect/>
          <a:stretch>
            <a:fillRect/>
          </a:stretch>
        </p:blipFill>
        <p:spPr>
          <a:xfrm>
            <a:off x="1258888" y="1196975"/>
            <a:ext cx="6330950" cy="4679950"/>
          </a:xfrm>
          <a:noFill/>
          <a:ln/>
        </p:spPr>
      </p:pic>
      <p:sp>
        <p:nvSpPr>
          <p:cNvPr id="4" name="CasellaDiTesto 3"/>
          <p:cNvSpPr txBox="1"/>
          <p:nvPr/>
        </p:nvSpPr>
        <p:spPr>
          <a:xfrm>
            <a:off x="6286512" y="3214686"/>
            <a:ext cx="2681119" cy="646331"/>
          </a:xfrm>
          <a:prstGeom prst="rect">
            <a:avLst/>
          </a:prstGeom>
          <a:noFill/>
        </p:spPr>
        <p:txBody>
          <a:bodyPr wrap="none" rtlCol="0">
            <a:spAutoFit/>
          </a:bodyPr>
          <a:lstStyle/>
          <a:p>
            <a:pPr algn="ctr"/>
            <a:r>
              <a:rPr lang="it-IT" dirty="0" err="1" smtClean="0"/>
              <a:t>Period</a:t>
            </a:r>
            <a:endParaRPr lang="it-IT" dirty="0" smtClean="0"/>
          </a:p>
          <a:p>
            <a:r>
              <a:rPr lang="it-IT" dirty="0" smtClean="0"/>
              <a:t> March 2010 - </a:t>
            </a:r>
            <a:r>
              <a:rPr lang="it-IT" dirty="0" err="1" smtClean="0"/>
              <a:t>April</a:t>
            </a:r>
            <a:r>
              <a:rPr lang="it-IT" dirty="0" smtClean="0"/>
              <a:t> 2011</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http://172.16.101.8/versus/data/2011-06-01_2011-08-31_1345.png?1314609485390"/>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8195"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vs ECMWF </a:t>
            </a:r>
            <a:br>
              <a:rPr lang="it-IT" sz="2800">
                <a:solidFill>
                  <a:schemeClr val="tx2"/>
                </a:solidFill>
                <a:latin typeface="Comic Sans MS" pitchFamily="66" charset="0"/>
              </a:rPr>
            </a:br>
            <a:r>
              <a:rPr lang="it-IT" sz="2800">
                <a:solidFill>
                  <a:schemeClr val="tx2"/>
                </a:solidFill>
                <a:latin typeface="Comic Sans MS" pitchFamily="66" charset="0"/>
              </a:rPr>
              <a:t>Dew Point Temperature</a:t>
            </a:r>
          </a:p>
        </p:txBody>
      </p:sp>
      <p:sp>
        <p:nvSpPr>
          <p:cNvPr id="8196"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8197"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8198"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8199"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8200" name="Picture 12" descr="http://172.16.101.8/versus/data/2010-09-01_2010-11-30_1212.png?1312352954750"/>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8201" name="Picture 14" descr="http://172.16.101.8/versus/data/2010-12-01_2011-02-28_1213.png?1312353073484"/>
          <p:cNvPicPr>
            <a:picLocks noChangeAspect="1" noChangeArrowheads="1"/>
          </p:cNvPicPr>
          <p:nvPr/>
        </p:nvPicPr>
        <p:blipFill>
          <a:blip r:embed="rId4" cstate="print"/>
          <a:srcRect/>
          <a:stretch>
            <a:fillRect/>
          </a:stretch>
        </p:blipFill>
        <p:spPr bwMode="auto">
          <a:xfrm>
            <a:off x="4929188" y="1071563"/>
            <a:ext cx="3814762" cy="2692400"/>
          </a:xfrm>
          <a:prstGeom prst="rect">
            <a:avLst/>
          </a:prstGeom>
          <a:noFill/>
          <a:ln w="9525">
            <a:noFill/>
            <a:miter lim="800000"/>
            <a:headEnd/>
            <a:tailEnd/>
          </a:ln>
        </p:spPr>
      </p:pic>
      <p:pic>
        <p:nvPicPr>
          <p:cNvPr id="8202" name="Picture 16" descr="http://172.16.101.8/versus/data/2011-03-01_2011-05-31_1214.png?1312353177031"/>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pic>
        <p:nvPicPr>
          <p:cNvPr id="110595" name="Picture 3" descr="PerfDiag_NORMAL001"/>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
        <p:nvSpPr>
          <p:cNvPr id="110596" name="Rectangle 4"/>
          <p:cNvSpPr>
            <a:spLocks noChangeArrowheads="1"/>
          </p:cNvSpPr>
          <p:nvPr/>
        </p:nvSpPr>
        <p:spPr bwMode="auto">
          <a:xfrm>
            <a:off x="2411413" y="42863"/>
            <a:ext cx="5270500" cy="457200"/>
          </a:xfrm>
          <a:prstGeom prst="rect">
            <a:avLst/>
          </a:prstGeom>
          <a:noFill/>
          <a:ln w="9525">
            <a:noFill/>
            <a:miter lim="800000"/>
            <a:headEnd/>
            <a:tailEnd/>
          </a:ln>
          <a:effectLst/>
        </p:spPr>
        <p:txBody>
          <a:bodyPr wrap="none">
            <a:spAutoFit/>
          </a:bodyPr>
          <a:lstStyle/>
          <a:p>
            <a:r>
              <a:rPr lang="en-US" sz="2400" b="1">
                <a:solidFill>
                  <a:schemeClr val="tx2"/>
                </a:solidFill>
              </a:rPr>
              <a:t>50% of points (median) &gt; 1 mm/24h</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pic>
        <p:nvPicPr>
          <p:cNvPr id="112643" name="Picture 3" descr="PerfDiag_NORMAL003"/>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
        <p:nvSpPr>
          <p:cNvPr id="112644" name="Rectangle 4"/>
          <p:cNvSpPr>
            <a:spLocks noChangeArrowheads="1"/>
          </p:cNvSpPr>
          <p:nvPr/>
        </p:nvSpPr>
        <p:spPr bwMode="auto">
          <a:xfrm>
            <a:off x="2411413" y="42863"/>
            <a:ext cx="5270500" cy="457200"/>
          </a:xfrm>
          <a:prstGeom prst="rect">
            <a:avLst/>
          </a:prstGeom>
          <a:noFill/>
          <a:ln w="9525">
            <a:noFill/>
            <a:miter lim="800000"/>
            <a:headEnd/>
            <a:tailEnd/>
          </a:ln>
          <a:effectLst/>
        </p:spPr>
        <p:txBody>
          <a:bodyPr wrap="none">
            <a:spAutoFit/>
          </a:bodyPr>
          <a:lstStyle/>
          <a:p>
            <a:r>
              <a:rPr lang="en-US" sz="2400" b="1">
                <a:solidFill>
                  <a:schemeClr val="tx2"/>
                </a:solidFill>
              </a:rPr>
              <a:t>50% of points (median) &gt; 5 mm/24h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pic>
        <p:nvPicPr>
          <p:cNvPr id="114691" name="Picture 3" descr="PerfDiag_NORMAL005"/>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
        <p:nvSpPr>
          <p:cNvPr id="114692" name="Rectangle 4"/>
          <p:cNvSpPr>
            <a:spLocks noChangeArrowheads="1"/>
          </p:cNvSpPr>
          <p:nvPr/>
        </p:nvSpPr>
        <p:spPr bwMode="auto">
          <a:xfrm>
            <a:off x="2411413" y="42863"/>
            <a:ext cx="5440362" cy="457200"/>
          </a:xfrm>
          <a:prstGeom prst="rect">
            <a:avLst/>
          </a:prstGeom>
          <a:noFill/>
          <a:ln w="9525">
            <a:noFill/>
            <a:miter lim="800000"/>
            <a:headEnd/>
            <a:tailEnd/>
          </a:ln>
          <a:effectLst/>
        </p:spPr>
        <p:txBody>
          <a:bodyPr wrap="none">
            <a:spAutoFit/>
          </a:bodyPr>
          <a:lstStyle/>
          <a:p>
            <a:r>
              <a:rPr lang="en-US" sz="2400" b="1">
                <a:solidFill>
                  <a:schemeClr val="tx2"/>
                </a:solidFill>
              </a:rPr>
              <a:t>50% of points (median) &gt; 10 mm/24h</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pic>
        <p:nvPicPr>
          <p:cNvPr id="116739" name="Picture 3" descr="PerfDiag_NORMAL007"/>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
        <p:nvSpPr>
          <p:cNvPr id="116740" name="Rectangle 4"/>
          <p:cNvSpPr>
            <a:spLocks noChangeArrowheads="1"/>
          </p:cNvSpPr>
          <p:nvPr/>
        </p:nvSpPr>
        <p:spPr bwMode="auto">
          <a:xfrm>
            <a:off x="2411413" y="42863"/>
            <a:ext cx="5440362" cy="457200"/>
          </a:xfrm>
          <a:prstGeom prst="rect">
            <a:avLst/>
          </a:prstGeom>
          <a:noFill/>
          <a:ln w="9525">
            <a:noFill/>
            <a:miter lim="800000"/>
            <a:headEnd/>
            <a:tailEnd/>
          </a:ln>
          <a:effectLst/>
        </p:spPr>
        <p:txBody>
          <a:bodyPr wrap="none">
            <a:spAutoFit/>
          </a:bodyPr>
          <a:lstStyle/>
          <a:p>
            <a:r>
              <a:rPr lang="en-US" sz="2400" b="1">
                <a:solidFill>
                  <a:schemeClr val="tx2"/>
                </a:solidFill>
              </a:rPr>
              <a:t>50% of points (median) &gt; 20 mm/24h</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18787" name="Rectangle 3"/>
          <p:cNvSpPr>
            <a:spLocks noChangeArrowheads="1"/>
          </p:cNvSpPr>
          <p:nvPr/>
        </p:nvSpPr>
        <p:spPr bwMode="auto">
          <a:xfrm>
            <a:off x="2411413" y="42863"/>
            <a:ext cx="4830762" cy="457200"/>
          </a:xfrm>
          <a:prstGeom prst="rect">
            <a:avLst/>
          </a:prstGeom>
          <a:noFill/>
          <a:ln w="9525">
            <a:noFill/>
            <a:miter lim="800000"/>
            <a:headEnd/>
            <a:tailEnd/>
          </a:ln>
          <a:effectLst/>
        </p:spPr>
        <p:txBody>
          <a:bodyPr wrap="none">
            <a:spAutoFit/>
          </a:bodyPr>
          <a:lstStyle/>
          <a:p>
            <a:r>
              <a:rPr lang="en-US" sz="2400" b="1">
                <a:solidFill>
                  <a:srgbClr val="FF3300"/>
                </a:solidFill>
              </a:rPr>
              <a:t>1  Point  (maximum) &gt; 1 mm/24h</a:t>
            </a:r>
          </a:p>
        </p:txBody>
      </p:sp>
      <p:pic>
        <p:nvPicPr>
          <p:cNvPr id="118788" name="Picture 4" descr="PerfDiag_NORMAL009"/>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20835" name="Rectangle 3"/>
          <p:cNvSpPr>
            <a:spLocks noChangeArrowheads="1"/>
          </p:cNvSpPr>
          <p:nvPr/>
        </p:nvSpPr>
        <p:spPr bwMode="auto">
          <a:xfrm>
            <a:off x="2411413" y="42863"/>
            <a:ext cx="4830762" cy="457200"/>
          </a:xfrm>
          <a:prstGeom prst="rect">
            <a:avLst/>
          </a:prstGeom>
          <a:noFill/>
          <a:ln w="9525">
            <a:noFill/>
            <a:miter lim="800000"/>
            <a:headEnd/>
            <a:tailEnd/>
          </a:ln>
          <a:effectLst/>
        </p:spPr>
        <p:txBody>
          <a:bodyPr wrap="none">
            <a:spAutoFit/>
          </a:bodyPr>
          <a:lstStyle/>
          <a:p>
            <a:r>
              <a:rPr lang="en-US" sz="2400" b="1">
                <a:solidFill>
                  <a:srgbClr val="FF3300"/>
                </a:solidFill>
              </a:rPr>
              <a:t>1  Point  (maximum) &gt; 5 mm/24h</a:t>
            </a:r>
          </a:p>
        </p:txBody>
      </p:sp>
      <p:pic>
        <p:nvPicPr>
          <p:cNvPr id="120836" name="Picture 4" descr="PerfDiag_NORMAL011"/>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22883" name="Rectangle 3"/>
          <p:cNvSpPr>
            <a:spLocks noChangeArrowheads="1"/>
          </p:cNvSpPr>
          <p:nvPr/>
        </p:nvSpPr>
        <p:spPr bwMode="auto">
          <a:xfrm>
            <a:off x="2411413" y="42863"/>
            <a:ext cx="5000625" cy="457200"/>
          </a:xfrm>
          <a:prstGeom prst="rect">
            <a:avLst/>
          </a:prstGeom>
          <a:noFill/>
          <a:ln w="9525">
            <a:noFill/>
            <a:miter lim="800000"/>
            <a:headEnd/>
            <a:tailEnd/>
          </a:ln>
          <a:effectLst/>
        </p:spPr>
        <p:txBody>
          <a:bodyPr wrap="none">
            <a:spAutoFit/>
          </a:bodyPr>
          <a:lstStyle/>
          <a:p>
            <a:r>
              <a:rPr lang="en-US" sz="2400" b="1">
                <a:solidFill>
                  <a:srgbClr val="FF3300"/>
                </a:solidFill>
              </a:rPr>
              <a:t>1  Point  (maximum) &gt; 10 mm/24h</a:t>
            </a:r>
          </a:p>
        </p:txBody>
      </p:sp>
      <p:pic>
        <p:nvPicPr>
          <p:cNvPr id="122884" name="Picture 4" descr="PerfDiag_NORMAL013"/>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24931" name="Rectangle 3"/>
          <p:cNvSpPr>
            <a:spLocks noChangeArrowheads="1"/>
          </p:cNvSpPr>
          <p:nvPr/>
        </p:nvSpPr>
        <p:spPr bwMode="auto">
          <a:xfrm>
            <a:off x="2411413" y="42863"/>
            <a:ext cx="5000625" cy="457200"/>
          </a:xfrm>
          <a:prstGeom prst="rect">
            <a:avLst/>
          </a:prstGeom>
          <a:noFill/>
          <a:ln w="9525">
            <a:noFill/>
            <a:miter lim="800000"/>
            <a:headEnd/>
            <a:tailEnd/>
          </a:ln>
          <a:effectLst/>
        </p:spPr>
        <p:txBody>
          <a:bodyPr wrap="none">
            <a:spAutoFit/>
          </a:bodyPr>
          <a:lstStyle/>
          <a:p>
            <a:r>
              <a:rPr lang="en-US" sz="2400" b="1">
                <a:solidFill>
                  <a:srgbClr val="FF3300"/>
                </a:solidFill>
              </a:rPr>
              <a:t>1  Point  (maximum) &gt; 20 mm/24h</a:t>
            </a:r>
          </a:p>
        </p:txBody>
      </p:sp>
      <p:pic>
        <p:nvPicPr>
          <p:cNvPr id="124932" name="Picture 4" descr="PerfDiag_NORMAL015"/>
          <p:cNvPicPr>
            <a:picLocks noGrp="1" noChangeAspect="1" noChangeArrowheads="1"/>
          </p:cNvPicPr>
          <p:nvPr>
            <p:ph sz="half" idx="1"/>
          </p:nvPr>
        </p:nvPicPr>
        <p:blipFill>
          <a:blip r:embed="rId4" cstate="print"/>
          <a:srcRect/>
          <a:stretch>
            <a:fillRect/>
          </a:stretch>
        </p:blipFill>
        <p:spPr>
          <a:xfrm>
            <a:off x="457200" y="1268413"/>
            <a:ext cx="4837113" cy="4837112"/>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36195"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 mm/24h</a:t>
            </a:r>
          </a:p>
          <a:p>
            <a:pPr algn="ctr"/>
            <a:r>
              <a:rPr lang="en-US" sz="2400" b="1">
                <a:solidFill>
                  <a:schemeClr val="tx2"/>
                </a:solidFill>
              </a:rPr>
              <a:t>&amp;</a:t>
            </a:r>
          </a:p>
          <a:p>
            <a:pPr algn="ctr"/>
            <a:r>
              <a:rPr lang="en-US" sz="2400" b="1">
                <a:solidFill>
                  <a:schemeClr val="tx2"/>
                </a:solidFill>
              </a:rPr>
              <a:t>Maximum &gt; 25 mm/24h</a:t>
            </a:r>
          </a:p>
        </p:txBody>
      </p:sp>
      <p:pic>
        <p:nvPicPr>
          <p:cNvPr id="136196" name="Picture 4" descr="PerfDiag_MEDMAX001"/>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38243"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 mm/24h</a:t>
            </a:r>
          </a:p>
          <a:p>
            <a:pPr algn="ctr"/>
            <a:r>
              <a:rPr lang="en-US" sz="2400" b="1">
                <a:solidFill>
                  <a:schemeClr val="tx2"/>
                </a:solidFill>
              </a:rPr>
              <a:t>&amp;</a:t>
            </a:r>
          </a:p>
          <a:p>
            <a:pPr algn="ctr"/>
            <a:r>
              <a:rPr lang="en-US" sz="2400" b="1">
                <a:solidFill>
                  <a:schemeClr val="tx2"/>
                </a:solidFill>
              </a:rPr>
              <a:t>Maximum &gt; 50 mm/24h</a:t>
            </a:r>
          </a:p>
        </p:txBody>
      </p:sp>
      <p:pic>
        <p:nvPicPr>
          <p:cNvPr id="138244" name="Picture 4" descr="PerfDiag_MEDMAX003"/>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http://172.16.101.8/versus/data/2011-06-01_2011-08-31_1346.png?1314614740203"/>
          <p:cNvPicPr>
            <a:picLocks noChangeAspect="1" noChangeArrowheads="1"/>
          </p:cNvPicPr>
          <p:nvPr/>
        </p:nvPicPr>
        <p:blipFill>
          <a:blip r:embed="rId2" cstate="print"/>
          <a:srcRect/>
          <a:stretch>
            <a:fillRect/>
          </a:stretch>
        </p:blipFill>
        <p:spPr bwMode="auto">
          <a:xfrm>
            <a:off x="4857750" y="3714750"/>
            <a:ext cx="3814763" cy="2692400"/>
          </a:xfrm>
          <a:prstGeom prst="rect">
            <a:avLst/>
          </a:prstGeom>
          <a:noFill/>
          <a:ln w="9525">
            <a:noFill/>
            <a:miter lim="800000"/>
            <a:headEnd/>
            <a:tailEnd/>
          </a:ln>
        </p:spPr>
      </p:pic>
      <p:sp>
        <p:nvSpPr>
          <p:cNvPr id="9219"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vs ECMWF </a:t>
            </a:r>
            <a:br>
              <a:rPr lang="it-IT" sz="2800">
                <a:solidFill>
                  <a:schemeClr val="tx2"/>
                </a:solidFill>
                <a:latin typeface="Comic Sans MS" pitchFamily="66" charset="0"/>
              </a:rPr>
            </a:br>
            <a:r>
              <a:rPr lang="it-IT" sz="2800">
                <a:solidFill>
                  <a:schemeClr val="tx2"/>
                </a:solidFill>
                <a:latin typeface="Comic Sans MS" pitchFamily="66" charset="0"/>
              </a:rPr>
              <a:t>Mean Sea Level Pressure</a:t>
            </a:r>
          </a:p>
        </p:txBody>
      </p:sp>
      <p:sp>
        <p:nvSpPr>
          <p:cNvPr id="9220"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9221"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9222"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9223"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9224" name="Picture 12" descr="http://172.16.101.8/versus/data/2010-09-01_2010-11-30_1223.png?1312370785140"/>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9225" name="Picture 14" descr="http://172.16.101.8/versus/data/2010-12-01_2011-02-28_1224.png?1312370862921"/>
          <p:cNvPicPr>
            <a:picLocks noChangeAspect="1" noChangeArrowheads="1"/>
          </p:cNvPicPr>
          <p:nvPr/>
        </p:nvPicPr>
        <p:blipFill>
          <a:blip r:embed="rId4" cstate="print"/>
          <a:srcRect/>
          <a:stretch>
            <a:fillRect/>
          </a:stretch>
        </p:blipFill>
        <p:spPr bwMode="auto">
          <a:xfrm>
            <a:off x="4857750" y="1071563"/>
            <a:ext cx="3814763" cy="2692400"/>
          </a:xfrm>
          <a:prstGeom prst="rect">
            <a:avLst/>
          </a:prstGeom>
          <a:noFill/>
          <a:ln w="9525">
            <a:noFill/>
            <a:miter lim="800000"/>
            <a:headEnd/>
            <a:tailEnd/>
          </a:ln>
        </p:spPr>
      </p:pic>
      <p:pic>
        <p:nvPicPr>
          <p:cNvPr id="9226" name="Picture 16" descr="http://172.16.101.8/versus/data/2011-03-01_2011-05-31_1225.png?1312370936921"/>
          <p:cNvPicPr>
            <a:picLocks noChangeAspect="1" noChangeArrowheads="1"/>
          </p:cNvPicPr>
          <p:nvPr/>
        </p:nvPicPr>
        <p:blipFill>
          <a:blip r:embed="rId5" cstate="print"/>
          <a:srcRect/>
          <a:stretch>
            <a:fillRect/>
          </a:stretch>
        </p:blipFill>
        <p:spPr bwMode="auto">
          <a:xfrm>
            <a:off x="1071563" y="3714750"/>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40291"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 mm/24h</a:t>
            </a:r>
          </a:p>
          <a:p>
            <a:pPr algn="ctr"/>
            <a:r>
              <a:rPr lang="en-US" sz="2400" b="1">
                <a:solidFill>
                  <a:schemeClr val="tx2"/>
                </a:solidFill>
              </a:rPr>
              <a:t>&amp;</a:t>
            </a:r>
          </a:p>
          <a:p>
            <a:pPr algn="ctr"/>
            <a:r>
              <a:rPr lang="en-US" sz="2400" b="1">
                <a:solidFill>
                  <a:schemeClr val="tx2"/>
                </a:solidFill>
              </a:rPr>
              <a:t>Maximum &gt; 75 mm/24h</a:t>
            </a:r>
          </a:p>
        </p:txBody>
      </p:sp>
      <p:pic>
        <p:nvPicPr>
          <p:cNvPr id="140292" name="Picture 4" descr="PerfDiag_MEDMAX005"/>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42339"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 mm/24h</a:t>
            </a:r>
          </a:p>
          <a:p>
            <a:pPr algn="ctr"/>
            <a:r>
              <a:rPr lang="en-US" sz="2400" b="1">
                <a:solidFill>
                  <a:schemeClr val="tx2"/>
                </a:solidFill>
              </a:rPr>
              <a:t>&amp;</a:t>
            </a:r>
          </a:p>
          <a:p>
            <a:pPr algn="ctr"/>
            <a:r>
              <a:rPr lang="en-US" sz="2400" b="1">
                <a:solidFill>
                  <a:schemeClr val="tx2"/>
                </a:solidFill>
              </a:rPr>
              <a:t>Maximum &gt; 100 mm/24h</a:t>
            </a:r>
          </a:p>
        </p:txBody>
      </p:sp>
      <p:pic>
        <p:nvPicPr>
          <p:cNvPr id="142340" name="Picture 4" descr="PerfDiag_MEDMAX007"/>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44387"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5 mm/24h</a:t>
            </a:r>
          </a:p>
          <a:p>
            <a:pPr algn="ctr"/>
            <a:r>
              <a:rPr lang="en-US" sz="2400" b="1">
                <a:solidFill>
                  <a:schemeClr val="tx2"/>
                </a:solidFill>
              </a:rPr>
              <a:t>&amp;</a:t>
            </a:r>
          </a:p>
          <a:p>
            <a:pPr algn="ctr"/>
            <a:r>
              <a:rPr lang="en-US" sz="2400" b="1">
                <a:solidFill>
                  <a:schemeClr val="tx2"/>
                </a:solidFill>
              </a:rPr>
              <a:t>Maximum &gt; 25 mm/24h</a:t>
            </a:r>
          </a:p>
        </p:txBody>
      </p:sp>
      <p:pic>
        <p:nvPicPr>
          <p:cNvPr id="144388" name="Picture 4" descr="PerfDiag_MEDMAX009"/>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46435"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5 mm/24h</a:t>
            </a:r>
          </a:p>
          <a:p>
            <a:pPr algn="ctr"/>
            <a:r>
              <a:rPr lang="en-US" sz="2400" b="1">
                <a:solidFill>
                  <a:schemeClr val="tx2"/>
                </a:solidFill>
              </a:rPr>
              <a:t>&amp;</a:t>
            </a:r>
          </a:p>
          <a:p>
            <a:pPr algn="ctr"/>
            <a:r>
              <a:rPr lang="en-US" sz="2400" b="1">
                <a:solidFill>
                  <a:schemeClr val="tx2"/>
                </a:solidFill>
              </a:rPr>
              <a:t>Maximum &gt; 50 mm/24h</a:t>
            </a:r>
          </a:p>
        </p:txBody>
      </p:sp>
      <p:pic>
        <p:nvPicPr>
          <p:cNvPr id="146436" name="Picture 4" descr="PerfDiag_MEDMAX011"/>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48483"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5 mm/24h</a:t>
            </a:r>
          </a:p>
          <a:p>
            <a:pPr algn="ctr"/>
            <a:r>
              <a:rPr lang="en-US" sz="2400" b="1">
                <a:solidFill>
                  <a:schemeClr val="tx2"/>
                </a:solidFill>
              </a:rPr>
              <a:t>&amp;</a:t>
            </a:r>
          </a:p>
          <a:p>
            <a:pPr algn="ctr"/>
            <a:r>
              <a:rPr lang="en-US" sz="2400" b="1">
                <a:solidFill>
                  <a:schemeClr val="tx2"/>
                </a:solidFill>
              </a:rPr>
              <a:t>Maximum &gt; 75 mm/24h</a:t>
            </a:r>
          </a:p>
        </p:txBody>
      </p:sp>
      <p:pic>
        <p:nvPicPr>
          <p:cNvPr id="148484" name="Picture 4" descr="PerfDiag_MEDMAX013"/>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50531" name="Rectangle 3"/>
          <p:cNvSpPr>
            <a:spLocks noChangeArrowheads="1"/>
          </p:cNvSpPr>
          <p:nvPr/>
        </p:nvSpPr>
        <p:spPr bwMode="auto">
          <a:xfrm>
            <a:off x="2411413" y="42863"/>
            <a:ext cx="5270500"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5 mm/24h</a:t>
            </a:r>
          </a:p>
          <a:p>
            <a:pPr algn="ctr"/>
            <a:r>
              <a:rPr lang="en-US" sz="2400" b="1">
                <a:solidFill>
                  <a:schemeClr val="tx2"/>
                </a:solidFill>
              </a:rPr>
              <a:t>&amp;</a:t>
            </a:r>
          </a:p>
          <a:p>
            <a:pPr algn="ctr"/>
            <a:r>
              <a:rPr lang="en-US" sz="2400" b="1">
                <a:solidFill>
                  <a:schemeClr val="tx2"/>
                </a:solidFill>
              </a:rPr>
              <a:t>Maximum &gt; 100 mm/24h</a:t>
            </a:r>
          </a:p>
        </p:txBody>
      </p:sp>
      <p:pic>
        <p:nvPicPr>
          <p:cNvPr id="150532" name="Picture 4" descr="PerfDiag_MEDMAX015"/>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52579"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10 mm/24h</a:t>
            </a:r>
          </a:p>
          <a:p>
            <a:pPr algn="ctr"/>
            <a:r>
              <a:rPr lang="en-US" sz="2400" b="1">
                <a:solidFill>
                  <a:schemeClr val="tx2"/>
                </a:solidFill>
              </a:rPr>
              <a:t>&amp;</a:t>
            </a:r>
          </a:p>
          <a:p>
            <a:pPr algn="ctr"/>
            <a:r>
              <a:rPr lang="en-US" sz="2400" b="1">
                <a:solidFill>
                  <a:schemeClr val="tx2"/>
                </a:solidFill>
              </a:rPr>
              <a:t>Maximum &gt; 25 mm/24h</a:t>
            </a:r>
          </a:p>
        </p:txBody>
      </p:sp>
      <p:pic>
        <p:nvPicPr>
          <p:cNvPr id="152580" name="Picture 4" descr="PerfDiag_MEDMAX017"/>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54627"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10 mm/24h</a:t>
            </a:r>
          </a:p>
          <a:p>
            <a:pPr algn="ctr"/>
            <a:r>
              <a:rPr lang="en-US" sz="2400" b="1">
                <a:solidFill>
                  <a:schemeClr val="tx2"/>
                </a:solidFill>
              </a:rPr>
              <a:t>&amp;</a:t>
            </a:r>
          </a:p>
          <a:p>
            <a:pPr algn="ctr"/>
            <a:r>
              <a:rPr lang="en-US" sz="2400" b="1">
                <a:solidFill>
                  <a:schemeClr val="tx2"/>
                </a:solidFill>
              </a:rPr>
              <a:t>Maximum &gt; 50 mm/24h</a:t>
            </a:r>
          </a:p>
        </p:txBody>
      </p:sp>
      <p:pic>
        <p:nvPicPr>
          <p:cNvPr id="154628" name="Picture 4" descr="PerfDiag_MEDMAX019"/>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56675"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10 mm/24h</a:t>
            </a:r>
          </a:p>
          <a:p>
            <a:pPr algn="ctr"/>
            <a:r>
              <a:rPr lang="en-US" sz="2400" b="1">
                <a:solidFill>
                  <a:schemeClr val="tx2"/>
                </a:solidFill>
              </a:rPr>
              <a:t>&amp;</a:t>
            </a:r>
          </a:p>
          <a:p>
            <a:pPr algn="ctr"/>
            <a:r>
              <a:rPr lang="en-US" sz="2400" b="1">
                <a:solidFill>
                  <a:schemeClr val="tx2"/>
                </a:solidFill>
              </a:rPr>
              <a:t>Maximum &gt; 75 mm/24h</a:t>
            </a:r>
          </a:p>
        </p:txBody>
      </p:sp>
      <p:pic>
        <p:nvPicPr>
          <p:cNvPr id="156676" name="Picture 4" descr="PerfDiag_MEDMAX021"/>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58723"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10 mm/24h</a:t>
            </a:r>
          </a:p>
          <a:p>
            <a:pPr algn="ctr"/>
            <a:r>
              <a:rPr lang="en-US" sz="2400" b="1">
                <a:solidFill>
                  <a:schemeClr val="tx2"/>
                </a:solidFill>
              </a:rPr>
              <a:t>&amp;</a:t>
            </a:r>
          </a:p>
          <a:p>
            <a:pPr algn="ctr"/>
            <a:r>
              <a:rPr lang="en-US" sz="2400" b="1">
                <a:solidFill>
                  <a:schemeClr val="tx2"/>
                </a:solidFill>
              </a:rPr>
              <a:t>Maximum &gt; 100 mm/24h</a:t>
            </a:r>
          </a:p>
        </p:txBody>
      </p:sp>
      <p:pic>
        <p:nvPicPr>
          <p:cNvPr id="158724" name="Picture 4" descr="PerfDiag_MEDMAX023"/>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http://172.16.101.8/versus/data/2011-06-01_2011-08-31_1349.png?1314622062500"/>
          <p:cNvPicPr>
            <a:picLocks noChangeAspect="1" noChangeArrowheads="1"/>
          </p:cNvPicPr>
          <p:nvPr/>
        </p:nvPicPr>
        <p:blipFill>
          <a:blip r:embed="rId2" cstate="print"/>
          <a:srcRect/>
          <a:stretch>
            <a:fillRect/>
          </a:stretch>
        </p:blipFill>
        <p:spPr bwMode="auto">
          <a:xfrm>
            <a:off x="4929188" y="3786188"/>
            <a:ext cx="3814762" cy="2692400"/>
          </a:xfrm>
          <a:prstGeom prst="rect">
            <a:avLst/>
          </a:prstGeom>
          <a:noFill/>
          <a:ln w="9525">
            <a:noFill/>
            <a:miter lim="800000"/>
            <a:headEnd/>
            <a:tailEnd/>
          </a:ln>
        </p:spPr>
      </p:pic>
      <p:sp>
        <p:nvSpPr>
          <p:cNvPr id="10243"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vs ECMWF </a:t>
            </a:r>
            <a:br>
              <a:rPr lang="it-IT" sz="2800">
                <a:solidFill>
                  <a:schemeClr val="tx2"/>
                </a:solidFill>
                <a:latin typeface="Comic Sans MS" pitchFamily="66" charset="0"/>
              </a:rPr>
            </a:br>
            <a:r>
              <a:rPr lang="it-IT" sz="2800">
                <a:solidFill>
                  <a:schemeClr val="tx2"/>
                </a:solidFill>
                <a:latin typeface="Comic Sans MS" pitchFamily="66" charset="0"/>
              </a:rPr>
              <a:t>Total Cloud Cover</a:t>
            </a:r>
          </a:p>
        </p:txBody>
      </p:sp>
      <p:sp>
        <p:nvSpPr>
          <p:cNvPr id="10244" name="CasellaDiTesto 6"/>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0245" name="CasellaDiTesto 7"/>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0246" name="CasellaDiTesto 8"/>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0247" name="CasellaDiTesto 9"/>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0248" name="Picture 12" descr="http://172.16.101.8/versus/data/2010-09-01_2010-11-30_1235.png?1312468654203"/>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10249" name="Picture 14" descr="http://172.16.101.8/versus/data/2011-03-01_2011-05-31_1236.png?1312468816515"/>
          <p:cNvPicPr>
            <a:picLocks noChangeAspect="1" noChangeArrowheads="1"/>
          </p:cNvPicPr>
          <p:nvPr/>
        </p:nvPicPr>
        <p:blipFill>
          <a:blip r:embed="rId4" cstate="print"/>
          <a:srcRect/>
          <a:stretch>
            <a:fillRect/>
          </a:stretch>
        </p:blipFill>
        <p:spPr bwMode="auto">
          <a:xfrm>
            <a:off x="1071563" y="3786188"/>
            <a:ext cx="3814762" cy="2692400"/>
          </a:xfrm>
          <a:prstGeom prst="rect">
            <a:avLst/>
          </a:prstGeom>
          <a:noFill/>
          <a:ln w="9525">
            <a:noFill/>
            <a:miter lim="800000"/>
            <a:headEnd/>
            <a:tailEnd/>
          </a:ln>
        </p:spPr>
      </p:pic>
      <p:pic>
        <p:nvPicPr>
          <p:cNvPr id="10250" name="Picture 16" descr="http://172.16.101.8/versus/data/2010-12-01_2011-02-28_1237.png?1312469141593"/>
          <p:cNvPicPr>
            <a:picLocks noChangeAspect="1" noChangeArrowheads="1"/>
          </p:cNvPicPr>
          <p:nvPr/>
        </p:nvPicPr>
        <p:blipFill>
          <a:blip r:embed="rId5" cstate="print"/>
          <a:srcRect/>
          <a:stretch>
            <a:fillRect/>
          </a:stretch>
        </p:blipFill>
        <p:spPr bwMode="auto">
          <a:xfrm>
            <a:off x="4929188" y="1071563"/>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60771"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20 mm/24h</a:t>
            </a:r>
          </a:p>
          <a:p>
            <a:pPr algn="ctr"/>
            <a:r>
              <a:rPr lang="en-US" sz="2400" b="1">
                <a:solidFill>
                  <a:schemeClr val="tx2"/>
                </a:solidFill>
              </a:rPr>
              <a:t>&amp;</a:t>
            </a:r>
          </a:p>
          <a:p>
            <a:pPr algn="ctr"/>
            <a:r>
              <a:rPr lang="en-US" sz="2400" b="1">
                <a:solidFill>
                  <a:schemeClr val="tx2"/>
                </a:solidFill>
              </a:rPr>
              <a:t>Maximum &gt; 25 mm/24h</a:t>
            </a:r>
          </a:p>
        </p:txBody>
      </p:sp>
      <p:pic>
        <p:nvPicPr>
          <p:cNvPr id="160772" name="Picture 4" descr="PerfDiag_MEDMAX025"/>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62819"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20 mm/24h</a:t>
            </a:r>
          </a:p>
          <a:p>
            <a:pPr algn="ctr"/>
            <a:r>
              <a:rPr lang="en-US" sz="2400" b="1">
                <a:solidFill>
                  <a:schemeClr val="tx2"/>
                </a:solidFill>
              </a:rPr>
              <a:t>&amp;</a:t>
            </a:r>
          </a:p>
          <a:p>
            <a:pPr algn="ctr"/>
            <a:r>
              <a:rPr lang="en-US" sz="2400" b="1">
                <a:solidFill>
                  <a:schemeClr val="tx2"/>
                </a:solidFill>
              </a:rPr>
              <a:t>Maximum &gt; 50 mm/24h</a:t>
            </a:r>
          </a:p>
        </p:txBody>
      </p:sp>
      <p:pic>
        <p:nvPicPr>
          <p:cNvPr id="162820" name="Picture 4" descr="PerfDiag_MEDMAX027"/>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64867"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20 mm/24h</a:t>
            </a:r>
          </a:p>
          <a:p>
            <a:pPr algn="ctr"/>
            <a:r>
              <a:rPr lang="en-US" sz="2400" b="1">
                <a:solidFill>
                  <a:schemeClr val="tx2"/>
                </a:solidFill>
              </a:rPr>
              <a:t>&amp;</a:t>
            </a:r>
          </a:p>
          <a:p>
            <a:pPr algn="ctr"/>
            <a:r>
              <a:rPr lang="en-US" sz="2400" b="1">
                <a:solidFill>
                  <a:schemeClr val="tx2"/>
                </a:solidFill>
              </a:rPr>
              <a:t>Maximum &gt; 75 mm/24h</a:t>
            </a:r>
          </a:p>
        </p:txBody>
      </p:sp>
      <p:pic>
        <p:nvPicPr>
          <p:cNvPr id="164868" name="Picture 4" descr="PerfDiag_MEDMAX029"/>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perfDiag_legenda"/>
          <p:cNvPicPr>
            <a:picLocks noGrp="1" noChangeAspect="1" noChangeArrowheads="1"/>
          </p:cNvPicPr>
          <p:nvPr>
            <p:ph sz="half" idx="2"/>
          </p:nvPr>
        </p:nvPicPr>
        <p:blipFill>
          <a:blip r:embed="rId3" cstate="print"/>
          <a:srcRect/>
          <a:stretch>
            <a:fillRect/>
          </a:stretch>
        </p:blipFill>
        <p:spPr>
          <a:xfrm>
            <a:off x="5338763" y="2576513"/>
            <a:ext cx="2657475" cy="2571750"/>
          </a:xfrm>
        </p:spPr>
      </p:pic>
      <p:sp>
        <p:nvSpPr>
          <p:cNvPr id="166915" name="Rectangle 3"/>
          <p:cNvSpPr>
            <a:spLocks noChangeArrowheads="1"/>
          </p:cNvSpPr>
          <p:nvPr/>
        </p:nvSpPr>
        <p:spPr bwMode="auto">
          <a:xfrm>
            <a:off x="2327275" y="42863"/>
            <a:ext cx="5440363" cy="1187450"/>
          </a:xfrm>
          <a:prstGeom prst="rect">
            <a:avLst/>
          </a:prstGeom>
          <a:noFill/>
          <a:ln w="9525">
            <a:noFill/>
            <a:miter lim="800000"/>
            <a:headEnd/>
            <a:tailEnd/>
          </a:ln>
          <a:effectLst/>
        </p:spPr>
        <p:txBody>
          <a:bodyPr wrap="none">
            <a:spAutoFit/>
          </a:bodyPr>
          <a:lstStyle/>
          <a:p>
            <a:pPr algn="ctr"/>
            <a:r>
              <a:rPr lang="en-US" sz="2400" b="1">
                <a:solidFill>
                  <a:schemeClr val="tx2"/>
                </a:solidFill>
              </a:rPr>
              <a:t>50% of points (median) &gt; 20 mm/24h</a:t>
            </a:r>
          </a:p>
          <a:p>
            <a:pPr algn="ctr"/>
            <a:r>
              <a:rPr lang="en-US" sz="2400" b="1">
                <a:solidFill>
                  <a:schemeClr val="tx2"/>
                </a:solidFill>
              </a:rPr>
              <a:t>&amp;</a:t>
            </a:r>
          </a:p>
          <a:p>
            <a:pPr algn="ctr"/>
            <a:r>
              <a:rPr lang="en-US" sz="2400" b="1">
                <a:solidFill>
                  <a:schemeClr val="tx2"/>
                </a:solidFill>
              </a:rPr>
              <a:t>Maximum &gt; 75 mm/24h</a:t>
            </a:r>
          </a:p>
        </p:txBody>
      </p:sp>
      <p:pic>
        <p:nvPicPr>
          <p:cNvPr id="166916" name="Picture 4" descr="PerfDiag_MEDMAX031"/>
          <p:cNvPicPr>
            <a:picLocks noGrp="1" noChangeAspect="1" noChangeArrowheads="1"/>
          </p:cNvPicPr>
          <p:nvPr>
            <p:ph sz="half" idx="1"/>
          </p:nvPr>
        </p:nvPicPr>
        <p:blipFill>
          <a:blip r:embed="rId4" cstate="print"/>
          <a:srcRect/>
          <a:stretch>
            <a:fillRect/>
          </a:stretch>
        </p:blipFill>
        <p:spPr>
          <a:xfrm>
            <a:off x="457200" y="1843088"/>
            <a:ext cx="4038600" cy="40386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nud_0024_djf10_err"/>
          <p:cNvPicPr>
            <a:picLocks noChangeAspect="1" noChangeArrowheads="1"/>
          </p:cNvPicPr>
          <p:nvPr/>
        </p:nvPicPr>
        <p:blipFill>
          <a:blip r:embed="rId2"/>
          <a:srcRect/>
          <a:stretch>
            <a:fillRect/>
          </a:stretch>
        </p:blipFill>
        <p:spPr bwMode="auto">
          <a:xfrm>
            <a:off x="3352800" y="304800"/>
            <a:ext cx="3195638" cy="3590925"/>
          </a:xfrm>
          <a:prstGeom prst="rect">
            <a:avLst/>
          </a:prstGeom>
          <a:noFill/>
        </p:spPr>
      </p:pic>
      <p:sp>
        <p:nvSpPr>
          <p:cNvPr id="59395" name="Text Box 3"/>
          <p:cNvSpPr txBox="1">
            <a:spLocks noChangeArrowheads="1"/>
          </p:cNvSpPr>
          <p:nvPr/>
        </p:nvSpPr>
        <p:spPr bwMode="auto">
          <a:xfrm>
            <a:off x="0" y="14288"/>
            <a:ext cx="3657600" cy="366712"/>
          </a:xfrm>
          <a:prstGeom prst="rect">
            <a:avLst/>
          </a:prstGeom>
          <a:noFill/>
          <a:ln w="9525">
            <a:noFill/>
            <a:miter lim="800000"/>
            <a:headEnd/>
            <a:tailEnd/>
          </a:ln>
          <a:effectLst/>
        </p:spPr>
        <p:txBody>
          <a:bodyPr>
            <a:spAutoFit/>
          </a:bodyPr>
          <a:lstStyle/>
          <a:p>
            <a:pPr algn="l">
              <a:spcBef>
                <a:spcPct val="50000"/>
              </a:spcBef>
            </a:pPr>
            <a:r>
              <a:rPr lang="en-GB">
                <a:solidFill>
                  <a:srgbClr val="FF0000"/>
                </a:solidFill>
                <a:latin typeface="Verdana" pitchFamily="34" charset="0"/>
              </a:rPr>
              <a:t>RELATIVE ERROR winter 2010</a:t>
            </a:r>
          </a:p>
        </p:txBody>
      </p:sp>
      <p:sp>
        <p:nvSpPr>
          <p:cNvPr id="59396" name="Text Box 4"/>
          <p:cNvSpPr txBox="1">
            <a:spLocks noChangeArrowheads="1"/>
          </p:cNvSpPr>
          <p:nvPr/>
        </p:nvSpPr>
        <p:spPr bwMode="auto">
          <a:xfrm>
            <a:off x="3886200" y="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Cosmo-I7</a:t>
            </a:r>
          </a:p>
        </p:txBody>
      </p:sp>
      <p:sp>
        <p:nvSpPr>
          <p:cNvPr id="59397" name="Text Box 5"/>
          <p:cNvSpPr txBox="1">
            <a:spLocks noChangeArrowheads="1"/>
          </p:cNvSpPr>
          <p:nvPr/>
        </p:nvSpPr>
        <p:spPr bwMode="auto">
          <a:xfrm>
            <a:off x="7162800" y="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Cosmo-ME</a:t>
            </a:r>
          </a:p>
        </p:txBody>
      </p:sp>
      <p:pic>
        <p:nvPicPr>
          <p:cNvPr id="59398" name="Picture 6" descr="palette_err"/>
          <p:cNvPicPr>
            <a:picLocks noChangeAspect="1" noChangeArrowheads="1"/>
          </p:cNvPicPr>
          <p:nvPr/>
        </p:nvPicPr>
        <p:blipFill>
          <a:blip r:embed="rId3"/>
          <a:srcRect/>
          <a:stretch>
            <a:fillRect/>
          </a:stretch>
        </p:blipFill>
        <p:spPr bwMode="auto">
          <a:xfrm>
            <a:off x="4191000" y="3962400"/>
            <a:ext cx="1028700" cy="1384300"/>
          </a:xfrm>
          <a:prstGeom prst="rect">
            <a:avLst/>
          </a:prstGeom>
          <a:noFill/>
        </p:spPr>
      </p:pic>
      <p:pic>
        <p:nvPicPr>
          <p:cNvPr id="59399" name="Picture 7" descr="med_0024_djf10_err"/>
          <p:cNvPicPr>
            <a:picLocks noChangeAspect="1" noChangeArrowheads="1"/>
          </p:cNvPicPr>
          <p:nvPr/>
        </p:nvPicPr>
        <p:blipFill>
          <a:blip r:embed="rId4"/>
          <a:srcRect/>
          <a:stretch>
            <a:fillRect/>
          </a:stretch>
        </p:blipFill>
        <p:spPr bwMode="auto">
          <a:xfrm>
            <a:off x="6172200" y="304800"/>
            <a:ext cx="3376613" cy="3616325"/>
          </a:xfrm>
          <a:prstGeom prst="rect">
            <a:avLst/>
          </a:prstGeom>
          <a:noFill/>
        </p:spPr>
      </p:pic>
      <p:pic>
        <p:nvPicPr>
          <p:cNvPr id="59400" name="Picture 8" descr="ecn00_oss_djf10_e"/>
          <p:cNvPicPr>
            <a:picLocks noChangeAspect="1" noChangeArrowheads="1"/>
          </p:cNvPicPr>
          <p:nvPr/>
        </p:nvPicPr>
        <p:blipFill>
          <a:blip r:embed="rId5"/>
          <a:srcRect/>
          <a:stretch>
            <a:fillRect/>
          </a:stretch>
        </p:blipFill>
        <p:spPr bwMode="auto">
          <a:xfrm>
            <a:off x="0" y="1371600"/>
            <a:ext cx="3155950" cy="3403600"/>
          </a:xfrm>
          <a:prstGeom prst="rect">
            <a:avLst/>
          </a:prstGeom>
          <a:noFill/>
        </p:spPr>
      </p:pic>
      <p:pic>
        <p:nvPicPr>
          <p:cNvPr id="59401" name="Picture 9" descr="ecn_0024_djf10_err"/>
          <p:cNvPicPr>
            <a:picLocks noChangeAspect="1" noChangeArrowheads="1"/>
          </p:cNvPicPr>
          <p:nvPr/>
        </p:nvPicPr>
        <p:blipFill>
          <a:blip r:embed="rId6"/>
          <a:srcRect/>
          <a:stretch>
            <a:fillRect/>
          </a:stretch>
        </p:blipFill>
        <p:spPr bwMode="auto">
          <a:xfrm>
            <a:off x="5562600" y="3581400"/>
            <a:ext cx="3298825" cy="3590925"/>
          </a:xfrm>
          <a:prstGeom prst="rect">
            <a:avLst/>
          </a:prstGeom>
          <a:noFill/>
        </p:spPr>
      </p:pic>
      <p:sp>
        <p:nvSpPr>
          <p:cNvPr id="59402" name="Text Box 10"/>
          <p:cNvSpPr txBox="1">
            <a:spLocks noChangeArrowheads="1"/>
          </p:cNvSpPr>
          <p:nvPr/>
        </p:nvSpPr>
        <p:spPr bwMode="auto">
          <a:xfrm>
            <a:off x="4876800" y="449580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Ecmwf</a:t>
            </a:r>
          </a:p>
        </p:txBody>
      </p:sp>
      <p:pic>
        <p:nvPicPr>
          <p:cNvPr id="59403" name="Picture 11" descr="palette_oss_e"/>
          <p:cNvPicPr>
            <a:picLocks noChangeAspect="1" noChangeArrowheads="1"/>
          </p:cNvPicPr>
          <p:nvPr/>
        </p:nvPicPr>
        <p:blipFill>
          <a:blip r:embed="rId7"/>
          <a:srcRect/>
          <a:stretch>
            <a:fillRect/>
          </a:stretch>
        </p:blipFill>
        <p:spPr bwMode="auto">
          <a:xfrm>
            <a:off x="914400" y="4886325"/>
            <a:ext cx="1047750" cy="1971675"/>
          </a:xfrm>
          <a:prstGeom prst="rect">
            <a:avLst/>
          </a:prstGeom>
          <a:noFill/>
        </p:spPr>
      </p:pic>
      <p:sp>
        <p:nvSpPr>
          <p:cNvPr id="59404" name="Text Box 12"/>
          <p:cNvSpPr txBox="1">
            <a:spLocks noChangeArrowheads="1"/>
          </p:cNvSpPr>
          <p:nvPr/>
        </p:nvSpPr>
        <p:spPr bwMode="auto">
          <a:xfrm>
            <a:off x="228600" y="838200"/>
            <a:ext cx="1752600" cy="641350"/>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Cumulated obs. Prec.</a:t>
            </a:r>
          </a:p>
        </p:txBody>
      </p:sp>
      <p:sp>
        <p:nvSpPr>
          <p:cNvPr id="59405" name="Text Box 13"/>
          <p:cNvSpPr txBox="1">
            <a:spLocks noChangeArrowheads="1"/>
          </p:cNvSpPr>
          <p:nvPr/>
        </p:nvSpPr>
        <p:spPr bwMode="auto">
          <a:xfrm>
            <a:off x="3429000" y="3581400"/>
            <a:ext cx="2590800" cy="304800"/>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Rel Err= (for-obs)/obs %</a:t>
            </a:r>
          </a:p>
        </p:txBody>
      </p:sp>
      <p:sp>
        <p:nvSpPr>
          <p:cNvPr id="59406" name="Text Box 14"/>
          <p:cNvSpPr txBox="1">
            <a:spLocks noChangeArrowheads="1"/>
          </p:cNvSpPr>
          <p:nvPr/>
        </p:nvSpPr>
        <p:spPr bwMode="auto">
          <a:xfrm>
            <a:off x="152400" y="4359275"/>
            <a:ext cx="2590800" cy="517525"/>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Cumulated seasonal precipitation (mm)</a:t>
            </a:r>
          </a:p>
        </p:txBody>
      </p:sp>
      <p:sp>
        <p:nvSpPr>
          <p:cNvPr id="59407" name="Rectangle 15"/>
          <p:cNvSpPr>
            <a:spLocks noChangeArrowheads="1"/>
          </p:cNvSpPr>
          <p:nvPr/>
        </p:nvSpPr>
        <p:spPr bwMode="auto">
          <a:xfrm>
            <a:off x="1752600" y="1219200"/>
            <a:ext cx="2133600" cy="1692275"/>
          </a:xfrm>
          <a:prstGeom prst="rect">
            <a:avLst/>
          </a:prstGeom>
          <a:noFill/>
          <a:ln w="9525" algn="ctr">
            <a:noFill/>
            <a:miter lim="800000"/>
            <a:headEnd/>
            <a:tailEnd/>
          </a:ln>
          <a:effectLst/>
        </p:spPr>
        <p:txBody>
          <a:bodyPr>
            <a:spAutoFit/>
          </a:bodyPr>
          <a:lstStyle/>
          <a:p>
            <a:pPr>
              <a:spcBef>
                <a:spcPct val="50000"/>
              </a:spcBef>
            </a:pPr>
            <a:r>
              <a:rPr lang="en-GB" sz="1000">
                <a:latin typeface="Verdana" pitchFamily="34" charset="0"/>
              </a:rPr>
              <a:t> Few precipitation amount in the Padana Plain: very snowy winter also in plain areas where there are no heated rain gauges </a:t>
            </a:r>
            <a:r>
              <a:rPr lang="en-GB" sz="1000">
                <a:latin typeface="Verdana" pitchFamily="34" charset="0"/>
                <a:sym typeface="Wingdings" pitchFamily="2" charset="2"/>
              </a:rPr>
              <a:t> lack of representativeness  in fact all the models foresee less prec. Over Padana Plain</a:t>
            </a:r>
          </a:p>
          <a:p>
            <a:pPr>
              <a:spcBef>
                <a:spcPct val="50000"/>
              </a:spcBef>
            </a:pPr>
            <a:r>
              <a:rPr lang="en-GB" sz="1000">
                <a:latin typeface="Verdana" pitchFamily="34" charset="0"/>
                <a:sym typeface="Wingdings" pitchFamily="2" charset="2"/>
              </a:rPr>
              <a:t>Cosmo –I7 overestimates more</a:t>
            </a:r>
            <a:endParaRPr lang="en-GB" sz="800">
              <a:latin typeface="Verdana" pitchFamily="34" charset="0"/>
              <a:sym typeface="Wingdings" pitchFamily="2" charset="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ed_0024_djf11_err"/>
          <p:cNvPicPr>
            <a:picLocks noChangeAspect="1" noChangeArrowheads="1"/>
          </p:cNvPicPr>
          <p:nvPr/>
        </p:nvPicPr>
        <p:blipFill>
          <a:blip r:embed="rId2"/>
          <a:srcRect/>
          <a:stretch>
            <a:fillRect/>
          </a:stretch>
        </p:blipFill>
        <p:spPr bwMode="auto">
          <a:xfrm>
            <a:off x="5829300" y="304800"/>
            <a:ext cx="3314700" cy="3435350"/>
          </a:xfrm>
          <a:prstGeom prst="rect">
            <a:avLst/>
          </a:prstGeom>
          <a:noFill/>
        </p:spPr>
      </p:pic>
      <p:sp>
        <p:nvSpPr>
          <p:cNvPr id="60419" name="Text Box 3"/>
          <p:cNvSpPr txBox="1">
            <a:spLocks noChangeArrowheads="1"/>
          </p:cNvSpPr>
          <p:nvPr/>
        </p:nvSpPr>
        <p:spPr bwMode="auto">
          <a:xfrm>
            <a:off x="0" y="0"/>
            <a:ext cx="4724400" cy="366713"/>
          </a:xfrm>
          <a:prstGeom prst="rect">
            <a:avLst/>
          </a:prstGeom>
          <a:noFill/>
          <a:ln w="9525">
            <a:noFill/>
            <a:miter lim="800000"/>
            <a:headEnd/>
            <a:tailEnd/>
          </a:ln>
          <a:effectLst/>
        </p:spPr>
        <p:txBody>
          <a:bodyPr>
            <a:spAutoFit/>
          </a:bodyPr>
          <a:lstStyle/>
          <a:p>
            <a:pPr algn="l">
              <a:spcBef>
                <a:spcPct val="50000"/>
              </a:spcBef>
            </a:pPr>
            <a:r>
              <a:rPr lang="en-GB">
                <a:solidFill>
                  <a:srgbClr val="FF0000"/>
                </a:solidFill>
                <a:latin typeface="Verdana" pitchFamily="34" charset="0"/>
              </a:rPr>
              <a:t>RELATIVE ERROR winter 2011</a:t>
            </a:r>
          </a:p>
        </p:txBody>
      </p:sp>
      <p:sp>
        <p:nvSpPr>
          <p:cNvPr id="60420" name="Text Box 4"/>
          <p:cNvSpPr txBox="1">
            <a:spLocks noChangeArrowheads="1"/>
          </p:cNvSpPr>
          <p:nvPr/>
        </p:nvSpPr>
        <p:spPr bwMode="auto">
          <a:xfrm>
            <a:off x="4038600" y="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Cosmo-I7</a:t>
            </a:r>
          </a:p>
        </p:txBody>
      </p:sp>
      <p:sp>
        <p:nvSpPr>
          <p:cNvPr id="60421" name="Text Box 5"/>
          <p:cNvSpPr txBox="1">
            <a:spLocks noChangeArrowheads="1"/>
          </p:cNvSpPr>
          <p:nvPr/>
        </p:nvSpPr>
        <p:spPr bwMode="auto">
          <a:xfrm>
            <a:off x="6934200" y="14288"/>
            <a:ext cx="1447800" cy="366712"/>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Cosmo-ME</a:t>
            </a:r>
          </a:p>
        </p:txBody>
      </p:sp>
      <p:pic>
        <p:nvPicPr>
          <p:cNvPr id="60422" name="Picture 6" descr="palette_err"/>
          <p:cNvPicPr>
            <a:picLocks noChangeAspect="1" noChangeArrowheads="1"/>
          </p:cNvPicPr>
          <p:nvPr/>
        </p:nvPicPr>
        <p:blipFill>
          <a:blip r:embed="rId3"/>
          <a:srcRect/>
          <a:stretch>
            <a:fillRect/>
          </a:stretch>
        </p:blipFill>
        <p:spPr bwMode="auto">
          <a:xfrm>
            <a:off x="4152900" y="4038600"/>
            <a:ext cx="1028700" cy="1384300"/>
          </a:xfrm>
          <a:prstGeom prst="rect">
            <a:avLst/>
          </a:prstGeom>
          <a:noFill/>
        </p:spPr>
      </p:pic>
      <p:pic>
        <p:nvPicPr>
          <p:cNvPr id="60423" name="Picture 7" descr="ecn_0024_djf11_err"/>
          <p:cNvPicPr>
            <a:picLocks noChangeAspect="1" noChangeArrowheads="1"/>
          </p:cNvPicPr>
          <p:nvPr/>
        </p:nvPicPr>
        <p:blipFill>
          <a:blip r:embed="rId4"/>
          <a:srcRect/>
          <a:stretch>
            <a:fillRect/>
          </a:stretch>
        </p:blipFill>
        <p:spPr bwMode="auto">
          <a:xfrm>
            <a:off x="5802313" y="3429000"/>
            <a:ext cx="3341687" cy="3616325"/>
          </a:xfrm>
          <a:prstGeom prst="rect">
            <a:avLst/>
          </a:prstGeom>
          <a:noFill/>
        </p:spPr>
      </p:pic>
      <p:sp>
        <p:nvSpPr>
          <p:cNvPr id="60424" name="Text Box 8"/>
          <p:cNvSpPr txBox="1">
            <a:spLocks noChangeArrowheads="1"/>
          </p:cNvSpPr>
          <p:nvPr/>
        </p:nvSpPr>
        <p:spPr bwMode="auto">
          <a:xfrm>
            <a:off x="4876800" y="441960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Ecmwf</a:t>
            </a:r>
          </a:p>
        </p:txBody>
      </p:sp>
      <p:pic>
        <p:nvPicPr>
          <p:cNvPr id="60425" name="Picture 9" descr="ecn00_oss_djf11_e"/>
          <p:cNvPicPr>
            <a:picLocks noChangeAspect="1" noChangeArrowheads="1"/>
          </p:cNvPicPr>
          <p:nvPr/>
        </p:nvPicPr>
        <p:blipFill>
          <a:blip r:embed="rId5"/>
          <a:srcRect/>
          <a:stretch>
            <a:fillRect/>
          </a:stretch>
        </p:blipFill>
        <p:spPr bwMode="auto">
          <a:xfrm>
            <a:off x="152400" y="1371600"/>
            <a:ext cx="2900363" cy="3413125"/>
          </a:xfrm>
          <a:prstGeom prst="rect">
            <a:avLst/>
          </a:prstGeom>
          <a:noFill/>
        </p:spPr>
      </p:pic>
      <p:pic>
        <p:nvPicPr>
          <p:cNvPr id="60426" name="Picture 10" descr="palette_oss_e"/>
          <p:cNvPicPr>
            <a:picLocks noChangeAspect="1" noChangeArrowheads="1"/>
          </p:cNvPicPr>
          <p:nvPr/>
        </p:nvPicPr>
        <p:blipFill>
          <a:blip r:embed="rId6"/>
          <a:srcRect/>
          <a:stretch>
            <a:fillRect/>
          </a:stretch>
        </p:blipFill>
        <p:spPr bwMode="auto">
          <a:xfrm>
            <a:off x="914400" y="4886325"/>
            <a:ext cx="1047750" cy="1971675"/>
          </a:xfrm>
          <a:prstGeom prst="rect">
            <a:avLst/>
          </a:prstGeom>
          <a:noFill/>
        </p:spPr>
      </p:pic>
      <p:sp>
        <p:nvSpPr>
          <p:cNvPr id="60427" name="Text Box 11"/>
          <p:cNvSpPr txBox="1">
            <a:spLocks noChangeArrowheads="1"/>
          </p:cNvSpPr>
          <p:nvPr/>
        </p:nvSpPr>
        <p:spPr bwMode="auto">
          <a:xfrm>
            <a:off x="228600" y="838200"/>
            <a:ext cx="1752600" cy="641350"/>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Cumulated obs. Prec.</a:t>
            </a:r>
          </a:p>
        </p:txBody>
      </p:sp>
      <p:sp>
        <p:nvSpPr>
          <p:cNvPr id="60428" name="Text Box 12"/>
          <p:cNvSpPr txBox="1">
            <a:spLocks noChangeArrowheads="1"/>
          </p:cNvSpPr>
          <p:nvPr/>
        </p:nvSpPr>
        <p:spPr bwMode="auto">
          <a:xfrm>
            <a:off x="152400" y="4359275"/>
            <a:ext cx="2590800" cy="517525"/>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Cumulated seasonal precipitation (mm)</a:t>
            </a:r>
          </a:p>
        </p:txBody>
      </p:sp>
      <p:pic>
        <p:nvPicPr>
          <p:cNvPr id="60429" name="Picture 13" descr="nud_0024_djf11_err"/>
          <p:cNvPicPr>
            <a:picLocks noChangeAspect="1" noChangeArrowheads="1"/>
          </p:cNvPicPr>
          <p:nvPr/>
        </p:nvPicPr>
        <p:blipFill>
          <a:blip r:embed="rId7"/>
          <a:srcRect/>
          <a:stretch>
            <a:fillRect/>
          </a:stretch>
        </p:blipFill>
        <p:spPr bwMode="auto">
          <a:xfrm>
            <a:off x="3276600" y="307975"/>
            <a:ext cx="2925763" cy="3425825"/>
          </a:xfrm>
          <a:prstGeom prst="rect">
            <a:avLst/>
          </a:prstGeom>
          <a:noFill/>
        </p:spPr>
      </p:pic>
      <p:sp>
        <p:nvSpPr>
          <p:cNvPr id="60430" name="Text Box 14"/>
          <p:cNvSpPr txBox="1">
            <a:spLocks noChangeArrowheads="1"/>
          </p:cNvSpPr>
          <p:nvPr/>
        </p:nvSpPr>
        <p:spPr bwMode="auto">
          <a:xfrm>
            <a:off x="3429000" y="3581400"/>
            <a:ext cx="2590800" cy="304800"/>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Rel Err= (for-obs)/obs %</a:t>
            </a:r>
          </a:p>
        </p:txBody>
      </p:sp>
      <p:sp>
        <p:nvSpPr>
          <p:cNvPr id="60431" name="Rectangle 15"/>
          <p:cNvSpPr>
            <a:spLocks noChangeArrowheads="1"/>
          </p:cNvSpPr>
          <p:nvPr/>
        </p:nvSpPr>
        <p:spPr bwMode="auto">
          <a:xfrm>
            <a:off x="1752600" y="1219200"/>
            <a:ext cx="2133600" cy="1006475"/>
          </a:xfrm>
          <a:prstGeom prst="rect">
            <a:avLst/>
          </a:prstGeom>
          <a:noFill/>
          <a:ln w="9525" algn="ctr">
            <a:noFill/>
            <a:miter lim="800000"/>
            <a:headEnd/>
            <a:tailEnd/>
          </a:ln>
          <a:effectLst/>
        </p:spPr>
        <p:txBody>
          <a:bodyPr>
            <a:spAutoFit/>
          </a:bodyPr>
          <a:lstStyle/>
          <a:p>
            <a:pPr>
              <a:spcBef>
                <a:spcPct val="50000"/>
              </a:spcBef>
              <a:buFontTx/>
              <a:buChar char="•"/>
            </a:pPr>
            <a:r>
              <a:rPr lang="en-GB" sz="1000">
                <a:latin typeface="Verdana" pitchFamily="34" charset="0"/>
              </a:rPr>
              <a:t>Winter 2011 drier than 2010</a:t>
            </a:r>
            <a:endParaRPr lang="en-GB" sz="1000">
              <a:latin typeface="Verdana" pitchFamily="34" charset="0"/>
              <a:sym typeface="Wingdings" pitchFamily="2" charset="2"/>
            </a:endParaRPr>
          </a:p>
          <a:p>
            <a:pPr>
              <a:spcBef>
                <a:spcPct val="50000"/>
              </a:spcBef>
              <a:buFontTx/>
              <a:buChar char="•"/>
            </a:pPr>
            <a:r>
              <a:rPr lang="en-GB" sz="1000">
                <a:latin typeface="Verdana" pitchFamily="34" charset="0"/>
                <a:sym typeface="Wingdings" pitchFamily="2" charset="2"/>
              </a:rPr>
              <a:t>Ecmwf overestimates</a:t>
            </a:r>
          </a:p>
          <a:p>
            <a:pPr>
              <a:spcBef>
                <a:spcPct val="50000"/>
              </a:spcBef>
              <a:buFontTx/>
              <a:buChar char="•"/>
            </a:pPr>
            <a:r>
              <a:rPr lang="en-GB" sz="1000">
                <a:latin typeface="Verdana" pitchFamily="34" charset="0"/>
                <a:sym typeface="Wingdings" pitchFamily="2" charset="2"/>
              </a:rPr>
              <a:t>LAMs overestimate over North, underestimate over South</a:t>
            </a:r>
            <a:endParaRPr lang="en-GB" sz="800">
              <a:latin typeface="Verdana" pitchFamily="34" charset="0"/>
              <a:sym typeface="Wingdings" pitchFamily="2" charset="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ecn00_oss_mam10_e"/>
          <p:cNvPicPr>
            <a:picLocks noChangeAspect="1" noChangeArrowheads="1"/>
          </p:cNvPicPr>
          <p:nvPr/>
        </p:nvPicPr>
        <p:blipFill>
          <a:blip r:embed="rId2"/>
          <a:srcRect/>
          <a:stretch>
            <a:fillRect/>
          </a:stretch>
        </p:blipFill>
        <p:spPr bwMode="auto">
          <a:xfrm>
            <a:off x="0" y="1371600"/>
            <a:ext cx="3095625" cy="3408363"/>
          </a:xfrm>
          <a:prstGeom prst="rect">
            <a:avLst/>
          </a:prstGeom>
          <a:noFill/>
        </p:spPr>
      </p:pic>
      <p:sp>
        <p:nvSpPr>
          <p:cNvPr id="61443" name="Text Box 3"/>
          <p:cNvSpPr txBox="1">
            <a:spLocks noChangeArrowheads="1"/>
          </p:cNvSpPr>
          <p:nvPr/>
        </p:nvSpPr>
        <p:spPr bwMode="auto">
          <a:xfrm>
            <a:off x="0" y="0"/>
            <a:ext cx="4724400" cy="366713"/>
          </a:xfrm>
          <a:prstGeom prst="rect">
            <a:avLst/>
          </a:prstGeom>
          <a:noFill/>
          <a:ln w="9525">
            <a:noFill/>
            <a:miter lim="800000"/>
            <a:headEnd/>
            <a:tailEnd/>
          </a:ln>
          <a:effectLst/>
        </p:spPr>
        <p:txBody>
          <a:bodyPr>
            <a:spAutoFit/>
          </a:bodyPr>
          <a:lstStyle/>
          <a:p>
            <a:pPr algn="l">
              <a:spcBef>
                <a:spcPct val="50000"/>
              </a:spcBef>
            </a:pPr>
            <a:r>
              <a:rPr lang="en-GB">
                <a:solidFill>
                  <a:srgbClr val="FF0000"/>
                </a:solidFill>
                <a:latin typeface="Verdana" pitchFamily="34" charset="0"/>
              </a:rPr>
              <a:t>RELATIVE ERROR spring 2010</a:t>
            </a:r>
          </a:p>
        </p:txBody>
      </p:sp>
      <p:pic>
        <p:nvPicPr>
          <p:cNvPr id="61444" name="Picture 4" descr="nud_0024_mam10_err"/>
          <p:cNvPicPr>
            <a:picLocks noChangeAspect="1" noChangeArrowheads="1"/>
          </p:cNvPicPr>
          <p:nvPr/>
        </p:nvPicPr>
        <p:blipFill>
          <a:blip r:embed="rId3"/>
          <a:srcRect/>
          <a:stretch>
            <a:fillRect/>
          </a:stretch>
        </p:blipFill>
        <p:spPr bwMode="auto">
          <a:xfrm>
            <a:off x="3276600" y="304800"/>
            <a:ext cx="3470275" cy="3598863"/>
          </a:xfrm>
          <a:prstGeom prst="rect">
            <a:avLst/>
          </a:prstGeom>
          <a:noFill/>
        </p:spPr>
      </p:pic>
      <p:pic>
        <p:nvPicPr>
          <p:cNvPr id="61445" name="Picture 5" descr="med_0024_mam10_err"/>
          <p:cNvPicPr>
            <a:picLocks noChangeAspect="1" noChangeArrowheads="1"/>
          </p:cNvPicPr>
          <p:nvPr/>
        </p:nvPicPr>
        <p:blipFill>
          <a:blip r:embed="rId4"/>
          <a:srcRect/>
          <a:stretch>
            <a:fillRect/>
          </a:stretch>
        </p:blipFill>
        <p:spPr bwMode="auto">
          <a:xfrm>
            <a:off x="6200775" y="346075"/>
            <a:ext cx="3248025" cy="3616325"/>
          </a:xfrm>
          <a:prstGeom prst="rect">
            <a:avLst/>
          </a:prstGeom>
          <a:noFill/>
        </p:spPr>
      </p:pic>
      <p:sp>
        <p:nvSpPr>
          <p:cNvPr id="61446" name="Text Box 6"/>
          <p:cNvSpPr txBox="1">
            <a:spLocks noChangeArrowheads="1"/>
          </p:cNvSpPr>
          <p:nvPr/>
        </p:nvSpPr>
        <p:spPr bwMode="auto">
          <a:xfrm>
            <a:off x="4038600" y="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Cosmo-I7</a:t>
            </a:r>
          </a:p>
        </p:txBody>
      </p:sp>
      <p:sp>
        <p:nvSpPr>
          <p:cNvPr id="61447" name="Text Box 7"/>
          <p:cNvSpPr txBox="1">
            <a:spLocks noChangeArrowheads="1"/>
          </p:cNvSpPr>
          <p:nvPr/>
        </p:nvSpPr>
        <p:spPr bwMode="auto">
          <a:xfrm>
            <a:off x="6934200" y="14288"/>
            <a:ext cx="1447800" cy="366712"/>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Cosmo-ME</a:t>
            </a:r>
          </a:p>
        </p:txBody>
      </p:sp>
      <p:pic>
        <p:nvPicPr>
          <p:cNvPr id="61448" name="Picture 8" descr="palette_err"/>
          <p:cNvPicPr>
            <a:picLocks noChangeAspect="1" noChangeArrowheads="1"/>
          </p:cNvPicPr>
          <p:nvPr/>
        </p:nvPicPr>
        <p:blipFill>
          <a:blip r:embed="rId5"/>
          <a:srcRect/>
          <a:stretch>
            <a:fillRect/>
          </a:stretch>
        </p:blipFill>
        <p:spPr bwMode="auto">
          <a:xfrm>
            <a:off x="4152900" y="4038600"/>
            <a:ext cx="1028700" cy="1384300"/>
          </a:xfrm>
          <a:prstGeom prst="rect">
            <a:avLst/>
          </a:prstGeom>
          <a:noFill/>
        </p:spPr>
      </p:pic>
      <p:pic>
        <p:nvPicPr>
          <p:cNvPr id="61449" name="Picture 9" descr="palette_oss_e"/>
          <p:cNvPicPr>
            <a:picLocks noChangeAspect="1" noChangeArrowheads="1"/>
          </p:cNvPicPr>
          <p:nvPr/>
        </p:nvPicPr>
        <p:blipFill>
          <a:blip r:embed="rId6"/>
          <a:srcRect/>
          <a:stretch>
            <a:fillRect/>
          </a:stretch>
        </p:blipFill>
        <p:spPr bwMode="auto">
          <a:xfrm>
            <a:off x="914400" y="4886325"/>
            <a:ext cx="1047750" cy="1971675"/>
          </a:xfrm>
          <a:prstGeom prst="rect">
            <a:avLst/>
          </a:prstGeom>
          <a:noFill/>
        </p:spPr>
      </p:pic>
      <p:sp>
        <p:nvSpPr>
          <p:cNvPr id="61450" name="Text Box 10"/>
          <p:cNvSpPr txBox="1">
            <a:spLocks noChangeArrowheads="1"/>
          </p:cNvSpPr>
          <p:nvPr/>
        </p:nvSpPr>
        <p:spPr bwMode="auto">
          <a:xfrm>
            <a:off x="228600" y="838200"/>
            <a:ext cx="1752600" cy="641350"/>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Cumulated obs. Prec.</a:t>
            </a:r>
          </a:p>
        </p:txBody>
      </p:sp>
      <p:pic>
        <p:nvPicPr>
          <p:cNvPr id="61451" name="Picture 11" descr="ecn_0024_mam10_err"/>
          <p:cNvPicPr>
            <a:picLocks noChangeAspect="1" noChangeArrowheads="1"/>
          </p:cNvPicPr>
          <p:nvPr/>
        </p:nvPicPr>
        <p:blipFill>
          <a:blip r:embed="rId7"/>
          <a:srcRect/>
          <a:stretch>
            <a:fillRect/>
          </a:stretch>
        </p:blipFill>
        <p:spPr bwMode="auto">
          <a:xfrm>
            <a:off x="5802313" y="3581400"/>
            <a:ext cx="3341687" cy="3573463"/>
          </a:xfrm>
          <a:prstGeom prst="rect">
            <a:avLst/>
          </a:prstGeom>
          <a:noFill/>
        </p:spPr>
      </p:pic>
      <p:sp>
        <p:nvSpPr>
          <p:cNvPr id="61452" name="Text Box 12"/>
          <p:cNvSpPr txBox="1">
            <a:spLocks noChangeArrowheads="1"/>
          </p:cNvSpPr>
          <p:nvPr/>
        </p:nvSpPr>
        <p:spPr bwMode="auto">
          <a:xfrm>
            <a:off x="4876800" y="441960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Ecmwf</a:t>
            </a:r>
          </a:p>
        </p:txBody>
      </p:sp>
      <p:sp>
        <p:nvSpPr>
          <p:cNvPr id="61453" name="Text Box 13"/>
          <p:cNvSpPr txBox="1">
            <a:spLocks noChangeArrowheads="1"/>
          </p:cNvSpPr>
          <p:nvPr/>
        </p:nvSpPr>
        <p:spPr bwMode="auto">
          <a:xfrm>
            <a:off x="3429000" y="3581400"/>
            <a:ext cx="2590800" cy="304800"/>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Rel Err= (for-obs)/obs %</a:t>
            </a:r>
          </a:p>
        </p:txBody>
      </p:sp>
      <p:sp>
        <p:nvSpPr>
          <p:cNvPr id="61454" name="Text Box 14"/>
          <p:cNvSpPr txBox="1">
            <a:spLocks noChangeArrowheads="1"/>
          </p:cNvSpPr>
          <p:nvPr/>
        </p:nvSpPr>
        <p:spPr bwMode="auto">
          <a:xfrm>
            <a:off x="152400" y="4359275"/>
            <a:ext cx="2590800" cy="517525"/>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Cumulated seasonal precipitation (mm)</a:t>
            </a:r>
          </a:p>
        </p:txBody>
      </p:sp>
      <p:sp>
        <p:nvSpPr>
          <p:cNvPr id="61455" name="Rectangle 15"/>
          <p:cNvSpPr>
            <a:spLocks noChangeArrowheads="1"/>
          </p:cNvSpPr>
          <p:nvPr/>
        </p:nvSpPr>
        <p:spPr bwMode="auto">
          <a:xfrm>
            <a:off x="1752600" y="1219200"/>
            <a:ext cx="2133600" cy="1006475"/>
          </a:xfrm>
          <a:prstGeom prst="rect">
            <a:avLst/>
          </a:prstGeom>
          <a:noFill/>
          <a:ln w="9525" algn="ctr">
            <a:noFill/>
            <a:miter lim="800000"/>
            <a:headEnd/>
            <a:tailEnd/>
          </a:ln>
          <a:effectLst/>
        </p:spPr>
        <p:txBody>
          <a:bodyPr>
            <a:spAutoFit/>
          </a:bodyPr>
          <a:lstStyle/>
          <a:p>
            <a:pPr>
              <a:spcBef>
                <a:spcPct val="50000"/>
              </a:spcBef>
              <a:buFontTx/>
              <a:buChar char="•"/>
            </a:pPr>
            <a:r>
              <a:rPr lang="en-GB" sz="1000">
                <a:latin typeface="Verdana" pitchFamily="34" charset="0"/>
              </a:rPr>
              <a:t>Spring 2010 moderately moist </a:t>
            </a:r>
          </a:p>
          <a:p>
            <a:pPr>
              <a:spcBef>
                <a:spcPct val="50000"/>
              </a:spcBef>
              <a:buFontTx/>
              <a:buChar char="•"/>
            </a:pPr>
            <a:r>
              <a:rPr lang="en-GB" sz="1000">
                <a:latin typeface="Verdana" pitchFamily="34" charset="0"/>
              </a:rPr>
              <a:t>General good model performance</a:t>
            </a:r>
          </a:p>
          <a:p>
            <a:pPr>
              <a:spcBef>
                <a:spcPct val="50000"/>
              </a:spcBef>
              <a:buFontTx/>
              <a:buChar char="•"/>
            </a:pPr>
            <a:r>
              <a:rPr lang="en-GB" sz="1000">
                <a:latin typeface="Verdana" pitchFamily="34" charset="0"/>
              </a:rPr>
              <a:t>Ecmwf slightly overestimates </a:t>
            </a:r>
            <a:endParaRPr lang="en-GB" sz="800">
              <a:latin typeface="Verdana" pitchFamily="34" charset="0"/>
              <a:sym typeface="Wingdings" pitchFamily="2" charset="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ed_0024_mam11_err"/>
          <p:cNvPicPr>
            <a:picLocks noChangeAspect="1" noChangeArrowheads="1"/>
          </p:cNvPicPr>
          <p:nvPr/>
        </p:nvPicPr>
        <p:blipFill>
          <a:blip r:embed="rId2"/>
          <a:srcRect/>
          <a:stretch>
            <a:fillRect/>
          </a:stretch>
        </p:blipFill>
        <p:spPr bwMode="auto">
          <a:xfrm>
            <a:off x="6361113" y="381000"/>
            <a:ext cx="3163887" cy="3417888"/>
          </a:xfrm>
          <a:prstGeom prst="rect">
            <a:avLst/>
          </a:prstGeom>
          <a:noFill/>
        </p:spPr>
      </p:pic>
      <p:pic>
        <p:nvPicPr>
          <p:cNvPr id="62467" name="Picture 3" descr="ecn00_oss_mam11_e"/>
          <p:cNvPicPr>
            <a:picLocks noChangeAspect="1" noChangeArrowheads="1"/>
          </p:cNvPicPr>
          <p:nvPr/>
        </p:nvPicPr>
        <p:blipFill>
          <a:blip r:embed="rId3"/>
          <a:srcRect/>
          <a:stretch>
            <a:fillRect/>
          </a:stretch>
        </p:blipFill>
        <p:spPr bwMode="auto">
          <a:xfrm>
            <a:off x="42863" y="1371600"/>
            <a:ext cx="2928937" cy="3409950"/>
          </a:xfrm>
          <a:prstGeom prst="rect">
            <a:avLst/>
          </a:prstGeom>
          <a:noFill/>
        </p:spPr>
      </p:pic>
      <p:sp>
        <p:nvSpPr>
          <p:cNvPr id="62468" name="Text Box 4"/>
          <p:cNvSpPr txBox="1">
            <a:spLocks noChangeArrowheads="1"/>
          </p:cNvSpPr>
          <p:nvPr/>
        </p:nvSpPr>
        <p:spPr bwMode="auto">
          <a:xfrm>
            <a:off x="0" y="0"/>
            <a:ext cx="4724400" cy="366713"/>
          </a:xfrm>
          <a:prstGeom prst="rect">
            <a:avLst/>
          </a:prstGeom>
          <a:noFill/>
          <a:ln w="9525">
            <a:noFill/>
            <a:miter lim="800000"/>
            <a:headEnd/>
            <a:tailEnd/>
          </a:ln>
          <a:effectLst/>
        </p:spPr>
        <p:txBody>
          <a:bodyPr>
            <a:spAutoFit/>
          </a:bodyPr>
          <a:lstStyle/>
          <a:p>
            <a:pPr algn="l">
              <a:spcBef>
                <a:spcPct val="50000"/>
              </a:spcBef>
            </a:pPr>
            <a:r>
              <a:rPr lang="en-GB">
                <a:solidFill>
                  <a:srgbClr val="FF0000"/>
                </a:solidFill>
                <a:latin typeface="Verdana" pitchFamily="34" charset="0"/>
              </a:rPr>
              <a:t>RELATIVE ERROR spring 2011</a:t>
            </a:r>
          </a:p>
        </p:txBody>
      </p:sp>
      <p:pic>
        <p:nvPicPr>
          <p:cNvPr id="62469" name="Picture 5" descr="nud_0024_mam11_err"/>
          <p:cNvPicPr>
            <a:picLocks noChangeAspect="1" noChangeArrowheads="1"/>
          </p:cNvPicPr>
          <p:nvPr/>
        </p:nvPicPr>
        <p:blipFill>
          <a:blip r:embed="rId4"/>
          <a:srcRect/>
          <a:stretch>
            <a:fillRect/>
          </a:stretch>
        </p:blipFill>
        <p:spPr bwMode="auto">
          <a:xfrm>
            <a:off x="3200400" y="304800"/>
            <a:ext cx="3427413" cy="3598863"/>
          </a:xfrm>
          <a:prstGeom prst="rect">
            <a:avLst/>
          </a:prstGeom>
          <a:noFill/>
        </p:spPr>
      </p:pic>
      <p:sp>
        <p:nvSpPr>
          <p:cNvPr id="62470" name="Text Box 6"/>
          <p:cNvSpPr txBox="1">
            <a:spLocks noChangeArrowheads="1"/>
          </p:cNvSpPr>
          <p:nvPr/>
        </p:nvSpPr>
        <p:spPr bwMode="auto">
          <a:xfrm>
            <a:off x="4038600" y="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Cosmo-I7</a:t>
            </a:r>
          </a:p>
        </p:txBody>
      </p:sp>
      <p:sp>
        <p:nvSpPr>
          <p:cNvPr id="62471" name="Text Box 7"/>
          <p:cNvSpPr txBox="1">
            <a:spLocks noChangeArrowheads="1"/>
          </p:cNvSpPr>
          <p:nvPr/>
        </p:nvSpPr>
        <p:spPr bwMode="auto">
          <a:xfrm>
            <a:off x="6934200" y="14288"/>
            <a:ext cx="1447800" cy="366712"/>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Cosmo-ME</a:t>
            </a:r>
          </a:p>
        </p:txBody>
      </p:sp>
      <p:pic>
        <p:nvPicPr>
          <p:cNvPr id="62472" name="Picture 8" descr="palette_err"/>
          <p:cNvPicPr>
            <a:picLocks noChangeAspect="1" noChangeArrowheads="1"/>
          </p:cNvPicPr>
          <p:nvPr/>
        </p:nvPicPr>
        <p:blipFill>
          <a:blip r:embed="rId5"/>
          <a:srcRect/>
          <a:stretch>
            <a:fillRect/>
          </a:stretch>
        </p:blipFill>
        <p:spPr bwMode="auto">
          <a:xfrm>
            <a:off x="4152900" y="4038600"/>
            <a:ext cx="1028700" cy="1384300"/>
          </a:xfrm>
          <a:prstGeom prst="rect">
            <a:avLst/>
          </a:prstGeom>
          <a:noFill/>
        </p:spPr>
      </p:pic>
      <p:pic>
        <p:nvPicPr>
          <p:cNvPr id="62473" name="Picture 9" descr="palette_oss_e"/>
          <p:cNvPicPr>
            <a:picLocks noChangeAspect="1" noChangeArrowheads="1"/>
          </p:cNvPicPr>
          <p:nvPr/>
        </p:nvPicPr>
        <p:blipFill>
          <a:blip r:embed="rId6"/>
          <a:srcRect/>
          <a:stretch>
            <a:fillRect/>
          </a:stretch>
        </p:blipFill>
        <p:spPr bwMode="auto">
          <a:xfrm>
            <a:off x="914400" y="4886325"/>
            <a:ext cx="1047750" cy="1971675"/>
          </a:xfrm>
          <a:prstGeom prst="rect">
            <a:avLst/>
          </a:prstGeom>
          <a:noFill/>
        </p:spPr>
      </p:pic>
      <p:sp>
        <p:nvSpPr>
          <p:cNvPr id="62474" name="Text Box 10"/>
          <p:cNvSpPr txBox="1">
            <a:spLocks noChangeArrowheads="1"/>
          </p:cNvSpPr>
          <p:nvPr/>
        </p:nvSpPr>
        <p:spPr bwMode="auto">
          <a:xfrm>
            <a:off x="228600" y="838200"/>
            <a:ext cx="1752600" cy="641350"/>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Cumulated obs. Prec.</a:t>
            </a:r>
          </a:p>
        </p:txBody>
      </p:sp>
      <p:pic>
        <p:nvPicPr>
          <p:cNvPr id="62475" name="Picture 11" descr="ecn_0024_mam11_err"/>
          <p:cNvPicPr>
            <a:picLocks noChangeAspect="1" noChangeArrowheads="1"/>
          </p:cNvPicPr>
          <p:nvPr/>
        </p:nvPicPr>
        <p:blipFill>
          <a:blip r:embed="rId7"/>
          <a:srcRect/>
          <a:stretch>
            <a:fillRect/>
          </a:stretch>
        </p:blipFill>
        <p:spPr bwMode="auto">
          <a:xfrm>
            <a:off x="5853113" y="3529013"/>
            <a:ext cx="3367087" cy="3633787"/>
          </a:xfrm>
          <a:prstGeom prst="rect">
            <a:avLst/>
          </a:prstGeom>
          <a:noFill/>
        </p:spPr>
      </p:pic>
      <p:sp>
        <p:nvSpPr>
          <p:cNvPr id="62476" name="Text Box 12"/>
          <p:cNvSpPr txBox="1">
            <a:spLocks noChangeArrowheads="1"/>
          </p:cNvSpPr>
          <p:nvPr/>
        </p:nvSpPr>
        <p:spPr bwMode="auto">
          <a:xfrm>
            <a:off x="4876800" y="4419600"/>
            <a:ext cx="1447800" cy="366713"/>
          </a:xfrm>
          <a:prstGeom prst="rect">
            <a:avLst/>
          </a:prstGeom>
          <a:noFill/>
          <a:ln w="9525" algn="ctr">
            <a:noFill/>
            <a:miter lim="800000"/>
            <a:headEnd/>
            <a:tailEnd/>
          </a:ln>
          <a:effectLst/>
        </p:spPr>
        <p:txBody>
          <a:bodyPr>
            <a:spAutoFit/>
          </a:bodyPr>
          <a:lstStyle/>
          <a:p>
            <a:pPr>
              <a:spcBef>
                <a:spcPct val="50000"/>
              </a:spcBef>
            </a:pPr>
            <a:r>
              <a:rPr lang="en-GB">
                <a:latin typeface="Verdana" pitchFamily="34" charset="0"/>
              </a:rPr>
              <a:t>Ecmwf</a:t>
            </a:r>
          </a:p>
        </p:txBody>
      </p:sp>
      <p:sp>
        <p:nvSpPr>
          <p:cNvPr id="62477" name="Text Box 13"/>
          <p:cNvSpPr txBox="1">
            <a:spLocks noChangeArrowheads="1"/>
          </p:cNvSpPr>
          <p:nvPr/>
        </p:nvSpPr>
        <p:spPr bwMode="auto">
          <a:xfrm>
            <a:off x="3429000" y="3581400"/>
            <a:ext cx="2590800" cy="304800"/>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Rel Err= (for-obs)/obs %</a:t>
            </a:r>
          </a:p>
        </p:txBody>
      </p:sp>
      <p:sp>
        <p:nvSpPr>
          <p:cNvPr id="62478" name="Text Box 14"/>
          <p:cNvSpPr txBox="1">
            <a:spLocks noChangeArrowheads="1"/>
          </p:cNvSpPr>
          <p:nvPr/>
        </p:nvSpPr>
        <p:spPr bwMode="auto">
          <a:xfrm>
            <a:off x="152400" y="4359275"/>
            <a:ext cx="2590800" cy="517525"/>
          </a:xfrm>
          <a:prstGeom prst="rect">
            <a:avLst/>
          </a:prstGeom>
          <a:noFill/>
          <a:ln w="9525" algn="ctr">
            <a:noFill/>
            <a:miter lim="800000"/>
            <a:headEnd/>
            <a:tailEnd/>
          </a:ln>
          <a:effectLst/>
        </p:spPr>
        <p:txBody>
          <a:bodyPr>
            <a:spAutoFit/>
          </a:bodyPr>
          <a:lstStyle/>
          <a:p>
            <a:pPr>
              <a:spcBef>
                <a:spcPct val="50000"/>
              </a:spcBef>
            </a:pPr>
            <a:r>
              <a:rPr lang="en-GB" sz="1400">
                <a:latin typeface="Verdana" pitchFamily="34" charset="0"/>
              </a:rPr>
              <a:t>Cumulated seasonal precipitation (mm)</a:t>
            </a:r>
          </a:p>
        </p:txBody>
      </p:sp>
      <p:sp>
        <p:nvSpPr>
          <p:cNvPr id="62479" name="Rectangle 15"/>
          <p:cNvSpPr>
            <a:spLocks noChangeArrowheads="1"/>
          </p:cNvSpPr>
          <p:nvPr/>
        </p:nvSpPr>
        <p:spPr bwMode="auto">
          <a:xfrm>
            <a:off x="1752600" y="1219200"/>
            <a:ext cx="2133600" cy="625475"/>
          </a:xfrm>
          <a:prstGeom prst="rect">
            <a:avLst/>
          </a:prstGeom>
          <a:noFill/>
          <a:ln w="9525" algn="ctr">
            <a:noFill/>
            <a:miter lim="800000"/>
            <a:headEnd/>
            <a:tailEnd/>
          </a:ln>
          <a:effectLst/>
        </p:spPr>
        <p:txBody>
          <a:bodyPr>
            <a:spAutoFit/>
          </a:bodyPr>
          <a:lstStyle/>
          <a:p>
            <a:pPr>
              <a:spcBef>
                <a:spcPct val="50000"/>
              </a:spcBef>
              <a:buFontTx/>
              <a:buChar char="•"/>
            </a:pPr>
            <a:r>
              <a:rPr lang="en-GB" sz="1000">
                <a:latin typeface="Verdana" pitchFamily="34" charset="0"/>
              </a:rPr>
              <a:t>Spring 2011 definitely drier than 2010</a:t>
            </a:r>
          </a:p>
          <a:p>
            <a:pPr>
              <a:spcBef>
                <a:spcPct val="50000"/>
              </a:spcBef>
              <a:buFontTx/>
              <a:buChar char="•"/>
            </a:pPr>
            <a:r>
              <a:rPr lang="en-GB" sz="1000">
                <a:latin typeface="Verdana" pitchFamily="34" charset="0"/>
              </a:rPr>
              <a:t>General model worsening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323850" y="1412875"/>
            <a:ext cx="2303463" cy="1466850"/>
          </a:xfrm>
          <a:prstGeom prst="rect">
            <a:avLst/>
          </a:prstGeom>
          <a:noFill/>
          <a:ln w="9525">
            <a:noFill/>
            <a:miter lim="800000"/>
            <a:headEnd/>
            <a:tailEnd/>
          </a:ln>
          <a:effectLst/>
        </p:spPr>
        <p:txBody>
          <a:bodyPr>
            <a:spAutoFit/>
          </a:bodyPr>
          <a:lstStyle/>
          <a:p>
            <a:pPr>
              <a:spcBef>
                <a:spcPct val="50000"/>
              </a:spcBef>
            </a:pPr>
            <a:r>
              <a:rPr lang="en-US" b="1"/>
              <a:t>Threat Score</a:t>
            </a:r>
          </a:p>
          <a:p>
            <a:pPr>
              <a:spcBef>
                <a:spcPct val="50000"/>
              </a:spcBef>
            </a:pPr>
            <a:r>
              <a:rPr lang="en-US"/>
              <a:t>50 % of points (median)</a:t>
            </a:r>
          </a:p>
          <a:p>
            <a:pPr>
              <a:spcBef>
                <a:spcPct val="50000"/>
              </a:spcBef>
            </a:pPr>
            <a:r>
              <a:rPr lang="en-US"/>
              <a:t> &gt; 5 mm/24h</a:t>
            </a:r>
          </a:p>
        </p:txBody>
      </p:sp>
      <p:grpSp>
        <p:nvGrpSpPr>
          <p:cNvPr id="2" name="Group 3"/>
          <p:cNvGrpSpPr>
            <a:grpSpLocks/>
          </p:cNvGrpSpPr>
          <p:nvPr/>
        </p:nvGrpSpPr>
        <p:grpSpPr bwMode="auto">
          <a:xfrm>
            <a:off x="3132138" y="2924175"/>
            <a:ext cx="4608512" cy="3248025"/>
            <a:chOff x="1973" y="1842"/>
            <a:chExt cx="2903" cy="2046"/>
          </a:xfrm>
        </p:grpSpPr>
        <p:sp>
          <p:nvSpPr>
            <p:cNvPr id="177156" name="Text Box 4"/>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77157" name="Text Box 5"/>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77158" name="Text Box 6"/>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77159" name="Text Box 7"/>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77160" name="Text Box 8"/>
          <p:cNvSpPr txBox="1">
            <a:spLocks noChangeArrowheads="1"/>
          </p:cNvSpPr>
          <p:nvPr/>
        </p:nvSpPr>
        <p:spPr bwMode="auto">
          <a:xfrm>
            <a:off x="3059113" y="10953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16238" y="549275"/>
            <a:ext cx="3048000" cy="3048000"/>
            <a:chOff x="1837" y="346"/>
            <a:chExt cx="1920" cy="1920"/>
          </a:xfrm>
        </p:grpSpPr>
        <p:pic>
          <p:nvPicPr>
            <p:cNvPr id="177162" name="Picture 10" descr="TS_med_soglia_5_all_2010-03-01_2011-05-25_ecmwf_00_48"/>
            <p:cNvPicPr>
              <a:picLocks noChangeAspect="1" noChangeArrowheads="1"/>
            </p:cNvPicPr>
            <p:nvPr/>
          </p:nvPicPr>
          <p:blipFill>
            <a:blip r:embed="rId3" cstate="print"/>
            <a:srcRect/>
            <a:stretch>
              <a:fillRect/>
            </a:stretch>
          </p:blipFill>
          <p:spPr bwMode="auto">
            <a:xfrm>
              <a:off x="1837" y="346"/>
              <a:ext cx="1920" cy="1920"/>
            </a:xfrm>
            <a:prstGeom prst="rect">
              <a:avLst/>
            </a:prstGeom>
            <a:noFill/>
          </p:spPr>
        </p:pic>
        <p:pic>
          <p:nvPicPr>
            <p:cNvPr id="177163"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8" y="834"/>
              <a:ext cx="447" cy="186"/>
            </a:xfrm>
            <a:prstGeom prst="rect">
              <a:avLst/>
            </a:prstGeom>
            <a:noFill/>
          </p:spPr>
        </p:pic>
      </p:grpSp>
      <p:grpSp>
        <p:nvGrpSpPr>
          <p:cNvPr id="4" name="Group 12"/>
          <p:cNvGrpSpPr>
            <a:grpSpLocks/>
          </p:cNvGrpSpPr>
          <p:nvPr/>
        </p:nvGrpSpPr>
        <p:grpSpPr bwMode="auto">
          <a:xfrm>
            <a:off x="5940425" y="549275"/>
            <a:ext cx="3048000" cy="3048000"/>
            <a:chOff x="3742" y="346"/>
            <a:chExt cx="1920" cy="1920"/>
          </a:xfrm>
        </p:grpSpPr>
        <p:pic>
          <p:nvPicPr>
            <p:cNvPr id="177165" name="Picture 13" descr="TS_med_soglia_5_all_2010-03-01_2011-05-25_cosmo_med_00_48"/>
            <p:cNvPicPr>
              <a:picLocks noChangeAspect="1" noChangeArrowheads="1"/>
            </p:cNvPicPr>
            <p:nvPr/>
          </p:nvPicPr>
          <p:blipFill>
            <a:blip r:embed="rId5" cstate="print"/>
            <a:srcRect/>
            <a:stretch>
              <a:fillRect/>
            </a:stretch>
          </p:blipFill>
          <p:spPr bwMode="auto">
            <a:xfrm>
              <a:off x="3742" y="346"/>
              <a:ext cx="1920" cy="1920"/>
            </a:xfrm>
            <a:prstGeom prst="rect">
              <a:avLst/>
            </a:prstGeom>
            <a:noFill/>
          </p:spPr>
        </p:pic>
        <p:pic>
          <p:nvPicPr>
            <p:cNvPr id="177166"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96" y="834"/>
              <a:ext cx="447" cy="186"/>
            </a:xfrm>
            <a:prstGeom prst="rect">
              <a:avLst/>
            </a:prstGeom>
            <a:noFill/>
          </p:spPr>
        </p:pic>
      </p:grpSp>
      <p:grpSp>
        <p:nvGrpSpPr>
          <p:cNvPr id="5" name="Group 15"/>
          <p:cNvGrpSpPr>
            <a:grpSpLocks/>
          </p:cNvGrpSpPr>
          <p:nvPr/>
        </p:nvGrpSpPr>
        <p:grpSpPr bwMode="auto">
          <a:xfrm>
            <a:off x="2916238" y="3429000"/>
            <a:ext cx="3048000" cy="3048000"/>
            <a:chOff x="1837" y="2160"/>
            <a:chExt cx="1920" cy="1920"/>
          </a:xfrm>
        </p:grpSpPr>
        <p:pic>
          <p:nvPicPr>
            <p:cNvPr id="177168" name="Picture 16" descr="TS_med_soglia_5_all_2010-03-01_2011-05-25_lmsmr6x48_00_48"/>
            <p:cNvPicPr>
              <a:picLocks noChangeAspect="1" noChangeArrowheads="1"/>
            </p:cNvPicPr>
            <p:nvPr/>
          </p:nvPicPr>
          <p:blipFill>
            <a:blip r:embed="rId6" cstate="print"/>
            <a:srcRect/>
            <a:stretch>
              <a:fillRect/>
            </a:stretch>
          </p:blipFill>
          <p:spPr bwMode="auto">
            <a:xfrm>
              <a:off x="1837" y="2160"/>
              <a:ext cx="1920" cy="1920"/>
            </a:xfrm>
            <a:prstGeom prst="rect">
              <a:avLst/>
            </a:prstGeom>
            <a:noFill/>
          </p:spPr>
        </p:pic>
        <p:pic>
          <p:nvPicPr>
            <p:cNvPr id="177169"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2647"/>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77171" name="Picture 19" descr="TS_med_soglia_5_all_2010-03-01_2011-05-25_lmsmr4x46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77172"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323850" y="1412875"/>
            <a:ext cx="2303463" cy="1466850"/>
          </a:xfrm>
          <a:prstGeom prst="rect">
            <a:avLst/>
          </a:prstGeom>
          <a:noFill/>
          <a:ln w="9525">
            <a:noFill/>
            <a:miter lim="800000"/>
            <a:headEnd/>
            <a:tailEnd/>
          </a:ln>
          <a:effectLst/>
        </p:spPr>
        <p:txBody>
          <a:bodyPr>
            <a:spAutoFit/>
          </a:bodyPr>
          <a:lstStyle/>
          <a:p>
            <a:pPr>
              <a:spcBef>
                <a:spcPct val="50000"/>
              </a:spcBef>
            </a:pPr>
            <a:r>
              <a:rPr lang="en-US" b="1"/>
              <a:t>Bias Score</a:t>
            </a:r>
          </a:p>
          <a:p>
            <a:pPr>
              <a:spcBef>
                <a:spcPct val="50000"/>
              </a:spcBef>
            </a:pPr>
            <a:r>
              <a:rPr lang="en-US"/>
              <a:t>50 % of points (median)</a:t>
            </a:r>
          </a:p>
          <a:p>
            <a:pPr>
              <a:spcBef>
                <a:spcPct val="50000"/>
              </a:spcBef>
            </a:pPr>
            <a:r>
              <a:rPr lang="en-US"/>
              <a:t> &gt; 5 mm/24h</a:t>
            </a:r>
          </a:p>
        </p:txBody>
      </p:sp>
      <p:grpSp>
        <p:nvGrpSpPr>
          <p:cNvPr id="2" name="Group 3"/>
          <p:cNvGrpSpPr>
            <a:grpSpLocks/>
          </p:cNvGrpSpPr>
          <p:nvPr/>
        </p:nvGrpSpPr>
        <p:grpSpPr bwMode="auto">
          <a:xfrm>
            <a:off x="3132138" y="2924175"/>
            <a:ext cx="4608512" cy="3248025"/>
            <a:chOff x="1973" y="1842"/>
            <a:chExt cx="2903" cy="2046"/>
          </a:xfrm>
        </p:grpSpPr>
        <p:sp>
          <p:nvSpPr>
            <p:cNvPr id="179204" name="Text Box 4"/>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79205" name="Text Box 5"/>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79206" name="Text Box 6"/>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79207" name="Text Box 7"/>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79208" name="Text Box 8"/>
          <p:cNvSpPr txBox="1">
            <a:spLocks noChangeArrowheads="1"/>
          </p:cNvSpPr>
          <p:nvPr/>
        </p:nvSpPr>
        <p:spPr bwMode="auto">
          <a:xfrm>
            <a:off x="3059113" y="10953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16238" y="549275"/>
            <a:ext cx="3048000" cy="3048000"/>
            <a:chOff x="1837" y="346"/>
            <a:chExt cx="1920" cy="1920"/>
          </a:xfrm>
        </p:grpSpPr>
        <p:pic>
          <p:nvPicPr>
            <p:cNvPr id="179210" name="Picture 10" descr="BIAS_med_soglia_5_all_2010-03-01_2011-05-25_ecmwf_00_48"/>
            <p:cNvPicPr>
              <a:picLocks noChangeAspect="1" noChangeArrowheads="1"/>
            </p:cNvPicPr>
            <p:nvPr/>
          </p:nvPicPr>
          <p:blipFill>
            <a:blip r:embed="rId3" cstate="print"/>
            <a:srcRect/>
            <a:stretch>
              <a:fillRect/>
            </a:stretch>
          </p:blipFill>
          <p:spPr bwMode="auto">
            <a:xfrm>
              <a:off x="1837" y="346"/>
              <a:ext cx="1920" cy="1920"/>
            </a:xfrm>
            <a:prstGeom prst="rect">
              <a:avLst/>
            </a:prstGeom>
            <a:noFill/>
          </p:spPr>
        </p:pic>
        <p:pic>
          <p:nvPicPr>
            <p:cNvPr id="179211"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8" y="834"/>
              <a:ext cx="447" cy="186"/>
            </a:xfrm>
            <a:prstGeom prst="rect">
              <a:avLst/>
            </a:prstGeom>
            <a:noFill/>
          </p:spPr>
        </p:pic>
      </p:grpSp>
      <p:grpSp>
        <p:nvGrpSpPr>
          <p:cNvPr id="4" name="Group 12"/>
          <p:cNvGrpSpPr>
            <a:grpSpLocks/>
          </p:cNvGrpSpPr>
          <p:nvPr/>
        </p:nvGrpSpPr>
        <p:grpSpPr bwMode="auto">
          <a:xfrm>
            <a:off x="5867400" y="549275"/>
            <a:ext cx="3048000" cy="3048000"/>
            <a:chOff x="3696" y="346"/>
            <a:chExt cx="1920" cy="1920"/>
          </a:xfrm>
        </p:grpSpPr>
        <p:pic>
          <p:nvPicPr>
            <p:cNvPr id="179213" name="Picture 13" descr="BIAS_med_soglia_5_all_2010-03-01_2011-05-25_cosmo_med_00_48"/>
            <p:cNvPicPr>
              <a:picLocks noChangeAspect="1" noChangeArrowheads="1"/>
            </p:cNvPicPr>
            <p:nvPr/>
          </p:nvPicPr>
          <p:blipFill>
            <a:blip r:embed="rId5" cstate="print"/>
            <a:srcRect/>
            <a:stretch>
              <a:fillRect/>
            </a:stretch>
          </p:blipFill>
          <p:spPr bwMode="auto">
            <a:xfrm>
              <a:off x="3696" y="346"/>
              <a:ext cx="1920" cy="1920"/>
            </a:xfrm>
            <a:prstGeom prst="rect">
              <a:avLst/>
            </a:prstGeom>
            <a:noFill/>
          </p:spPr>
        </p:pic>
        <p:pic>
          <p:nvPicPr>
            <p:cNvPr id="179214"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1" y="834"/>
              <a:ext cx="447" cy="186"/>
            </a:xfrm>
            <a:prstGeom prst="rect">
              <a:avLst/>
            </a:prstGeom>
            <a:noFill/>
          </p:spPr>
        </p:pic>
      </p:grpSp>
      <p:grpSp>
        <p:nvGrpSpPr>
          <p:cNvPr id="5" name="Group 15"/>
          <p:cNvGrpSpPr>
            <a:grpSpLocks/>
          </p:cNvGrpSpPr>
          <p:nvPr/>
        </p:nvGrpSpPr>
        <p:grpSpPr bwMode="auto">
          <a:xfrm>
            <a:off x="2916238" y="3429000"/>
            <a:ext cx="3048000" cy="3048000"/>
            <a:chOff x="1837" y="2160"/>
            <a:chExt cx="1920" cy="1920"/>
          </a:xfrm>
        </p:grpSpPr>
        <p:pic>
          <p:nvPicPr>
            <p:cNvPr id="179216" name="Picture 16" descr="BIAS_med_soglia_5_all_2010-03-01_2011-05-25_lmsmr4x46_00_48"/>
            <p:cNvPicPr>
              <a:picLocks noChangeAspect="1" noChangeArrowheads="1"/>
            </p:cNvPicPr>
            <p:nvPr/>
          </p:nvPicPr>
          <p:blipFill>
            <a:blip r:embed="rId6" cstate="print"/>
            <a:srcRect/>
            <a:stretch>
              <a:fillRect/>
            </a:stretch>
          </p:blipFill>
          <p:spPr bwMode="auto">
            <a:xfrm>
              <a:off x="1837" y="2160"/>
              <a:ext cx="1920" cy="1920"/>
            </a:xfrm>
            <a:prstGeom prst="rect">
              <a:avLst/>
            </a:prstGeom>
            <a:noFill/>
          </p:spPr>
        </p:pic>
        <p:pic>
          <p:nvPicPr>
            <p:cNvPr id="179217"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2647"/>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79219" name="Picture 19" descr="BIAS_med_soglia_5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79220"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http://172.16.101.8/versus/data/2011-06-01_2011-08-31_1362.png?1314631096187"/>
          <p:cNvPicPr>
            <a:picLocks noChangeAspect="1" noChangeArrowheads="1"/>
          </p:cNvPicPr>
          <p:nvPr/>
        </p:nvPicPr>
        <p:blipFill>
          <a:blip r:embed="rId2" cstate="print"/>
          <a:srcRect/>
          <a:stretch>
            <a:fillRect/>
          </a:stretch>
        </p:blipFill>
        <p:spPr bwMode="auto">
          <a:xfrm>
            <a:off x="4857750" y="3786188"/>
            <a:ext cx="3814763" cy="2692400"/>
          </a:xfrm>
          <a:prstGeom prst="rect">
            <a:avLst/>
          </a:prstGeom>
          <a:noFill/>
          <a:ln w="9525">
            <a:noFill/>
            <a:miter lim="800000"/>
            <a:headEnd/>
            <a:tailEnd/>
          </a:ln>
        </p:spPr>
      </p:pic>
      <p:sp>
        <p:nvSpPr>
          <p:cNvPr id="11267" name="Rectangle 2"/>
          <p:cNvSpPr>
            <a:spLocks noChangeArrowheads="1"/>
          </p:cNvSpPr>
          <p:nvPr/>
        </p:nvSpPr>
        <p:spPr bwMode="auto">
          <a:xfrm>
            <a:off x="468313" y="44450"/>
            <a:ext cx="8675687" cy="971550"/>
          </a:xfrm>
          <a:prstGeom prst="rect">
            <a:avLst/>
          </a:prstGeom>
          <a:noFill/>
          <a:ln w="9525">
            <a:noFill/>
            <a:miter lim="800000"/>
            <a:headEnd/>
            <a:tailEnd/>
          </a:ln>
        </p:spPr>
        <p:txBody>
          <a:bodyPr anchor="ctr"/>
          <a:lstStyle/>
          <a:p>
            <a:pPr algn="ctr" eaLnBrk="0" hangingPunct="0"/>
            <a:r>
              <a:rPr lang="it-IT" sz="2800">
                <a:solidFill>
                  <a:schemeClr val="tx2"/>
                </a:solidFill>
                <a:latin typeface="Comic Sans MS" pitchFamily="66" charset="0"/>
              </a:rPr>
              <a:t>COSMOME vs ECMWF </a:t>
            </a:r>
            <a:br>
              <a:rPr lang="it-IT" sz="2800">
                <a:solidFill>
                  <a:schemeClr val="tx2"/>
                </a:solidFill>
                <a:latin typeface="Comic Sans MS" pitchFamily="66" charset="0"/>
              </a:rPr>
            </a:br>
            <a:r>
              <a:rPr lang="it-IT" sz="2800">
                <a:solidFill>
                  <a:schemeClr val="tx2"/>
                </a:solidFill>
                <a:latin typeface="Comic Sans MS" pitchFamily="66" charset="0"/>
              </a:rPr>
              <a:t>Wind Speed</a:t>
            </a:r>
          </a:p>
        </p:txBody>
      </p:sp>
      <p:sp>
        <p:nvSpPr>
          <p:cNvPr id="11268" name="CasellaDiTesto 5"/>
          <p:cNvSpPr txBox="1">
            <a:spLocks noChangeArrowheads="1"/>
          </p:cNvSpPr>
          <p:nvPr/>
        </p:nvSpPr>
        <p:spPr bwMode="auto">
          <a:xfrm>
            <a:off x="357188" y="1785938"/>
            <a:ext cx="684212" cy="369887"/>
          </a:xfrm>
          <a:prstGeom prst="rect">
            <a:avLst/>
          </a:prstGeom>
          <a:noFill/>
          <a:ln w="9525">
            <a:noFill/>
            <a:miter lim="800000"/>
            <a:headEnd/>
            <a:tailEnd/>
          </a:ln>
        </p:spPr>
        <p:txBody>
          <a:bodyPr wrap="none">
            <a:spAutoFit/>
          </a:bodyPr>
          <a:lstStyle/>
          <a:p>
            <a:r>
              <a:rPr lang="it-IT"/>
              <a:t>SON</a:t>
            </a:r>
            <a:endParaRPr lang="en-US"/>
          </a:p>
        </p:txBody>
      </p:sp>
      <p:sp>
        <p:nvSpPr>
          <p:cNvPr id="11269" name="CasellaDiTesto 6"/>
          <p:cNvSpPr txBox="1">
            <a:spLocks noChangeArrowheads="1"/>
          </p:cNvSpPr>
          <p:nvPr/>
        </p:nvSpPr>
        <p:spPr bwMode="auto">
          <a:xfrm>
            <a:off x="8072438" y="4929188"/>
            <a:ext cx="569912" cy="369887"/>
          </a:xfrm>
          <a:prstGeom prst="rect">
            <a:avLst/>
          </a:prstGeom>
          <a:noFill/>
          <a:ln w="9525">
            <a:noFill/>
            <a:miter lim="800000"/>
            <a:headEnd/>
            <a:tailEnd/>
          </a:ln>
        </p:spPr>
        <p:txBody>
          <a:bodyPr wrap="none">
            <a:spAutoFit/>
          </a:bodyPr>
          <a:lstStyle/>
          <a:p>
            <a:r>
              <a:rPr lang="it-IT"/>
              <a:t>JJA</a:t>
            </a:r>
            <a:endParaRPr lang="en-US"/>
          </a:p>
        </p:txBody>
      </p:sp>
      <p:sp>
        <p:nvSpPr>
          <p:cNvPr id="11270" name="CasellaDiTesto 7"/>
          <p:cNvSpPr txBox="1">
            <a:spLocks noChangeArrowheads="1"/>
          </p:cNvSpPr>
          <p:nvPr/>
        </p:nvSpPr>
        <p:spPr bwMode="auto">
          <a:xfrm>
            <a:off x="357188" y="4357688"/>
            <a:ext cx="723900" cy="369887"/>
          </a:xfrm>
          <a:prstGeom prst="rect">
            <a:avLst/>
          </a:prstGeom>
          <a:noFill/>
          <a:ln w="9525">
            <a:noFill/>
            <a:miter lim="800000"/>
            <a:headEnd/>
            <a:tailEnd/>
          </a:ln>
        </p:spPr>
        <p:txBody>
          <a:bodyPr wrap="none">
            <a:spAutoFit/>
          </a:bodyPr>
          <a:lstStyle/>
          <a:p>
            <a:r>
              <a:rPr lang="it-IT"/>
              <a:t>MAM</a:t>
            </a:r>
            <a:endParaRPr lang="en-US"/>
          </a:p>
        </p:txBody>
      </p:sp>
      <p:sp>
        <p:nvSpPr>
          <p:cNvPr id="11271" name="CasellaDiTesto 8"/>
          <p:cNvSpPr txBox="1">
            <a:spLocks noChangeArrowheads="1"/>
          </p:cNvSpPr>
          <p:nvPr/>
        </p:nvSpPr>
        <p:spPr bwMode="auto">
          <a:xfrm>
            <a:off x="8072438" y="714375"/>
            <a:ext cx="608012" cy="369888"/>
          </a:xfrm>
          <a:prstGeom prst="rect">
            <a:avLst/>
          </a:prstGeom>
          <a:noFill/>
          <a:ln w="9525">
            <a:noFill/>
            <a:miter lim="800000"/>
            <a:headEnd/>
            <a:tailEnd/>
          </a:ln>
        </p:spPr>
        <p:txBody>
          <a:bodyPr wrap="none">
            <a:spAutoFit/>
          </a:bodyPr>
          <a:lstStyle/>
          <a:p>
            <a:r>
              <a:rPr lang="it-IT"/>
              <a:t>DJF</a:t>
            </a:r>
            <a:endParaRPr lang="en-US"/>
          </a:p>
        </p:txBody>
      </p:sp>
      <p:pic>
        <p:nvPicPr>
          <p:cNvPr id="11272" name="Picture 11" descr="http://172.16.101.8/versus/data/2010-09-01_2010-11-30_1228.png?1312461789859"/>
          <p:cNvPicPr>
            <a:picLocks noChangeAspect="1" noChangeArrowheads="1"/>
          </p:cNvPicPr>
          <p:nvPr/>
        </p:nvPicPr>
        <p:blipFill>
          <a:blip r:embed="rId3" cstate="print"/>
          <a:srcRect/>
          <a:stretch>
            <a:fillRect/>
          </a:stretch>
        </p:blipFill>
        <p:spPr bwMode="auto">
          <a:xfrm>
            <a:off x="1071563" y="1071563"/>
            <a:ext cx="3814762" cy="2692400"/>
          </a:xfrm>
          <a:prstGeom prst="rect">
            <a:avLst/>
          </a:prstGeom>
          <a:noFill/>
          <a:ln w="9525">
            <a:noFill/>
            <a:miter lim="800000"/>
            <a:headEnd/>
            <a:tailEnd/>
          </a:ln>
        </p:spPr>
      </p:pic>
      <p:pic>
        <p:nvPicPr>
          <p:cNvPr id="11273" name="Picture 13" descr="http://172.16.101.8/versus/data/2010-12-01_2011-02-28_1229.png?1312461949578"/>
          <p:cNvPicPr>
            <a:picLocks noChangeAspect="1" noChangeArrowheads="1"/>
          </p:cNvPicPr>
          <p:nvPr/>
        </p:nvPicPr>
        <p:blipFill>
          <a:blip r:embed="rId4" cstate="print"/>
          <a:srcRect/>
          <a:stretch>
            <a:fillRect/>
          </a:stretch>
        </p:blipFill>
        <p:spPr bwMode="auto">
          <a:xfrm>
            <a:off x="4857750" y="1071563"/>
            <a:ext cx="3814763" cy="2692400"/>
          </a:xfrm>
          <a:prstGeom prst="rect">
            <a:avLst/>
          </a:prstGeom>
          <a:noFill/>
          <a:ln w="9525">
            <a:noFill/>
            <a:miter lim="800000"/>
            <a:headEnd/>
            <a:tailEnd/>
          </a:ln>
        </p:spPr>
      </p:pic>
      <p:pic>
        <p:nvPicPr>
          <p:cNvPr id="11274" name="Picture 15" descr="http://172.16.101.8/versus/data/2011-03-01_2011-05-31_1230.png?1312462008875"/>
          <p:cNvPicPr>
            <a:picLocks noChangeAspect="1" noChangeArrowheads="1"/>
          </p:cNvPicPr>
          <p:nvPr/>
        </p:nvPicPr>
        <p:blipFill>
          <a:blip r:embed="rId5" cstate="print"/>
          <a:srcRect/>
          <a:stretch>
            <a:fillRect/>
          </a:stretch>
        </p:blipFill>
        <p:spPr bwMode="auto">
          <a:xfrm>
            <a:off x="1071563" y="3786188"/>
            <a:ext cx="3814762" cy="269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32138" y="2924175"/>
            <a:ext cx="4608512" cy="3248025"/>
            <a:chOff x="1973" y="1842"/>
            <a:chExt cx="2903" cy="2046"/>
          </a:xfrm>
        </p:grpSpPr>
        <p:sp>
          <p:nvSpPr>
            <p:cNvPr id="181251" name="Text Box 3"/>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81252" name="Text Box 4"/>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81253" name="Text Box 5"/>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81254" name="Text Box 6"/>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81255" name="Text Box 7"/>
          <p:cNvSpPr txBox="1">
            <a:spLocks noChangeArrowheads="1"/>
          </p:cNvSpPr>
          <p:nvPr/>
        </p:nvSpPr>
        <p:spPr bwMode="auto">
          <a:xfrm>
            <a:off x="323850" y="1412875"/>
            <a:ext cx="2303463" cy="1466850"/>
          </a:xfrm>
          <a:prstGeom prst="rect">
            <a:avLst/>
          </a:prstGeom>
          <a:noFill/>
          <a:ln w="9525">
            <a:noFill/>
            <a:miter lim="800000"/>
            <a:headEnd/>
            <a:tailEnd/>
          </a:ln>
          <a:effectLst/>
        </p:spPr>
        <p:txBody>
          <a:bodyPr>
            <a:spAutoFit/>
          </a:bodyPr>
          <a:lstStyle/>
          <a:p>
            <a:pPr>
              <a:spcBef>
                <a:spcPct val="50000"/>
              </a:spcBef>
            </a:pPr>
            <a:r>
              <a:rPr lang="en-US" b="1"/>
              <a:t>Threat Score</a:t>
            </a:r>
          </a:p>
          <a:p>
            <a:pPr>
              <a:spcBef>
                <a:spcPct val="50000"/>
              </a:spcBef>
            </a:pPr>
            <a:r>
              <a:rPr lang="en-US"/>
              <a:t>At least 1 point (maximum)</a:t>
            </a:r>
          </a:p>
          <a:p>
            <a:pPr>
              <a:spcBef>
                <a:spcPct val="50000"/>
              </a:spcBef>
            </a:pPr>
            <a:r>
              <a:rPr lang="en-US"/>
              <a:t> &gt; 20 mm/24h</a:t>
            </a:r>
          </a:p>
        </p:txBody>
      </p:sp>
      <p:sp>
        <p:nvSpPr>
          <p:cNvPr id="181256" name="Text Box 8"/>
          <p:cNvSpPr txBox="1">
            <a:spLocks noChangeArrowheads="1"/>
          </p:cNvSpPr>
          <p:nvPr/>
        </p:nvSpPr>
        <p:spPr bwMode="auto">
          <a:xfrm>
            <a:off x="3059113" y="10953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87675" y="549275"/>
            <a:ext cx="3048000" cy="3048000"/>
            <a:chOff x="1882" y="346"/>
            <a:chExt cx="1920" cy="1920"/>
          </a:xfrm>
        </p:grpSpPr>
        <p:pic>
          <p:nvPicPr>
            <p:cNvPr id="181258" name="Picture 10" descr="TS_max_soglia_20_all_2010-03-01_2011-05-25_ecmwf_00_48"/>
            <p:cNvPicPr>
              <a:picLocks noChangeAspect="1" noChangeArrowheads="1"/>
            </p:cNvPicPr>
            <p:nvPr/>
          </p:nvPicPr>
          <p:blipFill>
            <a:blip r:embed="rId3" cstate="print"/>
            <a:srcRect/>
            <a:stretch>
              <a:fillRect/>
            </a:stretch>
          </p:blipFill>
          <p:spPr bwMode="auto">
            <a:xfrm>
              <a:off x="1882" y="346"/>
              <a:ext cx="1920" cy="1920"/>
            </a:xfrm>
            <a:prstGeom prst="rect">
              <a:avLst/>
            </a:prstGeom>
            <a:noFill/>
          </p:spPr>
        </p:pic>
        <p:pic>
          <p:nvPicPr>
            <p:cNvPr id="181259"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133" y="834"/>
              <a:ext cx="447" cy="186"/>
            </a:xfrm>
            <a:prstGeom prst="rect">
              <a:avLst/>
            </a:prstGeom>
            <a:noFill/>
          </p:spPr>
        </p:pic>
      </p:grpSp>
      <p:grpSp>
        <p:nvGrpSpPr>
          <p:cNvPr id="4" name="Group 12"/>
          <p:cNvGrpSpPr>
            <a:grpSpLocks/>
          </p:cNvGrpSpPr>
          <p:nvPr/>
        </p:nvGrpSpPr>
        <p:grpSpPr bwMode="auto">
          <a:xfrm>
            <a:off x="5867400" y="549275"/>
            <a:ext cx="3048000" cy="3048000"/>
            <a:chOff x="3696" y="346"/>
            <a:chExt cx="1920" cy="1920"/>
          </a:xfrm>
        </p:grpSpPr>
        <p:pic>
          <p:nvPicPr>
            <p:cNvPr id="181261" name="Picture 13" descr="TS_max_soglia_20_all_2010-03-01_2011-05-25_cosmo_med_00_48"/>
            <p:cNvPicPr>
              <a:picLocks noChangeAspect="1" noChangeArrowheads="1"/>
            </p:cNvPicPr>
            <p:nvPr/>
          </p:nvPicPr>
          <p:blipFill>
            <a:blip r:embed="rId5" cstate="print"/>
            <a:srcRect/>
            <a:stretch>
              <a:fillRect/>
            </a:stretch>
          </p:blipFill>
          <p:spPr bwMode="auto">
            <a:xfrm>
              <a:off x="3696" y="346"/>
              <a:ext cx="1920" cy="1920"/>
            </a:xfrm>
            <a:prstGeom prst="rect">
              <a:avLst/>
            </a:prstGeom>
            <a:noFill/>
          </p:spPr>
        </p:pic>
        <p:pic>
          <p:nvPicPr>
            <p:cNvPr id="181262"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835"/>
              <a:ext cx="447" cy="186"/>
            </a:xfrm>
            <a:prstGeom prst="rect">
              <a:avLst/>
            </a:prstGeom>
            <a:noFill/>
          </p:spPr>
        </p:pic>
      </p:grpSp>
      <p:grpSp>
        <p:nvGrpSpPr>
          <p:cNvPr id="5" name="Group 15"/>
          <p:cNvGrpSpPr>
            <a:grpSpLocks/>
          </p:cNvGrpSpPr>
          <p:nvPr/>
        </p:nvGrpSpPr>
        <p:grpSpPr bwMode="auto">
          <a:xfrm>
            <a:off x="2916238" y="3429000"/>
            <a:ext cx="3048000" cy="3048000"/>
            <a:chOff x="1837" y="2160"/>
            <a:chExt cx="1920" cy="1920"/>
          </a:xfrm>
        </p:grpSpPr>
        <p:pic>
          <p:nvPicPr>
            <p:cNvPr id="181264" name="Picture 16" descr="TS_max_soglia_20_all_2010-03-01_2011-05-25_lmsmr4x46_00_48"/>
            <p:cNvPicPr>
              <a:picLocks noChangeAspect="1" noChangeArrowheads="1"/>
            </p:cNvPicPr>
            <p:nvPr/>
          </p:nvPicPr>
          <p:blipFill>
            <a:blip r:embed="rId6" cstate="print"/>
            <a:srcRect/>
            <a:stretch>
              <a:fillRect/>
            </a:stretch>
          </p:blipFill>
          <p:spPr bwMode="auto">
            <a:xfrm>
              <a:off x="1837" y="2160"/>
              <a:ext cx="1920" cy="1920"/>
            </a:xfrm>
            <a:prstGeom prst="rect">
              <a:avLst/>
            </a:prstGeom>
            <a:noFill/>
          </p:spPr>
        </p:pic>
        <p:pic>
          <p:nvPicPr>
            <p:cNvPr id="181265"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2647"/>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81267" name="Picture 19" descr="TS_max_soglia_20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81268"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323850" y="1412875"/>
            <a:ext cx="2303463" cy="1466850"/>
          </a:xfrm>
          <a:prstGeom prst="rect">
            <a:avLst/>
          </a:prstGeom>
          <a:noFill/>
          <a:ln w="9525">
            <a:noFill/>
            <a:miter lim="800000"/>
            <a:headEnd/>
            <a:tailEnd/>
          </a:ln>
          <a:effectLst/>
        </p:spPr>
        <p:txBody>
          <a:bodyPr>
            <a:spAutoFit/>
          </a:bodyPr>
          <a:lstStyle/>
          <a:p>
            <a:pPr>
              <a:spcBef>
                <a:spcPct val="50000"/>
              </a:spcBef>
            </a:pPr>
            <a:r>
              <a:rPr lang="en-US" b="1"/>
              <a:t>Bias Score</a:t>
            </a:r>
          </a:p>
          <a:p>
            <a:pPr>
              <a:spcBef>
                <a:spcPct val="50000"/>
              </a:spcBef>
            </a:pPr>
            <a:r>
              <a:rPr lang="en-US"/>
              <a:t>At least 1 point (maximum)</a:t>
            </a:r>
          </a:p>
          <a:p>
            <a:pPr>
              <a:spcBef>
                <a:spcPct val="50000"/>
              </a:spcBef>
            </a:pPr>
            <a:r>
              <a:rPr lang="en-US"/>
              <a:t> &gt; 20 mm/24h</a:t>
            </a:r>
          </a:p>
        </p:txBody>
      </p:sp>
      <p:grpSp>
        <p:nvGrpSpPr>
          <p:cNvPr id="2" name="Group 3"/>
          <p:cNvGrpSpPr>
            <a:grpSpLocks/>
          </p:cNvGrpSpPr>
          <p:nvPr/>
        </p:nvGrpSpPr>
        <p:grpSpPr bwMode="auto">
          <a:xfrm>
            <a:off x="3132138" y="2924175"/>
            <a:ext cx="4608512" cy="3248025"/>
            <a:chOff x="1973" y="1842"/>
            <a:chExt cx="2903" cy="2046"/>
          </a:xfrm>
        </p:grpSpPr>
        <p:sp>
          <p:nvSpPr>
            <p:cNvPr id="183300" name="Text Box 4"/>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83301" name="Text Box 5"/>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83302" name="Text Box 6"/>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83303" name="Text Box 7"/>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83304" name="Text Box 8"/>
          <p:cNvSpPr txBox="1">
            <a:spLocks noChangeArrowheads="1"/>
          </p:cNvSpPr>
          <p:nvPr/>
        </p:nvSpPr>
        <p:spPr bwMode="auto">
          <a:xfrm>
            <a:off x="3059113" y="10953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87675" y="549275"/>
            <a:ext cx="3048000" cy="3048000"/>
            <a:chOff x="1882" y="346"/>
            <a:chExt cx="1920" cy="1920"/>
          </a:xfrm>
        </p:grpSpPr>
        <p:pic>
          <p:nvPicPr>
            <p:cNvPr id="183306" name="Picture 10" descr="BIAS_max_soglia_20_all_2010-03-01_2011-05-25_ecmwf_00_48"/>
            <p:cNvPicPr>
              <a:picLocks noChangeAspect="1" noChangeArrowheads="1"/>
            </p:cNvPicPr>
            <p:nvPr/>
          </p:nvPicPr>
          <p:blipFill>
            <a:blip r:embed="rId3" cstate="print"/>
            <a:srcRect/>
            <a:stretch>
              <a:fillRect/>
            </a:stretch>
          </p:blipFill>
          <p:spPr bwMode="auto">
            <a:xfrm>
              <a:off x="1882" y="346"/>
              <a:ext cx="1920" cy="1920"/>
            </a:xfrm>
            <a:prstGeom prst="rect">
              <a:avLst/>
            </a:prstGeom>
            <a:noFill/>
          </p:spPr>
        </p:pic>
        <p:pic>
          <p:nvPicPr>
            <p:cNvPr id="183307"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127" y="834"/>
              <a:ext cx="447" cy="186"/>
            </a:xfrm>
            <a:prstGeom prst="rect">
              <a:avLst/>
            </a:prstGeom>
            <a:noFill/>
          </p:spPr>
        </p:pic>
      </p:grpSp>
      <p:grpSp>
        <p:nvGrpSpPr>
          <p:cNvPr id="4" name="Group 12"/>
          <p:cNvGrpSpPr>
            <a:grpSpLocks/>
          </p:cNvGrpSpPr>
          <p:nvPr/>
        </p:nvGrpSpPr>
        <p:grpSpPr bwMode="auto">
          <a:xfrm>
            <a:off x="5867400" y="549275"/>
            <a:ext cx="3048000" cy="3048000"/>
            <a:chOff x="3696" y="346"/>
            <a:chExt cx="1920" cy="1920"/>
          </a:xfrm>
        </p:grpSpPr>
        <p:pic>
          <p:nvPicPr>
            <p:cNvPr id="183309" name="Picture 13" descr="BIAS_max_soglia_20_all_2010-03-01_2011-05-25_cosmo_med_00_48"/>
            <p:cNvPicPr>
              <a:picLocks noChangeAspect="1" noChangeArrowheads="1"/>
            </p:cNvPicPr>
            <p:nvPr/>
          </p:nvPicPr>
          <p:blipFill>
            <a:blip r:embed="rId5" cstate="print"/>
            <a:srcRect/>
            <a:stretch>
              <a:fillRect/>
            </a:stretch>
          </p:blipFill>
          <p:spPr bwMode="auto">
            <a:xfrm>
              <a:off x="3696" y="346"/>
              <a:ext cx="1920" cy="1920"/>
            </a:xfrm>
            <a:prstGeom prst="rect">
              <a:avLst/>
            </a:prstGeom>
            <a:noFill/>
          </p:spPr>
        </p:pic>
        <p:pic>
          <p:nvPicPr>
            <p:cNvPr id="183310"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8" y="835"/>
              <a:ext cx="447" cy="186"/>
            </a:xfrm>
            <a:prstGeom prst="rect">
              <a:avLst/>
            </a:prstGeom>
            <a:noFill/>
          </p:spPr>
        </p:pic>
      </p:grpSp>
      <p:grpSp>
        <p:nvGrpSpPr>
          <p:cNvPr id="5" name="Group 15"/>
          <p:cNvGrpSpPr>
            <a:grpSpLocks/>
          </p:cNvGrpSpPr>
          <p:nvPr/>
        </p:nvGrpSpPr>
        <p:grpSpPr bwMode="auto">
          <a:xfrm>
            <a:off x="2987675" y="3429000"/>
            <a:ext cx="3048000" cy="3048000"/>
            <a:chOff x="1882" y="2160"/>
            <a:chExt cx="1920" cy="1920"/>
          </a:xfrm>
        </p:grpSpPr>
        <p:pic>
          <p:nvPicPr>
            <p:cNvPr id="183312" name="Picture 16" descr="BIAS_max_soglia_20_all_2010-03-01_2011-05-25_lmsmr4x46_00_48"/>
            <p:cNvPicPr>
              <a:picLocks noChangeAspect="1" noChangeArrowheads="1"/>
            </p:cNvPicPr>
            <p:nvPr/>
          </p:nvPicPr>
          <p:blipFill>
            <a:blip r:embed="rId6" cstate="print"/>
            <a:srcRect/>
            <a:stretch>
              <a:fillRect/>
            </a:stretch>
          </p:blipFill>
          <p:spPr bwMode="auto">
            <a:xfrm>
              <a:off x="1882" y="2160"/>
              <a:ext cx="1920" cy="1920"/>
            </a:xfrm>
            <a:prstGeom prst="rect">
              <a:avLst/>
            </a:prstGeom>
            <a:noFill/>
          </p:spPr>
        </p:pic>
        <p:pic>
          <p:nvPicPr>
            <p:cNvPr id="183313"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131" y="2647"/>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83315" name="Picture 19" descr="BIAS_max_soglia_20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83316"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03575" y="2924175"/>
            <a:ext cx="4608513" cy="3248025"/>
            <a:chOff x="1973" y="1842"/>
            <a:chExt cx="2903" cy="2046"/>
          </a:xfrm>
        </p:grpSpPr>
        <p:sp>
          <p:nvSpPr>
            <p:cNvPr id="185347" name="Text Box 3"/>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85348" name="Text Box 4"/>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85349" name="Text Box 5"/>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85350" name="Text Box 6"/>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85351" name="Text Box 7"/>
          <p:cNvSpPr txBox="1">
            <a:spLocks noChangeArrowheads="1"/>
          </p:cNvSpPr>
          <p:nvPr/>
        </p:nvSpPr>
        <p:spPr bwMode="auto">
          <a:xfrm>
            <a:off x="539750" y="1628775"/>
            <a:ext cx="2303463" cy="2428875"/>
          </a:xfrm>
          <a:prstGeom prst="rect">
            <a:avLst/>
          </a:prstGeom>
          <a:noFill/>
          <a:ln w="9525">
            <a:noFill/>
            <a:miter lim="800000"/>
            <a:headEnd/>
            <a:tailEnd/>
          </a:ln>
          <a:effectLst/>
        </p:spPr>
        <p:txBody>
          <a:bodyPr>
            <a:spAutoFit/>
          </a:bodyPr>
          <a:lstStyle/>
          <a:p>
            <a:pPr>
              <a:spcBef>
                <a:spcPct val="50000"/>
              </a:spcBef>
            </a:pPr>
            <a:r>
              <a:rPr lang="en-US" b="1"/>
              <a:t>Bias Score</a:t>
            </a:r>
          </a:p>
          <a:p>
            <a:pPr>
              <a:spcBef>
                <a:spcPct val="50000"/>
              </a:spcBef>
            </a:pPr>
            <a:r>
              <a:rPr lang="en-US"/>
              <a:t>50% of points &gt;5 mm/24 </a:t>
            </a:r>
            <a:br>
              <a:rPr lang="en-US"/>
            </a:br>
            <a:r>
              <a:rPr lang="en-US"/>
              <a:t>&amp; </a:t>
            </a:r>
          </a:p>
          <a:p>
            <a:pPr>
              <a:spcBef>
                <a:spcPct val="50000"/>
              </a:spcBef>
            </a:pPr>
            <a:r>
              <a:rPr lang="en-US"/>
              <a:t>at least 1 point (maximum)</a:t>
            </a:r>
          </a:p>
          <a:p>
            <a:pPr>
              <a:spcBef>
                <a:spcPct val="50000"/>
              </a:spcBef>
            </a:pPr>
            <a:r>
              <a:rPr lang="en-US"/>
              <a:t> &gt; 25 mm/24h</a:t>
            </a:r>
          </a:p>
        </p:txBody>
      </p:sp>
      <p:sp>
        <p:nvSpPr>
          <p:cNvPr id="185352" name="Text Box 8"/>
          <p:cNvSpPr txBox="1">
            <a:spLocks noChangeArrowheads="1"/>
          </p:cNvSpPr>
          <p:nvPr/>
        </p:nvSpPr>
        <p:spPr bwMode="auto">
          <a:xfrm>
            <a:off x="3275013" y="11588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16238" y="620713"/>
            <a:ext cx="3048000" cy="3048000"/>
            <a:chOff x="1837" y="391"/>
            <a:chExt cx="1920" cy="1920"/>
          </a:xfrm>
        </p:grpSpPr>
        <p:pic>
          <p:nvPicPr>
            <p:cNvPr id="185354" name="Picture 10" descr="BIAS_soglia_5-25_all_2010-03-01_2011-05-25_ecmwf_00_48"/>
            <p:cNvPicPr>
              <a:picLocks noChangeAspect="1" noChangeArrowheads="1"/>
            </p:cNvPicPr>
            <p:nvPr/>
          </p:nvPicPr>
          <p:blipFill>
            <a:blip r:embed="rId3" cstate="print"/>
            <a:srcRect/>
            <a:stretch>
              <a:fillRect/>
            </a:stretch>
          </p:blipFill>
          <p:spPr bwMode="auto">
            <a:xfrm>
              <a:off x="1837" y="391"/>
              <a:ext cx="1920" cy="1920"/>
            </a:xfrm>
            <a:prstGeom prst="rect">
              <a:avLst/>
            </a:prstGeom>
            <a:noFill/>
          </p:spPr>
        </p:pic>
        <p:pic>
          <p:nvPicPr>
            <p:cNvPr id="185355"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882"/>
              <a:ext cx="447" cy="186"/>
            </a:xfrm>
            <a:prstGeom prst="rect">
              <a:avLst/>
            </a:prstGeom>
            <a:noFill/>
          </p:spPr>
        </p:pic>
      </p:grpSp>
      <p:grpSp>
        <p:nvGrpSpPr>
          <p:cNvPr id="4" name="Group 12"/>
          <p:cNvGrpSpPr>
            <a:grpSpLocks/>
          </p:cNvGrpSpPr>
          <p:nvPr/>
        </p:nvGrpSpPr>
        <p:grpSpPr bwMode="auto">
          <a:xfrm>
            <a:off x="5867400" y="549275"/>
            <a:ext cx="3048000" cy="3048000"/>
            <a:chOff x="3696" y="346"/>
            <a:chExt cx="1920" cy="1920"/>
          </a:xfrm>
        </p:grpSpPr>
        <p:pic>
          <p:nvPicPr>
            <p:cNvPr id="185357" name="Picture 13" descr="BIAS_soglia_5-25_all_2010-03-01_2011-05-25_cosmo_med_00_48"/>
            <p:cNvPicPr>
              <a:picLocks noChangeAspect="1" noChangeArrowheads="1"/>
            </p:cNvPicPr>
            <p:nvPr/>
          </p:nvPicPr>
          <p:blipFill>
            <a:blip r:embed="rId5" cstate="print"/>
            <a:srcRect/>
            <a:stretch>
              <a:fillRect/>
            </a:stretch>
          </p:blipFill>
          <p:spPr bwMode="auto">
            <a:xfrm>
              <a:off x="3696" y="346"/>
              <a:ext cx="1920" cy="1920"/>
            </a:xfrm>
            <a:prstGeom prst="rect">
              <a:avLst/>
            </a:prstGeom>
            <a:noFill/>
          </p:spPr>
        </p:pic>
        <p:pic>
          <p:nvPicPr>
            <p:cNvPr id="185358"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2" y="835"/>
              <a:ext cx="447" cy="186"/>
            </a:xfrm>
            <a:prstGeom prst="rect">
              <a:avLst/>
            </a:prstGeom>
            <a:noFill/>
          </p:spPr>
        </p:pic>
      </p:grpSp>
      <p:grpSp>
        <p:nvGrpSpPr>
          <p:cNvPr id="5" name="Group 15"/>
          <p:cNvGrpSpPr>
            <a:grpSpLocks/>
          </p:cNvGrpSpPr>
          <p:nvPr/>
        </p:nvGrpSpPr>
        <p:grpSpPr bwMode="auto">
          <a:xfrm>
            <a:off x="2916238" y="3429000"/>
            <a:ext cx="3048000" cy="3048000"/>
            <a:chOff x="1837" y="2160"/>
            <a:chExt cx="1920" cy="1920"/>
          </a:xfrm>
        </p:grpSpPr>
        <p:pic>
          <p:nvPicPr>
            <p:cNvPr id="185360" name="Picture 16" descr="BIAS_soglia_5-25_all_2010-03-01_2011-05-25_lmsmr4x46_00_48"/>
            <p:cNvPicPr>
              <a:picLocks noChangeAspect="1" noChangeArrowheads="1"/>
            </p:cNvPicPr>
            <p:nvPr/>
          </p:nvPicPr>
          <p:blipFill>
            <a:blip r:embed="rId6" cstate="print"/>
            <a:srcRect/>
            <a:stretch>
              <a:fillRect/>
            </a:stretch>
          </p:blipFill>
          <p:spPr bwMode="auto">
            <a:xfrm>
              <a:off x="1837" y="2160"/>
              <a:ext cx="1920" cy="1920"/>
            </a:xfrm>
            <a:prstGeom prst="rect">
              <a:avLst/>
            </a:prstGeom>
            <a:noFill/>
          </p:spPr>
        </p:pic>
        <p:pic>
          <p:nvPicPr>
            <p:cNvPr id="185361"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2648"/>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85363" name="Picture 19" descr="BIAS_soglia_5-25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85364"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03575" y="2924175"/>
            <a:ext cx="4608513" cy="3248025"/>
            <a:chOff x="1973" y="1842"/>
            <a:chExt cx="2903" cy="2046"/>
          </a:xfrm>
        </p:grpSpPr>
        <p:sp>
          <p:nvSpPr>
            <p:cNvPr id="187395" name="Text Box 3"/>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87396" name="Text Box 4"/>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87397" name="Text Box 5"/>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87398" name="Text Box 6"/>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87399" name="Text Box 7"/>
          <p:cNvSpPr txBox="1">
            <a:spLocks noChangeArrowheads="1"/>
          </p:cNvSpPr>
          <p:nvPr/>
        </p:nvSpPr>
        <p:spPr bwMode="auto">
          <a:xfrm>
            <a:off x="539750" y="1628775"/>
            <a:ext cx="2303463" cy="2703513"/>
          </a:xfrm>
          <a:prstGeom prst="rect">
            <a:avLst/>
          </a:prstGeom>
          <a:noFill/>
          <a:ln w="9525">
            <a:noFill/>
            <a:miter lim="800000"/>
            <a:headEnd/>
            <a:tailEnd/>
          </a:ln>
          <a:effectLst/>
        </p:spPr>
        <p:txBody>
          <a:bodyPr>
            <a:spAutoFit/>
          </a:bodyPr>
          <a:lstStyle/>
          <a:p>
            <a:pPr>
              <a:spcBef>
                <a:spcPct val="50000"/>
              </a:spcBef>
            </a:pPr>
            <a:r>
              <a:rPr lang="en-US" b="1"/>
              <a:t>Extreme Depedentcy Score</a:t>
            </a:r>
          </a:p>
          <a:p>
            <a:pPr>
              <a:spcBef>
                <a:spcPct val="50000"/>
              </a:spcBef>
            </a:pPr>
            <a:r>
              <a:rPr lang="en-US"/>
              <a:t>50% of points &gt;5 mm/24 </a:t>
            </a:r>
            <a:br>
              <a:rPr lang="en-US"/>
            </a:br>
            <a:r>
              <a:rPr lang="en-US"/>
              <a:t>&amp; </a:t>
            </a:r>
          </a:p>
          <a:p>
            <a:pPr>
              <a:spcBef>
                <a:spcPct val="50000"/>
              </a:spcBef>
            </a:pPr>
            <a:r>
              <a:rPr lang="en-US"/>
              <a:t>at least 1 point (maximum)</a:t>
            </a:r>
          </a:p>
          <a:p>
            <a:pPr>
              <a:spcBef>
                <a:spcPct val="50000"/>
              </a:spcBef>
            </a:pPr>
            <a:r>
              <a:rPr lang="en-US"/>
              <a:t> &gt; 25 mm/24h</a:t>
            </a:r>
          </a:p>
        </p:txBody>
      </p:sp>
      <p:sp>
        <p:nvSpPr>
          <p:cNvPr id="187400" name="Text Box 8"/>
          <p:cNvSpPr txBox="1">
            <a:spLocks noChangeArrowheads="1"/>
          </p:cNvSpPr>
          <p:nvPr/>
        </p:nvSpPr>
        <p:spPr bwMode="auto">
          <a:xfrm>
            <a:off x="3275013" y="11588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16238" y="549275"/>
            <a:ext cx="3048000" cy="3048000"/>
            <a:chOff x="1837" y="346"/>
            <a:chExt cx="1920" cy="1920"/>
          </a:xfrm>
        </p:grpSpPr>
        <p:pic>
          <p:nvPicPr>
            <p:cNvPr id="187402" name="Picture 10" descr="EDS_soglia_5-25_all_2010-03-01_2011-05-25_ecmwf_00_48"/>
            <p:cNvPicPr>
              <a:picLocks noChangeAspect="1" noChangeArrowheads="1"/>
            </p:cNvPicPr>
            <p:nvPr/>
          </p:nvPicPr>
          <p:blipFill>
            <a:blip r:embed="rId3" cstate="print"/>
            <a:srcRect/>
            <a:stretch>
              <a:fillRect/>
            </a:stretch>
          </p:blipFill>
          <p:spPr bwMode="auto">
            <a:xfrm>
              <a:off x="1837" y="346"/>
              <a:ext cx="1920" cy="1920"/>
            </a:xfrm>
            <a:prstGeom prst="rect">
              <a:avLst/>
            </a:prstGeom>
            <a:noFill/>
          </p:spPr>
        </p:pic>
        <p:pic>
          <p:nvPicPr>
            <p:cNvPr id="187403"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8" y="834"/>
              <a:ext cx="447" cy="186"/>
            </a:xfrm>
            <a:prstGeom prst="rect">
              <a:avLst/>
            </a:prstGeom>
            <a:noFill/>
          </p:spPr>
        </p:pic>
      </p:grpSp>
      <p:grpSp>
        <p:nvGrpSpPr>
          <p:cNvPr id="4" name="Group 12"/>
          <p:cNvGrpSpPr>
            <a:grpSpLocks/>
          </p:cNvGrpSpPr>
          <p:nvPr/>
        </p:nvGrpSpPr>
        <p:grpSpPr bwMode="auto">
          <a:xfrm>
            <a:off x="5867400" y="549275"/>
            <a:ext cx="3048000" cy="3048000"/>
            <a:chOff x="3696" y="346"/>
            <a:chExt cx="1920" cy="1920"/>
          </a:xfrm>
        </p:grpSpPr>
        <p:pic>
          <p:nvPicPr>
            <p:cNvPr id="187405" name="Picture 13" descr="EDS_soglia_5-25_all_2010-03-01_2011-05-25_cosmo_med_00_48"/>
            <p:cNvPicPr>
              <a:picLocks noChangeAspect="1" noChangeArrowheads="1"/>
            </p:cNvPicPr>
            <p:nvPr/>
          </p:nvPicPr>
          <p:blipFill>
            <a:blip r:embed="rId5" cstate="print"/>
            <a:srcRect/>
            <a:stretch>
              <a:fillRect/>
            </a:stretch>
          </p:blipFill>
          <p:spPr bwMode="auto">
            <a:xfrm>
              <a:off x="3696" y="346"/>
              <a:ext cx="1920" cy="1920"/>
            </a:xfrm>
            <a:prstGeom prst="rect">
              <a:avLst/>
            </a:prstGeom>
            <a:noFill/>
          </p:spPr>
        </p:pic>
        <p:pic>
          <p:nvPicPr>
            <p:cNvPr id="187406"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8" y="834"/>
              <a:ext cx="447" cy="186"/>
            </a:xfrm>
            <a:prstGeom prst="rect">
              <a:avLst/>
            </a:prstGeom>
            <a:noFill/>
          </p:spPr>
        </p:pic>
      </p:grpSp>
      <p:grpSp>
        <p:nvGrpSpPr>
          <p:cNvPr id="5" name="Group 15"/>
          <p:cNvGrpSpPr>
            <a:grpSpLocks/>
          </p:cNvGrpSpPr>
          <p:nvPr/>
        </p:nvGrpSpPr>
        <p:grpSpPr bwMode="auto">
          <a:xfrm>
            <a:off x="2987675" y="3429000"/>
            <a:ext cx="3048000" cy="3048000"/>
            <a:chOff x="1882" y="2160"/>
            <a:chExt cx="1920" cy="1920"/>
          </a:xfrm>
        </p:grpSpPr>
        <p:pic>
          <p:nvPicPr>
            <p:cNvPr id="187408" name="Picture 16" descr="EDS_soglia_5-25_all_2010-03-01_2011-05-25_lmsmr4x46_00_48"/>
            <p:cNvPicPr>
              <a:picLocks noChangeAspect="1" noChangeArrowheads="1"/>
            </p:cNvPicPr>
            <p:nvPr/>
          </p:nvPicPr>
          <p:blipFill>
            <a:blip r:embed="rId6" cstate="print"/>
            <a:srcRect/>
            <a:stretch>
              <a:fillRect/>
            </a:stretch>
          </p:blipFill>
          <p:spPr bwMode="auto">
            <a:xfrm>
              <a:off x="1882" y="2160"/>
              <a:ext cx="1920" cy="1920"/>
            </a:xfrm>
            <a:prstGeom prst="rect">
              <a:avLst/>
            </a:prstGeom>
            <a:noFill/>
          </p:spPr>
        </p:pic>
        <p:pic>
          <p:nvPicPr>
            <p:cNvPr id="187409"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131" y="2648"/>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87411" name="Picture 19" descr="EDS_soglia_5-25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87412"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03575" y="2924175"/>
            <a:ext cx="4608513" cy="3248025"/>
            <a:chOff x="1973" y="1842"/>
            <a:chExt cx="2903" cy="2046"/>
          </a:xfrm>
        </p:grpSpPr>
        <p:sp>
          <p:nvSpPr>
            <p:cNvPr id="189443" name="Text Box 3"/>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89444" name="Text Box 4"/>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89445" name="Text Box 5"/>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89446" name="Text Box 6"/>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89447" name="Text Box 7"/>
          <p:cNvSpPr txBox="1">
            <a:spLocks noChangeArrowheads="1"/>
          </p:cNvSpPr>
          <p:nvPr/>
        </p:nvSpPr>
        <p:spPr bwMode="auto">
          <a:xfrm>
            <a:off x="539750" y="1628775"/>
            <a:ext cx="2303463" cy="2428875"/>
          </a:xfrm>
          <a:prstGeom prst="rect">
            <a:avLst/>
          </a:prstGeom>
          <a:noFill/>
          <a:ln w="9525">
            <a:noFill/>
            <a:miter lim="800000"/>
            <a:headEnd/>
            <a:tailEnd/>
          </a:ln>
          <a:effectLst/>
        </p:spPr>
        <p:txBody>
          <a:bodyPr>
            <a:spAutoFit/>
          </a:bodyPr>
          <a:lstStyle/>
          <a:p>
            <a:pPr>
              <a:spcBef>
                <a:spcPct val="50000"/>
              </a:spcBef>
            </a:pPr>
            <a:r>
              <a:rPr lang="en-US" b="1"/>
              <a:t>Bias Score</a:t>
            </a:r>
          </a:p>
          <a:p>
            <a:pPr>
              <a:spcBef>
                <a:spcPct val="50000"/>
              </a:spcBef>
            </a:pPr>
            <a:r>
              <a:rPr lang="en-US"/>
              <a:t>50% of points &gt;5 mm/24 </a:t>
            </a:r>
            <a:br>
              <a:rPr lang="en-US"/>
            </a:br>
            <a:r>
              <a:rPr lang="en-US"/>
              <a:t>&amp; </a:t>
            </a:r>
          </a:p>
          <a:p>
            <a:pPr>
              <a:spcBef>
                <a:spcPct val="50000"/>
              </a:spcBef>
            </a:pPr>
            <a:r>
              <a:rPr lang="en-US"/>
              <a:t>at least 1 point (maximum)</a:t>
            </a:r>
          </a:p>
          <a:p>
            <a:pPr>
              <a:spcBef>
                <a:spcPct val="50000"/>
              </a:spcBef>
            </a:pPr>
            <a:r>
              <a:rPr lang="en-US"/>
              <a:t> &gt; 75 mm/24h</a:t>
            </a:r>
          </a:p>
        </p:txBody>
      </p:sp>
      <p:sp>
        <p:nvSpPr>
          <p:cNvPr id="189448" name="Text Box 8"/>
          <p:cNvSpPr txBox="1">
            <a:spLocks noChangeArrowheads="1"/>
          </p:cNvSpPr>
          <p:nvPr/>
        </p:nvSpPr>
        <p:spPr bwMode="auto">
          <a:xfrm>
            <a:off x="3275013" y="11588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87675" y="549275"/>
            <a:ext cx="3048000" cy="3048000"/>
            <a:chOff x="1882" y="346"/>
            <a:chExt cx="1920" cy="1920"/>
          </a:xfrm>
        </p:grpSpPr>
        <p:pic>
          <p:nvPicPr>
            <p:cNvPr id="189450" name="Picture 10" descr="BIAS_soglia_5-75_all_2010-03-01_2011-05-25_ecmwf_00_48"/>
            <p:cNvPicPr>
              <a:picLocks noChangeAspect="1" noChangeArrowheads="1"/>
            </p:cNvPicPr>
            <p:nvPr/>
          </p:nvPicPr>
          <p:blipFill>
            <a:blip r:embed="rId3" cstate="print"/>
            <a:srcRect/>
            <a:stretch>
              <a:fillRect/>
            </a:stretch>
          </p:blipFill>
          <p:spPr bwMode="auto">
            <a:xfrm>
              <a:off x="1882" y="346"/>
              <a:ext cx="1920" cy="1920"/>
            </a:xfrm>
            <a:prstGeom prst="rect">
              <a:avLst/>
            </a:prstGeom>
            <a:noFill/>
          </p:spPr>
        </p:pic>
        <p:pic>
          <p:nvPicPr>
            <p:cNvPr id="189451"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136" y="834"/>
              <a:ext cx="447" cy="186"/>
            </a:xfrm>
            <a:prstGeom prst="rect">
              <a:avLst/>
            </a:prstGeom>
            <a:noFill/>
          </p:spPr>
        </p:pic>
      </p:grpSp>
      <p:grpSp>
        <p:nvGrpSpPr>
          <p:cNvPr id="4" name="Group 12"/>
          <p:cNvGrpSpPr>
            <a:grpSpLocks/>
          </p:cNvGrpSpPr>
          <p:nvPr/>
        </p:nvGrpSpPr>
        <p:grpSpPr bwMode="auto">
          <a:xfrm>
            <a:off x="5867400" y="549275"/>
            <a:ext cx="3048000" cy="3048000"/>
            <a:chOff x="3696" y="346"/>
            <a:chExt cx="1920" cy="1920"/>
          </a:xfrm>
        </p:grpSpPr>
        <p:pic>
          <p:nvPicPr>
            <p:cNvPr id="189453" name="Picture 13" descr="BIAS_soglia_5-75_all_2010-03-01_2011-05-25_cosmo_med_00_48"/>
            <p:cNvPicPr>
              <a:picLocks noChangeAspect="1" noChangeArrowheads="1"/>
            </p:cNvPicPr>
            <p:nvPr/>
          </p:nvPicPr>
          <p:blipFill>
            <a:blip r:embed="rId5" cstate="print"/>
            <a:srcRect/>
            <a:stretch>
              <a:fillRect/>
            </a:stretch>
          </p:blipFill>
          <p:spPr bwMode="auto">
            <a:xfrm>
              <a:off x="3696" y="346"/>
              <a:ext cx="1920" cy="1920"/>
            </a:xfrm>
            <a:prstGeom prst="rect">
              <a:avLst/>
            </a:prstGeom>
            <a:noFill/>
          </p:spPr>
        </p:pic>
        <p:pic>
          <p:nvPicPr>
            <p:cNvPr id="189454"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8" y="834"/>
              <a:ext cx="447" cy="186"/>
            </a:xfrm>
            <a:prstGeom prst="rect">
              <a:avLst/>
            </a:prstGeom>
            <a:noFill/>
          </p:spPr>
        </p:pic>
      </p:grpSp>
      <p:grpSp>
        <p:nvGrpSpPr>
          <p:cNvPr id="5" name="Group 15"/>
          <p:cNvGrpSpPr>
            <a:grpSpLocks/>
          </p:cNvGrpSpPr>
          <p:nvPr/>
        </p:nvGrpSpPr>
        <p:grpSpPr bwMode="auto">
          <a:xfrm>
            <a:off x="2916238" y="3429000"/>
            <a:ext cx="3048000" cy="3048000"/>
            <a:chOff x="1837" y="2160"/>
            <a:chExt cx="1920" cy="1920"/>
          </a:xfrm>
        </p:grpSpPr>
        <p:pic>
          <p:nvPicPr>
            <p:cNvPr id="189456" name="Picture 16" descr="BIAS_soglia_5-75_all_2010-03-01_2011-05-25_lmsmr4x46_00_48"/>
            <p:cNvPicPr>
              <a:picLocks noChangeAspect="1" noChangeArrowheads="1"/>
            </p:cNvPicPr>
            <p:nvPr/>
          </p:nvPicPr>
          <p:blipFill>
            <a:blip r:embed="rId6" cstate="print"/>
            <a:srcRect/>
            <a:stretch>
              <a:fillRect/>
            </a:stretch>
          </p:blipFill>
          <p:spPr bwMode="auto">
            <a:xfrm>
              <a:off x="1837" y="2160"/>
              <a:ext cx="1920" cy="1920"/>
            </a:xfrm>
            <a:prstGeom prst="rect">
              <a:avLst/>
            </a:prstGeom>
            <a:noFill/>
          </p:spPr>
        </p:pic>
        <p:pic>
          <p:nvPicPr>
            <p:cNvPr id="189457"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2647"/>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89459" name="Picture 19" descr="BIAS_soglia_5-75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89460"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03575" y="2924175"/>
            <a:ext cx="4608513" cy="3248025"/>
            <a:chOff x="1973" y="1842"/>
            <a:chExt cx="2903" cy="2046"/>
          </a:xfrm>
        </p:grpSpPr>
        <p:sp>
          <p:nvSpPr>
            <p:cNvPr id="191491" name="Text Box 3"/>
            <p:cNvSpPr txBox="1">
              <a:spLocks noChangeArrowheads="1"/>
            </p:cNvSpPr>
            <p:nvPr/>
          </p:nvSpPr>
          <p:spPr bwMode="auto">
            <a:xfrm>
              <a:off x="1973"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ECMWF</a:t>
              </a:r>
            </a:p>
          </p:txBody>
        </p:sp>
        <p:sp>
          <p:nvSpPr>
            <p:cNvPr id="191492" name="Text Box 4"/>
            <p:cNvSpPr txBox="1">
              <a:spLocks noChangeArrowheads="1"/>
            </p:cNvSpPr>
            <p:nvPr/>
          </p:nvSpPr>
          <p:spPr bwMode="auto">
            <a:xfrm>
              <a:off x="3878" y="1842"/>
              <a:ext cx="998" cy="231"/>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Cosmo-Med</a:t>
              </a:r>
            </a:p>
          </p:txBody>
        </p:sp>
        <p:sp>
          <p:nvSpPr>
            <p:cNvPr id="191493" name="Text Box 5"/>
            <p:cNvSpPr txBox="1">
              <a:spLocks noChangeArrowheads="1"/>
            </p:cNvSpPr>
            <p:nvPr/>
          </p:nvSpPr>
          <p:spPr bwMode="auto">
            <a:xfrm>
              <a:off x="197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FF3300"/>
                  </a:solidFill>
                </a:rPr>
                <a:t>Cosmo-I7</a:t>
              </a:r>
            </a:p>
          </p:txBody>
        </p:sp>
        <p:sp>
          <p:nvSpPr>
            <p:cNvPr id="191494" name="Text Box 6"/>
            <p:cNvSpPr txBox="1">
              <a:spLocks noChangeArrowheads="1"/>
            </p:cNvSpPr>
            <p:nvPr/>
          </p:nvSpPr>
          <p:spPr bwMode="auto">
            <a:xfrm>
              <a:off x="3833" y="3657"/>
              <a:ext cx="998" cy="231"/>
            </a:xfrm>
            <a:prstGeom prst="rect">
              <a:avLst/>
            </a:prstGeom>
            <a:noFill/>
            <a:ln w="9525">
              <a:noFill/>
              <a:miter lim="800000"/>
              <a:headEnd/>
              <a:tailEnd/>
            </a:ln>
            <a:effectLst/>
          </p:spPr>
          <p:txBody>
            <a:bodyPr>
              <a:spAutoFit/>
            </a:bodyPr>
            <a:lstStyle/>
            <a:p>
              <a:pPr>
                <a:spcBef>
                  <a:spcPct val="50000"/>
                </a:spcBef>
              </a:pPr>
              <a:r>
                <a:rPr lang="en-US">
                  <a:solidFill>
                    <a:srgbClr val="996633"/>
                  </a:solidFill>
                </a:rPr>
                <a:t>Cosmo-I2</a:t>
              </a:r>
            </a:p>
          </p:txBody>
        </p:sp>
      </p:grpSp>
      <p:sp>
        <p:nvSpPr>
          <p:cNvPr id="191495" name="Text Box 7"/>
          <p:cNvSpPr txBox="1">
            <a:spLocks noChangeArrowheads="1"/>
          </p:cNvSpPr>
          <p:nvPr/>
        </p:nvSpPr>
        <p:spPr bwMode="auto">
          <a:xfrm>
            <a:off x="539750" y="1628775"/>
            <a:ext cx="2303463" cy="2703513"/>
          </a:xfrm>
          <a:prstGeom prst="rect">
            <a:avLst/>
          </a:prstGeom>
          <a:noFill/>
          <a:ln w="9525">
            <a:noFill/>
            <a:miter lim="800000"/>
            <a:headEnd/>
            <a:tailEnd/>
          </a:ln>
          <a:effectLst/>
        </p:spPr>
        <p:txBody>
          <a:bodyPr>
            <a:spAutoFit/>
          </a:bodyPr>
          <a:lstStyle/>
          <a:p>
            <a:pPr>
              <a:spcBef>
                <a:spcPct val="50000"/>
              </a:spcBef>
            </a:pPr>
            <a:r>
              <a:rPr lang="en-US" b="1"/>
              <a:t>Extreme Depedentcy Score</a:t>
            </a:r>
          </a:p>
          <a:p>
            <a:pPr>
              <a:spcBef>
                <a:spcPct val="50000"/>
              </a:spcBef>
            </a:pPr>
            <a:r>
              <a:rPr lang="en-US"/>
              <a:t>50% of points &gt;5 mm/24 </a:t>
            </a:r>
            <a:br>
              <a:rPr lang="en-US"/>
            </a:br>
            <a:r>
              <a:rPr lang="en-US"/>
              <a:t>&amp; </a:t>
            </a:r>
          </a:p>
          <a:p>
            <a:pPr>
              <a:spcBef>
                <a:spcPct val="50000"/>
              </a:spcBef>
            </a:pPr>
            <a:r>
              <a:rPr lang="en-US"/>
              <a:t>at least 1 point (maximum)</a:t>
            </a:r>
          </a:p>
          <a:p>
            <a:pPr>
              <a:spcBef>
                <a:spcPct val="50000"/>
              </a:spcBef>
            </a:pPr>
            <a:r>
              <a:rPr lang="en-US"/>
              <a:t> &gt; 75  mm/24h</a:t>
            </a:r>
          </a:p>
        </p:txBody>
      </p:sp>
      <p:sp>
        <p:nvSpPr>
          <p:cNvPr id="191496" name="Text Box 8"/>
          <p:cNvSpPr txBox="1">
            <a:spLocks noChangeArrowheads="1"/>
          </p:cNvSpPr>
          <p:nvPr/>
        </p:nvSpPr>
        <p:spPr bwMode="auto">
          <a:xfrm>
            <a:off x="3275013" y="115888"/>
            <a:ext cx="3024187" cy="366712"/>
          </a:xfrm>
          <a:prstGeom prst="rect">
            <a:avLst/>
          </a:prstGeom>
          <a:noFill/>
          <a:ln w="9525">
            <a:noFill/>
            <a:miter lim="800000"/>
            <a:headEnd/>
            <a:tailEnd/>
          </a:ln>
          <a:effectLst/>
        </p:spPr>
        <p:txBody>
          <a:bodyPr>
            <a:spAutoFit/>
          </a:bodyPr>
          <a:lstStyle/>
          <a:p>
            <a:pPr>
              <a:spcBef>
                <a:spcPct val="50000"/>
              </a:spcBef>
            </a:pPr>
            <a:r>
              <a:rPr lang="en-US"/>
              <a:t>24h precipitation - Fct + 48</a:t>
            </a:r>
          </a:p>
        </p:txBody>
      </p:sp>
      <p:grpSp>
        <p:nvGrpSpPr>
          <p:cNvPr id="3" name="Group 9"/>
          <p:cNvGrpSpPr>
            <a:grpSpLocks/>
          </p:cNvGrpSpPr>
          <p:nvPr/>
        </p:nvGrpSpPr>
        <p:grpSpPr bwMode="auto">
          <a:xfrm>
            <a:off x="2916238" y="549275"/>
            <a:ext cx="3048000" cy="3048000"/>
            <a:chOff x="1837" y="346"/>
            <a:chExt cx="1920" cy="1920"/>
          </a:xfrm>
        </p:grpSpPr>
        <p:pic>
          <p:nvPicPr>
            <p:cNvPr id="191498" name="Picture 10" descr="EDS_soglia_5-75_all_2010-03-01_2011-05-25_ecmwf_00_48"/>
            <p:cNvPicPr>
              <a:picLocks noChangeAspect="1" noChangeArrowheads="1"/>
            </p:cNvPicPr>
            <p:nvPr/>
          </p:nvPicPr>
          <p:blipFill>
            <a:blip r:embed="rId3" cstate="print"/>
            <a:srcRect/>
            <a:stretch>
              <a:fillRect/>
            </a:stretch>
          </p:blipFill>
          <p:spPr bwMode="auto">
            <a:xfrm>
              <a:off x="1837" y="346"/>
              <a:ext cx="1920" cy="1920"/>
            </a:xfrm>
            <a:prstGeom prst="rect">
              <a:avLst/>
            </a:prstGeom>
            <a:noFill/>
          </p:spPr>
        </p:pic>
        <p:pic>
          <p:nvPicPr>
            <p:cNvPr id="191499" name="Picture 11"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8" y="834"/>
              <a:ext cx="447" cy="186"/>
            </a:xfrm>
            <a:prstGeom prst="rect">
              <a:avLst/>
            </a:prstGeom>
            <a:noFill/>
          </p:spPr>
        </p:pic>
      </p:grpSp>
      <p:grpSp>
        <p:nvGrpSpPr>
          <p:cNvPr id="4" name="Group 12"/>
          <p:cNvGrpSpPr>
            <a:grpSpLocks/>
          </p:cNvGrpSpPr>
          <p:nvPr/>
        </p:nvGrpSpPr>
        <p:grpSpPr bwMode="auto">
          <a:xfrm>
            <a:off x="5795963" y="549275"/>
            <a:ext cx="3048000" cy="3048000"/>
            <a:chOff x="3651" y="346"/>
            <a:chExt cx="1920" cy="1920"/>
          </a:xfrm>
        </p:grpSpPr>
        <p:pic>
          <p:nvPicPr>
            <p:cNvPr id="191501" name="Picture 13" descr="EDS_soglia_5-75_all_2010-03-01_2011-05-25_cosmo_med_00_48"/>
            <p:cNvPicPr>
              <a:picLocks noChangeAspect="1" noChangeArrowheads="1"/>
            </p:cNvPicPr>
            <p:nvPr/>
          </p:nvPicPr>
          <p:blipFill>
            <a:blip r:embed="rId5" cstate="print"/>
            <a:srcRect/>
            <a:stretch>
              <a:fillRect/>
            </a:stretch>
          </p:blipFill>
          <p:spPr bwMode="auto">
            <a:xfrm>
              <a:off x="3651" y="346"/>
              <a:ext cx="1920" cy="1920"/>
            </a:xfrm>
            <a:prstGeom prst="rect">
              <a:avLst/>
            </a:prstGeom>
            <a:noFill/>
          </p:spPr>
        </p:pic>
        <p:pic>
          <p:nvPicPr>
            <p:cNvPr id="191502" name="Picture 14"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08" y="834"/>
              <a:ext cx="447" cy="186"/>
            </a:xfrm>
            <a:prstGeom prst="rect">
              <a:avLst/>
            </a:prstGeom>
            <a:noFill/>
          </p:spPr>
        </p:pic>
      </p:grpSp>
      <p:grpSp>
        <p:nvGrpSpPr>
          <p:cNvPr id="5" name="Group 15"/>
          <p:cNvGrpSpPr>
            <a:grpSpLocks/>
          </p:cNvGrpSpPr>
          <p:nvPr/>
        </p:nvGrpSpPr>
        <p:grpSpPr bwMode="auto">
          <a:xfrm>
            <a:off x="2916238" y="3429000"/>
            <a:ext cx="3048000" cy="3048000"/>
            <a:chOff x="1837" y="2160"/>
            <a:chExt cx="1920" cy="1920"/>
          </a:xfrm>
        </p:grpSpPr>
        <p:pic>
          <p:nvPicPr>
            <p:cNvPr id="191504" name="Picture 16" descr="EDS_soglia_5-75_all_2010-03-01_2011-05-25_lmsmr4x46_00_48"/>
            <p:cNvPicPr>
              <a:picLocks noChangeAspect="1" noChangeArrowheads="1"/>
            </p:cNvPicPr>
            <p:nvPr/>
          </p:nvPicPr>
          <p:blipFill>
            <a:blip r:embed="rId6" cstate="print"/>
            <a:srcRect/>
            <a:stretch>
              <a:fillRect/>
            </a:stretch>
          </p:blipFill>
          <p:spPr bwMode="auto">
            <a:xfrm>
              <a:off x="1837" y="2160"/>
              <a:ext cx="1920" cy="1920"/>
            </a:xfrm>
            <a:prstGeom prst="rect">
              <a:avLst/>
            </a:prstGeom>
            <a:noFill/>
          </p:spPr>
        </p:pic>
        <p:pic>
          <p:nvPicPr>
            <p:cNvPr id="191505" name="Picture 17"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082" y="2647"/>
              <a:ext cx="447" cy="186"/>
            </a:xfrm>
            <a:prstGeom prst="rect">
              <a:avLst/>
            </a:prstGeom>
            <a:noFill/>
          </p:spPr>
        </p:pic>
      </p:grpSp>
      <p:grpSp>
        <p:nvGrpSpPr>
          <p:cNvPr id="6" name="Group 18"/>
          <p:cNvGrpSpPr>
            <a:grpSpLocks/>
          </p:cNvGrpSpPr>
          <p:nvPr/>
        </p:nvGrpSpPr>
        <p:grpSpPr bwMode="auto">
          <a:xfrm>
            <a:off x="5867400" y="3429000"/>
            <a:ext cx="3048000" cy="3048000"/>
            <a:chOff x="3696" y="2160"/>
            <a:chExt cx="1920" cy="1920"/>
          </a:xfrm>
        </p:grpSpPr>
        <p:pic>
          <p:nvPicPr>
            <p:cNvPr id="191507" name="Picture 19" descr="EDS_soglia_5-75_all_2010-03-01_2011-05-25_lmsmr6x48_00_48"/>
            <p:cNvPicPr>
              <a:picLocks noChangeAspect="1" noChangeArrowheads="1"/>
            </p:cNvPicPr>
            <p:nvPr/>
          </p:nvPicPr>
          <p:blipFill>
            <a:blip r:embed="rId7" cstate="print"/>
            <a:srcRect/>
            <a:stretch>
              <a:fillRect/>
            </a:stretch>
          </p:blipFill>
          <p:spPr bwMode="auto">
            <a:xfrm>
              <a:off x="3696" y="2160"/>
              <a:ext cx="1920" cy="1920"/>
            </a:xfrm>
            <a:prstGeom prst="rect">
              <a:avLst/>
            </a:prstGeom>
            <a:noFill/>
          </p:spPr>
        </p:pic>
        <p:pic>
          <p:nvPicPr>
            <p:cNvPr id="191508" name="Picture 20" descr="liguri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47" y="2648"/>
              <a:ext cx="447" cy="186"/>
            </a:xfrm>
            <a:prstGeom prst="rect">
              <a:avLst/>
            </a:prstGeom>
            <a:noFill/>
          </p:spPr>
        </p:pic>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0" name="Picture 22" descr="BIAS_000_2448"/>
          <p:cNvPicPr>
            <a:picLocks noChangeAspect="1" noChangeArrowheads="1"/>
          </p:cNvPicPr>
          <p:nvPr/>
        </p:nvPicPr>
        <p:blipFill>
          <a:blip r:embed="rId2"/>
          <a:srcRect/>
          <a:stretch>
            <a:fillRect/>
          </a:stretch>
        </p:blipFill>
        <p:spPr bwMode="auto">
          <a:xfrm>
            <a:off x="0" y="3713163"/>
            <a:ext cx="7470775" cy="3144837"/>
          </a:xfrm>
          <a:prstGeom prst="rect">
            <a:avLst/>
          </a:prstGeom>
          <a:noFill/>
        </p:spPr>
      </p:pic>
      <p:sp>
        <p:nvSpPr>
          <p:cNvPr id="17417" name="Text Box 9"/>
          <p:cNvSpPr txBox="1">
            <a:spLocks noChangeArrowheads="1"/>
          </p:cNvSpPr>
          <p:nvPr/>
        </p:nvSpPr>
        <p:spPr bwMode="auto">
          <a:xfrm>
            <a:off x="1066800" y="76200"/>
            <a:ext cx="4724400" cy="366713"/>
          </a:xfrm>
          <a:prstGeom prst="rect">
            <a:avLst/>
          </a:prstGeom>
          <a:noFill/>
          <a:ln w="9525">
            <a:noFill/>
            <a:miter lim="800000"/>
            <a:headEnd/>
            <a:tailEnd/>
          </a:ln>
          <a:effectLst/>
        </p:spPr>
        <p:txBody>
          <a:bodyPr>
            <a:spAutoFit/>
          </a:bodyPr>
          <a:lstStyle/>
          <a:p>
            <a:pPr algn="l">
              <a:spcBef>
                <a:spcPct val="50000"/>
              </a:spcBef>
            </a:pPr>
            <a:r>
              <a:rPr lang="en-GB">
                <a:latin typeface="Verdana" pitchFamily="34" charset="0"/>
              </a:rPr>
              <a:t>Seasonal trend 0.2mm/24h</a:t>
            </a:r>
          </a:p>
        </p:txBody>
      </p:sp>
      <p:sp>
        <p:nvSpPr>
          <p:cNvPr id="17420" name="Text Box 12"/>
          <p:cNvSpPr txBox="1">
            <a:spLocks noChangeArrowheads="1"/>
          </p:cNvSpPr>
          <p:nvPr/>
        </p:nvSpPr>
        <p:spPr bwMode="auto">
          <a:xfrm>
            <a:off x="4419600" y="76200"/>
            <a:ext cx="2438400" cy="366713"/>
          </a:xfrm>
          <a:prstGeom prst="rect">
            <a:avLst/>
          </a:prstGeom>
          <a:noFill/>
          <a:ln w="9525">
            <a:noFill/>
            <a:miter lim="800000"/>
            <a:headEnd/>
            <a:tailEnd/>
          </a:ln>
          <a:effectLst/>
        </p:spPr>
        <p:txBody>
          <a:bodyPr>
            <a:spAutoFit/>
          </a:bodyPr>
          <a:lstStyle/>
          <a:p>
            <a:pPr algn="l">
              <a:spcBef>
                <a:spcPct val="50000"/>
              </a:spcBef>
            </a:pPr>
            <a:r>
              <a:rPr lang="en-GB" b="1">
                <a:solidFill>
                  <a:srgbClr val="00FFFF"/>
                </a:solidFill>
              </a:rPr>
              <a:t>+</a:t>
            </a:r>
            <a:r>
              <a:rPr lang="en-GB" b="1">
                <a:solidFill>
                  <a:srgbClr val="A9F3F5"/>
                </a:solidFill>
              </a:rPr>
              <a:t> </a:t>
            </a:r>
            <a:r>
              <a:rPr lang="en-GB" b="1">
                <a:solidFill>
                  <a:srgbClr val="00FFFF"/>
                </a:solidFill>
              </a:rPr>
              <a:t>ECMWF</a:t>
            </a:r>
          </a:p>
        </p:txBody>
      </p:sp>
      <p:pic>
        <p:nvPicPr>
          <p:cNvPr id="17423" name="Picture 15" descr="italia_staz"/>
          <p:cNvPicPr>
            <a:picLocks noChangeAspect="1" noChangeArrowheads="1"/>
          </p:cNvPicPr>
          <p:nvPr/>
        </p:nvPicPr>
        <p:blipFill>
          <a:blip r:embed="rId3" cstate="print"/>
          <a:srcRect b="12785"/>
          <a:stretch>
            <a:fillRect/>
          </a:stretch>
        </p:blipFill>
        <p:spPr bwMode="auto">
          <a:xfrm>
            <a:off x="7672388" y="0"/>
            <a:ext cx="1471612" cy="1843088"/>
          </a:xfrm>
          <a:prstGeom prst="rect">
            <a:avLst/>
          </a:prstGeom>
          <a:noFill/>
        </p:spPr>
      </p:pic>
      <p:sp>
        <p:nvSpPr>
          <p:cNvPr id="17425" name="Rectangle 17"/>
          <p:cNvSpPr>
            <a:spLocks noChangeArrowheads="1"/>
          </p:cNvSpPr>
          <p:nvPr/>
        </p:nvSpPr>
        <p:spPr bwMode="auto">
          <a:xfrm>
            <a:off x="7391400" y="4114800"/>
            <a:ext cx="1600200" cy="2225675"/>
          </a:xfrm>
          <a:prstGeom prst="rect">
            <a:avLst/>
          </a:prstGeom>
          <a:noFill/>
          <a:ln w="9525" algn="ctr">
            <a:noFill/>
            <a:miter lim="800000"/>
            <a:headEnd/>
            <a:tailEnd/>
          </a:ln>
          <a:effectLst/>
        </p:spPr>
        <p:txBody>
          <a:bodyPr>
            <a:spAutoFit/>
          </a:bodyPr>
          <a:lstStyle/>
          <a:p>
            <a:r>
              <a:rPr lang="en-GB" sz="1000">
                <a:latin typeface="Verdana" pitchFamily="34" charset="0"/>
              </a:rPr>
              <a:t> All the versions present a seasonal cycle with an overestimation during summertime (except COSMO-7 and I2)</a:t>
            </a:r>
          </a:p>
          <a:p>
            <a:r>
              <a:rPr lang="en-GB" sz="1000">
                <a:latin typeface="Verdana" pitchFamily="34" charset="0"/>
              </a:rPr>
              <a:t> COSMO-7 and I2 underestimate</a:t>
            </a:r>
          </a:p>
          <a:p>
            <a:r>
              <a:rPr lang="en-GB" sz="1000">
                <a:latin typeface="Verdana" pitchFamily="34" charset="0"/>
              </a:rPr>
              <a:t> Overestimation error decreases in D+2 (spin-up effect vanished)</a:t>
            </a:r>
          </a:p>
          <a:p>
            <a:r>
              <a:rPr lang="en-GB" sz="1000">
                <a:latin typeface="Verdana" pitchFamily="34" charset="0"/>
              </a:rPr>
              <a:t>Latest summer</a:t>
            </a:r>
            <a:r>
              <a:rPr lang="en-GB" sz="1000">
                <a:latin typeface="Verdana" pitchFamily="34" charset="0"/>
                <a:sym typeface="Wingdings" pitchFamily="2" charset="2"/>
              </a:rPr>
              <a:t> worsening EU and I2</a:t>
            </a:r>
            <a:endParaRPr lang="en-GB" sz="1000">
              <a:latin typeface="Verdana" pitchFamily="34" charset="0"/>
            </a:endParaRPr>
          </a:p>
        </p:txBody>
      </p:sp>
      <p:pic>
        <p:nvPicPr>
          <p:cNvPr id="17428" name="Picture 20" descr="BIAS_000_2448"/>
          <p:cNvPicPr>
            <a:picLocks noChangeAspect="1" noChangeArrowheads="1"/>
          </p:cNvPicPr>
          <p:nvPr/>
        </p:nvPicPr>
        <p:blipFill>
          <a:blip r:embed="rId4"/>
          <a:srcRect/>
          <a:stretch>
            <a:fillRect/>
          </a:stretch>
        </p:blipFill>
        <p:spPr bwMode="auto">
          <a:xfrm>
            <a:off x="0" y="3713163"/>
            <a:ext cx="7470775" cy="3144837"/>
          </a:xfrm>
          <a:prstGeom prst="rect">
            <a:avLst/>
          </a:prstGeom>
          <a:noFill/>
        </p:spPr>
      </p:pic>
      <p:pic>
        <p:nvPicPr>
          <p:cNvPr id="17429" name="Picture 21" descr="BIAS_000_0024"/>
          <p:cNvPicPr>
            <a:picLocks noChangeAspect="1" noChangeArrowheads="1"/>
          </p:cNvPicPr>
          <p:nvPr/>
        </p:nvPicPr>
        <p:blipFill>
          <a:blip r:embed="rId5"/>
          <a:srcRect/>
          <a:stretch>
            <a:fillRect/>
          </a:stretch>
        </p:blipFill>
        <p:spPr bwMode="auto">
          <a:xfrm>
            <a:off x="0" y="533400"/>
            <a:ext cx="7470775" cy="3144838"/>
          </a:xfrm>
          <a:prstGeom prst="rect">
            <a:avLst/>
          </a:prstGeom>
          <a:noFill/>
        </p:spPr>
      </p:pic>
      <p:pic>
        <p:nvPicPr>
          <p:cNvPr id="17427" name="Picture 19" descr="BIAS_000_0024"/>
          <p:cNvPicPr>
            <a:picLocks noChangeAspect="1" noChangeArrowheads="1"/>
          </p:cNvPicPr>
          <p:nvPr/>
        </p:nvPicPr>
        <p:blipFill>
          <a:blip r:embed="rId6"/>
          <a:srcRect/>
          <a:stretch>
            <a:fillRect/>
          </a:stretch>
        </p:blipFill>
        <p:spPr bwMode="auto">
          <a:xfrm>
            <a:off x="0" y="533400"/>
            <a:ext cx="7470775" cy="3144838"/>
          </a:xfrm>
          <a:prstGeom prst="rect">
            <a:avLst/>
          </a:prstGeom>
          <a:noFill/>
        </p:spPr>
      </p:pic>
      <p:sp>
        <p:nvSpPr>
          <p:cNvPr id="17424" name="Rectangle 16"/>
          <p:cNvSpPr>
            <a:spLocks noChangeArrowheads="1"/>
          </p:cNvSpPr>
          <p:nvPr/>
        </p:nvSpPr>
        <p:spPr bwMode="auto">
          <a:xfrm>
            <a:off x="7239000" y="1828800"/>
            <a:ext cx="1828800" cy="1768475"/>
          </a:xfrm>
          <a:prstGeom prst="rect">
            <a:avLst/>
          </a:prstGeom>
          <a:noFill/>
          <a:ln w="9525" algn="ctr">
            <a:noFill/>
            <a:miter lim="800000"/>
            <a:headEnd/>
            <a:tailEnd/>
          </a:ln>
          <a:effectLst/>
        </p:spPr>
        <p:txBody>
          <a:bodyPr>
            <a:spAutoFit/>
          </a:bodyPr>
          <a:lstStyle/>
          <a:p>
            <a:r>
              <a:rPr lang="en-GB" sz="1000">
                <a:latin typeface="Verdana" pitchFamily="34" charset="0"/>
              </a:rPr>
              <a:t>Dataset: high resolution network of rain gauges coming from COSMO dataset and Civil Protection Department </a:t>
            </a:r>
            <a:r>
              <a:rPr lang="en-GB" sz="1000">
                <a:latin typeface="Verdana" pitchFamily="34" charset="0"/>
                <a:sym typeface="Wingdings" pitchFamily="2" charset="2"/>
              </a:rPr>
              <a:t> 1300 stations</a:t>
            </a:r>
          </a:p>
          <a:p>
            <a:r>
              <a:rPr lang="en-GB" sz="1000">
                <a:latin typeface="Verdana" pitchFamily="34" charset="0"/>
                <a:sym typeface="Wingdings" pitchFamily="2" charset="2"/>
              </a:rPr>
              <a:t>Method: 24h/6h averaged cumulated precipitation value over 90 meteo-hydrological basins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27"/>
                                        </p:tgtEl>
                                        <p:attrNameLst>
                                          <p:attrName>style.visibility</p:attrName>
                                        </p:attrNameLst>
                                      </p:cBhvr>
                                      <p:to>
                                        <p:strVal val="visible"/>
                                      </p:to>
                                    </p:set>
                                    <p:anim calcmode="lin" valueType="num">
                                      <p:cBhvr additive="base">
                                        <p:cTn id="7" dur="500" fill="hold"/>
                                        <p:tgtEl>
                                          <p:spTgt spid="17427"/>
                                        </p:tgtEl>
                                        <p:attrNameLst>
                                          <p:attrName>ppt_x</p:attrName>
                                        </p:attrNameLst>
                                      </p:cBhvr>
                                      <p:tavLst>
                                        <p:tav tm="0">
                                          <p:val>
                                            <p:strVal val="#ppt_x"/>
                                          </p:val>
                                        </p:tav>
                                        <p:tav tm="100000">
                                          <p:val>
                                            <p:strVal val="#ppt_x"/>
                                          </p:val>
                                        </p:tav>
                                      </p:tavLst>
                                    </p:anim>
                                    <p:anim calcmode="lin" valueType="num">
                                      <p:cBhvr additive="base">
                                        <p:cTn id="8" dur="500" fill="hold"/>
                                        <p:tgtEl>
                                          <p:spTgt spid="174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20"/>
                                        </p:tgtEl>
                                        <p:attrNameLst>
                                          <p:attrName>style.visibility</p:attrName>
                                        </p:attrNameLst>
                                      </p:cBhvr>
                                      <p:to>
                                        <p:strVal val="visible"/>
                                      </p:to>
                                    </p:set>
                                    <p:anim calcmode="lin" valueType="num">
                                      <p:cBhvr additive="base">
                                        <p:cTn id="11" dur="500" fill="hold"/>
                                        <p:tgtEl>
                                          <p:spTgt spid="17420"/>
                                        </p:tgtEl>
                                        <p:attrNameLst>
                                          <p:attrName>ppt_x</p:attrName>
                                        </p:attrNameLst>
                                      </p:cBhvr>
                                      <p:tavLst>
                                        <p:tav tm="0">
                                          <p:val>
                                            <p:strVal val="#ppt_x"/>
                                          </p:val>
                                        </p:tav>
                                        <p:tav tm="100000">
                                          <p:val>
                                            <p:strVal val="#ppt_x"/>
                                          </p:val>
                                        </p:tav>
                                      </p:tavLst>
                                    </p:anim>
                                    <p:anim calcmode="lin" valueType="num">
                                      <p:cBhvr additive="base">
                                        <p:cTn id="12"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428"/>
                                        </p:tgtEl>
                                        <p:attrNameLst>
                                          <p:attrName>style.visibility</p:attrName>
                                        </p:attrNameLst>
                                      </p:cBhvr>
                                      <p:to>
                                        <p:strVal val="visible"/>
                                      </p:to>
                                    </p:set>
                                    <p:anim calcmode="lin" valueType="num">
                                      <p:cBhvr additive="base">
                                        <p:cTn id="17" dur="500" fill="hold"/>
                                        <p:tgtEl>
                                          <p:spTgt spid="17428"/>
                                        </p:tgtEl>
                                        <p:attrNameLst>
                                          <p:attrName>ppt_x</p:attrName>
                                        </p:attrNameLst>
                                      </p:cBhvr>
                                      <p:tavLst>
                                        <p:tav tm="0">
                                          <p:val>
                                            <p:strVal val="#ppt_x"/>
                                          </p:val>
                                        </p:tav>
                                        <p:tav tm="100000">
                                          <p:val>
                                            <p:strVal val="#ppt_x"/>
                                          </p:val>
                                        </p:tav>
                                      </p:tavLst>
                                    </p:anim>
                                    <p:anim calcmode="lin" valueType="num">
                                      <p:cBhvr additive="base">
                                        <p:cTn id="18" dur="500" fill="hold"/>
                                        <p:tgtEl>
                                          <p:spTgt spid="174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066800" y="76200"/>
            <a:ext cx="4724400" cy="366713"/>
          </a:xfrm>
          <a:prstGeom prst="rect">
            <a:avLst/>
          </a:prstGeom>
          <a:noFill/>
          <a:ln w="9525">
            <a:noFill/>
            <a:miter lim="800000"/>
            <a:headEnd/>
            <a:tailEnd/>
          </a:ln>
          <a:effectLst/>
        </p:spPr>
        <p:txBody>
          <a:bodyPr>
            <a:spAutoFit/>
          </a:bodyPr>
          <a:lstStyle/>
          <a:p>
            <a:pPr algn="l">
              <a:spcBef>
                <a:spcPct val="50000"/>
              </a:spcBef>
            </a:pPr>
            <a:r>
              <a:rPr lang="en-GB">
                <a:latin typeface="Verdana" pitchFamily="34" charset="0"/>
              </a:rPr>
              <a:t>Seasonal trend 20mm/24h</a:t>
            </a:r>
          </a:p>
        </p:txBody>
      </p:sp>
      <p:sp>
        <p:nvSpPr>
          <p:cNvPr id="28675" name="Text Box 3"/>
          <p:cNvSpPr txBox="1">
            <a:spLocks noChangeArrowheads="1"/>
          </p:cNvSpPr>
          <p:nvPr/>
        </p:nvSpPr>
        <p:spPr bwMode="auto">
          <a:xfrm>
            <a:off x="4724400" y="76200"/>
            <a:ext cx="2438400" cy="366713"/>
          </a:xfrm>
          <a:prstGeom prst="rect">
            <a:avLst/>
          </a:prstGeom>
          <a:noFill/>
          <a:ln w="9525">
            <a:noFill/>
            <a:miter lim="800000"/>
            <a:headEnd/>
            <a:tailEnd/>
          </a:ln>
          <a:effectLst/>
        </p:spPr>
        <p:txBody>
          <a:bodyPr>
            <a:spAutoFit/>
          </a:bodyPr>
          <a:lstStyle/>
          <a:p>
            <a:pPr algn="l">
              <a:spcBef>
                <a:spcPct val="50000"/>
              </a:spcBef>
            </a:pPr>
            <a:r>
              <a:rPr lang="en-GB" b="1">
                <a:solidFill>
                  <a:srgbClr val="00FFFF"/>
                </a:solidFill>
              </a:rPr>
              <a:t>+</a:t>
            </a:r>
            <a:r>
              <a:rPr lang="en-GB" b="1">
                <a:solidFill>
                  <a:srgbClr val="A9F3F5"/>
                </a:solidFill>
              </a:rPr>
              <a:t> </a:t>
            </a:r>
            <a:r>
              <a:rPr lang="en-GB" b="1">
                <a:solidFill>
                  <a:srgbClr val="00FFFF"/>
                </a:solidFill>
              </a:rPr>
              <a:t>ECMWF</a:t>
            </a:r>
          </a:p>
        </p:txBody>
      </p:sp>
      <p:sp>
        <p:nvSpPr>
          <p:cNvPr id="28686" name="Text Box 14"/>
          <p:cNvSpPr txBox="1">
            <a:spLocks noChangeArrowheads="1"/>
          </p:cNvSpPr>
          <p:nvPr/>
        </p:nvSpPr>
        <p:spPr bwMode="auto">
          <a:xfrm>
            <a:off x="7467600" y="990600"/>
            <a:ext cx="1524000" cy="4749800"/>
          </a:xfrm>
          <a:prstGeom prst="rect">
            <a:avLst/>
          </a:prstGeom>
          <a:noFill/>
          <a:ln w="9525">
            <a:noFill/>
            <a:miter lim="800000"/>
            <a:headEnd/>
            <a:tailEnd/>
          </a:ln>
          <a:effectLst/>
        </p:spPr>
        <p:txBody>
          <a:bodyPr>
            <a:spAutoFit/>
          </a:bodyPr>
          <a:lstStyle/>
          <a:p>
            <a:pPr algn="l">
              <a:spcBef>
                <a:spcPct val="50000"/>
              </a:spcBef>
              <a:buFontTx/>
              <a:buChar char="•"/>
            </a:pPr>
            <a:r>
              <a:rPr lang="en-GB" sz="1200">
                <a:latin typeface="Verdana" pitchFamily="34" charset="0"/>
              </a:rPr>
              <a:t> Slight bias reduction during latest seasons</a:t>
            </a:r>
          </a:p>
          <a:p>
            <a:pPr algn="l">
              <a:spcBef>
                <a:spcPct val="50000"/>
              </a:spcBef>
              <a:buFontTx/>
              <a:buChar char="•"/>
            </a:pPr>
            <a:r>
              <a:rPr lang="en-GB" sz="1200">
                <a:latin typeface="Verdana" pitchFamily="34" charset="0"/>
              </a:rPr>
              <a:t> winter 2010: all the versions overestimate (probably due to </a:t>
            </a:r>
            <a:r>
              <a:rPr lang="en-GB" sz="1200">
                <a:latin typeface="Verdana" pitchFamily="34" charset="0"/>
                <a:sym typeface="Wingdings" pitchFamily="2" charset="2"/>
              </a:rPr>
              <a:t>lack of representativeness of the rain gauges over the plain during snowfall)</a:t>
            </a:r>
            <a:endParaRPr lang="en-GB" sz="1200">
              <a:latin typeface="Verdana" pitchFamily="34" charset="0"/>
            </a:endParaRPr>
          </a:p>
          <a:p>
            <a:pPr algn="l">
              <a:spcBef>
                <a:spcPct val="50000"/>
              </a:spcBef>
              <a:buFontTx/>
              <a:buChar char="•"/>
            </a:pPr>
            <a:r>
              <a:rPr lang="en-GB" sz="1200">
                <a:latin typeface="Verdana" pitchFamily="34" charset="0"/>
              </a:rPr>
              <a:t> Strong COSMO-7 underestimation BUT slight improvement during latest seasons</a:t>
            </a:r>
          </a:p>
          <a:p>
            <a:pPr algn="l">
              <a:spcBef>
                <a:spcPct val="50000"/>
              </a:spcBef>
              <a:buFontTx/>
              <a:buChar char="•"/>
            </a:pPr>
            <a:r>
              <a:rPr lang="en-GB" sz="1200">
                <a:latin typeface="Verdana" pitchFamily="34" charset="0"/>
              </a:rPr>
              <a:t>General underestimation during latest seasons exc. I7</a:t>
            </a:r>
          </a:p>
        </p:txBody>
      </p:sp>
      <p:pic>
        <p:nvPicPr>
          <p:cNvPr id="28687" name="Picture 15" descr="BIAS_020_0024"/>
          <p:cNvPicPr>
            <a:picLocks noChangeAspect="1" noChangeArrowheads="1"/>
          </p:cNvPicPr>
          <p:nvPr/>
        </p:nvPicPr>
        <p:blipFill>
          <a:blip r:embed="rId2"/>
          <a:srcRect/>
          <a:stretch>
            <a:fillRect/>
          </a:stretch>
        </p:blipFill>
        <p:spPr bwMode="auto">
          <a:xfrm>
            <a:off x="-3175" y="457200"/>
            <a:ext cx="7470775" cy="3144838"/>
          </a:xfrm>
          <a:prstGeom prst="rect">
            <a:avLst/>
          </a:prstGeom>
          <a:noFill/>
        </p:spPr>
      </p:pic>
      <p:pic>
        <p:nvPicPr>
          <p:cNvPr id="28688" name="Picture 16" descr="BIAS_020_2448"/>
          <p:cNvPicPr>
            <a:picLocks noChangeAspect="1" noChangeArrowheads="1"/>
          </p:cNvPicPr>
          <p:nvPr/>
        </p:nvPicPr>
        <p:blipFill>
          <a:blip r:embed="rId3"/>
          <a:srcRect/>
          <a:stretch>
            <a:fillRect/>
          </a:stretch>
        </p:blipFill>
        <p:spPr bwMode="auto">
          <a:xfrm>
            <a:off x="0" y="3636963"/>
            <a:ext cx="7470775" cy="3144837"/>
          </a:xfrm>
          <a:prstGeom prst="rect">
            <a:avLst/>
          </a:prstGeom>
          <a:noFill/>
        </p:spPr>
      </p:pic>
      <p:pic>
        <p:nvPicPr>
          <p:cNvPr id="28690" name="Picture 18" descr="BIAS_020_0024"/>
          <p:cNvPicPr>
            <a:picLocks noChangeAspect="1" noChangeArrowheads="1"/>
          </p:cNvPicPr>
          <p:nvPr/>
        </p:nvPicPr>
        <p:blipFill>
          <a:blip r:embed="rId4"/>
          <a:srcRect/>
          <a:stretch>
            <a:fillRect/>
          </a:stretch>
        </p:blipFill>
        <p:spPr bwMode="auto">
          <a:xfrm>
            <a:off x="0" y="457200"/>
            <a:ext cx="7470775" cy="3144838"/>
          </a:xfrm>
          <a:prstGeom prst="rect">
            <a:avLst/>
          </a:prstGeom>
          <a:noFill/>
        </p:spPr>
      </p:pic>
      <p:pic>
        <p:nvPicPr>
          <p:cNvPr id="28691" name="Picture 19" descr="BIAS_020_2448"/>
          <p:cNvPicPr>
            <a:picLocks noChangeAspect="1" noChangeArrowheads="1"/>
          </p:cNvPicPr>
          <p:nvPr/>
        </p:nvPicPr>
        <p:blipFill>
          <a:blip r:embed="rId5"/>
          <a:srcRect/>
          <a:stretch>
            <a:fillRect/>
          </a:stretch>
        </p:blipFill>
        <p:spPr bwMode="auto">
          <a:xfrm>
            <a:off x="-3175" y="3636963"/>
            <a:ext cx="7470775" cy="31448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90"/>
                                        </p:tgtEl>
                                        <p:attrNameLst>
                                          <p:attrName>style.visibility</p:attrName>
                                        </p:attrNameLst>
                                      </p:cBhvr>
                                      <p:to>
                                        <p:strVal val="visible"/>
                                      </p:to>
                                    </p:set>
                                    <p:anim calcmode="lin" valueType="num">
                                      <p:cBhvr additive="base">
                                        <p:cTn id="7" dur="500" fill="hold"/>
                                        <p:tgtEl>
                                          <p:spTgt spid="28690"/>
                                        </p:tgtEl>
                                        <p:attrNameLst>
                                          <p:attrName>ppt_x</p:attrName>
                                        </p:attrNameLst>
                                      </p:cBhvr>
                                      <p:tavLst>
                                        <p:tav tm="0">
                                          <p:val>
                                            <p:strVal val="#ppt_x"/>
                                          </p:val>
                                        </p:tav>
                                        <p:tav tm="100000">
                                          <p:val>
                                            <p:strVal val="#ppt_x"/>
                                          </p:val>
                                        </p:tav>
                                      </p:tavLst>
                                    </p:anim>
                                    <p:anim calcmode="lin" valueType="num">
                                      <p:cBhvr additive="base">
                                        <p:cTn id="8" dur="500" fill="hold"/>
                                        <p:tgtEl>
                                          <p:spTgt spid="286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675"/>
                                        </p:tgtEl>
                                        <p:attrNameLst>
                                          <p:attrName>style.visibility</p:attrName>
                                        </p:attrNameLst>
                                      </p:cBhvr>
                                      <p:to>
                                        <p:strVal val="visible"/>
                                      </p:to>
                                    </p:set>
                                    <p:anim calcmode="lin" valueType="num">
                                      <p:cBhvr additive="base">
                                        <p:cTn id="11" dur="500" fill="hold"/>
                                        <p:tgtEl>
                                          <p:spTgt spid="28675"/>
                                        </p:tgtEl>
                                        <p:attrNameLst>
                                          <p:attrName>ppt_x</p:attrName>
                                        </p:attrNameLst>
                                      </p:cBhvr>
                                      <p:tavLst>
                                        <p:tav tm="0">
                                          <p:val>
                                            <p:strVal val="#ppt_x"/>
                                          </p:val>
                                        </p:tav>
                                        <p:tav tm="100000">
                                          <p:val>
                                            <p:strVal val="#ppt_x"/>
                                          </p:val>
                                        </p:tav>
                                      </p:tavLst>
                                    </p:anim>
                                    <p:anim calcmode="lin" valueType="num">
                                      <p:cBhvr additive="base">
                                        <p:cTn id="12"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691"/>
                                        </p:tgtEl>
                                        <p:attrNameLst>
                                          <p:attrName>style.visibility</p:attrName>
                                        </p:attrNameLst>
                                      </p:cBhvr>
                                      <p:to>
                                        <p:strVal val="visible"/>
                                      </p:to>
                                    </p:set>
                                    <p:anim calcmode="lin" valueType="num">
                                      <p:cBhvr additive="base">
                                        <p:cTn id="17" dur="500" fill="hold"/>
                                        <p:tgtEl>
                                          <p:spTgt spid="28691"/>
                                        </p:tgtEl>
                                        <p:attrNameLst>
                                          <p:attrName>ppt_x</p:attrName>
                                        </p:attrNameLst>
                                      </p:cBhvr>
                                      <p:tavLst>
                                        <p:tav tm="0">
                                          <p:val>
                                            <p:strVal val="#ppt_x"/>
                                          </p:val>
                                        </p:tav>
                                        <p:tav tm="100000">
                                          <p:val>
                                            <p:strVal val="#ppt_x"/>
                                          </p:val>
                                        </p:tav>
                                      </p:tavLst>
                                    </p:anim>
                                    <p:anim calcmode="lin" valueType="num">
                                      <p:cBhvr additive="base">
                                        <p:cTn id="18" dur="500" fill="hold"/>
                                        <p:tgtEl>
                                          <p:spTgt spid="286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1066800" y="76200"/>
            <a:ext cx="4724400" cy="366713"/>
          </a:xfrm>
          <a:prstGeom prst="rect">
            <a:avLst/>
          </a:prstGeom>
          <a:noFill/>
          <a:ln w="9525">
            <a:noFill/>
            <a:miter lim="800000"/>
            <a:headEnd/>
            <a:tailEnd/>
          </a:ln>
          <a:effectLst/>
        </p:spPr>
        <p:txBody>
          <a:bodyPr>
            <a:spAutoFit/>
          </a:bodyPr>
          <a:lstStyle/>
          <a:p>
            <a:pPr algn="l">
              <a:spcBef>
                <a:spcPct val="50000"/>
              </a:spcBef>
            </a:pPr>
            <a:r>
              <a:rPr lang="en-GB">
                <a:latin typeface="Verdana" pitchFamily="34" charset="0"/>
              </a:rPr>
              <a:t>Seasonal trend 0.2mm/24h</a:t>
            </a:r>
          </a:p>
        </p:txBody>
      </p:sp>
      <p:sp>
        <p:nvSpPr>
          <p:cNvPr id="29703" name="Text Box 7"/>
          <p:cNvSpPr txBox="1">
            <a:spLocks noChangeArrowheads="1"/>
          </p:cNvSpPr>
          <p:nvPr/>
        </p:nvSpPr>
        <p:spPr bwMode="auto">
          <a:xfrm>
            <a:off x="4724400" y="76200"/>
            <a:ext cx="2438400" cy="366713"/>
          </a:xfrm>
          <a:prstGeom prst="rect">
            <a:avLst/>
          </a:prstGeom>
          <a:noFill/>
          <a:ln w="9525">
            <a:noFill/>
            <a:miter lim="800000"/>
            <a:headEnd/>
            <a:tailEnd/>
          </a:ln>
          <a:effectLst/>
        </p:spPr>
        <p:txBody>
          <a:bodyPr>
            <a:spAutoFit/>
          </a:bodyPr>
          <a:lstStyle/>
          <a:p>
            <a:pPr algn="l">
              <a:spcBef>
                <a:spcPct val="50000"/>
              </a:spcBef>
            </a:pPr>
            <a:r>
              <a:rPr lang="en-GB" b="1">
                <a:solidFill>
                  <a:srgbClr val="00FFFF"/>
                </a:solidFill>
              </a:rPr>
              <a:t>+</a:t>
            </a:r>
            <a:r>
              <a:rPr lang="en-GB" b="1">
                <a:solidFill>
                  <a:srgbClr val="A9F3F5"/>
                </a:solidFill>
              </a:rPr>
              <a:t> </a:t>
            </a:r>
            <a:r>
              <a:rPr lang="en-GB" b="1">
                <a:solidFill>
                  <a:srgbClr val="00FFFF"/>
                </a:solidFill>
              </a:rPr>
              <a:t>ECMWF</a:t>
            </a:r>
          </a:p>
        </p:txBody>
      </p:sp>
      <p:pic>
        <p:nvPicPr>
          <p:cNvPr id="29713" name="Picture 17" descr="ETS_000_0024"/>
          <p:cNvPicPr>
            <a:picLocks noChangeAspect="1" noChangeArrowheads="1"/>
          </p:cNvPicPr>
          <p:nvPr/>
        </p:nvPicPr>
        <p:blipFill>
          <a:blip r:embed="rId2"/>
          <a:srcRect/>
          <a:stretch>
            <a:fillRect/>
          </a:stretch>
        </p:blipFill>
        <p:spPr bwMode="auto">
          <a:xfrm>
            <a:off x="-3175" y="381000"/>
            <a:ext cx="7470775" cy="3144838"/>
          </a:xfrm>
          <a:prstGeom prst="rect">
            <a:avLst/>
          </a:prstGeom>
          <a:noFill/>
        </p:spPr>
      </p:pic>
      <p:pic>
        <p:nvPicPr>
          <p:cNvPr id="29715" name="Picture 19" descr="ETS_000_2448"/>
          <p:cNvPicPr>
            <a:picLocks noChangeAspect="1" noChangeArrowheads="1"/>
          </p:cNvPicPr>
          <p:nvPr/>
        </p:nvPicPr>
        <p:blipFill>
          <a:blip r:embed="rId3"/>
          <a:srcRect/>
          <a:stretch>
            <a:fillRect/>
          </a:stretch>
        </p:blipFill>
        <p:spPr bwMode="auto">
          <a:xfrm>
            <a:off x="-3175" y="3657600"/>
            <a:ext cx="7470775" cy="3144838"/>
          </a:xfrm>
          <a:prstGeom prst="rect">
            <a:avLst/>
          </a:prstGeom>
          <a:noFill/>
        </p:spPr>
      </p:pic>
      <p:pic>
        <p:nvPicPr>
          <p:cNvPr id="29716" name="Picture 20" descr="ETS_000_0024"/>
          <p:cNvPicPr>
            <a:picLocks noChangeAspect="1" noChangeArrowheads="1"/>
          </p:cNvPicPr>
          <p:nvPr/>
        </p:nvPicPr>
        <p:blipFill>
          <a:blip r:embed="rId4"/>
          <a:srcRect/>
          <a:stretch>
            <a:fillRect/>
          </a:stretch>
        </p:blipFill>
        <p:spPr bwMode="auto">
          <a:xfrm>
            <a:off x="0" y="381000"/>
            <a:ext cx="7470775" cy="3144838"/>
          </a:xfrm>
          <a:prstGeom prst="rect">
            <a:avLst/>
          </a:prstGeom>
          <a:noFill/>
        </p:spPr>
      </p:pic>
      <p:pic>
        <p:nvPicPr>
          <p:cNvPr id="29717" name="Picture 21" descr="ETS_020_0024"/>
          <p:cNvPicPr>
            <a:picLocks noChangeAspect="1" noChangeArrowheads="1"/>
          </p:cNvPicPr>
          <p:nvPr/>
        </p:nvPicPr>
        <p:blipFill>
          <a:blip r:embed="rId5"/>
          <a:srcRect/>
          <a:stretch>
            <a:fillRect/>
          </a:stretch>
        </p:blipFill>
        <p:spPr bwMode="auto">
          <a:xfrm>
            <a:off x="0" y="3657600"/>
            <a:ext cx="7470775" cy="3144838"/>
          </a:xfrm>
          <a:prstGeom prst="rect">
            <a:avLst/>
          </a:prstGeom>
          <a:noFill/>
        </p:spPr>
      </p:pic>
      <p:sp>
        <p:nvSpPr>
          <p:cNvPr id="29712" name="Rectangle 16"/>
          <p:cNvSpPr>
            <a:spLocks noChangeArrowheads="1"/>
          </p:cNvSpPr>
          <p:nvPr/>
        </p:nvSpPr>
        <p:spPr bwMode="auto">
          <a:xfrm>
            <a:off x="7315200" y="1143000"/>
            <a:ext cx="1828800" cy="3560763"/>
          </a:xfrm>
          <a:prstGeom prst="rect">
            <a:avLst/>
          </a:prstGeom>
          <a:noFill/>
          <a:ln w="9525" algn="ctr">
            <a:noFill/>
            <a:miter lim="800000"/>
            <a:headEnd/>
            <a:tailEnd/>
          </a:ln>
          <a:effectLst/>
        </p:spPr>
        <p:txBody>
          <a:bodyPr>
            <a:spAutoFit/>
          </a:bodyPr>
          <a:lstStyle/>
          <a:p>
            <a:pPr>
              <a:buFontTx/>
              <a:buChar char="•"/>
            </a:pPr>
            <a:r>
              <a:rPr lang="en-GB" sz="1200">
                <a:latin typeface="Verdana" pitchFamily="34" charset="0"/>
              </a:rPr>
              <a:t> Very light improvement trend</a:t>
            </a:r>
          </a:p>
          <a:p>
            <a:pPr>
              <a:buFontTx/>
              <a:buChar char="•"/>
            </a:pPr>
            <a:r>
              <a:rPr lang="en-GB" sz="1200">
                <a:latin typeface="Verdana" pitchFamily="34" charset="0"/>
              </a:rPr>
              <a:t> Seasonal error cycle: lower ets during winter and summertime</a:t>
            </a:r>
          </a:p>
          <a:p>
            <a:pPr>
              <a:buFontTx/>
              <a:buChar char="•"/>
            </a:pPr>
            <a:r>
              <a:rPr lang="en-GB" sz="1200">
                <a:latin typeface="Verdana" pitchFamily="34" charset="0"/>
              </a:rPr>
              <a:t> no significant differences between D+1 and D+2</a:t>
            </a:r>
          </a:p>
          <a:p>
            <a:r>
              <a:rPr lang="en-GB" sz="1200">
                <a:latin typeface="Verdana" pitchFamily="34" charset="0"/>
              </a:rPr>
              <a:t> winter 2010 (very snowy particularly in Northern Italy): low ets value (D+1 and D+2)</a:t>
            </a:r>
            <a:r>
              <a:rPr lang="en-GB" sz="1200">
                <a:latin typeface="Verdana" pitchFamily="34" charset="0"/>
                <a:sym typeface="Wingdings" pitchFamily="2" charset="2"/>
              </a:rPr>
              <a:t> model error or lack of representativeness of the rain gauges over the plain during snowfall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additive="base">
                                        <p:cTn id="7" dur="500" fill="hold"/>
                                        <p:tgtEl>
                                          <p:spTgt spid="29716"/>
                                        </p:tgtEl>
                                        <p:attrNameLst>
                                          <p:attrName>ppt_x</p:attrName>
                                        </p:attrNameLst>
                                      </p:cBhvr>
                                      <p:tavLst>
                                        <p:tav tm="0">
                                          <p:val>
                                            <p:strVal val="#ppt_x"/>
                                          </p:val>
                                        </p:tav>
                                        <p:tav tm="100000">
                                          <p:val>
                                            <p:strVal val="#ppt_x"/>
                                          </p:val>
                                        </p:tav>
                                      </p:tavLst>
                                    </p:anim>
                                    <p:anim calcmode="lin" valueType="num">
                                      <p:cBhvr additive="base">
                                        <p:cTn id="8" dur="500" fill="hold"/>
                                        <p:tgtEl>
                                          <p:spTgt spid="297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anim calcmode="lin" valueType="num">
                                      <p:cBhvr additive="base">
                                        <p:cTn id="11" dur="500" fill="hold"/>
                                        <p:tgtEl>
                                          <p:spTgt spid="29703"/>
                                        </p:tgtEl>
                                        <p:attrNameLst>
                                          <p:attrName>ppt_x</p:attrName>
                                        </p:attrNameLst>
                                      </p:cBhvr>
                                      <p:tavLst>
                                        <p:tav tm="0">
                                          <p:val>
                                            <p:strVal val="#ppt_x"/>
                                          </p:val>
                                        </p:tav>
                                        <p:tav tm="100000">
                                          <p:val>
                                            <p:strVal val="#ppt_x"/>
                                          </p:val>
                                        </p:tav>
                                      </p:tavLst>
                                    </p:anim>
                                    <p:anim calcmode="lin" valueType="num">
                                      <p:cBhvr additive="base">
                                        <p:cTn id="12"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717"/>
                                        </p:tgtEl>
                                        <p:attrNameLst>
                                          <p:attrName>style.visibility</p:attrName>
                                        </p:attrNameLst>
                                      </p:cBhvr>
                                      <p:to>
                                        <p:strVal val="visible"/>
                                      </p:to>
                                    </p:set>
                                    <p:anim calcmode="lin" valueType="num">
                                      <p:cBhvr additive="base">
                                        <p:cTn id="17" dur="500" fill="hold"/>
                                        <p:tgtEl>
                                          <p:spTgt spid="29717"/>
                                        </p:tgtEl>
                                        <p:attrNameLst>
                                          <p:attrName>ppt_x</p:attrName>
                                        </p:attrNameLst>
                                      </p:cBhvr>
                                      <p:tavLst>
                                        <p:tav tm="0">
                                          <p:val>
                                            <p:strVal val="#ppt_x"/>
                                          </p:val>
                                        </p:tav>
                                        <p:tav tm="100000">
                                          <p:val>
                                            <p:strVal val="#ppt_x"/>
                                          </p:val>
                                        </p:tav>
                                      </p:tavLst>
                                    </p:anim>
                                    <p:anim calcmode="lin" valueType="num">
                                      <p:cBhvr additive="base">
                                        <p:cTn id="18" dur="500" fill="hold"/>
                                        <p:tgtEl>
                                          <p:spTgt spid="297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066800" y="76200"/>
            <a:ext cx="4724400" cy="366713"/>
          </a:xfrm>
          <a:prstGeom prst="rect">
            <a:avLst/>
          </a:prstGeom>
          <a:noFill/>
          <a:ln w="9525">
            <a:noFill/>
            <a:miter lim="800000"/>
            <a:headEnd/>
            <a:tailEnd/>
          </a:ln>
          <a:effectLst/>
        </p:spPr>
        <p:txBody>
          <a:bodyPr>
            <a:spAutoFit/>
          </a:bodyPr>
          <a:lstStyle/>
          <a:p>
            <a:pPr algn="l">
              <a:spcBef>
                <a:spcPct val="50000"/>
              </a:spcBef>
            </a:pPr>
            <a:r>
              <a:rPr lang="en-GB">
                <a:latin typeface="Verdana" pitchFamily="34" charset="0"/>
              </a:rPr>
              <a:t>Seasonal trend 20mm/24h</a:t>
            </a:r>
          </a:p>
        </p:txBody>
      </p:sp>
      <p:sp>
        <p:nvSpPr>
          <p:cNvPr id="33795" name="Text Box 3"/>
          <p:cNvSpPr txBox="1">
            <a:spLocks noChangeArrowheads="1"/>
          </p:cNvSpPr>
          <p:nvPr/>
        </p:nvSpPr>
        <p:spPr bwMode="auto">
          <a:xfrm>
            <a:off x="4724400" y="76200"/>
            <a:ext cx="2438400" cy="366713"/>
          </a:xfrm>
          <a:prstGeom prst="rect">
            <a:avLst/>
          </a:prstGeom>
          <a:noFill/>
          <a:ln w="9525">
            <a:noFill/>
            <a:miter lim="800000"/>
            <a:headEnd/>
            <a:tailEnd/>
          </a:ln>
          <a:effectLst/>
        </p:spPr>
        <p:txBody>
          <a:bodyPr>
            <a:spAutoFit/>
          </a:bodyPr>
          <a:lstStyle/>
          <a:p>
            <a:pPr algn="l">
              <a:spcBef>
                <a:spcPct val="50000"/>
              </a:spcBef>
            </a:pPr>
            <a:r>
              <a:rPr lang="en-GB" b="1">
                <a:solidFill>
                  <a:srgbClr val="00FFFF"/>
                </a:solidFill>
              </a:rPr>
              <a:t>+</a:t>
            </a:r>
            <a:r>
              <a:rPr lang="en-GB" b="1">
                <a:solidFill>
                  <a:srgbClr val="A9F3F5"/>
                </a:solidFill>
              </a:rPr>
              <a:t> </a:t>
            </a:r>
            <a:r>
              <a:rPr lang="en-GB" b="1">
                <a:solidFill>
                  <a:srgbClr val="00FFFF"/>
                </a:solidFill>
              </a:rPr>
              <a:t>ECMWF</a:t>
            </a:r>
          </a:p>
        </p:txBody>
      </p:sp>
      <p:sp>
        <p:nvSpPr>
          <p:cNvPr id="33806" name="Text Box 14"/>
          <p:cNvSpPr txBox="1">
            <a:spLocks noChangeArrowheads="1"/>
          </p:cNvSpPr>
          <p:nvPr/>
        </p:nvSpPr>
        <p:spPr bwMode="auto">
          <a:xfrm>
            <a:off x="7467600" y="1143000"/>
            <a:ext cx="1600200" cy="2862263"/>
          </a:xfrm>
          <a:prstGeom prst="rect">
            <a:avLst/>
          </a:prstGeom>
          <a:noFill/>
          <a:ln w="9525">
            <a:noFill/>
            <a:miter lim="800000"/>
            <a:headEnd/>
            <a:tailEnd/>
          </a:ln>
          <a:effectLst/>
        </p:spPr>
        <p:txBody>
          <a:bodyPr>
            <a:spAutoFit/>
          </a:bodyPr>
          <a:lstStyle/>
          <a:p>
            <a:pPr algn="l">
              <a:spcBef>
                <a:spcPct val="50000"/>
              </a:spcBef>
              <a:buFontTx/>
              <a:buChar char="•"/>
            </a:pPr>
            <a:r>
              <a:rPr lang="en-GB" sz="1400"/>
              <a:t> </a:t>
            </a:r>
            <a:r>
              <a:rPr lang="en-GB" sz="1200">
                <a:latin typeface="Verdana" pitchFamily="34" charset="0"/>
              </a:rPr>
              <a:t>Low values during summertime (in general)</a:t>
            </a:r>
          </a:p>
          <a:p>
            <a:pPr algn="l">
              <a:spcBef>
                <a:spcPct val="50000"/>
              </a:spcBef>
              <a:buFontTx/>
              <a:buChar char="•"/>
            </a:pPr>
            <a:r>
              <a:rPr lang="en-GB" sz="1200">
                <a:latin typeface="Verdana" pitchFamily="34" charset="0"/>
              </a:rPr>
              <a:t>All the versions present two “big jump” at jja08 and jja09, after the values increase and become quite stationary</a:t>
            </a:r>
          </a:p>
          <a:p>
            <a:pPr algn="l">
              <a:spcBef>
                <a:spcPct val="50000"/>
              </a:spcBef>
              <a:buFontTx/>
              <a:buChar char="•"/>
            </a:pPr>
            <a:r>
              <a:rPr lang="en-GB" sz="1200">
                <a:latin typeface="Verdana" pitchFamily="34" charset="0"/>
              </a:rPr>
              <a:t>Skill decreases with forecast time</a:t>
            </a:r>
          </a:p>
        </p:txBody>
      </p:sp>
      <p:pic>
        <p:nvPicPr>
          <p:cNvPr id="33807" name="Picture 15" descr="ETS_020_0024"/>
          <p:cNvPicPr>
            <a:picLocks noChangeAspect="1" noChangeArrowheads="1"/>
          </p:cNvPicPr>
          <p:nvPr/>
        </p:nvPicPr>
        <p:blipFill>
          <a:blip r:embed="rId2"/>
          <a:srcRect/>
          <a:stretch>
            <a:fillRect/>
          </a:stretch>
        </p:blipFill>
        <p:spPr bwMode="auto">
          <a:xfrm>
            <a:off x="-3175" y="457200"/>
            <a:ext cx="7470775" cy="3144838"/>
          </a:xfrm>
          <a:prstGeom prst="rect">
            <a:avLst/>
          </a:prstGeom>
          <a:noFill/>
        </p:spPr>
      </p:pic>
      <p:pic>
        <p:nvPicPr>
          <p:cNvPr id="33808" name="Picture 16" descr="ETS_020_2448"/>
          <p:cNvPicPr>
            <a:picLocks noChangeAspect="1" noChangeArrowheads="1"/>
          </p:cNvPicPr>
          <p:nvPr/>
        </p:nvPicPr>
        <p:blipFill>
          <a:blip r:embed="rId3"/>
          <a:srcRect/>
          <a:stretch>
            <a:fillRect/>
          </a:stretch>
        </p:blipFill>
        <p:spPr bwMode="auto">
          <a:xfrm>
            <a:off x="-3175" y="3713163"/>
            <a:ext cx="7470775" cy="3144837"/>
          </a:xfrm>
          <a:prstGeom prst="rect">
            <a:avLst/>
          </a:prstGeom>
          <a:noFill/>
        </p:spPr>
      </p:pic>
      <p:pic>
        <p:nvPicPr>
          <p:cNvPr id="33809" name="Picture 17" descr="ETS_020_0024"/>
          <p:cNvPicPr>
            <a:picLocks noChangeAspect="1" noChangeArrowheads="1"/>
          </p:cNvPicPr>
          <p:nvPr/>
        </p:nvPicPr>
        <p:blipFill>
          <a:blip r:embed="rId4"/>
          <a:srcRect/>
          <a:stretch>
            <a:fillRect/>
          </a:stretch>
        </p:blipFill>
        <p:spPr bwMode="auto">
          <a:xfrm>
            <a:off x="0" y="457200"/>
            <a:ext cx="7470775" cy="3144838"/>
          </a:xfrm>
          <a:prstGeom prst="rect">
            <a:avLst/>
          </a:prstGeom>
          <a:noFill/>
        </p:spPr>
      </p:pic>
      <p:pic>
        <p:nvPicPr>
          <p:cNvPr id="33810" name="Picture 18" descr="ETS_020_2448"/>
          <p:cNvPicPr>
            <a:picLocks noChangeAspect="1" noChangeArrowheads="1"/>
          </p:cNvPicPr>
          <p:nvPr/>
        </p:nvPicPr>
        <p:blipFill>
          <a:blip r:embed="rId5"/>
          <a:srcRect/>
          <a:stretch>
            <a:fillRect/>
          </a:stretch>
        </p:blipFill>
        <p:spPr bwMode="auto">
          <a:xfrm>
            <a:off x="-3175" y="3713163"/>
            <a:ext cx="7470775" cy="31448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additive="base">
                                        <p:cTn id="7" dur="500" fill="hold"/>
                                        <p:tgtEl>
                                          <p:spTgt spid="33809"/>
                                        </p:tgtEl>
                                        <p:attrNameLst>
                                          <p:attrName>ppt_x</p:attrName>
                                        </p:attrNameLst>
                                      </p:cBhvr>
                                      <p:tavLst>
                                        <p:tav tm="0">
                                          <p:val>
                                            <p:strVal val="#ppt_x"/>
                                          </p:val>
                                        </p:tav>
                                        <p:tav tm="100000">
                                          <p:val>
                                            <p:strVal val="#ppt_x"/>
                                          </p:val>
                                        </p:tav>
                                      </p:tavLst>
                                    </p:anim>
                                    <p:anim calcmode="lin" valueType="num">
                                      <p:cBhvr additive="base">
                                        <p:cTn id="8" dur="500" fill="hold"/>
                                        <p:tgtEl>
                                          <p:spTgt spid="3380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795"/>
                                        </p:tgtEl>
                                        <p:attrNameLst>
                                          <p:attrName>style.visibility</p:attrName>
                                        </p:attrNameLst>
                                      </p:cBhvr>
                                      <p:to>
                                        <p:strVal val="visible"/>
                                      </p:to>
                                    </p:set>
                                    <p:anim calcmode="lin" valueType="num">
                                      <p:cBhvr additive="base">
                                        <p:cTn id="11" dur="500" fill="hold"/>
                                        <p:tgtEl>
                                          <p:spTgt spid="33795"/>
                                        </p:tgtEl>
                                        <p:attrNameLst>
                                          <p:attrName>ppt_x</p:attrName>
                                        </p:attrNameLst>
                                      </p:cBhvr>
                                      <p:tavLst>
                                        <p:tav tm="0">
                                          <p:val>
                                            <p:strVal val="#ppt_x"/>
                                          </p:val>
                                        </p:tav>
                                        <p:tav tm="100000">
                                          <p:val>
                                            <p:strVal val="#ppt_x"/>
                                          </p:val>
                                        </p:tav>
                                      </p:tavLst>
                                    </p:anim>
                                    <p:anim calcmode="lin" valueType="num">
                                      <p:cBhvr additive="base">
                                        <p:cTn id="12"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810"/>
                                        </p:tgtEl>
                                        <p:attrNameLst>
                                          <p:attrName>style.visibility</p:attrName>
                                        </p:attrNameLst>
                                      </p:cBhvr>
                                      <p:to>
                                        <p:strVal val="visible"/>
                                      </p:to>
                                    </p:set>
                                    <p:anim calcmode="lin" valueType="num">
                                      <p:cBhvr additive="base">
                                        <p:cTn id="17" dur="500" fill="hold"/>
                                        <p:tgtEl>
                                          <p:spTgt spid="33810"/>
                                        </p:tgtEl>
                                        <p:attrNameLst>
                                          <p:attrName>ppt_x</p:attrName>
                                        </p:attrNameLst>
                                      </p:cBhvr>
                                      <p:tavLst>
                                        <p:tav tm="0">
                                          <p:val>
                                            <p:strVal val="#ppt_x"/>
                                          </p:val>
                                        </p:tav>
                                        <p:tav tm="100000">
                                          <p:val>
                                            <p:strVal val="#ppt_x"/>
                                          </p:val>
                                        </p:tav>
                                      </p:tavLst>
                                    </p:anim>
                                    <p:anim calcmode="lin" valueType="num">
                                      <p:cBhvr additive="base">
                                        <p:cTn id="18" dur="500" fill="hold"/>
                                        <p:tgtEl>
                                          <p:spTgt spid="33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116013" y="-171450"/>
            <a:ext cx="7799387" cy="1143000"/>
          </a:xfrm>
          <a:prstGeom prst="rect">
            <a:avLst/>
          </a:prstGeom>
          <a:noFill/>
          <a:ln w="9525">
            <a:noFill/>
            <a:miter lim="800000"/>
            <a:headEnd/>
            <a:tailEnd/>
          </a:ln>
        </p:spPr>
        <p:txBody>
          <a:bodyPr anchor="ctr"/>
          <a:lstStyle/>
          <a:p>
            <a:pPr algn="ctr"/>
            <a:r>
              <a:rPr lang="en-US" sz="3600">
                <a:solidFill>
                  <a:schemeClr val="tx2"/>
                </a:solidFill>
                <a:latin typeface="Comic Sans MS" pitchFamily="66" charset="0"/>
              </a:rPr>
              <a:t>Verification</a:t>
            </a:r>
          </a:p>
        </p:txBody>
      </p:sp>
      <p:sp>
        <p:nvSpPr>
          <p:cNvPr id="12291" name="Text Box 4"/>
          <p:cNvSpPr txBox="1">
            <a:spLocks noChangeArrowheads="1"/>
          </p:cNvSpPr>
          <p:nvPr/>
        </p:nvSpPr>
        <p:spPr bwMode="auto">
          <a:xfrm>
            <a:off x="1239838" y="1647825"/>
            <a:ext cx="184150" cy="366713"/>
          </a:xfrm>
          <a:prstGeom prst="rect">
            <a:avLst/>
          </a:prstGeom>
          <a:noFill/>
          <a:ln w="9525">
            <a:noFill/>
            <a:miter lim="800000"/>
            <a:headEnd/>
            <a:tailEnd/>
          </a:ln>
        </p:spPr>
        <p:txBody>
          <a:bodyPr anchor="ctr">
            <a:spAutoFit/>
          </a:bodyPr>
          <a:lstStyle/>
          <a:p>
            <a:endParaRPr lang="en-US"/>
          </a:p>
        </p:txBody>
      </p:sp>
      <p:sp>
        <p:nvSpPr>
          <p:cNvPr id="12292" name="Rectangle 6"/>
          <p:cNvSpPr>
            <a:spLocks noGrp="1" noChangeArrowheads="1"/>
          </p:cNvSpPr>
          <p:nvPr>
            <p:ph type="body" sz="half" idx="4294967295"/>
          </p:nvPr>
        </p:nvSpPr>
        <p:spPr>
          <a:xfrm>
            <a:off x="500063" y="857250"/>
            <a:ext cx="8424862" cy="4968875"/>
          </a:xfrm>
        </p:spPr>
        <p:txBody>
          <a:bodyPr anchor="ctr"/>
          <a:lstStyle/>
          <a:p>
            <a:pPr marL="1074738" indent="-1074738"/>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endParaRPr lang="it-IT" sz="2800" smtClean="0"/>
          </a:p>
          <a:p>
            <a:pPr marL="1074738" indent="-1074738">
              <a:buClr>
                <a:srgbClr val="000099"/>
              </a:buClr>
              <a:buFont typeface="Wingdings" pitchFamily="2" charset="2"/>
              <a:buChar char="Ø"/>
            </a:pPr>
            <a:r>
              <a:rPr lang="it-IT" sz="2800" smtClean="0"/>
              <a:t>CROSS MODEL COSMOME vs ECMWF</a:t>
            </a:r>
          </a:p>
          <a:p>
            <a:pPr marL="1074738" indent="-1074738">
              <a:buClr>
                <a:srgbClr val="000099"/>
              </a:buClr>
              <a:buFont typeface="Wingdings" pitchFamily="2" charset="2"/>
              <a:buChar char="Ø"/>
            </a:pPr>
            <a:r>
              <a:rPr lang="it-IT" sz="2800" u="sng" smtClean="0">
                <a:solidFill>
                  <a:srgbClr val="0066FF"/>
                </a:solidFill>
              </a:rPr>
              <a:t>CROSS MODEL ECMWF vs COSMOI7</a:t>
            </a:r>
          </a:p>
          <a:p>
            <a:pPr marL="1074738" indent="-1074738">
              <a:buClr>
                <a:srgbClr val="000099"/>
              </a:buClr>
              <a:buFont typeface="Wingdings" pitchFamily="2" charset="2"/>
              <a:buChar char="Ø"/>
            </a:pPr>
            <a:r>
              <a:rPr lang="it-IT" sz="2800" smtClean="0"/>
              <a:t>CROSS MODEL COSMOME vs COSMOIT</a:t>
            </a:r>
            <a:endParaRPr lang="it-IT" sz="2800" u="sng" smtClean="0">
              <a:solidFill>
                <a:srgbClr val="0066FF"/>
              </a:solidFill>
            </a:endParaRPr>
          </a:p>
          <a:p>
            <a:pPr marL="1074738" indent="-1074738">
              <a:buClr>
                <a:srgbClr val="000099"/>
              </a:buClr>
              <a:buFont typeface="Wingdings" pitchFamily="2" charset="2"/>
              <a:buChar char="Ø"/>
            </a:pPr>
            <a:r>
              <a:rPr lang="it-IT" sz="2800" smtClean="0"/>
              <a:t>COSMOME –Upper Air</a:t>
            </a:r>
          </a:p>
          <a:p>
            <a:pPr marL="1074738" indent="-1074738">
              <a:buClr>
                <a:srgbClr val="000099"/>
              </a:buClr>
              <a:buFont typeface="Wingdings" pitchFamily="2" charset="2"/>
              <a:buChar char="Ø"/>
            </a:pPr>
            <a:r>
              <a:rPr lang="it-IT" sz="2800" smtClean="0"/>
              <a:t>COSMOI7 – Upper Air</a:t>
            </a:r>
          </a:p>
          <a:p>
            <a:pPr marL="1074738" indent="-1074738">
              <a:buClr>
                <a:srgbClr val="000099"/>
              </a:buClr>
              <a:buFont typeface="Wingdings" pitchFamily="2" charset="2"/>
              <a:buChar char="Ø"/>
            </a:pPr>
            <a:r>
              <a:rPr lang="it-IT" sz="2800" smtClean="0"/>
              <a:t>CONDITIONAL VERIFICATIONS</a:t>
            </a:r>
          </a:p>
          <a:p>
            <a:pPr marL="1074738" indent="-1074738">
              <a:buClr>
                <a:srgbClr val="000099"/>
              </a:buClr>
              <a:buFont typeface="Wingdings" pitchFamily="2" charset="2"/>
              <a:buChar char="Ø"/>
            </a:pPr>
            <a:r>
              <a:rPr lang="it-IT" sz="2800" smtClean="0"/>
              <a:t>High resolution verification with raingauges</a:t>
            </a:r>
          </a:p>
          <a:p>
            <a:pPr marL="1074738" indent="-1074738">
              <a:buClr>
                <a:srgbClr val="000099"/>
              </a:buClr>
              <a:buFont typeface="Wingdings" pitchFamily="2" charset="2"/>
              <a:buChar char="Ø"/>
            </a:pPr>
            <a:endParaRPr lang="it-IT" sz="2800" smtClean="0"/>
          </a:p>
          <a:p>
            <a:pPr marL="1074738" indent="-1074738">
              <a:buClr>
                <a:srgbClr val="000099"/>
              </a:buClr>
              <a:buFontTx/>
              <a:buNone/>
            </a:pPr>
            <a:endParaRPr lang="it-IT" sz="1800" smtClean="0"/>
          </a:p>
          <a:p>
            <a:pPr marL="1074738" indent="-1074738">
              <a:buClr>
                <a:srgbClr val="000099"/>
              </a:buClr>
              <a:buFont typeface="Wingdings" pitchFamily="2" charset="2"/>
              <a:buChar char="Ø"/>
            </a:pPr>
            <a:endParaRPr lang="it-IT" sz="180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2" name="Text Box 12"/>
          <p:cNvSpPr txBox="1">
            <a:spLocks noChangeArrowheads="1"/>
          </p:cNvSpPr>
          <p:nvPr/>
        </p:nvSpPr>
        <p:spPr bwMode="auto">
          <a:xfrm>
            <a:off x="2209800" y="228600"/>
            <a:ext cx="3200400" cy="366713"/>
          </a:xfrm>
          <a:prstGeom prst="rect">
            <a:avLst/>
          </a:prstGeom>
          <a:noFill/>
          <a:ln w="9525">
            <a:noFill/>
            <a:miter lim="800000"/>
            <a:headEnd/>
            <a:tailEnd/>
          </a:ln>
          <a:effectLst/>
        </p:spPr>
        <p:txBody>
          <a:bodyPr>
            <a:spAutoFit/>
          </a:bodyPr>
          <a:lstStyle/>
          <a:p>
            <a:pPr algn="l">
              <a:spcBef>
                <a:spcPct val="50000"/>
              </a:spcBef>
            </a:pPr>
            <a:r>
              <a:rPr lang="en-GB">
                <a:latin typeface="Verdana" pitchFamily="34" charset="0"/>
              </a:rPr>
              <a:t>Diurnal cycle 2mm/6h</a:t>
            </a:r>
          </a:p>
        </p:txBody>
      </p:sp>
      <p:sp>
        <p:nvSpPr>
          <p:cNvPr id="35861" name="Text Box 21"/>
          <p:cNvSpPr txBox="1">
            <a:spLocks noChangeArrowheads="1"/>
          </p:cNvSpPr>
          <p:nvPr/>
        </p:nvSpPr>
        <p:spPr bwMode="auto">
          <a:xfrm>
            <a:off x="4876800" y="228600"/>
            <a:ext cx="2438400" cy="366713"/>
          </a:xfrm>
          <a:prstGeom prst="rect">
            <a:avLst/>
          </a:prstGeom>
          <a:noFill/>
          <a:ln w="9525">
            <a:noFill/>
            <a:miter lim="800000"/>
            <a:headEnd/>
            <a:tailEnd/>
          </a:ln>
          <a:effectLst/>
        </p:spPr>
        <p:txBody>
          <a:bodyPr>
            <a:spAutoFit/>
          </a:bodyPr>
          <a:lstStyle/>
          <a:p>
            <a:pPr algn="l">
              <a:spcBef>
                <a:spcPct val="50000"/>
              </a:spcBef>
            </a:pPr>
            <a:r>
              <a:rPr lang="en-GB" b="1">
                <a:solidFill>
                  <a:srgbClr val="00FFFF"/>
                </a:solidFill>
              </a:rPr>
              <a:t>+</a:t>
            </a:r>
            <a:r>
              <a:rPr lang="en-GB" b="1">
                <a:solidFill>
                  <a:srgbClr val="A9F3F5"/>
                </a:solidFill>
              </a:rPr>
              <a:t> </a:t>
            </a:r>
            <a:r>
              <a:rPr lang="en-GB" b="1">
                <a:solidFill>
                  <a:srgbClr val="00FFFF"/>
                </a:solidFill>
              </a:rPr>
              <a:t>ECMWF</a:t>
            </a:r>
          </a:p>
        </p:txBody>
      </p:sp>
      <p:sp>
        <p:nvSpPr>
          <p:cNvPr id="35862" name="Text Box 22"/>
          <p:cNvSpPr txBox="1">
            <a:spLocks noChangeArrowheads="1"/>
          </p:cNvSpPr>
          <p:nvPr/>
        </p:nvSpPr>
        <p:spPr bwMode="auto">
          <a:xfrm>
            <a:off x="685800" y="5759450"/>
            <a:ext cx="7391400" cy="1098550"/>
          </a:xfrm>
          <a:prstGeom prst="rect">
            <a:avLst/>
          </a:prstGeom>
          <a:noFill/>
          <a:ln w="9525">
            <a:noFill/>
            <a:miter lim="800000"/>
            <a:headEnd/>
            <a:tailEnd/>
          </a:ln>
          <a:effectLst/>
        </p:spPr>
        <p:txBody>
          <a:bodyPr>
            <a:spAutoFit/>
          </a:bodyPr>
          <a:lstStyle/>
          <a:p>
            <a:pPr algn="l">
              <a:spcBef>
                <a:spcPct val="50000"/>
              </a:spcBef>
              <a:buFontTx/>
              <a:buChar char="•"/>
            </a:pPr>
            <a:r>
              <a:rPr lang="en-GB" sz="1200">
                <a:latin typeface="Verdana" pitchFamily="34" charset="0"/>
              </a:rPr>
              <a:t> Little initial spin-up (especially for I7 and I2)</a:t>
            </a:r>
          </a:p>
          <a:p>
            <a:pPr algn="l">
              <a:spcBef>
                <a:spcPct val="50000"/>
              </a:spcBef>
              <a:buFontTx/>
              <a:buChar char="•"/>
            </a:pPr>
            <a:r>
              <a:rPr lang="en-GB" sz="1200">
                <a:latin typeface="Verdana" pitchFamily="34" charset="0"/>
              </a:rPr>
              <a:t> No strong performance differences among the versions</a:t>
            </a:r>
          </a:p>
          <a:p>
            <a:pPr algn="l">
              <a:spcBef>
                <a:spcPct val="50000"/>
              </a:spcBef>
              <a:buFontTx/>
              <a:buChar char="•"/>
            </a:pPr>
            <a:r>
              <a:rPr lang="en-GB" sz="1200">
                <a:latin typeface="Verdana" pitchFamily="34" charset="0"/>
              </a:rPr>
              <a:t> Slight diurnal cycle</a:t>
            </a:r>
          </a:p>
          <a:p>
            <a:pPr algn="l">
              <a:spcBef>
                <a:spcPct val="50000"/>
              </a:spcBef>
              <a:buFontTx/>
              <a:buChar char="•"/>
            </a:pPr>
            <a:r>
              <a:rPr lang="en-GB" sz="1200">
                <a:latin typeface="Verdana" pitchFamily="34" charset="0"/>
              </a:rPr>
              <a:t> Slight worsening with forecast time</a:t>
            </a:r>
          </a:p>
        </p:txBody>
      </p:sp>
      <p:pic>
        <p:nvPicPr>
          <p:cNvPr id="35864" name="Picture 24" descr="6h_002_BIAS"/>
          <p:cNvPicPr>
            <a:picLocks noChangeAspect="1" noChangeArrowheads="1"/>
          </p:cNvPicPr>
          <p:nvPr/>
        </p:nvPicPr>
        <p:blipFill>
          <a:blip r:embed="rId2"/>
          <a:srcRect/>
          <a:stretch>
            <a:fillRect/>
          </a:stretch>
        </p:blipFill>
        <p:spPr bwMode="auto">
          <a:xfrm>
            <a:off x="76200" y="990600"/>
            <a:ext cx="4598988" cy="1931988"/>
          </a:xfrm>
          <a:prstGeom prst="rect">
            <a:avLst/>
          </a:prstGeom>
          <a:noFill/>
        </p:spPr>
      </p:pic>
      <p:pic>
        <p:nvPicPr>
          <p:cNvPr id="35865" name="Picture 25" descr="6h_002_ETS"/>
          <p:cNvPicPr>
            <a:picLocks noChangeAspect="1" noChangeArrowheads="1"/>
          </p:cNvPicPr>
          <p:nvPr/>
        </p:nvPicPr>
        <p:blipFill>
          <a:blip r:embed="rId3"/>
          <a:srcRect/>
          <a:stretch>
            <a:fillRect/>
          </a:stretch>
        </p:blipFill>
        <p:spPr bwMode="auto">
          <a:xfrm>
            <a:off x="4572000" y="990600"/>
            <a:ext cx="4598988" cy="1931988"/>
          </a:xfrm>
          <a:prstGeom prst="rect">
            <a:avLst/>
          </a:prstGeom>
          <a:noFill/>
        </p:spPr>
      </p:pic>
      <p:pic>
        <p:nvPicPr>
          <p:cNvPr id="35866" name="Picture 26" descr="6h_002_POD"/>
          <p:cNvPicPr>
            <a:picLocks noChangeAspect="1" noChangeArrowheads="1"/>
          </p:cNvPicPr>
          <p:nvPr/>
        </p:nvPicPr>
        <p:blipFill>
          <a:blip r:embed="rId4"/>
          <a:srcRect/>
          <a:stretch>
            <a:fillRect/>
          </a:stretch>
        </p:blipFill>
        <p:spPr bwMode="auto">
          <a:xfrm>
            <a:off x="0" y="3097213"/>
            <a:ext cx="4598988" cy="1931987"/>
          </a:xfrm>
          <a:prstGeom prst="rect">
            <a:avLst/>
          </a:prstGeom>
          <a:noFill/>
        </p:spPr>
      </p:pic>
      <p:pic>
        <p:nvPicPr>
          <p:cNvPr id="35867" name="Picture 27" descr="6h_002_FAR"/>
          <p:cNvPicPr>
            <a:picLocks noChangeAspect="1" noChangeArrowheads="1"/>
          </p:cNvPicPr>
          <p:nvPr/>
        </p:nvPicPr>
        <p:blipFill>
          <a:blip r:embed="rId5"/>
          <a:srcRect/>
          <a:stretch>
            <a:fillRect/>
          </a:stretch>
        </p:blipFill>
        <p:spPr bwMode="auto">
          <a:xfrm>
            <a:off x="4572000" y="3097213"/>
            <a:ext cx="4598988" cy="1931987"/>
          </a:xfrm>
          <a:prstGeom prst="rect">
            <a:avLst/>
          </a:prstGeom>
          <a:noFill/>
        </p:spPr>
      </p:pic>
      <p:pic>
        <p:nvPicPr>
          <p:cNvPr id="35868" name="Picture 28" descr="6h_002_BIAS"/>
          <p:cNvPicPr>
            <a:picLocks noChangeAspect="1" noChangeArrowheads="1"/>
          </p:cNvPicPr>
          <p:nvPr/>
        </p:nvPicPr>
        <p:blipFill>
          <a:blip r:embed="rId6"/>
          <a:srcRect/>
          <a:stretch>
            <a:fillRect/>
          </a:stretch>
        </p:blipFill>
        <p:spPr bwMode="auto">
          <a:xfrm>
            <a:off x="49213" y="990600"/>
            <a:ext cx="4598987" cy="1931988"/>
          </a:xfrm>
          <a:prstGeom prst="rect">
            <a:avLst/>
          </a:prstGeom>
          <a:noFill/>
        </p:spPr>
      </p:pic>
      <p:pic>
        <p:nvPicPr>
          <p:cNvPr id="35869" name="Picture 29" descr="6h_002_ETS"/>
          <p:cNvPicPr>
            <a:picLocks noChangeAspect="1" noChangeArrowheads="1"/>
          </p:cNvPicPr>
          <p:nvPr/>
        </p:nvPicPr>
        <p:blipFill>
          <a:blip r:embed="rId7"/>
          <a:srcRect/>
          <a:stretch>
            <a:fillRect/>
          </a:stretch>
        </p:blipFill>
        <p:spPr bwMode="auto">
          <a:xfrm>
            <a:off x="4545013" y="990600"/>
            <a:ext cx="4598987" cy="1931988"/>
          </a:xfrm>
          <a:prstGeom prst="rect">
            <a:avLst/>
          </a:prstGeom>
          <a:noFill/>
        </p:spPr>
      </p:pic>
      <p:pic>
        <p:nvPicPr>
          <p:cNvPr id="35870" name="Picture 30" descr="6h_002_POD"/>
          <p:cNvPicPr>
            <a:picLocks noChangeAspect="1" noChangeArrowheads="1"/>
          </p:cNvPicPr>
          <p:nvPr/>
        </p:nvPicPr>
        <p:blipFill>
          <a:blip r:embed="rId8"/>
          <a:srcRect/>
          <a:stretch>
            <a:fillRect/>
          </a:stretch>
        </p:blipFill>
        <p:spPr bwMode="auto">
          <a:xfrm>
            <a:off x="0" y="3097213"/>
            <a:ext cx="4598988" cy="1931987"/>
          </a:xfrm>
          <a:prstGeom prst="rect">
            <a:avLst/>
          </a:prstGeom>
          <a:noFill/>
        </p:spPr>
      </p:pic>
      <p:pic>
        <p:nvPicPr>
          <p:cNvPr id="35871" name="Picture 31" descr="6h_002_FAR"/>
          <p:cNvPicPr>
            <a:picLocks noChangeAspect="1" noChangeArrowheads="1"/>
          </p:cNvPicPr>
          <p:nvPr/>
        </p:nvPicPr>
        <p:blipFill>
          <a:blip r:embed="rId9"/>
          <a:srcRect/>
          <a:stretch>
            <a:fillRect/>
          </a:stretch>
        </p:blipFill>
        <p:spPr bwMode="auto">
          <a:xfrm>
            <a:off x="4545013" y="3097213"/>
            <a:ext cx="4598987" cy="19319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68"/>
                                        </p:tgtEl>
                                        <p:attrNameLst>
                                          <p:attrName>style.visibility</p:attrName>
                                        </p:attrNameLst>
                                      </p:cBhvr>
                                      <p:to>
                                        <p:strVal val="visible"/>
                                      </p:to>
                                    </p:set>
                                    <p:anim calcmode="lin" valueType="num">
                                      <p:cBhvr additive="base">
                                        <p:cTn id="7" dur="500" fill="hold"/>
                                        <p:tgtEl>
                                          <p:spTgt spid="35868"/>
                                        </p:tgtEl>
                                        <p:attrNameLst>
                                          <p:attrName>ppt_x</p:attrName>
                                        </p:attrNameLst>
                                      </p:cBhvr>
                                      <p:tavLst>
                                        <p:tav tm="0">
                                          <p:val>
                                            <p:strVal val="#ppt_x"/>
                                          </p:val>
                                        </p:tav>
                                        <p:tav tm="100000">
                                          <p:val>
                                            <p:strVal val="#ppt_x"/>
                                          </p:val>
                                        </p:tav>
                                      </p:tavLst>
                                    </p:anim>
                                    <p:anim calcmode="lin" valueType="num">
                                      <p:cBhvr additive="base">
                                        <p:cTn id="8" dur="500" fill="hold"/>
                                        <p:tgtEl>
                                          <p:spTgt spid="358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861"/>
                                        </p:tgtEl>
                                        <p:attrNameLst>
                                          <p:attrName>style.visibility</p:attrName>
                                        </p:attrNameLst>
                                      </p:cBhvr>
                                      <p:to>
                                        <p:strVal val="visible"/>
                                      </p:to>
                                    </p:set>
                                    <p:anim calcmode="lin" valueType="num">
                                      <p:cBhvr additive="base">
                                        <p:cTn id="11" dur="500" fill="hold"/>
                                        <p:tgtEl>
                                          <p:spTgt spid="35861"/>
                                        </p:tgtEl>
                                        <p:attrNameLst>
                                          <p:attrName>ppt_x</p:attrName>
                                        </p:attrNameLst>
                                      </p:cBhvr>
                                      <p:tavLst>
                                        <p:tav tm="0">
                                          <p:val>
                                            <p:strVal val="#ppt_x"/>
                                          </p:val>
                                        </p:tav>
                                        <p:tav tm="100000">
                                          <p:val>
                                            <p:strVal val="#ppt_x"/>
                                          </p:val>
                                        </p:tav>
                                      </p:tavLst>
                                    </p:anim>
                                    <p:anim calcmode="lin" valueType="num">
                                      <p:cBhvr additive="base">
                                        <p:cTn id="12" dur="500" fill="hold"/>
                                        <p:tgtEl>
                                          <p:spTgt spid="3586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869"/>
                                        </p:tgtEl>
                                        <p:attrNameLst>
                                          <p:attrName>style.visibility</p:attrName>
                                        </p:attrNameLst>
                                      </p:cBhvr>
                                      <p:to>
                                        <p:strVal val="visible"/>
                                      </p:to>
                                    </p:set>
                                    <p:anim calcmode="lin" valueType="num">
                                      <p:cBhvr additive="base">
                                        <p:cTn id="17" dur="500" fill="hold"/>
                                        <p:tgtEl>
                                          <p:spTgt spid="35869"/>
                                        </p:tgtEl>
                                        <p:attrNameLst>
                                          <p:attrName>ppt_x</p:attrName>
                                        </p:attrNameLst>
                                      </p:cBhvr>
                                      <p:tavLst>
                                        <p:tav tm="0">
                                          <p:val>
                                            <p:strVal val="#ppt_x"/>
                                          </p:val>
                                        </p:tav>
                                        <p:tav tm="100000">
                                          <p:val>
                                            <p:strVal val="#ppt_x"/>
                                          </p:val>
                                        </p:tav>
                                      </p:tavLst>
                                    </p:anim>
                                    <p:anim calcmode="lin" valueType="num">
                                      <p:cBhvr additive="base">
                                        <p:cTn id="18" dur="500" fill="hold"/>
                                        <p:tgtEl>
                                          <p:spTgt spid="3586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870"/>
                                        </p:tgtEl>
                                        <p:attrNameLst>
                                          <p:attrName>style.visibility</p:attrName>
                                        </p:attrNameLst>
                                      </p:cBhvr>
                                      <p:to>
                                        <p:strVal val="visible"/>
                                      </p:to>
                                    </p:set>
                                    <p:anim calcmode="lin" valueType="num">
                                      <p:cBhvr additive="base">
                                        <p:cTn id="23" dur="500" fill="hold"/>
                                        <p:tgtEl>
                                          <p:spTgt spid="35870"/>
                                        </p:tgtEl>
                                        <p:attrNameLst>
                                          <p:attrName>ppt_x</p:attrName>
                                        </p:attrNameLst>
                                      </p:cBhvr>
                                      <p:tavLst>
                                        <p:tav tm="0">
                                          <p:val>
                                            <p:strVal val="#ppt_x"/>
                                          </p:val>
                                        </p:tav>
                                        <p:tav tm="100000">
                                          <p:val>
                                            <p:strVal val="#ppt_x"/>
                                          </p:val>
                                        </p:tav>
                                      </p:tavLst>
                                    </p:anim>
                                    <p:anim calcmode="lin" valueType="num">
                                      <p:cBhvr additive="base">
                                        <p:cTn id="24" dur="500" fill="hold"/>
                                        <p:tgtEl>
                                          <p:spTgt spid="3587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871"/>
                                        </p:tgtEl>
                                        <p:attrNameLst>
                                          <p:attrName>style.visibility</p:attrName>
                                        </p:attrNameLst>
                                      </p:cBhvr>
                                      <p:to>
                                        <p:strVal val="visible"/>
                                      </p:to>
                                    </p:set>
                                    <p:anim calcmode="lin" valueType="num">
                                      <p:cBhvr additive="base">
                                        <p:cTn id="29" dur="500" fill="hold"/>
                                        <p:tgtEl>
                                          <p:spTgt spid="35871"/>
                                        </p:tgtEl>
                                        <p:attrNameLst>
                                          <p:attrName>ppt_x</p:attrName>
                                        </p:attrNameLst>
                                      </p:cBhvr>
                                      <p:tavLst>
                                        <p:tav tm="0">
                                          <p:val>
                                            <p:strVal val="#ppt_x"/>
                                          </p:val>
                                        </p:tav>
                                        <p:tav tm="100000">
                                          <p:val>
                                            <p:strVal val="#ppt_x"/>
                                          </p:val>
                                        </p:tav>
                                      </p:tavLst>
                                    </p:anim>
                                    <p:anim calcmode="lin" valueType="num">
                                      <p:cBhvr additive="base">
                                        <p:cTn id="30" dur="500" fill="hold"/>
                                        <p:tgtEl>
                                          <p:spTgt spid="358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Text Box 6"/>
          <p:cNvSpPr txBox="1">
            <a:spLocks noChangeArrowheads="1"/>
          </p:cNvSpPr>
          <p:nvPr/>
        </p:nvSpPr>
        <p:spPr bwMode="auto">
          <a:xfrm>
            <a:off x="2209800" y="228600"/>
            <a:ext cx="3200400" cy="366713"/>
          </a:xfrm>
          <a:prstGeom prst="rect">
            <a:avLst/>
          </a:prstGeom>
          <a:noFill/>
          <a:ln w="9525">
            <a:noFill/>
            <a:miter lim="800000"/>
            <a:headEnd/>
            <a:tailEnd/>
          </a:ln>
          <a:effectLst/>
        </p:spPr>
        <p:txBody>
          <a:bodyPr>
            <a:spAutoFit/>
          </a:bodyPr>
          <a:lstStyle/>
          <a:p>
            <a:pPr algn="l">
              <a:spcBef>
                <a:spcPct val="50000"/>
              </a:spcBef>
            </a:pPr>
            <a:r>
              <a:rPr lang="en-GB">
                <a:latin typeface="Verdana" pitchFamily="34" charset="0"/>
              </a:rPr>
              <a:t>Diurnal cycle 20mm/6h</a:t>
            </a:r>
          </a:p>
        </p:txBody>
      </p:sp>
      <p:sp>
        <p:nvSpPr>
          <p:cNvPr id="36875" name="Text Box 11"/>
          <p:cNvSpPr txBox="1">
            <a:spLocks noChangeArrowheads="1"/>
          </p:cNvSpPr>
          <p:nvPr/>
        </p:nvSpPr>
        <p:spPr bwMode="auto">
          <a:xfrm>
            <a:off x="5105400" y="228600"/>
            <a:ext cx="2438400" cy="366713"/>
          </a:xfrm>
          <a:prstGeom prst="rect">
            <a:avLst/>
          </a:prstGeom>
          <a:noFill/>
          <a:ln w="9525">
            <a:noFill/>
            <a:miter lim="800000"/>
            <a:headEnd/>
            <a:tailEnd/>
          </a:ln>
          <a:effectLst/>
        </p:spPr>
        <p:txBody>
          <a:bodyPr>
            <a:spAutoFit/>
          </a:bodyPr>
          <a:lstStyle/>
          <a:p>
            <a:pPr algn="l">
              <a:spcBef>
                <a:spcPct val="50000"/>
              </a:spcBef>
            </a:pPr>
            <a:r>
              <a:rPr lang="en-GB" b="1">
                <a:solidFill>
                  <a:srgbClr val="00FFFF"/>
                </a:solidFill>
              </a:rPr>
              <a:t>+</a:t>
            </a:r>
            <a:r>
              <a:rPr lang="en-GB" b="1">
                <a:solidFill>
                  <a:srgbClr val="A9F3F5"/>
                </a:solidFill>
              </a:rPr>
              <a:t> </a:t>
            </a:r>
            <a:r>
              <a:rPr lang="en-GB" b="1">
                <a:solidFill>
                  <a:srgbClr val="00FFFF"/>
                </a:solidFill>
              </a:rPr>
              <a:t>ECMWF</a:t>
            </a:r>
          </a:p>
        </p:txBody>
      </p:sp>
      <p:sp>
        <p:nvSpPr>
          <p:cNvPr id="36885" name="Text Box 21"/>
          <p:cNvSpPr txBox="1">
            <a:spLocks noChangeArrowheads="1"/>
          </p:cNvSpPr>
          <p:nvPr/>
        </p:nvSpPr>
        <p:spPr bwMode="auto">
          <a:xfrm>
            <a:off x="533400" y="5957888"/>
            <a:ext cx="8305800" cy="823912"/>
          </a:xfrm>
          <a:prstGeom prst="rect">
            <a:avLst/>
          </a:prstGeom>
          <a:noFill/>
          <a:ln w="9525">
            <a:noFill/>
            <a:miter lim="800000"/>
            <a:headEnd/>
            <a:tailEnd/>
          </a:ln>
          <a:effectLst/>
        </p:spPr>
        <p:txBody>
          <a:bodyPr>
            <a:spAutoFit/>
          </a:bodyPr>
          <a:lstStyle/>
          <a:p>
            <a:pPr algn="l">
              <a:spcBef>
                <a:spcPct val="50000"/>
              </a:spcBef>
              <a:buFontTx/>
              <a:buChar char="•"/>
            </a:pPr>
            <a:r>
              <a:rPr lang="en-GB" sz="1200">
                <a:latin typeface="Verdana" pitchFamily="34" charset="0"/>
              </a:rPr>
              <a:t> Little initial spin-up vanished with threshold increasing</a:t>
            </a:r>
          </a:p>
          <a:p>
            <a:pPr algn="l">
              <a:spcBef>
                <a:spcPct val="50000"/>
              </a:spcBef>
              <a:buFontTx/>
              <a:buChar char="•"/>
            </a:pPr>
            <a:r>
              <a:rPr lang="en-GB" sz="1200">
                <a:latin typeface="Verdana" pitchFamily="34" charset="0"/>
              </a:rPr>
              <a:t> No strong performance differences among the versions except COSMO-7 underestimation</a:t>
            </a:r>
          </a:p>
          <a:p>
            <a:pPr algn="l">
              <a:spcBef>
                <a:spcPct val="50000"/>
              </a:spcBef>
              <a:buFontTx/>
              <a:buChar char="•"/>
            </a:pPr>
            <a:r>
              <a:rPr lang="en-GB" sz="1200">
                <a:latin typeface="Verdana" pitchFamily="34" charset="0"/>
              </a:rPr>
              <a:t> diurnal cycle: overs. During midday, best performance during +24h/+48h</a:t>
            </a:r>
          </a:p>
        </p:txBody>
      </p:sp>
      <p:pic>
        <p:nvPicPr>
          <p:cNvPr id="36886" name="Picture 22" descr="6h_020_BIAS"/>
          <p:cNvPicPr>
            <a:picLocks noChangeAspect="1" noChangeArrowheads="1"/>
          </p:cNvPicPr>
          <p:nvPr/>
        </p:nvPicPr>
        <p:blipFill>
          <a:blip r:embed="rId2"/>
          <a:srcRect/>
          <a:stretch>
            <a:fillRect/>
          </a:stretch>
        </p:blipFill>
        <p:spPr bwMode="auto">
          <a:xfrm>
            <a:off x="76200" y="1143000"/>
            <a:ext cx="4598988" cy="1931988"/>
          </a:xfrm>
          <a:prstGeom prst="rect">
            <a:avLst/>
          </a:prstGeom>
          <a:noFill/>
        </p:spPr>
      </p:pic>
      <p:pic>
        <p:nvPicPr>
          <p:cNvPr id="36887" name="Picture 23" descr="6h_020_ETS"/>
          <p:cNvPicPr>
            <a:picLocks noChangeAspect="1" noChangeArrowheads="1"/>
          </p:cNvPicPr>
          <p:nvPr/>
        </p:nvPicPr>
        <p:blipFill>
          <a:blip r:embed="rId3"/>
          <a:srcRect/>
          <a:stretch>
            <a:fillRect/>
          </a:stretch>
        </p:blipFill>
        <p:spPr bwMode="auto">
          <a:xfrm>
            <a:off x="4545013" y="1143000"/>
            <a:ext cx="4598987" cy="1931988"/>
          </a:xfrm>
          <a:prstGeom prst="rect">
            <a:avLst/>
          </a:prstGeom>
          <a:noFill/>
        </p:spPr>
      </p:pic>
      <p:pic>
        <p:nvPicPr>
          <p:cNvPr id="36888" name="Picture 24" descr="6h_020_POD"/>
          <p:cNvPicPr>
            <a:picLocks noChangeAspect="1" noChangeArrowheads="1"/>
          </p:cNvPicPr>
          <p:nvPr/>
        </p:nvPicPr>
        <p:blipFill>
          <a:blip r:embed="rId4"/>
          <a:srcRect/>
          <a:stretch>
            <a:fillRect/>
          </a:stretch>
        </p:blipFill>
        <p:spPr bwMode="auto">
          <a:xfrm>
            <a:off x="76200" y="3276600"/>
            <a:ext cx="4598988" cy="1931988"/>
          </a:xfrm>
          <a:prstGeom prst="rect">
            <a:avLst/>
          </a:prstGeom>
          <a:noFill/>
        </p:spPr>
      </p:pic>
      <p:pic>
        <p:nvPicPr>
          <p:cNvPr id="36889" name="Picture 25" descr="6h_020_FAR"/>
          <p:cNvPicPr>
            <a:picLocks noChangeAspect="1" noChangeArrowheads="1"/>
          </p:cNvPicPr>
          <p:nvPr/>
        </p:nvPicPr>
        <p:blipFill>
          <a:blip r:embed="rId5"/>
          <a:srcRect/>
          <a:stretch>
            <a:fillRect/>
          </a:stretch>
        </p:blipFill>
        <p:spPr bwMode="auto">
          <a:xfrm>
            <a:off x="4495800" y="3249613"/>
            <a:ext cx="4598988" cy="1931987"/>
          </a:xfrm>
          <a:prstGeom prst="rect">
            <a:avLst/>
          </a:prstGeom>
          <a:noFill/>
        </p:spPr>
      </p:pic>
      <p:pic>
        <p:nvPicPr>
          <p:cNvPr id="36890" name="Picture 26" descr="6h_020_BIAS"/>
          <p:cNvPicPr>
            <a:picLocks noChangeAspect="1" noChangeArrowheads="1"/>
          </p:cNvPicPr>
          <p:nvPr/>
        </p:nvPicPr>
        <p:blipFill>
          <a:blip r:embed="rId6"/>
          <a:srcRect/>
          <a:stretch>
            <a:fillRect/>
          </a:stretch>
        </p:blipFill>
        <p:spPr bwMode="auto">
          <a:xfrm>
            <a:off x="76200" y="1143000"/>
            <a:ext cx="4598988" cy="1931988"/>
          </a:xfrm>
          <a:prstGeom prst="rect">
            <a:avLst/>
          </a:prstGeom>
          <a:noFill/>
        </p:spPr>
      </p:pic>
      <p:pic>
        <p:nvPicPr>
          <p:cNvPr id="36891" name="Picture 27" descr="6h_020_ETS"/>
          <p:cNvPicPr>
            <a:picLocks noChangeAspect="1" noChangeArrowheads="1"/>
          </p:cNvPicPr>
          <p:nvPr/>
        </p:nvPicPr>
        <p:blipFill>
          <a:blip r:embed="rId7"/>
          <a:srcRect/>
          <a:stretch>
            <a:fillRect/>
          </a:stretch>
        </p:blipFill>
        <p:spPr bwMode="auto">
          <a:xfrm>
            <a:off x="4545013" y="1143000"/>
            <a:ext cx="4598987" cy="1931988"/>
          </a:xfrm>
          <a:prstGeom prst="rect">
            <a:avLst/>
          </a:prstGeom>
          <a:noFill/>
        </p:spPr>
      </p:pic>
      <p:pic>
        <p:nvPicPr>
          <p:cNvPr id="36892" name="Picture 28" descr="6h_020_POD"/>
          <p:cNvPicPr>
            <a:picLocks noChangeAspect="1" noChangeArrowheads="1"/>
          </p:cNvPicPr>
          <p:nvPr/>
        </p:nvPicPr>
        <p:blipFill>
          <a:blip r:embed="rId8"/>
          <a:srcRect/>
          <a:stretch>
            <a:fillRect/>
          </a:stretch>
        </p:blipFill>
        <p:spPr bwMode="auto">
          <a:xfrm>
            <a:off x="0" y="3325813"/>
            <a:ext cx="4598988" cy="1931987"/>
          </a:xfrm>
          <a:prstGeom prst="rect">
            <a:avLst/>
          </a:prstGeom>
          <a:noFill/>
        </p:spPr>
      </p:pic>
      <p:pic>
        <p:nvPicPr>
          <p:cNvPr id="36893" name="Picture 29" descr="6h_020_FAR"/>
          <p:cNvPicPr>
            <a:picLocks noChangeAspect="1" noChangeArrowheads="1"/>
          </p:cNvPicPr>
          <p:nvPr/>
        </p:nvPicPr>
        <p:blipFill>
          <a:blip r:embed="rId9"/>
          <a:srcRect/>
          <a:stretch>
            <a:fillRect/>
          </a:stretch>
        </p:blipFill>
        <p:spPr bwMode="auto">
          <a:xfrm>
            <a:off x="4545013" y="3249613"/>
            <a:ext cx="4598987" cy="19319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90"/>
                                        </p:tgtEl>
                                        <p:attrNameLst>
                                          <p:attrName>style.visibility</p:attrName>
                                        </p:attrNameLst>
                                      </p:cBhvr>
                                      <p:to>
                                        <p:strVal val="visible"/>
                                      </p:to>
                                    </p:set>
                                    <p:anim calcmode="lin" valueType="num">
                                      <p:cBhvr additive="base">
                                        <p:cTn id="7" dur="500" fill="hold"/>
                                        <p:tgtEl>
                                          <p:spTgt spid="36890"/>
                                        </p:tgtEl>
                                        <p:attrNameLst>
                                          <p:attrName>ppt_x</p:attrName>
                                        </p:attrNameLst>
                                      </p:cBhvr>
                                      <p:tavLst>
                                        <p:tav tm="0">
                                          <p:val>
                                            <p:strVal val="#ppt_x"/>
                                          </p:val>
                                        </p:tav>
                                        <p:tav tm="100000">
                                          <p:val>
                                            <p:strVal val="#ppt_x"/>
                                          </p:val>
                                        </p:tav>
                                      </p:tavLst>
                                    </p:anim>
                                    <p:anim calcmode="lin" valueType="num">
                                      <p:cBhvr additive="base">
                                        <p:cTn id="8" dur="500" fill="hold"/>
                                        <p:tgtEl>
                                          <p:spTgt spid="368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875"/>
                                        </p:tgtEl>
                                        <p:attrNameLst>
                                          <p:attrName>style.visibility</p:attrName>
                                        </p:attrNameLst>
                                      </p:cBhvr>
                                      <p:to>
                                        <p:strVal val="visible"/>
                                      </p:to>
                                    </p:set>
                                    <p:anim calcmode="lin" valueType="num">
                                      <p:cBhvr additive="base">
                                        <p:cTn id="11" dur="500" fill="hold"/>
                                        <p:tgtEl>
                                          <p:spTgt spid="36875"/>
                                        </p:tgtEl>
                                        <p:attrNameLst>
                                          <p:attrName>ppt_x</p:attrName>
                                        </p:attrNameLst>
                                      </p:cBhvr>
                                      <p:tavLst>
                                        <p:tav tm="0">
                                          <p:val>
                                            <p:strVal val="#ppt_x"/>
                                          </p:val>
                                        </p:tav>
                                        <p:tav tm="100000">
                                          <p:val>
                                            <p:strVal val="#ppt_x"/>
                                          </p:val>
                                        </p:tav>
                                      </p:tavLst>
                                    </p:anim>
                                    <p:anim calcmode="lin" valueType="num">
                                      <p:cBhvr additive="base">
                                        <p:cTn id="12"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891"/>
                                        </p:tgtEl>
                                        <p:attrNameLst>
                                          <p:attrName>style.visibility</p:attrName>
                                        </p:attrNameLst>
                                      </p:cBhvr>
                                      <p:to>
                                        <p:strVal val="visible"/>
                                      </p:to>
                                    </p:set>
                                    <p:anim calcmode="lin" valueType="num">
                                      <p:cBhvr additive="base">
                                        <p:cTn id="17" dur="500" fill="hold"/>
                                        <p:tgtEl>
                                          <p:spTgt spid="36891"/>
                                        </p:tgtEl>
                                        <p:attrNameLst>
                                          <p:attrName>ppt_x</p:attrName>
                                        </p:attrNameLst>
                                      </p:cBhvr>
                                      <p:tavLst>
                                        <p:tav tm="0">
                                          <p:val>
                                            <p:strVal val="#ppt_x"/>
                                          </p:val>
                                        </p:tav>
                                        <p:tav tm="100000">
                                          <p:val>
                                            <p:strVal val="#ppt_x"/>
                                          </p:val>
                                        </p:tav>
                                      </p:tavLst>
                                    </p:anim>
                                    <p:anim calcmode="lin" valueType="num">
                                      <p:cBhvr additive="base">
                                        <p:cTn id="18" dur="500" fill="hold"/>
                                        <p:tgtEl>
                                          <p:spTgt spid="3689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6892"/>
                                        </p:tgtEl>
                                        <p:attrNameLst>
                                          <p:attrName>style.visibility</p:attrName>
                                        </p:attrNameLst>
                                      </p:cBhvr>
                                      <p:to>
                                        <p:strVal val="visible"/>
                                      </p:to>
                                    </p:set>
                                    <p:anim calcmode="lin" valueType="num">
                                      <p:cBhvr additive="base">
                                        <p:cTn id="23" dur="500" fill="hold"/>
                                        <p:tgtEl>
                                          <p:spTgt spid="36892"/>
                                        </p:tgtEl>
                                        <p:attrNameLst>
                                          <p:attrName>ppt_x</p:attrName>
                                        </p:attrNameLst>
                                      </p:cBhvr>
                                      <p:tavLst>
                                        <p:tav tm="0">
                                          <p:val>
                                            <p:strVal val="#ppt_x"/>
                                          </p:val>
                                        </p:tav>
                                        <p:tav tm="100000">
                                          <p:val>
                                            <p:strVal val="#ppt_x"/>
                                          </p:val>
                                        </p:tav>
                                      </p:tavLst>
                                    </p:anim>
                                    <p:anim calcmode="lin" valueType="num">
                                      <p:cBhvr additive="base">
                                        <p:cTn id="24" dur="500" fill="hold"/>
                                        <p:tgtEl>
                                          <p:spTgt spid="3689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893"/>
                                        </p:tgtEl>
                                        <p:attrNameLst>
                                          <p:attrName>style.visibility</p:attrName>
                                        </p:attrNameLst>
                                      </p:cBhvr>
                                      <p:to>
                                        <p:strVal val="visible"/>
                                      </p:to>
                                    </p:set>
                                    <p:anim calcmode="lin" valueType="num">
                                      <p:cBhvr additive="base">
                                        <p:cTn id="29" dur="500" fill="hold"/>
                                        <p:tgtEl>
                                          <p:spTgt spid="36893"/>
                                        </p:tgtEl>
                                        <p:attrNameLst>
                                          <p:attrName>ppt_x</p:attrName>
                                        </p:attrNameLst>
                                      </p:cBhvr>
                                      <p:tavLst>
                                        <p:tav tm="0">
                                          <p:val>
                                            <p:strVal val="#ppt_x"/>
                                          </p:val>
                                        </p:tav>
                                        <p:tav tm="100000">
                                          <p:val>
                                            <p:strVal val="#ppt_x"/>
                                          </p:val>
                                        </p:tav>
                                      </p:tavLst>
                                    </p:anim>
                                    <p:anim calcmode="lin" valueType="num">
                                      <p:cBhvr additive="base">
                                        <p:cTn id="30" dur="500" fill="hold"/>
                                        <p:tgtEl>
                                          <p:spTgt spid="36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7393</TotalTime>
  <Words>2917</Words>
  <Application>Microsoft Office PowerPoint</Application>
  <PresentationFormat>Presentazione su schermo (4:3)</PresentationFormat>
  <Paragraphs>582</Paragraphs>
  <Slides>91</Slides>
  <Notes>33</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91</vt:i4>
      </vt:variant>
    </vt:vector>
  </HeadingPairs>
  <TitlesOfParts>
    <vt:vector size="93" baseType="lpstr">
      <vt:lpstr>Struttura predefinita</vt:lpstr>
      <vt:lpstr>Image</vt:lpstr>
      <vt:lpstr>Some results from operational verification in Italy</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Conditional Verification  Temp – TCC obs &lt;=25%</vt:lpstr>
      <vt:lpstr>Conditional Verification   Temp – TCC obs &gt;=75%</vt:lpstr>
      <vt:lpstr>Conditional Verification  Temp – TCC obs &gt;=75%&amp;Wind Speed (obs) &lt;=2 m/s </vt:lpstr>
      <vt:lpstr>   Conditional Verification            Temp – TCC obs &lt;=25%&amp;Wind Speed (obs) &lt;=2 m/s </vt:lpstr>
      <vt:lpstr>Conditional Verification  Tdew – Wind Speed (obs) &lt;=2 m/s </vt:lpstr>
      <vt:lpstr>Conclusion</vt:lpstr>
      <vt:lpstr>Diapositiva 36</vt:lpstr>
      <vt:lpstr>extreme dependency score  investigate the performance of an NWP model for rare events</vt:lpstr>
      <vt:lpstr>Diapositiva 38</vt:lpstr>
      <vt:lpstr>Diapositiva 39</vt:lpstr>
      <vt:lpstr>The affect of the base rate on the extreme dependency score (Ghelli&amp;Primo,2009)</vt:lpstr>
      <vt:lpstr>Diapositiva 41</vt:lpstr>
      <vt:lpstr>The extreme dependency score: a non-vanishing measure for forecasts of rare events (Stephenson et al.)</vt:lpstr>
      <vt:lpstr>Diapositiva 43</vt:lpstr>
      <vt:lpstr>Diapositiva 44</vt:lpstr>
      <vt:lpstr>Diapositiva 45</vt:lpstr>
      <vt:lpstr>Diapositiva 46</vt:lpstr>
      <vt:lpstr>Diapositiva 47</vt:lpstr>
      <vt:lpstr>Diapositiva 48</vt:lpstr>
      <vt:lpstr>PERFORMANCE DIAGRAM</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Angela</dc:creator>
  <cp:lastModifiedBy>adriano raspanti</cp:lastModifiedBy>
  <cp:revision>458</cp:revision>
  <dcterms:created xsi:type="dcterms:W3CDTF">2008-04-10T15:14:59Z</dcterms:created>
  <dcterms:modified xsi:type="dcterms:W3CDTF">2011-10-06T15:29:37Z</dcterms:modified>
</cp:coreProperties>
</file>