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381" r:id="rId2"/>
    <p:sldId id="353" r:id="rId3"/>
    <p:sldId id="522" r:id="rId4"/>
    <p:sldId id="523" r:id="rId5"/>
    <p:sldId id="506" r:id="rId6"/>
    <p:sldId id="525" r:id="rId7"/>
    <p:sldId id="511" r:id="rId8"/>
    <p:sldId id="509" r:id="rId9"/>
    <p:sldId id="510" r:id="rId10"/>
    <p:sldId id="526" r:id="rId11"/>
    <p:sldId id="528" r:id="rId12"/>
    <p:sldId id="527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541" r:id="rId24"/>
    <p:sldId id="542" r:id="rId25"/>
    <p:sldId id="512" r:id="rId26"/>
    <p:sldId id="529" r:id="rId27"/>
    <p:sldId id="530" r:id="rId28"/>
  </p:sldIdLst>
  <p:sldSz cx="9144000" cy="6858000" type="screen4x3"/>
  <p:notesSz cx="7099300" cy="10234613"/>
  <p:custDataLst>
    <p:tags r:id="rId32"/>
  </p:custData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B2B2B2"/>
    <a:srgbClr val="4D4D4D"/>
    <a:srgbClr val="FF0000"/>
    <a:srgbClr val="B80000"/>
    <a:srgbClr val="FF575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09" autoAdjust="0"/>
  </p:normalViewPr>
  <p:slideViewPr>
    <p:cSldViewPr snapToGrid="0">
      <p:cViewPr>
        <p:scale>
          <a:sx n="150" d="100"/>
          <a:sy n="150" d="100"/>
        </p:scale>
        <p:origin x="-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9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Execution </a:t>
            </a:r>
            <a:r>
              <a:rPr lang="en-US" dirty="0" smtClean="0"/>
              <a:t>Performance - </a:t>
            </a:r>
            <a:r>
              <a:rPr lang="en-US" dirty="0"/>
              <a:t>Model </a:t>
            </a:r>
            <a:r>
              <a:rPr lang="en-US" dirty="0" smtClean="0"/>
              <a:t>vs. </a:t>
            </a:r>
            <a:r>
              <a:rPr lang="en-US" dirty="0"/>
              <a:t>Measurement</a:t>
            </a:r>
          </a:p>
        </c:rich>
      </c:tx>
      <c:layout>
        <c:manualLayout>
          <c:xMode val="edge"/>
          <c:yMode val="edge"/>
          <c:x val="0.213045726537269"/>
          <c:y val="0.0300600206153375"/>
        </c:manualLayout>
      </c:layout>
      <c:overlay val="0"/>
      <c:spPr>
        <a:noFill/>
        <a:ln w="2535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725731895223"/>
          <c:y val="0.147991543340381"/>
          <c:w val="0.621793145890226"/>
          <c:h val="0.716701902748415"/>
        </c:manualLayout>
      </c:layout>
      <c:barChart>
        <c:barDir val="col"/>
        <c:grouping val="clustered"/>
        <c:varyColors val="0"/>
        <c:ser>
          <c:idx val="0"/>
          <c:order val="0"/>
          <c:tx>
            <c:v>Model</c:v>
          </c:tx>
          <c:spPr>
            <a:solidFill>
              <a:schemeClr val="accent1"/>
            </a:solidFill>
            <a:ln w="12676">
              <a:solidFill>
                <a:srgbClr val="000000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99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'PerformanceModel C++ Prototype'!$C$57:$F$57</c:f>
              <c:strCache>
                <c:ptCount val="4"/>
                <c:pt idx="0">
                  <c:v>26x26 / 1 core</c:v>
                </c:pt>
                <c:pt idx="1">
                  <c:v>26x26 / 6 cores</c:v>
                </c:pt>
                <c:pt idx="2">
                  <c:v>62x62 / 1 core</c:v>
                </c:pt>
                <c:pt idx="3">
                  <c:v>62x62 / 6 cores</c:v>
                </c:pt>
              </c:strCache>
            </c:strRef>
          </c:cat>
          <c:val>
            <c:numRef>
              <c:f>'PerformanceModel C++ Prototype'!$C$54:$F$54</c:f>
              <c:numCache>
                <c:formatCode>0.0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v>Measurement</c:v>
          </c:tx>
          <c:spPr>
            <a:solidFill>
              <a:schemeClr val="accent2"/>
            </a:solidFill>
            <a:ln w="12676">
              <a:solidFill>
                <a:srgbClr val="000000"/>
              </a:solidFill>
              <a:prstDash val="solid"/>
            </a:ln>
          </c:spPr>
          <c:invertIfNegative val="0"/>
          <c:dLbls>
            <c:numFmt formatCode="0.00" sourceLinked="0"/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99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'PerformanceModel C++ Prototype'!$C$57:$F$57</c:f>
              <c:strCache>
                <c:ptCount val="4"/>
                <c:pt idx="0">
                  <c:v>26x26 / 1 core</c:v>
                </c:pt>
                <c:pt idx="1">
                  <c:v>26x26 / 6 cores</c:v>
                </c:pt>
                <c:pt idx="2">
                  <c:v>62x62 / 1 core</c:v>
                </c:pt>
                <c:pt idx="3">
                  <c:v>62x62 / 6 cores</c:v>
                </c:pt>
              </c:strCache>
            </c:strRef>
          </c:cat>
          <c:val>
            <c:numRef>
              <c:f>'PerformanceModel C++ Prototype'!$C$55:$F$55</c:f>
              <c:numCache>
                <c:formatCode>0.0</c:formatCode>
                <c:ptCount val="4"/>
                <c:pt idx="0">
                  <c:v>0.247401350729232</c:v>
                </c:pt>
                <c:pt idx="1">
                  <c:v>0.865249715910855</c:v>
                </c:pt>
                <c:pt idx="2">
                  <c:v>0.28092937147171</c:v>
                </c:pt>
                <c:pt idx="3">
                  <c:v>0.912928851295644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751832"/>
        <c:axId val="2127632488"/>
      </c:barChart>
      <c:catAx>
        <c:axId val="2134751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Dimension</a:t>
                </a:r>
              </a:p>
            </c:rich>
          </c:tx>
          <c:layout>
            <c:manualLayout>
              <c:xMode val="edge"/>
              <c:yMode val="edge"/>
              <c:x val="0.422222733107267"/>
              <c:y val="0.923848539911532"/>
            </c:manualLayout>
          </c:layout>
          <c:overlay val="0"/>
          <c:spPr>
            <a:noFill/>
            <a:ln w="2535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7632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7632488"/>
        <c:scaling>
          <c:orientation val="minMax"/>
        </c:scaling>
        <c:delete val="0"/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 dirty="0" err="1"/>
                  <a:t>Normalized</a:t>
                </a:r>
                <a:r>
                  <a:rPr lang="de-CH" dirty="0"/>
                  <a:t> Performance</a:t>
                </a:r>
              </a:p>
            </c:rich>
          </c:tx>
          <c:layout>
            <c:manualLayout>
              <c:xMode val="edge"/>
              <c:yMode val="edge"/>
              <c:x val="0.02370366112995"/>
              <c:y val="0.384770050596822"/>
            </c:manualLayout>
          </c:layout>
          <c:overlay val="0"/>
          <c:spPr>
            <a:noFill/>
            <a:ln w="25352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4751832"/>
        <c:crosses val="autoZero"/>
        <c:crossBetween val="between"/>
      </c:valAx>
      <c:spPr>
        <a:solidFill>
          <a:srgbClr val="C0C0C0"/>
        </a:solidFill>
        <a:ln w="1267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5845482818298"/>
          <c:y val="0.359336551462536"/>
          <c:w val="0.21695333703725"/>
          <c:h val="0.192460767578878"/>
        </c:manualLayout>
      </c:layout>
      <c:overlay val="0"/>
      <c:spPr>
        <a:solidFill>
          <a:srgbClr val="FFFFFF"/>
        </a:solidFill>
        <a:ln w="3169">
          <a:solidFill>
            <a:srgbClr val="000000"/>
          </a:solidFill>
          <a:prstDash val="solid"/>
        </a:ln>
      </c:spPr>
      <c:txPr>
        <a:bodyPr/>
        <a:lstStyle/>
        <a:p>
          <a:pPr>
            <a:defRPr sz="159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69">
      <a:solidFill>
        <a:srgbClr val="000000"/>
      </a:solidFill>
      <a:prstDash val="solid"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3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CH" dirty="0" err="1" smtClean="0"/>
              <a:t>Current</a:t>
            </a:r>
            <a:r>
              <a:rPr lang="de-CH" dirty="0" smtClean="0"/>
              <a:t> vs. Prototype</a:t>
            </a:r>
            <a:endParaRPr lang="de-CH" dirty="0"/>
          </a:p>
        </c:rich>
      </c:tx>
      <c:layout>
        <c:manualLayout>
          <c:xMode val="edge"/>
          <c:yMode val="edge"/>
          <c:x val="0.359145651982672"/>
          <c:y val="0.0522261129908674"/>
        </c:manualLayout>
      </c:layout>
      <c:overlay val="0"/>
      <c:spPr>
        <a:noFill/>
        <a:ln w="261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12012012012"/>
          <c:y val="0.147679324894515"/>
          <c:w val="0.691008297352165"/>
          <c:h val="0.717299578059072"/>
        </c:manualLayout>
      </c:layout>
      <c:barChart>
        <c:barDir val="col"/>
        <c:grouping val="clustered"/>
        <c:varyColors val="0"/>
        <c:ser>
          <c:idx val="0"/>
          <c:order val="0"/>
          <c:tx>
            <c:v>Fortran</c:v>
          </c:tx>
          <c:spPr>
            <a:solidFill>
              <a:schemeClr val="accent2"/>
            </a:solidFill>
            <a:ln w="13087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6175">
                <a:noFill/>
              </a:ln>
            </c:spPr>
            <c:txPr>
              <a:bodyPr/>
              <a:lstStyle/>
              <a:p>
                <a:pPr>
                  <a:defRPr sz="103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('PerformanceModel C++ Prototype'!$D$56,'PerformanceModel C++ Prototype'!$F$56)</c:f>
              <c:strCache>
                <c:ptCount val="2"/>
                <c:pt idx="0">
                  <c:v>26x26 / 6 cores</c:v>
                </c:pt>
                <c:pt idx="1">
                  <c:v>62x62 / 6 cores</c:v>
                </c:pt>
              </c:strCache>
            </c:strRef>
          </c:cat>
          <c:val>
            <c:numRef>
              <c:f>('PerformanceModel C++ Prototype'!$D$54,'PerformanceModel C++ Prototype'!$F$54)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1"/>
          <c:order val="1"/>
          <c:tx>
            <c:v>C++</c:v>
          </c:tx>
          <c:spPr>
            <a:solidFill>
              <a:schemeClr val="accent1"/>
            </a:solidFill>
            <a:ln w="13087">
              <a:solidFill>
                <a:srgbClr val="0000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26175">
                <a:noFill/>
              </a:ln>
            </c:spPr>
            <c:txPr>
              <a:bodyPr/>
              <a:lstStyle/>
              <a:p>
                <a:pPr>
                  <a:defRPr sz="103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('PerformanceModel C++ Prototype'!$D$56,'PerformanceModel C++ Prototype'!$F$56)</c:f>
              <c:strCache>
                <c:ptCount val="2"/>
                <c:pt idx="0">
                  <c:v>26x26 / 6 cores</c:v>
                </c:pt>
                <c:pt idx="1">
                  <c:v>62x62 / 6 cores</c:v>
                </c:pt>
              </c:strCache>
            </c:strRef>
          </c:cat>
          <c:val>
            <c:numRef>
              <c:f>('PerformanceModel C++ Prototype'!$J$54,'PerformanceModel C++ Prototype'!$L$54)</c:f>
              <c:numCache>
                <c:formatCode>General</c:formatCode>
                <c:ptCount val="2"/>
                <c:pt idx="0">
                  <c:v>2.629436600792094</c:v>
                </c:pt>
                <c:pt idx="1">
                  <c:v>2.15439681030439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344872"/>
        <c:axId val="2134799384"/>
      </c:barChart>
      <c:catAx>
        <c:axId val="2121344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3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Dimension</a:t>
                </a:r>
              </a:p>
            </c:rich>
          </c:tx>
          <c:layout>
            <c:manualLayout>
              <c:xMode val="edge"/>
              <c:yMode val="edge"/>
              <c:x val="0.44970452364018"/>
              <c:y val="0.924000103630795"/>
            </c:manualLayout>
          </c:layout>
          <c:overlay val="0"/>
          <c:spPr>
            <a:noFill/>
            <a:ln w="2617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3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4799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4799384"/>
        <c:scaling>
          <c:orientation val="minMax"/>
        </c:scaling>
        <c:delete val="0"/>
        <c:axPos val="l"/>
        <c:majorGridlines>
          <c:spPr>
            <a:ln w="327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3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Normalized Performance</a:t>
                </a:r>
              </a:p>
            </c:rich>
          </c:tx>
          <c:layout>
            <c:manualLayout>
              <c:xMode val="edge"/>
              <c:yMode val="edge"/>
              <c:x val="0.0236686300641499"/>
              <c:y val="0.385999930161856"/>
            </c:manualLayout>
          </c:layout>
          <c:overlay val="0"/>
          <c:spPr>
            <a:noFill/>
            <a:ln w="2617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3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1344872"/>
        <c:crosses val="autoZero"/>
        <c:crossBetween val="between"/>
      </c:valAx>
      <c:spPr>
        <a:solidFill>
          <a:srgbClr val="C0C0C0"/>
        </a:solidFill>
        <a:ln w="1308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4448648984581"/>
          <c:y val="0.42882220222198"/>
          <c:w val="0.169545288191304"/>
          <c:h val="0.123920352975499"/>
        </c:manualLayout>
      </c:layout>
      <c:overlay val="0"/>
      <c:spPr>
        <a:solidFill>
          <a:srgbClr val="FFFFFF"/>
        </a:solidFill>
        <a:ln w="3272">
          <a:solidFill>
            <a:srgbClr val="000000"/>
          </a:solidFill>
          <a:prstDash val="solid"/>
        </a:ln>
      </c:spPr>
      <c:txPr>
        <a:bodyPr/>
        <a:lstStyle/>
        <a:p>
          <a:pPr>
            <a:defRPr sz="18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272">
      <a:solidFill>
        <a:srgbClr val="000000"/>
      </a:solidFill>
      <a:prstDash val="solid"/>
    </a:ln>
  </c:spPr>
  <c:txPr>
    <a:bodyPr/>
    <a:lstStyle/>
    <a:p>
      <a:pPr>
        <a:defRPr sz="103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fld id="{11E8EE4E-CCC0-8844-883F-EB4FC7247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04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" charset="0"/>
              </a:defRPr>
            </a:lvl1pPr>
          </a:lstStyle>
          <a:p>
            <a:pPr>
              <a:defRPr/>
            </a:pPr>
            <a:fld id="{B53E6A00-7151-BD48-AE2A-565EF85A4BC4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1896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>
                <a:latin typeface="Times" charset="0"/>
                <a:ea typeface="ＭＳ Ｐゴシック" charset="0"/>
                <a:cs typeface="ＭＳ Ｐゴシック" charset="0"/>
              </a:rPr>
              <a:t>High risk, high potential task (not everything that we do in this task must eventually lead to an positive result or an operational system!)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330325"/>
            <a:ext cx="7472363" cy="47625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486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2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4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98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70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85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Um den Fliesstext übersichtlich zu halten, sollten Abschnitte</a:t>
            </a:r>
          </a:p>
          <a:p>
            <a:pPr lvl="0"/>
            <a:r>
              <a:rPr lang="en-US"/>
              <a:t>gemacht werden. Diese werden zur besseren Lesbarkeit</a:t>
            </a:r>
          </a:p>
          <a:p>
            <a:pPr lvl="0"/>
            <a:r>
              <a:rPr lang="en-US"/>
              <a:t>jeweils mit eine Blindzeile getrennt.</a:t>
            </a:r>
            <a:br>
              <a:rPr lang="en-US"/>
            </a:br>
            <a:endParaRPr lang="en-US"/>
          </a:p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1029" name="Picture 45" descr="Wapp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9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pcforge.org/plugins/mediawiki/wiki/cclm-dev/index.php/HP2C_DyCore" TargetMode="Externa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ChangeArrowheads="1"/>
          </p:cNvSpPr>
          <p:nvPr/>
        </p:nvSpPr>
        <p:spPr bwMode="auto">
          <a:xfrm>
            <a:off x="1292225" y="1327150"/>
            <a:ext cx="74723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900"/>
          </a:p>
        </p:txBody>
      </p:sp>
      <p:sp>
        <p:nvSpPr>
          <p:cNvPr id="409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Status of Dynamical Core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C++ Rewrite (Task 5)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Subtitle 1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Oliver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Fuhrer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MeteoSwiss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),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Tobias </a:t>
            </a:r>
            <a:r>
              <a:rPr lang="en-US" b="1" i="1" dirty="0" err="1">
                <a:latin typeface="Arial" charset="0"/>
                <a:ea typeface="ＭＳ Ｐゴシック" charset="0"/>
                <a:cs typeface="ＭＳ Ｐゴシック" charset="0"/>
              </a:rPr>
              <a:t>Gysi</a:t>
            </a:r>
            <a:r>
              <a:rPr lang="en-US" b="1" i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(SCS)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, Men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Muhheim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(SCS), Katharina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Riedinger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(SCS), David Müller (SCS), Thomas 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Schulthess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 (CSCS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…and the rest of the HP2C team!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4"/>
          <a:stretch>
            <a:fillRect/>
          </a:stretch>
        </p:blipFill>
        <p:spPr bwMode="auto">
          <a:xfrm>
            <a:off x="7743825" y="342900"/>
            <a:ext cx="10715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 descr="sc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33" y="439103"/>
            <a:ext cx="3243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Schedule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3568" y="1866424"/>
            <a:ext cx="2448272" cy="64807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Feasibility Study</a:t>
            </a:r>
            <a:endParaRPr lang="en-US" sz="1600"/>
          </a:p>
        </p:txBody>
      </p:sp>
      <p:sp>
        <p:nvSpPr>
          <p:cNvPr id="7" name="Right Arrow 6"/>
          <p:cNvSpPr/>
          <p:nvPr/>
        </p:nvSpPr>
        <p:spPr>
          <a:xfrm>
            <a:off x="3203849" y="1866424"/>
            <a:ext cx="1961963" cy="64807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Library</a:t>
            </a:r>
            <a:endParaRPr lang="en-US" sz="1600"/>
          </a:p>
        </p:txBody>
      </p:sp>
      <p:sp>
        <p:nvSpPr>
          <p:cNvPr id="8" name="Right Arrow 7"/>
          <p:cNvSpPr/>
          <p:nvPr/>
        </p:nvSpPr>
        <p:spPr>
          <a:xfrm>
            <a:off x="4319464" y="2370480"/>
            <a:ext cx="1692696" cy="64807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Rewrite</a:t>
            </a:r>
            <a:endParaRPr lang="en-US" sz="1600"/>
          </a:p>
        </p:txBody>
      </p:sp>
      <p:sp>
        <p:nvSpPr>
          <p:cNvPr id="9" name="Right Arrow 8"/>
          <p:cNvSpPr/>
          <p:nvPr/>
        </p:nvSpPr>
        <p:spPr>
          <a:xfrm>
            <a:off x="4319464" y="3018552"/>
            <a:ext cx="1692696" cy="64807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Test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6021524" y="3018552"/>
            <a:ext cx="926740" cy="64807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Tune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>
            <a:off x="4788024" y="4026664"/>
            <a:ext cx="1278142" cy="64807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Feasibility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>
            <a:off x="6048164" y="4674736"/>
            <a:ext cx="1692188" cy="64807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Library</a:t>
            </a:r>
            <a:endParaRPr lang="en-US" sz="1600" dirty="0"/>
          </a:p>
        </p:txBody>
      </p:sp>
      <p:sp>
        <p:nvSpPr>
          <p:cNvPr id="21" name="Right Arrow 20"/>
          <p:cNvSpPr/>
          <p:nvPr/>
        </p:nvSpPr>
        <p:spPr>
          <a:xfrm>
            <a:off x="6804248" y="5322808"/>
            <a:ext cx="1584176" cy="64807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Test &amp; Tune</a:t>
            </a:r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3568" y="3864692"/>
            <a:ext cx="77048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9344" y="3930215"/>
            <a:ext cx="108908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mtClean="0"/>
              <a:t>~2 Years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3568" y="3258383"/>
            <a:ext cx="851515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CPU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GPU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8460432" y="3593936"/>
            <a:ext cx="248786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mtClean="0"/>
              <a:t>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3568" y="3690431"/>
            <a:ext cx="0" cy="336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56376" y="3690431"/>
            <a:ext cx="0" cy="336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 rot="5400000">
            <a:off x="6192180" y="1758412"/>
            <a:ext cx="1872208" cy="6480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You Are Here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6777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GPU Implementation - Design </a:t>
            </a:r>
            <a:r>
              <a:rPr lang="en-US" sz="2800" dirty="0" smtClean="0"/>
              <a:t>Decisions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268760"/>
            <a:ext cx="8029575" cy="485740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IJK loop order </a:t>
            </a:r>
            <a:r>
              <a:rPr lang="en-US" dirty="0" smtClean="0"/>
              <a:t>(vs. KJI for CPU)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Iterators replaced by </a:t>
            </a:r>
            <a:r>
              <a:rPr lang="en-US" b="1" dirty="0" smtClean="0">
                <a:solidFill>
                  <a:srgbClr val="FF0000"/>
                </a:solidFill>
              </a:rPr>
              <a:t>pointers, indexes and strides</a:t>
            </a:r>
          </a:p>
          <a:p>
            <a:pPr lvl="1"/>
            <a:r>
              <a:rPr lang="en-US" dirty="0" smtClean="0"/>
              <a:t>There is only one index and stride instance per data field type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Strides and pointers are stored in shared memory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Indexes are stored in registers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There is no range check!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 pitchFamily="2" charset="2"/>
              </a:rPr>
              <a:t>3D fields are padded in order to improve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alignment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(no </a:t>
            </a:r>
            <a:r>
              <a:rPr lang="en-US" dirty="0" err="1" smtClean="0">
                <a:sym typeface="Wingdings" pitchFamily="2" charset="2"/>
              </a:rPr>
              <a:t>overfetch</a:t>
            </a:r>
            <a:r>
              <a:rPr lang="en-US" dirty="0" smtClean="0">
                <a:sym typeface="Wingdings" pitchFamily="2" charset="2"/>
              </a:rPr>
              <a:t>!)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Automatic synchronization </a:t>
            </a:r>
            <a:r>
              <a:rPr lang="en-US" dirty="0" smtClean="0">
                <a:sym typeface="Wingdings" pitchFamily="2" charset="2"/>
              </a:rPr>
              <a:t>between device and host storage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Column buffers </a:t>
            </a:r>
            <a:r>
              <a:rPr lang="en-US" dirty="0" smtClean="0">
                <a:sym typeface="Wingdings" pitchFamily="2" charset="2"/>
              </a:rPr>
              <a:t>are full 3D fields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necessary there is a halo around every block in order to guarantee block private access to the buffer</a:t>
            </a:r>
          </a:p>
        </p:txBody>
      </p:sp>
    </p:spTree>
    <p:extLst>
      <p:ext uri="{BB962C8B-B14F-4D97-AF65-F5344CB8AC3E}">
        <p14:creationId xmlns:p14="http://schemas.microsoft.com/office/powerpoint/2010/main" val="297078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GPU Implementation - Status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19138" y="1124744"/>
            <a:ext cx="8029575" cy="500141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GPU backend of the stencil library is functional</a:t>
            </a:r>
          </a:p>
          <a:p>
            <a:pPr lvl="1"/>
            <a:endParaRPr lang="en-US" sz="1800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The following kernels adapted and tested so far</a:t>
            </a:r>
          </a:p>
          <a:p>
            <a:pPr lvl="1"/>
            <a:r>
              <a:rPr lang="en-US" sz="1800" dirty="0" smtClean="0"/>
              <a:t>Fast Wave UV Update</a:t>
            </a:r>
          </a:p>
          <a:p>
            <a:pPr lvl="1"/>
            <a:r>
              <a:rPr lang="en-US" sz="1800" dirty="0" smtClean="0"/>
              <a:t>Vertical Advection</a:t>
            </a:r>
          </a:p>
          <a:p>
            <a:pPr lvl="1"/>
            <a:r>
              <a:rPr lang="en-US" sz="1800" dirty="0" smtClean="0"/>
              <a:t>Horizontal Advection </a:t>
            </a:r>
          </a:p>
          <a:p>
            <a:pPr lvl="1"/>
            <a:r>
              <a:rPr lang="en-US" sz="1800" dirty="0" smtClean="0"/>
              <a:t>Horizontal Diffusion </a:t>
            </a:r>
          </a:p>
          <a:p>
            <a:pPr lvl="1"/>
            <a:r>
              <a:rPr lang="en-US" sz="1800" dirty="0" err="1" smtClean="0"/>
              <a:t>Coriolis</a:t>
            </a:r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But there is still work ahead for a GPU</a:t>
            </a:r>
          </a:p>
          <a:p>
            <a:pPr lvl="1"/>
            <a:r>
              <a:rPr lang="en-US" sz="1800" dirty="0" smtClean="0"/>
              <a:t>Adapt all kernels to the framework</a:t>
            </a:r>
          </a:p>
          <a:p>
            <a:pPr lvl="1"/>
            <a:r>
              <a:rPr lang="en-US" sz="1800" dirty="0" smtClean="0"/>
              <a:t>Implement boundary exchange and data field initialization kernels</a:t>
            </a:r>
          </a:p>
          <a:p>
            <a:pPr lvl="1"/>
            <a:r>
              <a:rPr lang="en-US" sz="1800" dirty="0" smtClean="0"/>
              <a:t>Write more tests</a:t>
            </a:r>
          </a:p>
          <a:p>
            <a:pPr lvl="1"/>
            <a:r>
              <a:rPr lang="en-US" sz="1800" dirty="0" smtClean="0"/>
              <a:t>Potentially a lot of performance work </a:t>
            </a:r>
            <a:br>
              <a:rPr lang="en-US" sz="1800" dirty="0" smtClean="0"/>
            </a:br>
            <a:r>
              <a:rPr lang="en-US" sz="1800" dirty="0" smtClean="0"/>
              <a:t>(e.g. merge loops and buffer intermediate values in shared memory)</a:t>
            </a:r>
          </a:p>
          <a:p>
            <a:pPr lvl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255760" y="3434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4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405438"/>
            <a:ext cx="4330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92225" y="1327150"/>
            <a:ext cx="74723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900"/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An Example (1/2)</a:t>
            </a:r>
          </a:p>
        </p:txBody>
      </p:sp>
      <p:sp>
        <p:nvSpPr>
          <p:cNvPr id="7172" name="Content Placeholder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GB" sz="1700">
                <a:latin typeface="Arial" charset="0"/>
                <a:ea typeface="ＭＳ Ｐゴシック" charset="0"/>
                <a:cs typeface="ＭＳ Ｐゴシック" charset="0"/>
              </a:rPr>
              <a:t>Pressure gradient force (coordinate free)</a:t>
            </a: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r>
              <a:rPr lang="en-GB" sz="1700">
                <a:latin typeface="Arial" charset="0"/>
                <a:ea typeface="ＭＳ Ｐゴシック" charset="0"/>
                <a:cs typeface="ＭＳ Ｐゴシック" charset="0"/>
              </a:rPr>
              <a:t>x-component (Cartesian coordinates)</a:t>
            </a: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r>
              <a:rPr lang="en-GB" sz="1700">
                <a:latin typeface="Arial" charset="0"/>
                <a:ea typeface="ＭＳ Ｐゴシック" charset="0"/>
                <a:cs typeface="ＭＳ Ｐゴシック" charset="0"/>
              </a:rPr>
              <a:t>x-component (transformed into spherical, terrain-following coordinates)</a:t>
            </a:r>
          </a:p>
        </p:txBody>
      </p:sp>
      <p:pic>
        <p:nvPicPr>
          <p:cNvPr id="7173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828800"/>
            <a:ext cx="17653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594100"/>
            <a:ext cx="1727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3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1292225" y="1327150"/>
            <a:ext cx="74723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900"/>
          </a:p>
        </p:txBody>
      </p:sp>
      <p:sp>
        <p:nvSpPr>
          <p:cNvPr id="921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Computational Grid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GB" sz="1700">
                <a:latin typeface="Arial" charset="0"/>
                <a:ea typeface="ＭＳ Ｐゴシック" charset="0"/>
                <a:cs typeface="ＭＳ Ｐゴシック" charset="0"/>
              </a:rPr>
              <a:t>Terrain-following coordinates</a:t>
            </a:r>
          </a:p>
          <a:p>
            <a:pPr>
              <a:spcAft>
                <a:spcPct val="20000"/>
              </a:spcAft>
            </a:pPr>
            <a:r>
              <a:rPr lang="en-GB" sz="1700">
                <a:latin typeface="Arial" charset="0"/>
                <a:ea typeface="ＭＳ Ｐゴシック" charset="0"/>
                <a:cs typeface="ＭＳ Ｐゴシック" charset="0"/>
              </a:rPr>
              <a:t>Staggered grid</a:t>
            </a:r>
          </a:p>
          <a:p>
            <a:pPr>
              <a:spcAft>
                <a:spcPct val="20000"/>
              </a:spcAft>
            </a:pPr>
            <a:endParaRPr lang="en-GB" sz="17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Freeform 9"/>
          <p:cNvSpPr>
            <a:spLocks/>
          </p:cNvSpPr>
          <p:nvPr/>
        </p:nvSpPr>
        <p:spPr bwMode="auto">
          <a:xfrm>
            <a:off x="-142875" y="4957763"/>
            <a:ext cx="9480550" cy="2043112"/>
          </a:xfrm>
          <a:custGeom>
            <a:avLst/>
            <a:gdLst>
              <a:gd name="T0" fmla="*/ 30488 w 9479280"/>
              <a:gd name="T1" fmla="*/ 61016 h 2042160"/>
              <a:gd name="T2" fmla="*/ 1737826 w 9479280"/>
              <a:gd name="T3" fmla="*/ 0 h 2042160"/>
              <a:gd name="T4" fmla="*/ 3993950 w 9479280"/>
              <a:gd name="T5" fmla="*/ 823728 h 2042160"/>
              <a:gd name="T6" fmla="*/ 6615932 w 9479280"/>
              <a:gd name="T7" fmla="*/ 1576268 h 2042160"/>
              <a:gd name="T8" fmla="*/ 9461494 w 9479280"/>
              <a:gd name="T9" fmla="*/ 1220337 h 2042160"/>
              <a:gd name="T10" fmla="*/ 9481820 w 9479280"/>
              <a:gd name="T11" fmla="*/ 2044064 h 2042160"/>
              <a:gd name="T12" fmla="*/ 40650 w 9479280"/>
              <a:gd name="T13" fmla="*/ 2023726 h 2042160"/>
              <a:gd name="T14" fmla="*/ 0 w 9479280"/>
              <a:gd name="T15" fmla="*/ 101694 h 20421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479280" h="2042160">
                <a:moveTo>
                  <a:pt x="30480" y="60960"/>
                </a:moveTo>
                <a:lnTo>
                  <a:pt x="1737360" y="0"/>
                </a:lnTo>
                <a:lnTo>
                  <a:pt x="3992880" y="822960"/>
                </a:lnTo>
                <a:lnTo>
                  <a:pt x="6614160" y="1574800"/>
                </a:lnTo>
                <a:lnTo>
                  <a:pt x="9458960" y="1219200"/>
                </a:lnTo>
                <a:lnTo>
                  <a:pt x="9479280" y="2042160"/>
                </a:lnTo>
                <a:lnTo>
                  <a:pt x="40640" y="2021840"/>
                </a:lnTo>
                <a:lnTo>
                  <a:pt x="0" y="101600"/>
                </a:lnTo>
              </a:path>
            </a:pathLst>
          </a:custGeom>
          <a:pattFill prst="wdUpDiag">
            <a:fgClr>
              <a:srgbClr val="000000"/>
            </a:fgClr>
            <a:bgClr>
              <a:srgbClr val="FFFFFF"/>
            </a:bgClr>
          </a:patt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Freeform 10"/>
          <p:cNvSpPr>
            <a:spLocks/>
          </p:cNvSpPr>
          <p:nvPr/>
        </p:nvSpPr>
        <p:spPr bwMode="auto">
          <a:xfrm>
            <a:off x="-161925" y="3678238"/>
            <a:ext cx="9467850" cy="1676400"/>
          </a:xfrm>
          <a:custGeom>
            <a:avLst/>
            <a:gdLst>
              <a:gd name="T0" fmla="*/ 0 w 9469120"/>
              <a:gd name="T1" fmla="*/ 0 h 1676400"/>
              <a:gd name="T2" fmla="*/ 1716580 w 9469120"/>
              <a:gd name="T3" fmla="*/ 10160 h 1676400"/>
              <a:gd name="T4" fmla="*/ 4022280 w 9469120"/>
              <a:gd name="T5" fmla="*/ 975360 h 1676400"/>
              <a:gd name="T6" fmla="*/ 6642858 w 9469120"/>
              <a:gd name="T7" fmla="*/ 1676400 h 1676400"/>
              <a:gd name="T8" fmla="*/ 9466580 w 9469120"/>
              <a:gd name="T9" fmla="*/ 1402080 h 1676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69120" h="1676400">
                <a:moveTo>
                  <a:pt x="0" y="0"/>
                </a:moveTo>
                <a:lnTo>
                  <a:pt x="1717040" y="10160"/>
                </a:lnTo>
                <a:lnTo>
                  <a:pt x="4023360" y="975360"/>
                </a:lnTo>
                <a:lnTo>
                  <a:pt x="6644640" y="1676400"/>
                </a:lnTo>
                <a:lnTo>
                  <a:pt x="9469120" y="14020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14"/>
          <p:cNvSpPr>
            <a:spLocks/>
          </p:cNvSpPr>
          <p:nvPr/>
        </p:nvSpPr>
        <p:spPr bwMode="auto">
          <a:xfrm>
            <a:off x="-182563" y="2378075"/>
            <a:ext cx="9469438" cy="1716088"/>
          </a:xfrm>
          <a:custGeom>
            <a:avLst/>
            <a:gdLst>
              <a:gd name="T0" fmla="*/ 0 w 9469120"/>
              <a:gd name="T1" fmla="*/ 0 h 1717040"/>
              <a:gd name="T2" fmla="*/ 1717156 w 9469120"/>
              <a:gd name="T3" fmla="*/ 10148 h 1717040"/>
              <a:gd name="T4" fmla="*/ 4064272 w 9469120"/>
              <a:gd name="T5" fmla="*/ 994576 h 1717040"/>
              <a:gd name="T6" fmla="*/ 6655246 w 9469120"/>
              <a:gd name="T7" fmla="*/ 1715137 h 1717040"/>
              <a:gd name="T8" fmla="*/ 9469756 w 9469120"/>
              <a:gd name="T9" fmla="*/ 1400526 h 1717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69120" h="1717040">
                <a:moveTo>
                  <a:pt x="0" y="0"/>
                </a:moveTo>
                <a:lnTo>
                  <a:pt x="1717040" y="10160"/>
                </a:lnTo>
                <a:lnTo>
                  <a:pt x="4064000" y="995680"/>
                </a:lnTo>
                <a:lnTo>
                  <a:pt x="6654800" y="1717040"/>
                </a:lnTo>
                <a:lnTo>
                  <a:pt x="9469120" y="14020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3" name="Straight Connector 12"/>
          <p:cNvCxnSpPr>
            <a:cxnSpLocks noChangeShapeType="1"/>
            <a:stCxn id="9220" idx="2"/>
          </p:cNvCxnSpPr>
          <p:nvPr/>
        </p:nvCxnSpPr>
        <p:spPr bwMode="auto">
          <a:xfrm flipV="1">
            <a:off x="3851275" y="2784475"/>
            <a:ext cx="0" cy="299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Straight Connector 15"/>
          <p:cNvCxnSpPr>
            <a:cxnSpLocks noChangeShapeType="1"/>
            <a:stCxn id="9220" idx="3"/>
          </p:cNvCxnSpPr>
          <p:nvPr/>
        </p:nvCxnSpPr>
        <p:spPr bwMode="auto">
          <a:xfrm flipV="1">
            <a:off x="6472238" y="3413125"/>
            <a:ext cx="0" cy="311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Connector 19"/>
          <p:cNvCxnSpPr>
            <a:cxnSpLocks noChangeShapeType="1"/>
          </p:cNvCxnSpPr>
          <p:nvPr/>
        </p:nvCxnSpPr>
        <p:spPr bwMode="auto">
          <a:xfrm flipV="1">
            <a:off x="1584325" y="2184400"/>
            <a:ext cx="0" cy="275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Oval 17"/>
          <p:cNvSpPr>
            <a:spLocks noChangeArrowheads="1"/>
          </p:cNvSpPr>
          <p:nvPr/>
        </p:nvSpPr>
        <p:spPr bwMode="auto">
          <a:xfrm>
            <a:off x="5089525" y="4276725"/>
            <a:ext cx="92075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Oval 22"/>
          <p:cNvSpPr>
            <a:spLocks noChangeArrowheads="1"/>
          </p:cNvSpPr>
          <p:nvPr/>
        </p:nvSpPr>
        <p:spPr bwMode="auto">
          <a:xfrm>
            <a:off x="5080000" y="491807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23"/>
          <p:cNvSpPr>
            <a:spLocks noChangeArrowheads="1"/>
          </p:cNvSpPr>
          <p:nvPr/>
        </p:nvSpPr>
        <p:spPr bwMode="auto">
          <a:xfrm>
            <a:off x="6430963" y="4613275"/>
            <a:ext cx="92075" cy="904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Oval 24"/>
          <p:cNvSpPr>
            <a:spLocks noChangeArrowheads="1"/>
          </p:cNvSpPr>
          <p:nvPr/>
        </p:nvSpPr>
        <p:spPr bwMode="auto">
          <a:xfrm>
            <a:off x="5070475" y="3667125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5"/>
          <p:cNvSpPr>
            <a:spLocks noChangeArrowheads="1"/>
          </p:cNvSpPr>
          <p:nvPr/>
        </p:nvSpPr>
        <p:spPr bwMode="auto">
          <a:xfrm>
            <a:off x="3800475" y="3890963"/>
            <a:ext cx="90488" cy="920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6502400" y="4460875"/>
            <a:ext cx="7889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u(i+1,k)</a:t>
            </a:r>
          </a:p>
        </p:txBody>
      </p:sp>
      <p:sp>
        <p:nvSpPr>
          <p:cNvPr id="9232" name="TextBox 27"/>
          <p:cNvSpPr txBox="1">
            <a:spLocks noChangeArrowheads="1"/>
          </p:cNvSpPr>
          <p:nvPr/>
        </p:nvSpPr>
        <p:spPr bwMode="auto">
          <a:xfrm>
            <a:off x="3271838" y="3738563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u(i,k)</a:t>
            </a:r>
          </a:p>
        </p:txBody>
      </p:sp>
      <p:sp>
        <p:nvSpPr>
          <p:cNvPr id="9233" name="TextBox 28"/>
          <p:cNvSpPr txBox="1">
            <a:spLocks noChangeArrowheads="1"/>
          </p:cNvSpPr>
          <p:nvPr/>
        </p:nvSpPr>
        <p:spPr bwMode="auto">
          <a:xfrm>
            <a:off x="4724400" y="305752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w(i,k+1)</a:t>
            </a:r>
          </a:p>
          <a:p>
            <a:pPr algn="ctr"/>
            <a:r>
              <a:rPr lang="en-US" sz="1400"/>
              <a:t>hhl(i,k+1)</a:t>
            </a:r>
          </a:p>
        </p:txBody>
      </p:sp>
      <p:sp>
        <p:nvSpPr>
          <p:cNvPr id="9234" name="TextBox 29"/>
          <p:cNvSpPr txBox="1">
            <a:spLocks noChangeArrowheads="1"/>
          </p:cNvSpPr>
          <p:nvPr/>
        </p:nvSpPr>
        <p:spPr bwMode="auto">
          <a:xfrm>
            <a:off x="4775200" y="50292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w(i,k)</a:t>
            </a:r>
            <a:br>
              <a:rPr lang="en-US" sz="1400"/>
            </a:br>
            <a:r>
              <a:rPr lang="en-US" sz="1400"/>
              <a:t>hhl(i,k)</a:t>
            </a:r>
          </a:p>
        </p:txBody>
      </p:sp>
      <p:sp>
        <p:nvSpPr>
          <p:cNvPr id="9235" name="TextBox 30"/>
          <p:cNvSpPr txBox="1">
            <a:spLocks noChangeArrowheads="1"/>
          </p:cNvSpPr>
          <p:nvPr/>
        </p:nvSpPr>
        <p:spPr bwMode="auto">
          <a:xfrm>
            <a:off x="5222875" y="4064000"/>
            <a:ext cx="74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rho(i,k)</a:t>
            </a:r>
          </a:p>
          <a:p>
            <a:r>
              <a:rPr lang="en-US" sz="1400"/>
              <a:t>t(i,k)</a:t>
            </a:r>
          </a:p>
        </p:txBody>
      </p:sp>
    </p:spTree>
    <p:extLst>
      <p:ext uri="{BB962C8B-B14F-4D97-AF65-F5344CB8AC3E}">
        <p14:creationId xmlns:p14="http://schemas.microsoft.com/office/powerpoint/2010/main" val="16110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571875"/>
            <a:ext cx="5981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849438"/>
            <a:ext cx="4330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292225" y="1327150"/>
            <a:ext cx="74723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900"/>
          </a:p>
        </p:txBody>
      </p:sp>
      <p:sp>
        <p:nvSpPr>
          <p:cNvPr id="1126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An Example (2/2)</a:t>
            </a:r>
          </a:p>
        </p:txBody>
      </p:sp>
      <p:sp>
        <p:nvSpPr>
          <p:cNvPr id="11269" name="Content Placeholder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GB" sz="1700" dirty="0">
                <a:latin typeface="Arial" charset="0"/>
                <a:ea typeface="ＭＳ Ｐゴシック" charset="0"/>
                <a:cs typeface="ＭＳ Ｐゴシック" charset="0"/>
              </a:rPr>
              <a:t>x-component (transformed into spherical, terrain-following coordinates)</a:t>
            </a: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r>
              <a:rPr lang="en-GB" sz="1700" dirty="0">
                <a:latin typeface="Arial" charset="0"/>
                <a:ea typeface="ＭＳ Ｐゴシック" charset="0"/>
                <a:cs typeface="ＭＳ Ｐゴシック" charset="0"/>
              </a:rPr>
              <a:t>x-component (discretized form)</a:t>
            </a: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endParaRPr lang="en-GB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r>
              <a:rPr lang="en-GB" sz="1700" dirty="0" smtClean="0">
                <a:latin typeface="Arial" charset="0"/>
                <a:ea typeface="ＭＳ Ｐゴシック" charset="0"/>
                <a:cs typeface="ＭＳ Ｐゴシック" charset="0"/>
              </a:rPr>
              <a:t>Basic </a:t>
            </a:r>
            <a:r>
              <a:rPr lang="en-GB" sz="1700" dirty="0">
                <a:latin typeface="Arial" charset="0"/>
                <a:ea typeface="ＭＳ Ｐゴシック" charset="0"/>
                <a:cs typeface="ＭＳ Ｐゴシック" charset="0"/>
              </a:rPr>
              <a:t>operators</a:t>
            </a:r>
          </a:p>
        </p:txBody>
      </p:sp>
      <p:pic>
        <p:nvPicPr>
          <p:cNvPr id="11270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356225"/>
            <a:ext cx="4406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2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00038"/>
            <a:ext cx="4562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92225" y="1327150"/>
            <a:ext cx="74723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9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900"/>
          </a:p>
        </p:txBody>
      </p:sp>
      <p:sp>
        <p:nvSpPr>
          <p:cNvPr id="133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Fortran Version</a:t>
            </a:r>
          </a:p>
        </p:txBody>
      </p:sp>
      <p:sp>
        <p:nvSpPr>
          <p:cNvPr id="1331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900">
                <a:latin typeface="Courier New" charset="0"/>
                <a:ea typeface="ＭＳ Ｐゴシック" charset="0"/>
                <a:cs typeface="ＭＳ Ｐゴシック" charset="0"/>
              </a:rPr>
              <a:t>[...precompute </a:t>
            </a:r>
            <a:r>
              <a:rPr lang="en-GB" sz="900" b="1">
                <a:latin typeface="Courier New" charset="0"/>
                <a:ea typeface="ＭＳ Ｐゴシック" charset="0"/>
                <a:cs typeface="ＭＳ Ｐゴシック" charset="0"/>
              </a:rPr>
              <a:t>sqrtg_r_u(i,j,k 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using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hhl(i,j,k)</a:t>
            </a:r>
            <a:r>
              <a:rPr lang="en-GB" sz="900" b="1"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900">
                <a:latin typeface="Courier New" charset="0"/>
                <a:ea typeface="ＭＳ Ｐゴシック" charset="0"/>
                <a:cs typeface="ＭＳ Ｐゴシック" charset="0"/>
              </a:rPr>
              <a:t>]</a:t>
            </a:r>
            <a:endParaRPr lang="en-GB" sz="900" b="1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GB" sz="9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[...precompute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rhoqx_i(i,j,k)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using </a:t>
            </a:r>
            <a:r>
              <a:rPr lang="en-US" sz="900" b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rho(i,j,k)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]</a:t>
            </a:r>
            <a:endParaRPr lang="en-US" sz="900" b="1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GB" sz="90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GB" sz="900">
                <a:latin typeface="Courier New" charset="0"/>
                <a:ea typeface="ＭＳ Ｐゴシック" charset="0"/>
                <a:cs typeface="ＭＳ Ｐゴシック" charset="0"/>
              </a:rPr>
              <a:t>[...precompute </a:t>
            </a:r>
            <a:r>
              <a:rPr lang="en-GB" sz="900" b="1">
                <a:latin typeface="Courier New" charset="0"/>
                <a:ea typeface="ＭＳ Ｐゴシック" charset="0"/>
                <a:cs typeface="ＭＳ Ｐゴシック" charset="0"/>
              </a:rPr>
              <a:t>hml(i,j,k) 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using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hhl(i,j,k) </a:t>
            </a:r>
            <a:r>
              <a:rPr lang="en-GB" sz="900">
                <a:latin typeface="Courier New" charset="0"/>
                <a:ea typeface="ＭＳ Ｐゴシック" charset="0"/>
                <a:cs typeface="ＭＳ Ｐゴシック" charset="0"/>
              </a:rPr>
              <a:t>]</a:t>
            </a:r>
          </a:p>
          <a:p>
            <a:pPr marL="0" indent="0">
              <a:buFontTx/>
              <a:buNone/>
            </a:pPr>
            <a:endParaRPr lang="en-US" sz="900" b="1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k = 1, ke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j = jstart-1, jend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i = istart-1, iend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dzdx(i,j,k)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= 0.5 *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sqrtg_r_u(i,j,k)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* (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hml(i+1,j,k)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hml(i,j,k)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)</a:t>
            </a:r>
          </a:p>
          <a:p>
            <a:pPr marL="0" indent="0">
              <a:buFontTx/>
              <a:buNone/>
            </a:pP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    ENDDO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</a:p>
          <a:p>
            <a:pPr marL="0" indent="0">
              <a:buFontTx/>
              <a:buNone/>
            </a:pP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</a:p>
          <a:p>
            <a:pPr marL="0" indent="0">
              <a:buFontTx/>
              <a:buNone/>
            </a:pP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k = 1, ke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j = jstart-1, jend+1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i = istart-1, iend+1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dpdz(i,j,k)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= + </a:t>
            </a:r>
            <a:r>
              <a:rPr lang="en-US" sz="900" b="1">
                <a:solidFill>
                  <a:srgbClr val="00CC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pp(i,j,k+1)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* (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wgt(i,j,k+1)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             ) &amp;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              + </a:t>
            </a:r>
            <a:r>
              <a:rPr lang="en-US" sz="900" b="1">
                <a:solidFill>
                  <a:srgbClr val="00CC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pp(i,j,k  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* (1.0 -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wgt(i,j,k+1)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wgt(i,j,k)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) &amp;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              + </a:t>
            </a:r>
            <a:r>
              <a:rPr lang="en-US" sz="900" b="1">
                <a:solidFill>
                  <a:srgbClr val="00CC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pp(i,j,k-1)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* (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wgt(i,j,k)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– 1.0               )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</a:p>
          <a:p>
            <a:pPr marL="0" indent="0">
              <a:buFontTx/>
              <a:buNone/>
            </a:pPr>
            <a:r>
              <a:rPr lang="en-GB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</a:p>
          <a:p>
            <a:pPr marL="0" indent="0">
              <a:buFontTx/>
              <a:buNone/>
            </a:pPr>
            <a:r>
              <a:rPr lang="en-GB" sz="900" b="1">
                <a:latin typeface="Courier New" charset="0"/>
                <a:ea typeface="ＭＳ Ｐゴシック" charset="0"/>
                <a:cs typeface="ＭＳ Ｐゴシック" charset="0"/>
              </a:rPr>
              <a:t>DO </a:t>
            </a:r>
            <a:r>
              <a:rPr lang="en-GB" sz="900">
                <a:latin typeface="Courier New" charset="0"/>
                <a:ea typeface="ＭＳ Ｐゴシック" charset="0"/>
                <a:cs typeface="ＭＳ Ｐゴシック" charset="0"/>
              </a:rPr>
              <a:t>k = 1, ke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j = jstartu, jendu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DO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i = ilowu, iendu   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zdzpz   =  (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dpdz(i+1,j,k)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dpdz(i,j,k)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) *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dzdx(i,j,k)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zdpdx   =  </a:t>
            </a:r>
            <a:r>
              <a:rPr lang="en-US" sz="900" b="1">
                <a:solidFill>
                  <a:srgbClr val="00CC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pp(i+1,j,k)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- </a:t>
            </a:r>
            <a:r>
              <a:rPr lang="en-US" sz="900" b="1">
                <a:solidFill>
                  <a:srgbClr val="00CC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pp(i,j,k)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zpgradx =  ( zdpdx + zdzpz ) *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rhoqx_i(i,j,k)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900" b="1">
                <a:solidFill>
                  <a:srgbClr val="0725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u(i,j,k,nnew)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900" b="1">
                <a:solidFill>
                  <a:srgbClr val="0725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u(i,j,k,nnew)</a:t>
            </a: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– zpgradx * dts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</a:p>
          <a:p>
            <a:pPr marL="0" indent="0">
              <a:buFontTx/>
              <a:buNone/>
            </a:pPr>
            <a:r>
              <a:rPr lang="en-US" sz="900"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</a:p>
          <a:p>
            <a:pPr marL="0" indent="0">
              <a:buFontTx/>
              <a:buNone/>
            </a:pPr>
            <a:r>
              <a:rPr lang="en-GB" sz="900" b="1">
                <a:latin typeface="Courier New" charset="0"/>
                <a:ea typeface="ＭＳ Ｐゴシック" charset="0"/>
                <a:cs typeface="ＭＳ Ｐゴシック" charset="0"/>
              </a:rPr>
              <a:t>ENDDO</a:t>
            </a:r>
            <a:endParaRPr lang="en-US" sz="900" b="1">
              <a:latin typeface="Courier New" charset="0"/>
              <a:ea typeface="ＭＳ Ｐゴシック" charset="0"/>
              <a:cs typeface="ＭＳ Ｐゴシック" charset="0"/>
            </a:endParaRPr>
          </a:p>
          <a:p>
            <a:pPr marL="0" indent="0">
              <a:spcAft>
                <a:spcPct val="20000"/>
              </a:spcAft>
              <a:buFontTx/>
              <a:buNone/>
            </a:pPr>
            <a:endParaRPr lang="en-GB" sz="9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5309" name="Group 55308"/>
          <p:cNvGrpSpPr>
            <a:grpSpLocks/>
          </p:cNvGrpSpPr>
          <p:nvPr/>
        </p:nvGrpSpPr>
        <p:grpSpPr bwMode="auto">
          <a:xfrm>
            <a:off x="6492875" y="2586038"/>
            <a:ext cx="1485900" cy="600075"/>
            <a:chOff x="6492242" y="2585721"/>
            <a:chExt cx="1486216" cy="600075"/>
          </a:xfrm>
        </p:grpSpPr>
        <p:pic>
          <p:nvPicPr>
            <p:cNvPr id="13333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783" y="2585721"/>
              <a:ext cx="4476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34" name="Straight Arrow Connector 29"/>
            <p:cNvCxnSpPr>
              <a:cxnSpLocks noChangeShapeType="1"/>
            </p:cNvCxnSpPr>
            <p:nvPr/>
          </p:nvCxnSpPr>
          <p:spPr bwMode="auto">
            <a:xfrm flipH="1" flipV="1">
              <a:off x="6492242" y="2875282"/>
              <a:ext cx="904238" cy="10892"/>
            </a:xfrm>
            <a:prstGeom prst="straightConnector1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08" name="Group 55307"/>
          <p:cNvGrpSpPr>
            <a:grpSpLocks/>
          </p:cNvGrpSpPr>
          <p:nvPr/>
        </p:nvGrpSpPr>
        <p:grpSpPr bwMode="auto">
          <a:xfrm>
            <a:off x="4714875" y="1476375"/>
            <a:ext cx="3763963" cy="542925"/>
            <a:chOff x="4714240" y="1475740"/>
            <a:chExt cx="3764280" cy="542925"/>
          </a:xfrm>
        </p:grpSpPr>
        <p:pic>
          <p:nvPicPr>
            <p:cNvPr id="13331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720" y="1475740"/>
              <a:ext cx="144780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32" name="Straight Arrow Connector 37"/>
            <p:cNvCxnSpPr>
              <a:cxnSpLocks noChangeShapeType="1"/>
            </p:cNvCxnSpPr>
            <p:nvPr/>
          </p:nvCxnSpPr>
          <p:spPr bwMode="auto">
            <a:xfrm flipH="1" flipV="1">
              <a:off x="4714240" y="1712027"/>
              <a:ext cx="2164080" cy="26067"/>
            </a:xfrm>
            <a:prstGeom prst="straightConnector1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10" name="Group 55309"/>
          <p:cNvGrpSpPr>
            <a:grpSpLocks/>
          </p:cNvGrpSpPr>
          <p:nvPr/>
        </p:nvGrpSpPr>
        <p:grpSpPr bwMode="auto">
          <a:xfrm>
            <a:off x="6289675" y="4013200"/>
            <a:ext cx="1698625" cy="333375"/>
            <a:chOff x="6289040" y="4013201"/>
            <a:chExt cx="1698943" cy="333375"/>
          </a:xfrm>
        </p:grpSpPr>
        <p:pic>
          <p:nvPicPr>
            <p:cNvPr id="13329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258" y="4013201"/>
              <a:ext cx="4667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30" name="Straight Arrow Connector 39"/>
            <p:cNvCxnSpPr>
              <a:cxnSpLocks noChangeShapeType="1"/>
            </p:cNvCxnSpPr>
            <p:nvPr/>
          </p:nvCxnSpPr>
          <p:spPr bwMode="auto">
            <a:xfrm flipH="1" flipV="1">
              <a:off x="6289040" y="4185920"/>
              <a:ext cx="1036320" cy="10895"/>
            </a:xfrm>
            <a:prstGeom prst="straightConnector1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11" name="Group 55310"/>
          <p:cNvGrpSpPr>
            <a:grpSpLocks/>
          </p:cNvGrpSpPr>
          <p:nvPr/>
        </p:nvGrpSpPr>
        <p:grpSpPr bwMode="auto">
          <a:xfrm>
            <a:off x="5578475" y="5146675"/>
            <a:ext cx="2767013" cy="609600"/>
            <a:chOff x="5577840" y="5146040"/>
            <a:chExt cx="2767330" cy="609600"/>
          </a:xfrm>
        </p:grpSpPr>
        <p:pic>
          <p:nvPicPr>
            <p:cNvPr id="13327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070" y="5146040"/>
              <a:ext cx="1181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28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5577840" y="5446496"/>
              <a:ext cx="1371600" cy="50064"/>
            </a:xfrm>
            <a:prstGeom prst="straightConnector1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12" name="Group 55311"/>
          <p:cNvGrpSpPr>
            <a:grpSpLocks/>
          </p:cNvGrpSpPr>
          <p:nvPr/>
        </p:nvGrpSpPr>
        <p:grpSpPr bwMode="auto">
          <a:xfrm>
            <a:off x="4186238" y="5699125"/>
            <a:ext cx="3759200" cy="403225"/>
            <a:chOff x="4185920" y="5699760"/>
            <a:chExt cx="3759200" cy="403226"/>
          </a:xfrm>
        </p:grpSpPr>
        <p:pic>
          <p:nvPicPr>
            <p:cNvPr id="133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120" y="5864861"/>
              <a:ext cx="381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26" name="Straight Arrow Connector 45"/>
            <p:cNvCxnSpPr>
              <a:cxnSpLocks noChangeShapeType="1"/>
            </p:cNvCxnSpPr>
            <p:nvPr/>
          </p:nvCxnSpPr>
          <p:spPr bwMode="auto">
            <a:xfrm flipH="1" flipV="1">
              <a:off x="4185920" y="5699760"/>
              <a:ext cx="3220720" cy="285216"/>
            </a:xfrm>
            <a:prstGeom prst="straightConnector1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313" name="Group 55312"/>
          <p:cNvGrpSpPr>
            <a:grpSpLocks/>
          </p:cNvGrpSpPr>
          <p:nvPr/>
        </p:nvGrpSpPr>
        <p:grpSpPr bwMode="auto">
          <a:xfrm>
            <a:off x="4918075" y="6035675"/>
            <a:ext cx="3865563" cy="517525"/>
            <a:chOff x="4917440" y="6035040"/>
            <a:chExt cx="3865880" cy="518160"/>
          </a:xfrm>
        </p:grpSpPr>
        <p:pic>
          <p:nvPicPr>
            <p:cNvPr id="13323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920" y="6324600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24" name="Straight Arrow Connector 47"/>
            <p:cNvCxnSpPr>
              <a:cxnSpLocks noChangeShapeType="1"/>
            </p:cNvCxnSpPr>
            <p:nvPr/>
          </p:nvCxnSpPr>
          <p:spPr bwMode="auto">
            <a:xfrm flipH="1" flipV="1">
              <a:off x="4917440" y="6035040"/>
              <a:ext cx="1666240" cy="417296"/>
            </a:xfrm>
            <a:prstGeom prst="straightConnector1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68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C++ Version</a:t>
            </a:r>
          </a:p>
        </p:txBody>
      </p:sp>
      <p:pic>
        <p:nvPicPr>
          <p:cNvPr id="1536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1925"/>
            <a:ext cx="59436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7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FastWaveUV.h</a:t>
            </a: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111250"/>
            <a:ext cx="69913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1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062038"/>
            <a:ext cx="7486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FastWave.cpp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33600" y="4643438"/>
            <a:ext cx="3694113" cy="368300"/>
            <a:chOff x="2133600" y="4643120"/>
            <a:chExt cx="3694373" cy="369332"/>
          </a:xfrm>
        </p:grpSpPr>
        <p:sp>
          <p:nvSpPr>
            <p:cNvPr id="9" name="Oval 8"/>
            <p:cNvSpPr/>
            <p:nvPr/>
          </p:nvSpPr>
          <p:spPr bwMode="auto">
            <a:xfrm>
              <a:off x="2133600" y="4711573"/>
              <a:ext cx="354038" cy="23242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  <a:noFill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9465" name="Straight Connector 9"/>
            <p:cNvCxnSpPr>
              <a:cxnSpLocks noChangeShapeType="1"/>
            </p:cNvCxnSpPr>
            <p:nvPr/>
          </p:nvCxnSpPr>
          <p:spPr bwMode="auto">
            <a:xfrm flipV="1">
              <a:off x="2488149" y="4825246"/>
              <a:ext cx="1616491" cy="50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4206240" y="4643120"/>
              <a:ext cx="16217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Stencil stages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33600" y="5130800"/>
            <a:ext cx="5537200" cy="369888"/>
            <a:chOff x="2133600" y="5130800"/>
            <a:chExt cx="5537651" cy="369332"/>
          </a:xfrm>
        </p:grpSpPr>
        <p:sp>
          <p:nvSpPr>
            <p:cNvPr id="7" name="Oval 6"/>
            <p:cNvSpPr/>
            <p:nvPr/>
          </p:nvSpPr>
          <p:spPr bwMode="auto">
            <a:xfrm>
              <a:off x="2133600" y="5198960"/>
              <a:ext cx="354042" cy="23301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  <a:noFill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9462" name="Straight Connector 11"/>
            <p:cNvCxnSpPr>
              <a:cxnSpLocks noChangeShapeType="1"/>
            </p:cNvCxnSpPr>
            <p:nvPr/>
          </p:nvCxnSpPr>
          <p:spPr bwMode="auto">
            <a:xfrm flipV="1">
              <a:off x="2488149" y="5312926"/>
              <a:ext cx="1616491" cy="50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3" name="TextBox 13"/>
            <p:cNvSpPr txBox="1">
              <a:spLocks noChangeArrowheads="1"/>
            </p:cNvSpPr>
            <p:nvPr/>
          </p:nvSpPr>
          <p:spPr bwMode="auto">
            <a:xfrm>
              <a:off x="4206240" y="5130800"/>
              <a:ext cx="34650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Input / Output / Temporary fields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07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6146" name="Content Placeholder 21"/>
          <p:cNvSpPr>
            <a:spLocks noGrp="1"/>
          </p:cNvSpPr>
          <p:nvPr>
            <p:ph idx="4294967295"/>
          </p:nvPr>
        </p:nvSpPr>
        <p:spPr>
          <a:xfrm>
            <a:off x="1295400" y="1330325"/>
            <a:ext cx="7073900" cy="50673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Design choices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CPU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and GPU implementation status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Users perspective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Outlook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Input / Output / Buffer Fields</a:t>
            </a:r>
          </a:p>
        </p:txBody>
      </p:sp>
      <p:pic>
        <p:nvPicPr>
          <p:cNvPr id="2150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152525"/>
            <a:ext cx="74580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1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Stencil stages</a:t>
            </a:r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25563"/>
            <a:ext cx="7810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0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Stencil stages (UStage)</a:t>
            </a: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962025"/>
            <a:ext cx="66675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1050925"/>
            <a:ext cx="45608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4" name="Straight Arrow Connector 9"/>
          <p:cNvCxnSpPr>
            <a:cxnSpLocks noChangeShapeType="1"/>
          </p:cNvCxnSpPr>
          <p:nvPr/>
        </p:nvCxnSpPr>
        <p:spPr bwMode="auto">
          <a:xfrm flipH="1" flipV="1">
            <a:off x="7731125" y="1812925"/>
            <a:ext cx="11113" cy="442913"/>
          </a:xfrm>
          <a:prstGeom prst="straightConnector1">
            <a:avLst/>
          </a:prstGeom>
          <a:noFill/>
          <a:ln w="28575">
            <a:solidFill>
              <a:srgbClr val="B2B2B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Arrow Connector 11"/>
          <p:cNvCxnSpPr>
            <a:cxnSpLocks noChangeShapeType="1"/>
          </p:cNvCxnSpPr>
          <p:nvPr/>
        </p:nvCxnSpPr>
        <p:spPr bwMode="auto">
          <a:xfrm flipH="1" flipV="1">
            <a:off x="8407400" y="1616075"/>
            <a:ext cx="15875" cy="639763"/>
          </a:xfrm>
          <a:prstGeom prst="straightConnector1">
            <a:avLst/>
          </a:prstGeom>
          <a:noFill/>
          <a:ln w="28575">
            <a:solidFill>
              <a:srgbClr val="B2B2B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7315200" y="222567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dzdx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7975600" y="2225675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ppgradcor</a:t>
            </a:r>
          </a:p>
        </p:txBody>
      </p:sp>
    </p:spTree>
    <p:extLst>
      <p:ext uri="{BB962C8B-B14F-4D97-AF65-F5344CB8AC3E}">
        <p14:creationId xmlns:p14="http://schemas.microsoft.com/office/powerpoint/2010/main" val="291523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Stencil stages (PGradCorStage)</a:t>
            </a:r>
          </a:p>
        </p:txBody>
      </p:sp>
      <p:pic>
        <p:nvPicPr>
          <p:cNvPr id="27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279525"/>
            <a:ext cx="67722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76238"/>
            <a:ext cx="622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5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Stencil stages (DZDXStage)</a:t>
            </a:r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417638"/>
            <a:ext cx="5534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270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1295400" y="1258888"/>
            <a:ext cx="7472363" cy="47625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Successful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DSEL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of COSMO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dynamical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core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Significant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speedup 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CPU (x1.5 – x1.8)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Most identified risks turned out to be manageable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Team members without C++ experience were able to implement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kernels (e.g.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Bott</a:t>
            </a:r>
            <a:r>
              <a:rPr lang="en-US" sz="1800" smtClean="0">
                <a:latin typeface="Arial" charset="0"/>
                <a:ea typeface="ＭＳ Ｐゴシック" charset="0"/>
              </a:rPr>
              <a:t> advection)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Error messages pointed mostly directly to problem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Compilation time reasonable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</a:rPr>
              <a:t>Debug information / symbols make executable huge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 are areas where C++ is lagging behind Fortran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Arial" charset="0"/>
                <a:ea typeface="ＭＳ Ｐゴシック" charset="0"/>
              </a:rPr>
              <a:t>e.g. bad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SSE </a:t>
            </a:r>
            <a:r>
              <a:rPr lang="en-US" sz="2000" dirty="0">
                <a:latin typeface="Arial" charset="0"/>
                <a:ea typeface="ＭＳ Ｐゴシック" charset="0"/>
              </a:rPr>
              <a:t>support (manual effort needed)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GPU backend implementation ongoing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charset="0"/>
                <a:ea typeface="ＭＳ Ｐゴシック" charset="0"/>
              </a:rPr>
              <a:t>NVIDIA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toolchain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is capable to handle C++ rewrite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Next Steps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1295400" y="1258888"/>
            <a:ext cx="7472363" cy="47625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Port whole HP2C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dycore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to GPU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Understand GPU performance characteristics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GPU performance results by October 2011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Decide on how to proceed further…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Questions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Is COSMO ready/willing to absorb a shift to C++ for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dycore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and have a mixed-language code?</a:t>
            </a:r>
          </a:p>
        </p:txBody>
      </p:sp>
    </p:spTree>
    <p:extLst>
      <p:ext uri="{BB962C8B-B14F-4D97-AF65-F5344CB8AC3E}">
        <p14:creationId xmlns:p14="http://schemas.microsoft.com/office/powerpoint/2010/main" val="20626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For more information…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1295400" y="1258888"/>
            <a:ext cx="7472363" cy="47625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https://hpcforge.org/plugins/mediawiki/wiki/cclm-dev/index.php/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HP2C_DyCore</a:t>
            </a: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766108"/>
            <a:ext cx="5932801" cy="47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Motivation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bandwidth is the main performance limiter on “commodity” hardware</a:t>
            </a:r>
            <a:endParaRPr 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17576"/>
              </p:ext>
            </p:extLst>
          </p:nvPr>
        </p:nvGraphicFramePr>
        <p:xfrm>
          <a:off x="995680" y="2478366"/>
          <a:ext cx="7406640" cy="386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37" y="3043766"/>
            <a:ext cx="444162" cy="27791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71" y="3043766"/>
            <a:ext cx="444162" cy="2779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71" y="3043766"/>
            <a:ext cx="444162" cy="2779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71" y="3043766"/>
            <a:ext cx="444162" cy="2779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998133" y="5867400"/>
            <a:ext cx="931334" cy="2455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18000" y="5867400"/>
            <a:ext cx="931334" cy="2455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28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Motivation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implementation of fast-waves solver (30% of total runtime) showed considerable potential</a:t>
            </a:r>
            <a:endParaRPr lang="en-US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78006"/>
              </p:ext>
            </p:extLst>
          </p:nvPr>
        </p:nvGraphicFramePr>
        <p:xfrm>
          <a:off x="1722121" y="2493156"/>
          <a:ext cx="6391095" cy="391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7223760" y="4206240"/>
            <a:ext cx="802640" cy="447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52640" y="4114800"/>
            <a:ext cx="953131" cy="562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/>
              <a:t>Current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Prototype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525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Wishlist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49045"/>
            <a:ext cx="7472363" cy="47625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Correctness</a:t>
            </a:r>
          </a:p>
          <a:p>
            <a:pPr lvl="1">
              <a:spcAft>
                <a:spcPct val="20000"/>
              </a:spcAft>
            </a:pP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Unit-testing</a:t>
            </a:r>
          </a:p>
          <a:p>
            <a:pPr lvl="1">
              <a:spcAft>
                <a:spcPct val="20000"/>
              </a:spcAft>
            </a:pP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Verification framework</a:t>
            </a:r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Performance</a:t>
            </a:r>
          </a:p>
          <a:p>
            <a:pPr lvl="1">
              <a:spcAft>
                <a:spcPct val="20000"/>
              </a:spcAft>
            </a:pP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Apply performance optimizations from prototype (avoid pre-computation, loop merging, iterators, configurable storage order, cache friendly buffers)</a:t>
            </a:r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Portability</a:t>
            </a:r>
          </a:p>
          <a:p>
            <a:pPr lvl="1">
              <a:spcAft>
                <a:spcPct val="20000"/>
              </a:spcAft>
            </a:pP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Run both on x86 and GPU</a:t>
            </a:r>
          </a:p>
          <a:p>
            <a:pPr lvl="1">
              <a:spcAft>
                <a:spcPct val="20000"/>
              </a:spcAft>
            </a:pPr>
            <a:r>
              <a:rPr lang="en-GB" sz="1800" dirty="0" smtClean="0">
                <a:latin typeface="Arial" charset="0"/>
                <a:ea typeface="ＭＳ Ｐゴシック" charset="0"/>
                <a:cs typeface="ＭＳ Ｐゴシック" charset="0"/>
              </a:rPr>
              <a:t>3 levels of parallelism (vector, multi-core node, multiple nodes)</a:t>
            </a:r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ct val="20000"/>
              </a:spcAft>
            </a:pPr>
            <a:r>
              <a:rPr lang="en-GB" b="1" dirty="0">
                <a:latin typeface="Arial" charset="0"/>
                <a:ea typeface="ＭＳ Ｐゴシック" charset="0"/>
                <a:cs typeface="ＭＳ Ｐゴシック" charset="0"/>
              </a:rPr>
              <a:t>Ease of use</a:t>
            </a:r>
          </a:p>
          <a:p>
            <a:pPr lvl="1">
              <a:spcAft>
                <a:spcPct val="20000"/>
              </a:spcAft>
            </a:pPr>
            <a:r>
              <a:rPr lang="en-GB" sz="1700" dirty="0" err="1">
                <a:latin typeface="Arial" charset="0"/>
                <a:ea typeface="ＭＳ Ｐゴシック" charset="0"/>
              </a:rPr>
              <a:t>Readibility</a:t>
            </a:r>
            <a:endParaRPr lang="en-GB" sz="1700" dirty="0">
              <a:latin typeface="Arial" charset="0"/>
              <a:ea typeface="ＭＳ Ｐゴシック" charset="0"/>
            </a:endParaRPr>
          </a:p>
          <a:p>
            <a:pPr lvl="1">
              <a:spcAft>
                <a:spcPct val="20000"/>
              </a:spcAft>
            </a:pPr>
            <a:r>
              <a:rPr lang="en-GB" sz="1700" dirty="0" err="1">
                <a:latin typeface="Arial" charset="0"/>
                <a:ea typeface="ＭＳ Ｐゴシック" charset="0"/>
              </a:rPr>
              <a:t>Useability</a:t>
            </a:r>
            <a:endParaRPr lang="en-GB" sz="1700" dirty="0">
              <a:latin typeface="Arial" charset="0"/>
              <a:ea typeface="ＭＳ Ｐゴシック" charset="0"/>
            </a:endParaRPr>
          </a:p>
          <a:p>
            <a:pPr lvl="1">
              <a:spcAft>
                <a:spcPct val="20000"/>
              </a:spcAft>
            </a:pPr>
            <a:r>
              <a:rPr lang="en-GB" sz="1700" dirty="0">
                <a:latin typeface="Arial" charset="0"/>
                <a:ea typeface="ＭＳ Ｐゴシック" charset="0"/>
              </a:rPr>
              <a:t>Maintainability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6"/>
          <p:cNvSpPr>
            <a:spLocks noGrp="1"/>
          </p:cNvSpPr>
          <p:nvPr>
            <p:ph idx="1"/>
          </p:nvPr>
        </p:nvSpPr>
        <p:spPr>
          <a:xfrm>
            <a:off x="1295400" y="1614805"/>
            <a:ext cx="7472363" cy="1514475"/>
          </a:xfrm>
          <a:extLst/>
        </p:spPr>
        <p:txBody>
          <a:bodyPr numCol="2"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Version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 (current)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600"/>
              </a:spcAft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stencil written out 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nefficient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Idea: Domain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Specific Embedded Language (DSEL)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63675" y="2011363"/>
            <a:ext cx="3392488" cy="1109662"/>
            <a:chOff x="1463675" y="2011363"/>
            <a:chExt cx="3392488" cy="1109662"/>
          </a:xfrm>
        </p:grpSpPr>
        <p:pic>
          <p:nvPicPr>
            <p:cNvPr id="46090" name="Picture 8" descr="ex3_v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600" y="2027238"/>
              <a:ext cx="333375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1" name="Rectangle 12"/>
            <p:cNvSpPr>
              <a:spLocks noChangeArrowheads="1"/>
            </p:cNvSpPr>
            <p:nvPr/>
          </p:nvSpPr>
          <p:spPr bwMode="auto">
            <a:xfrm>
              <a:off x="1463675" y="2011363"/>
              <a:ext cx="3392488" cy="11096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5560" y="3209925"/>
            <a:ext cx="7472363" cy="1798955"/>
            <a:chOff x="1305560" y="3209925"/>
            <a:chExt cx="7472363" cy="1798955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463675" y="3644900"/>
              <a:ext cx="3392488" cy="1109663"/>
              <a:chOff x="1463675" y="3644900"/>
              <a:chExt cx="3392488" cy="1109663"/>
            </a:xfrm>
          </p:grpSpPr>
          <p:pic>
            <p:nvPicPr>
              <p:cNvPr id="46088" name="Picture 10" descr="ex3_v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600" y="3649663"/>
                <a:ext cx="3333750" cy="107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089" name="Rectangle 9"/>
              <p:cNvSpPr>
                <a:spLocks noChangeArrowheads="1"/>
              </p:cNvSpPr>
              <p:nvPr/>
            </p:nvSpPr>
            <p:spPr bwMode="auto">
              <a:xfrm>
                <a:off x="1463675" y="3644900"/>
                <a:ext cx="3392488" cy="11096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Content Placeholder 6"/>
            <p:cNvSpPr txBox="1">
              <a:spLocks/>
            </p:cNvSpPr>
            <p:nvPr/>
          </p:nvSpPr>
          <p:spPr bwMode="auto">
            <a:xfrm>
              <a:off x="1305560" y="3209925"/>
              <a:ext cx="7472363" cy="179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0" tIns="0" rIns="0" bIns="0" numCol="2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Version 2 (optimized)</a:t>
              </a: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sz="800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indent="0">
                <a:buNone/>
                <a:defRPr/>
              </a:pPr>
              <a:endParaRPr lang="en-US" sz="1200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indent="0">
                <a:buNone/>
                <a:defRPr/>
              </a:pPr>
              <a:endParaRPr lang="en-US" sz="1200" dirty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more difficult to read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efficient (x1.2 speedup)</a:t>
              </a: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05560" y="4848860"/>
            <a:ext cx="7472363" cy="1988820"/>
            <a:chOff x="1305560" y="4848860"/>
            <a:chExt cx="7472363" cy="1988820"/>
          </a:xfrm>
        </p:grpSpPr>
        <p:pic>
          <p:nvPicPr>
            <p:cNvPr id="6" name="Picture 5" descr="dse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656" y="5359400"/>
              <a:ext cx="2147824" cy="1021384"/>
            </a:xfrm>
            <a:prstGeom prst="rect">
              <a:avLst/>
            </a:prstGeom>
          </p:spPr>
        </p:pic>
        <p:sp>
          <p:nvSpPr>
            <p:cNvPr id="46087" name="Rectangle 10"/>
            <p:cNvSpPr>
              <a:spLocks noChangeArrowheads="1"/>
            </p:cNvSpPr>
            <p:nvPr/>
          </p:nvSpPr>
          <p:spPr bwMode="auto">
            <a:xfrm>
              <a:off x="1381125" y="5330825"/>
              <a:ext cx="3475038" cy="103981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Content Placeholder 6"/>
            <p:cNvSpPr txBox="1">
              <a:spLocks/>
            </p:cNvSpPr>
            <p:nvPr/>
          </p:nvSpPr>
          <p:spPr bwMode="auto">
            <a:xfrm>
              <a:off x="1305560" y="4848860"/>
              <a:ext cx="7472363" cy="198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0" tIns="0" rIns="0" bIns="0" numCol="2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Version 3 (DSEL)</a:t>
              </a: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endParaRPr lang="en-US" sz="900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stencil and loop abstracted</a:t>
              </a:r>
            </a:p>
            <a:p>
              <a:pPr>
                <a:defRPr/>
              </a:pP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o</a:t>
              </a: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perator notation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easy to read/modify</a:t>
              </a:r>
            </a:p>
            <a:p>
              <a:pPr>
                <a:defRPr/>
              </a:pPr>
              <a:r>
                <a:rPr lang="en-US" dirty="0" smtClean="0">
                  <a:latin typeface="Arial" charset="0"/>
                  <a:ea typeface="ＭＳ Ｐゴシック" charset="0"/>
                  <a:cs typeface="ＭＳ Ｐゴシック" charset="0"/>
                </a:rPr>
                <a:t>efficient (optimizations hidden in library)</a:t>
              </a:r>
            </a:p>
            <a:p>
              <a:pPr>
                <a:defRPr/>
              </a:pPr>
              <a:endParaRPr lang="en-US" dirty="0" smtClean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03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Dycore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Rewrite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tatus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Fully functional single-node CPU implementation</a:t>
            </a:r>
          </a:p>
          <a:p>
            <a:pPr lvl="1">
              <a:spcAft>
                <a:spcPts val="30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fast wave solver</a:t>
            </a:r>
          </a:p>
          <a:p>
            <a:pPr lvl="1">
              <a:spcAft>
                <a:spcPts val="30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horizontal advection (5</a:t>
            </a:r>
            <a:r>
              <a:rPr lang="en-US" baseline="30000" dirty="0">
                <a:latin typeface="Arial" charset="0"/>
                <a:ea typeface="ＭＳ Ｐゴシック" charset="0"/>
              </a:rPr>
              <a:t>th</a:t>
            </a:r>
            <a:r>
              <a:rPr lang="en-US" dirty="0">
                <a:latin typeface="Arial" charset="0"/>
                <a:ea typeface="ＭＳ Ｐゴシック" charset="0"/>
              </a:rPr>
              <a:t>-order upstream, </a:t>
            </a:r>
            <a:r>
              <a:rPr lang="en-US" dirty="0" err="1">
                <a:latin typeface="Arial" charset="0"/>
                <a:ea typeface="ＭＳ Ｐゴシック" charset="0"/>
              </a:rPr>
              <a:t>Bott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>
              <a:spcAft>
                <a:spcPts val="30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implicit vertical diffusion and advection</a:t>
            </a:r>
          </a:p>
          <a:p>
            <a:pPr lvl="1">
              <a:spcAft>
                <a:spcPts val="300"/>
              </a:spcAft>
            </a:pPr>
            <a:r>
              <a:rPr lang="en-US" dirty="0">
                <a:latin typeface="Arial" charset="0"/>
                <a:ea typeface="ＭＳ Ｐゴシック" charset="0"/>
              </a:rPr>
              <a:t>horizontal hyper-diffusion</a:t>
            </a:r>
          </a:p>
          <a:p>
            <a:pPr lvl="1">
              <a:spcAft>
                <a:spcPts val="300"/>
              </a:spcAft>
            </a:pPr>
            <a:r>
              <a:rPr lang="en-US" dirty="0" err="1">
                <a:latin typeface="Arial" charset="0"/>
                <a:ea typeface="ＭＳ Ｐゴシック" charset="0"/>
              </a:rPr>
              <a:t>Coriolis</a:t>
            </a:r>
            <a:r>
              <a:rPr lang="en-US" dirty="0">
                <a:latin typeface="Arial" charset="0"/>
                <a:ea typeface="ＭＳ Ｐゴシック" charset="0"/>
              </a:rPr>
              <a:t> and other smaller stencils</a:t>
            </a:r>
          </a:p>
          <a:p>
            <a:pPr lvl="1">
              <a:spcAft>
                <a:spcPts val="300"/>
              </a:spcAft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Verified against Fortran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reference to machine precision</a:t>
            </a:r>
          </a:p>
          <a:p>
            <a:pPr>
              <a:spcAft>
                <a:spcPts val="300"/>
              </a:spcAf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No SSE-specific optimizations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done yet!</a:t>
            </a:r>
          </a:p>
          <a:p>
            <a:pPr>
              <a:spcAft>
                <a:spcPts val="300"/>
              </a:spcAft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Rewrite vs. Current COSMO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following table compares total execution time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100 timesteps using 6 cores on Palu (Cray XE6, AMD Opteron Magny-Cours)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COSMO performance is dependent on domain size (partly due to vectorization)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03363" y="2676525"/>
          <a:ext cx="6665912" cy="17827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66478"/>
                <a:gridCol w="1666478"/>
                <a:gridCol w="1666478"/>
                <a:gridCol w="1666478"/>
              </a:tblGrid>
              <a:tr h="4827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Domain Size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COSMO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Rewrite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Speedup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</a:tr>
              <a:tr h="43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32x48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19.06 s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10.25</a:t>
                      </a:r>
                      <a:r>
                        <a:rPr lang="en-US" sz="1800" baseline="0" dirty="0" smtClean="0"/>
                        <a:t> s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1.86</a:t>
                      </a:r>
                      <a:endParaRPr lang="en-US" sz="1800" b="1" dirty="0"/>
                    </a:p>
                  </a:txBody>
                  <a:tcPr marL="91453" marR="91453" marT="45736" marB="45736"/>
                </a:tc>
              </a:tr>
              <a:tr h="43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48x32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16.70 s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10.17 s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1.64</a:t>
                      </a:r>
                      <a:endParaRPr lang="en-US" sz="1800" b="1" dirty="0"/>
                    </a:p>
                  </a:txBody>
                  <a:tcPr marL="91453" marR="91453" marT="45736" marB="45736"/>
                </a:tc>
              </a:tr>
              <a:tr h="4333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96x16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15.60 s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10.13 s</a:t>
                      </a:r>
                      <a:endParaRPr lang="en-US" sz="1800" dirty="0"/>
                    </a:p>
                  </a:txBody>
                  <a:tcPr marL="91453" marR="91453" marT="45736" marB="4573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1.54</a:t>
                      </a:r>
                      <a:endParaRPr lang="en-US" sz="1800" b="1" dirty="0"/>
                    </a:p>
                  </a:txBody>
                  <a:tcPr marL="91453" marR="91453" marT="45736" marB="4573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Performance and scaling</a:t>
            </a:r>
          </a:p>
        </p:txBody>
      </p:sp>
      <p:pic>
        <p:nvPicPr>
          <p:cNvPr id="552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362075"/>
            <a:ext cx="8523288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FUO@FEGZRJMFUVWXY5MJ" val="3148"/>
</p:tagLst>
</file>

<file path=ppt/theme/theme1.xml><?xml version="1.0" encoding="utf-8"?>
<a:theme xmlns:a="http://schemas.openxmlformats.org/drawingml/2006/main" name="MCH-Template_Var1_en">
  <a:themeElements>
    <a:clrScheme name="MCH-Template_Var1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H-Template_Var1_e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CH-Template_Var1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H-Template_Var1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H-Template_Var1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6681</TotalTime>
  <Words>1275</Words>
  <Application>Microsoft Macintosh PowerPoint</Application>
  <PresentationFormat>On-screen Show (4:3)</PresentationFormat>
  <Paragraphs>243</Paragraphs>
  <Slides>27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MCH-Template_Var1_en</vt:lpstr>
      <vt:lpstr>Status of Dynamical Core C++ Rewrite (Task 5)</vt:lpstr>
      <vt:lpstr>Outline</vt:lpstr>
      <vt:lpstr>Motivation</vt:lpstr>
      <vt:lpstr>Motivation</vt:lpstr>
      <vt:lpstr>Wishlist</vt:lpstr>
      <vt:lpstr>Idea: Domain Specific Embedded Language (DSEL)</vt:lpstr>
      <vt:lpstr>Dycore Rewrite Status</vt:lpstr>
      <vt:lpstr>Rewrite vs. Current COSMO</vt:lpstr>
      <vt:lpstr>Performance and scaling</vt:lpstr>
      <vt:lpstr>Schedule</vt:lpstr>
      <vt:lpstr>GPU Implementation - Design Decisions</vt:lpstr>
      <vt:lpstr>GPU Implementation - Status</vt:lpstr>
      <vt:lpstr>An Example (1/2)</vt:lpstr>
      <vt:lpstr>Computational Grid</vt:lpstr>
      <vt:lpstr>An Example (2/2)</vt:lpstr>
      <vt:lpstr>Fortran Version</vt:lpstr>
      <vt:lpstr>C++ Version</vt:lpstr>
      <vt:lpstr>FastWaveUV.h</vt:lpstr>
      <vt:lpstr>FastWave.cpp</vt:lpstr>
      <vt:lpstr>Input / Output / Buffer Fields</vt:lpstr>
      <vt:lpstr>Stencil stages</vt:lpstr>
      <vt:lpstr>Stencil stages (UStage)</vt:lpstr>
      <vt:lpstr>Stencil stages (PGradCorStage)</vt:lpstr>
      <vt:lpstr>Stencil stages (DZDXStage)</vt:lpstr>
      <vt:lpstr>Conclusions</vt:lpstr>
      <vt:lpstr>Next Steps</vt:lpstr>
      <vt:lpstr>For more information…</vt:lpstr>
    </vt:vector>
  </TitlesOfParts>
  <Company>MeteoSchweiz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range forecasts at MeteoSwiss </dc:title>
  <dc:creator> </dc:creator>
  <cp:lastModifiedBy>Oliver Fuhrer</cp:lastModifiedBy>
  <cp:revision>382</cp:revision>
  <cp:lastPrinted>2003-11-14T16:51:38Z</cp:lastPrinted>
  <dcterms:created xsi:type="dcterms:W3CDTF">2010-06-20T20:04:41Z</dcterms:created>
  <dcterms:modified xsi:type="dcterms:W3CDTF">2011-09-08T07:40:20Z</dcterms:modified>
</cp:coreProperties>
</file>