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299" r:id="rId2"/>
    <p:sldId id="300" r:id="rId3"/>
    <p:sldId id="301" r:id="rId4"/>
    <p:sldId id="302" r:id="rId5"/>
    <p:sldId id="303" r:id="rId6"/>
    <p:sldId id="304" r:id="rId7"/>
    <p:sldId id="305" r:id="rId8"/>
    <p:sldId id="306" r:id="rId9"/>
    <p:sldId id="307" r:id="rId10"/>
    <p:sldId id="308" r:id="rId11"/>
    <p:sldId id="309" r:id="rId12"/>
    <p:sldId id="312" r:id="rId13"/>
    <p:sldId id="310" r:id="rId14"/>
    <p:sldId id="313" r:id="rId15"/>
    <p:sldId id="311" r:id="rId16"/>
    <p:sldId id="314" r:id="rId17"/>
    <p:sldId id="315" r:id="rId18"/>
    <p:sldId id="316" r:id="rId19"/>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33CC"/>
    <a:srgbClr val="000000"/>
    <a:srgbClr val="000099"/>
    <a:srgbClr val="FF99FF"/>
    <a:srgbClr val="FF3300"/>
    <a:srgbClr val="FF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8" autoAdjust="0"/>
    <p:restoredTop sz="94660"/>
  </p:normalViewPr>
  <p:slideViewPr>
    <p:cSldViewPr>
      <p:cViewPr varScale="1">
        <p:scale>
          <a:sx n="78" d="100"/>
          <a:sy n="78" d="100"/>
        </p:scale>
        <p:origin x="-9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C1F2DFA-C5F6-487F-96CE-935233CB5826}"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U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6" name="Segnaposto numero diapositiva 5"/>
          <p:cNvSpPr>
            <a:spLocks noGrp="1"/>
          </p:cNvSpPr>
          <p:nvPr>
            <p:ph type="sldNum" sz="quarter" idx="12"/>
          </p:nvPr>
        </p:nvSpPr>
        <p:spPr/>
        <p:txBody>
          <a:bodyPr/>
          <a:lstStyle>
            <a:lvl1pPr>
              <a:defRPr/>
            </a:lvl1pPr>
          </a:lstStyle>
          <a:p>
            <a:fld id="{663B6650-C50D-46B5-B209-5A58860F08C9}"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6" name="Segnaposto numero diapositiva 5"/>
          <p:cNvSpPr>
            <a:spLocks noGrp="1"/>
          </p:cNvSpPr>
          <p:nvPr>
            <p:ph type="sldNum" sz="quarter" idx="12"/>
          </p:nvPr>
        </p:nvSpPr>
        <p:spPr/>
        <p:txBody>
          <a:bodyPr/>
          <a:lstStyle>
            <a:lvl1pPr>
              <a:defRPr/>
            </a:lvl1pPr>
          </a:lstStyle>
          <a:p>
            <a:fld id="{E04E8138-5CE5-4F93-BDE1-3D249CCCCFF8}"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6" name="Segnaposto numero diapositiva 5"/>
          <p:cNvSpPr>
            <a:spLocks noGrp="1"/>
          </p:cNvSpPr>
          <p:nvPr>
            <p:ph type="sldNum" sz="quarter" idx="12"/>
          </p:nvPr>
        </p:nvSpPr>
        <p:spPr/>
        <p:txBody>
          <a:bodyPr/>
          <a:lstStyle>
            <a:lvl1pPr>
              <a:defRPr/>
            </a:lvl1pPr>
          </a:lstStyle>
          <a:p>
            <a:fld id="{48500B36-055B-43CC-B5CC-AD66C8662364}"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6" name="Segnaposto numero diapositiva 5"/>
          <p:cNvSpPr>
            <a:spLocks noGrp="1"/>
          </p:cNvSpPr>
          <p:nvPr>
            <p:ph type="sldNum" sz="quarter" idx="12"/>
          </p:nvPr>
        </p:nvSpPr>
        <p:spPr/>
        <p:txBody>
          <a:bodyPr/>
          <a:lstStyle>
            <a:lvl1pPr>
              <a:defRPr/>
            </a:lvl1pPr>
          </a:lstStyle>
          <a:p>
            <a:fld id="{6F55E728-18BF-4BCA-9F94-A2260FE188A3}"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6" name="Segnaposto numero diapositiva 5"/>
          <p:cNvSpPr>
            <a:spLocks noGrp="1"/>
          </p:cNvSpPr>
          <p:nvPr>
            <p:ph type="sldNum" sz="quarter" idx="12"/>
          </p:nvPr>
        </p:nvSpPr>
        <p:spPr/>
        <p:txBody>
          <a:bodyPr/>
          <a:lstStyle>
            <a:lvl1pPr>
              <a:defRPr/>
            </a:lvl1pPr>
          </a:lstStyle>
          <a:p>
            <a:fld id="{6FB223F4-2BF1-413C-A344-58C67B9DBBA7}"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7" name="Segnaposto numero diapositiva 6"/>
          <p:cNvSpPr>
            <a:spLocks noGrp="1"/>
          </p:cNvSpPr>
          <p:nvPr>
            <p:ph type="sldNum" sz="quarter" idx="12"/>
          </p:nvPr>
        </p:nvSpPr>
        <p:spPr/>
        <p:txBody>
          <a:bodyPr/>
          <a:lstStyle>
            <a:lvl1pPr>
              <a:defRPr/>
            </a:lvl1pPr>
          </a:lstStyle>
          <a:p>
            <a:fld id="{C8A44CAF-983F-451D-9A2B-A07FA1FE0597}"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9" name="Segnaposto numero diapositiva 8"/>
          <p:cNvSpPr>
            <a:spLocks noGrp="1"/>
          </p:cNvSpPr>
          <p:nvPr>
            <p:ph type="sldNum" sz="quarter" idx="12"/>
          </p:nvPr>
        </p:nvSpPr>
        <p:spPr/>
        <p:txBody>
          <a:bodyPr/>
          <a:lstStyle>
            <a:lvl1pPr>
              <a:defRPr/>
            </a:lvl1pPr>
          </a:lstStyle>
          <a:p>
            <a:fld id="{22192335-B46D-418C-8716-CE24CE25F56C}"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5" name="Segnaposto numero diapositiva 4"/>
          <p:cNvSpPr>
            <a:spLocks noGrp="1"/>
          </p:cNvSpPr>
          <p:nvPr>
            <p:ph type="sldNum" sz="quarter" idx="12"/>
          </p:nvPr>
        </p:nvSpPr>
        <p:spPr/>
        <p:txBody>
          <a:bodyPr/>
          <a:lstStyle>
            <a:lvl1pPr>
              <a:defRPr/>
            </a:lvl1pPr>
          </a:lstStyle>
          <a:p>
            <a:fld id="{7AC3B19A-E1AE-4917-8F37-B2C4E8FEAEB5}"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4" name="Segnaposto numero diapositiva 3"/>
          <p:cNvSpPr>
            <a:spLocks noGrp="1"/>
          </p:cNvSpPr>
          <p:nvPr>
            <p:ph type="sldNum" sz="quarter" idx="12"/>
          </p:nvPr>
        </p:nvSpPr>
        <p:spPr/>
        <p:txBody>
          <a:bodyPr/>
          <a:lstStyle>
            <a:lvl1pPr>
              <a:defRPr/>
            </a:lvl1pPr>
          </a:lstStyle>
          <a:p>
            <a:fld id="{5E89390A-12D9-4948-A967-071C28D8FC25}"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7" name="Segnaposto numero diapositiva 6"/>
          <p:cNvSpPr>
            <a:spLocks noGrp="1"/>
          </p:cNvSpPr>
          <p:nvPr>
            <p:ph type="sldNum" sz="quarter" idx="12"/>
          </p:nvPr>
        </p:nvSpPr>
        <p:spPr/>
        <p:txBody>
          <a:bodyPr/>
          <a:lstStyle>
            <a:lvl1pPr>
              <a:defRPr/>
            </a:lvl1pPr>
          </a:lstStyle>
          <a:p>
            <a:fld id="{349DD8C9-3978-4149-900F-5C92023D666B}"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r>
              <a:rPr lang="en-US" smtClean="0"/>
              <a:t>13 ° COSMO General Meeting 2011 - Rome</a:t>
            </a:r>
            <a:endParaRPr lang="it-IT"/>
          </a:p>
        </p:txBody>
      </p:sp>
      <p:sp>
        <p:nvSpPr>
          <p:cNvPr id="7" name="Segnaposto numero diapositiva 6"/>
          <p:cNvSpPr>
            <a:spLocks noGrp="1"/>
          </p:cNvSpPr>
          <p:nvPr>
            <p:ph type="sldNum" sz="quarter" idx="12"/>
          </p:nvPr>
        </p:nvSpPr>
        <p:spPr/>
        <p:txBody>
          <a:bodyPr/>
          <a:lstStyle>
            <a:lvl1pPr>
              <a:defRPr/>
            </a:lvl1pPr>
          </a:lstStyle>
          <a:p>
            <a:fld id="{0A4EE065-7FB5-4BFB-B365-7BF63A6864F9}"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13 ° COSMO General Meeting 2011 - Rome</a:t>
            </a: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4F480D7-D88A-409F-B408-B3314923F87E}"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Patch_06Requirement.doc"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epsDocument_task5.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4" name="Rectangle 2"/>
          <p:cNvSpPr txBox="1">
            <a:spLocks noChangeArrowheads="1"/>
          </p:cNvSpPr>
          <p:nvPr/>
        </p:nvSpPr>
        <p:spPr>
          <a:xfrm>
            <a:off x="0" y="1524000"/>
            <a:ext cx="8915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uLnTx/>
                <a:uFillTx/>
                <a:latin typeface="+mj-lt"/>
                <a:ea typeface="+mj-ea"/>
                <a:cs typeface="+mj-cs"/>
              </a:rPr>
              <a:t>VERSUS2 Priority Project</a:t>
            </a:r>
            <a:br>
              <a:rPr kumimoji="0" lang="en-US" sz="4400" b="0" i="0" u="none" strike="noStrike" kern="0" cap="none" spc="0" normalizeH="0" baseline="0" noProof="0" dirty="0" smtClean="0">
                <a:ln>
                  <a:noFill/>
                </a:ln>
                <a:solidFill>
                  <a:schemeClr val="tx2"/>
                </a:solidFill>
                <a:effectLst/>
                <a:uLnTx/>
                <a:uFillTx/>
                <a:latin typeface="+mj-lt"/>
                <a:ea typeface="+mj-ea"/>
                <a:cs typeface="+mj-cs"/>
              </a:rPr>
            </a:br>
            <a:r>
              <a:rPr kumimoji="0" lang="en-US" sz="4400" b="0" i="0" u="none" strike="noStrike" kern="0" cap="none" spc="0" normalizeH="0" baseline="0" noProof="0" dirty="0" smtClean="0">
                <a:ln>
                  <a:noFill/>
                </a:ln>
                <a:solidFill>
                  <a:schemeClr val="tx2"/>
                </a:solidFill>
                <a:effectLst/>
                <a:uLnTx/>
                <a:uFillTx/>
                <a:latin typeface="+mj-lt"/>
                <a:ea typeface="+mj-ea"/>
                <a:cs typeface="+mj-cs"/>
              </a:rPr>
              <a:t>Report and Plan</a:t>
            </a:r>
          </a:p>
        </p:txBody>
      </p:sp>
      <p:sp>
        <p:nvSpPr>
          <p:cNvPr id="5" name="Sottotitolo 2"/>
          <p:cNvSpPr>
            <a:spLocks/>
          </p:cNvSpPr>
          <p:nvPr/>
        </p:nvSpPr>
        <p:spPr bwMode="auto">
          <a:xfrm>
            <a:off x="0" y="3644900"/>
            <a:ext cx="8964613" cy="1752600"/>
          </a:xfrm>
          <a:prstGeom prst="rect">
            <a:avLst/>
          </a:prstGeom>
          <a:noFill/>
          <a:ln w="9525">
            <a:noFill/>
            <a:miter lim="800000"/>
            <a:headEnd/>
            <a:tailEnd/>
          </a:ln>
        </p:spPr>
        <p:txBody>
          <a:bodyPr/>
          <a:lstStyle/>
          <a:p>
            <a:pPr algn="ctr" eaLnBrk="0" hangingPunct="0">
              <a:spcBef>
                <a:spcPct val="20000"/>
              </a:spcBef>
              <a:defRPr/>
            </a:pPr>
            <a:r>
              <a:rPr lang="it-IT" sz="3200" dirty="0">
                <a:latin typeface="+mj-lt"/>
              </a:rPr>
              <a:t>Adriano Raspanti</a:t>
            </a:r>
          </a:p>
          <a:p>
            <a:pPr algn="ctr" eaLnBrk="0" hangingPunct="0">
              <a:spcBef>
                <a:spcPct val="20000"/>
              </a:spcBef>
              <a:defRPr/>
            </a:pPr>
            <a:endParaRPr lang="it-IT" sz="3200" dirty="0">
              <a:solidFill>
                <a:srgbClr val="898989"/>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14" name="Rettangolo 6"/>
          <p:cNvSpPr>
            <a:spLocks noChangeArrowheads="1"/>
          </p:cNvSpPr>
          <p:nvPr/>
        </p:nvSpPr>
        <p:spPr bwMode="auto">
          <a:xfrm>
            <a:off x="571472" y="1928802"/>
            <a:ext cx="8135938" cy="4247317"/>
          </a:xfrm>
          <a:prstGeom prst="rect">
            <a:avLst/>
          </a:prstGeom>
          <a:noFill/>
          <a:ln w="9525">
            <a:noFill/>
            <a:miter lim="800000"/>
            <a:headEnd/>
            <a:tailEnd/>
          </a:ln>
        </p:spPr>
        <p:txBody>
          <a:bodyPr>
            <a:spAutoFit/>
          </a:bodyPr>
          <a:lstStyle/>
          <a:p>
            <a:r>
              <a:rPr lang="en-GB" b="1" dirty="0" smtClean="0"/>
              <a:t>Task 0: Help Desk, bug-fixing activities and release of a VERSUS update</a:t>
            </a:r>
            <a:endParaRPr lang="en-US" dirty="0" smtClean="0"/>
          </a:p>
          <a:p>
            <a:r>
              <a:rPr lang="en-GB" u="sng" dirty="0" smtClean="0"/>
              <a:t>Main Activities </a:t>
            </a:r>
            <a:endParaRPr lang="en-US" dirty="0" smtClean="0"/>
          </a:p>
          <a:p>
            <a:pPr lvl="0"/>
            <a:r>
              <a:rPr lang="en-GB" dirty="0" smtClean="0"/>
              <a:t>Help Desk activities for VERSUS users</a:t>
            </a:r>
            <a:endParaRPr lang="en-US" dirty="0" smtClean="0"/>
          </a:p>
          <a:p>
            <a:pPr lvl="0"/>
            <a:r>
              <a:rPr lang="en-GB" dirty="0" smtClean="0"/>
              <a:t>Software maintenance</a:t>
            </a:r>
            <a:endParaRPr lang="en-US" dirty="0" smtClean="0"/>
          </a:p>
          <a:p>
            <a:pPr lvl="0"/>
            <a:r>
              <a:rPr lang="en-GB" dirty="0" smtClean="0"/>
              <a:t>Test/release of package and User and Technical Manuals updates to be delivered to the users through ftp</a:t>
            </a:r>
            <a:endParaRPr lang="en-US" dirty="0" smtClean="0"/>
          </a:p>
          <a:p>
            <a:pPr lvl="0"/>
            <a:r>
              <a:rPr lang="en-GB" dirty="0" smtClean="0"/>
              <a:t>Stress test of the system.</a:t>
            </a:r>
            <a:endParaRPr lang="en-US" dirty="0" smtClean="0"/>
          </a:p>
          <a:p>
            <a:r>
              <a:rPr lang="en-GB" dirty="0" smtClean="0"/>
              <a:t> </a:t>
            </a:r>
            <a:endParaRPr lang="en-US" dirty="0" smtClean="0"/>
          </a:p>
          <a:p>
            <a:r>
              <a:rPr lang="en-GB" u="sng" dirty="0" smtClean="0"/>
              <a:t>Deliverables</a:t>
            </a:r>
            <a:endParaRPr lang="en-US" dirty="0" smtClean="0"/>
          </a:p>
          <a:p>
            <a:pPr lvl="0"/>
            <a:r>
              <a:rPr lang="en-GB" dirty="0" smtClean="0"/>
              <a:t>Package updates: COSMO year 2012</a:t>
            </a:r>
            <a:endParaRPr lang="en-US" dirty="0" smtClean="0"/>
          </a:p>
          <a:p>
            <a:r>
              <a:rPr lang="en-GB" dirty="0" smtClean="0"/>
              <a:t> </a:t>
            </a:r>
            <a:endParaRPr lang="en-US" dirty="0" smtClean="0"/>
          </a:p>
          <a:p>
            <a:r>
              <a:rPr lang="en-GB" u="sng" dirty="0" smtClean="0"/>
              <a:t>Estimated resources</a:t>
            </a:r>
            <a:endParaRPr lang="en-US" dirty="0" smtClean="0"/>
          </a:p>
          <a:p>
            <a:pPr lvl="0"/>
            <a:r>
              <a:rPr lang="en-GB" dirty="0" smtClean="0"/>
              <a:t>0,5 FTEs for PL and PL team</a:t>
            </a:r>
            <a:endParaRPr lang="en-US" dirty="0" smtClean="0"/>
          </a:p>
          <a:p>
            <a:pPr lvl="0"/>
            <a:r>
              <a:rPr lang="en-GB" dirty="0" smtClean="0"/>
              <a:t>0,2 FTEs for HNMS (Test of patches and editing/review of Manuals)</a:t>
            </a:r>
            <a:endParaRPr lang="en-US" dirty="0" smtClean="0"/>
          </a:p>
          <a:p>
            <a:pPr lvl="0"/>
            <a:r>
              <a:rPr lang="en-GB" dirty="0" smtClean="0"/>
              <a:t>0,1 FTE’s for MCH (stress of the system)</a:t>
            </a:r>
            <a:endParaRPr lang="en-US" dirty="0"/>
          </a:p>
        </p:txBody>
      </p:sp>
      <p:sp>
        <p:nvSpPr>
          <p:cNvPr id="15" name="Rettangolo 14"/>
          <p:cNvSpPr/>
          <p:nvPr/>
        </p:nvSpPr>
        <p:spPr>
          <a:xfrm>
            <a:off x="500034" y="928670"/>
            <a:ext cx="8429684" cy="923330"/>
          </a:xfrm>
          <a:prstGeom prst="rect">
            <a:avLst/>
          </a:prstGeom>
        </p:spPr>
        <p:txBody>
          <a:bodyPr wrap="square">
            <a:spAutoFit/>
          </a:bodyPr>
          <a:lstStyle/>
          <a:p>
            <a:pPr lvl="0" algn="ctr"/>
            <a:r>
              <a:rPr lang="en-GB" b="1" i="1" dirty="0" smtClean="0">
                <a:solidFill>
                  <a:srgbClr val="000000"/>
                </a:solidFill>
              </a:rPr>
              <a:t>PHASE 4: COSMO year 2012 </a:t>
            </a:r>
            <a:endParaRPr lang="en-US" dirty="0" smtClean="0">
              <a:solidFill>
                <a:srgbClr val="000000"/>
              </a:solidFill>
            </a:endParaRPr>
          </a:p>
          <a:p>
            <a:pPr lvl="0"/>
            <a:r>
              <a:rPr lang="en-GB" dirty="0" smtClean="0">
                <a:solidFill>
                  <a:srgbClr val="000000"/>
                </a:solidFill>
              </a:rPr>
              <a:t>Implementation of further functionalities as from the SDA doc and consolidation of the system</a:t>
            </a:r>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Phase4</a:t>
            </a:r>
            <a:endParaRPr lang="de-CH" b="1" dirty="0">
              <a:solidFill>
                <a:srgbClr val="003366"/>
              </a:solidFill>
            </a:endParaRPr>
          </a:p>
        </p:txBody>
      </p:sp>
      <p:sp>
        <p:nvSpPr>
          <p:cNvPr id="10" name="CasellaDiTesto 9"/>
          <p:cNvSpPr txBox="1"/>
          <p:nvPr/>
        </p:nvSpPr>
        <p:spPr>
          <a:xfrm>
            <a:off x="142844" y="1357298"/>
            <a:ext cx="8858312" cy="3970318"/>
          </a:xfrm>
          <a:prstGeom prst="rect">
            <a:avLst/>
          </a:prstGeom>
          <a:noFill/>
        </p:spPr>
        <p:txBody>
          <a:bodyPr wrap="square" rtlCol="0">
            <a:spAutoFit/>
          </a:bodyPr>
          <a:lstStyle/>
          <a:p>
            <a:r>
              <a:rPr lang="en-GB" b="1" dirty="0" smtClean="0"/>
              <a:t>Task 1: Consolidation and fine tuning of the system </a:t>
            </a:r>
            <a:endParaRPr lang="en-US" dirty="0" smtClean="0"/>
          </a:p>
          <a:p>
            <a:r>
              <a:rPr lang="en-GB" dirty="0" smtClean="0"/>
              <a:t>This task it is connected with the stress tests and in general with TASK0 and it is aimed to improve the easiness in using the system, its functionalities and performances.</a:t>
            </a:r>
            <a:endParaRPr lang="en-US" dirty="0" smtClean="0"/>
          </a:p>
          <a:p>
            <a:r>
              <a:rPr lang="en-GB" dirty="0" smtClean="0"/>
              <a:t> </a:t>
            </a:r>
            <a:endParaRPr lang="en-US" dirty="0" smtClean="0"/>
          </a:p>
          <a:p>
            <a:r>
              <a:rPr lang="en-GB" u="sng" dirty="0" smtClean="0"/>
              <a:t>Main Activities</a:t>
            </a:r>
            <a:endParaRPr lang="en-US" dirty="0" smtClean="0"/>
          </a:p>
          <a:p>
            <a:pPr lvl="0"/>
            <a:r>
              <a:rPr lang="en-GB" dirty="0" smtClean="0"/>
              <a:t>Task 1a: Collections of stress tests results, analysis and identification of critical functionalities</a:t>
            </a:r>
            <a:endParaRPr lang="en-US" dirty="0" smtClean="0"/>
          </a:p>
          <a:p>
            <a:pPr lvl="0"/>
            <a:r>
              <a:rPr lang="en-GB" dirty="0" smtClean="0"/>
              <a:t>Task 1b: Implementation of a standard procedure for fine tuning</a:t>
            </a:r>
            <a:endParaRPr lang="en-US" dirty="0" smtClean="0"/>
          </a:p>
          <a:p>
            <a:pPr lvl="0"/>
            <a:r>
              <a:rPr lang="en-GB" dirty="0" smtClean="0"/>
              <a:t>Task 1c: Test of tuning efficiency</a:t>
            </a:r>
            <a:endParaRPr lang="en-US" dirty="0" smtClean="0"/>
          </a:p>
          <a:p>
            <a:pPr lvl="0"/>
            <a:r>
              <a:rPr lang="en-GB" dirty="0" smtClean="0"/>
              <a:t>Task 1d: Development of connection functionalities for the DB (operational DB, test DB)</a:t>
            </a:r>
            <a:endParaRPr lang="en-US" dirty="0" smtClean="0"/>
          </a:p>
          <a:p>
            <a:pPr lvl="0"/>
            <a:r>
              <a:rPr lang="en-GB" dirty="0" smtClean="0"/>
              <a:t>Task 1e: Review of Web GUI for new facilities</a:t>
            </a:r>
            <a:endParaRPr lang="en-US" dirty="0" smtClean="0"/>
          </a:p>
          <a:p>
            <a:r>
              <a:rPr lang="en-GB"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Phase4</a:t>
            </a:r>
            <a:endParaRPr lang="de-CH" b="1" dirty="0">
              <a:solidFill>
                <a:srgbClr val="003366"/>
              </a:solidFill>
            </a:endParaRPr>
          </a:p>
        </p:txBody>
      </p:sp>
      <p:sp>
        <p:nvSpPr>
          <p:cNvPr id="10" name="CasellaDiTesto 9"/>
          <p:cNvSpPr txBox="1"/>
          <p:nvPr/>
        </p:nvSpPr>
        <p:spPr>
          <a:xfrm>
            <a:off x="142844" y="1357298"/>
            <a:ext cx="8858312" cy="3416320"/>
          </a:xfrm>
          <a:prstGeom prst="rect">
            <a:avLst/>
          </a:prstGeom>
          <a:noFill/>
        </p:spPr>
        <p:txBody>
          <a:bodyPr wrap="square" rtlCol="0">
            <a:spAutoFit/>
          </a:bodyPr>
          <a:lstStyle/>
          <a:p>
            <a:r>
              <a:rPr lang="en-GB" b="1" dirty="0" smtClean="0"/>
              <a:t>Task 1: Consolidation and fine tuning of the system </a:t>
            </a:r>
            <a:endParaRPr lang="en-US" dirty="0" smtClean="0"/>
          </a:p>
          <a:p>
            <a:r>
              <a:rPr lang="en-GB" dirty="0" smtClean="0"/>
              <a:t> </a:t>
            </a:r>
            <a:endParaRPr lang="en-US" dirty="0" smtClean="0"/>
          </a:p>
          <a:p>
            <a:r>
              <a:rPr lang="en-GB" u="sng" dirty="0" smtClean="0"/>
              <a:t>Deliverables</a:t>
            </a:r>
            <a:endParaRPr lang="en-US" dirty="0" smtClean="0"/>
          </a:p>
          <a:p>
            <a:pPr lvl="0"/>
            <a:r>
              <a:rPr lang="en-GB" dirty="0" smtClean="0"/>
              <a:t>Task 1a: GM up to end of October – Final Document</a:t>
            </a:r>
            <a:endParaRPr lang="en-US" dirty="0" smtClean="0"/>
          </a:p>
          <a:p>
            <a:pPr lvl="0"/>
            <a:r>
              <a:rPr lang="en-GB" dirty="0" smtClean="0"/>
              <a:t>Task 1b,c,d,e: Update of VERSUS package: April 2012</a:t>
            </a:r>
            <a:endParaRPr lang="en-US" dirty="0" smtClean="0"/>
          </a:p>
          <a:p>
            <a:r>
              <a:rPr lang="en-GB" dirty="0" smtClean="0"/>
              <a:t> </a:t>
            </a:r>
            <a:endParaRPr lang="en-US" dirty="0" smtClean="0"/>
          </a:p>
          <a:p>
            <a:r>
              <a:rPr lang="en-GB" u="sng" dirty="0" smtClean="0"/>
              <a:t>Estimated resources</a:t>
            </a:r>
            <a:endParaRPr lang="en-US" dirty="0" smtClean="0"/>
          </a:p>
          <a:p>
            <a:pPr lvl="0"/>
            <a:r>
              <a:rPr lang="en-GB" dirty="0" smtClean="0"/>
              <a:t>Task1a: 0,05 FTEs for MCH</a:t>
            </a:r>
            <a:endParaRPr lang="en-US" dirty="0" smtClean="0"/>
          </a:p>
          <a:p>
            <a:pPr lvl="0"/>
            <a:r>
              <a:rPr lang="en-GB" dirty="0" smtClean="0"/>
              <a:t>Task1b,d,e: 0,25 FTE PL team</a:t>
            </a:r>
            <a:endParaRPr lang="en-US" dirty="0" smtClean="0"/>
          </a:p>
          <a:p>
            <a:pPr lvl="0"/>
            <a:r>
              <a:rPr lang="en-GB" dirty="0" smtClean="0"/>
              <a:t>Task 1c: 0,05 FTEs HNMS</a:t>
            </a:r>
            <a:endParaRPr lang="en-US" dirty="0" smtClean="0"/>
          </a:p>
          <a:p>
            <a:r>
              <a:rPr lang="en-GB" dirty="0" smtClean="0"/>
              <a:t> </a:t>
            </a:r>
            <a:endParaRPr lang="en-US" dirty="0" smtClean="0"/>
          </a:p>
          <a:p>
            <a:r>
              <a:rPr lang="en-GB" u="sng" dirty="0" smtClean="0"/>
              <a:t>Start:</a:t>
            </a:r>
            <a:r>
              <a:rPr lang="en-GB" dirty="0" smtClean="0"/>
              <a:t> September 2011.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Phase4</a:t>
            </a:r>
            <a:endParaRPr lang="de-CH" b="1" dirty="0">
              <a:solidFill>
                <a:srgbClr val="003366"/>
              </a:solidFill>
            </a:endParaRPr>
          </a:p>
        </p:txBody>
      </p:sp>
      <p:sp>
        <p:nvSpPr>
          <p:cNvPr id="12" name="Rettangolo 6"/>
          <p:cNvSpPr>
            <a:spLocks noChangeArrowheads="1"/>
          </p:cNvSpPr>
          <p:nvPr/>
        </p:nvSpPr>
        <p:spPr bwMode="auto">
          <a:xfrm>
            <a:off x="571472" y="1428736"/>
            <a:ext cx="8064500" cy="4770537"/>
          </a:xfrm>
          <a:prstGeom prst="rect">
            <a:avLst/>
          </a:prstGeom>
          <a:noFill/>
          <a:ln w="9525">
            <a:noFill/>
            <a:miter lim="800000"/>
            <a:headEnd/>
            <a:tailEnd/>
          </a:ln>
        </p:spPr>
        <p:txBody>
          <a:bodyPr>
            <a:spAutoFit/>
          </a:bodyPr>
          <a:lstStyle/>
          <a:p>
            <a:r>
              <a:rPr lang="en-GB" sz="1600" b="1" dirty="0" smtClean="0"/>
              <a:t>Task 2: Final Implementation of Feedback Files in VERSUS</a:t>
            </a:r>
            <a:endParaRPr lang="en-US" sz="1600" dirty="0" smtClean="0"/>
          </a:p>
          <a:p>
            <a:r>
              <a:rPr lang="en-GB" sz="1600" dirty="0" smtClean="0"/>
              <a:t>The use of Feedback Files (FF) is important to improve upper air verification and Conditional Verification activities where large amounts of data must be manipulated.</a:t>
            </a:r>
            <a:endParaRPr lang="en-US" sz="1600" dirty="0" smtClean="0"/>
          </a:p>
          <a:p>
            <a:r>
              <a:rPr lang="en-GB" sz="1600" dirty="0" smtClean="0"/>
              <a:t>A feasibility study on how to proceed with the implementation of FF has been created by the PL team and reviewed by DWD in July 2010 and the new Database Structure for FF has been created by PL team.</a:t>
            </a:r>
            <a:endParaRPr lang="en-US" sz="1600" dirty="0" smtClean="0"/>
          </a:p>
          <a:p>
            <a:r>
              <a:rPr lang="en-GB" sz="1600" dirty="0" smtClean="0"/>
              <a:t>Software by DWD to upload FF data is under investigation at the moment.</a:t>
            </a:r>
            <a:endParaRPr lang="en-US" sz="1600" dirty="0" smtClean="0"/>
          </a:p>
          <a:p>
            <a:r>
              <a:rPr lang="en-GB" sz="1600" dirty="0" smtClean="0"/>
              <a:t>The Task 2 from Phase 3 was stopped because of other priorities in COSMO year 2011. It will now be completed in phase 4.</a:t>
            </a:r>
            <a:endParaRPr lang="en-US" sz="1600" dirty="0" smtClean="0"/>
          </a:p>
          <a:p>
            <a:r>
              <a:rPr lang="en-GB" sz="1600" dirty="0" smtClean="0"/>
              <a:t> </a:t>
            </a:r>
            <a:endParaRPr lang="en-US" sz="1600" dirty="0" smtClean="0"/>
          </a:p>
          <a:p>
            <a:r>
              <a:rPr lang="en-GB" sz="1600" u="sng" dirty="0" smtClean="0"/>
              <a:t>Main Activities</a:t>
            </a:r>
            <a:endParaRPr lang="en-US" sz="1600" dirty="0" smtClean="0"/>
          </a:p>
          <a:p>
            <a:r>
              <a:rPr lang="en-GB" sz="1600" dirty="0" smtClean="0"/>
              <a:t> </a:t>
            </a:r>
            <a:endParaRPr lang="en-US" sz="1600" dirty="0" smtClean="0"/>
          </a:p>
          <a:p>
            <a:pPr lvl="0"/>
            <a:r>
              <a:rPr lang="en-GB" sz="1600" dirty="0" smtClean="0"/>
              <a:t>Task 2a: Implementation of Loader module for FF</a:t>
            </a:r>
            <a:endParaRPr lang="en-US" sz="1600" dirty="0" smtClean="0"/>
          </a:p>
          <a:p>
            <a:pPr lvl="0"/>
            <a:r>
              <a:rPr lang="en-GB" sz="1600" dirty="0" smtClean="0"/>
              <a:t>Task 2b: Creation of new Web GUI for FF and improvement of graphics for upper air</a:t>
            </a:r>
            <a:endParaRPr lang="en-US" sz="1600" dirty="0" smtClean="0"/>
          </a:p>
          <a:p>
            <a:pPr lvl="0"/>
            <a:r>
              <a:rPr lang="en-GB" sz="1600" dirty="0" smtClean="0"/>
              <a:t>Task 2c: Conditional Verification for data from FF (Requirements by DWD)</a:t>
            </a:r>
            <a:endParaRPr lang="en-US" sz="1600" dirty="0" smtClean="0"/>
          </a:p>
          <a:p>
            <a:pPr lvl="0"/>
            <a:r>
              <a:rPr lang="en-GB" sz="1600" dirty="0" smtClean="0"/>
              <a:t>Task 2d: Stand-alone tool for FF creation for all partners with Documentation</a:t>
            </a:r>
            <a:endParaRPr lang="en-US" sz="1600" dirty="0" smtClean="0"/>
          </a:p>
          <a:p>
            <a:pPr lvl="0"/>
            <a:r>
              <a:rPr lang="en-GB" sz="1600" dirty="0" smtClean="0"/>
              <a:t>Task 2e: Dedicated test phase for FF tool implementation and FF functionalities in VERSUS</a:t>
            </a:r>
            <a:endParaRPr lang="en-US" sz="1600" dirty="0" smtClean="0"/>
          </a:p>
          <a:p>
            <a:r>
              <a:rPr lang="en-GB" sz="1600" dirty="0" smtClean="0"/>
              <a:t> </a:t>
            </a:r>
            <a:endParaRPr lang="en-US"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Phase4</a:t>
            </a:r>
            <a:endParaRPr lang="de-CH" b="1" dirty="0">
              <a:solidFill>
                <a:srgbClr val="003366"/>
              </a:solidFill>
            </a:endParaRPr>
          </a:p>
        </p:txBody>
      </p:sp>
      <p:sp>
        <p:nvSpPr>
          <p:cNvPr id="12" name="Rettangolo 6"/>
          <p:cNvSpPr>
            <a:spLocks noChangeArrowheads="1"/>
          </p:cNvSpPr>
          <p:nvPr/>
        </p:nvSpPr>
        <p:spPr bwMode="auto">
          <a:xfrm>
            <a:off x="642910" y="1285860"/>
            <a:ext cx="8064500" cy="4893647"/>
          </a:xfrm>
          <a:prstGeom prst="rect">
            <a:avLst/>
          </a:prstGeom>
          <a:noFill/>
          <a:ln w="9525">
            <a:noFill/>
            <a:miter lim="800000"/>
            <a:headEnd/>
            <a:tailEnd/>
          </a:ln>
        </p:spPr>
        <p:txBody>
          <a:bodyPr>
            <a:spAutoFit/>
          </a:bodyPr>
          <a:lstStyle/>
          <a:p>
            <a:r>
              <a:rPr lang="en-GB" sz="1400" b="1" dirty="0" smtClean="0"/>
              <a:t>Task 2: Final Implementation of Feedback Files in VERSUS</a:t>
            </a:r>
            <a:endParaRPr lang="en-US" sz="1400" dirty="0" smtClean="0"/>
          </a:p>
          <a:p>
            <a:endParaRPr lang="en-US" sz="1400" dirty="0" smtClean="0"/>
          </a:p>
          <a:p>
            <a:r>
              <a:rPr lang="en-GB" dirty="0" smtClean="0"/>
              <a:t> </a:t>
            </a:r>
            <a:endParaRPr lang="en-US" dirty="0" smtClean="0"/>
          </a:p>
          <a:p>
            <a:r>
              <a:rPr lang="en-GB" u="sng" dirty="0" smtClean="0"/>
              <a:t>Deliverables</a:t>
            </a:r>
            <a:endParaRPr lang="en-US" dirty="0" smtClean="0"/>
          </a:p>
          <a:p>
            <a:pPr lvl="0"/>
            <a:r>
              <a:rPr lang="en-GB" dirty="0" smtClean="0"/>
              <a:t>Update of VERSUS package with the new functionalities. Deadline: June 2012</a:t>
            </a:r>
            <a:endParaRPr lang="en-US" dirty="0" smtClean="0"/>
          </a:p>
          <a:p>
            <a:pPr lvl="0"/>
            <a:r>
              <a:rPr lang="en-GB" dirty="0" smtClean="0"/>
              <a:t>Tool for FF by DWD for all partners. Deadline: March 2012 by DWD</a:t>
            </a:r>
            <a:endParaRPr lang="en-US" dirty="0" smtClean="0"/>
          </a:p>
          <a:p>
            <a:r>
              <a:rPr lang="en-GB" b="1" dirty="0" smtClean="0"/>
              <a:t> </a:t>
            </a:r>
            <a:endParaRPr lang="en-US" dirty="0" smtClean="0"/>
          </a:p>
          <a:p>
            <a:r>
              <a:rPr lang="en-GB" dirty="0" smtClean="0"/>
              <a:t> </a:t>
            </a:r>
            <a:endParaRPr lang="en-US" dirty="0" smtClean="0"/>
          </a:p>
          <a:p>
            <a:r>
              <a:rPr lang="en-GB" u="sng" dirty="0" smtClean="0"/>
              <a:t>Estimated resources</a:t>
            </a:r>
            <a:endParaRPr lang="en-US" dirty="0" smtClean="0"/>
          </a:p>
          <a:p>
            <a:pPr lvl="0"/>
            <a:r>
              <a:rPr lang="en-GB" dirty="0" smtClean="0"/>
              <a:t>0,05 FTE for PL Team: Task 2a</a:t>
            </a:r>
            <a:endParaRPr lang="en-US" dirty="0" smtClean="0"/>
          </a:p>
          <a:p>
            <a:pPr lvl="0"/>
            <a:r>
              <a:rPr lang="en-GB" dirty="0" smtClean="0"/>
              <a:t>0,1 FTE for PL Team: Task 2b</a:t>
            </a:r>
            <a:endParaRPr lang="en-US" dirty="0" smtClean="0"/>
          </a:p>
          <a:p>
            <a:pPr lvl="0"/>
            <a:r>
              <a:rPr lang="en-GB" dirty="0" smtClean="0"/>
              <a:t>0,15 FTE for PL Team: Task 2c</a:t>
            </a:r>
            <a:endParaRPr lang="en-US" dirty="0" smtClean="0"/>
          </a:p>
          <a:p>
            <a:pPr lvl="0"/>
            <a:r>
              <a:rPr lang="en-GB" dirty="0" smtClean="0"/>
              <a:t>0,1 FTE for DWD: Task 2d</a:t>
            </a:r>
            <a:endParaRPr lang="en-US" dirty="0" smtClean="0"/>
          </a:p>
          <a:p>
            <a:pPr lvl="0"/>
            <a:r>
              <a:rPr lang="en-GB" dirty="0" smtClean="0"/>
              <a:t>0,1 FTE for DWD: Task 2e Functionalities in VERSUS and test of FF tool.</a:t>
            </a:r>
            <a:endParaRPr lang="en-US" dirty="0" smtClean="0"/>
          </a:p>
          <a:p>
            <a:r>
              <a:rPr lang="en-GB" dirty="0" smtClean="0"/>
              <a:t> </a:t>
            </a:r>
            <a:endParaRPr lang="en-US" dirty="0" smtClean="0"/>
          </a:p>
          <a:p>
            <a:r>
              <a:rPr lang="en-GB" u="sng" dirty="0" smtClean="0"/>
              <a:t>Start:</a:t>
            </a:r>
            <a:r>
              <a:rPr lang="en-GB" dirty="0" smtClean="0"/>
              <a:t> ongoing</a:t>
            </a:r>
            <a:endParaRPr lang="en-US" dirty="0" smtClean="0"/>
          </a:p>
          <a:p>
            <a:pPr algn="just"/>
            <a:endParaRPr lang="en-GB" sz="1400"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Phase4</a:t>
            </a:r>
            <a:endParaRPr lang="de-CH" b="1" dirty="0">
              <a:solidFill>
                <a:srgbClr val="003366"/>
              </a:solidFill>
            </a:endParaRPr>
          </a:p>
        </p:txBody>
      </p:sp>
      <p:sp>
        <p:nvSpPr>
          <p:cNvPr id="12" name="Rettangolo 6"/>
          <p:cNvSpPr>
            <a:spLocks noChangeArrowheads="1"/>
          </p:cNvSpPr>
          <p:nvPr/>
        </p:nvSpPr>
        <p:spPr bwMode="auto">
          <a:xfrm>
            <a:off x="684213" y="1111250"/>
            <a:ext cx="8064500" cy="5170646"/>
          </a:xfrm>
          <a:prstGeom prst="rect">
            <a:avLst/>
          </a:prstGeom>
          <a:noFill/>
          <a:ln w="9525">
            <a:noFill/>
            <a:miter lim="800000"/>
            <a:headEnd/>
            <a:tailEnd/>
          </a:ln>
        </p:spPr>
        <p:txBody>
          <a:bodyPr>
            <a:spAutoFit/>
          </a:bodyPr>
          <a:lstStyle/>
          <a:p>
            <a:r>
              <a:rPr lang="en-GB" sz="1400" b="1" dirty="0" smtClean="0"/>
              <a:t>Task 3</a:t>
            </a:r>
            <a:r>
              <a:rPr lang="en-GB" sz="1400" dirty="0" smtClean="0"/>
              <a:t>: </a:t>
            </a:r>
            <a:r>
              <a:rPr lang="en-GB" sz="1400" b="1" dirty="0" smtClean="0"/>
              <a:t>Implementation of new BUFR format and GRIB2</a:t>
            </a:r>
            <a:endParaRPr lang="en-US" sz="1400" dirty="0" smtClean="0"/>
          </a:p>
          <a:p>
            <a:r>
              <a:rPr lang="en-GB" sz="1400" b="1" dirty="0" smtClean="0"/>
              <a:t> </a:t>
            </a:r>
            <a:endParaRPr lang="en-US" sz="1400" dirty="0" smtClean="0"/>
          </a:p>
          <a:p>
            <a:r>
              <a:rPr lang="en-GB" sz="1400" dirty="0" smtClean="0"/>
              <a:t>The adoption by WMO of a new template for BUFR is the main reason for this task as well as the foreseen use of GRIB2 as output of COSMO models.</a:t>
            </a:r>
            <a:endParaRPr lang="en-US" sz="1400" dirty="0" smtClean="0"/>
          </a:p>
          <a:p>
            <a:r>
              <a:rPr lang="en-GB" sz="1400" u="sng" dirty="0" smtClean="0"/>
              <a:t>Main Activities</a:t>
            </a:r>
            <a:endParaRPr lang="en-US" sz="1400" dirty="0" smtClean="0"/>
          </a:p>
          <a:p>
            <a:pPr lvl="0"/>
            <a:r>
              <a:rPr lang="en-GB" sz="1400" dirty="0" smtClean="0"/>
              <a:t>Task 3a: Update the system for the upload functionality of new BUFR template and merge (in space and time) with the old format. The use of the new template will make more flexible verification of more cumulated period for precipitation. A document describing the activity will be delivered and approved in advance</a:t>
            </a:r>
            <a:endParaRPr lang="en-US" sz="1400" dirty="0" smtClean="0"/>
          </a:p>
          <a:p>
            <a:pPr lvl="0"/>
            <a:r>
              <a:rPr lang="en-GB" sz="1400" dirty="0" smtClean="0"/>
              <a:t>Task 3b: Update the system for the treatment of forecasts produce coded in GRIB2 format. A document describing the activity will be delivered and approved in advance</a:t>
            </a:r>
            <a:endParaRPr lang="en-US" sz="1400" dirty="0" smtClean="0"/>
          </a:p>
          <a:p>
            <a:pPr lvl="0"/>
            <a:r>
              <a:rPr lang="en-GB" sz="1400" dirty="0" smtClean="0"/>
              <a:t>Task 3c: Implementation of features for verification of experimental versions of the model with both GRIB1 and GRIB2</a:t>
            </a:r>
            <a:endParaRPr lang="en-US" sz="1400" dirty="0" smtClean="0"/>
          </a:p>
          <a:p>
            <a:r>
              <a:rPr lang="en-GB" sz="1400" dirty="0" smtClean="0"/>
              <a:t> </a:t>
            </a:r>
            <a:endParaRPr lang="en-US" sz="1400" dirty="0" smtClean="0"/>
          </a:p>
          <a:p>
            <a:r>
              <a:rPr lang="en-GB" sz="1400" u="sng" dirty="0" smtClean="0"/>
              <a:t>Deliverables</a:t>
            </a:r>
            <a:endParaRPr lang="en-US" sz="1400" dirty="0" smtClean="0"/>
          </a:p>
          <a:p>
            <a:pPr lvl="0"/>
            <a:r>
              <a:rPr lang="en-GB" sz="1400" dirty="0" smtClean="0"/>
              <a:t>Updates of VERSUS package with the new functionalities. Deadline: September 2012</a:t>
            </a:r>
            <a:endParaRPr lang="en-US" sz="1400" dirty="0" smtClean="0"/>
          </a:p>
          <a:p>
            <a:r>
              <a:rPr lang="en-GB" sz="1400" dirty="0" smtClean="0"/>
              <a:t> </a:t>
            </a:r>
            <a:endParaRPr lang="en-US" sz="1400" dirty="0" smtClean="0"/>
          </a:p>
          <a:p>
            <a:r>
              <a:rPr lang="en-GB" sz="1400" u="sng" dirty="0" smtClean="0"/>
              <a:t>Estimated resources</a:t>
            </a:r>
            <a:endParaRPr lang="en-US" sz="1400" dirty="0" smtClean="0"/>
          </a:p>
          <a:p>
            <a:pPr lvl="0"/>
            <a:r>
              <a:rPr lang="en-GB" sz="1400" dirty="0" smtClean="0"/>
              <a:t>Task 3b,c: PL team 0,3 FTE’s</a:t>
            </a:r>
            <a:endParaRPr lang="en-US" sz="1400" dirty="0" smtClean="0"/>
          </a:p>
          <a:p>
            <a:pPr lvl="0"/>
            <a:r>
              <a:rPr lang="en-GB" sz="1400" dirty="0" smtClean="0"/>
              <a:t>Task 3a: review of the documents 0,02 each partner</a:t>
            </a:r>
            <a:endParaRPr lang="en-US" sz="1400" dirty="0" smtClean="0"/>
          </a:p>
          <a:p>
            <a:r>
              <a:rPr lang="en-GB" sz="1400" dirty="0" smtClean="0"/>
              <a:t> </a:t>
            </a:r>
            <a:endParaRPr lang="en-US" sz="1400" dirty="0" smtClean="0"/>
          </a:p>
          <a:p>
            <a:r>
              <a:rPr lang="en-GB" sz="1400" u="sng" dirty="0" smtClean="0"/>
              <a:t>Start:</a:t>
            </a:r>
            <a:r>
              <a:rPr lang="en-GB" sz="1400" dirty="0" smtClean="0"/>
              <a:t> May 2012</a:t>
            </a:r>
            <a:endParaRPr lang="en-US" sz="1400" dirty="0" smtClean="0"/>
          </a:p>
          <a:p>
            <a:pPr algn="just"/>
            <a:endParaRPr lang="en-GB" sz="1400"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Phase4</a:t>
            </a:r>
            <a:endParaRPr lang="de-CH" b="1" dirty="0">
              <a:solidFill>
                <a:srgbClr val="003366"/>
              </a:solidFill>
            </a:endParaRPr>
          </a:p>
        </p:txBody>
      </p:sp>
      <p:sp>
        <p:nvSpPr>
          <p:cNvPr id="12" name="Rettangolo 6"/>
          <p:cNvSpPr>
            <a:spLocks noChangeArrowheads="1"/>
          </p:cNvSpPr>
          <p:nvPr/>
        </p:nvSpPr>
        <p:spPr bwMode="auto">
          <a:xfrm>
            <a:off x="684213" y="1111250"/>
            <a:ext cx="8064500" cy="5816977"/>
          </a:xfrm>
          <a:prstGeom prst="rect">
            <a:avLst/>
          </a:prstGeom>
          <a:noFill/>
          <a:ln w="9525">
            <a:noFill/>
            <a:miter lim="800000"/>
            <a:headEnd/>
            <a:tailEnd/>
          </a:ln>
        </p:spPr>
        <p:txBody>
          <a:bodyPr>
            <a:spAutoFit/>
          </a:bodyPr>
          <a:lstStyle/>
          <a:p>
            <a:r>
              <a:rPr lang="en-GB" sz="1400" b="1" dirty="0" smtClean="0"/>
              <a:t>Task 4</a:t>
            </a:r>
            <a:r>
              <a:rPr lang="en-GB" sz="1400" dirty="0" smtClean="0"/>
              <a:t>: </a:t>
            </a:r>
            <a:r>
              <a:rPr lang="en-GB" sz="1400" b="1" dirty="0" smtClean="0"/>
              <a:t>Implementation of Probabilistic Scores </a:t>
            </a:r>
            <a:endParaRPr lang="en-US" sz="1400" dirty="0" smtClean="0"/>
          </a:p>
          <a:p>
            <a:r>
              <a:rPr lang="en-GB" sz="1400" dirty="0" smtClean="0"/>
              <a:t> </a:t>
            </a:r>
            <a:endParaRPr lang="en-US" sz="1400" dirty="0" smtClean="0"/>
          </a:p>
          <a:p>
            <a:r>
              <a:rPr lang="en-GB" sz="1400" dirty="0" smtClean="0"/>
              <a:t>Following the Guidelines from TASK5 – Phase 2, Probabilistic Scores will be implemented, possibly using the “R” verification package. A capability of the software to handle ensemble forecasts and verifying them through the deterministic approach, has already been added in the last version of VERSUS.</a:t>
            </a:r>
            <a:endParaRPr lang="en-US" sz="1400" dirty="0" smtClean="0"/>
          </a:p>
          <a:p>
            <a:r>
              <a:rPr lang="en-GB" sz="1400" u="sng" dirty="0" smtClean="0"/>
              <a:t>Task is still ongoing from COSMO year 2011.</a:t>
            </a:r>
            <a:endParaRPr lang="en-US" sz="1400" dirty="0" smtClean="0"/>
          </a:p>
          <a:p>
            <a:r>
              <a:rPr lang="en-GB" sz="1400" dirty="0" smtClean="0"/>
              <a:t> </a:t>
            </a:r>
            <a:endParaRPr lang="en-US" sz="1400" dirty="0" smtClean="0"/>
          </a:p>
          <a:p>
            <a:r>
              <a:rPr lang="en-GB" sz="1400" u="sng" dirty="0" smtClean="0"/>
              <a:t>Main Activities</a:t>
            </a:r>
            <a:endParaRPr lang="en-US" sz="1400" dirty="0" smtClean="0"/>
          </a:p>
          <a:p>
            <a:r>
              <a:rPr lang="en-GB" sz="1400" dirty="0" smtClean="0"/>
              <a:t> </a:t>
            </a:r>
            <a:endParaRPr lang="en-US" sz="1400" dirty="0" smtClean="0"/>
          </a:p>
          <a:p>
            <a:pPr lvl="0"/>
            <a:r>
              <a:rPr lang="en-GB" sz="1400" dirty="0" smtClean="0"/>
              <a:t>Pre-task: Completion of description of “R” package for EPS verification</a:t>
            </a:r>
            <a:endParaRPr lang="en-US" sz="1400" dirty="0" smtClean="0"/>
          </a:p>
          <a:p>
            <a:pPr lvl="0"/>
            <a:r>
              <a:rPr lang="en-GB" sz="1400" dirty="0" smtClean="0"/>
              <a:t>Task 4a: Implementation of “R” package in VERSUS with documentation</a:t>
            </a:r>
            <a:endParaRPr lang="en-US" sz="1400" dirty="0" smtClean="0"/>
          </a:p>
          <a:p>
            <a:pPr lvl="0"/>
            <a:r>
              <a:rPr lang="en-GB" sz="1400" dirty="0" smtClean="0"/>
              <a:t>Task 4b: Creation of new Web pages for GUI</a:t>
            </a:r>
            <a:endParaRPr lang="en-US" sz="1400" dirty="0" smtClean="0"/>
          </a:p>
          <a:p>
            <a:r>
              <a:rPr lang="en-GB" sz="1400" dirty="0" smtClean="0"/>
              <a:t> </a:t>
            </a:r>
            <a:endParaRPr lang="en-US" sz="1400" dirty="0" smtClean="0"/>
          </a:p>
          <a:p>
            <a:r>
              <a:rPr lang="en-GB" sz="1400" u="sng" dirty="0" smtClean="0"/>
              <a:t>Deliverables</a:t>
            </a:r>
            <a:endParaRPr lang="en-US" sz="1400" dirty="0" smtClean="0"/>
          </a:p>
          <a:p>
            <a:r>
              <a:rPr lang="en-GB" sz="1400" dirty="0" smtClean="0"/>
              <a:t> </a:t>
            </a:r>
            <a:endParaRPr lang="en-US" sz="1400" dirty="0" smtClean="0"/>
          </a:p>
          <a:p>
            <a:pPr lvl="0"/>
            <a:r>
              <a:rPr lang="en-GB" sz="1400" dirty="0" smtClean="0"/>
              <a:t>Pre-task deadline November 2011</a:t>
            </a:r>
            <a:endParaRPr lang="en-US" sz="1400" dirty="0" smtClean="0"/>
          </a:p>
          <a:p>
            <a:pPr lvl="0"/>
            <a:r>
              <a:rPr lang="en-GB" sz="1400" dirty="0" smtClean="0"/>
              <a:t>Task 4: Update VERSUS with new features for Probabilistic scores: Deadline:  March 2012</a:t>
            </a:r>
            <a:endParaRPr lang="en-US" sz="1400" dirty="0" smtClean="0"/>
          </a:p>
          <a:p>
            <a:r>
              <a:rPr lang="en-GB" sz="1400" b="1" dirty="0" smtClean="0"/>
              <a:t> </a:t>
            </a:r>
            <a:endParaRPr lang="en-US" sz="1400" dirty="0" smtClean="0"/>
          </a:p>
          <a:p>
            <a:r>
              <a:rPr lang="en-GB" sz="1400" u="sng" dirty="0" smtClean="0"/>
              <a:t>Estimated resources</a:t>
            </a:r>
            <a:endParaRPr lang="en-US" sz="1400" dirty="0" smtClean="0"/>
          </a:p>
          <a:p>
            <a:pPr lvl="0"/>
            <a:r>
              <a:rPr lang="en-GB" sz="1400" dirty="0" smtClean="0"/>
              <a:t>0,05 Pre-task for RHM</a:t>
            </a:r>
            <a:endParaRPr lang="en-US" sz="1400" dirty="0" smtClean="0"/>
          </a:p>
          <a:p>
            <a:pPr lvl="0"/>
            <a:r>
              <a:rPr lang="en-GB" sz="1400" dirty="0" smtClean="0"/>
              <a:t>0,2 FTE for PL Team: Task 4a, 4b</a:t>
            </a:r>
            <a:endParaRPr lang="en-US" sz="1400" dirty="0" smtClean="0"/>
          </a:p>
          <a:p>
            <a:r>
              <a:rPr lang="en-GB" sz="1400" dirty="0" smtClean="0"/>
              <a:t> </a:t>
            </a:r>
            <a:endParaRPr lang="en-US" sz="1400" dirty="0" smtClean="0"/>
          </a:p>
          <a:p>
            <a:r>
              <a:rPr lang="en-GB" sz="1400" u="sng" dirty="0" smtClean="0"/>
              <a:t>Start:</a:t>
            </a:r>
            <a:r>
              <a:rPr lang="en-GB" sz="1400" dirty="0" smtClean="0"/>
              <a:t> Ongoing</a:t>
            </a:r>
            <a:endParaRPr lang="en-US" sz="1400" dirty="0" smtClean="0"/>
          </a:p>
          <a:p>
            <a:endParaRPr lang="en-US" sz="1400" dirty="0" smtClean="0"/>
          </a:p>
          <a:p>
            <a:pPr algn="just"/>
            <a:endParaRPr lang="en-GB" sz="1400"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Phase4</a:t>
            </a:r>
            <a:endParaRPr lang="de-CH" b="1" dirty="0">
              <a:solidFill>
                <a:srgbClr val="003366"/>
              </a:solidFill>
            </a:endParaRPr>
          </a:p>
        </p:txBody>
      </p:sp>
      <p:sp>
        <p:nvSpPr>
          <p:cNvPr id="12" name="Rettangolo 6"/>
          <p:cNvSpPr>
            <a:spLocks noChangeArrowheads="1"/>
          </p:cNvSpPr>
          <p:nvPr/>
        </p:nvSpPr>
        <p:spPr bwMode="auto">
          <a:xfrm>
            <a:off x="642910" y="2034969"/>
            <a:ext cx="8064500" cy="4462760"/>
          </a:xfrm>
          <a:prstGeom prst="rect">
            <a:avLst/>
          </a:prstGeom>
          <a:noFill/>
          <a:ln w="9525">
            <a:noFill/>
            <a:miter lim="800000"/>
            <a:headEnd/>
            <a:tailEnd/>
          </a:ln>
        </p:spPr>
        <p:txBody>
          <a:bodyPr>
            <a:spAutoFit/>
          </a:bodyPr>
          <a:lstStyle/>
          <a:p>
            <a:r>
              <a:rPr lang="en-GB" b="1" dirty="0" smtClean="0"/>
              <a:t>Task 5</a:t>
            </a:r>
            <a:r>
              <a:rPr lang="en-GB" dirty="0" smtClean="0"/>
              <a:t>: General Improvements from the USERS</a:t>
            </a:r>
            <a:endParaRPr lang="en-US" dirty="0" smtClean="0"/>
          </a:p>
          <a:p>
            <a:r>
              <a:rPr lang="en-GB" b="1" dirty="0" smtClean="0"/>
              <a:t>??? </a:t>
            </a:r>
            <a:endParaRPr lang="en-US" dirty="0" smtClean="0"/>
          </a:p>
          <a:p>
            <a:endParaRPr lang="en-GB" u="sng" dirty="0" smtClean="0"/>
          </a:p>
          <a:p>
            <a:r>
              <a:rPr lang="en-GB" u="sng" dirty="0" smtClean="0"/>
              <a:t>Main Activities</a:t>
            </a:r>
            <a:endParaRPr lang="en-US" dirty="0" smtClean="0"/>
          </a:p>
          <a:p>
            <a:pPr lvl="0"/>
            <a:r>
              <a:rPr lang="en-GB" dirty="0" smtClean="0"/>
              <a:t>Pre-Task: Report from VERSUS parallel session</a:t>
            </a:r>
          </a:p>
          <a:p>
            <a:pPr lvl="0"/>
            <a:r>
              <a:rPr lang="en-GB" dirty="0" smtClean="0"/>
              <a:t>Task </a:t>
            </a:r>
            <a:r>
              <a:rPr lang="en-GB" dirty="0" smtClean="0"/>
              <a:t>5a: VERSUS Workshop  in November in </a:t>
            </a:r>
            <a:r>
              <a:rPr lang="en-GB" dirty="0" err="1" smtClean="0"/>
              <a:t>Pratica</a:t>
            </a:r>
            <a:r>
              <a:rPr lang="en-GB" dirty="0" smtClean="0"/>
              <a:t> </a:t>
            </a:r>
            <a:r>
              <a:rPr lang="en-GB" dirty="0" err="1" smtClean="0"/>
              <a:t>di</a:t>
            </a:r>
            <a:r>
              <a:rPr lang="en-GB" dirty="0" smtClean="0"/>
              <a:t> Mare</a:t>
            </a:r>
          </a:p>
          <a:p>
            <a:pPr lvl="0"/>
            <a:r>
              <a:rPr lang="en-GB" dirty="0" smtClean="0"/>
              <a:t> </a:t>
            </a:r>
            <a:endParaRPr lang="en-US" dirty="0" smtClean="0"/>
          </a:p>
          <a:p>
            <a:r>
              <a:rPr lang="en-GB" u="sng" dirty="0" smtClean="0"/>
              <a:t>Deliverables</a:t>
            </a:r>
            <a:endParaRPr lang="en-US" dirty="0" smtClean="0"/>
          </a:p>
          <a:p>
            <a:pPr lvl="0"/>
            <a:r>
              <a:rPr lang="en-GB" dirty="0" smtClean="0"/>
              <a:t>Updates of VERSUS package with the new functionalities. Deadline: September 2012</a:t>
            </a:r>
            <a:endParaRPr lang="en-US" dirty="0" smtClean="0"/>
          </a:p>
          <a:p>
            <a:r>
              <a:rPr lang="en-GB" dirty="0" smtClean="0"/>
              <a:t> </a:t>
            </a:r>
            <a:endParaRPr lang="en-US" dirty="0" smtClean="0"/>
          </a:p>
          <a:p>
            <a:r>
              <a:rPr lang="en-GB" u="sng" dirty="0" smtClean="0"/>
              <a:t>Estimated resources</a:t>
            </a:r>
            <a:endParaRPr lang="en-US" dirty="0" smtClean="0"/>
          </a:p>
          <a:p>
            <a:r>
              <a:rPr lang="en-GB" dirty="0" smtClean="0"/>
              <a:t>???</a:t>
            </a:r>
          </a:p>
          <a:p>
            <a:r>
              <a:rPr lang="en-GB" dirty="0" smtClean="0"/>
              <a:t> </a:t>
            </a:r>
            <a:endParaRPr lang="en-US" dirty="0" smtClean="0"/>
          </a:p>
          <a:p>
            <a:r>
              <a:rPr lang="en-GB" u="sng" dirty="0" smtClean="0"/>
              <a:t>Start:</a:t>
            </a:r>
            <a:r>
              <a:rPr lang="en-GB" dirty="0" smtClean="0"/>
              <a:t> </a:t>
            </a:r>
            <a:r>
              <a:rPr lang="en-GB" dirty="0" smtClean="0"/>
              <a:t>NOW!</a:t>
            </a:r>
            <a:endParaRPr lang="en-US" dirty="0" smtClean="0"/>
          </a:p>
          <a:p>
            <a:pPr algn="just"/>
            <a:endParaRPr lang="en-GB" sz="1400"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285984" y="714356"/>
            <a:ext cx="4800621" cy="369332"/>
          </a:xfrm>
          <a:prstGeom prst="rect">
            <a:avLst/>
          </a:prstGeom>
          <a:noFill/>
          <a:ln w="9525">
            <a:noFill/>
            <a:miter lim="800000"/>
            <a:headEnd/>
            <a:tailEnd/>
          </a:ln>
        </p:spPr>
        <p:txBody>
          <a:bodyPr wrap="square">
            <a:spAutoFit/>
          </a:bodyPr>
          <a:lstStyle/>
          <a:p>
            <a:pPr marL="342900" indent="-342900" algn="ctr">
              <a:spcBef>
                <a:spcPct val="20000"/>
              </a:spcBef>
              <a:buClr>
                <a:srgbClr val="003366"/>
              </a:buClr>
              <a:buSzPct val="75000"/>
              <a:tabLst>
                <a:tab pos="447675" algn="l"/>
              </a:tabLst>
            </a:pPr>
            <a:r>
              <a:rPr lang="de-CH" b="1" dirty="0" err="1" smtClean="0">
                <a:solidFill>
                  <a:srgbClr val="003366"/>
                </a:solidFill>
              </a:rPr>
              <a:t>Tentative</a:t>
            </a:r>
            <a:r>
              <a:rPr lang="de-CH" b="1" dirty="0" smtClean="0">
                <a:solidFill>
                  <a:srgbClr val="003366"/>
                </a:solidFill>
              </a:rPr>
              <a:t>  </a:t>
            </a:r>
            <a:r>
              <a:rPr lang="de-CH" b="1" dirty="0" err="1" smtClean="0">
                <a:solidFill>
                  <a:srgbClr val="003366"/>
                </a:solidFill>
              </a:rPr>
              <a:t>contribution</a:t>
            </a:r>
            <a:r>
              <a:rPr lang="de-CH" b="1" dirty="0" smtClean="0">
                <a:solidFill>
                  <a:srgbClr val="003366"/>
                </a:solidFill>
              </a:rPr>
              <a:t> Phase4</a:t>
            </a:r>
            <a:endParaRPr lang="de-CH" b="1" dirty="0">
              <a:solidFill>
                <a:srgbClr val="003366"/>
              </a:solidFill>
            </a:endParaRPr>
          </a:p>
        </p:txBody>
      </p:sp>
      <p:graphicFrame>
        <p:nvGraphicFramePr>
          <p:cNvPr id="7" name="Tabella 6"/>
          <p:cNvGraphicFramePr>
            <a:graphicFrameLocks noGrp="1"/>
          </p:cNvGraphicFramePr>
          <p:nvPr/>
        </p:nvGraphicFramePr>
        <p:xfrm>
          <a:off x="214284" y="1071545"/>
          <a:ext cx="8501121" cy="5286414"/>
        </p:xfrm>
        <a:graphic>
          <a:graphicData uri="http://schemas.openxmlformats.org/drawingml/2006/table">
            <a:tbl>
              <a:tblPr/>
              <a:tblGrid>
                <a:gridCol w="600056"/>
                <a:gridCol w="2135000"/>
                <a:gridCol w="767471"/>
                <a:gridCol w="714801"/>
                <a:gridCol w="2755121"/>
                <a:gridCol w="741763"/>
                <a:gridCol w="786909"/>
              </a:tblGrid>
              <a:tr h="491885">
                <a:tc>
                  <a:txBody>
                    <a:bodyPr/>
                    <a:lstStyle/>
                    <a:p>
                      <a:pPr algn="just">
                        <a:spcAft>
                          <a:spcPts val="0"/>
                        </a:spcAft>
                      </a:pPr>
                      <a:r>
                        <a:rPr lang="en-GB" sz="900">
                          <a:latin typeface="Arial"/>
                          <a:ea typeface="Times New Roman"/>
                          <a:cs typeface="Times New Roman"/>
                        </a:rPr>
                        <a:t/>
                      </a:r>
                      <a:br>
                        <a:rPr lang="en-GB" sz="900">
                          <a:latin typeface="Arial"/>
                          <a:ea typeface="Times New Roman"/>
                          <a:cs typeface="Times New Roman"/>
                        </a:rPr>
                      </a:br>
                      <a:r>
                        <a:rPr lang="en-GB" sz="900">
                          <a:latin typeface="Arial"/>
                          <a:ea typeface="Times New Roman"/>
                          <a:cs typeface="Times New Roman"/>
                        </a:rPr>
                        <a:t>Task</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Contributing scientist(s)</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FTE- year</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Start</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Deliverables</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Date of delivery</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Preceding tasks</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5661">
                <a:tc>
                  <a:txBody>
                    <a:bodyPr/>
                    <a:lstStyle/>
                    <a:p>
                      <a:pPr algn="just">
                        <a:spcAft>
                          <a:spcPts val="0"/>
                        </a:spcAft>
                      </a:pPr>
                      <a:r>
                        <a:rPr lang="en-GB" sz="900">
                          <a:latin typeface="Arial"/>
                          <a:ea typeface="Times New Roman"/>
                          <a:cs typeface="Times New Roman"/>
                        </a:rPr>
                        <a:t>Task 0</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a:latin typeface="Arial"/>
                        <a:ea typeface="Times New Roman"/>
                        <a:cs typeface="Times New Roman"/>
                      </a:endParaRPr>
                    </a:p>
                    <a:p>
                      <a:pPr algn="just">
                        <a:spcAft>
                          <a:spcPts val="0"/>
                        </a:spcAft>
                      </a:pPr>
                      <a:r>
                        <a:rPr lang="en-GB" sz="900">
                          <a:latin typeface="Arial"/>
                          <a:ea typeface="Times New Roman"/>
                          <a:cs typeface="Times New Roman"/>
                        </a:rPr>
                        <a:t>PL team – Italy</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Patches and new vers. test – HNMS</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Stress of the system  - MCH</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Total 0.8</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0,5</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0,2</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0,1</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01.10.2011</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 Help Desk, bugs fixing activities and release of VERSUS update</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01.09.2012</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5661">
                <a:tc>
                  <a:txBody>
                    <a:bodyPr/>
                    <a:lstStyle/>
                    <a:p>
                      <a:pPr algn="just">
                        <a:spcAft>
                          <a:spcPts val="0"/>
                        </a:spcAft>
                      </a:pPr>
                      <a:r>
                        <a:rPr lang="it-IT" sz="900">
                          <a:latin typeface="Arial"/>
                          <a:ea typeface="Times New Roman"/>
                          <a:cs typeface="Times New Roman"/>
                        </a:rPr>
                        <a:t>Task 1</a:t>
                      </a:r>
                      <a:endParaRPr lang="en-US" sz="900">
                        <a:latin typeface="Arial"/>
                        <a:ea typeface="Times New Roman"/>
                        <a:cs typeface="Times New Roman"/>
                      </a:endParaRPr>
                    </a:p>
                    <a:p>
                      <a:pPr algn="just">
                        <a:spcAft>
                          <a:spcPts val="0"/>
                        </a:spcAft>
                      </a:pPr>
                      <a:r>
                        <a:rPr lang="it-IT" sz="900">
                          <a:latin typeface="Arial"/>
                          <a:ea typeface="Times New Roman"/>
                          <a:cs typeface="Times New Roman"/>
                        </a:rPr>
                        <a:t>.1a</a:t>
                      </a:r>
                      <a:endParaRPr lang="en-US" sz="900">
                        <a:latin typeface="Arial"/>
                        <a:ea typeface="Times New Roman"/>
                        <a:cs typeface="Times New Roman"/>
                      </a:endParaRPr>
                    </a:p>
                    <a:p>
                      <a:pPr algn="just">
                        <a:spcAft>
                          <a:spcPts val="0"/>
                        </a:spcAft>
                      </a:pPr>
                      <a:r>
                        <a:rPr lang="it-IT" sz="900">
                          <a:latin typeface="Arial"/>
                          <a:ea typeface="Times New Roman"/>
                          <a:cs typeface="Times New Roman"/>
                        </a:rPr>
                        <a:t>.1b,d,e</a:t>
                      </a:r>
                      <a:endParaRPr lang="en-US" sz="900">
                        <a:latin typeface="Arial"/>
                        <a:ea typeface="Times New Roman"/>
                        <a:cs typeface="Times New Roman"/>
                      </a:endParaRPr>
                    </a:p>
                    <a:p>
                      <a:pPr algn="just">
                        <a:spcAft>
                          <a:spcPts val="0"/>
                        </a:spcAft>
                      </a:pPr>
                      <a:r>
                        <a:rPr lang="it-IT" sz="900">
                          <a:latin typeface="Arial"/>
                          <a:ea typeface="Times New Roman"/>
                          <a:cs typeface="Times New Roman"/>
                        </a:rPr>
                        <a:t>.1c</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a:latin typeface="Arial"/>
                        <a:ea typeface="Times New Roman"/>
                        <a:cs typeface="Times New Roman"/>
                      </a:endParaRPr>
                    </a:p>
                    <a:p>
                      <a:pPr algn="just">
                        <a:spcAft>
                          <a:spcPts val="0"/>
                        </a:spcAft>
                      </a:pPr>
                      <a:r>
                        <a:rPr lang="en-GB" sz="900">
                          <a:latin typeface="Arial"/>
                          <a:ea typeface="Times New Roman"/>
                          <a:cs typeface="Times New Roman"/>
                        </a:rPr>
                        <a:t>MCH</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PL team  - Italy</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HNMS</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Total 0.35 </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0,05</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0,25</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0,05</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15.09.2011</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 Consolidation and fine tuning of the system</a:t>
                      </a:r>
                      <a:endParaRPr lang="en-US" sz="900">
                        <a:latin typeface="Arial"/>
                        <a:ea typeface="Times New Roman"/>
                        <a:cs typeface="Times New Roman"/>
                      </a:endParaRPr>
                    </a:p>
                    <a:p>
                      <a:pPr>
                        <a:spcAft>
                          <a:spcPts val="600"/>
                        </a:spcAft>
                        <a:tabLst>
                          <a:tab pos="906145" algn="l"/>
                        </a:tabLst>
                      </a:pPr>
                      <a:r>
                        <a:rPr lang="en-GB" sz="1100">
                          <a:latin typeface="Arial"/>
                          <a:ea typeface="Times New Roman"/>
                          <a:cs typeface="Times New Roman"/>
                        </a:rPr>
                        <a:t>	</a:t>
                      </a:r>
                      <a:endParaRPr lang="en-US" sz="11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May 2012</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Installation must be completed</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1069">
                <a:tc>
                  <a:txBody>
                    <a:bodyPr/>
                    <a:lstStyle/>
                    <a:p>
                      <a:pPr algn="just">
                        <a:spcAft>
                          <a:spcPts val="0"/>
                        </a:spcAft>
                      </a:pPr>
                      <a:r>
                        <a:rPr lang="en-GB" sz="900">
                          <a:latin typeface="Arial"/>
                          <a:ea typeface="Times New Roman"/>
                          <a:cs typeface="Times New Roman"/>
                        </a:rPr>
                        <a:t>Task 2</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.2a,b,c</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.2d</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.2e</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a:latin typeface="Arial"/>
                        <a:ea typeface="Times New Roman"/>
                        <a:cs typeface="Times New Roman"/>
                      </a:endParaRPr>
                    </a:p>
                    <a:p>
                      <a:pPr algn="just">
                        <a:spcAft>
                          <a:spcPts val="0"/>
                        </a:spcAft>
                      </a:pPr>
                      <a:r>
                        <a:rPr lang="en-GB" sz="900">
                          <a:latin typeface="Arial"/>
                          <a:ea typeface="Times New Roman"/>
                          <a:cs typeface="Times New Roman"/>
                        </a:rPr>
                        <a:t>PL Team</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DWD</a:t>
                      </a:r>
                      <a:endParaRPr lang="en-US" sz="900">
                        <a:latin typeface="Arial"/>
                        <a:ea typeface="Times New Roman"/>
                        <a:cs typeface="Times New Roman"/>
                      </a:endParaRPr>
                    </a:p>
                    <a:p>
                      <a:pPr algn="just">
                        <a:spcAft>
                          <a:spcPts val="600"/>
                        </a:spcAft>
                      </a:pPr>
                      <a:r>
                        <a:rPr lang="en-GB" sz="900">
                          <a:latin typeface="Arial"/>
                          <a:ea typeface="Times New Roman"/>
                          <a:cs typeface="Times New Roman"/>
                        </a:rPr>
                        <a:t>DWD</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Total 0.5</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0.3</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0.1</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0.1</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ongoing</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Final Implementation of Feedback Files</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June  2012</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1069">
                <a:tc>
                  <a:txBody>
                    <a:bodyPr/>
                    <a:lstStyle/>
                    <a:p>
                      <a:pPr algn="just">
                        <a:spcAft>
                          <a:spcPts val="0"/>
                        </a:spcAft>
                      </a:pPr>
                      <a:r>
                        <a:rPr lang="en-US" sz="900">
                          <a:latin typeface="Arial"/>
                          <a:ea typeface="Times New Roman"/>
                          <a:cs typeface="Times New Roman"/>
                        </a:rPr>
                        <a:t>Task 3</a:t>
                      </a:r>
                    </a:p>
                    <a:p>
                      <a:pPr algn="just">
                        <a:spcAft>
                          <a:spcPts val="0"/>
                        </a:spcAft>
                      </a:pPr>
                      <a:r>
                        <a:rPr lang="en-US" sz="900">
                          <a:latin typeface="Arial"/>
                          <a:ea typeface="Times New Roman"/>
                          <a:cs typeface="Times New Roman"/>
                        </a:rPr>
                        <a:t>0,3</a:t>
                      </a:r>
                    </a:p>
                    <a:p>
                      <a:pPr algn="just">
                        <a:spcAft>
                          <a:spcPts val="0"/>
                        </a:spcAft>
                      </a:pPr>
                      <a:r>
                        <a:rPr lang="en-US" sz="900">
                          <a:latin typeface="Arial"/>
                          <a:ea typeface="Times New Roman"/>
                          <a:cs typeface="Times New Roman"/>
                        </a:rPr>
                        <a:t>0,02</a:t>
                      </a: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a:latin typeface="Arial"/>
                        <a:ea typeface="Times New Roman"/>
                        <a:cs typeface="Times New Roman"/>
                      </a:endParaRPr>
                    </a:p>
                    <a:p>
                      <a:pPr algn="just">
                        <a:spcAft>
                          <a:spcPts val="0"/>
                        </a:spcAft>
                      </a:pPr>
                      <a:r>
                        <a:rPr lang="en-GB" sz="900">
                          <a:latin typeface="Arial"/>
                          <a:ea typeface="Times New Roman"/>
                          <a:cs typeface="Times New Roman"/>
                        </a:rPr>
                        <a:t>USAM - PL team, all members</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Each member</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Tot. 0.42</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0,3</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0,02*6</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01.05.2012</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Implementation of new BUFR and GRIB2 format</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September 2012</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1069">
                <a:tc>
                  <a:txBody>
                    <a:bodyPr/>
                    <a:lstStyle/>
                    <a:p>
                      <a:pPr algn="just">
                        <a:spcAft>
                          <a:spcPts val="0"/>
                        </a:spcAft>
                      </a:pPr>
                      <a:r>
                        <a:rPr lang="en-GB" sz="900">
                          <a:latin typeface="Arial"/>
                          <a:ea typeface="Times New Roman"/>
                          <a:cs typeface="Times New Roman"/>
                        </a:rPr>
                        <a:t>Task 4</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Pre-task</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4a,b</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a:latin typeface="Arial"/>
                        <a:ea typeface="Times New Roman"/>
                        <a:cs typeface="Times New Roman"/>
                      </a:endParaRPr>
                    </a:p>
                    <a:p>
                      <a:pPr algn="just">
                        <a:spcAft>
                          <a:spcPts val="0"/>
                        </a:spcAft>
                      </a:pPr>
                      <a:r>
                        <a:rPr lang="en-GB" sz="900">
                          <a:latin typeface="Arial"/>
                          <a:ea typeface="Times New Roman"/>
                          <a:cs typeface="Times New Roman"/>
                        </a:rPr>
                        <a:t>RHM</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USAM - PL team</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Total 0.42</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0,05</a:t>
                      </a:r>
                      <a:endParaRPr lang="en-US" sz="900">
                        <a:latin typeface="Arial"/>
                        <a:ea typeface="Times New Roman"/>
                        <a:cs typeface="Times New Roman"/>
                      </a:endParaRPr>
                    </a:p>
                    <a:p>
                      <a:pPr algn="just">
                        <a:spcAft>
                          <a:spcPts val="0"/>
                        </a:spcAft>
                      </a:pPr>
                      <a:r>
                        <a:rPr lang="en-GB" sz="900">
                          <a:latin typeface="Arial"/>
                          <a:ea typeface="Times New Roman"/>
                          <a:cs typeface="Times New Roman"/>
                        </a:rPr>
                        <a:t>0,37</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Ongoing</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b="1">
                          <a:latin typeface="Arial"/>
                          <a:ea typeface="Times New Roman"/>
                          <a:cs typeface="Times New Roman"/>
                        </a:rPr>
                        <a:t>Implementation of Probabilistic Scores</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900">
                          <a:latin typeface="Arial"/>
                          <a:ea typeface="Times New Roman"/>
                          <a:cs typeface="Times New Roman"/>
                        </a:rPr>
                        <a:t>March 2012</a:t>
                      </a:r>
                      <a:endParaRPr lang="en-US" sz="90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GB" sz="900" dirty="0">
                        <a:latin typeface="Arial"/>
                        <a:ea typeface="Times New Roman"/>
                        <a:cs typeface="Times New Roman"/>
                      </a:endParaRPr>
                    </a:p>
                  </a:txBody>
                  <a:tcPr marL="36195" marR="36195" marT="36195" marB="3619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7" name="Rettangolo 6"/>
          <p:cNvSpPr>
            <a:spLocks noChangeArrowheads="1"/>
          </p:cNvSpPr>
          <p:nvPr/>
        </p:nvSpPr>
        <p:spPr bwMode="auto">
          <a:xfrm>
            <a:off x="1000125" y="2286000"/>
            <a:ext cx="6858000" cy="1138238"/>
          </a:xfrm>
          <a:prstGeom prst="rect">
            <a:avLst/>
          </a:prstGeom>
          <a:noFill/>
          <a:ln w="9525">
            <a:noFill/>
            <a:miter lim="800000"/>
            <a:headEnd/>
            <a:tailEnd/>
          </a:ln>
        </p:spPr>
        <p:txBody>
          <a:bodyPr>
            <a:spAutoFit/>
          </a:bodyPr>
          <a:lstStyle/>
          <a:p>
            <a:pPr algn="ctr"/>
            <a:r>
              <a:rPr lang="en-GB" sz="3200" b="1" i="1" dirty="0">
                <a:latin typeface="Calibri" pitchFamily="34" charset="0"/>
              </a:rPr>
              <a:t>PHASE 3: COSMO year 2011</a:t>
            </a:r>
          </a:p>
          <a:p>
            <a:r>
              <a:rPr lang="en-GB" b="1" i="1" dirty="0"/>
              <a:t> </a:t>
            </a:r>
          </a:p>
          <a:p>
            <a:endParaRPr lang="en-GB" u="sng" dirty="0">
              <a:solidFill>
                <a:srgbClr val="FF33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Phase3</a:t>
            </a:r>
            <a:endParaRPr lang="de-CH" b="1" dirty="0">
              <a:solidFill>
                <a:srgbClr val="003366"/>
              </a:solidFill>
            </a:endParaRPr>
          </a:p>
        </p:txBody>
      </p:sp>
      <p:sp>
        <p:nvSpPr>
          <p:cNvPr id="9" name="Rettangolo 6"/>
          <p:cNvSpPr>
            <a:spLocks noChangeArrowheads="1"/>
          </p:cNvSpPr>
          <p:nvPr/>
        </p:nvSpPr>
        <p:spPr bwMode="auto">
          <a:xfrm>
            <a:off x="612775" y="1273175"/>
            <a:ext cx="8135938" cy="5078313"/>
          </a:xfrm>
          <a:prstGeom prst="rect">
            <a:avLst/>
          </a:prstGeom>
          <a:noFill/>
          <a:ln w="9525">
            <a:noFill/>
            <a:miter lim="800000"/>
            <a:headEnd/>
            <a:tailEnd/>
          </a:ln>
        </p:spPr>
        <p:txBody>
          <a:bodyPr>
            <a:spAutoFit/>
          </a:bodyPr>
          <a:lstStyle/>
          <a:p>
            <a:r>
              <a:rPr lang="en-GB" b="1" i="1" dirty="0">
                <a:latin typeface="Calibri" pitchFamily="34" charset="0"/>
              </a:rPr>
              <a:t>PHASE 3: COSMO year 2011</a:t>
            </a:r>
          </a:p>
          <a:p>
            <a:r>
              <a:rPr lang="en-GB" dirty="0">
                <a:solidFill>
                  <a:srgbClr val="000000"/>
                </a:solidFill>
                <a:cs typeface="Times New Roman" pitchFamily="18" charset="0"/>
              </a:rPr>
              <a:t>Task 0: Help Desk, bug-fixing activities and release of a VERSUS update</a:t>
            </a:r>
            <a:endParaRPr lang="en-GB" u="sng" dirty="0">
              <a:solidFill>
                <a:srgbClr val="000000"/>
              </a:solidFill>
              <a:cs typeface="Times New Roman" pitchFamily="18" charset="0"/>
            </a:endParaRPr>
          </a:p>
          <a:p>
            <a:pPr algn="just"/>
            <a:endParaRPr lang="en-GB" u="sng" dirty="0">
              <a:solidFill>
                <a:srgbClr val="000000"/>
              </a:solidFill>
              <a:cs typeface="Times New Roman" pitchFamily="18" charset="0"/>
            </a:endParaRPr>
          </a:p>
          <a:p>
            <a:pPr algn="just"/>
            <a:r>
              <a:rPr lang="en-GB" u="sng" dirty="0">
                <a:solidFill>
                  <a:srgbClr val="000000"/>
                </a:solidFill>
                <a:cs typeface="Times New Roman" pitchFamily="18" charset="0"/>
              </a:rPr>
              <a:t>Main Activities </a:t>
            </a:r>
            <a:endParaRPr lang="en-GB" dirty="0">
              <a:solidFill>
                <a:srgbClr val="000000"/>
              </a:solidFill>
              <a:cs typeface="Times New Roman" pitchFamily="18" charset="0"/>
            </a:endParaRPr>
          </a:p>
          <a:p>
            <a:pPr algn="just">
              <a:buSzPct val="100000"/>
              <a:buFont typeface="Arial" charset="0"/>
              <a:buChar char="–"/>
            </a:pPr>
            <a:r>
              <a:rPr lang="en-GB" dirty="0">
                <a:solidFill>
                  <a:srgbClr val="000000"/>
                </a:solidFill>
                <a:cs typeface="Times New Roman" pitchFamily="18" charset="0"/>
              </a:rPr>
              <a:t>Help Desk activities for VERSUS users</a:t>
            </a:r>
          </a:p>
          <a:p>
            <a:pPr algn="just">
              <a:buSzPct val="100000"/>
              <a:buFont typeface="Arial" charset="0"/>
              <a:buChar char="–"/>
            </a:pPr>
            <a:r>
              <a:rPr lang="en-GB" dirty="0">
                <a:solidFill>
                  <a:srgbClr val="000000"/>
                </a:solidFill>
                <a:cs typeface="Times New Roman" pitchFamily="18" charset="0"/>
              </a:rPr>
              <a:t>Software maintenance</a:t>
            </a:r>
          </a:p>
          <a:p>
            <a:pPr algn="just">
              <a:buSzPct val="100000"/>
              <a:buFont typeface="Arial" charset="0"/>
              <a:buChar char="–"/>
            </a:pPr>
            <a:r>
              <a:rPr lang="en-GB" dirty="0">
                <a:solidFill>
                  <a:srgbClr val="000000"/>
                </a:solidFill>
                <a:cs typeface="Times New Roman" pitchFamily="18" charset="0"/>
              </a:rPr>
              <a:t>Test/release of package and Manuals updates to be delivered to the users</a:t>
            </a:r>
          </a:p>
          <a:p>
            <a:pPr algn="just">
              <a:buSzPct val="100000"/>
              <a:buFont typeface="Arial" charset="0"/>
              <a:buChar char="–"/>
            </a:pPr>
            <a:r>
              <a:rPr lang="en-GB" dirty="0">
                <a:solidFill>
                  <a:srgbClr val="000000"/>
                </a:solidFill>
                <a:cs typeface="Times New Roman" pitchFamily="18" charset="0"/>
              </a:rPr>
              <a:t> Stress test of the system (definition of benchmark)</a:t>
            </a:r>
            <a:endParaRPr lang="en-GB" u="sng" dirty="0">
              <a:solidFill>
                <a:srgbClr val="000000"/>
              </a:solidFill>
              <a:cs typeface="Times New Roman" pitchFamily="18" charset="0"/>
            </a:endParaRPr>
          </a:p>
          <a:p>
            <a:pPr algn="just"/>
            <a:endParaRPr lang="en-GB" u="sng" dirty="0">
              <a:solidFill>
                <a:srgbClr val="000000"/>
              </a:solidFill>
              <a:cs typeface="Times New Roman" pitchFamily="18" charset="0"/>
            </a:endParaRPr>
          </a:p>
          <a:p>
            <a:pPr algn="just"/>
            <a:r>
              <a:rPr lang="en-GB" u="sng" dirty="0">
                <a:solidFill>
                  <a:srgbClr val="000000"/>
                </a:solidFill>
                <a:cs typeface="Times New Roman" pitchFamily="18" charset="0"/>
              </a:rPr>
              <a:t>Deliverables</a:t>
            </a:r>
            <a:endParaRPr lang="en-GB" dirty="0">
              <a:solidFill>
                <a:srgbClr val="000000"/>
              </a:solidFill>
              <a:cs typeface="Times New Roman" pitchFamily="18" charset="0"/>
            </a:endParaRPr>
          </a:p>
          <a:p>
            <a:pPr algn="just">
              <a:buSzPct val="100000"/>
              <a:buFont typeface="Arial" charset="0"/>
              <a:buChar char="–"/>
            </a:pPr>
            <a:r>
              <a:rPr lang="en-GB" dirty="0">
                <a:solidFill>
                  <a:srgbClr val="000000"/>
                </a:solidFill>
                <a:cs typeface="Times New Roman" pitchFamily="18" charset="0"/>
              </a:rPr>
              <a:t>Package updates: COSMO year </a:t>
            </a:r>
            <a:r>
              <a:rPr lang="en-GB" dirty="0" smtClean="0">
                <a:solidFill>
                  <a:srgbClr val="000000"/>
                </a:solidFill>
                <a:cs typeface="Times New Roman" pitchFamily="18" charset="0"/>
              </a:rPr>
              <a:t>2011</a:t>
            </a:r>
            <a:endParaRPr lang="en-GB" u="sng" dirty="0" smtClean="0">
              <a:solidFill>
                <a:srgbClr val="000000"/>
              </a:solidFill>
              <a:cs typeface="Times New Roman" pitchFamily="18" charset="0"/>
            </a:endParaRPr>
          </a:p>
          <a:p>
            <a:pPr algn="just"/>
            <a:endParaRPr lang="en-GB" u="sng" dirty="0" smtClean="0">
              <a:solidFill>
                <a:srgbClr val="000000"/>
              </a:solidFill>
              <a:cs typeface="Times New Roman" pitchFamily="18" charset="0"/>
            </a:endParaRPr>
          </a:p>
          <a:p>
            <a:pPr algn="just"/>
            <a:r>
              <a:rPr lang="en-GB" dirty="0" smtClean="0">
                <a:solidFill>
                  <a:srgbClr val="FF0000"/>
                </a:solidFill>
                <a:cs typeface="Times New Roman" pitchFamily="18" charset="0"/>
              </a:rPr>
              <a:t>Versus Forum, Patch05, New Complete Installation  package, Patch6beta (wave model), Patch6</a:t>
            </a:r>
          </a:p>
          <a:p>
            <a:pPr algn="just"/>
            <a:endParaRPr lang="en-GB" dirty="0" smtClean="0">
              <a:solidFill>
                <a:srgbClr val="FF0000"/>
              </a:solidFill>
              <a:cs typeface="Times New Roman" pitchFamily="18" charset="0"/>
            </a:endParaRPr>
          </a:p>
          <a:p>
            <a:pPr algn="just"/>
            <a:r>
              <a:rPr lang="en-GB" dirty="0" smtClean="0">
                <a:solidFill>
                  <a:srgbClr val="FF0000"/>
                </a:solidFill>
                <a:cs typeface="Times New Roman" pitchFamily="18" charset="0"/>
              </a:rPr>
              <a:t>Benchmark executed</a:t>
            </a:r>
          </a:p>
          <a:p>
            <a:pPr algn="just"/>
            <a:endParaRPr lang="en-GB" dirty="0" smtClean="0">
              <a:solidFill>
                <a:srgbClr val="FF0000"/>
              </a:solidFill>
              <a:cs typeface="Times New Roman" pitchFamily="18" charset="0"/>
            </a:endParaRPr>
          </a:p>
          <a:p>
            <a:pPr algn="just"/>
            <a:r>
              <a:rPr lang="en-GB" dirty="0" smtClean="0">
                <a:solidFill>
                  <a:srgbClr val="FF0000"/>
                </a:solidFill>
                <a:cs typeface="Times New Roman" pitchFamily="18" charset="0"/>
              </a:rPr>
              <a:t>Stress of the system – under definition by Vanessa</a:t>
            </a:r>
            <a:endParaRPr lang="en-GB" dirty="0">
              <a:solidFill>
                <a:srgbClr val="FF0000"/>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Phase3</a:t>
            </a:r>
            <a:endParaRPr lang="de-CH" b="1" dirty="0">
              <a:solidFill>
                <a:srgbClr val="003366"/>
              </a:solidFill>
            </a:endParaRPr>
          </a:p>
        </p:txBody>
      </p:sp>
      <p:sp>
        <p:nvSpPr>
          <p:cNvPr id="7" name="Rettangolo 6"/>
          <p:cNvSpPr>
            <a:spLocks noChangeArrowheads="1"/>
          </p:cNvSpPr>
          <p:nvPr/>
        </p:nvSpPr>
        <p:spPr bwMode="auto">
          <a:xfrm>
            <a:off x="785786" y="1571612"/>
            <a:ext cx="7559675" cy="2308324"/>
          </a:xfrm>
          <a:prstGeom prst="rect">
            <a:avLst/>
          </a:prstGeom>
          <a:noFill/>
          <a:ln w="9525">
            <a:noFill/>
            <a:miter lim="800000"/>
            <a:headEnd/>
            <a:tailEnd/>
          </a:ln>
        </p:spPr>
        <p:txBody>
          <a:bodyPr>
            <a:spAutoFit/>
          </a:bodyPr>
          <a:lstStyle/>
          <a:p>
            <a:r>
              <a:rPr lang="en-GB" b="1" i="1" dirty="0">
                <a:latin typeface="Calibri" pitchFamily="34" charset="0"/>
              </a:rPr>
              <a:t>PHASE 3: COSMO year 2011</a:t>
            </a:r>
          </a:p>
          <a:p>
            <a:r>
              <a:rPr lang="en-GB" b="1" dirty="0"/>
              <a:t>Task 1: Improvement of VERSUS security, “</a:t>
            </a:r>
            <a:r>
              <a:rPr lang="en-GB" b="1" dirty="0" err="1"/>
              <a:t>plug&amp;play</a:t>
            </a:r>
            <a:r>
              <a:rPr lang="en-GB" b="1" dirty="0"/>
              <a:t>” installation and Web pages</a:t>
            </a:r>
            <a:endParaRPr lang="en-GB" dirty="0"/>
          </a:p>
          <a:p>
            <a:endParaRPr lang="en-GB" dirty="0"/>
          </a:p>
          <a:p>
            <a:r>
              <a:rPr lang="en-GB" dirty="0"/>
              <a:t>From the experience of several partners, improvements are needed regarding the security of the VERSUS software in a complex environment as well as installation procedures for new versions and patches and, finally, Web GUI search pages</a:t>
            </a:r>
            <a:r>
              <a:rPr lang="en-GB" dirty="0" smtClean="0"/>
              <a:t>.</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Phase3</a:t>
            </a:r>
            <a:endParaRPr lang="de-CH" b="1" dirty="0">
              <a:solidFill>
                <a:srgbClr val="003366"/>
              </a:solidFill>
            </a:endParaRPr>
          </a:p>
        </p:txBody>
      </p:sp>
      <p:sp>
        <p:nvSpPr>
          <p:cNvPr id="7" name="Rettangolo 6"/>
          <p:cNvSpPr>
            <a:spLocks noChangeArrowheads="1"/>
          </p:cNvSpPr>
          <p:nvPr/>
        </p:nvSpPr>
        <p:spPr bwMode="auto">
          <a:xfrm>
            <a:off x="642910" y="1142984"/>
            <a:ext cx="8064500" cy="3323987"/>
          </a:xfrm>
          <a:prstGeom prst="rect">
            <a:avLst/>
          </a:prstGeom>
          <a:noFill/>
          <a:ln w="9525">
            <a:noFill/>
            <a:miter lim="800000"/>
            <a:headEnd/>
            <a:tailEnd/>
          </a:ln>
        </p:spPr>
        <p:txBody>
          <a:bodyPr>
            <a:spAutoFit/>
          </a:bodyPr>
          <a:lstStyle/>
          <a:p>
            <a:pPr>
              <a:defRPr/>
            </a:pPr>
            <a:r>
              <a:rPr lang="en-GB" sz="1400" b="1" i="1" dirty="0">
                <a:latin typeface="Calibri" pitchFamily="34" charset="0"/>
              </a:rPr>
              <a:t>PHASE 3: COSMO year 2011</a:t>
            </a:r>
          </a:p>
          <a:p>
            <a:pPr>
              <a:defRPr/>
            </a:pPr>
            <a:r>
              <a:rPr lang="en-GB" sz="1400" b="1" dirty="0"/>
              <a:t>Task 1: Improvement of VERSUS security, “</a:t>
            </a:r>
            <a:r>
              <a:rPr lang="en-GB" sz="1400" b="1" dirty="0" err="1"/>
              <a:t>plug&amp;play</a:t>
            </a:r>
            <a:r>
              <a:rPr lang="en-GB" sz="1400" b="1" dirty="0"/>
              <a:t>” installation and Web pages</a:t>
            </a:r>
            <a:endParaRPr lang="en-GB" sz="1400" dirty="0"/>
          </a:p>
          <a:p>
            <a:pPr>
              <a:defRPr/>
            </a:pPr>
            <a:endParaRPr lang="en-GB" sz="1400" dirty="0"/>
          </a:p>
          <a:p>
            <a:pPr>
              <a:defRPr/>
            </a:pPr>
            <a:r>
              <a:rPr lang="en-GB" sz="1400" u="sng" dirty="0"/>
              <a:t>Main Activities</a:t>
            </a:r>
          </a:p>
          <a:p>
            <a:pPr>
              <a:defRPr/>
            </a:pPr>
            <a:endParaRPr lang="en-GB" sz="1400" u="sng" dirty="0"/>
          </a:p>
          <a:p>
            <a:pPr>
              <a:defRPr/>
            </a:pPr>
            <a:r>
              <a:rPr lang="en-GB" sz="1400" dirty="0"/>
              <a:t>Task 1a: Collection of requirements</a:t>
            </a:r>
          </a:p>
          <a:p>
            <a:pPr>
              <a:defRPr/>
            </a:pPr>
            <a:r>
              <a:rPr lang="en-GB" sz="1400" dirty="0"/>
              <a:t>Task 1b: Implementation of improved security of the system</a:t>
            </a:r>
          </a:p>
          <a:p>
            <a:pPr>
              <a:defRPr/>
            </a:pPr>
            <a:r>
              <a:rPr lang="en-GB" sz="1400" dirty="0"/>
              <a:t>Task 1c: Development of a new installation and patch update procedures</a:t>
            </a:r>
          </a:p>
          <a:p>
            <a:pPr>
              <a:defRPr/>
            </a:pPr>
            <a:r>
              <a:rPr lang="en-GB" sz="1400" dirty="0"/>
              <a:t>Task 1d: Development of back-up functionalities for the DB</a:t>
            </a:r>
          </a:p>
          <a:p>
            <a:pPr>
              <a:defRPr/>
            </a:pPr>
            <a:r>
              <a:rPr lang="en-GB" sz="1400" dirty="0"/>
              <a:t>Task 1e: Review of Web GUI search pages for improved </a:t>
            </a:r>
            <a:r>
              <a:rPr lang="en-GB" sz="1400" dirty="0" smtClean="0"/>
              <a:t>functionality</a:t>
            </a:r>
          </a:p>
          <a:p>
            <a:pPr>
              <a:defRPr/>
            </a:pPr>
            <a:endParaRPr lang="en-GB" sz="1400" dirty="0" smtClean="0"/>
          </a:p>
          <a:p>
            <a:pPr>
              <a:defRPr/>
            </a:pPr>
            <a:endParaRPr lang="en-GB" sz="1400" dirty="0"/>
          </a:p>
          <a:p>
            <a:pPr>
              <a:defRPr/>
            </a:pPr>
            <a:endParaRPr lang="en-GB" sz="1400" dirty="0" smtClean="0"/>
          </a:p>
          <a:p>
            <a:pPr algn="ctr">
              <a:defRPr/>
            </a:pPr>
            <a:r>
              <a:rPr lang="en-GB" sz="2800" dirty="0" smtClean="0">
                <a:solidFill>
                  <a:srgbClr val="FF0000"/>
                </a:solidFill>
              </a:rPr>
              <a:t>SUCCESSFULLY COMPLETED</a:t>
            </a:r>
            <a:endParaRPr lang="en-GB" sz="28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Phase3</a:t>
            </a:r>
            <a:endParaRPr lang="de-CH" b="1" dirty="0">
              <a:solidFill>
                <a:srgbClr val="003366"/>
              </a:solidFill>
            </a:endParaRPr>
          </a:p>
        </p:txBody>
      </p:sp>
      <p:sp>
        <p:nvSpPr>
          <p:cNvPr id="7" name="Rettangolo 6"/>
          <p:cNvSpPr>
            <a:spLocks noChangeArrowheads="1"/>
          </p:cNvSpPr>
          <p:nvPr/>
        </p:nvSpPr>
        <p:spPr bwMode="auto">
          <a:xfrm>
            <a:off x="684213" y="1111250"/>
            <a:ext cx="8064500" cy="3323987"/>
          </a:xfrm>
          <a:prstGeom prst="rect">
            <a:avLst/>
          </a:prstGeom>
          <a:noFill/>
          <a:ln w="9525">
            <a:noFill/>
            <a:miter lim="800000"/>
            <a:headEnd/>
            <a:tailEnd/>
          </a:ln>
        </p:spPr>
        <p:txBody>
          <a:bodyPr>
            <a:spAutoFit/>
          </a:bodyPr>
          <a:lstStyle/>
          <a:p>
            <a:r>
              <a:rPr lang="en-GB" sz="1400" b="1" i="1" dirty="0">
                <a:latin typeface="Calibri" pitchFamily="34" charset="0"/>
              </a:rPr>
              <a:t>PHASE 3: COSMO year 2011</a:t>
            </a:r>
          </a:p>
          <a:p>
            <a:pPr algn="just"/>
            <a:r>
              <a:rPr lang="en-GB" sz="1400" b="1" dirty="0">
                <a:solidFill>
                  <a:srgbClr val="000000"/>
                </a:solidFill>
                <a:cs typeface="Times New Roman" pitchFamily="18" charset="0"/>
              </a:rPr>
              <a:t>Task 2: Final Implementation of Feedback Files in VERSUS</a:t>
            </a:r>
            <a:endParaRPr lang="en-GB" sz="1400" dirty="0">
              <a:solidFill>
                <a:srgbClr val="000000"/>
              </a:solidFill>
              <a:cs typeface="Times New Roman" pitchFamily="18" charset="0"/>
            </a:endParaRPr>
          </a:p>
          <a:p>
            <a:pPr algn="just"/>
            <a:r>
              <a:rPr lang="en-GB" sz="1400" dirty="0">
                <a:solidFill>
                  <a:srgbClr val="000000"/>
                </a:solidFill>
                <a:cs typeface="Times New Roman" pitchFamily="18" charset="0"/>
              </a:rPr>
              <a:t>The use of Feedback Files (FF) is important to improve upper air verification and Conditional Verification activities where large amounts of data must be manipulated.</a:t>
            </a:r>
          </a:p>
          <a:p>
            <a:pPr algn="just"/>
            <a:r>
              <a:rPr lang="en-GB" sz="1400" dirty="0">
                <a:solidFill>
                  <a:srgbClr val="000000"/>
                </a:solidFill>
                <a:cs typeface="Times New Roman" pitchFamily="18" charset="0"/>
              </a:rPr>
              <a:t>A feasibility study on how to proceed with the implementation of FF has been created by the PL team and reviewed by DWD in July 2010 and the new Database Structure for FF has been created by PL team.</a:t>
            </a:r>
          </a:p>
          <a:p>
            <a:pPr algn="just"/>
            <a:r>
              <a:rPr lang="en-GB" sz="1400" dirty="0">
                <a:solidFill>
                  <a:srgbClr val="000000"/>
                </a:solidFill>
                <a:cs typeface="Times New Roman" pitchFamily="18" charset="0"/>
              </a:rPr>
              <a:t>Software by DWD to upload FF data is under investigation at the moment.</a:t>
            </a:r>
            <a:endParaRPr lang="en-GB" sz="1400" u="sng" dirty="0">
              <a:solidFill>
                <a:srgbClr val="000000"/>
              </a:solidFill>
              <a:cs typeface="Times New Roman" pitchFamily="18" charset="0"/>
            </a:endParaRPr>
          </a:p>
          <a:p>
            <a:pPr algn="just"/>
            <a:endParaRPr lang="en-GB" sz="1400" u="sng" dirty="0" smtClean="0">
              <a:solidFill>
                <a:srgbClr val="000000"/>
              </a:solidFill>
              <a:cs typeface="Times New Roman" pitchFamily="18" charset="0"/>
            </a:endParaRPr>
          </a:p>
          <a:p>
            <a:pPr algn="just"/>
            <a:r>
              <a:rPr lang="en-GB" sz="1400" u="sng" dirty="0" smtClean="0">
                <a:solidFill>
                  <a:srgbClr val="000000"/>
                </a:solidFill>
                <a:cs typeface="Times New Roman" pitchFamily="18" charset="0"/>
              </a:rPr>
              <a:t>Main </a:t>
            </a:r>
            <a:r>
              <a:rPr lang="en-GB" sz="1400" u="sng" dirty="0">
                <a:solidFill>
                  <a:srgbClr val="000000"/>
                </a:solidFill>
                <a:cs typeface="Times New Roman" pitchFamily="18" charset="0"/>
              </a:rPr>
              <a:t>Activities</a:t>
            </a:r>
            <a:endParaRPr lang="en-GB" sz="1400" dirty="0">
              <a:solidFill>
                <a:srgbClr val="000000"/>
              </a:solidFill>
              <a:cs typeface="Times New Roman" pitchFamily="18" charset="0"/>
            </a:endParaRPr>
          </a:p>
          <a:p>
            <a:pPr algn="just">
              <a:buSzPct val="100000"/>
              <a:buFont typeface="Arial" charset="0"/>
              <a:buChar char="–"/>
            </a:pPr>
            <a:r>
              <a:rPr lang="en-GB" sz="1400" dirty="0">
                <a:solidFill>
                  <a:srgbClr val="000000"/>
                </a:solidFill>
                <a:cs typeface="Times New Roman" pitchFamily="18" charset="0"/>
              </a:rPr>
              <a:t>Task 2a: Implementation of Loader module for FF</a:t>
            </a:r>
          </a:p>
          <a:p>
            <a:pPr algn="just">
              <a:buSzPct val="100000"/>
              <a:buFont typeface="Arial" charset="0"/>
              <a:buChar char="–"/>
            </a:pPr>
            <a:r>
              <a:rPr lang="en-GB" sz="1400" dirty="0">
                <a:solidFill>
                  <a:srgbClr val="000000"/>
                </a:solidFill>
                <a:cs typeface="Times New Roman" pitchFamily="18" charset="0"/>
              </a:rPr>
              <a:t>Task 2b: Creation of new Web GUI for FF </a:t>
            </a:r>
          </a:p>
          <a:p>
            <a:pPr algn="just">
              <a:buSzPct val="100000"/>
              <a:buFont typeface="Arial" charset="0"/>
              <a:buChar char="–"/>
            </a:pPr>
            <a:r>
              <a:rPr lang="en-GB" sz="1400" dirty="0">
                <a:solidFill>
                  <a:srgbClr val="000000"/>
                </a:solidFill>
                <a:cs typeface="Times New Roman" pitchFamily="18" charset="0"/>
              </a:rPr>
              <a:t>Task 2c: Conditional Verification for data from FF (Requirements by DWD)</a:t>
            </a:r>
          </a:p>
          <a:p>
            <a:pPr algn="just">
              <a:buSzPct val="100000"/>
              <a:buFont typeface="Arial" charset="0"/>
              <a:buChar char="–"/>
            </a:pPr>
            <a:r>
              <a:rPr lang="en-GB" sz="1400" dirty="0">
                <a:solidFill>
                  <a:srgbClr val="000000"/>
                </a:solidFill>
                <a:cs typeface="Times New Roman" pitchFamily="18" charset="0"/>
              </a:rPr>
              <a:t>Task 2d: Stand-alone tool for FF creation for all partners with Documentation</a:t>
            </a:r>
          </a:p>
          <a:p>
            <a:pPr algn="just">
              <a:buSzPct val="100000"/>
              <a:buFont typeface="Arial" charset="0"/>
              <a:buChar char="–"/>
            </a:pPr>
            <a:r>
              <a:rPr lang="en-GB" sz="1400" dirty="0">
                <a:solidFill>
                  <a:srgbClr val="000000"/>
                </a:solidFill>
                <a:cs typeface="Times New Roman" pitchFamily="18" charset="0"/>
              </a:rPr>
              <a:t>Task 2e: Dedicated test phase for FF tool implementation and FF functionalities in </a:t>
            </a:r>
            <a:r>
              <a:rPr lang="en-GB" sz="1400" dirty="0" smtClean="0">
                <a:solidFill>
                  <a:srgbClr val="000000"/>
                </a:solidFill>
                <a:cs typeface="Times New Roman" pitchFamily="18" charset="0"/>
              </a:rPr>
              <a:t>VERSUS</a:t>
            </a:r>
            <a:endParaRPr lang="en-GB" sz="1400" u="sng" dirty="0">
              <a:solidFill>
                <a:srgbClr val="000000"/>
              </a:solidFill>
              <a:cs typeface="Times New Roman" pitchFamily="18" charset="0"/>
            </a:endParaRPr>
          </a:p>
        </p:txBody>
      </p:sp>
      <p:sp>
        <p:nvSpPr>
          <p:cNvPr id="10" name="Rettangolo 9"/>
          <p:cNvSpPr/>
          <p:nvPr/>
        </p:nvSpPr>
        <p:spPr>
          <a:xfrm>
            <a:off x="2285984" y="4714884"/>
            <a:ext cx="4764381" cy="523220"/>
          </a:xfrm>
          <a:prstGeom prst="rect">
            <a:avLst/>
          </a:prstGeom>
        </p:spPr>
        <p:txBody>
          <a:bodyPr wrap="none">
            <a:spAutoFit/>
          </a:bodyPr>
          <a:lstStyle/>
          <a:p>
            <a:pPr algn="ctr">
              <a:defRPr/>
            </a:pPr>
            <a:r>
              <a:rPr lang="en-GB" sz="2800" dirty="0" smtClean="0">
                <a:solidFill>
                  <a:srgbClr val="FF0000"/>
                </a:solidFill>
              </a:rPr>
              <a:t>STOPPED </a:t>
            </a:r>
            <a:r>
              <a:rPr lang="en-GB" sz="2400" dirty="0" smtClean="0">
                <a:solidFill>
                  <a:srgbClr val="FF0000"/>
                </a:solidFill>
              </a:rPr>
              <a:t>completed next year</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Phase3</a:t>
            </a:r>
            <a:endParaRPr lang="de-CH" b="1" dirty="0">
              <a:solidFill>
                <a:srgbClr val="003366"/>
              </a:solidFill>
            </a:endParaRPr>
          </a:p>
        </p:txBody>
      </p:sp>
      <p:sp>
        <p:nvSpPr>
          <p:cNvPr id="7" name="Rettangolo 6"/>
          <p:cNvSpPr>
            <a:spLocks noChangeArrowheads="1"/>
          </p:cNvSpPr>
          <p:nvPr/>
        </p:nvSpPr>
        <p:spPr bwMode="auto">
          <a:xfrm>
            <a:off x="714348" y="1142984"/>
            <a:ext cx="8064500" cy="3970318"/>
          </a:xfrm>
          <a:prstGeom prst="rect">
            <a:avLst/>
          </a:prstGeom>
          <a:noFill/>
          <a:ln w="9525">
            <a:noFill/>
            <a:miter lim="800000"/>
            <a:headEnd/>
            <a:tailEnd/>
          </a:ln>
        </p:spPr>
        <p:txBody>
          <a:bodyPr>
            <a:spAutoFit/>
          </a:bodyPr>
          <a:lstStyle/>
          <a:p>
            <a:r>
              <a:rPr lang="en-GB" sz="1400" b="1" i="1" dirty="0" smtClean="0">
                <a:latin typeface="Calibri" pitchFamily="34" charset="0"/>
              </a:rPr>
              <a:t>PHASE 3: COSMO year 2011</a:t>
            </a:r>
          </a:p>
          <a:p>
            <a:pPr algn="just"/>
            <a:r>
              <a:rPr lang="en-GB" sz="1400" b="1" dirty="0" smtClean="0">
                <a:solidFill>
                  <a:srgbClr val="000000"/>
                </a:solidFill>
                <a:cs typeface="Times New Roman" pitchFamily="18" charset="0"/>
              </a:rPr>
              <a:t>Task 3</a:t>
            </a:r>
            <a:r>
              <a:rPr lang="en-GB" sz="1400" dirty="0" smtClean="0">
                <a:solidFill>
                  <a:srgbClr val="000000"/>
                </a:solidFill>
                <a:cs typeface="Times New Roman" pitchFamily="18" charset="0"/>
              </a:rPr>
              <a:t>: </a:t>
            </a:r>
            <a:r>
              <a:rPr lang="en-GB" sz="1400" b="1" dirty="0" smtClean="0">
                <a:solidFill>
                  <a:srgbClr val="000000"/>
                </a:solidFill>
                <a:cs typeface="Times New Roman" pitchFamily="18" charset="0"/>
              </a:rPr>
              <a:t>Improvement of graphical representation of scores</a:t>
            </a:r>
            <a:endParaRPr lang="en-GB" sz="1400" dirty="0" smtClean="0">
              <a:solidFill>
                <a:srgbClr val="000000"/>
              </a:solidFill>
              <a:cs typeface="Times New Roman" pitchFamily="18" charset="0"/>
            </a:endParaRPr>
          </a:p>
          <a:p>
            <a:pPr algn="just"/>
            <a:r>
              <a:rPr lang="en-GB" sz="1400" dirty="0" smtClean="0">
                <a:solidFill>
                  <a:srgbClr val="000000"/>
                </a:solidFill>
                <a:cs typeface="Times New Roman" pitchFamily="18" charset="0"/>
              </a:rPr>
              <a:t>VERSUS already provides some basic representation of statistical scores developed using the </a:t>
            </a:r>
            <a:r>
              <a:rPr lang="en-GB" sz="1400" dirty="0" err="1" smtClean="0">
                <a:solidFill>
                  <a:srgbClr val="000000"/>
                </a:solidFill>
                <a:cs typeface="Times New Roman" pitchFamily="18" charset="0"/>
              </a:rPr>
              <a:t>JpGraph</a:t>
            </a:r>
            <a:r>
              <a:rPr lang="en-GB" sz="1400" dirty="0" smtClean="0">
                <a:solidFill>
                  <a:srgbClr val="000000"/>
                </a:solidFill>
                <a:cs typeface="Times New Roman" pitchFamily="18" charset="0"/>
              </a:rPr>
              <a:t> package. Improvements and new plots can be added using  “R” language. </a:t>
            </a:r>
          </a:p>
          <a:p>
            <a:pPr algn="just"/>
            <a:r>
              <a:rPr lang="en-GB" sz="1400" dirty="0" smtClean="0">
                <a:solidFill>
                  <a:srgbClr val="000000"/>
                </a:solidFill>
                <a:cs typeface="Times New Roman" pitchFamily="18" charset="0"/>
              </a:rPr>
              <a:t>Input data coding for new plots or modification to the existing code for the creation of new plots should be based on the actual VERSUS data model for </a:t>
            </a:r>
            <a:r>
              <a:rPr lang="en-GB" sz="1400" dirty="0" err="1" smtClean="0">
                <a:solidFill>
                  <a:srgbClr val="000000"/>
                </a:solidFill>
                <a:cs typeface="Times New Roman" pitchFamily="18" charset="0"/>
              </a:rPr>
              <a:t>obs</a:t>
            </a:r>
            <a:r>
              <a:rPr lang="en-GB" sz="1400" dirty="0" smtClean="0">
                <a:solidFill>
                  <a:srgbClr val="000000"/>
                </a:solidFill>
                <a:cs typeface="Times New Roman" pitchFamily="18" charset="0"/>
              </a:rPr>
              <a:t>, </a:t>
            </a:r>
            <a:r>
              <a:rPr lang="en-GB" sz="1400" dirty="0" err="1" smtClean="0">
                <a:solidFill>
                  <a:srgbClr val="000000"/>
                </a:solidFill>
                <a:cs typeface="Times New Roman" pitchFamily="18" charset="0"/>
              </a:rPr>
              <a:t>fcs</a:t>
            </a:r>
            <a:r>
              <a:rPr lang="en-GB" sz="1400" dirty="0" smtClean="0">
                <a:solidFill>
                  <a:srgbClr val="000000"/>
                </a:solidFill>
                <a:cs typeface="Times New Roman" pitchFamily="18" charset="0"/>
              </a:rPr>
              <a:t> and statistical scores.</a:t>
            </a:r>
            <a:endParaRPr lang="en-GB" sz="1400" u="sng" dirty="0" smtClean="0">
              <a:solidFill>
                <a:srgbClr val="000000"/>
              </a:solidFill>
              <a:cs typeface="Times New Roman" pitchFamily="18" charset="0"/>
            </a:endParaRPr>
          </a:p>
          <a:p>
            <a:pPr algn="just"/>
            <a:r>
              <a:rPr lang="en-GB" sz="1400" u="sng" dirty="0" smtClean="0">
                <a:solidFill>
                  <a:srgbClr val="000000"/>
                </a:solidFill>
                <a:cs typeface="Times New Roman" pitchFamily="18" charset="0"/>
              </a:rPr>
              <a:t>Main Activities</a:t>
            </a:r>
            <a:endParaRPr lang="en-GB" sz="1400" dirty="0" smtClean="0">
              <a:solidFill>
                <a:srgbClr val="000000"/>
              </a:solidFill>
              <a:cs typeface="Times New Roman" pitchFamily="18" charset="0"/>
            </a:endParaRPr>
          </a:p>
          <a:p>
            <a:pPr algn="just">
              <a:buSzPct val="100000"/>
              <a:buFont typeface="Arial" charset="0"/>
              <a:buChar char="–"/>
            </a:pPr>
            <a:r>
              <a:rPr lang="en-GB" sz="1400" dirty="0" smtClean="0">
                <a:solidFill>
                  <a:srgbClr val="000000"/>
                </a:solidFill>
                <a:cs typeface="Times New Roman" pitchFamily="18" charset="0"/>
              </a:rPr>
              <a:t>Task 3a: Survey and collection of requirements for new graphics and improvements of existing graphics from the partners for both surface and upper air. Review of R package plots availability and compliance with requirements and their full description for VERSUS implementation (input data format and expected output)</a:t>
            </a:r>
          </a:p>
          <a:p>
            <a:pPr algn="just">
              <a:buSzPct val="100000"/>
              <a:buFont typeface="Arial" charset="0"/>
              <a:buChar char="–"/>
            </a:pPr>
            <a:r>
              <a:rPr lang="en-GB" sz="1400" dirty="0" smtClean="0">
                <a:solidFill>
                  <a:srgbClr val="000000"/>
                </a:solidFill>
                <a:cs typeface="Times New Roman" pitchFamily="18" charset="0"/>
              </a:rPr>
              <a:t>Task 3b: Creation of new plots, if any, based on the requirements using “R” or </a:t>
            </a:r>
            <a:r>
              <a:rPr lang="en-GB" sz="1400" dirty="0" err="1" smtClean="0">
                <a:solidFill>
                  <a:srgbClr val="000000"/>
                </a:solidFill>
                <a:cs typeface="Times New Roman" pitchFamily="18" charset="0"/>
              </a:rPr>
              <a:t>JpGraph</a:t>
            </a:r>
            <a:r>
              <a:rPr lang="en-GB" sz="1400" dirty="0" smtClean="0">
                <a:solidFill>
                  <a:srgbClr val="000000"/>
                </a:solidFill>
                <a:cs typeface="Times New Roman" pitchFamily="18" charset="0"/>
              </a:rPr>
              <a:t>. </a:t>
            </a:r>
            <a:r>
              <a:rPr lang="en-GB" sz="1400" dirty="0" err="1" smtClean="0">
                <a:solidFill>
                  <a:srgbClr val="000000"/>
                </a:solidFill>
                <a:cs typeface="Times New Roman" pitchFamily="18" charset="0"/>
              </a:rPr>
              <a:t>Fulll</a:t>
            </a:r>
            <a:r>
              <a:rPr lang="en-GB" sz="1400" dirty="0" smtClean="0">
                <a:solidFill>
                  <a:srgbClr val="000000"/>
                </a:solidFill>
                <a:cs typeface="Times New Roman" pitchFamily="18" charset="0"/>
              </a:rPr>
              <a:t> description of data input. Test phase.</a:t>
            </a:r>
          </a:p>
          <a:p>
            <a:pPr algn="just">
              <a:buSzPct val="100000"/>
              <a:buFont typeface="Arial" charset="0"/>
              <a:buChar char="–"/>
            </a:pPr>
            <a:r>
              <a:rPr lang="en-GB" sz="1400" dirty="0" smtClean="0">
                <a:solidFill>
                  <a:srgbClr val="000000"/>
                </a:solidFill>
                <a:cs typeface="Times New Roman" pitchFamily="18" charset="0"/>
              </a:rPr>
              <a:t>Task 3c: Implementation in VERSUS system (interface with database) </a:t>
            </a:r>
          </a:p>
          <a:p>
            <a:pPr algn="just">
              <a:buSzPct val="100000"/>
              <a:buFont typeface="Arial" charset="0"/>
              <a:buNone/>
            </a:pPr>
            <a:endParaRPr lang="en-GB" sz="1400" u="sng" dirty="0" smtClean="0">
              <a:solidFill>
                <a:srgbClr val="000000"/>
              </a:solidFill>
              <a:cs typeface="Times New Roman" pitchFamily="18" charset="0"/>
            </a:endParaRPr>
          </a:p>
          <a:p>
            <a:pPr algn="just">
              <a:buSzPct val="100000"/>
            </a:pPr>
            <a:endParaRPr lang="en-GB" sz="1400" u="sng" dirty="0" smtClean="0">
              <a:solidFill>
                <a:srgbClr val="000000"/>
              </a:solidFill>
              <a:cs typeface="Times New Roman" pitchFamily="18" charset="0"/>
            </a:endParaRPr>
          </a:p>
          <a:p>
            <a:pPr algn="just">
              <a:buSzPct val="100000"/>
            </a:pPr>
            <a:endParaRPr lang="en-GB" sz="1400" u="sng" dirty="0" smtClean="0">
              <a:solidFill>
                <a:srgbClr val="000000"/>
              </a:solidFill>
              <a:cs typeface="Times New Roman" pitchFamily="18" charset="0"/>
            </a:endParaRPr>
          </a:p>
          <a:p>
            <a:pPr algn="just">
              <a:buSzPct val="100000"/>
              <a:buFont typeface="Arial" charset="0"/>
              <a:buChar char="–"/>
            </a:pPr>
            <a:endParaRPr lang="en-GB" sz="1400" u="sng" dirty="0">
              <a:solidFill>
                <a:srgbClr val="000000"/>
              </a:solidFill>
              <a:cs typeface="Times New Roman" pitchFamily="18" charset="0"/>
            </a:endParaRPr>
          </a:p>
        </p:txBody>
      </p:sp>
      <p:sp>
        <p:nvSpPr>
          <p:cNvPr id="10" name="Rettangolo 9"/>
          <p:cNvSpPr/>
          <p:nvPr/>
        </p:nvSpPr>
        <p:spPr>
          <a:xfrm>
            <a:off x="1785918" y="4643446"/>
            <a:ext cx="5338834" cy="800219"/>
          </a:xfrm>
          <a:prstGeom prst="rect">
            <a:avLst/>
          </a:prstGeom>
        </p:spPr>
        <p:txBody>
          <a:bodyPr wrap="none">
            <a:spAutoFit/>
          </a:bodyPr>
          <a:lstStyle/>
          <a:p>
            <a:pPr algn="ctr">
              <a:defRPr/>
            </a:pPr>
            <a:r>
              <a:rPr lang="en-GB" sz="2800" dirty="0" smtClean="0">
                <a:solidFill>
                  <a:srgbClr val="FF0000"/>
                </a:solidFill>
              </a:rPr>
              <a:t>SUCCESSFULLY COMPLETED</a:t>
            </a:r>
          </a:p>
          <a:p>
            <a:pPr algn="ctr">
              <a:defRPr/>
            </a:pPr>
            <a:r>
              <a:rPr lang="en-GB" dirty="0" smtClean="0">
                <a:solidFill>
                  <a:srgbClr val="FF0000"/>
                </a:solidFill>
                <a:hlinkClick r:id="rId4" action="ppaction://hlinkfile"/>
              </a:rPr>
              <a:t>PATCH06 under test right now released soon.</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Phase3</a:t>
            </a:r>
            <a:endParaRPr lang="de-CH" b="1" dirty="0">
              <a:solidFill>
                <a:srgbClr val="003366"/>
              </a:solidFill>
            </a:endParaRPr>
          </a:p>
        </p:txBody>
      </p:sp>
      <p:sp>
        <p:nvSpPr>
          <p:cNvPr id="9" name="Rettangolo 6"/>
          <p:cNvSpPr>
            <a:spLocks noChangeArrowheads="1"/>
          </p:cNvSpPr>
          <p:nvPr/>
        </p:nvSpPr>
        <p:spPr bwMode="auto">
          <a:xfrm>
            <a:off x="684213" y="1111250"/>
            <a:ext cx="8280400" cy="2893100"/>
          </a:xfrm>
          <a:prstGeom prst="rect">
            <a:avLst/>
          </a:prstGeom>
          <a:noFill/>
          <a:ln w="9525">
            <a:noFill/>
            <a:miter lim="800000"/>
            <a:headEnd/>
            <a:tailEnd/>
          </a:ln>
        </p:spPr>
        <p:txBody>
          <a:bodyPr>
            <a:spAutoFit/>
          </a:bodyPr>
          <a:lstStyle/>
          <a:p>
            <a:r>
              <a:rPr lang="en-GB" sz="1400" b="1" i="1" dirty="0">
                <a:latin typeface="Calibri" pitchFamily="34" charset="0"/>
              </a:rPr>
              <a:t>PHASE 3: COSMO year 2011</a:t>
            </a:r>
          </a:p>
          <a:p>
            <a:pPr algn="just"/>
            <a:r>
              <a:rPr lang="en-GB" sz="1400" b="1" dirty="0">
                <a:solidFill>
                  <a:srgbClr val="000000"/>
                </a:solidFill>
                <a:cs typeface="Times New Roman" pitchFamily="18" charset="0"/>
              </a:rPr>
              <a:t>Task 4</a:t>
            </a:r>
            <a:r>
              <a:rPr lang="en-GB" sz="1400" dirty="0">
                <a:solidFill>
                  <a:srgbClr val="000000"/>
                </a:solidFill>
                <a:cs typeface="Times New Roman" pitchFamily="18" charset="0"/>
              </a:rPr>
              <a:t>: </a:t>
            </a:r>
            <a:r>
              <a:rPr lang="en-GB" sz="1400" b="1" dirty="0">
                <a:solidFill>
                  <a:srgbClr val="000000"/>
                </a:solidFill>
                <a:cs typeface="Times New Roman" pitchFamily="18" charset="0"/>
              </a:rPr>
              <a:t>Implementation of Probabilistic Scores </a:t>
            </a:r>
            <a:endParaRPr lang="en-GB" sz="1400" dirty="0">
              <a:solidFill>
                <a:srgbClr val="000000"/>
              </a:solidFill>
              <a:cs typeface="Times New Roman" pitchFamily="18" charset="0"/>
            </a:endParaRPr>
          </a:p>
          <a:p>
            <a:pPr algn="just"/>
            <a:r>
              <a:rPr lang="en-GB" sz="1400" dirty="0">
                <a:solidFill>
                  <a:srgbClr val="000000"/>
                </a:solidFill>
                <a:cs typeface="Times New Roman" pitchFamily="18" charset="0"/>
              </a:rPr>
              <a:t>Following the Guidelines from TASK5 – Phase 2, Probabilistic Scores will be implemented, possibly using the “R” verification package. A capability of the software to handle ensemble forecasts and verifying them through the deterministic approach, has already been added in the last version of VERSUS.</a:t>
            </a:r>
            <a:endParaRPr lang="en-GB" sz="1400" u="sng" dirty="0">
              <a:solidFill>
                <a:srgbClr val="000000"/>
              </a:solidFill>
              <a:cs typeface="Times New Roman" pitchFamily="18" charset="0"/>
            </a:endParaRPr>
          </a:p>
          <a:p>
            <a:pPr algn="just"/>
            <a:r>
              <a:rPr lang="en-GB" sz="1400" u="sng" dirty="0">
                <a:solidFill>
                  <a:srgbClr val="000000"/>
                </a:solidFill>
                <a:cs typeface="Times New Roman" pitchFamily="18" charset="0"/>
              </a:rPr>
              <a:t>Main Activities</a:t>
            </a:r>
            <a:endParaRPr lang="en-GB" sz="1400" dirty="0">
              <a:solidFill>
                <a:srgbClr val="000000"/>
              </a:solidFill>
              <a:cs typeface="Times New Roman" pitchFamily="18" charset="0"/>
            </a:endParaRPr>
          </a:p>
          <a:p>
            <a:pPr algn="just">
              <a:buSzPct val="100000"/>
              <a:buFont typeface="Arial" charset="0"/>
              <a:buChar char="–"/>
            </a:pPr>
            <a:r>
              <a:rPr lang="en-GB" sz="1400" dirty="0">
                <a:solidFill>
                  <a:srgbClr val="000000"/>
                </a:solidFill>
                <a:cs typeface="Times New Roman" pitchFamily="18" charset="0"/>
              </a:rPr>
              <a:t>Pre-Task 4: </a:t>
            </a:r>
            <a:r>
              <a:rPr lang="en-GB" sz="1400" dirty="0">
                <a:solidFill>
                  <a:srgbClr val="000000"/>
                </a:solidFill>
                <a:cs typeface="Times New Roman" pitchFamily="18" charset="0"/>
                <a:hlinkClick r:id="rId4" action="ppaction://hlinkfile"/>
              </a:rPr>
              <a:t>Delivery of the reviewed EPS Document</a:t>
            </a:r>
            <a:endParaRPr lang="en-GB" sz="1400" dirty="0">
              <a:solidFill>
                <a:srgbClr val="000000"/>
              </a:solidFill>
              <a:cs typeface="Times New Roman" pitchFamily="18" charset="0"/>
            </a:endParaRPr>
          </a:p>
          <a:p>
            <a:pPr algn="just">
              <a:buSzPct val="100000"/>
              <a:buFont typeface="Arial" charset="0"/>
              <a:buChar char="–"/>
            </a:pPr>
            <a:r>
              <a:rPr lang="en-GB" sz="1400" dirty="0">
                <a:solidFill>
                  <a:srgbClr val="000000"/>
                </a:solidFill>
                <a:cs typeface="Times New Roman" pitchFamily="18" charset="0"/>
              </a:rPr>
              <a:t>Task 4a: Comparison between the Guidelines and the “R” verification package documentation, including graphics</a:t>
            </a:r>
          </a:p>
          <a:p>
            <a:pPr algn="just">
              <a:buSzPct val="100000"/>
              <a:buFont typeface="Arial" charset="0"/>
              <a:buChar char="–"/>
            </a:pPr>
            <a:r>
              <a:rPr lang="en-GB" sz="1400" dirty="0">
                <a:solidFill>
                  <a:srgbClr val="000000"/>
                </a:solidFill>
                <a:cs typeface="Times New Roman" pitchFamily="18" charset="0"/>
              </a:rPr>
              <a:t>Task 4b: Full description of R code and associated graphics (from the Guidelines) </a:t>
            </a:r>
          </a:p>
          <a:p>
            <a:pPr algn="just">
              <a:buSzPct val="100000"/>
              <a:buFont typeface="Arial" charset="0"/>
              <a:buChar char="–"/>
            </a:pPr>
            <a:r>
              <a:rPr lang="en-GB" sz="1400" dirty="0">
                <a:solidFill>
                  <a:srgbClr val="000000"/>
                </a:solidFill>
                <a:cs typeface="Times New Roman" pitchFamily="18" charset="0"/>
              </a:rPr>
              <a:t>Task 4c: Implementation of “R” package in VERSUS with documentation (or other software code)</a:t>
            </a:r>
          </a:p>
          <a:p>
            <a:pPr algn="just">
              <a:buSzPct val="100000"/>
              <a:buFont typeface="Arial" charset="0"/>
              <a:buChar char="–"/>
            </a:pPr>
            <a:r>
              <a:rPr lang="en-GB" sz="1400" dirty="0">
                <a:solidFill>
                  <a:srgbClr val="000000"/>
                </a:solidFill>
                <a:cs typeface="Times New Roman" pitchFamily="18" charset="0"/>
              </a:rPr>
              <a:t>Task 4d: Creation of new Web pages for </a:t>
            </a:r>
            <a:r>
              <a:rPr lang="en-GB" sz="1400" dirty="0" smtClean="0">
                <a:solidFill>
                  <a:srgbClr val="000000"/>
                </a:solidFill>
                <a:cs typeface="Times New Roman" pitchFamily="18" charset="0"/>
              </a:rPr>
              <a:t>GUI</a:t>
            </a:r>
            <a:endParaRPr lang="en-GB" sz="1400" u="sng" dirty="0">
              <a:solidFill>
                <a:srgbClr val="000000"/>
              </a:solidFill>
              <a:cs typeface="Times New Roman" pitchFamily="18" charset="0"/>
            </a:endParaRPr>
          </a:p>
        </p:txBody>
      </p:sp>
      <p:sp>
        <p:nvSpPr>
          <p:cNvPr id="11" name="Rettangolo 10"/>
          <p:cNvSpPr/>
          <p:nvPr/>
        </p:nvSpPr>
        <p:spPr>
          <a:xfrm>
            <a:off x="785786" y="4500570"/>
            <a:ext cx="7133684" cy="461665"/>
          </a:xfrm>
          <a:prstGeom prst="rect">
            <a:avLst/>
          </a:prstGeom>
        </p:spPr>
        <p:txBody>
          <a:bodyPr wrap="none">
            <a:spAutoFit/>
          </a:bodyPr>
          <a:lstStyle/>
          <a:p>
            <a:pPr algn="ctr">
              <a:defRPr/>
            </a:pPr>
            <a:r>
              <a:rPr lang="en-GB" sz="2400" dirty="0" smtClean="0">
                <a:solidFill>
                  <a:srgbClr val="FF0000"/>
                </a:solidFill>
              </a:rPr>
              <a:t>Partially COMPLETED: 4c, 4d are actually ongoing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2" name="Picture 10" descr="logo1st"/>
          <p:cNvPicPr>
            <a:picLocks noChangeAspect="1" noChangeArrowheads="1"/>
          </p:cNvPicPr>
          <p:nvPr/>
        </p:nvPicPr>
        <p:blipFill>
          <a:blip r:embed="rId3" cstate="print"/>
          <a:srcRect/>
          <a:stretch>
            <a:fillRect/>
          </a:stretch>
        </p:blipFill>
        <p:spPr bwMode="auto">
          <a:xfrm>
            <a:off x="7956550" y="115888"/>
            <a:ext cx="790575" cy="885825"/>
          </a:xfrm>
          <a:prstGeom prst="rect">
            <a:avLst/>
          </a:prstGeom>
          <a:noFill/>
          <a:ln w="9525">
            <a:noFill/>
            <a:miter lim="800000"/>
            <a:headEnd/>
            <a:tailEnd/>
          </a:ln>
        </p:spPr>
      </p:pic>
      <p:sp>
        <p:nvSpPr>
          <p:cNvPr id="3" name="Segnaposto piè di pagina 2"/>
          <p:cNvSpPr>
            <a:spLocks noGrp="1"/>
          </p:cNvSpPr>
          <p:nvPr>
            <p:ph type="ftr" sz="quarter" idx="11"/>
          </p:nvPr>
        </p:nvSpPr>
        <p:spPr>
          <a:xfrm>
            <a:off x="2571736" y="6500834"/>
            <a:ext cx="3876692" cy="261960"/>
          </a:xfrm>
        </p:spPr>
        <p:txBody>
          <a:bodyPr/>
          <a:lstStyle/>
          <a:p>
            <a:r>
              <a:rPr lang="en-US" dirty="0" smtClean="0"/>
              <a:t>13 ° COSMO General Meeting 2011 - Rome</a:t>
            </a:r>
            <a:endParaRPr lang="it-IT" dirty="0"/>
          </a:p>
        </p:txBody>
      </p:sp>
      <p:sp>
        <p:nvSpPr>
          <p:cNvPr id="6" name="Rectangle 2"/>
          <p:cNvSpPr>
            <a:spLocks noChangeArrowheads="1"/>
          </p:cNvSpPr>
          <p:nvPr/>
        </p:nvSpPr>
        <p:spPr bwMode="auto">
          <a:xfrm>
            <a:off x="2124075" y="115888"/>
            <a:ext cx="4835525" cy="579437"/>
          </a:xfrm>
          <a:prstGeom prst="rect">
            <a:avLst/>
          </a:prstGeom>
          <a:noFill/>
          <a:ln w="9525">
            <a:noFill/>
            <a:miter lim="800000"/>
            <a:headEnd/>
            <a:tailEnd/>
          </a:ln>
        </p:spPr>
        <p:txBody>
          <a:bodyPr wrap="none" anchor="ctr">
            <a:spAutoFit/>
          </a:bodyPr>
          <a:lstStyle/>
          <a:p>
            <a:r>
              <a:rPr lang="en-GB" sz="3200" dirty="0">
                <a:solidFill>
                  <a:schemeClr val="tx2"/>
                </a:solidFill>
              </a:rPr>
              <a:t>VERSUS2 Priority Project</a:t>
            </a:r>
            <a:endParaRPr lang="it-IT" sz="3200" dirty="0">
              <a:solidFill>
                <a:schemeClr val="tx2"/>
              </a:solidFill>
            </a:endParaRPr>
          </a:p>
        </p:txBody>
      </p:sp>
      <p:sp>
        <p:nvSpPr>
          <p:cNvPr id="8" name="Rettangolo 8"/>
          <p:cNvSpPr>
            <a:spLocks noChangeArrowheads="1"/>
          </p:cNvSpPr>
          <p:nvPr/>
        </p:nvSpPr>
        <p:spPr bwMode="auto">
          <a:xfrm>
            <a:off x="2843213" y="765175"/>
            <a:ext cx="3429000" cy="366713"/>
          </a:xfrm>
          <a:prstGeom prst="rect">
            <a:avLst/>
          </a:prstGeom>
          <a:noFill/>
          <a:ln w="9525">
            <a:noFill/>
            <a:miter lim="800000"/>
            <a:headEnd/>
            <a:tailEnd/>
          </a:ln>
        </p:spPr>
        <p:txBody>
          <a:bodyPr>
            <a:spAutoFit/>
          </a:bodyPr>
          <a:lstStyle/>
          <a:p>
            <a:pPr marL="342900" indent="-342900" algn="ctr">
              <a:spcBef>
                <a:spcPct val="20000"/>
              </a:spcBef>
              <a:buClr>
                <a:srgbClr val="003366"/>
              </a:buClr>
              <a:buSzPct val="75000"/>
              <a:tabLst>
                <a:tab pos="447675" algn="l"/>
              </a:tabLst>
            </a:pPr>
            <a:r>
              <a:rPr lang="de-CH" b="1" dirty="0" smtClean="0">
                <a:solidFill>
                  <a:srgbClr val="003366"/>
                </a:solidFill>
              </a:rPr>
              <a:t>Phase3</a:t>
            </a:r>
            <a:endParaRPr lang="de-CH" b="1" dirty="0">
              <a:solidFill>
                <a:srgbClr val="003366"/>
              </a:solidFill>
            </a:endParaRPr>
          </a:p>
        </p:txBody>
      </p:sp>
      <p:sp>
        <p:nvSpPr>
          <p:cNvPr id="9" name="Rettangolo 6"/>
          <p:cNvSpPr>
            <a:spLocks noChangeArrowheads="1"/>
          </p:cNvSpPr>
          <p:nvPr/>
        </p:nvSpPr>
        <p:spPr bwMode="auto">
          <a:xfrm>
            <a:off x="684213" y="1111250"/>
            <a:ext cx="8064500" cy="2893100"/>
          </a:xfrm>
          <a:prstGeom prst="rect">
            <a:avLst/>
          </a:prstGeom>
          <a:noFill/>
          <a:ln w="9525">
            <a:noFill/>
            <a:miter lim="800000"/>
            <a:headEnd/>
            <a:tailEnd/>
          </a:ln>
        </p:spPr>
        <p:txBody>
          <a:bodyPr>
            <a:spAutoFit/>
          </a:bodyPr>
          <a:lstStyle/>
          <a:p>
            <a:r>
              <a:rPr lang="en-GB" sz="1400" b="1" i="1" dirty="0">
                <a:latin typeface="Calibri" pitchFamily="34" charset="0"/>
              </a:rPr>
              <a:t>PHASE 3: COSMO year 2011</a:t>
            </a:r>
          </a:p>
          <a:p>
            <a:pPr algn="just"/>
            <a:r>
              <a:rPr lang="en-GB" sz="1400" b="1" dirty="0">
                <a:solidFill>
                  <a:srgbClr val="000000"/>
                </a:solidFill>
                <a:cs typeface="Times New Roman" pitchFamily="18" charset="0"/>
              </a:rPr>
              <a:t>Task 5: Fuzzy Verification Toolbox and Object-oriented Verification</a:t>
            </a:r>
            <a:endParaRPr lang="en-GB" sz="1400" dirty="0">
              <a:solidFill>
                <a:srgbClr val="000000"/>
              </a:solidFill>
              <a:cs typeface="Times New Roman" pitchFamily="18" charset="0"/>
            </a:endParaRPr>
          </a:p>
          <a:p>
            <a:pPr algn="just"/>
            <a:r>
              <a:rPr lang="en-GB" sz="1400" dirty="0">
                <a:solidFill>
                  <a:srgbClr val="000000"/>
                </a:solidFill>
                <a:cs typeface="Times New Roman" pitchFamily="18" charset="0"/>
              </a:rPr>
              <a:t>The use of gridded observations (analysis field) is crucial to apply special verification methods for very high-resolution models, such as Fuzzy verification (through the use of Fuzzy toolbox) and object-oriented verification (MODE and SAL).</a:t>
            </a:r>
            <a:endParaRPr lang="en-GB" sz="1400" u="sng" dirty="0">
              <a:solidFill>
                <a:srgbClr val="000000"/>
              </a:solidFill>
              <a:cs typeface="Times New Roman" pitchFamily="18" charset="0"/>
            </a:endParaRPr>
          </a:p>
          <a:p>
            <a:pPr algn="just"/>
            <a:r>
              <a:rPr lang="en-GB" sz="1400" u="sng" dirty="0">
                <a:solidFill>
                  <a:srgbClr val="000000"/>
                </a:solidFill>
                <a:cs typeface="Times New Roman" pitchFamily="18" charset="0"/>
              </a:rPr>
              <a:t>Main Activities</a:t>
            </a:r>
            <a:endParaRPr lang="en-GB" sz="1400" dirty="0">
              <a:solidFill>
                <a:srgbClr val="000000"/>
              </a:solidFill>
              <a:cs typeface="Times New Roman" pitchFamily="18" charset="0"/>
            </a:endParaRPr>
          </a:p>
          <a:p>
            <a:pPr algn="just">
              <a:buSzPct val="100000"/>
              <a:buFont typeface="Arial" charset="0"/>
              <a:buChar char="–"/>
            </a:pPr>
            <a:r>
              <a:rPr lang="en-GB" sz="1400" dirty="0">
                <a:solidFill>
                  <a:srgbClr val="000000"/>
                </a:solidFill>
                <a:cs typeface="Times New Roman" pitchFamily="18" charset="0"/>
              </a:rPr>
              <a:t>Pre-Task 5: Completion and test of standard verification with gridded analysis</a:t>
            </a:r>
          </a:p>
          <a:p>
            <a:pPr algn="just">
              <a:buSzPct val="100000"/>
              <a:buFont typeface="Arial" charset="0"/>
              <a:buChar char="–"/>
            </a:pPr>
            <a:r>
              <a:rPr lang="en-GB" sz="1400" dirty="0">
                <a:solidFill>
                  <a:srgbClr val="000000"/>
                </a:solidFill>
                <a:cs typeface="Times New Roman" pitchFamily="18" charset="0"/>
              </a:rPr>
              <a:t>Task 5a: Test and documentation of C version of Fuzzy Toolbox developed by Romania. Creation of graphics (from High- Resolution Verification Priority Project  Report) using “R”.</a:t>
            </a:r>
          </a:p>
          <a:p>
            <a:pPr algn="just">
              <a:buSzPct val="100000"/>
              <a:buFont typeface="Arial" charset="0"/>
              <a:buChar char="–"/>
            </a:pPr>
            <a:r>
              <a:rPr lang="en-GB" sz="1400" dirty="0">
                <a:solidFill>
                  <a:srgbClr val="000000"/>
                </a:solidFill>
                <a:cs typeface="Times New Roman" pitchFamily="18" charset="0"/>
              </a:rPr>
              <a:t>Task 5b: Implementation in VERSUS system</a:t>
            </a:r>
          </a:p>
          <a:p>
            <a:pPr algn="just">
              <a:buSzPct val="100000"/>
              <a:buFont typeface="Arial" charset="0"/>
              <a:buChar char="–"/>
            </a:pPr>
            <a:r>
              <a:rPr lang="en-GB" sz="1400" dirty="0">
                <a:solidFill>
                  <a:srgbClr val="000000"/>
                </a:solidFill>
                <a:cs typeface="Times New Roman" pitchFamily="18" charset="0"/>
              </a:rPr>
              <a:t>Task 5c: Feasibility study on the implementation of SAL and other methods objected oriented (from MET software e.g.). Complete description for possible implementation in VERSUS (e.g. input and output data). </a:t>
            </a:r>
            <a:endParaRPr lang="en-GB" sz="1400" u="sng" dirty="0">
              <a:solidFill>
                <a:srgbClr val="000000"/>
              </a:solidFill>
              <a:cs typeface="Times New Roman" pitchFamily="18" charset="0"/>
            </a:endParaRPr>
          </a:p>
        </p:txBody>
      </p:sp>
      <p:sp>
        <p:nvSpPr>
          <p:cNvPr id="11" name="Rettangolo 10"/>
          <p:cNvSpPr/>
          <p:nvPr/>
        </p:nvSpPr>
        <p:spPr>
          <a:xfrm>
            <a:off x="357159" y="4357694"/>
            <a:ext cx="8643998" cy="830997"/>
          </a:xfrm>
          <a:prstGeom prst="rect">
            <a:avLst/>
          </a:prstGeom>
        </p:spPr>
        <p:txBody>
          <a:bodyPr wrap="square">
            <a:spAutoFit/>
          </a:bodyPr>
          <a:lstStyle/>
          <a:p>
            <a:r>
              <a:rPr lang="en-GB" sz="2400" dirty="0" smtClean="0">
                <a:solidFill>
                  <a:srgbClr val="FF0000"/>
                </a:solidFill>
              </a:rPr>
              <a:t>COMPLETED Pre-task  and partially Task5a. Task 5c not activated</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5298</TotalTime>
  <Words>1529</Words>
  <Application>Microsoft Office PowerPoint</Application>
  <PresentationFormat>Presentazione su schermo (4:3)</PresentationFormat>
  <Paragraphs>327</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1_Struttura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Angela</dc:creator>
  <cp:lastModifiedBy>Utente</cp:lastModifiedBy>
  <cp:revision>356</cp:revision>
  <dcterms:created xsi:type="dcterms:W3CDTF">2008-04-10T15:14:59Z</dcterms:created>
  <dcterms:modified xsi:type="dcterms:W3CDTF">2011-09-07T09:18:18Z</dcterms:modified>
</cp:coreProperties>
</file>