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270" r:id="rId3"/>
    <p:sldId id="271" r:id="rId4"/>
    <p:sldId id="286" r:id="rId5"/>
    <p:sldId id="287" r:id="rId6"/>
    <p:sldId id="288" r:id="rId7"/>
    <p:sldId id="272" r:id="rId8"/>
    <p:sldId id="273" r:id="rId9"/>
    <p:sldId id="274" r:id="rId10"/>
    <p:sldId id="282" r:id="rId11"/>
    <p:sldId id="277" r:id="rId12"/>
    <p:sldId id="279" r:id="rId13"/>
    <p:sldId id="280" r:id="rId14"/>
    <p:sldId id="284" r:id="rId15"/>
    <p:sldId id="298" r:id="rId16"/>
    <p:sldId id="289" r:id="rId17"/>
    <p:sldId id="290" r:id="rId18"/>
    <p:sldId id="291" r:id="rId19"/>
    <p:sldId id="292" r:id="rId20"/>
    <p:sldId id="293" r:id="rId21"/>
    <p:sldId id="294" r:id="rId22"/>
    <p:sldId id="295" r:id="rId23"/>
    <p:sldId id="296" r:id="rId24"/>
    <p:sldId id="297" r:id="rId2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33CC"/>
    <a:srgbClr val="000000"/>
    <a:srgbClr val="000099"/>
    <a:srgbClr val="FF99FF"/>
    <a:srgbClr val="FF3300"/>
    <a:srgbClr val="FF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18" autoAdjust="0"/>
    <p:restoredTop sz="94660"/>
  </p:normalViewPr>
  <p:slideViewPr>
    <p:cSldViewPr>
      <p:cViewPr varScale="1">
        <p:scale>
          <a:sx n="78" d="100"/>
          <a:sy n="78" d="100"/>
        </p:scale>
        <p:origin x="-73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C1F2DFA-C5F6-487F-96CE-935233CB5826}"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CA3DC98-4B1F-49D4-B87C-6E2D54013EB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DA5C3BA-215A-4EC0-9055-7E5F34A945D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6F37BFD-D641-4808-87E6-70D44BAFEB31}"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6529FFF-96DB-41EC-9ED7-E33BAAE69780}"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A80AEF9-C794-4372-B813-0B342361B075}"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B2B936D-5BA6-4D3D-A436-733196A044D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080F93DF-4883-4BD7-838A-FCD2C5EB24D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A31A41C7-72B5-46C5-86E7-FCA54988B012}"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7EF35181-727C-42F2-AED2-22F64255200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3B3434E5-36A6-41E0-A72C-3E6DE80894A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037B23C7-70C3-4FBD-B7B0-FA72320D3761}"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1353E8F-9592-49F8-B5BD-02D61A5ACC4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7"/>
          <p:cNvGraphicFramePr>
            <a:graphicFrameLocks noChangeAspect="1"/>
          </p:cNvGraphicFramePr>
          <p:nvPr/>
        </p:nvGraphicFramePr>
        <p:xfrm>
          <a:off x="0" y="-26988"/>
          <a:ext cx="9144000" cy="1189038"/>
        </p:xfrm>
        <a:graphic>
          <a:graphicData uri="http://schemas.openxmlformats.org/presentationml/2006/ole">
            <p:oleObj spid="_x0000_s1026" name="Image" r:id="rId15" imgW="9523810" imgH="1238423" progId="">
              <p:embed/>
            </p:oleObj>
          </a:graphicData>
        </a:graphic>
      </p:graphicFrame>
      <p:sp>
        <p:nvSpPr>
          <p:cNvPr id="102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1736192-9B59-4D2A-8FD4-F97D089272E2}" type="slidenum">
              <a:rPr lang="it-IT"/>
              <a:pPr>
                <a:defRPr/>
              </a:pPr>
              <a:t>‹N›</a:t>
            </a:fld>
            <a:endParaRPr lang="it-IT"/>
          </a:p>
        </p:txBody>
      </p:sp>
      <p:pic>
        <p:nvPicPr>
          <p:cNvPr id="1033" name="Picture 8" descr="Image4"/>
          <p:cNvPicPr>
            <a:picLocks noChangeAspect="1" noChangeArrowheads="1"/>
          </p:cNvPicPr>
          <p:nvPr/>
        </p:nvPicPr>
        <p:blipFill>
          <a:blip r:embed="rId16"/>
          <a:srcRect/>
          <a:stretch>
            <a:fillRect/>
          </a:stretch>
        </p:blipFill>
        <p:spPr bwMode="auto">
          <a:xfrm>
            <a:off x="34925" y="6524625"/>
            <a:ext cx="1008063" cy="265113"/>
          </a:xfrm>
          <a:prstGeom prst="rect">
            <a:avLst/>
          </a:prstGeom>
          <a:noFill/>
          <a:ln w="9525">
            <a:noFill/>
            <a:miter lim="800000"/>
            <a:headEnd/>
            <a:tailEnd/>
          </a:ln>
        </p:spPr>
      </p:pic>
      <p:pic>
        <p:nvPicPr>
          <p:cNvPr id="1034" name="Picture 9" descr="Image5"/>
          <p:cNvPicPr>
            <a:picLocks noChangeAspect="1" noChangeArrowheads="1"/>
          </p:cNvPicPr>
          <p:nvPr/>
        </p:nvPicPr>
        <p:blipFill>
          <a:blip r:embed="rId17"/>
          <a:srcRect/>
          <a:stretch>
            <a:fillRect/>
          </a:stretch>
        </p:blipFill>
        <p:spPr bwMode="auto">
          <a:xfrm>
            <a:off x="8515350" y="6165850"/>
            <a:ext cx="593725" cy="620713"/>
          </a:xfrm>
          <a:prstGeom prst="rect">
            <a:avLst/>
          </a:prstGeom>
          <a:noFill/>
          <a:ln w="9525">
            <a:noFill/>
            <a:miter lim="800000"/>
            <a:headEnd/>
            <a:tailEnd/>
          </a:ln>
        </p:spPr>
      </p:pic>
      <p:sp>
        <p:nvSpPr>
          <p:cNvPr id="1036" name="Segnaposto data 3"/>
          <p:cNvSpPr txBox="1">
            <a:spLocks/>
          </p:cNvSpPr>
          <p:nvPr/>
        </p:nvSpPr>
        <p:spPr bwMode="auto">
          <a:xfrm>
            <a:off x="0" y="6381750"/>
            <a:ext cx="9144000" cy="431800"/>
          </a:xfrm>
          <a:prstGeom prst="rect">
            <a:avLst/>
          </a:prstGeom>
          <a:noFill/>
          <a:ln w="9525">
            <a:noFill/>
            <a:miter lim="800000"/>
            <a:headEnd/>
            <a:tailEnd/>
          </a:ln>
        </p:spPr>
        <p:txBody>
          <a:bodyPr/>
          <a:lstStyle/>
          <a:p>
            <a:pPr algn="ctr">
              <a:defRPr/>
            </a:pPr>
            <a:r>
              <a:rPr lang="it-IT">
                <a:latin typeface="Calibri" pitchFamily="34" charset="0"/>
              </a:rPr>
              <a:t>12° COSMO General Meeting – Moscow</a:t>
            </a:r>
            <a:r>
              <a:rPr lang="it-IT"/>
              <a:t> </a:t>
            </a:r>
            <a:r>
              <a:rPr lang="it-IT">
                <a:latin typeface="Calibri" pitchFamily="34" charset="0"/>
              </a:rPr>
              <a:t>06-10 Sept 2010</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omic Sans MS" pitchFamily="66"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omic Sans MS" pitchFamily="66" charset="0"/>
        </a:defRPr>
      </a:lvl2pPr>
      <a:lvl3pPr marL="1143000" indent="-228600" algn="l" rtl="0" eaLnBrk="0" fontAlgn="base" hangingPunct="0">
        <a:spcBef>
          <a:spcPct val="20000"/>
        </a:spcBef>
        <a:spcAft>
          <a:spcPct val="0"/>
        </a:spcAft>
        <a:buChar char="•"/>
        <a:defRPr sz="2400">
          <a:solidFill>
            <a:schemeClr val="tx1"/>
          </a:solidFill>
          <a:latin typeface="Comic Sans MS" pitchFamily="66" charset="0"/>
        </a:defRPr>
      </a:lvl3pPr>
      <a:lvl4pPr marL="1600200" indent="-228600" algn="l" rtl="0" eaLnBrk="0" fontAlgn="base" hangingPunct="0">
        <a:spcBef>
          <a:spcPct val="20000"/>
        </a:spcBef>
        <a:spcAft>
          <a:spcPct val="0"/>
        </a:spcAft>
        <a:buChar char="–"/>
        <a:defRPr sz="2000">
          <a:solidFill>
            <a:schemeClr val="tx1"/>
          </a:solidFill>
          <a:latin typeface="Comic Sans MS" pitchFamily="66" charset="0"/>
        </a:defRPr>
      </a:lvl4pPr>
      <a:lvl5pPr marL="2057400" indent="-228600" algn="l" rtl="0" eaLnBrk="0" fontAlgn="base" hangingPunct="0">
        <a:spcBef>
          <a:spcPct val="20000"/>
        </a:spcBef>
        <a:spcAft>
          <a:spcPct val="0"/>
        </a:spcAft>
        <a:buChar char="»"/>
        <a:defRPr sz="2000">
          <a:solidFill>
            <a:schemeClr val="tx1"/>
          </a:solidFill>
          <a:latin typeface="Comic Sans MS" pitchFamily="66"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24000"/>
            <a:ext cx="8915400" cy="1143000"/>
          </a:xfrm>
        </p:spPr>
        <p:txBody>
          <a:bodyPr/>
          <a:lstStyle/>
          <a:p>
            <a:pPr eaLnBrk="1" hangingPunct="1"/>
            <a:r>
              <a:rPr lang="en-US" smtClean="0"/>
              <a:t>VERSUS2 Priority Project</a:t>
            </a:r>
            <a:br>
              <a:rPr lang="en-US" smtClean="0"/>
            </a:br>
            <a:r>
              <a:rPr lang="en-US" smtClean="0"/>
              <a:t>Report</a:t>
            </a:r>
          </a:p>
        </p:txBody>
      </p:sp>
      <p:sp>
        <p:nvSpPr>
          <p:cNvPr id="3" name="Sottotitolo 2"/>
          <p:cNvSpPr>
            <a:spLocks/>
          </p:cNvSpPr>
          <p:nvPr/>
        </p:nvSpPr>
        <p:spPr bwMode="auto">
          <a:xfrm>
            <a:off x="0" y="3644900"/>
            <a:ext cx="8964613" cy="1752600"/>
          </a:xfrm>
          <a:prstGeom prst="rect">
            <a:avLst/>
          </a:prstGeom>
          <a:noFill/>
          <a:ln w="9525">
            <a:noFill/>
            <a:miter lim="800000"/>
            <a:headEnd/>
            <a:tailEnd/>
          </a:ln>
        </p:spPr>
        <p:txBody>
          <a:bodyPr/>
          <a:lstStyle/>
          <a:p>
            <a:pPr algn="ctr" eaLnBrk="0" hangingPunct="0">
              <a:spcBef>
                <a:spcPct val="20000"/>
              </a:spcBef>
              <a:defRPr/>
            </a:pPr>
            <a:r>
              <a:rPr lang="it-IT" sz="3200" dirty="0">
                <a:latin typeface="+mj-lt"/>
              </a:rPr>
              <a:t>Adriano Raspanti</a:t>
            </a:r>
          </a:p>
          <a:p>
            <a:pPr algn="ctr" eaLnBrk="0" hangingPunct="0">
              <a:spcBef>
                <a:spcPct val="20000"/>
              </a:spcBef>
              <a:defRPr/>
            </a:pPr>
            <a:endParaRPr lang="it-IT" sz="3200" dirty="0">
              <a:solidFill>
                <a:srgbClr val="898989"/>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1267"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1268"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1269"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1270" name="Rettangolo 6"/>
          <p:cNvSpPr>
            <a:spLocks noChangeArrowheads="1"/>
          </p:cNvSpPr>
          <p:nvPr/>
        </p:nvSpPr>
        <p:spPr bwMode="auto">
          <a:xfrm>
            <a:off x="357188" y="1333500"/>
            <a:ext cx="8572500" cy="4211638"/>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p>
          <a:p>
            <a:r>
              <a:rPr lang="en-GB" b="1"/>
              <a:t>Task 7: Preparatory work on feedback files implementation</a:t>
            </a:r>
            <a:endParaRPr lang="it-IT"/>
          </a:p>
          <a:p>
            <a:r>
              <a:rPr lang="en-GB"/>
              <a:t>Feedback files contain the observation and their deviation from forecasts for analysis and whole model runs. They do not contain only traditional observation and include information on data quality and status. Their implementation will result really useful for verification purposes, </a:t>
            </a:r>
            <a:r>
              <a:rPr lang="en-GB" u="sng"/>
              <a:t>provided that all COSMO member will be able to carry out feedback files from their operational and experimental runs</a:t>
            </a:r>
            <a:r>
              <a:rPr lang="en-GB"/>
              <a:t>.</a:t>
            </a:r>
            <a:endParaRPr lang="it-IT"/>
          </a:p>
          <a:p>
            <a:r>
              <a:rPr lang="en-GB"/>
              <a:t>This task is a prerequisite for Phase 3 implementation of FB files.</a:t>
            </a:r>
            <a:endParaRPr lang="it-IT"/>
          </a:p>
          <a:p>
            <a:endParaRPr lang="en-GB" u="sng"/>
          </a:p>
          <a:p>
            <a:r>
              <a:rPr lang="en-GB" u="sng"/>
              <a:t>Main Activities</a:t>
            </a:r>
            <a:endParaRPr lang="it-IT"/>
          </a:p>
          <a:p>
            <a:r>
              <a:rPr lang="en-GB" b="1"/>
              <a:t>Task7a</a:t>
            </a:r>
            <a:r>
              <a:rPr lang="en-GB"/>
              <a:t>: Fully description of feedback files: </a:t>
            </a:r>
            <a:r>
              <a:rPr lang="en-GB">
                <a:solidFill>
                  <a:srgbClr val="FF0000"/>
                </a:solidFill>
              </a:rPr>
              <a:t>COMPLETED (Doc. Feasibility Study)</a:t>
            </a:r>
            <a:endParaRPr lang="it-IT">
              <a:solidFill>
                <a:srgbClr val="FF0000"/>
              </a:solidFill>
            </a:endParaRPr>
          </a:p>
          <a:p>
            <a:r>
              <a:rPr lang="en-GB" b="1"/>
              <a:t>Task7b</a:t>
            </a:r>
            <a:r>
              <a:rPr lang="en-GB"/>
              <a:t>: Implementation of loader module for feedback files in VERSUS system (creation of tables, php modules...) to be integrated in VERSUS_FE loader: </a:t>
            </a:r>
            <a:r>
              <a:rPr lang="en-GB">
                <a:solidFill>
                  <a:srgbClr val="FF0000"/>
                </a:solidFill>
              </a:rPr>
              <a:t>ALMOST COMPLETED, loader application to be implemented</a:t>
            </a:r>
            <a:r>
              <a:rPr lang="en-GB"/>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2291"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2292"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2293"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2294" name="Rettangolo 6"/>
          <p:cNvSpPr>
            <a:spLocks noChangeArrowheads="1"/>
          </p:cNvSpPr>
          <p:nvPr/>
        </p:nvSpPr>
        <p:spPr bwMode="auto">
          <a:xfrm>
            <a:off x="142875" y="1214438"/>
            <a:ext cx="8786813" cy="4211637"/>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r>
              <a:rPr lang="en-GB" b="1"/>
              <a:t>Task 4</a:t>
            </a:r>
            <a:r>
              <a:rPr lang="en-GB"/>
              <a:t>: </a:t>
            </a:r>
            <a:r>
              <a:rPr lang="en-GB" b="1"/>
              <a:t>Use of gridded observation (analysis fields)</a:t>
            </a:r>
            <a:endParaRPr lang="it-IT"/>
          </a:p>
          <a:p>
            <a:r>
              <a:rPr lang="en-GB"/>
              <a:t> </a:t>
            </a:r>
            <a:endParaRPr lang="it-IT"/>
          </a:p>
          <a:p>
            <a:r>
              <a:rPr lang="en-GB" u="sng"/>
              <a:t>Main Activities</a:t>
            </a:r>
            <a:endParaRPr lang="it-IT"/>
          </a:p>
          <a:p>
            <a:r>
              <a:rPr lang="en-GB" b="1"/>
              <a:t>Task4a</a:t>
            </a:r>
            <a:r>
              <a:rPr lang="en-GB"/>
              <a:t>: Individuation of some aggregation methods for standard scores: </a:t>
            </a:r>
            <a:r>
              <a:rPr lang="en-GB">
                <a:solidFill>
                  <a:srgbClr val="FF0000"/>
                </a:solidFill>
              </a:rPr>
              <a:t>DELETED</a:t>
            </a:r>
            <a:endParaRPr lang="it-IT">
              <a:solidFill>
                <a:srgbClr val="FF0000"/>
              </a:solidFill>
            </a:endParaRPr>
          </a:p>
          <a:p>
            <a:r>
              <a:rPr lang="en-GB"/>
              <a:t>T</a:t>
            </a:r>
            <a:r>
              <a:rPr lang="en-GB" b="1"/>
              <a:t>ask4b</a:t>
            </a:r>
            <a:r>
              <a:rPr lang="en-GB"/>
              <a:t>: Implementation of Loader module for gridded observation (GRIB coded): </a:t>
            </a:r>
            <a:r>
              <a:rPr lang="en-GB">
                <a:solidFill>
                  <a:srgbClr val="FF0000"/>
                </a:solidFill>
              </a:rPr>
              <a:t>almost</a:t>
            </a:r>
            <a:r>
              <a:rPr lang="en-GB"/>
              <a:t> </a:t>
            </a:r>
            <a:r>
              <a:rPr lang="en-GB">
                <a:solidFill>
                  <a:srgbClr val="FF0000"/>
                </a:solidFill>
              </a:rPr>
              <a:t>COMPLETED</a:t>
            </a:r>
            <a:endParaRPr lang="it-IT">
              <a:solidFill>
                <a:srgbClr val="FF0000"/>
              </a:solidFill>
            </a:endParaRPr>
          </a:p>
          <a:p>
            <a:r>
              <a:rPr lang="en-GB" b="1"/>
              <a:t>Task4c</a:t>
            </a:r>
            <a:r>
              <a:rPr lang="en-GB"/>
              <a:t>: Detailed documentation of Fuzzy verification toolbox for its integration and implementation in VERSUS package: </a:t>
            </a:r>
            <a:r>
              <a:rPr lang="en-GB">
                <a:solidFill>
                  <a:srgbClr val="FF0000"/>
                </a:solidFill>
              </a:rPr>
              <a:t>COMPLETED</a:t>
            </a:r>
            <a:endParaRPr lang="it-IT">
              <a:solidFill>
                <a:srgbClr val="FF0000"/>
              </a:solidFill>
            </a:endParaRPr>
          </a:p>
          <a:p>
            <a:r>
              <a:rPr lang="en-GB" b="1"/>
              <a:t>Task4d</a:t>
            </a:r>
            <a:r>
              <a:rPr lang="en-GB"/>
              <a:t>: Re-writing Fuzzy IDL code in C code: </a:t>
            </a:r>
            <a:r>
              <a:rPr lang="en-GB">
                <a:solidFill>
                  <a:srgbClr val="FF0000"/>
                </a:solidFill>
              </a:rPr>
              <a:t>almost COMPLETED </a:t>
            </a:r>
            <a:r>
              <a:rPr lang="en-GB"/>
              <a:t>(need of comparison phase with the old IDL package)</a:t>
            </a:r>
            <a:endParaRPr lang="it-IT">
              <a:solidFill>
                <a:srgbClr val="FF0000"/>
              </a:solidFill>
            </a:endParaRPr>
          </a:p>
          <a:p>
            <a:r>
              <a:rPr lang="en-GB" b="1"/>
              <a:t>Task4e</a:t>
            </a:r>
            <a:r>
              <a:rPr lang="en-GB"/>
              <a:t>: Implementation of Fuzzy toolbox and updating of WEB GUI accordingly: </a:t>
            </a:r>
            <a:r>
              <a:rPr lang="en-GB">
                <a:solidFill>
                  <a:srgbClr val="FF0000"/>
                </a:solidFill>
              </a:rPr>
              <a:t>PENDING</a:t>
            </a:r>
          </a:p>
          <a:p>
            <a:endParaRPr lang="en-GB"/>
          </a:p>
          <a:p>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3315"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3316"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3317"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3318" name="Rettangolo 6"/>
          <p:cNvSpPr>
            <a:spLocks noChangeArrowheads="1"/>
          </p:cNvSpPr>
          <p:nvPr/>
        </p:nvSpPr>
        <p:spPr bwMode="auto">
          <a:xfrm>
            <a:off x="323850" y="1214438"/>
            <a:ext cx="8208963" cy="2838450"/>
          </a:xfrm>
          <a:prstGeom prst="rect">
            <a:avLst/>
          </a:prstGeom>
          <a:noFill/>
          <a:ln w="9525">
            <a:noFill/>
            <a:miter lim="800000"/>
            <a:headEnd/>
            <a:tailEnd/>
          </a:ln>
        </p:spPr>
        <p:txBody>
          <a:bodyPr>
            <a:spAutoFit/>
          </a:bodyPr>
          <a:lstStyle/>
          <a:p>
            <a:r>
              <a:rPr lang="en-GB" b="1" i="1">
                <a:latin typeface="Calibri" pitchFamily="34" charset="0"/>
              </a:rPr>
              <a:t>PHASE 2: COSMO year 2010</a:t>
            </a:r>
          </a:p>
          <a:p>
            <a:endParaRPr lang="en-GB" b="1" i="1">
              <a:latin typeface="Calibri" pitchFamily="34" charset="0"/>
            </a:endParaRPr>
          </a:p>
          <a:p>
            <a:r>
              <a:rPr lang="en-GB" b="1" i="1"/>
              <a:t> </a:t>
            </a:r>
            <a:r>
              <a:rPr lang="en-GB" b="1"/>
              <a:t>Task 5</a:t>
            </a:r>
            <a:r>
              <a:rPr lang="en-GB"/>
              <a:t>: </a:t>
            </a:r>
            <a:r>
              <a:rPr lang="en-GB" b="1"/>
              <a:t>Identification of scores for Ensemble and probabilistic forecasts</a:t>
            </a:r>
            <a:endParaRPr lang="it-IT"/>
          </a:p>
          <a:p>
            <a:r>
              <a:rPr lang="en-GB"/>
              <a:t>This task is a prerequisite for Phase3 where loader module for probabilistic forecasts and probabilistic scores verification will be implemented.</a:t>
            </a:r>
          </a:p>
          <a:p>
            <a:endParaRPr lang="it-IT"/>
          </a:p>
          <a:p>
            <a:r>
              <a:rPr lang="en-GB" u="sng"/>
              <a:t>Main Activities</a:t>
            </a:r>
            <a:endParaRPr lang="it-IT"/>
          </a:p>
          <a:p>
            <a:r>
              <a:rPr lang="en-GB"/>
              <a:t>Task 5: Identification and full description of probabilistic scores to be implemented with description and example plots to be implemented for these probabilistic score : </a:t>
            </a:r>
            <a:r>
              <a:rPr lang="en-GB">
                <a:solidFill>
                  <a:srgbClr val="FF3300"/>
                </a:solidFill>
              </a:rPr>
              <a:t>ALMOST COMPLETED, POSTPONED OCTOBER 2010</a:t>
            </a:r>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4339"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4340"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4341"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4342" name="Rettangolo 6"/>
          <p:cNvSpPr>
            <a:spLocks noChangeArrowheads="1"/>
          </p:cNvSpPr>
          <p:nvPr/>
        </p:nvSpPr>
        <p:spPr bwMode="auto">
          <a:xfrm>
            <a:off x="1000125" y="1638300"/>
            <a:ext cx="6858000" cy="3662363"/>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p>
          <a:p>
            <a:r>
              <a:rPr lang="en-GB" b="1"/>
              <a:t>Task 6: Production of common statistical scores and scores graphic</a:t>
            </a:r>
            <a:endParaRPr lang="it-IT"/>
          </a:p>
          <a:p>
            <a:r>
              <a:rPr lang="en-GB"/>
              <a:t>Requirements for Common scores plots from WG5 Coordinator</a:t>
            </a:r>
            <a:endParaRPr lang="it-IT"/>
          </a:p>
          <a:p>
            <a:endParaRPr lang="en-GB" u="sng"/>
          </a:p>
          <a:p>
            <a:r>
              <a:rPr lang="en-GB" u="sng"/>
              <a:t>Main Activities</a:t>
            </a:r>
          </a:p>
          <a:p>
            <a:endParaRPr lang="it-IT"/>
          </a:p>
          <a:p>
            <a:r>
              <a:rPr lang="en-GB"/>
              <a:t>Pre-Task: Software for plots: </a:t>
            </a:r>
            <a:r>
              <a:rPr lang="en-GB">
                <a:solidFill>
                  <a:srgbClr val="FF3300"/>
                </a:solidFill>
              </a:rPr>
              <a:t>COMPLETED</a:t>
            </a:r>
          </a:p>
          <a:p>
            <a:r>
              <a:rPr lang="en-GB"/>
              <a:t>Task6a: Preparation of data to be sent to the responsible member: </a:t>
            </a:r>
            <a:r>
              <a:rPr lang="en-GB">
                <a:solidFill>
                  <a:srgbClr val="FF3300"/>
                </a:solidFill>
              </a:rPr>
              <a:t>COMPLETED </a:t>
            </a:r>
            <a:endParaRPr lang="it-IT">
              <a:solidFill>
                <a:srgbClr val="FF3300"/>
              </a:solidFill>
            </a:endParaRPr>
          </a:p>
          <a:p>
            <a:r>
              <a:rPr lang="en-GB"/>
              <a:t>Task6b: Production of seasonal common scores plots and preparation of presentation for GM: </a:t>
            </a:r>
            <a:r>
              <a:rPr lang="en-GB">
                <a:solidFill>
                  <a:srgbClr val="FF3300"/>
                </a:solidFill>
              </a:rPr>
              <a:t>COMPLETED</a:t>
            </a:r>
            <a:endParaRPr lang="it-IT">
              <a:solidFill>
                <a:srgbClr val="FF33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5363"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5364"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5365"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5366" name="Rettangolo 6"/>
          <p:cNvSpPr>
            <a:spLocks noChangeArrowheads="1"/>
          </p:cNvSpPr>
          <p:nvPr/>
        </p:nvSpPr>
        <p:spPr bwMode="auto">
          <a:xfrm>
            <a:off x="1000125" y="1333500"/>
            <a:ext cx="6858000" cy="3113088"/>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p>
          <a:p>
            <a:r>
              <a:rPr lang="en-GB" b="1"/>
              <a:t>Task 8: Statistical features like confidence intervals and the Bootstrap method</a:t>
            </a:r>
            <a:endParaRPr lang="it-IT" b="1"/>
          </a:p>
          <a:p>
            <a:endParaRPr lang="en-GB" u="sng"/>
          </a:p>
          <a:p>
            <a:r>
              <a:rPr lang="en-GB" u="sng"/>
              <a:t>Main activities: </a:t>
            </a:r>
            <a:r>
              <a:rPr lang="en-GB"/>
              <a:t>Implementation of CI and BM and others possibly using “R” Verification package. Analysis of the package and inclusion in VERSUS or development of a new modules: </a:t>
            </a:r>
            <a:r>
              <a:rPr lang="en-GB">
                <a:solidFill>
                  <a:srgbClr val="FF3300"/>
                </a:solidFill>
              </a:rPr>
              <a:t>ALMOST COMPLETED, new module to be tested and implemented in the system soon</a:t>
            </a:r>
            <a:endParaRPr lang="en-GB" u="sng">
              <a:solidFill>
                <a:srgbClr val="FF3300"/>
              </a:solidFill>
            </a:endParaRPr>
          </a:p>
          <a:p>
            <a:endParaRPr lang="en-GB" u="sng">
              <a:solidFill>
                <a:srgbClr val="FF33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pic>
        <p:nvPicPr>
          <p:cNvPr id="16387"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6388"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6389" name="Rettangolo 6"/>
          <p:cNvSpPr>
            <a:spLocks noChangeArrowheads="1"/>
          </p:cNvSpPr>
          <p:nvPr/>
        </p:nvSpPr>
        <p:spPr bwMode="auto">
          <a:xfrm>
            <a:off x="1000125" y="2286000"/>
            <a:ext cx="6858000" cy="1138238"/>
          </a:xfrm>
          <a:prstGeom prst="rect">
            <a:avLst/>
          </a:prstGeom>
          <a:noFill/>
          <a:ln w="9525">
            <a:noFill/>
            <a:miter lim="800000"/>
            <a:headEnd/>
            <a:tailEnd/>
          </a:ln>
        </p:spPr>
        <p:txBody>
          <a:bodyPr>
            <a:spAutoFit/>
          </a:bodyPr>
          <a:lstStyle/>
          <a:p>
            <a:pPr algn="ctr"/>
            <a:r>
              <a:rPr lang="en-GB" sz="3200" b="1" i="1">
                <a:latin typeface="Calibri" pitchFamily="34" charset="0"/>
              </a:rPr>
              <a:t>PHASE 3: COSMO year 2011</a:t>
            </a:r>
          </a:p>
          <a:p>
            <a:r>
              <a:rPr lang="en-GB" b="1" i="1"/>
              <a:t> </a:t>
            </a:r>
          </a:p>
          <a:p>
            <a:endParaRPr lang="en-GB" u="sng">
              <a:solidFill>
                <a:srgbClr val="FF33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7411"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17412"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7413"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7414" name="Rettangolo 6"/>
          <p:cNvSpPr>
            <a:spLocks noChangeArrowheads="1"/>
          </p:cNvSpPr>
          <p:nvPr/>
        </p:nvSpPr>
        <p:spPr bwMode="auto">
          <a:xfrm>
            <a:off x="612775" y="1273175"/>
            <a:ext cx="8135938" cy="5035550"/>
          </a:xfrm>
          <a:prstGeom prst="rect">
            <a:avLst/>
          </a:prstGeom>
          <a:noFill/>
          <a:ln w="9525">
            <a:noFill/>
            <a:miter lim="800000"/>
            <a:headEnd/>
            <a:tailEnd/>
          </a:ln>
        </p:spPr>
        <p:txBody>
          <a:bodyPr>
            <a:spAutoFit/>
          </a:bodyPr>
          <a:lstStyle/>
          <a:p>
            <a:r>
              <a:rPr lang="en-GB" b="1" i="1">
                <a:latin typeface="Calibri" pitchFamily="34" charset="0"/>
              </a:rPr>
              <a:t>PHASE 3: COSMO year 2011</a:t>
            </a:r>
          </a:p>
          <a:p>
            <a:r>
              <a:rPr lang="en-GB">
                <a:solidFill>
                  <a:srgbClr val="000000"/>
                </a:solidFill>
                <a:cs typeface="Times New Roman" pitchFamily="18" charset="0"/>
              </a:rPr>
              <a:t>Task 0: Help Desk, bug-fixing activities and release of a VERSUS update</a:t>
            </a:r>
            <a:endParaRPr lang="en-GB" u="sng">
              <a:solidFill>
                <a:srgbClr val="000000"/>
              </a:solidFill>
              <a:cs typeface="Times New Roman" pitchFamily="18" charset="0"/>
            </a:endParaRPr>
          </a:p>
          <a:p>
            <a:pPr algn="just"/>
            <a:endParaRPr lang="en-GB" u="sng">
              <a:solidFill>
                <a:srgbClr val="000000"/>
              </a:solidFill>
              <a:cs typeface="Times New Roman" pitchFamily="18" charset="0"/>
            </a:endParaRPr>
          </a:p>
          <a:p>
            <a:pPr algn="just"/>
            <a:r>
              <a:rPr lang="en-GB" u="sng">
                <a:solidFill>
                  <a:srgbClr val="000000"/>
                </a:solidFill>
                <a:cs typeface="Times New Roman" pitchFamily="18" charset="0"/>
              </a:rPr>
              <a:t>Main Activities </a:t>
            </a:r>
            <a:endParaRPr lang="en-GB">
              <a:solidFill>
                <a:srgbClr val="000000"/>
              </a:solidFill>
              <a:cs typeface="Times New Roman" pitchFamily="18" charset="0"/>
            </a:endParaRPr>
          </a:p>
          <a:p>
            <a:pPr algn="just">
              <a:buSzPct val="100000"/>
              <a:buFont typeface="Arial" charset="0"/>
              <a:buChar char="–"/>
            </a:pPr>
            <a:r>
              <a:rPr lang="en-GB">
                <a:solidFill>
                  <a:srgbClr val="000000"/>
                </a:solidFill>
                <a:cs typeface="Times New Roman" pitchFamily="18" charset="0"/>
              </a:rPr>
              <a:t>Help Desk activities for VERSUS users</a:t>
            </a:r>
          </a:p>
          <a:p>
            <a:pPr algn="just">
              <a:buSzPct val="100000"/>
              <a:buFont typeface="Arial" charset="0"/>
              <a:buChar char="–"/>
            </a:pPr>
            <a:r>
              <a:rPr lang="en-GB">
                <a:solidFill>
                  <a:srgbClr val="000000"/>
                </a:solidFill>
                <a:cs typeface="Times New Roman" pitchFamily="18" charset="0"/>
              </a:rPr>
              <a:t>Software maintenance</a:t>
            </a:r>
          </a:p>
          <a:p>
            <a:pPr algn="just">
              <a:buSzPct val="100000"/>
              <a:buFont typeface="Arial" charset="0"/>
              <a:buChar char="–"/>
            </a:pPr>
            <a:r>
              <a:rPr lang="en-GB">
                <a:solidFill>
                  <a:srgbClr val="000000"/>
                </a:solidFill>
                <a:cs typeface="Times New Roman" pitchFamily="18" charset="0"/>
              </a:rPr>
              <a:t>Test/release of package and Manuals updates to be delivered to the users</a:t>
            </a:r>
          </a:p>
          <a:p>
            <a:pPr algn="just">
              <a:buSzPct val="100000"/>
              <a:buFont typeface="Arial" charset="0"/>
              <a:buChar char="–"/>
            </a:pPr>
            <a:r>
              <a:rPr lang="en-GB">
                <a:solidFill>
                  <a:srgbClr val="000000"/>
                </a:solidFill>
                <a:cs typeface="Times New Roman" pitchFamily="18" charset="0"/>
              </a:rPr>
              <a:t> Stress test of the system (definition of benchmark)</a:t>
            </a:r>
            <a:endParaRPr lang="en-GB" u="sng">
              <a:solidFill>
                <a:srgbClr val="000000"/>
              </a:solidFill>
              <a:cs typeface="Times New Roman" pitchFamily="18" charset="0"/>
            </a:endParaRPr>
          </a:p>
          <a:p>
            <a:pPr algn="just"/>
            <a:endParaRPr lang="en-GB" u="sng">
              <a:solidFill>
                <a:srgbClr val="000000"/>
              </a:solidFill>
              <a:cs typeface="Times New Roman" pitchFamily="18" charset="0"/>
            </a:endParaRPr>
          </a:p>
          <a:p>
            <a:pPr algn="just"/>
            <a:r>
              <a:rPr lang="en-GB" u="sng">
                <a:solidFill>
                  <a:srgbClr val="000000"/>
                </a:solidFill>
                <a:cs typeface="Times New Roman" pitchFamily="18" charset="0"/>
              </a:rPr>
              <a:t>Deliverables</a:t>
            </a:r>
            <a:endParaRPr lang="en-GB">
              <a:solidFill>
                <a:srgbClr val="000000"/>
              </a:solidFill>
              <a:cs typeface="Times New Roman" pitchFamily="18" charset="0"/>
            </a:endParaRPr>
          </a:p>
          <a:p>
            <a:pPr algn="just">
              <a:buSzPct val="100000"/>
              <a:buFont typeface="Arial" charset="0"/>
              <a:buChar char="–"/>
            </a:pPr>
            <a:r>
              <a:rPr lang="en-GB">
                <a:solidFill>
                  <a:srgbClr val="000000"/>
                </a:solidFill>
                <a:cs typeface="Times New Roman" pitchFamily="18" charset="0"/>
              </a:rPr>
              <a:t>Package updates: COSMO year 2011</a:t>
            </a:r>
            <a:endParaRPr lang="en-GB" u="sng">
              <a:solidFill>
                <a:srgbClr val="000000"/>
              </a:solidFill>
              <a:cs typeface="Times New Roman" pitchFamily="18" charset="0"/>
            </a:endParaRPr>
          </a:p>
          <a:p>
            <a:pPr algn="just"/>
            <a:endParaRPr lang="en-GB" u="sng">
              <a:solidFill>
                <a:srgbClr val="000000"/>
              </a:solidFill>
              <a:cs typeface="Times New Roman" pitchFamily="18" charset="0"/>
            </a:endParaRPr>
          </a:p>
          <a:p>
            <a:pPr algn="just"/>
            <a:r>
              <a:rPr lang="en-GB" u="sng">
                <a:solidFill>
                  <a:srgbClr val="000000"/>
                </a:solidFill>
                <a:cs typeface="Times New Roman" pitchFamily="18" charset="0"/>
              </a:rPr>
              <a:t>Estimated resources</a:t>
            </a:r>
            <a:endParaRPr lang="en-GB">
              <a:solidFill>
                <a:srgbClr val="000000"/>
              </a:solidFill>
              <a:cs typeface="Times New Roman" pitchFamily="18" charset="0"/>
            </a:endParaRPr>
          </a:p>
          <a:p>
            <a:pPr algn="just">
              <a:buSzPct val="100000"/>
              <a:buFont typeface="Arial" charset="0"/>
              <a:buChar char="–"/>
            </a:pPr>
            <a:r>
              <a:rPr lang="en-GB">
                <a:solidFill>
                  <a:srgbClr val="000000"/>
                </a:solidFill>
                <a:cs typeface="Times New Roman" pitchFamily="18" charset="0"/>
              </a:rPr>
              <a:t>0,5 FTEs for PL and PL team</a:t>
            </a:r>
          </a:p>
          <a:p>
            <a:pPr algn="just">
              <a:buSzPct val="100000"/>
              <a:buFont typeface="Arial" charset="0"/>
              <a:buChar char="–"/>
            </a:pPr>
            <a:r>
              <a:rPr lang="en-GB">
                <a:solidFill>
                  <a:srgbClr val="000000"/>
                </a:solidFill>
                <a:cs typeface="Times New Roman" pitchFamily="18" charset="0"/>
              </a:rPr>
              <a:t>0,15 FTEs for HNMS</a:t>
            </a:r>
          </a:p>
          <a:p>
            <a:pPr algn="just">
              <a:buSzPct val="100000"/>
              <a:buFont typeface="Arial" charset="0"/>
              <a:buChar char="–"/>
            </a:pPr>
            <a:r>
              <a:rPr lang="en-GB">
                <a:solidFill>
                  <a:srgbClr val="000000"/>
                </a:solidFill>
                <a:cs typeface="Times New Roman" pitchFamily="18" charset="0"/>
              </a:rPr>
              <a:t>0,1 FTE for ? (stress test of the system)</a:t>
            </a:r>
            <a:endParaRPr lang="en-GB" u="sng">
              <a:solidFill>
                <a:srgbClr val="000000"/>
              </a:solidFill>
              <a:cs typeface="Times New Roman" pitchFamily="18" charset="0"/>
            </a:endParaRPr>
          </a:p>
          <a:p>
            <a:pPr algn="just"/>
            <a:endParaRPr lang="en-GB" u="sng">
              <a:solidFill>
                <a:srgbClr val="000000"/>
              </a:solidFill>
              <a:cs typeface="Times New Roman" pitchFamily="18" charset="0"/>
            </a:endParaRPr>
          </a:p>
          <a:p>
            <a:pPr algn="just"/>
            <a:r>
              <a:rPr lang="en-GB" u="sng">
                <a:solidFill>
                  <a:srgbClr val="000000"/>
                </a:solidFill>
                <a:cs typeface="Times New Roman" pitchFamily="18" charset="0"/>
              </a:rPr>
              <a:t>Expected Start:</a:t>
            </a:r>
            <a:r>
              <a:rPr lang="en-GB">
                <a:solidFill>
                  <a:srgbClr val="000000"/>
                </a:solidFill>
                <a:cs typeface="Times New Roman" pitchFamily="18" charset="0"/>
              </a:rPr>
              <a:t> October 2010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8435"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18436"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8437"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8438" name="Rettangolo 6"/>
          <p:cNvSpPr>
            <a:spLocks noChangeArrowheads="1"/>
          </p:cNvSpPr>
          <p:nvPr/>
        </p:nvSpPr>
        <p:spPr bwMode="auto">
          <a:xfrm>
            <a:off x="1116013" y="1268413"/>
            <a:ext cx="7559675" cy="4486275"/>
          </a:xfrm>
          <a:prstGeom prst="rect">
            <a:avLst/>
          </a:prstGeom>
          <a:noFill/>
          <a:ln w="9525">
            <a:noFill/>
            <a:miter lim="800000"/>
            <a:headEnd/>
            <a:tailEnd/>
          </a:ln>
        </p:spPr>
        <p:txBody>
          <a:bodyPr>
            <a:spAutoFit/>
          </a:bodyPr>
          <a:lstStyle/>
          <a:p>
            <a:r>
              <a:rPr lang="en-GB" b="1" i="1">
                <a:latin typeface="Calibri" pitchFamily="34" charset="0"/>
              </a:rPr>
              <a:t>PHASE 3: COSMO year 2011</a:t>
            </a:r>
          </a:p>
          <a:p>
            <a:r>
              <a:rPr lang="en-GB" b="1"/>
              <a:t>Task 1: Improvement of VERSUS security, “plug&amp;play” installation and Web pages</a:t>
            </a:r>
            <a:endParaRPr lang="en-GB"/>
          </a:p>
          <a:p>
            <a:endParaRPr lang="en-GB"/>
          </a:p>
          <a:p>
            <a:r>
              <a:rPr lang="en-GB"/>
              <a:t>From the experience of several partners, improvements are needed regarding the security of the VERSUS software in a complex environment as well as installation procedures for new versions and patches and, finally, Web GUI search pages.</a:t>
            </a:r>
          </a:p>
          <a:p>
            <a:endParaRPr lang="en-GB"/>
          </a:p>
          <a:p>
            <a:endParaRPr lang="en-GB"/>
          </a:p>
          <a:p>
            <a:r>
              <a:rPr lang="en-GB"/>
              <a:t>Also, a back-up procedure to prevent disasters and data loss has to be assessed.</a:t>
            </a:r>
          </a:p>
          <a:p>
            <a:r>
              <a:rPr lang="en-GB"/>
              <a:t>Requirements discussed during the GM parallel sessions and VERSUS workshops, having as starting points documents from MCH and DWD and comments from other partners.</a:t>
            </a:r>
          </a:p>
          <a:p>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9459"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19460"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9461"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35846" name="Rettangolo 6"/>
          <p:cNvSpPr>
            <a:spLocks noChangeArrowheads="1"/>
          </p:cNvSpPr>
          <p:nvPr/>
        </p:nvSpPr>
        <p:spPr bwMode="auto">
          <a:xfrm>
            <a:off x="684213" y="962025"/>
            <a:ext cx="8064500" cy="5410200"/>
          </a:xfrm>
          <a:prstGeom prst="rect">
            <a:avLst/>
          </a:prstGeom>
          <a:noFill/>
          <a:ln w="9525">
            <a:noFill/>
            <a:miter lim="800000"/>
            <a:headEnd/>
            <a:tailEnd/>
          </a:ln>
        </p:spPr>
        <p:txBody>
          <a:bodyPr>
            <a:spAutoFit/>
          </a:bodyPr>
          <a:lstStyle/>
          <a:p>
            <a:pPr>
              <a:defRPr/>
            </a:pPr>
            <a:r>
              <a:rPr lang="en-GB" sz="1400" b="1" i="1">
                <a:latin typeface="Calibri" pitchFamily="34" charset="0"/>
              </a:rPr>
              <a:t>PHASE 3: COSMO year 2011</a:t>
            </a:r>
          </a:p>
          <a:p>
            <a:pPr>
              <a:defRPr/>
            </a:pPr>
            <a:r>
              <a:rPr lang="en-GB" sz="1400" b="1"/>
              <a:t>Task 1: Improvement of VERSUS security, “plug&amp;play” installation and Web pages</a:t>
            </a:r>
            <a:endParaRPr lang="en-GB" sz="1400"/>
          </a:p>
          <a:p>
            <a:pPr>
              <a:defRPr/>
            </a:pPr>
            <a:endParaRPr lang="en-GB" sz="1400"/>
          </a:p>
          <a:p>
            <a:pPr>
              <a:defRPr/>
            </a:pPr>
            <a:r>
              <a:rPr lang="en-GB" sz="1400" u="sng"/>
              <a:t>Main Activities</a:t>
            </a:r>
          </a:p>
          <a:p>
            <a:pPr>
              <a:defRPr/>
            </a:pPr>
            <a:endParaRPr lang="en-GB" sz="1400" u="sng"/>
          </a:p>
          <a:p>
            <a:pPr>
              <a:defRPr/>
            </a:pPr>
            <a:r>
              <a:rPr lang="en-GB" sz="1400"/>
              <a:t>Task 1a: Collection of requirements</a:t>
            </a:r>
          </a:p>
          <a:p>
            <a:pPr>
              <a:defRPr/>
            </a:pPr>
            <a:r>
              <a:rPr lang="en-GB" sz="1400"/>
              <a:t>Task 1b: Implementation of improved security of the system</a:t>
            </a:r>
          </a:p>
          <a:p>
            <a:pPr>
              <a:defRPr/>
            </a:pPr>
            <a:r>
              <a:rPr lang="en-GB" sz="1400"/>
              <a:t>Task 1c: Development of a new installation and patch update procedures</a:t>
            </a:r>
          </a:p>
          <a:p>
            <a:pPr>
              <a:defRPr/>
            </a:pPr>
            <a:r>
              <a:rPr lang="en-GB" sz="1400"/>
              <a:t>Task 1d: Development of back-up functionalities for the DB</a:t>
            </a:r>
          </a:p>
          <a:p>
            <a:pPr>
              <a:defRPr/>
            </a:pPr>
            <a:r>
              <a:rPr lang="en-GB" sz="1400"/>
              <a:t>Task 1e: Review of Web GUI search pages for improved functionality</a:t>
            </a:r>
          </a:p>
          <a:p>
            <a:pPr>
              <a:defRPr/>
            </a:pPr>
            <a:endParaRPr lang="en-GB" sz="1400"/>
          </a:p>
          <a:p>
            <a:pPr>
              <a:defRPr/>
            </a:pPr>
            <a:r>
              <a:rPr lang="en-GB" sz="1400" u="sng"/>
              <a:t>Deliverables</a:t>
            </a:r>
          </a:p>
          <a:p>
            <a:pPr>
              <a:defRPr/>
            </a:pPr>
            <a:r>
              <a:rPr lang="en-GB" sz="1400"/>
              <a:t>Task 1a: GM up to end of September</a:t>
            </a:r>
          </a:p>
          <a:p>
            <a:pPr>
              <a:defRPr/>
            </a:pPr>
            <a:r>
              <a:rPr lang="en-GB" sz="1400"/>
              <a:t>Update of VERSUS package: January 2011</a:t>
            </a:r>
          </a:p>
          <a:p>
            <a:pPr>
              <a:defRPr/>
            </a:pPr>
            <a:endParaRPr lang="en-GB" sz="1400"/>
          </a:p>
          <a:p>
            <a:pPr>
              <a:defRPr/>
            </a:pPr>
            <a:r>
              <a:rPr lang="en-GB" sz="1400">
                <a:effectLst>
                  <a:outerShdw blurRad="38100" dist="38100" dir="2700000" algn="tl">
                    <a:srgbClr val="C0C0C0"/>
                  </a:outerShdw>
                </a:effectLst>
              </a:rPr>
              <a:t>Estimated resources</a:t>
            </a:r>
          </a:p>
          <a:p>
            <a:pPr>
              <a:defRPr/>
            </a:pPr>
            <a:r>
              <a:rPr lang="en-GB" sz="1400"/>
              <a:t>0,14 FTEs for all COSMO countries to prepare and review the description of requirements (0.02 each): Task 1a</a:t>
            </a:r>
          </a:p>
          <a:p>
            <a:pPr>
              <a:defRPr/>
            </a:pPr>
            <a:r>
              <a:rPr lang="en-GB" sz="1400"/>
              <a:t>0,05 FTE PL team: Task 1b</a:t>
            </a:r>
          </a:p>
          <a:p>
            <a:pPr>
              <a:defRPr/>
            </a:pPr>
            <a:r>
              <a:rPr lang="en-GB" sz="1400"/>
              <a:t>0,05 FTE PL team: Task 1c</a:t>
            </a:r>
          </a:p>
          <a:p>
            <a:pPr>
              <a:defRPr/>
            </a:pPr>
            <a:r>
              <a:rPr lang="en-GB" sz="1400"/>
              <a:t>0,05 FTE PL team: Task 1d</a:t>
            </a:r>
          </a:p>
          <a:p>
            <a:pPr>
              <a:defRPr/>
            </a:pPr>
            <a:r>
              <a:rPr lang="en-GB" sz="1400"/>
              <a:t>0,15 Task 1e; 0,05 FTE for HNMS for review of Web pages; 0,1 FTE PL team for implementation of new pages.</a:t>
            </a:r>
          </a:p>
          <a:p>
            <a:pPr>
              <a:defRPr/>
            </a:pPr>
            <a:endParaRPr lang="en-GB" sz="1400"/>
          </a:p>
          <a:p>
            <a:pPr>
              <a:defRPr/>
            </a:pPr>
            <a:r>
              <a:rPr lang="en-GB" sz="1400" u="sng"/>
              <a:t>Expected Start: September 2010.</a:t>
            </a:r>
            <a:r>
              <a:rPr lang="en-GB" sz="140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0483"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20484"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0485"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20486" name="Rettangolo 6"/>
          <p:cNvSpPr>
            <a:spLocks noChangeArrowheads="1"/>
          </p:cNvSpPr>
          <p:nvPr/>
        </p:nvSpPr>
        <p:spPr bwMode="auto">
          <a:xfrm>
            <a:off x="684213" y="1111250"/>
            <a:ext cx="8064500" cy="5197475"/>
          </a:xfrm>
          <a:prstGeom prst="rect">
            <a:avLst/>
          </a:prstGeom>
          <a:noFill/>
          <a:ln w="9525">
            <a:noFill/>
            <a:miter lim="800000"/>
            <a:headEnd/>
            <a:tailEnd/>
          </a:ln>
        </p:spPr>
        <p:txBody>
          <a:bodyPr>
            <a:spAutoFit/>
          </a:bodyPr>
          <a:lstStyle/>
          <a:p>
            <a:r>
              <a:rPr lang="en-GB" sz="1400" b="1" i="1">
                <a:latin typeface="Calibri" pitchFamily="34" charset="0"/>
              </a:rPr>
              <a:t>PHASE 3: COSMO year 2011</a:t>
            </a:r>
          </a:p>
          <a:p>
            <a:pPr algn="just"/>
            <a:r>
              <a:rPr lang="en-GB" sz="1400" b="1">
                <a:solidFill>
                  <a:srgbClr val="000000"/>
                </a:solidFill>
                <a:cs typeface="Times New Roman" pitchFamily="18" charset="0"/>
              </a:rPr>
              <a:t>Task 2: Final Implementation of Feedback Files in VERSUS</a:t>
            </a:r>
            <a:endParaRPr lang="en-GB" sz="1400">
              <a:solidFill>
                <a:srgbClr val="000000"/>
              </a:solidFill>
              <a:cs typeface="Times New Roman" pitchFamily="18" charset="0"/>
            </a:endParaRPr>
          </a:p>
          <a:p>
            <a:pPr algn="just"/>
            <a:r>
              <a:rPr lang="en-GB" sz="1400">
                <a:solidFill>
                  <a:srgbClr val="000000"/>
                </a:solidFill>
                <a:cs typeface="Times New Roman" pitchFamily="18" charset="0"/>
              </a:rPr>
              <a:t>The use of Feedback Files (FF) is important to improve upper air verification and Conditional Verification activities where large amounts of data must be manipulated.</a:t>
            </a:r>
          </a:p>
          <a:p>
            <a:pPr algn="just"/>
            <a:r>
              <a:rPr lang="en-GB" sz="1400">
                <a:solidFill>
                  <a:srgbClr val="000000"/>
                </a:solidFill>
                <a:cs typeface="Times New Roman" pitchFamily="18" charset="0"/>
              </a:rPr>
              <a:t>A feasibility study on how to proceed with the implementation of FF has been created by the PL team and reviewed by DWD in July 2010 and the new Database Structure for FF has been created by PL team.</a:t>
            </a:r>
          </a:p>
          <a:p>
            <a:pPr algn="just"/>
            <a:r>
              <a:rPr lang="en-GB" sz="1400">
                <a:solidFill>
                  <a:srgbClr val="000000"/>
                </a:solidFill>
                <a:cs typeface="Times New Roman" pitchFamily="18" charset="0"/>
              </a:rPr>
              <a:t>Software by DWD to upload FF data is under investigation at the moment.</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Main Activities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Task 2a: Implementation of Loader module for FF</a:t>
            </a:r>
          </a:p>
          <a:p>
            <a:pPr algn="just">
              <a:buSzPct val="100000"/>
              <a:buFont typeface="Arial" charset="0"/>
              <a:buChar char="–"/>
            </a:pPr>
            <a:r>
              <a:rPr lang="en-GB" sz="1400">
                <a:solidFill>
                  <a:srgbClr val="000000"/>
                </a:solidFill>
                <a:cs typeface="Times New Roman" pitchFamily="18" charset="0"/>
              </a:rPr>
              <a:t>Task 2b: Creation of new Web GUI for FF </a:t>
            </a:r>
          </a:p>
          <a:p>
            <a:pPr algn="just">
              <a:buSzPct val="100000"/>
              <a:buFont typeface="Arial" charset="0"/>
              <a:buChar char="–"/>
            </a:pPr>
            <a:r>
              <a:rPr lang="en-GB" sz="1400">
                <a:solidFill>
                  <a:srgbClr val="000000"/>
                </a:solidFill>
                <a:cs typeface="Times New Roman" pitchFamily="18" charset="0"/>
              </a:rPr>
              <a:t>Task 2c: Conditional Verification for data from FF (Requirements by DWD)</a:t>
            </a:r>
          </a:p>
          <a:p>
            <a:pPr algn="just">
              <a:buSzPct val="100000"/>
              <a:buFont typeface="Arial" charset="0"/>
              <a:buChar char="–"/>
            </a:pPr>
            <a:r>
              <a:rPr lang="en-GB" sz="1400">
                <a:solidFill>
                  <a:srgbClr val="000000"/>
                </a:solidFill>
                <a:cs typeface="Times New Roman" pitchFamily="18" charset="0"/>
              </a:rPr>
              <a:t>Task 2d: Stand-alone tool for FF creation for all partners with Documentation</a:t>
            </a:r>
          </a:p>
          <a:p>
            <a:pPr algn="just">
              <a:buSzPct val="100000"/>
              <a:buFont typeface="Arial" charset="0"/>
              <a:buChar char="–"/>
            </a:pPr>
            <a:r>
              <a:rPr lang="en-GB" sz="1400">
                <a:solidFill>
                  <a:srgbClr val="000000"/>
                </a:solidFill>
                <a:cs typeface="Times New Roman" pitchFamily="18" charset="0"/>
              </a:rPr>
              <a:t>Task 2e: Dedicated test phase for FF tool implementation and FF functionalities in VERSUS</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Deliverables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Update of VERSUS package with the new functionalities. Deadline: March 2011</a:t>
            </a:r>
          </a:p>
          <a:p>
            <a:pPr algn="just">
              <a:buSzPct val="100000"/>
              <a:buFont typeface="Arial" charset="0"/>
              <a:buChar char="–"/>
            </a:pPr>
            <a:r>
              <a:rPr lang="en-GB" sz="1400">
                <a:solidFill>
                  <a:srgbClr val="000000"/>
                </a:solidFill>
                <a:cs typeface="Times New Roman" pitchFamily="18" charset="0"/>
              </a:rPr>
              <a:t>Tool for FF by DWD for all partners. Deadline: December 2010</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Estimated resources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0,05 FTE for PL Team: Task 2a</a:t>
            </a:r>
          </a:p>
          <a:p>
            <a:pPr algn="just">
              <a:buSzPct val="100000"/>
              <a:buFont typeface="Arial" charset="0"/>
              <a:buChar char="–"/>
            </a:pPr>
            <a:r>
              <a:rPr lang="en-GB" sz="1400">
                <a:solidFill>
                  <a:srgbClr val="000000"/>
                </a:solidFill>
                <a:cs typeface="Times New Roman" pitchFamily="18" charset="0"/>
              </a:rPr>
              <a:t>0,1 FTE for PL Team: Task 2b</a:t>
            </a:r>
          </a:p>
          <a:p>
            <a:pPr algn="just">
              <a:buSzPct val="100000"/>
              <a:buFont typeface="Arial" charset="0"/>
              <a:buChar char="–"/>
            </a:pPr>
            <a:r>
              <a:rPr lang="en-GB" sz="1400">
                <a:solidFill>
                  <a:srgbClr val="000000"/>
                </a:solidFill>
                <a:cs typeface="Times New Roman" pitchFamily="18" charset="0"/>
              </a:rPr>
              <a:t>0,15 FTE for PL Team: Task 2c</a:t>
            </a:r>
          </a:p>
          <a:p>
            <a:pPr algn="just">
              <a:buSzPct val="100000"/>
              <a:buFont typeface="Arial" charset="0"/>
              <a:buChar char="–"/>
            </a:pPr>
            <a:r>
              <a:rPr lang="en-GB" sz="1400">
                <a:solidFill>
                  <a:srgbClr val="000000"/>
                </a:solidFill>
                <a:cs typeface="Times New Roman" pitchFamily="18" charset="0"/>
              </a:rPr>
              <a:t>0,1 FTE for DWD: Task 2d</a:t>
            </a:r>
          </a:p>
          <a:p>
            <a:pPr algn="just">
              <a:buSzPct val="100000"/>
              <a:buFont typeface="Arial" charset="0"/>
              <a:buChar char="–"/>
            </a:pPr>
            <a:r>
              <a:rPr lang="en-GB" sz="1400">
                <a:solidFill>
                  <a:srgbClr val="000000"/>
                </a:solidFill>
                <a:cs typeface="Times New Roman" pitchFamily="18" charset="0"/>
              </a:rPr>
              <a:t>0,05 FTE for DWD: Task 2e Functionalities in VERSUS; 0,05 ??? Task 2d test of FF tool.</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Expected Start:</a:t>
            </a:r>
            <a:r>
              <a:rPr lang="en-GB" sz="1400">
                <a:solidFill>
                  <a:srgbClr val="000000"/>
                </a:solidFill>
                <a:cs typeface="Times New Roman" pitchFamily="18" charset="0"/>
              </a:rPr>
              <a:t> September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3075" name="Rettangolo 8"/>
          <p:cNvSpPr>
            <a:spLocks noChangeArrowheads="1"/>
          </p:cNvSpPr>
          <p:nvPr/>
        </p:nvSpPr>
        <p:spPr bwMode="auto">
          <a:xfrm>
            <a:off x="2286000" y="785813"/>
            <a:ext cx="4657725" cy="369887"/>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Highlights of phase2 (from 2009 GM)</a:t>
            </a:r>
          </a:p>
        </p:txBody>
      </p:sp>
      <p:pic>
        <p:nvPicPr>
          <p:cNvPr id="3076"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3077"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3078" name="Rettangolo 6"/>
          <p:cNvSpPr>
            <a:spLocks noChangeArrowheads="1"/>
          </p:cNvSpPr>
          <p:nvPr/>
        </p:nvSpPr>
        <p:spPr bwMode="auto">
          <a:xfrm>
            <a:off x="1000125" y="1897063"/>
            <a:ext cx="6858000" cy="3387725"/>
          </a:xfrm>
          <a:prstGeom prst="rect">
            <a:avLst/>
          </a:prstGeom>
          <a:noFill/>
          <a:ln w="9525">
            <a:noFill/>
            <a:miter lim="800000"/>
            <a:headEnd/>
            <a:tailEnd/>
          </a:ln>
        </p:spPr>
        <p:txBody>
          <a:bodyPr>
            <a:spAutoFit/>
          </a:bodyPr>
          <a:lstStyle/>
          <a:p>
            <a:r>
              <a:rPr lang="en-GB" b="1" i="1">
                <a:latin typeface="Calibri" pitchFamily="34" charset="0"/>
              </a:rPr>
              <a:t>PHASE 2: COSMO year 2010</a:t>
            </a:r>
          </a:p>
          <a:p>
            <a:endParaRPr lang="en-GB" b="1" i="1">
              <a:latin typeface="Calibri" pitchFamily="34" charset="0"/>
            </a:endParaRPr>
          </a:p>
          <a:p>
            <a:r>
              <a:rPr lang="en-GB" b="1" i="1">
                <a:latin typeface="Calibri" pitchFamily="34" charset="0"/>
              </a:rPr>
              <a:t>Priorities from VERSUS workshop in Langen in march.ù</a:t>
            </a:r>
          </a:p>
          <a:p>
            <a:endParaRPr lang="en-GB" b="1" i="1">
              <a:latin typeface="Calibri" pitchFamily="34" charset="0"/>
            </a:endParaRPr>
          </a:p>
          <a:p>
            <a:r>
              <a:rPr lang="en-GB" b="1" i="1">
                <a:latin typeface="Calibri" pitchFamily="34" charset="0"/>
              </a:rPr>
              <a:t>3 groups of priorities: A, B,C</a:t>
            </a:r>
          </a:p>
          <a:p>
            <a:endParaRPr lang="en-GB" b="1" i="1">
              <a:latin typeface="Calibri" pitchFamily="34" charset="0"/>
            </a:endParaRPr>
          </a:p>
          <a:p>
            <a:r>
              <a:rPr lang="en-GB" b="1" i="1">
                <a:latin typeface="Calibri" pitchFamily="34" charset="0"/>
              </a:rPr>
              <a:t>2010: some selected “A” priorities by WG5</a:t>
            </a:r>
          </a:p>
          <a:p>
            <a:endParaRPr lang="en-GB" b="1" i="1">
              <a:latin typeface="Calibri" pitchFamily="34" charset="0"/>
            </a:endParaRPr>
          </a:p>
          <a:p>
            <a:r>
              <a:rPr lang="en-GB" b="1" i="1">
                <a:latin typeface="Calibri" pitchFamily="34" charset="0"/>
              </a:rPr>
              <a:t>2011: remaining A and B+C priorities</a:t>
            </a:r>
          </a:p>
          <a:p>
            <a:endParaRPr lang="en-GB" b="1" i="1">
              <a:latin typeface="Calibri" pitchFamily="34" charset="0"/>
            </a:endParaRPr>
          </a:p>
          <a:p>
            <a:r>
              <a:rPr lang="en-GB" b="1" i="1">
                <a:latin typeface="Calibri" pitchFamily="34" charset="0"/>
              </a:rPr>
              <a:t>If not enough or need for more requirements </a:t>
            </a:r>
            <a:r>
              <a:rPr lang="en-GB" b="1" i="1">
                <a:latin typeface="Calibri" pitchFamily="34" charset="0"/>
                <a:sym typeface="Wingdings" pitchFamily="2" charset="2"/>
              </a:rPr>
              <a:t> extension 2012 ?</a:t>
            </a:r>
          </a:p>
          <a:p>
            <a:endParaRPr lang="en-GB" b="1">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1507"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21508"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1509"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21510" name="Rettangolo 6"/>
          <p:cNvSpPr>
            <a:spLocks noChangeArrowheads="1"/>
          </p:cNvSpPr>
          <p:nvPr/>
        </p:nvSpPr>
        <p:spPr bwMode="auto">
          <a:xfrm>
            <a:off x="684213" y="1111250"/>
            <a:ext cx="8064500" cy="5410200"/>
          </a:xfrm>
          <a:prstGeom prst="rect">
            <a:avLst/>
          </a:prstGeom>
          <a:noFill/>
          <a:ln w="9525">
            <a:noFill/>
            <a:miter lim="800000"/>
            <a:headEnd/>
            <a:tailEnd/>
          </a:ln>
        </p:spPr>
        <p:txBody>
          <a:bodyPr>
            <a:spAutoFit/>
          </a:bodyPr>
          <a:lstStyle/>
          <a:p>
            <a:r>
              <a:rPr lang="en-GB" sz="1400" b="1" i="1">
                <a:latin typeface="Calibri" pitchFamily="34" charset="0"/>
              </a:rPr>
              <a:t>PHASE 3: COSMO year 2011</a:t>
            </a:r>
          </a:p>
          <a:p>
            <a:pPr algn="just"/>
            <a:r>
              <a:rPr lang="en-GB" sz="1400" b="1">
                <a:solidFill>
                  <a:srgbClr val="000000"/>
                </a:solidFill>
                <a:cs typeface="Times New Roman" pitchFamily="18" charset="0"/>
              </a:rPr>
              <a:t>Task 3</a:t>
            </a:r>
            <a:r>
              <a:rPr lang="en-GB" sz="1400">
                <a:solidFill>
                  <a:srgbClr val="000000"/>
                </a:solidFill>
                <a:cs typeface="Times New Roman" pitchFamily="18" charset="0"/>
              </a:rPr>
              <a:t>: </a:t>
            </a:r>
            <a:r>
              <a:rPr lang="en-GB" sz="1400" b="1">
                <a:solidFill>
                  <a:srgbClr val="000000"/>
                </a:solidFill>
                <a:cs typeface="Times New Roman" pitchFamily="18" charset="0"/>
              </a:rPr>
              <a:t>Improvement of graphical representation of scores</a:t>
            </a:r>
            <a:endParaRPr lang="en-GB" sz="1400">
              <a:solidFill>
                <a:srgbClr val="000000"/>
              </a:solidFill>
              <a:cs typeface="Times New Roman" pitchFamily="18" charset="0"/>
            </a:endParaRPr>
          </a:p>
          <a:p>
            <a:pPr algn="just"/>
            <a:r>
              <a:rPr lang="en-GB" sz="1400">
                <a:solidFill>
                  <a:srgbClr val="000000"/>
                </a:solidFill>
                <a:cs typeface="Times New Roman" pitchFamily="18" charset="0"/>
              </a:rPr>
              <a:t>VERSUS already provides some basic representation of statistical scores developed using the JpGraph package. Improvements and new plots can be added using  “R” language. </a:t>
            </a:r>
          </a:p>
          <a:p>
            <a:pPr algn="just"/>
            <a:r>
              <a:rPr lang="en-GB" sz="1400">
                <a:solidFill>
                  <a:srgbClr val="000000"/>
                </a:solidFill>
                <a:cs typeface="Times New Roman" pitchFamily="18" charset="0"/>
              </a:rPr>
              <a:t>Input data coding for new plots or modification to the existing code for the creation of new plots should be based on the actual VERSUS data model for obs, fcs and statistical scores.</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Main Activities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Task 3a: Survey and collection of requirements for new graphics and improvements of existing graphics from the partners for both surface and upper air. Review of R package plots availability and compliance with requirements and their full description for VERSUS implementation (input data format and expected output)</a:t>
            </a:r>
          </a:p>
          <a:p>
            <a:pPr algn="just">
              <a:buSzPct val="100000"/>
              <a:buFont typeface="Arial" charset="0"/>
              <a:buChar char="–"/>
            </a:pPr>
            <a:r>
              <a:rPr lang="en-GB" sz="1400">
                <a:solidFill>
                  <a:srgbClr val="000000"/>
                </a:solidFill>
                <a:cs typeface="Times New Roman" pitchFamily="18" charset="0"/>
              </a:rPr>
              <a:t>Task 3b: Creation of new plots, if any, based on the requirements using “R” or JpGraph. Fulll description of data input. Test phase.</a:t>
            </a:r>
          </a:p>
          <a:p>
            <a:pPr algn="just">
              <a:buSzPct val="100000"/>
              <a:buFont typeface="Arial" charset="0"/>
              <a:buChar char="–"/>
            </a:pPr>
            <a:r>
              <a:rPr lang="en-GB" sz="1400">
                <a:solidFill>
                  <a:srgbClr val="000000"/>
                </a:solidFill>
                <a:cs typeface="Times New Roman" pitchFamily="18" charset="0"/>
              </a:rPr>
              <a:t>Task 3c: Implementation in VERSUS system (interface with database) </a:t>
            </a:r>
          </a:p>
          <a:p>
            <a:pPr algn="just">
              <a:buSzPct val="100000"/>
              <a:buFont typeface="Arial" charset="0"/>
              <a:buNone/>
            </a:pP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Deliverables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Updates of VERSUS package with the new functionalities. Deadline: June 2011</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Estimated resources</a:t>
            </a:r>
          </a:p>
          <a:p>
            <a:pPr algn="just"/>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0,02 FTE for PL team for survey and editing of requirements; 0,05 for ??? Review of R package based on requirements: Task 3a</a:t>
            </a:r>
          </a:p>
          <a:p>
            <a:pPr algn="just">
              <a:buSzPct val="100000"/>
              <a:buFont typeface="Arial" charset="0"/>
              <a:buChar char="–"/>
            </a:pPr>
            <a:r>
              <a:rPr lang="en-GB" sz="1400">
                <a:solidFill>
                  <a:srgbClr val="000000"/>
                </a:solidFill>
                <a:cs typeface="Times New Roman" pitchFamily="18" charset="0"/>
              </a:rPr>
              <a:t>TBD FTE for ????: Task 3b</a:t>
            </a:r>
          </a:p>
          <a:p>
            <a:pPr algn="just">
              <a:buSzPct val="100000"/>
              <a:buFont typeface="Arial" charset="0"/>
              <a:buChar char="–"/>
            </a:pPr>
            <a:r>
              <a:rPr lang="en-GB" sz="1400">
                <a:solidFill>
                  <a:srgbClr val="000000"/>
                </a:solidFill>
                <a:cs typeface="Times New Roman" pitchFamily="18" charset="0"/>
              </a:rPr>
              <a:t>0,1 (TBD) FTE for PL Team: Task 3c</a:t>
            </a:r>
          </a:p>
          <a:p>
            <a:pPr algn="just">
              <a:buSzPct val="100000"/>
              <a:buFont typeface="Arial" charset="0"/>
              <a:buChar char="–"/>
            </a:pP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Expected Start:</a:t>
            </a:r>
            <a:r>
              <a:rPr lang="en-GB" sz="1400">
                <a:solidFill>
                  <a:srgbClr val="000000"/>
                </a:solidFill>
                <a:cs typeface="Times New Roman" pitchFamily="18" charset="0"/>
              </a:rPr>
              <a:t> September 2010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2531"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22532"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2533"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22534" name="Rettangolo 6"/>
          <p:cNvSpPr>
            <a:spLocks noChangeArrowheads="1"/>
          </p:cNvSpPr>
          <p:nvPr/>
        </p:nvSpPr>
        <p:spPr bwMode="auto">
          <a:xfrm>
            <a:off x="684213" y="1111250"/>
            <a:ext cx="8280400" cy="5197475"/>
          </a:xfrm>
          <a:prstGeom prst="rect">
            <a:avLst/>
          </a:prstGeom>
          <a:noFill/>
          <a:ln w="9525">
            <a:noFill/>
            <a:miter lim="800000"/>
            <a:headEnd/>
            <a:tailEnd/>
          </a:ln>
        </p:spPr>
        <p:txBody>
          <a:bodyPr>
            <a:spAutoFit/>
          </a:bodyPr>
          <a:lstStyle/>
          <a:p>
            <a:r>
              <a:rPr lang="en-GB" sz="1400" b="1" i="1">
                <a:latin typeface="Calibri" pitchFamily="34" charset="0"/>
              </a:rPr>
              <a:t>PHASE 3: COSMO year 2011</a:t>
            </a:r>
          </a:p>
          <a:p>
            <a:pPr algn="just"/>
            <a:r>
              <a:rPr lang="en-GB" sz="1400" b="1">
                <a:solidFill>
                  <a:srgbClr val="000000"/>
                </a:solidFill>
                <a:cs typeface="Times New Roman" pitchFamily="18" charset="0"/>
              </a:rPr>
              <a:t>Task 4</a:t>
            </a:r>
            <a:r>
              <a:rPr lang="en-GB" sz="1400">
                <a:solidFill>
                  <a:srgbClr val="000000"/>
                </a:solidFill>
                <a:cs typeface="Times New Roman" pitchFamily="18" charset="0"/>
              </a:rPr>
              <a:t>: </a:t>
            </a:r>
            <a:r>
              <a:rPr lang="en-GB" sz="1400" b="1">
                <a:solidFill>
                  <a:srgbClr val="000000"/>
                </a:solidFill>
                <a:cs typeface="Times New Roman" pitchFamily="18" charset="0"/>
              </a:rPr>
              <a:t>Implementation of Probabilistic Scores </a:t>
            </a:r>
            <a:endParaRPr lang="en-GB" sz="1400">
              <a:solidFill>
                <a:srgbClr val="000000"/>
              </a:solidFill>
              <a:cs typeface="Times New Roman" pitchFamily="18" charset="0"/>
            </a:endParaRPr>
          </a:p>
          <a:p>
            <a:pPr algn="just"/>
            <a:r>
              <a:rPr lang="en-GB" sz="1400">
                <a:solidFill>
                  <a:srgbClr val="000000"/>
                </a:solidFill>
                <a:cs typeface="Times New Roman" pitchFamily="18" charset="0"/>
              </a:rPr>
              <a:t>Following the Guidelines from TASK5 – Phase 2, Probabilistic Scores will be implemented, possibly using the “R” verification package. A capability of the software to handle ensemble forecasts and verifying them through the deterministic approach, has already been added in the last version of VERSUS.</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Main Activities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Pre-Task 4: Delivery of the reviewed EPS Document</a:t>
            </a:r>
          </a:p>
          <a:p>
            <a:pPr algn="just">
              <a:buSzPct val="100000"/>
              <a:buFont typeface="Arial" charset="0"/>
              <a:buChar char="–"/>
            </a:pPr>
            <a:r>
              <a:rPr lang="en-GB" sz="1400">
                <a:solidFill>
                  <a:srgbClr val="000000"/>
                </a:solidFill>
                <a:cs typeface="Times New Roman" pitchFamily="18" charset="0"/>
              </a:rPr>
              <a:t>Task 4a: Comparison between the Guidelines and the “R” verification package documentation, including graphics</a:t>
            </a:r>
          </a:p>
          <a:p>
            <a:pPr algn="just">
              <a:buSzPct val="100000"/>
              <a:buFont typeface="Arial" charset="0"/>
              <a:buChar char="–"/>
            </a:pPr>
            <a:r>
              <a:rPr lang="en-GB" sz="1400">
                <a:solidFill>
                  <a:srgbClr val="000000"/>
                </a:solidFill>
                <a:cs typeface="Times New Roman" pitchFamily="18" charset="0"/>
              </a:rPr>
              <a:t>Task 4b: Full description of R code and associated graphics (from the Guidelines) </a:t>
            </a:r>
          </a:p>
          <a:p>
            <a:pPr algn="just">
              <a:buSzPct val="100000"/>
              <a:buFont typeface="Arial" charset="0"/>
              <a:buChar char="–"/>
            </a:pPr>
            <a:r>
              <a:rPr lang="en-GB" sz="1400">
                <a:solidFill>
                  <a:srgbClr val="000000"/>
                </a:solidFill>
                <a:cs typeface="Times New Roman" pitchFamily="18" charset="0"/>
              </a:rPr>
              <a:t>Task 4c: Implementation of “R” package in VERSUS with documentation (or other software code)</a:t>
            </a:r>
          </a:p>
          <a:p>
            <a:pPr algn="just">
              <a:buSzPct val="100000"/>
              <a:buFont typeface="Arial" charset="0"/>
              <a:buChar char="–"/>
            </a:pPr>
            <a:r>
              <a:rPr lang="en-GB" sz="1400">
                <a:solidFill>
                  <a:srgbClr val="000000"/>
                </a:solidFill>
                <a:cs typeface="Times New Roman" pitchFamily="18" charset="0"/>
              </a:rPr>
              <a:t>Task 4d: Creation of new Web pages for GUI</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Deliverables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Pre-Task 4, Deadline: End of October 2010</a:t>
            </a:r>
          </a:p>
          <a:p>
            <a:pPr algn="just">
              <a:buSzPct val="100000"/>
              <a:buFont typeface="Arial" charset="0"/>
              <a:buChar char="–"/>
            </a:pPr>
            <a:r>
              <a:rPr lang="en-GB" sz="1400">
                <a:solidFill>
                  <a:srgbClr val="000000"/>
                </a:solidFill>
                <a:cs typeface="Times New Roman" pitchFamily="18" charset="0"/>
              </a:rPr>
              <a:t>Task 4a, 4b: Complete description of the package and its compliance with the Guidelines. Deadline: March 2011.</a:t>
            </a:r>
          </a:p>
          <a:p>
            <a:pPr algn="just">
              <a:buSzPct val="100000"/>
              <a:buFont typeface="Arial" charset="0"/>
              <a:buChar char="–"/>
            </a:pPr>
            <a:r>
              <a:rPr lang="en-GB" sz="1400">
                <a:solidFill>
                  <a:srgbClr val="000000"/>
                </a:solidFill>
                <a:cs typeface="Times New Roman" pitchFamily="18" charset="0"/>
              </a:rPr>
              <a:t>Task 4c, 4d: Update VERSUS with new features for Probabilistic scores: Deadline: September 2011</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Estimated resources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0,05 FTE for HNMS: Pre-task 4</a:t>
            </a:r>
          </a:p>
          <a:p>
            <a:pPr algn="just">
              <a:buSzPct val="100000"/>
              <a:buFont typeface="Arial" charset="0"/>
              <a:buChar char="–"/>
            </a:pPr>
            <a:r>
              <a:rPr lang="en-GB" sz="1400">
                <a:solidFill>
                  <a:srgbClr val="000000"/>
                </a:solidFill>
                <a:cs typeface="Times New Roman" pitchFamily="18" charset="0"/>
              </a:rPr>
              <a:t>0,05 FTE for HNMS: Task 4a</a:t>
            </a:r>
          </a:p>
          <a:p>
            <a:pPr algn="just">
              <a:buSzPct val="100000"/>
              <a:buFont typeface="Arial" charset="0"/>
              <a:buChar char="–"/>
            </a:pPr>
            <a:r>
              <a:rPr lang="en-GB" sz="1400">
                <a:solidFill>
                  <a:srgbClr val="000000"/>
                </a:solidFill>
                <a:cs typeface="Times New Roman" pitchFamily="18" charset="0"/>
              </a:rPr>
              <a:t>0,12 FTE for RHM: Task 4b</a:t>
            </a:r>
          </a:p>
          <a:p>
            <a:pPr algn="just">
              <a:buSzPct val="100000"/>
              <a:buFont typeface="Arial" charset="0"/>
              <a:buChar char="–"/>
            </a:pPr>
            <a:r>
              <a:rPr lang="en-GB" sz="1400">
                <a:solidFill>
                  <a:srgbClr val="000000"/>
                </a:solidFill>
                <a:cs typeface="Times New Roman" pitchFamily="18" charset="0"/>
              </a:rPr>
              <a:t>0,2 FTE for PL Team: Task 4c, 4d</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Expected Start:</a:t>
            </a:r>
            <a:r>
              <a:rPr lang="en-GB" sz="1400">
                <a:solidFill>
                  <a:srgbClr val="000000"/>
                </a:solidFill>
                <a:cs typeface="Times New Roman" pitchFamily="18" charset="0"/>
              </a:rPr>
              <a:t> January 2011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3555"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23556"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3557"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23558" name="Rettangolo 6"/>
          <p:cNvSpPr>
            <a:spLocks noChangeArrowheads="1"/>
          </p:cNvSpPr>
          <p:nvPr/>
        </p:nvSpPr>
        <p:spPr bwMode="auto">
          <a:xfrm>
            <a:off x="684213" y="1111250"/>
            <a:ext cx="8064500" cy="5197475"/>
          </a:xfrm>
          <a:prstGeom prst="rect">
            <a:avLst/>
          </a:prstGeom>
          <a:noFill/>
          <a:ln w="9525">
            <a:noFill/>
            <a:miter lim="800000"/>
            <a:headEnd/>
            <a:tailEnd/>
          </a:ln>
        </p:spPr>
        <p:txBody>
          <a:bodyPr>
            <a:spAutoFit/>
          </a:bodyPr>
          <a:lstStyle/>
          <a:p>
            <a:r>
              <a:rPr lang="en-GB" sz="1400" b="1" i="1">
                <a:latin typeface="Calibri" pitchFamily="34" charset="0"/>
              </a:rPr>
              <a:t>PHASE 3: COSMO year 2011</a:t>
            </a:r>
          </a:p>
          <a:p>
            <a:pPr algn="just"/>
            <a:r>
              <a:rPr lang="en-GB" sz="1400" b="1">
                <a:solidFill>
                  <a:srgbClr val="000000"/>
                </a:solidFill>
                <a:cs typeface="Times New Roman" pitchFamily="18" charset="0"/>
              </a:rPr>
              <a:t>Task 5: Fuzzy Verification Toolbox and Object-oriented Verification</a:t>
            </a:r>
            <a:endParaRPr lang="en-GB" sz="1400">
              <a:solidFill>
                <a:srgbClr val="000000"/>
              </a:solidFill>
              <a:cs typeface="Times New Roman" pitchFamily="18" charset="0"/>
            </a:endParaRPr>
          </a:p>
          <a:p>
            <a:pPr algn="just"/>
            <a:r>
              <a:rPr lang="en-GB" sz="1400">
                <a:solidFill>
                  <a:srgbClr val="000000"/>
                </a:solidFill>
                <a:cs typeface="Times New Roman" pitchFamily="18" charset="0"/>
              </a:rPr>
              <a:t>The use of gridded observations (analysis field) is crucial to apply special verification methods for very high-resolution models, such as Fuzzy verification (through the use of Fuzzy toolbox) and object-oriented verification (MODE and SAL).</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Main Activities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Pre-Task 5: Completion and test of standard verification with gridded analysis</a:t>
            </a:r>
          </a:p>
          <a:p>
            <a:pPr algn="just">
              <a:buSzPct val="100000"/>
              <a:buFont typeface="Arial" charset="0"/>
              <a:buChar char="–"/>
            </a:pPr>
            <a:r>
              <a:rPr lang="en-GB" sz="1400">
                <a:solidFill>
                  <a:srgbClr val="000000"/>
                </a:solidFill>
                <a:cs typeface="Times New Roman" pitchFamily="18" charset="0"/>
              </a:rPr>
              <a:t>Task 5a: Test and documentation of C version of Fuzzy Toolbox developed by Romania. Creation of graphics (from High- Resolution Verification Priority Project  Report) using “R”.</a:t>
            </a:r>
          </a:p>
          <a:p>
            <a:pPr algn="just">
              <a:buSzPct val="100000"/>
              <a:buFont typeface="Arial" charset="0"/>
              <a:buChar char="–"/>
            </a:pPr>
            <a:r>
              <a:rPr lang="en-GB" sz="1400">
                <a:solidFill>
                  <a:srgbClr val="000000"/>
                </a:solidFill>
                <a:cs typeface="Times New Roman" pitchFamily="18" charset="0"/>
              </a:rPr>
              <a:t>Task 5b: Implementation in VERSUS system</a:t>
            </a:r>
          </a:p>
          <a:p>
            <a:pPr algn="just">
              <a:buSzPct val="100000"/>
              <a:buFont typeface="Arial" charset="0"/>
              <a:buChar char="–"/>
            </a:pPr>
            <a:r>
              <a:rPr lang="en-GB" sz="1400">
                <a:solidFill>
                  <a:srgbClr val="000000"/>
                </a:solidFill>
                <a:cs typeface="Times New Roman" pitchFamily="18" charset="0"/>
              </a:rPr>
              <a:t>Task 5c: Feasibility study on the implementation of SAL and other methods objected oriented (from MET software e.g.). Complete description for possible implementation in VERSUS (e.g. input and output data). </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Deliverables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Pre-Task 5, software update: Deadline: December 2010.</a:t>
            </a:r>
          </a:p>
          <a:p>
            <a:pPr algn="just">
              <a:buSzPct val="100000"/>
              <a:buFont typeface="Arial" charset="0"/>
              <a:buChar char="–"/>
            </a:pPr>
            <a:r>
              <a:rPr lang="en-GB" sz="1400">
                <a:solidFill>
                  <a:srgbClr val="000000"/>
                </a:solidFill>
                <a:cs typeface="Times New Roman" pitchFamily="18" charset="0"/>
              </a:rPr>
              <a:t>Task 5a, Documentation of the package and the test phase: Deadline November 2010</a:t>
            </a:r>
          </a:p>
          <a:p>
            <a:pPr algn="just">
              <a:buSzPct val="100000"/>
              <a:buFont typeface="Arial" charset="0"/>
              <a:buChar char="–"/>
            </a:pPr>
            <a:r>
              <a:rPr lang="en-GB" sz="1400">
                <a:solidFill>
                  <a:srgbClr val="000000"/>
                </a:solidFill>
                <a:cs typeface="Times New Roman" pitchFamily="18" charset="0"/>
              </a:rPr>
              <a:t>Task 5b, software update: Deadline May 2011</a:t>
            </a:r>
          </a:p>
          <a:p>
            <a:pPr algn="just">
              <a:buSzPct val="100000"/>
              <a:buFont typeface="Arial" charset="0"/>
              <a:buChar char="–"/>
            </a:pPr>
            <a:r>
              <a:rPr lang="en-GB" sz="1400">
                <a:solidFill>
                  <a:srgbClr val="000000"/>
                </a:solidFill>
                <a:cs typeface="Times New Roman" pitchFamily="18" charset="0"/>
              </a:rPr>
              <a:t>Task 5c: Document on feasibility and usefulness of SAL and other object-oriented methods: Deadline June 2011</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Estimated resources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0,05 FTE for ???: Task 5a</a:t>
            </a:r>
          </a:p>
          <a:p>
            <a:pPr algn="just">
              <a:buSzPct val="100000"/>
              <a:buFont typeface="Arial" charset="0"/>
              <a:buChar char="–"/>
            </a:pPr>
            <a:r>
              <a:rPr lang="en-GB" sz="1400">
                <a:solidFill>
                  <a:srgbClr val="000000"/>
                </a:solidFill>
                <a:cs typeface="Times New Roman" pitchFamily="18" charset="0"/>
              </a:rPr>
              <a:t>0,15 FTE for PL Team: Task 5b</a:t>
            </a:r>
          </a:p>
          <a:p>
            <a:pPr algn="just">
              <a:buSzPct val="100000"/>
              <a:buFont typeface="Arial" charset="0"/>
              <a:buChar char="–"/>
            </a:pPr>
            <a:r>
              <a:rPr lang="en-GB" sz="1400">
                <a:solidFill>
                  <a:srgbClr val="000000"/>
                </a:solidFill>
                <a:cs typeface="Times New Roman" pitchFamily="18" charset="0"/>
              </a:rPr>
              <a:t>0,1 FTE for ????: Task 5c</a:t>
            </a:r>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Expected Start:</a:t>
            </a:r>
            <a:r>
              <a:rPr lang="en-GB" sz="1400">
                <a:solidFill>
                  <a:srgbClr val="000000"/>
                </a:solidFill>
                <a:cs typeface="Times New Roman" pitchFamily="18" charset="0"/>
              </a:rPr>
              <a:t> October 2010: Task 5a, 5c. December 2010: Task 5b.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4579"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Outlook Phase3</a:t>
            </a:r>
          </a:p>
        </p:txBody>
      </p:sp>
      <p:pic>
        <p:nvPicPr>
          <p:cNvPr id="24580"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4581"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24582" name="Rettangolo 6"/>
          <p:cNvSpPr>
            <a:spLocks noChangeArrowheads="1"/>
          </p:cNvSpPr>
          <p:nvPr/>
        </p:nvSpPr>
        <p:spPr bwMode="auto">
          <a:xfrm>
            <a:off x="684213" y="1111250"/>
            <a:ext cx="8064500" cy="4984750"/>
          </a:xfrm>
          <a:prstGeom prst="rect">
            <a:avLst/>
          </a:prstGeom>
          <a:noFill/>
          <a:ln w="9525">
            <a:noFill/>
            <a:miter lim="800000"/>
            <a:headEnd/>
            <a:tailEnd/>
          </a:ln>
        </p:spPr>
        <p:txBody>
          <a:bodyPr>
            <a:spAutoFit/>
          </a:bodyPr>
          <a:lstStyle/>
          <a:p>
            <a:r>
              <a:rPr lang="en-GB" sz="1400" b="1" i="1">
                <a:latin typeface="Calibri" pitchFamily="34" charset="0"/>
              </a:rPr>
              <a:t>PHASE 3: COSMO year 2011</a:t>
            </a:r>
          </a:p>
          <a:p>
            <a:endParaRPr lang="en-GB" sz="1400" b="1" i="1">
              <a:latin typeface="Calibri" pitchFamily="34" charset="0"/>
            </a:endParaRPr>
          </a:p>
          <a:p>
            <a:pPr algn="just"/>
            <a:r>
              <a:rPr lang="en-GB" sz="1400" b="1">
                <a:solidFill>
                  <a:srgbClr val="000000"/>
                </a:solidFill>
                <a:cs typeface="Times New Roman" pitchFamily="18" charset="0"/>
              </a:rPr>
              <a:t>Priority Task: Production of common statistical scores and score graphics</a:t>
            </a:r>
            <a:endParaRPr lang="en-GB" sz="1400">
              <a:solidFill>
                <a:srgbClr val="000000"/>
              </a:solidFill>
              <a:cs typeface="Times New Roman" pitchFamily="18" charset="0"/>
            </a:endParaRPr>
          </a:p>
          <a:p>
            <a:pPr algn="just"/>
            <a:r>
              <a:rPr lang="en-GB" sz="1400">
                <a:solidFill>
                  <a:srgbClr val="000000"/>
                </a:solidFill>
                <a:cs typeface="Times New Roman" pitchFamily="18" charset="0"/>
              </a:rPr>
              <a:t>Requirements for common scores plots from WG5 Coordinator</a:t>
            </a:r>
            <a:endParaRPr lang="en-GB" sz="1400" u="sng">
              <a:solidFill>
                <a:srgbClr val="000000"/>
              </a:solidFill>
              <a:cs typeface="Times New Roman" pitchFamily="18" charset="0"/>
            </a:endParaRPr>
          </a:p>
          <a:p>
            <a:pPr algn="just"/>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Main Activities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PTask a: Preparation of data to be sent to the responsible member;</a:t>
            </a:r>
          </a:p>
          <a:p>
            <a:pPr algn="just">
              <a:buSzPct val="100000"/>
              <a:buFont typeface="Arial" charset="0"/>
              <a:buChar char="–"/>
            </a:pPr>
            <a:r>
              <a:rPr lang="en-GB" sz="1400">
                <a:solidFill>
                  <a:srgbClr val="000000"/>
                </a:solidFill>
                <a:cs typeface="Times New Roman" pitchFamily="18" charset="0"/>
              </a:rPr>
              <a:t>PTask b: Production of seasonal common scores plots and preparation of presentation for GM using the scores produced by the members;</a:t>
            </a:r>
            <a:endParaRPr lang="en-GB" sz="1400" u="sng">
              <a:solidFill>
                <a:srgbClr val="000000"/>
              </a:solidFill>
              <a:cs typeface="Times New Roman" pitchFamily="18" charset="0"/>
            </a:endParaRPr>
          </a:p>
          <a:p>
            <a:pPr algn="just"/>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Deliverables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A complete set of common plots following specifications of WG5 Coordinator. </a:t>
            </a:r>
          </a:p>
          <a:p>
            <a:pPr algn="just"/>
            <a:r>
              <a:rPr lang="en-GB" sz="1400">
                <a:solidFill>
                  <a:srgbClr val="000000"/>
                </a:solidFill>
                <a:cs typeface="Times New Roman" pitchFamily="18" charset="0"/>
              </a:rPr>
              <a:t>Deadline: end of July 2011 for SON, DJF and MAM seasons. Beginning of September 2011 for JJA 2011 (depending of the beginning of next GM).</a:t>
            </a:r>
            <a:endParaRPr lang="en-GB" sz="1400" u="sng">
              <a:solidFill>
                <a:srgbClr val="000000"/>
              </a:solidFill>
              <a:cs typeface="Times New Roman" pitchFamily="18" charset="0"/>
            </a:endParaRPr>
          </a:p>
          <a:p>
            <a:pPr algn="just"/>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Estimated resources</a:t>
            </a:r>
            <a:endParaRPr lang="en-GB" sz="1400">
              <a:solidFill>
                <a:srgbClr val="000000"/>
              </a:solidFill>
              <a:cs typeface="Times New Roman" pitchFamily="18" charset="0"/>
            </a:endParaRPr>
          </a:p>
          <a:p>
            <a:pPr algn="just">
              <a:buSzPct val="100000"/>
              <a:buFont typeface="Arial" charset="0"/>
              <a:buChar char="–"/>
            </a:pPr>
            <a:r>
              <a:rPr lang="en-GB" sz="1400">
                <a:solidFill>
                  <a:srgbClr val="000000"/>
                </a:solidFill>
                <a:cs typeface="Times New Roman" pitchFamily="18" charset="0"/>
              </a:rPr>
              <a:t>0,18 FTE for all the COSMO members (0.03 each) to prepare data to be collected by the responsible member:  PTask a</a:t>
            </a:r>
          </a:p>
          <a:p>
            <a:pPr algn="just">
              <a:buSzPct val="100000"/>
              <a:buFont typeface="Arial" charset="0"/>
              <a:buChar char="–"/>
            </a:pPr>
            <a:r>
              <a:rPr lang="en-GB" sz="1400">
                <a:solidFill>
                  <a:srgbClr val="000000"/>
                </a:solidFill>
                <a:cs typeface="Times New Roman" pitchFamily="18" charset="0"/>
              </a:rPr>
              <a:t>0,1 FTE for Poland for collection of scores data from all COSMO members, production of plots using application implemented by PL Team (in 2010) and preparation of a presentation for GM, following specification from WG5 Coordinator: PTask b.</a:t>
            </a:r>
            <a:endParaRPr lang="en-GB" sz="1400" u="sng">
              <a:solidFill>
                <a:srgbClr val="000000"/>
              </a:solidFill>
              <a:cs typeface="Times New Roman" pitchFamily="18" charset="0"/>
            </a:endParaRPr>
          </a:p>
          <a:p>
            <a:pPr algn="just"/>
            <a:endParaRPr lang="en-GB" sz="1400" u="sng">
              <a:solidFill>
                <a:srgbClr val="000000"/>
              </a:solidFill>
              <a:cs typeface="Times New Roman" pitchFamily="18" charset="0"/>
            </a:endParaRPr>
          </a:p>
          <a:p>
            <a:pPr algn="just"/>
            <a:r>
              <a:rPr lang="en-GB" sz="1400" u="sng">
                <a:solidFill>
                  <a:srgbClr val="000000"/>
                </a:solidFill>
                <a:cs typeface="Times New Roman" pitchFamily="18" charset="0"/>
              </a:rPr>
              <a:t>Expected Start:</a:t>
            </a:r>
            <a:r>
              <a:rPr lang="en-GB" sz="1400">
                <a:solidFill>
                  <a:srgbClr val="000000"/>
                </a:solidFill>
                <a:cs typeface="Times New Roman" pitchFamily="18" charset="0"/>
              </a:rPr>
              <a:t> December 2010.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124075" y="-26988"/>
            <a:ext cx="4835525" cy="579438"/>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25603" name="Rettangolo 8"/>
          <p:cNvSpPr>
            <a:spLocks noChangeArrowheads="1"/>
          </p:cNvSpPr>
          <p:nvPr/>
        </p:nvSpPr>
        <p:spPr bwMode="auto">
          <a:xfrm>
            <a:off x="2268538" y="404813"/>
            <a:ext cx="4824412" cy="366712"/>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Tentative contributions Phase3</a:t>
            </a:r>
          </a:p>
        </p:txBody>
      </p:sp>
      <p:pic>
        <p:nvPicPr>
          <p:cNvPr id="25604"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25605"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graphicFrame>
        <p:nvGraphicFramePr>
          <p:cNvPr id="25686" name="Group 86"/>
          <p:cNvGraphicFramePr>
            <a:graphicFrameLocks noGrp="1"/>
          </p:cNvGraphicFramePr>
          <p:nvPr/>
        </p:nvGraphicFramePr>
        <p:xfrm>
          <a:off x="390525" y="836613"/>
          <a:ext cx="8429625" cy="5684520"/>
        </p:xfrm>
        <a:graphic>
          <a:graphicData uri="http://schemas.openxmlformats.org/drawingml/2006/table">
            <a:tbl>
              <a:tblPr/>
              <a:tblGrid>
                <a:gridCol w="608013"/>
                <a:gridCol w="2162175"/>
                <a:gridCol w="777875"/>
                <a:gridCol w="542925"/>
                <a:gridCol w="2790825"/>
                <a:gridCol w="750887"/>
                <a:gridCol w="796925"/>
              </a:tblGrid>
              <a:tr h="51752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
                      </a:r>
                      <a:br>
                        <a:rPr kumimoji="0" lang="en-GB" sz="900" b="0" i="0" u="none" strike="noStrike" cap="none" normalizeH="0" baseline="0" smtClean="0">
                          <a:ln>
                            <a:noFill/>
                          </a:ln>
                          <a:solidFill>
                            <a:schemeClr val="tx1"/>
                          </a:solidFill>
                          <a:effectLst/>
                          <a:latin typeface="Times New Roman" pitchFamily="18" charset="0"/>
                          <a:cs typeface="Times New Roman" pitchFamily="18" charset="0"/>
                        </a:rPr>
                      </a:b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Contributing scientist(s)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FTE- year</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Start</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Deliverables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Date of delivery</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Preceding tasks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 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 </a:t>
                      </a:r>
                      <a:r>
                        <a:rPr kumimoji="0" lang="en-GB" sz="900" b="0" i="0" u="none" strike="noStrike" cap="none" normalizeH="0" baseline="0" smtClean="0">
                          <a:ln>
                            <a:noFill/>
                          </a:ln>
                          <a:solidFill>
                            <a:schemeClr val="tx1"/>
                          </a:solidFill>
                          <a:effectLst/>
                          <a:latin typeface="Arial" charset="0"/>
                          <a:cs typeface="Times New Roman" pitchFamily="18" charset="0"/>
                        </a:rPr>
                        <a:t>–</a:t>
                      </a: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 Italy</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Patches and new vers. test </a:t>
                      </a:r>
                      <a:r>
                        <a:rPr kumimoji="0" lang="en-GB" sz="900" b="0" i="0" u="none" strike="noStrike" cap="none" normalizeH="0" baseline="0" smtClean="0">
                          <a:ln>
                            <a:noFill/>
                          </a:ln>
                          <a:solidFill>
                            <a:schemeClr val="tx1"/>
                          </a:solidFill>
                          <a:effectLst/>
                          <a:latin typeface="Arial" charset="0"/>
                          <a:cs typeface="Times New Roman" pitchFamily="18" charset="0"/>
                        </a:rPr>
                        <a:t>–</a:t>
                      </a: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 HNMS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Stress tests for the system – MCH?IMGW?</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0.65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01.10.2010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 Help Desk, bugs fixing activities and release of VERSUS update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01.09.2011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none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817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Times New Roman" pitchFamily="18" charset="0"/>
                          <a:cs typeface="Times New Roman" pitchFamily="18" charset="0"/>
                        </a:rPr>
                        <a:t>Task 1</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Times New Roman" pitchFamily="18" charset="0"/>
                          <a:cs typeface="Times New Roman" pitchFamily="18" charset="0"/>
                        </a:rPr>
                        <a:t>.1a</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Times New Roman" pitchFamily="18" charset="0"/>
                          <a:cs typeface="Times New Roman" pitchFamily="18" charset="0"/>
                        </a:rPr>
                        <a:t>.1b,c,d,e</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Times New Roman" pitchFamily="18" charset="0"/>
                          <a:cs typeface="Times New Roman" pitchFamily="18" charset="0"/>
                        </a:rPr>
                        <a:t>.1e</a:t>
                      </a:r>
                      <a:endParaRPr kumimoji="0" lang="it-IT"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All Cosmo members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  - Italy</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HNMS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0.44 </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0,14(0,02e.)</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0,25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15.09.2010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906463" algn="l"/>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 Improvement of VERSUS security, installation and Web pages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6463" algn="l"/>
                        </a:tabLst>
                      </a:pPr>
                      <a:r>
                        <a:rPr kumimoji="0" lang="en-GB"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January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Installation must be completed</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817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 2</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.2a,b,c</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.2d</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.2e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DWD</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DWD and ???</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0.3</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 and 0.05</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15.09.2010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Final Implementation of Feedback Files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June  2011</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Task7</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 Phase 2</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817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Task 3</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.3a</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.3b</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.3c</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 ??? and all members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 0.29+tbd</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0.07 and 0.12</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TBD</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15.09.2010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Improvement of graphics representation of scores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June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none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470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 4</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PreTask</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.4a</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.4b</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.4c,d</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HNMS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HNMS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RHM</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0.37</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0.12</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0.2</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Jan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Implementation of Probabilistic Scores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March 2011</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Sept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 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Phase 2</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470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 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PreTask</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.5a</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.5b</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.5c</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PL team</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0.35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0.05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0.15</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Oct. 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Fuzzy Toolbox and Obj-oriented verification</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Nov  2010</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May 2011</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June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none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Priority</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Task</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All Cosmo members</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IMGW</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Total 0,28</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0.18 (0.03e)</a:t>
                      </a: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0.1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Dec 2010</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Times New Roman" pitchFamily="18" charset="0"/>
                          <a:cs typeface="Times New Roman" pitchFamily="18" charset="0"/>
                        </a:rPr>
                        <a:t>Production of common statistical scores graphics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September 2011</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Times New Roman" pitchFamily="18" charset="0"/>
                          <a:cs typeface="Times New Roman" pitchFamily="18" charset="0"/>
                        </a:rPr>
                        <a:t>VERSUS operational</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4099"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4100"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4101"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6390" name="Rettangolo 6"/>
          <p:cNvSpPr>
            <a:spLocks noChangeArrowheads="1"/>
          </p:cNvSpPr>
          <p:nvPr/>
        </p:nvSpPr>
        <p:spPr bwMode="auto">
          <a:xfrm>
            <a:off x="571500" y="1143000"/>
            <a:ext cx="7858125" cy="4841875"/>
          </a:xfrm>
          <a:prstGeom prst="rect">
            <a:avLst/>
          </a:prstGeom>
          <a:noFill/>
          <a:ln w="9525">
            <a:noFill/>
            <a:miter lim="800000"/>
            <a:headEnd/>
            <a:tailEnd/>
          </a:ln>
        </p:spPr>
        <p:txBody>
          <a:bodyPr>
            <a:spAutoFit/>
          </a:bodyPr>
          <a:lstStyle/>
          <a:p>
            <a:r>
              <a:rPr lang="en-GB" sz="1400" b="1" i="1">
                <a:latin typeface="Calibri" pitchFamily="34" charset="0"/>
              </a:rPr>
              <a:t>PHASE 2: COSMO year 2010</a:t>
            </a:r>
          </a:p>
          <a:p>
            <a:r>
              <a:rPr lang="en-GB" sz="1400" b="1" i="1"/>
              <a:t> </a:t>
            </a:r>
            <a:endParaRPr lang="it-IT" sz="1400"/>
          </a:p>
          <a:p>
            <a:r>
              <a:rPr lang="en-GB" sz="1400" b="1"/>
              <a:t>Task 0: Help Desk, bugs fixing activities and release of VERSUS update</a:t>
            </a:r>
            <a:endParaRPr lang="it-IT" sz="1400"/>
          </a:p>
          <a:p>
            <a:endParaRPr lang="en-GB" sz="1400" u="sng"/>
          </a:p>
          <a:p>
            <a:r>
              <a:rPr lang="en-GB" sz="1400" u="sng"/>
              <a:t>Main Activities </a:t>
            </a:r>
            <a:endParaRPr lang="it-IT" sz="1400"/>
          </a:p>
          <a:p>
            <a:r>
              <a:rPr lang="en-GB" sz="1400"/>
              <a:t>Help Desk activities for VERSUS users</a:t>
            </a:r>
            <a:endParaRPr lang="it-IT" sz="1400"/>
          </a:p>
          <a:p>
            <a:r>
              <a:rPr lang="en-GB" sz="1400"/>
              <a:t>Software maintenance</a:t>
            </a:r>
            <a:endParaRPr lang="it-IT" sz="1400"/>
          </a:p>
          <a:p>
            <a:r>
              <a:rPr lang="en-GB" sz="1400"/>
              <a:t>Activity of bugs fixings and test/release of package updates to be delivered to the users through ftp</a:t>
            </a:r>
            <a:endParaRPr lang="it-IT" sz="1400"/>
          </a:p>
          <a:p>
            <a:r>
              <a:rPr lang="en-GB" sz="1400"/>
              <a:t>Patches test on at least another Installed package</a:t>
            </a:r>
          </a:p>
          <a:p>
            <a:endParaRPr lang="en-GB" sz="1400"/>
          </a:p>
          <a:p>
            <a:endParaRPr lang="en-GB"/>
          </a:p>
          <a:p>
            <a:pPr>
              <a:buFontTx/>
              <a:buAutoNum type="arabicParenR"/>
            </a:pPr>
            <a:r>
              <a:rPr lang="en-GB"/>
              <a:t>Successful:  around 1000 mails (only incoming) in one year </a:t>
            </a:r>
          </a:p>
          <a:p>
            <a:pPr>
              <a:buFontTx/>
              <a:buAutoNum type="arabicParenR"/>
            </a:pPr>
            <a:r>
              <a:rPr lang="en-GB"/>
              <a:t>VNC Connection with DWD; </a:t>
            </a:r>
          </a:p>
          <a:p>
            <a:pPr>
              <a:buFontTx/>
              <a:buAutoNum type="arabicParenR"/>
            </a:pPr>
            <a:r>
              <a:rPr lang="en-GB"/>
              <a:t>Approximate statistics: 10% NMA, 10% IMGW, 15% MCH, 15% RHM, 20% DWD, 25% HNMS (test patches task included)</a:t>
            </a:r>
          </a:p>
          <a:p>
            <a:pPr>
              <a:buFontTx/>
              <a:buAutoNum type="arabicParenR"/>
            </a:pPr>
            <a:r>
              <a:rPr lang="en-GB"/>
              <a:t>Time planned for Help Desk was underestimated</a:t>
            </a:r>
          </a:p>
          <a:p>
            <a:endParaRPr lang="en-GB" sz="1400"/>
          </a:p>
          <a:p>
            <a:endParaRPr lang="en-GB"/>
          </a:p>
          <a:p>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5123"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5124"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5125"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5126" name="Rettangolo 6"/>
          <p:cNvSpPr>
            <a:spLocks noChangeArrowheads="1"/>
          </p:cNvSpPr>
          <p:nvPr/>
        </p:nvSpPr>
        <p:spPr bwMode="auto">
          <a:xfrm>
            <a:off x="285750" y="1357313"/>
            <a:ext cx="8286750" cy="3963987"/>
          </a:xfrm>
          <a:prstGeom prst="rect">
            <a:avLst/>
          </a:prstGeom>
          <a:noFill/>
          <a:ln w="9525">
            <a:noFill/>
            <a:miter lim="800000"/>
            <a:headEnd/>
            <a:tailEnd/>
          </a:ln>
        </p:spPr>
        <p:txBody>
          <a:bodyPr>
            <a:spAutoFit/>
          </a:bodyPr>
          <a:lstStyle/>
          <a:p>
            <a:r>
              <a:rPr lang="en-GB" sz="1400" b="1" i="1">
                <a:latin typeface="Calibri" pitchFamily="34" charset="0"/>
              </a:rPr>
              <a:t>PHASE 2: COSMO year 2010</a:t>
            </a:r>
          </a:p>
          <a:p>
            <a:r>
              <a:rPr lang="en-GB" sz="1400" b="1" i="1"/>
              <a:t> </a:t>
            </a:r>
            <a:endParaRPr lang="it-IT" sz="1400"/>
          </a:p>
          <a:p>
            <a:r>
              <a:rPr lang="en-GB" sz="1400" b="1"/>
              <a:t>Task 0: Help Desk, bugs fixing activities and release of VERSUS update</a:t>
            </a:r>
            <a:endParaRPr lang="it-IT" sz="1400"/>
          </a:p>
          <a:p>
            <a:endParaRPr lang="en-GB" sz="1400" u="sng"/>
          </a:p>
          <a:p>
            <a:r>
              <a:rPr lang="en-GB"/>
              <a:t>Main Problems:</a:t>
            </a:r>
          </a:p>
          <a:p>
            <a:endParaRPr lang="en-GB"/>
          </a:p>
          <a:p>
            <a:pPr>
              <a:buFontTx/>
              <a:buChar char="-"/>
            </a:pPr>
            <a:r>
              <a:rPr lang="en-GB"/>
              <a:t> Installation of the main package on more complex architecture (MCH, DWD)</a:t>
            </a:r>
          </a:p>
          <a:p>
            <a:pPr>
              <a:buFontTx/>
              <a:buChar char="-"/>
            </a:pPr>
            <a:r>
              <a:rPr lang="en-GB"/>
              <a:t> Installation of Patches on more complex architecture</a:t>
            </a:r>
          </a:p>
          <a:p>
            <a:pPr>
              <a:buFontTx/>
              <a:buChar char="-"/>
            </a:pPr>
            <a:r>
              <a:rPr lang="en-GB"/>
              <a:t> Tuning of the DB</a:t>
            </a:r>
          </a:p>
          <a:p>
            <a:pPr>
              <a:buFontTx/>
              <a:buChar char="-"/>
            </a:pPr>
            <a:r>
              <a:rPr lang="en-GB"/>
              <a:t> Availability of BUFR</a:t>
            </a:r>
          </a:p>
          <a:p>
            <a:pPr>
              <a:buFontTx/>
              <a:buChar char="-"/>
            </a:pPr>
            <a:r>
              <a:rPr lang="en-GB"/>
              <a:t> Difficulties in understanding Functionalities of the system</a:t>
            </a:r>
          </a:p>
          <a:p>
            <a:pPr>
              <a:buFontTx/>
              <a:buChar char="-"/>
            </a:pPr>
            <a:r>
              <a:rPr lang="en-GB"/>
              <a:t> Attempts to customize the installation (leading to some problems)</a:t>
            </a:r>
          </a:p>
          <a:p>
            <a:pPr>
              <a:buFontTx/>
              <a:buChar char="-"/>
            </a:pPr>
            <a:r>
              <a:rPr lang="en-GB"/>
              <a:t> Lack of continuity in communication from members while solving the problems by Help Desk</a:t>
            </a:r>
          </a:p>
          <a:p>
            <a:pPr>
              <a:buFontTx/>
              <a:buChar char="-"/>
            </a:pPr>
            <a:r>
              <a:rPr lang="en-GB"/>
              <a:t> Not perfect organization of communication between HD and members</a:t>
            </a:r>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6147"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6148"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6149"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6150" name="Rettangolo 6"/>
          <p:cNvSpPr>
            <a:spLocks noChangeArrowheads="1"/>
          </p:cNvSpPr>
          <p:nvPr/>
        </p:nvSpPr>
        <p:spPr bwMode="auto">
          <a:xfrm>
            <a:off x="285750" y="1357313"/>
            <a:ext cx="8429625" cy="3963987"/>
          </a:xfrm>
          <a:prstGeom prst="rect">
            <a:avLst/>
          </a:prstGeom>
          <a:noFill/>
          <a:ln w="9525">
            <a:noFill/>
            <a:miter lim="800000"/>
            <a:headEnd/>
            <a:tailEnd/>
          </a:ln>
        </p:spPr>
        <p:txBody>
          <a:bodyPr>
            <a:spAutoFit/>
          </a:bodyPr>
          <a:lstStyle/>
          <a:p>
            <a:r>
              <a:rPr lang="en-GB" sz="1400" b="1" i="1">
                <a:latin typeface="Calibri" pitchFamily="34" charset="0"/>
              </a:rPr>
              <a:t>PHASE 2: COSMO year 2010</a:t>
            </a:r>
          </a:p>
          <a:p>
            <a:r>
              <a:rPr lang="en-GB" sz="1400" b="1" i="1"/>
              <a:t> </a:t>
            </a:r>
            <a:endParaRPr lang="it-IT" sz="1400"/>
          </a:p>
          <a:p>
            <a:r>
              <a:rPr lang="en-GB" sz="1400" b="1"/>
              <a:t>Task 0: Help Desk, bugs fixing activities and release of VERSUS update</a:t>
            </a:r>
            <a:endParaRPr lang="it-IT" sz="1400"/>
          </a:p>
          <a:p>
            <a:endParaRPr lang="en-GB" sz="1400" u="sng"/>
          </a:p>
          <a:p>
            <a:r>
              <a:rPr lang="en-GB"/>
              <a:t>Status of VERSUS:</a:t>
            </a:r>
          </a:p>
          <a:p>
            <a:endParaRPr lang="en-GB"/>
          </a:p>
          <a:p>
            <a:r>
              <a:rPr lang="en-GB"/>
              <a:t>USAM: operational (Arpa-SIM: installed, ARPA-Piemonte: Installed)</a:t>
            </a:r>
          </a:p>
          <a:p>
            <a:r>
              <a:rPr lang="en-GB"/>
              <a:t>HNMS: operational</a:t>
            </a:r>
          </a:p>
          <a:p>
            <a:r>
              <a:rPr lang="en-GB"/>
              <a:t>NMA: operational</a:t>
            </a:r>
          </a:p>
          <a:p>
            <a:r>
              <a:rPr lang="en-GB"/>
              <a:t>IMGW: operational</a:t>
            </a:r>
          </a:p>
          <a:p>
            <a:r>
              <a:rPr lang="en-GB"/>
              <a:t>RHM: installed, pre-operational mode. Some main functionalities tested.</a:t>
            </a:r>
          </a:p>
          <a:p>
            <a:r>
              <a:rPr lang="en-GB"/>
              <a:t>DWD: installed, pre-operational mode. All main functionalities tested </a:t>
            </a:r>
          </a:p>
          <a:p>
            <a:r>
              <a:rPr lang="en-GB"/>
              <a:t>MCH: installed. Some of the functionalities tested don’t work properly</a:t>
            </a:r>
          </a:p>
          <a:p>
            <a:endParaRPr lang="it-IT"/>
          </a:p>
          <a:p>
            <a:pPr algn="ctr"/>
            <a:r>
              <a:rPr lang="en-US"/>
              <a:t>Requests for different and/or more requirements, some of them crucial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7171"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7172"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7173"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7174" name="Rettangolo 6"/>
          <p:cNvSpPr>
            <a:spLocks noChangeArrowheads="1"/>
          </p:cNvSpPr>
          <p:nvPr/>
        </p:nvSpPr>
        <p:spPr bwMode="auto">
          <a:xfrm>
            <a:off x="285750" y="1357313"/>
            <a:ext cx="8429625" cy="2432050"/>
          </a:xfrm>
          <a:prstGeom prst="rect">
            <a:avLst/>
          </a:prstGeom>
          <a:noFill/>
          <a:ln w="9525">
            <a:noFill/>
            <a:miter lim="800000"/>
            <a:headEnd/>
            <a:tailEnd/>
          </a:ln>
        </p:spPr>
        <p:txBody>
          <a:bodyPr>
            <a:spAutoFit/>
          </a:bodyPr>
          <a:lstStyle/>
          <a:p>
            <a:r>
              <a:rPr lang="en-GB" sz="1400" b="1" i="1">
                <a:latin typeface="Calibri" pitchFamily="34" charset="0"/>
              </a:rPr>
              <a:t>PHASE 2: COSMO year 2010</a:t>
            </a:r>
          </a:p>
          <a:p>
            <a:r>
              <a:rPr lang="en-GB" sz="1400" b="1" i="1"/>
              <a:t> </a:t>
            </a:r>
            <a:endParaRPr lang="it-IT" sz="1400"/>
          </a:p>
          <a:p>
            <a:r>
              <a:rPr lang="en-GB" sz="1400" b="1"/>
              <a:t>Task 0: Help Desk, bugs fixing activities and release of VERSUS update</a:t>
            </a:r>
            <a:endParaRPr lang="it-IT" sz="1400"/>
          </a:p>
          <a:p>
            <a:endParaRPr lang="en-GB" sz="1400" u="sng"/>
          </a:p>
          <a:p>
            <a:pPr algn="ctr"/>
            <a:r>
              <a:rPr lang="en-US"/>
              <a:t>Requests for different and/or more various requirements</a:t>
            </a:r>
          </a:p>
          <a:p>
            <a:pPr algn="ctr"/>
            <a:endParaRPr lang="it-IT"/>
          </a:p>
          <a:p>
            <a:pPr algn="ctr"/>
            <a:r>
              <a:rPr lang="it-IT"/>
              <a:t>Will  LEAD to</a:t>
            </a:r>
          </a:p>
          <a:p>
            <a:pPr algn="ctr"/>
            <a:endParaRPr lang="it-IT"/>
          </a:p>
          <a:p>
            <a:pPr algn="ctr"/>
            <a:r>
              <a:rPr lang="it-IT" sz="2400"/>
              <a:t>Some additional tasks in Phase 3 (see later)</a:t>
            </a:r>
            <a:endParaRPr lang="en-U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8195"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8196"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8197"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8198" name="Rettangolo 6"/>
          <p:cNvSpPr>
            <a:spLocks noChangeArrowheads="1"/>
          </p:cNvSpPr>
          <p:nvPr/>
        </p:nvSpPr>
        <p:spPr bwMode="auto">
          <a:xfrm>
            <a:off x="642938" y="2000250"/>
            <a:ext cx="7929562" cy="1190625"/>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endParaRPr lang="it-IT"/>
          </a:p>
          <a:p>
            <a:r>
              <a:rPr lang="en-GB" b="1"/>
              <a:t>Task 1: Implementation of COSI global Index  </a:t>
            </a:r>
            <a:r>
              <a:rPr lang="it-IT">
                <a:solidFill>
                  <a:srgbClr val="FF3300"/>
                </a:solidFill>
              </a:rPr>
              <a:t>COMPLETED</a:t>
            </a:r>
          </a:p>
          <a:p>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9219"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9220"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9221"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9222" name="Rettangolo 6"/>
          <p:cNvSpPr>
            <a:spLocks noChangeArrowheads="1"/>
          </p:cNvSpPr>
          <p:nvPr/>
        </p:nvSpPr>
        <p:spPr bwMode="auto">
          <a:xfrm>
            <a:off x="285750" y="1214438"/>
            <a:ext cx="8429625" cy="3387725"/>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endParaRPr lang="it-IT"/>
          </a:p>
          <a:p>
            <a:r>
              <a:rPr lang="en-GB" b="1"/>
              <a:t>Task 2: Implementation of weather type dependent verification and improvement of CV.</a:t>
            </a:r>
            <a:endParaRPr lang="it-IT"/>
          </a:p>
          <a:p>
            <a:endParaRPr lang="it-IT"/>
          </a:p>
          <a:p>
            <a:r>
              <a:rPr lang="en-GB"/>
              <a:t>Task 2a: Preparation of a Guidelines document  (WDV): </a:t>
            </a:r>
            <a:r>
              <a:rPr lang="en-GB">
                <a:solidFill>
                  <a:srgbClr val="FF0000"/>
                </a:solidFill>
              </a:rPr>
              <a:t>a part of the Guidelines document for forecaster with WG4</a:t>
            </a:r>
            <a:endParaRPr lang="en-GB"/>
          </a:p>
          <a:p>
            <a:endParaRPr lang="it-IT"/>
          </a:p>
          <a:p>
            <a:r>
              <a:rPr lang="en-GB"/>
              <a:t>Task 2b: Conditional verification on different space/time</a:t>
            </a:r>
            <a:r>
              <a:rPr lang="en-GB">
                <a:solidFill>
                  <a:srgbClr val="FF0000"/>
                </a:solidFill>
              </a:rPr>
              <a:t>:</a:t>
            </a:r>
            <a:r>
              <a:rPr lang="en-GB"/>
              <a:t> </a:t>
            </a:r>
            <a:r>
              <a:rPr lang="en-GB">
                <a:solidFill>
                  <a:srgbClr val="FF0000"/>
                </a:solidFill>
              </a:rPr>
              <a:t>POSTPONED</a:t>
            </a:r>
            <a:endParaRPr lang="it-IT">
              <a:solidFill>
                <a:srgbClr val="FF0000"/>
              </a:solidFill>
            </a:endParaRPr>
          </a:p>
          <a:p>
            <a:endParaRPr lang="en-GB"/>
          </a:p>
          <a:p>
            <a:r>
              <a:rPr lang="en-GB"/>
              <a:t>Task 2c: Development of VERSUS software modules for WDV: </a:t>
            </a:r>
            <a:r>
              <a:rPr lang="en-GB">
                <a:solidFill>
                  <a:srgbClr val="FF0000"/>
                </a:solidFill>
              </a:rPr>
              <a:t>COMPLETED and under test</a:t>
            </a:r>
            <a:endParaRPr lang="it-IT">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a:solidFill>
                  <a:schemeClr val="tx2"/>
                </a:solidFill>
              </a:rPr>
              <a:t>VERSUS2 Priority Project</a:t>
            </a:r>
            <a:endParaRPr lang="it-IT" sz="3200">
              <a:solidFill>
                <a:schemeClr val="tx2"/>
              </a:solidFill>
            </a:endParaRPr>
          </a:p>
        </p:txBody>
      </p:sp>
      <p:sp>
        <p:nvSpPr>
          <p:cNvPr id="10243"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a:solidFill>
                  <a:srgbClr val="003366"/>
                </a:solidFill>
              </a:rPr>
              <a:t>Phase2</a:t>
            </a:r>
          </a:p>
        </p:txBody>
      </p:sp>
      <p:pic>
        <p:nvPicPr>
          <p:cNvPr id="10244" name="Picture 10" descr="logo1st"/>
          <p:cNvPicPr>
            <a:picLocks noChangeAspect="1" noChangeArrowheads="1"/>
          </p:cNvPicPr>
          <p:nvPr/>
        </p:nvPicPr>
        <p:blipFill>
          <a:blip r:embed="rId2"/>
          <a:srcRect/>
          <a:stretch>
            <a:fillRect/>
          </a:stretch>
        </p:blipFill>
        <p:spPr bwMode="auto">
          <a:xfrm>
            <a:off x="7956550" y="115888"/>
            <a:ext cx="790575" cy="885825"/>
          </a:xfrm>
          <a:prstGeom prst="rect">
            <a:avLst/>
          </a:prstGeom>
          <a:noFill/>
          <a:ln w="9525">
            <a:noFill/>
            <a:miter lim="800000"/>
            <a:headEnd/>
            <a:tailEnd/>
          </a:ln>
        </p:spPr>
      </p:pic>
      <p:sp>
        <p:nvSpPr>
          <p:cNvPr id="10245" name="Rettangolo 6"/>
          <p:cNvSpPr>
            <a:spLocks noChangeArrowheads="1"/>
          </p:cNvSpPr>
          <p:nvPr/>
        </p:nvSpPr>
        <p:spPr bwMode="auto">
          <a:xfrm>
            <a:off x="539750" y="1717675"/>
            <a:ext cx="8424863" cy="647700"/>
          </a:xfrm>
          <a:prstGeom prst="rect">
            <a:avLst/>
          </a:prstGeom>
          <a:noFill/>
          <a:ln w="9525">
            <a:noFill/>
            <a:miter lim="800000"/>
            <a:headEnd/>
            <a:tailEnd/>
          </a:ln>
        </p:spPr>
        <p:txBody>
          <a:bodyPr>
            <a:spAutoFit/>
          </a:bodyPr>
          <a:lstStyle/>
          <a:p>
            <a:endParaRPr lang="it-IT">
              <a:latin typeface="Calibri" pitchFamily="34" charset="0"/>
            </a:endParaRPr>
          </a:p>
          <a:p>
            <a:endParaRPr lang="it-IT">
              <a:latin typeface="Calibri" pitchFamily="34" charset="0"/>
            </a:endParaRPr>
          </a:p>
        </p:txBody>
      </p:sp>
      <p:sp>
        <p:nvSpPr>
          <p:cNvPr id="10246" name="Rettangolo 6"/>
          <p:cNvSpPr>
            <a:spLocks noChangeArrowheads="1"/>
          </p:cNvSpPr>
          <p:nvPr/>
        </p:nvSpPr>
        <p:spPr bwMode="auto">
          <a:xfrm>
            <a:off x="285750" y="1214438"/>
            <a:ext cx="8643938" cy="5035550"/>
          </a:xfrm>
          <a:prstGeom prst="rect">
            <a:avLst/>
          </a:prstGeom>
          <a:noFill/>
          <a:ln w="9525">
            <a:noFill/>
            <a:miter lim="800000"/>
            <a:headEnd/>
            <a:tailEnd/>
          </a:ln>
        </p:spPr>
        <p:txBody>
          <a:bodyPr>
            <a:spAutoFit/>
          </a:bodyPr>
          <a:lstStyle/>
          <a:p>
            <a:r>
              <a:rPr lang="en-GB" b="1" i="1">
                <a:latin typeface="Calibri" pitchFamily="34" charset="0"/>
              </a:rPr>
              <a:t>PHASE 2: COSMO year 2010</a:t>
            </a:r>
          </a:p>
          <a:p>
            <a:r>
              <a:rPr lang="en-GB" b="1" i="1"/>
              <a:t> </a:t>
            </a:r>
            <a:endParaRPr lang="it-IT"/>
          </a:p>
          <a:p>
            <a:r>
              <a:rPr lang="en-GB" b="1"/>
              <a:t>Task 3</a:t>
            </a:r>
            <a:r>
              <a:rPr lang="en-GB"/>
              <a:t>: </a:t>
            </a:r>
            <a:r>
              <a:rPr lang="en-GB" b="1"/>
              <a:t>Use of new Observation data</a:t>
            </a:r>
          </a:p>
          <a:p>
            <a:pPr algn="ctr"/>
            <a:r>
              <a:rPr lang="en-GB" b="1"/>
              <a:t>merged with</a:t>
            </a:r>
            <a:endParaRPr lang="it-IT"/>
          </a:p>
          <a:p>
            <a:r>
              <a:rPr lang="en-GB" b="1"/>
              <a:t>Task 7: Preparatory work on feedback files (FF) implementation</a:t>
            </a:r>
          </a:p>
          <a:p>
            <a:endParaRPr lang="en-GB" b="1"/>
          </a:p>
          <a:p>
            <a:endParaRPr lang="en-GB" b="1"/>
          </a:p>
          <a:p>
            <a:r>
              <a:rPr lang="en-GB"/>
              <a:t>Versus workshop in Langen march 2010 decided the use of FF for Upper air verification for a number of different type of upper air observation in order to complete TEMP (already fully operational) and also radar data (deal with huge amount of data)</a:t>
            </a:r>
          </a:p>
          <a:p>
            <a:endParaRPr lang="en-GB"/>
          </a:p>
          <a:p>
            <a:r>
              <a:rPr lang="en-GB"/>
              <a:t>TASK 3 has been “deleted” as an obsolete task and absorbed by TASK 7 in phase 2 and Task 3 on Phase 3 (later)</a:t>
            </a:r>
          </a:p>
          <a:p>
            <a:endParaRPr lang="en-GB"/>
          </a:p>
          <a:p>
            <a:r>
              <a:rPr lang="en-GB"/>
              <a:t>DWD and USAM work intensively before summer for task 7 and a Reference document for FF implementation (Feasibility Study for FF) has been delivered</a:t>
            </a:r>
            <a:endParaRPr lang="it-IT"/>
          </a:p>
          <a:p>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5079</TotalTime>
  <Words>1985</Words>
  <Application>Microsoft Office PowerPoint</Application>
  <PresentationFormat>Presentazione su schermo (4:3)</PresentationFormat>
  <Paragraphs>441</Paragraphs>
  <Slides>24</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24</vt:i4>
      </vt:variant>
    </vt:vector>
  </HeadingPairs>
  <TitlesOfParts>
    <vt:vector size="26" baseType="lpstr">
      <vt:lpstr>Struttura predefinita</vt:lpstr>
      <vt:lpstr>Image</vt:lpstr>
      <vt:lpstr>VERSUS2 Priority Project Report</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Angela</dc:creator>
  <cp:lastModifiedBy>adriano raspanti</cp:lastModifiedBy>
  <cp:revision>333</cp:revision>
  <dcterms:created xsi:type="dcterms:W3CDTF">2008-04-10T15:14:59Z</dcterms:created>
  <dcterms:modified xsi:type="dcterms:W3CDTF">2010-09-17T10:26:27Z</dcterms:modified>
</cp:coreProperties>
</file>