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0FD78-091C-41FF-845A-42A26A49D5E4}" type="datetimeFigureOut">
              <a:rPr lang="it-IT" smtClean="0"/>
              <a:t>18/09/2008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ABAA-1C9D-4A19-BD8F-9FD24B4308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VERSUS2 – A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priority</a:t>
            </a:r>
            <a:r>
              <a:rPr lang="it-IT" dirty="0" smtClean="0"/>
              <a:t> project</a:t>
            </a:r>
            <a:br>
              <a:rPr lang="it-IT" dirty="0" smtClean="0"/>
            </a:b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verification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Pj</a:t>
            </a:r>
            <a:r>
              <a:rPr lang="it-IT" dirty="0" smtClean="0"/>
              <a:t> Leader – Angela </a:t>
            </a:r>
            <a:r>
              <a:rPr lang="it-IT" dirty="0" err="1" smtClean="0"/>
              <a:t>Celozzi</a:t>
            </a:r>
            <a:endParaRPr lang="it-IT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WHY?</a:t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5450" lvl="0" indent="-16954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tabLst>
                <a:tab pos="447675" algn="l"/>
              </a:tabLst>
            </a:pPr>
            <a:r>
              <a:rPr lang="de-CH" b="1" dirty="0">
                <a:solidFill>
                  <a:srgbClr val="003366"/>
                </a:solidFill>
                <a:latin typeface="Arial" charset="0"/>
              </a:rPr>
              <a:t>OPEN POINTS:  </a:t>
            </a:r>
            <a:r>
              <a:rPr lang="en-GB" dirty="0">
                <a:solidFill>
                  <a:srgbClr val="003366"/>
                </a:solidFill>
                <a:latin typeface="Arial" charset="0"/>
              </a:rPr>
              <a:t>VERSUS has not been planned to cover all the existing verification methods, as well as all the possible products from a NWP and  not all types of observation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336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 implementation of probabilistic and ensemble forecasts verification;</a:t>
            </a:r>
            <a:endParaRPr lang="it-IT" dirty="0">
              <a:solidFill>
                <a:srgbClr val="00336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 implementation of </a:t>
            </a:r>
            <a:r>
              <a:rPr lang="en-GB" dirty="0" err="1">
                <a:solidFill>
                  <a:srgbClr val="003366"/>
                </a:solidFill>
                <a:latin typeface="Arial" charset="0"/>
              </a:rPr>
              <a:t>obj</a:t>
            </a:r>
            <a:r>
              <a:rPr lang="en-GB" dirty="0">
                <a:solidFill>
                  <a:srgbClr val="003366"/>
                </a:solidFill>
                <a:latin typeface="Arial" charset="0"/>
              </a:rPr>
              <a:t>-based and fuzzy verification methods applied to precipitation;</a:t>
            </a:r>
            <a:endParaRPr lang="it-IT" dirty="0">
              <a:solidFill>
                <a:srgbClr val="00336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 New scores for extreme events (e.g. extreme dependency score);</a:t>
            </a:r>
            <a:endParaRPr lang="it-IT" dirty="0">
              <a:solidFill>
                <a:srgbClr val="00336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 Statistical features like Confidence intervals and Bootstrap method;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Use of non conventional </a:t>
            </a:r>
            <a:r>
              <a:rPr lang="en-GB" dirty="0" err="1">
                <a:solidFill>
                  <a:srgbClr val="003366"/>
                </a:solidFill>
                <a:latin typeface="Arial" charset="0"/>
              </a:rPr>
              <a:t>obs</a:t>
            </a:r>
            <a:r>
              <a:rPr lang="en-GB" dirty="0">
                <a:solidFill>
                  <a:srgbClr val="003366"/>
                </a:solidFill>
                <a:latin typeface="Arial" charset="0"/>
              </a:rPr>
              <a:t> (e.g. radar, satellite, </a:t>
            </a:r>
            <a:r>
              <a:rPr lang="en-GB" dirty="0" err="1">
                <a:solidFill>
                  <a:srgbClr val="003366"/>
                </a:solidFill>
                <a:latin typeface="Arial" charset="0"/>
              </a:rPr>
              <a:t>raingauges</a:t>
            </a:r>
            <a:r>
              <a:rPr lang="en-GB" dirty="0">
                <a:solidFill>
                  <a:srgbClr val="003366"/>
                </a:solidFill>
                <a:latin typeface="Arial" charset="0"/>
              </a:rPr>
              <a:t>) and gridded observations (precipitation analysis);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dirty="0">
              <a:solidFill>
                <a:srgbClr val="003366"/>
              </a:solidFill>
              <a:latin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>
                <a:solidFill>
                  <a:srgbClr val="003366"/>
                </a:solidFill>
                <a:latin typeface="Arial" charset="0"/>
              </a:rPr>
              <a:t>....................and so on-----</a:t>
            </a:r>
            <a:r>
              <a:rPr lang="en-GB" dirty="0">
                <a:solidFill>
                  <a:srgbClr val="003366"/>
                </a:solidFill>
                <a:latin typeface="Arial" charset="0"/>
                <a:sym typeface="Wingdings" pitchFamily="2" charset="2"/>
              </a:rPr>
              <a:t>  VERSUS2!!!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</a:t>
            </a:r>
            <a:r>
              <a:rPr lang="en-GB" b="1" i="1" dirty="0"/>
              <a:t>1: COSMO year 2009</a:t>
            </a:r>
            <a:endParaRPr lang="it-IT" dirty="0"/>
          </a:p>
          <a:p>
            <a:r>
              <a:rPr lang="en-GB" b="1" dirty="0"/>
              <a:t>Task 0: Requirements specification for VERSUS and accepted review</a:t>
            </a:r>
            <a:endParaRPr lang="it-IT" dirty="0"/>
          </a:p>
          <a:p>
            <a:r>
              <a:rPr lang="en-GB" u="sng" dirty="0" smtClean="0"/>
              <a:t>Main </a:t>
            </a:r>
            <a:r>
              <a:rPr lang="en-GB" u="sng" dirty="0"/>
              <a:t>Activities (or subtasks)</a:t>
            </a:r>
            <a:endParaRPr lang="it-IT" dirty="0"/>
          </a:p>
          <a:p>
            <a:pPr lvl="0"/>
            <a:r>
              <a:rPr lang="en-GB" dirty="0"/>
              <a:t>Preparation of a “forum” and start of a survey (1,5 months t</a:t>
            </a:r>
            <a:r>
              <a:rPr lang="en-GB" dirty="0" smtClean="0"/>
              <a:t>o </a:t>
            </a:r>
            <a:r>
              <a:rPr lang="en-GB" dirty="0"/>
              <a:t>collect requirements)</a:t>
            </a:r>
            <a:endParaRPr lang="it-IT" dirty="0"/>
          </a:p>
          <a:p>
            <a:pPr lvl="0"/>
            <a:r>
              <a:rPr lang="en-GB" dirty="0"/>
              <a:t>Survey analysis (1,5 months to gather, organise and edit requirements: delivery of System Design Overview (SDO))</a:t>
            </a:r>
            <a:endParaRPr lang="it-IT" dirty="0"/>
          </a:p>
          <a:p>
            <a:pPr lvl="0"/>
            <a:r>
              <a:rPr lang="en-GB" dirty="0"/>
              <a:t>Review of System Design Overview (0,5 months)</a:t>
            </a:r>
            <a:endParaRPr lang="it-IT" dirty="0"/>
          </a:p>
          <a:p>
            <a:pPr lvl="0"/>
            <a:r>
              <a:rPr lang="en-GB" dirty="0"/>
              <a:t>Drawing up the project (3 months for delivery of a detailed System Architecture Design (SAD</a:t>
            </a:r>
            <a:r>
              <a:rPr lang="en-GB" dirty="0" smtClean="0"/>
              <a:t>),</a:t>
            </a:r>
            <a:endParaRPr lang="it-IT" dirty="0"/>
          </a:p>
          <a:p>
            <a:pPr lvl="0"/>
            <a:r>
              <a:rPr lang="en-GB" dirty="0"/>
              <a:t>Final acceptance of the System Design Overview and SAD (0,5 months)</a:t>
            </a:r>
            <a:endParaRPr lang="it-IT" dirty="0"/>
          </a:p>
          <a:p>
            <a:r>
              <a:rPr lang="en-GB" dirty="0"/>
              <a:t> </a:t>
            </a:r>
            <a:r>
              <a:rPr lang="en-GB" u="sng" dirty="0"/>
              <a:t>Deliverables</a:t>
            </a:r>
            <a:endParaRPr lang="it-IT" dirty="0"/>
          </a:p>
          <a:p>
            <a:pPr lvl="0"/>
            <a:r>
              <a:rPr lang="en-GB" dirty="0"/>
              <a:t>Until 30.04.2009: Requirements specification document compiled, reviewed, and approved by the STC.</a:t>
            </a:r>
            <a:endParaRPr lang="it-IT" dirty="0"/>
          </a:p>
          <a:p>
            <a:r>
              <a:rPr lang="en-GB" u="sng" dirty="0"/>
              <a:t>Estimated resources</a:t>
            </a:r>
            <a:endParaRPr lang="it-IT" dirty="0"/>
          </a:p>
          <a:p>
            <a:pPr lvl="0"/>
            <a:r>
              <a:rPr lang="en-GB" dirty="0"/>
              <a:t>0,4 FTEs for PL and PL team</a:t>
            </a:r>
            <a:endParaRPr lang="it-IT" dirty="0"/>
          </a:p>
          <a:p>
            <a:pPr lvl="0"/>
            <a:r>
              <a:rPr lang="en-GB" dirty="0"/>
              <a:t>0,9 FTEs (total amount) for </a:t>
            </a:r>
            <a:r>
              <a:rPr lang="en-GB" i="1" dirty="0"/>
              <a:t>all </a:t>
            </a:r>
            <a:r>
              <a:rPr lang="en-GB" dirty="0"/>
              <a:t>the other members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</a:t>
            </a:r>
            <a:r>
              <a:rPr lang="en-GB" b="1" i="1" dirty="0"/>
              <a:t>1: COSMO year </a:t>
            </a:r>
            <a:r>
              <a:rPr lang="en-GB" b="1" i="1" dirty="0" smtClean="0"/>
              <a:t>2009</a:t>
            </a:r>
            <a:r>
              <a:rPr lang="en-GB" b="1" dirty="0"/>
              <a:t> </a:t>
            </a:r>
            <a:endParaRPr lang="en-GB" b="1" dirty="0" smtClean="0"/>
          </a:p>
          <a:p>
            <a:r>
              <a:rPr lang="en-GB" b="1" dirty="0"/>
              <a:t>T</a:t>
            </a:r>
            <a:r>
              <a:rPr lang="en-GB" b="1" dirty="0" smtClean="0"/>
              <a:t>ask </a:t>
            </a:r>
            <a:r>
              <a:rPr lang="en-GB" b="1" dirty="0"/>
              <a:t>1a: Implementation of a multiplatform RDBMS version of VERSUS</a:t>
            </a:r>
            <a:endParaRPr lang="it-IT" dirty="0"/>
          </a:p>
          <a:p>
            <a:r>
              <a:rPr lang="en-GB" dirty="0"/>
              <a:t>The development of a multiplatform DB for VERSUS is necessary for the installation and use of VERSUS at every service within COSMO. A multiplatform DB shall be provided by means of an interface class which will be set up during the installation of VERSUS.  </a:t>
            </a:r>
            <a:endParaRPr lang="it-IT" dirty="0"/>
          </a:p>
          <a:p>
            <a:r>
              <a:rPr lang="en-GB" u="sng" dirty="0"/>
              <a:t>Main Activities</a:t>
            </a:r>
            <a:endParaRPr lang="it-IT" dirty="0"/>
          </a:p>
          <a:p>
            <a:pPr lvl="0"/>
            <a:r>
              <a:rPr lang="en-GB" dirty="0"/>
              <a:t>Analysis, design, development, and implementation of DB classes;</a:t>
            </a:r>
            <a:endParaRPr lang="it-IT" dirty="0"/>
          </a:p>
          <a:p>
            <a:pPr lvl="0"/>
            <a:r>
              <a:rPr lang="en-GB" dirty="0"/>
              <a:t>GUI, R package and front-end integration with the above DB classes</a:t>
            </a:r>
            <a:endParaRPr lang="it-IT" dirty="0"/>
          </a:p>
          <a:p>
            <a:pPr lvl="0"/>
            <a:r>
              <a:rPr lang="en-GB" dirty="0"/>
              <a:t>Test phase</a:t>
            </a:r>
            <a:endParaRPr lang="it-IT" dirty="0"/>
          </a:p>
          <a:p>
            <a:r>
              <a:rPr lang="en-GB" u="sng" dirty="0"/>
              <a:t>Deliverables</a:t>
            </a:r>
            <a:endParaRPr lang="it-IT" dirty="0"/>
          </a:p>
          <a:p>
            <a:pPr lvl="0"/>
            <a:r>
              <a:rPr lang="en-GB" dirty="0"/>
              <a:t>Until 31.05.2009: Multiplatform DB version of VERSUS available for installation.</a:t>
            </a:r>
            <a:endParaRPr lang="it-IT" dirty="0"/>
          </a:p>
          <a:p>
            <a:r>
              <a:rPr lang="en-GB" u="sng" dirty="0"/>
              <a:t>Estimated resources</a:t>
            </a:r>
            <a:endParaRPr lang="it-IT" dirty="0"/>
          </a:p>
          <a:p>
            <a:pPr lvl="0"/>
            <a:r>
              <a:rPr lang="en-GB" dirty="0"/>
              <a:t>0,3 FTEs </a:t>
            </a:r>
            <a:endParaRPr lang="en-GB" dirty="0" smtClean="0"/>
          </a:p>
          <a:p>
            <a:pPr lvl="0"/>
            <a:r>
              <a:rPr lang="en-GB" u="sng" dirty="0" smtClean="0"/>
              <a:t>Expected </a:t>
            </a:r>
            <a:r>
              <a:rPr lang="en-GB" u="sng" dirty="0"/>
              <a:t>Start:</a:t>
            </a:r>
            <a:r>
              <a:rPr lang="en-GB" dirty="0"/>
              <a:t> February 2009 (just after the workshop/tutorial for delivery of the initial VERSUS version, ex CV-package, to be held Dec 2008-Jan 2009)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</a:t>
            </a:r>
            <a:r>
              <a:rPr lang="en-GB" b="1" i="1" dirty="0"/>
              <a:t>1: COSMO year </a:t>
            </a:r>
            <a:r>
              <a:rPr lang="en-GB" b="1" i="1" dirty="0" smtClean="0"/>
              <a:t>2009</a:t>
            </a:r>
            <a:r>
              <a:rPr lang="en-GB" b="1" dirty="0"/>
              <a:t> </a:t>
            </a:r>
            <a:endParaRPr lang="en-GB" b="1" dirty="0" smtClean="0"/>
          </a:p>
          <a:p>
            <a:r>
              <a:rPr lang="en-GB" b="1" dirty="0"/>
              <a:t>Task 1b</a:t>
            </a:r>
            <a:r>
              <a:rPr lang="en-GB" dirty="0"/>
              <a:t>: </a:t>
            </a:r>
            <a:r>
              <a:rPr lang="en-GB" b="1" dirty="0"/>
              <a:t>Installation of multiplatform DB version of VERSUS at every service within COSMO</a:t>
            </a:r>
            <a:endParaRPr lang="it-IT" dirty="0"/>
          </a:p>
          <a:p>
            <a:r>
              <a:rPr lang="en-GB" dirty="0"/>
              <a:t>The installation and the use at every service should be reached before the implementation of the any other requirements and functionalities from phase 2.</a:t>
            </a:r>
            <a:endParaRPr lang="it-IT" dirty="0"/>
          </a:p>
          <a:p>
            <a:r>
              <a:rPr lang="en-GB" u="sng" dirty="0"/>
              <a:t>Main Activities</a:t>
            </a:r>
            <a:endParaRPr lang="it-IT" dirty="0"/>
          </a:p>
          <a:p>
            <a:pPr lvl="0"/>
            <a:r>
              <a:rPr lang="en-GB" dirty="0"/>
              <a:t>Installation and use of VERSUS package original version at every service within COSMO </a:t>
            </a:r>
            <a:endParaRPr lang="it-IT" dirty="0"/>
          </a:p>
          <a:p>
            <a:pPr lvl="0"/>
            <a:r>
              <a:rPr lang="en-GB" dirty="0"/>
              <a:t>Functionality tests, configuration and production of verification scores</a:t>
            </a:r>
            <a:endParaRPr lang="it-IT" dirty="0"/>
          </a:p>
          <a:p>
            <a:pPr lvl="0"/>
            <a:r>
              <a:rPr lang="en-GB" dirty="0"/>
              <a:t>Installation of updated multiplatform DB version of VERSUS at every service within COSMO</a:t>
            </a:r>
            <a:endParaRPr lang="it-IT" dirty="0"/>
          </a:p>
          <a:p>
            <a:pPr lvl="0"/>
            <a:r>
              <a:rPr lang="en-GB" dirty="0"/>
              <a:t>Help Desk by PL </a:t>
            </a:r>
            <a:r>
              <a:rPr lang="en-GB" dirty="0" smtClean="0"/>
              <a:t>team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</a:t>
            </a:r>
            <a:r>
              <a:rPr lang="en-GB" b="1" i="1" dirty="0"/>
              <a:t>1: COSMO year </a:t>
            </a:r>
            <a:r>
              <a:rPr lang="en-GB" b="1" i="1" dirty="0" smtClean="0"/>
              <a:t>2009</a:t>
            </a:r>
            <a:r>
              <a:rPr lang="en-GB" b="1" dirty="0"/>
              <a:t> </a:t>
            </a:r>
            <a:endParaRPr lang="en-GB" b="1" dirty="0" smtClean="0"/>
          </a:p>
          <a:p>
            <a:r>
              <a:rPr lang="en-GB" b="1" dirty="0"/>
              <a:t>Task 1b</a:t>
            </a:r>
            <a:r>
              <a:rPr lang="en-GB" dirty="0"/>
              <a:t>: </a:t>
            </a:r>
            <a:r>
              <a:rPr lang="en-GB" b="1" dirty="0"/>
              <a:t>Installation of multiplatform DB version of VERSUS at every service within COSMO</a:t>
            </a:r>
            <a:endParaRPr lang="it-IT" dirty="0"/>
          </a:p>
          <a:p>
            <a:r>
              <a:rPr lang="en-GB" u="sng" dirty="0" smtClean="0"/>
              <a:t>Deliverables</a:t>
            </a:r>
            <a:endParaRPr lang="it-IT" dirty="0"/>
          </a:p>
          <a:p>
            <a:pPr lvl="0"/>
            <a:r>
              <a:rPr lang="en-GB" dirty="0"/>
              <a:t>Until 31.07.2009: Installation of multiplatform DB version of VERSUS at every service within COSMO.</a:t>
            </a:r>
            <a:endParaRPr lang="it-IT" dirty="0"/>
          </a:p>
          <a:p>
            <a:pPr lvl="0"/>
            <a:r>
              <a:rPr lang="en-GB" dirty="0"/>
              <a:t>At GM 2009: Presentation of VERSUS-based verification results for all operational deterministic COSMO implementations.</a:t>
            </a:r>
            <a:endParaRPr lang="it-IT" dirty="0"/>
          </a:p>
          <a:p>
            <a:r>
              <a:rPr lang="en-GB" u="sng" dirty="0"/>
              <a:t>Estimated resources</a:t>
            </a:r>
            <a:endParaRPr lang="it-IT" dirty="0"/>
          </a:p>
          <a:p>
            <a:pPr lvl="0"/>
            <a:r>
              <a:rPr lang="en-GB" dirty="0"/>
              <a:t>0,1 FTE for every COSMO member for installation of VERSUS and (after May) the multiplatform DB version of VERSUS</a:t>
            </a:r>
            <a:endParaRPr lang="it-IT" dirty="0"/>
          </a:p>
          <a:p>
            <a:pPr lvl="0"/>
            <a:r>
              <a:rPr lang="en-GB" dirty="0"/>
              <a:t>0,1 FTE for every COSMO member for functionality tests, configuration and production of verification scores.</a:t>
            </a:r>
            <a:endParaRPr lang="it-IT" dirty="0"/>
          </a:p>
          <a:p>
            <a:pPr lvl="0"/>
            <a:r>
              <a:rPr lang="en-GB" dirty="0"/>
              <a:t>0,1 FTE </a:t>
            </a:r>
            <a:r>
              <a:rPr lang="en-GB" dirty="0" smtClean="0"/>
              <a:t>for </a:t>
            </a:r>
            <a:r>
              <a:rPr lang="en-GB" dirty="0"/>
              <a:t>help desk activities by PL team</a:t>
            </a:r>
            <a:endParaRPr lang="it-IT" dirty="0"/>
          </a:p>
          <a:p>
            <a:r>
              <a:rPr lang="en-GB" u="sng" dirty="0"/>
              <a:t>Expected Start:</a:t>
            </a:r>
            <a:r>
              <a:rPr lang="en-GB" dirty="0"/>
              <a:t> February 2009 (just after the workshop/tutorial for delivery of the initial version of VERSUS, ex CV-package, to be held Dec 2008-Jan 2009)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2: </a:t>
            </a:r>
            <a:r>
              <a:rPr lang="en-GB" b="1" i="1" dirty="0"/>
              <a:t>COSMO year </a:t>
            </a:r>
            <a:r>
              <a:rPr lang="en-GB" b="1" i="1" dirty="0" smtClean="0"/>
              <a:t>2010-2011</a:t>
            </a:r>
          </a:p>
          <a:p>
            <a:endParaRPr lang="en-GB" b="1" i="1" dirty="0" smtClean="0"/>
          </a:p>
          <a:p>
            <a:r>
              <a:rPr lang="en-GB" sz="2400" b="1" dirty="0" smtClean="0"/>
              <a:t>It is the actual implementation phase</a:t>
            </a:r>
          </a:p>
          <a:p>
            <a:endParaRPr lang="en-GB" sz="2400" b="1" dirty="0"/>
          </a:p>
          <a:p>
            <a:r>
              <a:rPr lang="en-GB" sz="2400" b="1" dirty="0" smtClean="0"/>
              <a:t>To be defined after the delivery of TASK0  -  System Design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1:  (tentative Contributing Scientist)</a:t>
            </a:r>
          </a:p>
          <a:p>
            <a:endParaRPr lang="en-GB" b="1" dirty="0" smtClean="0"/>
          </a:p>
          <a:p>
            <a:r>
              <a:rPr lang="en-GB" b="1" dirty="0" smtClean="0"/>
              <a:t>Task</a:t>
            </a:r>
            <a:r>
              <a:rPr lang="en-GB" b="1" dirty="0"/>
              <a:t> 0: Requirements specification for VERSUS and accepted review (responsible person)</a:t>
            </a:r>
            <a:endParaRPr lang="it-IT" dirty="0"/>
          </a:p>
          <a:p>
            <a:pPr lvl="0"/>
            <a:r>
              <a:rPr lang="en-GB" dirty="0"/>
              <a:t>USAM: Adriano Raspanti, David </a:t>
            </a:r>
            <a:r>
              <a:rPr lang="en-GB" dirty="0" err="1"/>
              <a:t>Palella</a:t>
            </a:r>
            <a:r>
              <a:rPr lang="en-GB" dirty="0"/>
              <a:t> 0,4 FTE (taking care also of collection of requirements from </a:t>
            </a:r>
            <a:r>
              <a:rPr lang="en-GB" dirty="0" err="1"/>
              <a:t>Arpa</a:t>
            </a:r>
            <a:r>
              <a:rPr lang="en-GB" dirty="0"/>
              <a:t>-SIM and </a:t>
            </a:r>
            <a:r>
              <a:rPr lang="en-GB" dirty="0" err="1"/>
              <a:t>Arpa</a:t>
            </a:r>
            <a:r>
              <a:rPr lang="en-GB" dirty="0"/>
              <a:t> </a:t>
            </a:r>
            <a:r>
              <a:rPr lang="en-GB" dirty="0" err="1"/>
              <a:t>Piemonte</a:t>
            </a:r>
            <a:r>
              <a:rPr lang="en-GB" dirty="0"/>
              <a:t>)</a:t>
            </a:r>
            <a:endParaRPr lang="it-IT" dirty="0"/>
          </a:p>
          <a:p>
            <a:pPr lvl="0"/>
            <a:r>
              <a:rPr lang="en-GB" dirty="0"/>
              <a:t>MCH: Francis </a:t>
            </a:r>
            <a:r>
              <a:rPr lang="en-GB" dirty="0" err="1"/>
              <a:t>Schubiger</a:t>
            </a:r>
            <a:r>
              <a:rPr lang="en-GB" dirty="0"/>
              <a:t> 0,15 FTE</a:t>
            </a:r>
            <a:endParaRPr lang="it-IT" dirty="0"/>
          </a:p>
          <a:p>
            <a:pPr lvl="0"/>
            <a:r>
              <a:rPr lang="en-GB" dirty="0"/>
              <a:t>DWD: </a:t>
            </a:r>
            <a:r>
              <a:rPr lang="en-GB" dirty="0" err="1"/>
              <a:t>Uli</a:t>
            </a:r>
            <a:r>
              <a:rPr lang="en-GB" dirty="0"/>
              <a:t> </a:t>
            </a:r>
            <a:r>
              <a:rPr lang="en-GB" dirty="0" err="1"/>
              <a:t>Damrath</a:t>
            </a:r>
            <a:r>
              <a:rPr lang="en-GB" dirty="0"/>
              <a:t> 0,15 FTE</a:t>
            </a:r>
            <a:endParaRPr lang="it-IT" dirty="0"/>
          </a:p>
          <a:p>
            <a:pPr lvl="0"/>
            <a:r>
              <a:rPr lang="en-GB" dirty="0"/>
              <a:t>HNMS: Flora </a:t>
            </a:r>
            <a:r>
              <a:rPr lang="en-GB" dirty="0" err="1"/>
              <a:t>Gofa</a:t>
            </a:r>
            <a:r>
              <a:rPr lang="en-GB" dirty="0"/>
              <a:t> 0,15 FTE</a:t>
            </a:r>
            <a:endParaRPr lang="it-IT" dirty="0"/>
          </a:p>
          <a:p>
            <a:pPr lvl="0"/>
            <a:r>
              <a:rPr lang="en-GB" dirty="0"/>
              <a:t>IMGW: </a:t>
            </a:r>
            <a:r>
              <a:rPr lang="en-GB" dirty="0" err="1"/>
              <a:t>Katarzyna</a:t>
            </a:r>
            <a:r>
              <a:rPr lang="en-GB" dirty="0"/>
              <a:t> </a:t>
            </a:r>
            <a:r>
              <a:rPr lang="en-GB" dirty="0" err="1"/>
              <a:t>Starosta</a:t>
            </a:r>
            <a:r>
              <a:rPr lang="en-GB" dirty="0"/>
              <a:t> 0,15 FTE</a:t>
            </a:r>
            <a:endParaRPr lang="it-IT" dirty="0"/>
          </a:p>
          <a:p>
            <a:pPr lvl="0"/>
            <a:r>
              <a:rPr lang="en-GB" dirty="0"/>
              <a:t>NMA: </a:t>
            </a:r>
            <a:r>
              <a:rPr lang="en-GB" dirty="0" err="1"/>
              <a:t>Rodica</a:t>
            </a:r>
            <a:r>
              <a:rPr lang="en-GB" dirty="0"/>
              <a:t> </a:t>
            </a:r>
            <a:r>
              <a:rPr lang="en-GB" dirty="0" err="1"/>
              <a:t>Dumitrache</a:t>
            </a:r>
            <a:r>
              <a:rPr lang="en-GB" dirty="0"/>
              <a:t> (or Aura </a:t>
            </a:r>
            <a:r>
              <a:rPr lang="en-GB" dirty="0" err="1"/>
              <a:t>Lupascu</a:t>
            </a:r>
            <a:r>
              <a:rPr lang="en-GB" dirty="0"/>
              <a:t>) 0,15 FTE</a:t>
            </a:r>
            <a:endParaRPr lang="it-IT" dirty="0"/>
          </a:p>
          <a:p>
            <a:pPr lvl="0"/>
            <a:r>
              <a:rPr lang="en-GB" dirty="0"/>
              <a:t>RHM:  TBD 0,15 FTE</a:t>
            </a:r>
            <a:endParaRPr lang="it-IT" dirty="0"/>
          </a:p>
          <a:p>
            <a:pPr lvl="0"/>
            <a:r>
              <a:rPr lang="en-GB" dirty="0" err="1"/>
              <a:t>Arpa</a:t>
            </a:r>
            <a:r>
              <a:rPr lang="en-GB" dirty="0"/>
              <a:t>-SIM: TBD</a:t>
            </a:r>
            <a:endParaRPr lang="it-IT" dirty="0"/>
          </a:p>
          <a:p>
            <a:pPr lvl="0"/>
            <a:r>
              <a:rPr lang="en-GB" dirty="0" err="1"/>
              <a:t>Arpa-Piemonte</a:t>
            </a:r>
            <a:r>
              <a:rPr lang="en-GB" dirty="0"/>
              <a:t>: TBD</a:t>
            </a:r>
            <a:endParaRPr lang="it-IT" dirty="0"/>
          </a:p>
          <a:p>
            <a:r>
              <a:rPr lang="it-IT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it-IT" sz="2400" dirty="0" smtClean="0"/>
              <a:t>VERSUS2 – </a:t>
            </a:r>
            <a:r>
              <a:rPr lang="it-IT" sz="2400" dirty="0" err="1" smtClean="0"/>
              <a:t>Phases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tasks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> </a:t>
            </a:r>
            <a:endParaRPr lang="it-IT" sz="2400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9388" y="188913"/>
            <a:ext cx="8755062" cy="885825"/>
            <a:chOff x="113" y="119"/>
            <a:chExt cx="5515" cy="558"/>
          </a:xfrm>
        </p:grpSpPr>
        <p:pic>
          <p:nvPicPr>
            <p:cNvPr id="5" name="Picture 8" descr="logoUSA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48" y="164"/>
              <a:ext cx="480" cy="480"/>
            </a:xfrm>
            <a:prstGeom prst="rect">
              <a:avLst/>
            </a:prstGeom>
            <a:noFill/>
          </p:spPr>
        </p:pic>
        <p:pic>
          <p:nvPicPr>
            <p:cNvPr id="6" name="Picture 10" descr="logo1s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3" y="119"/>
              <a:ext cx="498" cy="558"/>
            </a:xfrm>
            <a:prstGeom prst="rect">
              <a:avLst/>
            </a:prstGeom>
            <a:noFill/>
          </p:spPr>
        </p:pic>
      </p:grpSp>
      <p:sp>
        <p:nvSpPr>
          <p:cNvPr id="7" name="Rettangolo 6"/>
          <p:cNvSpPr/>
          <p:nvPr/>
        </p:nvSpPr>
        <p:spPr>
          <a:xfrm>
            <a:off x="785786" y="1500174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/>
              <a:t>PHASE 1:  (tentative Contributing Scientist)</a:t>
            </a:r>
          </a:p>
          <a:p>
            <a:endParaRPr lang="en-GB" b="1" dirty="0" smtClean="0"/>
          </a:p>
          <a:p>
            <a:r>
              <a:rPr lang="en-GB" b="1" dirty="0" smtClean="0"/>
              <a:t>Task</a:t>
            </a:r>
            <a:r>
              <a:rPr lang="en-GB" b="1" dirty="0"/>
              <a:t> 1a: Implementation of a multiplatform DB version of VERSUS</a:t>
            </a:r>
            <a:endParaRPr lang="it-IT" dirty="0"/>
          </a:p>
          <a:p>
            <a:pPr lvl="0"/>
            <a:r>
              <a:rPr lang="en-GB" dirty="0"/>
              <a:t>USAM: David </a:t>
            </a:r>
            <a:r>
              <a:rPr lang="en-GB" dirty="0" err="1"/>
              <a:t>Palella</a:t>
            </a:r>
            <a:r>
              <a:rPr lang="en-GB" dirty="0"/>
              <a:t> 0,05 FTE </a:t>
            </a:r>
            <a:endParaRPr lang="it-IT" dirty="0"/>
          </a:p>
          <a:p>
            <a:pPr lvl="0"/>
            <a:r>
              <a:rPr lang="en-GB" dirty="0"/>
              <a:t>DWD: TBD 0,25 FTE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b="1" dirty="0"/>
              <a:t>Task 1b: Installation of multiplatform DB version of VERSUS at every service within COSMO</a:t>
            </a:r>
            <a:endParaRPr lang="it-IT" dirty="0"/>
          </a:p>
          <a:p>
            <a:pPr lvl="0"/>
            <a:r>
              <a:rPr lang="en-GB" dirty="0"/>
              <a:t>USAM: David </a:t>
            </a:r>
            <a:r>
              <a:rPr lang="en-GB" dirty="0" err="1"/>
              <a:t>Palella</a:t>
            </a:r>
            <a:r>
              <a:rPr lang="en-GB" dirty="0"/>
              <a:t>, Angela </a:t>
            </a:r>
            <a:r>
              <a:rPr lang="en-GB" dirty="0" err="1"/>
              <a:t>Celozzi</a:t>
            </a:r>
            <a:r>
              <a:rPr lang="en-GB" dirty="0"/>
              <a:t>  0,1 FTE ("Help Desk")</a:t>
            </a:r>
            <a:endParaRPr lang="it-IT" dirty="0"/>
          </a:p>
          <a:p>
            <a:pPr lvl="0"/>
            <a:r>
              <a:rPr lang="en-GB" dirty="0"/>
              <a:t>MCH: </a:t>
            </a:r>
            <a:r>
              <a:rPr lang="en-GB" dirty="0" err="1"/>
              <a:t>Pirmin</a:t>
            </a:r>
            <a:r>
              <a:rPr lang="en-GB" dirty="0"/>
              <a:t> Kaufmann 0,2 FTE</a:t>
            </a:r>
            <a:endParaRPr lang="it-IT" dirty="0"/>
          </a:p>
          <a:p>
            <a:pPr lvl="0"/>
            <a:r>
              <a:rPr lang="en-GB" dirty="0"/>
              <a:t>DWD: TBD 0,2 FTE</a:t>
            </a:r>
            <a:endParaRPr lang="it-IT" dirty="0"/>
          </a:p>
          <a:p>
            <a:pPr lvl="0"/>
            <a:r>
              <a:rPr lang="en-GB" dirty="0"/>
              <a:t>HNMS: T. </a:t>
            </a:r>
            <a:r>
              <a:rPr lang="en-GB" dirty="0" err="1"/>
              <a:t>Andreadis</a:t>
            </a:r>
            <a:r>
              <a:rPr lang="en-GB" dirty="0"/>
              <a:t> 0,2 FTE</a:t>
            </a:r>
            <a:endParaRPr lang="it-IT" dirty="0"/>
          </a:p>
          <a:p>
            <a:pPr lvl="0"/>
            <a:r>
              <a:rPr lang="en-GB" dirty="0"/>
              <a:t>IMGW: Joanna </a:t>
            </a:r>
            <a:r>
              <a:rPr lang="en-GB" dirty="0" err="1"/>
              <a:t>Linkowska</a:t>
            </a:r>
            <a:r>
              <a:rPr lang="en-GB" dirty="0"/>
              <a:t> 0,2 FTE</a:t>
            </a:r>
            <a:endParaRPr lang="it-IT" dirty="0"/>
          </a:p>
          <a:p>
            <a:pPr lvl="0"/>
            <a:r>
              <a:rPr lang="en-GB" dirty="0"/>
              <a:t>NMA: </a:t>
            </a:r>
            <a:r>
              <a:rPr lang="en-GB" dirty="0" err="1"/>
              <a:t>Rodica</a:t>
            </a:r>
            <a:r>
              <a:rPr lang="en-GB" dirty="0"/>
              <a:t> </a:t>
            </a:r>
            <a:r>
              <a:rPr lang="en-GB" dirty="0" err="1"/>
              <a:t>Dumitrache</a:t>
            </a:r>
            <a:r>
              <a:rPr lang="en-GB" dirty="0"/>
              <a:t> (or Aura </a:t>
            </a:r>
            <a:r>
              <a:rPr lang="en-GB" dirty="0" err="1"/>
              <a:t>Lupascu</a:t>
            </a:r>
            <a:r>
              <a:rPr lang="en-GB" dirty="0"/>
              <a:t>) 0,2 FTE</a:t>
            </a:r>
            <a:endParaRPr lang="it-IT" dirty="0"/>
          </a:p>
          <a:p>
            <a:pPr lvl="0"/>
            <a:r>
              <a:rPr lang="en-GB" dirty="0"/>
              <a:t>RHM: TBD 0,2 FTE</a:t>
            </a:r>
            <a:endParaRPr lang="it-IT" dirty="0"/>
          </a:p>
          <a:p>
            <a:endParaRPr lang="en-GB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576</Words>
  <Application>Microsoft Office PowerPoint</Application>
  <PresentationFormat>Presentazione su schermo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VERSUS2 – A new priority project for verification  Pj Leader – Angela Celozzi</vt:lpstr>
      <vt:lpstr>VERSUS2 – WHY?   </vt:lpstr>
      <vt:lpstr>VERSUS2 – Phases and tasks   </vt:lpstr>
      <vt:lpstr>VERSUS2 – Phases and tasks   </vt:lpstr>
      <vt:lpstr>VERSUS2 – Phases and tasks   </vt:lpstr>
      <vt:lpstr>VERSUS2 – Phases and tasks   </vt:lpstr>
      <vt:lpstr>VERSUS2 – Phases and tasks   </vt:lpstr>
      <vt:lpstr>VERSUS2 – Phases and tasks   </vt:lpstr>
      <vt:lpstr>VERSUS2 – Phases and tasks  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VERSUS2 – A new priority project for verification</dc:title>
  <dc:creator> </dc:creator>
  <cp:lastModifiedBy> </cp:lastModifiedBy>
  <cp:revision>3</cp:revision>
  <dcterms:created xsi:type="dcterms:W3CDTF">2008-09-18T10:09:42Z</dcterms:created>
  <dcterms:modified xsi:type="dcterms:W3CDTF">2008-09-18T10:36:03Z</dcterms:modified>
</cp:coreProperties>
</file>