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1"/>
  </p:notesMasterIdLst>
  <p:sldIdLst>
    <p:sldId id="257" r:id="rId2"/>
    <p:sldId id="272" r:id="rId3"/>
    <p:sldId id="273" r:id="rId4"/>
    <p:sldId id="274" r:id="rId5"/>
    <p:sldId id="275" r:id="rId6"/>
    <p:sldId id="276" r:id="rId7"/>
    <p:sldId id="277" r:id="rId8"/>
    <p:sldId id="278" r:id="rId9"/>
    <p:sldId id="279" r:id="rId10"/>
  </p:sldIdLst>
  <p:sldSz cx="9144000" cy="6858000" type="screen4x3"/>
  <p:notesSz cx="6662738" cy="9820275"/>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86EA7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3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887663"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35843" name="Rectangle 3"/>
          <p:cNvSpPr>
            <a:spLocks noGrp="1" noChangeArrowheads="1"/>
          </p:cNvSpPr>
          <p:nvPr>
            <p:ph type="dt" idx="1"/>
          </p:nvPr>
        </p:nvSpPr>
        <p:spPr bwMode="auto">
          <a:xfrm>
            <a:off x="3773488" y="0"/>
            <a:ext cx="2887662"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35844" name="Rectangle 4"/>
          <p:cNvSpPr>
            <a:spLocks noGrp="1" noRot="1" noChangeAspect="1" noChangeArrowheads="1" noTextEdit="1"/>
          </p:cNvSpPr>
          <p:nvPr>
            <p:ph type="sldImg" idx="2"/>
          </p:nvPr>
        </p:nvSpPr>
        <p:spPr bwMode="auto">
          <a:xfrm>
            <a:off x="877888" y="736600"/>
            <a:ext cx="4908550" cy="36830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666750" y="4664075"/>
            <a:ext cx="5329238"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5846" name="Rectangle 6"/>
          <p:cNvSpPr>
            <a:spLocks noGrp="1" noChangeArrowheads="1"/>
          </p:cNvSpPr>
          <p:nvPr>
            <p:ph type="ftr" sz="quarter" idx="4"/>
          </p:nvPr>
        </p:nvSpPr>
        <p:spPr bwMode="auto">
          <a:xfrm>
            <a:off x="0" y="9328150"/>
            <a:ext cx="2887663"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35847" name="Rectangle 7"/>
          <p:cNvSpPr>
            <a:spLocks noGrp="1" noChangeArrowheads="1"/>
          </p:cNvSpPr>
          <p:nvPr>
            <p:ph type="sldNum" sz="quarter" idx="5"/>
          </p:nvPr>
        </p:nvSpPr>
        <p:spPr bwMode="auto">
          <a:xfrm>
            <a:off x="3773488" y="9328150"/>
            <a:ext cx="2887662"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38498F-FCB5-48E4-967D-5AD8B4E7BE4B}"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0"/>
            <a:ext cx="5867400" cy="6858000"/>
            <a:chOff x="0" y="0"/>
            <a:chExt cx="3696" cy="4320"/>
          </a:xfrm>
        </p:grpSpPr>
        <p:sp>
          <p:nvSpPr>
            <p:cNvPr id="1536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it-IT" sz="2400">
                <a:latin typeface="Times New Roman" pitchFamily="18" charset="0"/>
              </a:endParaRPr>
            </a:p>
          </p:txBody>
        </p:sp>
        <p:sp>
          <p:nvSpPr>
            <p:cNvPr id="1536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it-IT" sz="2400">
                <a:latin typeface="Times New Roman" pitchFamily="18" charset="0"/>
              </a:endParaRPr>
            </a:p>
          </p:txBody>
        </p:sp>
      </p:grpSp>
      <p:grpSp>
        <p:nvGrpSpPr>
          <p:cNvPr id="15365" name="Group 5"/>
          <p:cNvGrpSpPr>
            <a:grpSpLocks/>
          </p:cNvGrpSpPr>
          <p:nvPr/>
        </p:nvGrpSpPr>
        <p:grpSpPr bwMode="auto">
          <a:xfrm>
            <a:off x="3632200" y="4889500"/>
            <a:ext cx="4876800" cy="319088"/>
            <a:chOff x="2288" y="3080"/>
            <a:chExt cx="3072" cy="201"/>
          </a:xfrm>
        </p:grpSpPr>
        <p:sp>
          <p:nvSpPr>
            <p:cNvPr id="1536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it-IT"/>
            </a:p>
          </p:txBody>
        </p:sp>
        <p:sp>
          <p:nvSpPr>
            <p:cNvPr id="1536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it-IT"/>
            </a:p>
          </p:txBody>
        </p:sp>
      </p:grpSp>
      <p:sp>
        <p:nvSpPr>
          <p:cNvPr id="1536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it-IT"/>
              <a:t>Fare clic per modificare lo stile del sottotitolo dello schema</a:t>
            </a:r>
          </a:p>
        </p:txBody>
      </p:sp>
      <p:sp>
        <p:nvSpPr>
          <p:cNvPr id="15369" name="Rectangle 9"/>
          <p:cNvSpPr>
            <a:spLocks noGrp="1" noChangeArrowheads="1"/>
          </p:cNvSpPr>
          <p:nvPr>
            <p:ph type="dt" sz="quarter" idx="2"/>
          </p:nvPr>
        </p:nvSpPr>
        <p:spPr/>
        <p:txBody>
          <a:bodyPr/>
          <a:lstStyle>
            <a:lvl1pPr>
              <a:defRPr>
                <a:solidFill>
                  <a:schemeClr val="bg1"/>
                </a:solidFill>
              </a:defRPr>
            </a:lvl1pPr>
          </a:lstStyle>
          <a:p>
            <a:r>
              <a:rPr lang="it-IT"/>
              <a:t>9° General Meeting</a:t>
            </a:r>
          </a:p>
        </p:txBody>
      </p:sp>
      <p:sp>
        <p:nvSpPr>
          <p:cNvPr id="15370" name="Rectangle 10"/>
          <p:cNvSpPr>
            <a:spLocks noGrp="1" noChangeArrowheads="1"/>
          </p:cNvSpPr>
          <p:nvPr>
            <p:ph type="ftr" sz="quarter" idx="3"/>
          </p:nvPr>
        </p:nvSpPr>
        <p:spPr/>
        <p:txBody>
          <a:bodyPr/>
          <a:lstStyle>
            <a:lvl1pPr algn="r">
              <a:defRPr/>
            </a:lvl1pPr>
          </a:lstStyle>
          <a:p>
            <a:r>
              <a:rPr lang="it-IT"/>
              <a:t>Athens 18-21 September</a:t>
            </a:r>
          </a:p>
        </p:txBody>
      </p:sp>
      <p:sp>
        <p:nvSpPr>
          <p:cNvPr id="15371" name="Rectangle 11"/>
          <p:cNvSpPr>
            <a:spLocks noGrp="1" noChangeArrowheads="1"/>
          </p:cNvSpPr>
          <p:nvPr>
            <p:ph type="sldNum" sz="quarter" idx="4"/>
          </p:nvPr>
        </p:nvSpPr>
        <p:spPr>
          <a:xfrm>
            <a:off x="76200" y="6248400"/>
            <a:ext cx="587375" cy="488950"/>
          </a:xfrm>
        </p:spPr>
        <p:txBody>
          <a:bodyPr anchorCtr="0"/>
          <a:lstStyle>
            <a:lvl1pPr>
              <a:defRPr/>
            </a:lvl1pPr>
          </a:lstStyle>
          <a:p>
            <a:fld id="{15F6BC71-D114-41F3-8902-C437E3E5B271}" type="slidenum">
              <a:rPr lang="it-IT"/>
              <a:pPr/>
              <a:t>‹N›</a:t>
            </a:fld>
            <a:endParaRPr lang="it-IT"/>
          </a:p>
        </p:txBody>
      </p:sp>
      <p:sp>
        <p:nvSpPr>
          <p:cNvPr id="1537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it-IT"/>
              <a:t>Fare clic per modificare lo stile del titolo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r>
              <a:rPr lang="it-IT"/>
              <a:t>9° General Meeting</a:t>
            </a:r>
          </a:p>
        </p:txBody>
      </p:sp>
      <p:sp>
        <p:nvSpPr>
          <p:cNvPr id="5" name="Segnaposto piè di pagina 4"/>
          <p:cNvSpPr>
            <a:spLocks noGrp="1"/>
          </p:cNvSpPr>
          <p:nvPr>
            <p:ph type="ftr" sz="quarter" idx="11"/>
          </p:nvPr>
        </p:nvSpPr>
        <p:spPr/>
        <p:txBody>
          <a:bodyPr/>
          <a:lstStyle>
            <a:lvl1pPr>
              <a:defRPr/>
            </a:lvl1pPr>
          </a:lstStyle>
          <a:p>
            <a:r>
              <a:rPr lang="it-IT"/>
              <a:t>Athens 18-21 September</a:t>
            </a:r>
          </a:p>
        </p:txBody>
      </p:sp>
      <p:sp>
        <p:nvSpPr>
          <p:cNvPr id="6" name="Segnaposto numero diapositiva 5"/>
          <p:cNvSpPr>
            <a:spLocks noGrp="1"/>
          </p:cNvSpPr>
          <p:nvPr>
            <p:ph type="sldNum" sz="quarter" idx="12"/>
          </p:nvPr>
        </p:nvSpPr>
        <p:spPr/>
        <p:txBody>
          <a:bodyPr/>
          <a:lstStyle>
            <a:lvl1pPr>
              <a:defRPr/>
            </a:lvl1pPr>
          </a:lstStyle>
          <a:p>
            <a:fld id="{A049770C-96E0-4989-8C51-D83ED882D960}"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05600" y="762000"/>
            <a:ext cx="1981200" cy="53244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762000" y="762000"/>
            <a:ext cx="5791200" cy="53244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r>
              <a:rPr lang="it-IT"/>
              <a:t>9° General Meeting</a:t>
            </a:r>
          </a:p>
        </p:txBody>
      </p:sp>
      <p:sp>
        <p:nvSpPr>
          <p:cNvPr id="5" name="Segnaposto piè di pagina 4"/>
          <p:cNvSpPr>
            <a:spLocks noGrp="1"/>
          </p:cNvSpPr>
          <p:nvPr>
            <p:ph type="ftr" sz="quarter" idx="11"/>
          </p:nvPr>
        </p:nvSpPr>
        <p:spPr/>
        <p:txBody>
          <a:bodyPr/>
          <a:lstStyle>
            <a:lvl1pPr>
              <a:defRPr/>
            </a:lvl1pPr>
          </a:lstStyle>
          <a:p>
            <a:r>
              <a:rPr lang="it-IT"/>
              <a:t>Athens 18-21 September</a:t>
            </a:r>
          </a:p>
        </p:txBody>
      </p:sp>
      <p:sp>
        <p:nvSpPr>
          <p:cNvPr id="6" name="Segnaposto numero diapositiva 5"/>
          <p:cNvSpPr>
            <a:spLocks noGrp="1"/>
          </p:cNvSpPr>
          <p:nvPr>
            <p:ph type="sldNum" sz="quarter" idx="12"/>
          </p:nvPr>
        </p:nvSpPr>
        <p:spPr/>
        <p:txBody>
          <a:bodyPr/>
          <a:lstStyle>
            <a:lvl1pPr>
              <a:defRPr/>
            </a:lvl1pPr>
          </a:lstStyle>
          <a:p>
            <a:fld id="{FBBF45BF-A749-442A-AEB8-5584A472D808}"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r>
              <a:rPr lang="it-IT"/>
              <a:t>9° General Meeting</a:t>
            </a:r>
          </a:p>
        </p:txBody>
      </p:sp>
      <p:sp>
        <p:nvSpPr>
          <p:cNvPr id="5" name="Segnaposto piè di pagina 4"/>
          <p:cNvSpPr>
            <a:spLocks noGrp="1"/>
          </p:cNvSpPr>
          <p:nvPr>
            <p:ph type="ftr" sz="quarter" idx="11"/>
          </p:nvPr>
        </p:nvSpPr>
        <p:spPr/>
        <p:txBody>
          <a:bodyPr/>
          <a:lstStyle>
            <a:lvl1pPr>
              <a:defRPr/>
            </a:lvl1pPr>
          </a:lstStyle>
          <a:p>
            <a:r>
              <a:rPr lang="it-IT"/>
              <a:t>Athens 18-21 September</a:t>
            </a:r>
          </a:p>
        </p:txBody>
      </p:sp>
      <p:sp>
        <p:nvSpPr>
          <p:cNvPr id="6" name="Segnaposto numero diapositiva 5"/>
          <p:cNvSpPr>
            <a:spLocks noGrp="1"/>
          </p:cNvSpPr>
          <p:nvPr>
            <p:ph type="sldNum" sz="quarter" idx="12"/>
          </p:nvPr>
        </p:nvSpPr>
        <p:spPr/>
        <p:txBody>
          <a:bodyPr/>
          <a:lstStyle>
            <a:lvl1pPr>
              <a:defRPr/>
            </a:lvl1pPr>
          </a:lstStyle>
          <a:p>
            <a:fld id="{78417055-2388-4085-A85F-876030884B32}"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r>
              <a:rPr lang="it-IT"/>
              <a:t>9° General Meeting</a:t>
            </a:r>
          </a:p>
        </p:txBody>
      </p:sp>
      <p:sp>
        <p:nvSpPr>
          <p:cNvPr id="5" name="Segnaposto piè di pagina 4"/>
          <p:cNvSpPr>
            <a:spLocks noGrp="1"/>
          </p:cNvSpPr>
          <p:nvPr>
            <p:ph type="ftr" sz="quarter" idx="11"/>
          </p:nvPr>
        </p:nvSpPr>
        <p:spPr/>
        <p:txBody>
          <a:bodyPr/>
          <a:lstStyle>
            <a:lvl1pPr>
              <a:defRPr/>
            </a:lvl1pPr>
          </a:lstStyle>
          <a:p>
            <a:r>
              <a:rPr lang="it-IT"/>
              <a:t>Athens 18-21 September</a:t>
            </a:r>
          </a:p>
        </p:txBody>
      </p:sp>
      <p:sp>
        <p:nvSpPr>
          <p:cNvPr id="6" name="Segnaposto numero diapositiva 5"/>
          <p:cNvSpPr>
            <a:spLocks noGrp="1"/>
          </p:cNvSpPr>
          <p:nvPr>
            <p:ph type="sldNum" sz="quarter" idx="12"/>
          </p:nvPr>
        </p:nvSpPr>
        <p:spPr/>
        <p:txBody>
          <a:bodyPr/>
          <a:lstStyle>
            <a:lvl1pPr>
              <a:defRPr/>
            </a:lvl1pPr>
          </a:lstStyle>
          <a:p>
            <a:fld id="{762AA7C5-1FDF-4434-A49E-34AFAA9D67D5}"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r>
              <a:rPr lang="it-IT"/>
              <a:t>9° General Meeting</a:t>
            </a:r>
          </a:p>
        </p:txBody>
      </p:sp>
      <p:sp>
        <p:nvSpPr>
          <p:cNvPr id="6" name="Segnaposto piè di pagina 5"/>
          <p:cNvSpPr>
            <a:spLocks noGrp="1"/>
          </p:cNvSpPr>
          <p:nvPr>
            <p:ph type="ftr" sz="quarter" idx="11"/>
          </p:nvPr>
        </p:nvSpPr>
        <p:spPr/>
        <p:txBody>
          <a:bodyPr/>
          <a:lstStyle>
            <a:lvl1pPr>
              <a:defRPr/>
            </a:lvl1pPr>
          </a:lstStyle>
          <a:p>
            <a:r>
              <a:rPr lang="it-IT"/>
              <a:t>Athens 18-21 September</a:t>
            </a:r>
          </a:p>
        </p:txBody>
      </p:sp>
      <p:sp>
        <p:nvSpPr>
          <p:cNvPr id="7" name="Segnaposto numero diapositiva 6"/>
          <p:cNvSpPr>
            <a:spLocks noGrp="1"/>
          </p:cNvSpPr>
          <p:nvPr>
            <p:ph type="sldNum" sz="quarter" idx="12"/>
          </p:nvPr>
        </p:nvSpPr>
        <p:spPr/>
        <p:txBody>
          <a:bodyPr/>
          <a:lstStyle>
            <a:lvl1pPr>
              <a:defRPr/>
            </a:lvl1pPr>
          </a:lstStyle>
          <a:p>
            <a:fld id="{4FA428EE-606F-4390-925B-370AA975C819}"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r>
              <a:rPr lang="it-IT"/>
              <a:t>9° General Meeting</a:t>
            </a:r>
          </a:p>
        </p:txBody>
      </p:sp>
      <p:sp>
        <p:nvSpPr>
          <p:cNvPr id="8" name="Segnaposto piè di pagina 7"/>
          <p:cNvSpPr>
            <a:spLocks noGrp="1"/>
          </p:cNvSpPr>
          <p:nvPr>
            <p:ph type="ftr" sz="quarter" idx="11"/>
          </p:nvPr>
        </p:nvSpPr>
        <p:spPr/>
        <p:txBody>
          <a:bodyPr/>
          <a:lstStyle>
            <a:lvl1pPr>
              <a:defRPr/>
            </a:lvl1pPr>
          </a:lstStyle>
          <a:p>
            <a:r>
              <a:rPr lang="it-IT"/>
              <a:t>Athens 18-21 September</a:t>
            </a:r>
          </a:p>
        </p:txBody>
      </p:sp>
      <p:sp>
        <p:nvSpPr>
          <p:cNvPr id="9" name="Segnaposto numero diapositiva 8"/>
          <p:cNvSpPr>
            <a:spLocks noGrp="1"/>
          </p:cNvSpPr>
          <p:nvPr>
            <p:ph type="sldNum" sz="quarter" idx="12"/>
          </p:nvPr>
        </p:nvSpPr>
        <p:spPr/>
        <p:txBody>
          <a:bodyPr/>
          <a:lstStyle>
            <a:lvl1pPr>
              <a:defRPr/>
            </a:lvl1pPr>
          </a:lstStyle>
          <a:p>
            <a:fld id="{07F24A26-6081-46A7-AB78-A34117E0F0DB}"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r>
              <a:rPr lang="it-IT"/>
              <a:t>9° General Meeting</a:t>
            </a:r>
          </a:p>
        </p:txBody>
      </p:sp>
      <p:sp>
        <p:nvSpPr>
          <p:cNvPr id="4" name="Segnaposto piè di pagina 3"/>
          <p:cNvSpPr>
            <a:spLocks noGrp="1"/>
          </p:cNvSpPr>
          <p:nvPr>
            <p:ph type="ftr" sz="quarter" idx="11"/>
          </p:nvPr>
        </p:nvSpPr>
        <p:spPr/>
        <p:txBody>
          <a:bodyPr/>
          <a:lstStyle>
            <a:lvl1pPr>
              <a:defRPr/>
            </a:lvl1pPr>
          </a:lstStyle>
          <a:p>
            <a:r>
              <a:rPr lang="it-IT"/>
              <a:t>Athens 18-21 September</a:t>
            </a:r>
          </a:p>
        </p:txBody>
      </p:sp>
      <p:sp>
        <p:nvSpPr>
          <p:cNvPr id="5" name="Segnaposto numero diapositiva 4"/>
          <p:cNvSpPr>
            <a:spLocks noGrp="1"/>
          </p:cNvSpPr>
          <p:nvPr>
            <p:ph type="sldNum" sz="quarter" idx="12"/>
          </p:nvPr>
        </p:nvSpPr>
        <p:spPr/>
        <p:txBody>
          <a:bodyPr/>
          <a:lstStyle>
            <a:lvl1pPr>
              <a:defRPr/>
            </a:lvl1pPr>
          </a:lstStyle>
          <a:p>
            <a:fld id="{BAAE164C-F189-4577-B59D-189426CA705A}"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r>
              <a:rPr lang="it-IT"/>
              <a:t>9° General Meeting</a:t>
            </a:r>
          </a:p>
        </p:txBody>
      </p:sp>
      <p:sp>
        <p:nvSpPr>
          <p:cNvPr id="3" name="Segnaposto piè di pagina 2"/>
          <p:cNvSpPr>
            <a:spLocks noGrp="1"/>
          </p:cNvSpPr>
          <p:nvPr>
            <p:ph type="ftr" sz="quarter" idx="11"/>
          </p:nvPr>
        </p:nvSpPr>
        <p:spPr/>
        <p:txBody>
          <a:bodyPr/>
          <a:lstStyle>
            <a:lvl1pPr>
              <a:defRPr/>
            </a:lvl1pPr>
          </a:lstStyle>
          <a:p>
            <a:r>
              <a:rPr lang="it-IT"/>
              <a:t>Athens 18-21 September</a:t>
            </a:r>
          </a:p>
        </p:txBody>
      </p:sp>
      <p:sp>
        <p:nvSpPr>
          <p:cNvPr id="4" name="Segnaposto numero diapositiva 3"/>
          <p:cNvSpPr>
            <a:spLocks noGrp="1"/>
          </p:cNvSpPr>
          <p:nvPr>
            <p:ph type="sldNum" sz="quarter" idx="12"/>
          </p:nvPr>
        </p:nvSpPr>
        <p:spPr/>
        <p:txBody>
          <a:bodyPr/>
          <a:lstStyle>
            <a:lvl1pPr>
              <a:defRPr/>
            </a:lvl1pPr>
          </a:lstStyle>
          <a:p>
            <a:fld id="{196374E0-1A88-4CFD-A8E9-2E854A152F9F}"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r>
              <a:rPr lang="it-IT"/>
              <a:t>9° General Meeting</a:t>
            </a:r>
          </a:p>
        </p:txBody>
      </p:sp>
      <p:sp>
        <p:nvSpPr>
          <p:cNvPr id="6" name="Segnaposto piè di pagina 5"/>
          <p:cNvSpPr>
            <a:spLocks noGrp="1"/>
          </p:cNvSpPr>
          <p:nvPr>
            <p:ph type="ftr" sz="quarter" idx="11"/>
          </p:nvPr>
        </p:nvSpPr>
        <p:spPr/>
        <p:txBody>
          <a:bodyPr/>
          <a:lstStyle>
            <a:lvl1pPr>
              <a:defRPr/>
            </a:lvl1pPr>
          </a:lstStyle>
          <a:p>
            <a:r>
              <a:rPr lang="it-IT"/>
              <a:t>Athens 18-21 September</a:t>
            </a:r>
          </a:p>
        </p:txBody>
      </p:sp>
      <p:sp>
        <p:nvSpPr>
          <p:cNvPr id="7" name="Segnaposto numero diapositiva 6"/>
          <p:cNvSpPr>
            <a:spLocks noGrp="1"/>
          </p:cNvSpPr>
          <p:nvPr>
            <p:ph type="sldNum" sz="quarter" idx="12"/>
          </p:nvPr>
        </p:nvSpPr>
        <p:spPr/>
        <p:txBody>
          <a:bodyPr/>
          <a:lstStyle>
            <a:lvl1pPr>
              <a:defRPr/>
            </a:lvl1pPr>
          </a:lstStyle>
          <a:p>
            <a:fld id="{14365905-9724-4E76-B443-66DEEE58C059}"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r>
              <a:rPr lang="it-IT"/>
              <a:t>9° General Meeting</a:t>
            </a:r>
          </a:p>
        </p:txBody>
      </p:sp>
      <p:sp>
        <p:nvSpPr>
          <p:cNvPr id="6" name="Segnaposto piè di pagina 5"/>
          <p:cNvSpPr>
            <a:spLocks noGrp="1"/>
          </p:cNvSpPr>
          <p:nvPr>
            <p:ph type="ftr" sz="quarter" idx="11"/>
          </p:nvPr>
        </p:nvSpPr>
        <p:spPr/>
        <p:txBody>
          <a:bodyPr/>
          <a:lstStyle>
            <a:lvl1pPr>
              <a:defRPr/>
            </a:lvl1pPr>
          </a:lstStyle>
          <a:p>
            <a:r>
              <a:rPr lang="it-IT"/>
              <a:t>Athens 18-21 September</a:t>
            </a:r>
          </a:p>
        </p:txBody>
      </p:sp>
      <p:sp>
        <p:nvSpPr>
          <p:cNvPr id="7" name="Segnaposto numero diapositiva 6"/>
          <p:cNvSpPr>
            <a:spLocks noGrp="1"/>
          </p:cNvSpPr>
          <p:nvPr>
            <p:ph type="sldNum" sz="quarter" idx="12"/>
          </p:nvPr>
        </p:nvSpPr>
        <p:spPr/>
        <p:txBody>
          <a:bodyPr/>
          <a:lstStyle>
            <a:lvl1pPr>
              <a:defRPr/>
            </a:lvl1pPr>
          </a:lstStyle>
          <a:p>
            <a:fld id="{DE6B1C4A-A167-4958-81EC-90A9C599A149}"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7620000" cy="6858000"/>
            <a:chOff x="0" y="0"/>
            <a:chExt cx="4800" cy="4320"/>
          </a:xfrm>
        </p:grpSpPr>
        <p:grpSp>
          <p:nvGrpSpPr>
            <p:cNvPr id="14339" name="Group 3"/>
            <p:cNvGrpSpPr>
              <a:grpSpLocks/>
            </p:cNvGrpSpPr>
            <p:nvPr userDrawn="1"/>
          </p:nvGrpSpPr>
          <p:grpSpPr bwMode="auto">
            <a:xfrm>
              <a:off x="0" y="0"/>
              <a:ext cx="2016" cy="4320"/>
              <a:chOff x="0" y="0"/>
              <a:chExt cx="2016" cy="4320"/>
            </a:xfrm>
          </p:grpSpPr>
          <p:sp>
            <p:nvSpPr>
              <p:cNvPr id="1434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it-IT"/>
              </a:p>
            </p:txBody>
          </p:sp>
          <p:sp>
            <p:nvSpPr>
              <p:cNvPr id="1434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it-IT"/>
              </a:p>
            </p:txBody>
          </p:sp>
        </p:grpSp>
        <p:grpSp>
          <p:nvGrpSpPr>
            <p:cNvPr id="14342" name="Group 6"/>
            <p:cNvGrpSpPr>
              <a:grpSpLocks/>
            </p:cNvGrpSpPr>
            <p:nvPr/>
          </p:nvGrpSpPr>
          <p:grpSpPr bwMode="auto">
            <a:xfrm>
              <a:off x="144" y="1248"/>
              <a:ext cx="4656" cy="201"/>
              <a:chOff x="144" y="1248"/>
              <a:chExt cx="4656" cy="201"/>
            </a:xfrm>
          </p:grpSpPr>
          <p:sp>
            <p:nvSpPr>
              <p:cNvPr id="1434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it-IT"/>
              </a:p>
            </p:txBody>
          </p:sp>
          <p:sp>
            <p:nvSpPr>
              <p:cNvPr id="1434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it-IT"/>
              </a:p>
            </p:txBody>
          </p:sp>
        </p:grpSp>
      </p:grpSp>
      <p:sp>
        <p:nvSpPr>
          <p:cNvPr id="1434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p>
        </p:txBody>
      </p:sp>
      <p:sp>
        <p:nvSpPr>
          <p:cNvPr id="1434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434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r>
              <a:rPr lang="it-IT"/>
              <a:t>9° General Meeting</a:t>
            </a:r>
          </a:p>
        </p:txBody>
      </p:sp>
      <p:sp>
        <p:nvSpPr>
          <p:cNvPr id="1434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it-IT"/>
              <a:t>Athens 18-21 September</a:t>
            </a:r>
          </a:p>
        </p:txBody>
      </p:sp>
      <p:sp>
        <p:nvSpPr>
          <p:cNvPr id="1434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1EC2D0B9-FDDD-4F0B-B11E-066762107398}"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5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http://www.cosmo-model.org/images/stripes.gif"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link="rId2"/>
          <a:srcRect/>
          <a:tile tx="0" ty="0" sx="100000" sy="100000" flip="none" algn="tl"/>
        </a:blipFill>
        <a:effectLst/>
      </p:bgPr>
    </p:bg>
    <p:spTree>
      <p:nvGrpSpPr>
        <p:cNvPr id="1" name=""/>
        <p:cNvGrpSpPr/>
        <p:nvPr/>
      </p:nvGrpSpPr>
      <p:grpSpPr>
        <a:xfrm>
          <a:off x="0" y="0"/>
          <a:ext cx="0" cy="0"/>
          <a:chOff x="0" y="0"/>
          <a:chExt cx="0" cy="0"/>
        </a:xfrm>
      </p:grpSpPr>
      <p:sp>
        <p:nvSpPr>
          <p:cNvPr id="4100" name="AutoShape 4"/>
          <p:cNvSpPr>
            <a:spLocks noGrp="1" noChangeArrowheads="1"/>
          </p:cNvSpPr>
          <p:nvPr>
            <p:ph type="ctrTitle"/>
          </p:nvPr>
        </p:nvSpPr>
        <p:spPr>
          <a:xfrm>
            <a:off x="685800" y="990600"/>
            <a:ext cx="5181600" cy="1905000"/>
          </a:xfrm>
        </p:spPr>
        <p:txBody>
          <a:bodyPr/>
          <a:lstStyle/>
          <a:p>
            <a:r>
              <a:rPr lang="it-IT" dirty="0" smtClean="0"/>
              <a:t>10° </a:t>
            </a:r>
            <a:r>
              <a:rPr lang="it-IT" dirty="0" err="1"/>
              <a:t>General</a:t>
            </a:r>
            <a:r>
              <a:rPr lang="it-IT" dirty="0"/>
              <a:t> Meeting</a:t>
            </a:r>
          </a:p>
        </p:txBody>
      </p:sp>
      <p:sp>
        <p:nvSpPr>
          <p:cNvPr id="4101" name="Rectangle 5"/>
          <p:cNvSpPr>
            <a:spLocks noGrp="1" noChangeArrowheads="1"/>
          </p:cNvSpPr>
          <p:nvPr>
            <p:ph type="subTitle" idx="1"/>
          </p:nvPr>
        </p:nvSpPr>
        <p:spPr/>
        <p:txBody>
          <a:bodyPr/>
          <a:lstStyle/>
          <a:p>
            <a:r>
              <a:rPr lang="it-IT" sz="2400" dirty="0"/>
              <a:t>Adriano Raspanti - </a:t>
            </a:r>
            <a:r>
              <a:rPr lang="it-IT" sz="2400" dirty="0" smtClean="0"/>
              <a:t>WG5 – VERSUS PL</a:t>
            </a:r>
            <a:endParaRPr lang="it-IT" sz="2400" dirty="0"/>
          </a:p>
        </p:txBody>
      </p:sp>
      <p:grpSp>
        <p:nvGrpSpPr>
          <p:cNvPr id="4107" name="Group 11"/>
          <p:cNvGrpSpPr>
            <a:grpSpLocks/>
          </p:cNvGrpSpPr>
          <p:nvPr/>
        </p:nvGrpSpPr>
        <p:grpSpPr bwMode="auto">
          <a:xfrm>
            <a:off x="179388" y="188913"/>
            <a:ext cx="8755062" cy="885825"/>
            <a:chOff x="113" y="119"/>
            <a:chExt cx="5515" cy="558"/>
          </a:xfrm>
        </p:grpSpPr>
        <p:pic>
          <p:nvPicPr>
            <p:cNvPr id="4104" name="Picture 8" descr="logoUSAM"/>
            <p:cNvPicPr>
              <a:picLocks noChangeAspect="1" noChangeArrowheads="1"/>
            </p:cNvPicPr>
            <p:nvPr/>
          </p:nvPicPr>
          <p:blipFill>
            <a:blip r:embed="rId3"/>
            <a:srcRect/>
            <a:stretch>
              <a:fillRect/>
            </a:stretch>
          </p:blipFill>
          <p:spPr bwMode="auto">
            <a:xfrm>
              <a:off x="5148" y="164"/>
              <a:ext cx="480" cy="480"/>
            </a:xfrm>
            <a:prstGeom prst="rect">
              <a:avLst/>
            </a:prstGeom>
            <a:noFill/>
          </p:spPr>
        </p:pic>
        <p:pic>
          <p:nvPicPr>
            <p:cNvPr id="4106" name="Picture 10" descr="logo1st"/>
            <p:cNvPicPr>
              <a:picLocks noChangeAspect="1" noChangeArrowheads="1"/>
            </p:cNvPicPr>
            <p:nvPr/>
          </p:nvPicPr>
          <p:blipFill>
            <a:blip r:embed="rId4"/>
            <a:srcRect/>
            <a:stretch>
              <a:fillRect/>
            </a:stretch>
          </p:blipFill>
          <p:spPr bwMode="auto">
            <a:xfrm>
              <a:off x="113" y="119"/>
              <a:ext cx="498" cy="558"/>
            </a:xfrm>
            <a:prstGeom prst="rect">
              <a:avLst/>
            </a:prstGeom>
            <a:noFill/>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4585"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116013" y="2492375"/>
            <a:ext cx="7561262" cy="295275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r>
              <a:rPr lang="de-CH" b="1" dirty="0" smtClean="0"/>
              <a:t>Versus (ex CV </a:t>
            </a:r>
            <a:r>
              <a:rPr lang="de-CH" b="1" dirty="0" err="1" smtClean="0"/>
              <a:t>project</a:t>
            </a:r>
            <a:r>
              <a:rPr lang="de-CH" b="1" dirty="0" smtClean="0"/>
              <a:t>) </a:t>
            </a:r>
            <a:r>
              <a:rPr lang="de-CH" b="1" dirty="0" err="1" smtClean="0"/>
              <a:t>started</a:t>
            </a:r>
            <a:r>
              <a:rPr lang="de-CH" b="1" dirty="0" smtClean="0"/>
              <a:t> just after </a:t>
            </a:r>
            <a:r>
              <a:rPr lang="de-CH" b="1" dirty="0" err="1" smtClean="0"/>
              <a:t>the</a:t>
            </a:r>
            <a:r>
              <a:rPr lang="de-CH" b="1" dirty="0" smtClean="0"/>
              <a:t> end </a:t>
            </a:r>
            <a:r>
              <a:rPr lang="de-CH" b="1" dirty="0" err="1" smtClean="0"/>
              <a:t>of</a:t>
            </a:r>
            <a:r>
              <a:rPr lang="de-CH" b="1" dirty="0" smtClean="0"/>
              <a:t> </a:t>
            </a:r>
            <a:r>
              <a:rPr lang="de-CH" b="1" dirty="0" smtClean="0"/>
              <a:t> </a:t>
            </a:r>
            <a:r>
              <a:rPr lang="de-CH" b="1" dirty="0" smtClean="0"/>
              <a:t>GM </a:t>
            </a:r>
            <a:r>
              <a:rPr lang="de-CH" b="1" dirty="0" smtClean="0"/>
              <a:t>2005 </a:t>
            </a:r>
            <a:r>
              <a:rPr lang="de-CH" b="1" dirty="0" err="1" smtClean="0"/>
              <a:t>and</a:t>
            </a:r>
            <a:r>
              <a:rPr lang="de-CH" b="1" dirty="0" smtClean="0"/>
              <a:t> </a:t>
            </a:r>
            <a:r>
              <a:rPr lang="de-CH" b="1" dirty="0" err="1" smtClean="0"/>
              <a:t>it</a:t>
            </a:r>
            <a:r>
              <a:rPr lang="de-CH" b="1" dirty="0" smtClean="0"/>
              <a:t> was </a:t>
            </a:r>
            <a:r>
              <a:rPr lang="de-CH" b="1" dirty="0" err="1" smtClean="0"/>
              <a:t>planned</a:t>
            </a:r>
            <a:r>
              <a:rPr lang="de-CH" b="1" dirty="0" smtClean="0"/>
              <a:t> </a:t>
            </a:r>
            <a:r>
              <a:rPr lang="de-CH" b="1" dirty="0" err="1" smtClean="0"/>
              <a:t>to</a:t>
            </a:r>
            <a:r>
              <a:rPr lang="de-CH" b="1" dirty="0" smtClean="0"/>
              <a:t> last 3 </a:t>
            </a:r>
            <a:r>
              <a:rPr lang="de-CH" b="1" dirty="0" err="1" smtClean="0"/>
              <a:t>years</a:t>
            </a:r>
            <a:r>
              <a:rPr lang="de-CH" b="1" dirty="0" smtClean="0"/>
              <a:t> </a:t>
            </a:r>
            <a:r>
              <a:rPr lang="de-CH" b="1" dirty="0" err="1" smtClean="0"/>
              <a:t>for</a:t>
            </a:r>
            <a:r>
              <a:rPr lang="de-CH" b="1" dirty="0" smtClean="0"/>
              <a:t> </a:t>
            </a:r>
            <a:r>
              <a:rPr lang="de-CH" b="1" dirty="0" err="1" smtClean="0"/>
              <a:t>implementation</a:t>
            </a:r>
            <a:endParaRPr lang="de-CH" b="1" dirty="0" smtClean="0"/>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smtClean="0"/>
              <a:t>The </a:t>
            </a:r>
            <a:r>
              <a:rPr lang="de-CH" b="1" dirty="0" err="1" smtClean="0"/>
              <a:t>project</a:t>
            </a:r>
            <a:r>
              <a:rPr lang="de-CH" b="1" dirty="0" smtClean="0"/>
              <a:t> will </a:t>
            </a:r>
            <a:r>
              <a:rPr lang="de-CH" b="1" dirty="0" err="1" smtClean="0"/>
              <a:t>be</a:t>
            </a:r>
            <a:r>
              <a:rPr lang="de-CH" b="1" dirty="0" smtClean="0"/>
              <a:t> </a:t>
            </a:r>
            <a:r>
              <a:rPr lang="de-CH" b="1" dirty="0" err="1" smtClean="0"/>
              <a:t>set</a:t>
            </a:r>
            <a:r>
              <a:rPr lang="de-CH" b="1" dirty="0" smtClean="0"/>
              <a:t>  </a:t>
            </a:r>
            <a:r>
              <a:rPr lang="de-CH" b="1" dirty="0" err="1" smtClean="0"/>
              <a:t>as</a:t>
            </a:r>
            <a:r>
              <a:rPr lang="de-CH" b="1" dirty="0" smtClean="0"/>
              <a:t> „</a:t>
            </a:r>
            <a:r>
              <a:rPr lang="de-CH" b="1" dirty="0" err="1" smtClean="0"/>
              <a:t>complete</a:t>
            </a:r>
            <a:r>
              <a:rPr lang="de-CH" b="1" dirty="0" smtClean="0"/>
              <a:t>“ in </a:t>
            </a:r>
            <a:r>
              <a:rPr lang="de-CH" b="1" dirty="0" err="1" smtClean="0"/>
              <a:t>mid-december</a:t>
            </a:r>
            <a:r>
              <a:rPr lang="de-CH" b="1" dirty="0" smtClean="0"/>
              <a:t> </a:t>
            </a:r>
            <a:r>
              <a:rPr lang="de-CH" b="1" dirty="0" err="1" smtClean="0"/>
              <a:t>and</a:t>
            </a:r>
            <a:r>
              <a:rPr lang="de-CH" b="1" dirty="0" smtClean="0"/>
              <a:t> will </a:t>
            </a:r>
            <a:r>
              <a:rPr lang="de-CH" b="1" dirty="0" err="1" smtClean="0"/>
              <a:t>be</a:t>
            </a:r>
            <a:r>
              <a:rPr lang="de-CH" b="1" dirty="0" smtClean="0"/>
              <a:t> </a:t>
            </a:r>
            <a:r>
              <a:rPr lang="de-CH" b="1" dirty="0" err="1" smtClean="0"/>
              <a:t>offically</a:t>
            </a:r>
            <a:r>
              <a:rPr lang="de-CH" b="1" dirty="0" smtClean="0"/>
              <a:t> </a:t>
            </a:r>
            <a:r>
              <a:rPr lang="de-CH" b="1" dirty="0" err="1" smtClean="0"/>
              <a:t>released</a:t>
            </a:r>
            <a:r>
              <a:rPr lang="de-CH" b="1" dirty="0" smtClean="0"/>
              <a:t> </a:t>
            </a:r>
            <a:r>
              <a:rPr lang="de-CH" b="1" dirty="0" err="1" smtClean="0"/>
              <a:t>at</a:t>
            </a:r>
            <a:r>
              <a:rPr lang="de-CH" b="1" dirty="0" smtClean="0"/>
              <a:t> </a:t>
            </a:r>
            <a:r>
              <a:rPr lang="de-CH" b="1" dirty="0" err="1" smtClean="0"/>
              <a:t>the</a:t>
            </a:r>
            <a:r>
              <a:rPr lang="de-CH" b="1" dirty="0" smtClean="0"/>
              <a:t> end </a:t>
            </a:r>
            <a:r>
              <a:rPr lang="de-CH" b="1" dirty="0" err="1" smtClean="0"/>
              <a:t>of</a:t>
            </a:r>
            <a:r>
              <a:rPr lang="de-CH" b="1" dirty="0" smtClean="0"/>
              <a:t> </a:t>
            </a:r>
            <a:r>
              <a:rPr lang="de-CH" b="1" dirty="0" err="1" smtClean="0"/>
              <a:t>January</a:t>
            </a:r>
            <a:r>
              <a:rPr lang="de-CH" b="1" dirty="0" smtClean="0"/>
              <a:t> 2009</a:t>
            </a:r>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smtClean="0"/>
              <a:t>An „ad hoc“ </a:t>
            </a:r>
            <a:r>
              <a:rPr lang="de-CH" b="1" dirty="0" err="1" smtClean="0"/>
              <a:t>workshop</a:t>
            </a:r>
            <a:r>
              <a:rPr lang="de-CH" b="1" dirty="0" smtClean="0"/>
              <a:t> /</a:t>
            </a:r>
            <a:r>
              <a:rPr lang="de-CH" b="1" dirty="0" err="1" smtClean="0"/>
              <a:t>tutorial</a:t>
            </a:r>
            <a:r>
              <a:rPr lang="de-CH" b="1" dirty="0" smtClean="0"/>
              <a:t> will </a:t>
            </a:r>
            <a:r>
              <a:rPr lang="de-CH" b="1" dirty="0" err="1" smtClean="0"/>
              <a:t>be</a:t>
            </a:r>
            <a:r>
              <a:rPr lang="de-CH" b="1" dirty="0" smtClean="0"/>
              <a:t> </a:t>
            </a:r>
            <a:r>
              <a:rPr lang="de-CH" b="1" dirty="0" err="1" smtClean="0"/>
              <a:t>held</a:t>
            </a:r>
            <a:r>
              <a:rPr lang="de-CH" b="1" dirty="0" smtClean="0"/>
              <a:t> in </a:t>
            </a:r>
            <a:r>
              <a:rPr lang="de-CH" b="1" dirty="0" err="1" smtClean="0"/>
              <a:t>Italy</a:t>
            </a:r>
            <a:r>
              <a:rPr lang="de-CH" b="1" dirty="0" smtClean="0"/>
              <a:t> (</a:t>
            </a:r>
            <a:r>
              <a:rPr lang="de-CH" b="1" dirty="0" err="1" smtClean="0"/>
              <a:t>where</a:t>
            </a:r>
            <a:r>
              <a:rPr lang="de-CH" b="1" dirty="0" smtClean="0"/>
              <a:t> TBD) </a:t>
            </a:r>
            <a:r>
              <a:rPr lang="de-CH" b="1" dirty="0" err="1" smtClean="0"/>
              <a:t>and</a:t>
            </a:r>
            <a:r>
              <a:rPr lang="de-CH" b="1" dirty="0" smtClean="0"/>
              <a:t> </a:t>
            </a:r>
            <a:r>
              <a:rPr lang="de-CH" b="1" dirty="0" err="1" smtClean="0"/>
              <a:t>at</a:t>
            </a:r>
            <a:r>
              <a:rPr lang="de-CH" b="1" dirty="0" smtClean="0"/>
              <a:t> least </a:t>
            </a:r>
            <a:r>
              <a:rPr lang="de-CH" b="1" dirty="0" err="1" smtClean="0"/>
              <a:t>one</a:t>
            </a:r>
            <a:r>
              <a:rPr lang="de-CH" b="1" dirty="0" smtClean="0"/>
              <a:t> </a:t>
            </a:r>
            <a:r>
              <a:rPr lang="de-CH" b="1" dirty="0" err="1" smtClean="0"/>
              <a:t>participants</a:t>
            </a:r>
            <a:r>
              <a:rPr lang="de-CH" b="1" dirty="0" smtClean="0"/>
              <a:t> </a:t>
            </a:r>
            <a:r>
              <a:rPr lang="de-CH" b="1" dirty="0" err="1" smtClean="0"/>
              <a:t>from</a:t>
            </a:r>
            <a:r>
              <a:rPr lang="de-CH" b="1" dirty="0" smtClean="0"/>
              <a:t> </a:t>
            </a:r>
            <a:r>
              <a:rPr lang="de-CH" b="1" dirty="0" err="1" smtClean="0"/>
              <a:t>any</a:t>
            </a:r>
            <a:r>
              <a:rPr lang="de-CH" b="1" dirty="0" smtClean="0"/>
              <a:t> COSMO </a:t>
            </a:r>
            <a:r>
              <a:rPr lang="de-CH" b="1" dirty="0" err="1" smtClean="0"/>
              <a:t>member</a:t>
            </a:r>
            <a:r>
              <a:rPr lang="de-CH" b="1" dirty="0" smtClean="0"/>
              <a:t> </a:t>
            </a:r>
            <a:r>
              <a:rPr lang="de-CH" b="1" dirty="0" err="1" smtClean="0"/>
              <a:t>should</a:t>
            </a:r>
            <a:r>
              <a:rPr lang="de-CH" b="1" dirty="0" smtClean="0"/>
              <a:t> </a:t>
            </a:r>
            <a:r>
              <a:rPr lang="de-CH" b="1" dirty="0" err="1" smtClean="0"/>
              <a:t>attend</a:t>
            </a:r>
            <a:endParaRPr lang="de-CH" b="1" dirty="0" smtClean="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000100" y="2071678"/>
            <a:ext cx="7561262" cy="4143404"/>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en-GB" dirty="0" smtClean="0"/>
              <a:t>The development of a complete Conditional Verification Tool has been the first priority and outcome of the VERSUS project.</a:t>
            </a:r>
            <a:endParaRPr lang="it-IT" dirty="0" smtClean="0"/>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en-GB" dirty="0" smtClean="0"/>
              <a:t>The typical approach to Conditional Verification consist of the selection of one or several forecast products and one or several mask variables or conditions, which </a:t>
            </a:r>
            <a:r>
              <a:rPr lang="en-GB" dirty="0" smtClean="0"/>
              <a:t>can </a:t>
            </a:r>
            <a:r>
              <a:rPr lang="en-GB" dirty="0" smtClean="0"/>
              <a:t>be </a:t>
            </a:r>
            <a:r>
              <a:rPr lang="en-GB" dirty="0" smtClean="0"/>
              <a:t>used to define for example thresholds for the product verification </a:t>
            </a:r>
          </a:p>
          <a:p>
            <a:pPr marL="342900" indent="-342900">
              <a:spcBef>
                <a:spcPct val="20000"/>
              </a:spcBef>
              <a:buClr>
                <a:schemeClr val="tx1"/>
              </a:buClr>
              <a:buSzPct val="75000"/>
              <a:buFont typeface="Arial" pitchFamily="34" charset="0"/>
              <a:buChar char="•"/>
              <a:tabLst>
                <a:tab pos="447675" algn="l"/>
              </a:tabLst>
            </a:pPr>
            <a:endParaRPr lang="en-GB" dirty="0" smtClean="0"/>
          </a:p>
          <a:p>
            <a:pPr marL="342900" indent="-342900">
              <a:spcBef>
                <a:spcPct val="20000"/>
              </a:spcBef>
              <a:buClr>
                <a:schemeClr val="tx1"/>
              </a:buClr>
              <a:buSzPct val="75000"/>
              <a:buFont typeface="Arial" pitchFamily="34" charset="0"/>
              <a:buChar char="•"/>
              <a:tabLst>
                <a:tab pos="447675" algn="l"/>
              </a:tabLst>
            </a:pPr>
            <a:r>
              <a:rPr lang="en-GB" dirty="0" smtClean="0"/>
              <a:t>The more flexible way to perform a selection of forecasts and observations using  conditions, is to use an “ad hoc database”, planned and designed for this purpose, where the mask or filter could be simple or complex SQL statements. </a:t>
            </a:r>
            <a:endParaRPr lang="it-IT" dirty="0" smtClean="0"/>
          </a:p>
          <a:p>
            <a:pPr marL="342900" indent="-342900">
              <a:spcBef>
                <a:spcPct val="20000"/>
              </a:spcBef>
              <a:buClr>
                <a:schemeClr val="tx1"/>
              </a:buClr>
              <a:buSzPct val="75000"/>
              <a:buFont typeface="Arial" pitchFamily="34" charset="0"/>
              <a:buChar char="•"/>
              <a:tabLst>
                <a:tab pos="447675" algn="l"/>
              </a:tabLst>
            </a:pPr>
            <a:endParaRPr lang="en-GB" dirty="0" smtClean="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000100" y="2071678"/>
            <a:ext cx="7561262" cy="4143404"/>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en-GB" dirty="0" smtClean="0"/>
              <a:t>VERSUS was planned (with some changes during its life) on 10 tasks (form 0 to 9)</a:t>
            </a:r>
          </a:p>
          <a:p>
            <a:pPr marL="342900" indent="-342900">
              <a:spcBef>
                <a:spcPct val="20000"/>
              </a:spcBef>
              <a:buClr>
                <a:schemeClr val="tx1"/>
              </a:buClr>
              <a:buSzPct val="75000"/>
              <a:buFont typeface="Arial" pitchFamily="34" charset="0"/>
              <a:buChar char="•"/>
              <a:tabLst>
                <a:tab pos="447675" algn="l"/>
              </a:tabLst>
            </a:pPr>
            <a:endParaRPr lang="en-GB" dirty="0" smtClean="0"/>
          </a:p>
          <a:p>
            <a:pPr marL="342900" indent="-342900">
              <a:spcBef>
                <a:spcPct val="20000"/>
              </a:spcBef>
              <a:buClr>
                <a:schemeClr val="tx1"/>
              </a:buClr>
              <a:buSzPct val="75000"/>
              <a:buFont typeface="Arial" pitchFamily="34" charset="0"/>
              <a:buChar char="•"/>
              <a:tabLst>
                <a:tab pos="447675" algn="l"/>
              </a:tabLst>
            </a:pPr>
            <a:r>
              <a:rPr lang="en-GB" dirty="0" smtClean="0"/>
              <a:t>All the tasks have been completed except task 8  and task 9</a:t>
            </a:r>
          </a:p>
          <a:p>
            <a:pPr marL="342900" indent="-342900">
              <a:spcBef>
                <a:spcPct val="20000"/>
              </a:spcBef>
              <a:buClr>
                <a:schemeClr val="tx1"/>
              </a:buClr>
              <a:buSzPct val="75000"/>
              <a:buFont typeface="Arial" pitchFamily="34" charset="0"/>
              <a:buChar char="•"/>
              <a:tabLst>
                <a:tab pos="447675" algn="l"/>
              </a:tabLst>
            </a:pPr>
            <a:endParaRPr lang="en-GB" dirty="0" smtClean="0"/>
          </a:p>
          <a:p>
            <a:pPr marL="342900" indent="-342900">
              <a:spcBef>
                <a:spcPct val="20000"/>
              </a:spcBef>
              <a:buClr>
                <a:schemeClr val="tx1"/>
              </a:buClr>
              <a:buSzPct val="75000"/>
              <a:buFont typeface="Arial" pitchFamily="34" charset="0"/>
              <a:buChar char="•"/>
              <a:tabLst>
                <a:tab pos="447675" algn="l"/>
              </a:tabLst>
            </a:pPr>
            <a:r>
              <a:rPr lang="en-GB" dirty="0" smtClean="0"/>
              <a:t>Task 8: test phase is ongoing just in these days</a:t>
            </a:r>
          </a:p>
          <a:p>
            <a:pPr marL="342900" indent="-342900">
              <a:spcBef>
                <a:spcPct val="20000"/>
              </a:spcBef>
              <a:buClr>
                <a:schemeClr val="tx1"/>
              </a:buClr>
              <a:buSzPct val="75000"/>
              <a:buFont typeface="Arial" pitchFamily="34" charset="0"/>
              <a:buChar char="•"/>
              <a:tabLst>
                <a:tab pos="447675" algn="l"/>
              </a:tabLst>
            </a:pPr>
            <a:endParaRPr lang="en-GB" dirty="0" smtClean="0"/>
          </a:p>
          <a:p>
            <a:pPr marL="342900" indent="-342900">
              <a:spcBef>
                <a:spcPct val="20000"/>
              </a:spcBef>
              <a:buClr>
                <a:schemeClr val="tx1"/>
              </a:buClr>
              <a:buSzPct val="75000"/>
              <a:buFont typeface="Arial" pitchFamily="34" charset="0"/>
              <a:buChar char="•"/>
              <a:tabLst>
                <a:tab pos="447675" algn="l"/>
              </a:tabLst>
            </a:pPr>
            <a:r>
              <a:rPr lang="en-GB" dirty="0" smtClean="0"/>
              <a:t>Task 9: “plug and play” installation of the package providing all the software and modules it’s also ongoing, but at the same time is “pending” waiting for the final version f the package</a:t>
            </a:r>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000100" y="2071678"/>
            <a:ext cx="7561262" cy="4143404"/>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tabLst>
                <a:tab pos="447675" algn="l"/>
              </a:tabLst>
            </a:pPr>
            <a:r>
              <a:rPr lang="de-CH" b="1" dirty="0" smtClean="0"/>
              <a:t>Final Version?</a:t>
            </a:r>
          </a:p>
          <a:p>
            <a:pPr marL="342900" indent="-342900">
              <a:spcBef>
                <a:spcPct val="20000"/>
              </a:spcBef>
              <a:buClr>
                <a:schemeClr val="tx1"/>
              </a:buClr>
              <a:buSzPct val="75000"/>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err="1" smtClean="0"/>
              <a:t>Some</a:t>
            </a:r>
            <a:r>
              <a:rPr lang="de-CH" b="1" dirty="0" smtClean="0"/>
              <a:t> </a:t>
            </a:r>
            <a:r>
              <a:rPr lang="de-CH" b="1" dirty="0" err="1" smtClean="0"/>
              <a:t>cosmetics</a:t>
            </a:r>
            <a:r>
              <a:rPr lang="de-CH" b="1" dirty="0" smtClean="0"/>
              <a:t> </a:t>
            </a:r>
            <a:r>
              <a:rPr lang="de-CH" b="1" dirty="0" err="1" smtClean="0"/>
              <a:t>changes</a:t>
            </a:r>
            <a:r>
              <a:rPr lang="de-CH" b="1" dirty="0" smtClean="0"/>
              <a:t>….</a:t>
            </a:r>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err="1" smtClean="0"/>
              <a:t>Some</a:t>
            </a:r>
            <a:r>
              <a:rPr lang="de-CH" b="1" dirty="0" smtClean="0"/>
              <a:t> „last </a:t>
            </a:r>
            <a:r>
              <a:rPr lang="de-CH" b="1" dirty="0" err="1" smtClean="0"/>
              <a:t>minute</a:t>
            </a:r>
            <a:r>
              <a:rPr lang="de-CH" b="1" dirty="0" smtClean="0"/>
              <a:t>“ </a:t>
            </a:r>
            <a:r>
              <a:rPr lang="de-CH" b="1" dirty="0" err="1" smtClean="0"/>
              <a:t>updates</a:t>
            </a:r>
            <a:endParaRPr lang="de-CH" b="1" dirty="0" smtClean="0"/>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err="1" smtClean="0"/>
              <a:t>Some</a:t>
            </a:r>
            <a:r>
              <a:rPr lang="de-CH" b="1" dirty="0" smtClean="0"/>
              <a:t> „last </a:t>
            </a:r>
            <a:r>
              <a:rPr lang="de-CH" b="1" dirty="0" err="1" smtClean="0"/>
              <a:t>minute</a:t>
            </a:r>
            <a:r>
              <a:rPr lang="de-CH" b="1" dirty="0" smtClean="0"/>
              <a:t>“ </a:t>
            </a:r>
            <a:r>
              <a:rPr lang="de-CH" b="1" dirty="0" err="1" smtClean="0"/>
              <a:t>requirements</a:t>
            </a:r>
            <a:r>
              <a:rPr lang="de-CH" b="1" dirty="0" smtClean="0"/>
              <a:t> </a:t>
            </a:r>
            <a:r>
              <a:rPr lang="de-CH" b="1" dirty="0" err="1" smtClean="0"/>
              <a:t>from</a:t>
            </a:r>
            <a:r>
              <a:rPr lang="de-CH" b="1" dirty="0" smtClean="0"/>
              <a:t> WG5</a:t>
            </a:r>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smtClean="0"/>
              <a:t>Waiting </a:t>
            </a:r>
            <a:r>
              <a:rPr lang="de-CH" b="1" dirty="0" err="1" smtClean="0"/>
              <a:t>for</a:t>
            </a:r>
            <a:r>
              <a:rPr lang="de-CH" b="1" dirty="0" smtClean="0"/>
              <a:t> </a:t>
            </a:r>
            <a:r>
              <a:rPr lang="de-CH" b="1" dirty="0" err="1" smtClean="0"/>
              <a:t>the</a:t>
            </a:r>
            <a:r>
              <a:rPr lang="de-CH" b="1" dirty="0" smtClean="0"/>
              <a:t> end </a:t>
            </a:r>
            <a:r>
              <a:rPr lang="de-CH" b="1" dirty="0" err="1" smtClean="0"/>
              <a:t>of</a:t>
            </a:r>
            <a:r>
              <a:rPr lang="de-CH" b="1" dirty="0" smtClean="0"/>
              <a:t> </a:t>
            </a:r>
            <a:r>
              <a:rPr lang="de-CH" b="1" dirty="0" err="1" smtClean="0"/>
              <a:t>the</a:t>
            </a:r>
            <a:r>
              <a:rPr lang="de-CH" b="1" dirty="0" smtClean="0"/>
              <a:t> </a:t>
            </a:r>
            <a:r>
              <a:rPr lang="de-CH" b="1" dirty="0" err="1" smtClean="0"/>
              <a:t>test</a:t>
            </a:r>
            <a:r>
              <a:rPr lang="de-CH" b="1" dirty="0" smtClean="0"/>
              <a:t> </a:t>
            </a:r>
            <a:r>
              <a:rPr lang="de-CH" b="1" dirty="0" err="1" smtClean="0"/>
              <a:t>phase</a:t>
            </a:r>
            <a:r>
              <a:rPr lang="de-CH" b="1" dirty="0" smtClean="0"/>
              <a:t> </a:t>
            </a:r>
            <a:r>
              <a:rPr lang="de-CH" b="1" dirty="0" err="1" smtClean="0"/>
              <a:t>searching</a:t>
            </a:r>
            <a:r>
              <a:rPr lang="de-CH" b="1" dirty="0" smtClean="0"/>
              <a:t> </a:t>
            </a:r>
            <a:r>
              <a:rPr lang="de-CH" b="1" dirty="0" err="1" smtClean="0"/>
              <a:t>for</a:t>
            </a:r>
            <a:r>
              <a:rPr lang="de-CH" b="1" dirty="0" smtClean="0"/>
              <a:t> </a:t>
            </a:r>
            <a:r>
              <a:rPr lang="de-CH" b="1" dirty="0" err="1" smtClean="0"/>
              <a:t>bugs</a:t>
            </a:r>
            <a:r>
              <a:rPr lang="de-CH" b="1" dirty="0" smtClean="0"/>
              <a:t>….</a:t>
            </a:r>
          </a:p>
          <a:p>
            <a:pPr marL="342900" indent="-342900">
              <a:spcBef>
                <a:spcPct val="20000"/>
              </a:spcBef>
              <a:buClr>
                <a:schemeClr val="tx1"/>
              </a:buClr>
              <a:buSzPct val="75000"/>
              <a:buFont typeface="Arial" pitchFamily="34" charset="0"/>
              <a:buChar char="•"/>
              <a:tabLst>
                <a:tab pos="447675" algn="l"/>
              </a:tabLst>
            </a:pPr>
            <a:endParaRPr lang="de-CH" b="1" dirty="0" smtClean="0"/>
          </a:p>
          <a:p>
            <a:pPr marL="342900" indent="-342900">
              <a:spcBef>
                <a:spcPct val="20000"/>
              </a:spcBef>
              <a:buClr>
                <a:schemeClr val="tx1"/>
              </a:buClr>
              <a:buSzPct val="75000"/>
              <a:buFont typeface="Arial" pitchFamily="34" charset="0"/>
              <a:buChar char="•"/>
              <a:tabLst>
                <a:tab pos="447675" algn="l"/>
              </a:tabLst>
            </a:pPr>
            <a:r>
              <a:rPr lang="de-CH" b="1" dirty="0" smtClean="0"/>
              <a:t>…</a:t>
            </a:r>
            <a:r>
              <a:rPr lang="de-CH" b="1" dirty="0" err="1" smtClean="0"/>
              <a:t>and</a:t>
            </a:r>
            <a:r>
              <a:rPr lang="de-CH" b="1" dirty="0" smtClean="0"/>
              <a:t> also </a:t>
            </a:r>
            <a:r>
              <a:rPr lang="de-CH" b="1" dirty="0" err="1" smtClean="0"/>
              <a:t>some</a:t>
            </a:r>
            <a:r>
              <a:rPr lang="de-CH" b="1" dirty="0" smtClean="0"/>
              <a:t> time </a:t>
            </a:r>
            <a:r>
              <a:rPr lang="de-CH" b="1" dirty="0" err="1" smtClean="0"/>
              <a:t>to</a:t>
            </a:r>
            <a:r>
              <a:rPr lang="de-CH" b="1" dirty="0" smtClean="0"/>
              <a:t> </a:t>
            </a:r>
            <a:r>
              <a:rPr lang="de-CH" b="1" dirty="0" err="1" smtClean="0"/>
              <a:t>organise</a:t>
            </a:r>
            <a:r>
              <a:rPr lang="de-CH" b="1" dirty="0" smtClean="0"/>
              <a:t> </a:t>
            </a:r>
            <a:r>
              <a:rPr lang="de-CH" b="1" dirty="0" err="1" smtClean="0"/>
              <a:t>the</a:t>
            </a:r>
            <a:r>
              <a:rPr lang="de-CH" b="1" dirty="0" smtClean="0"/>
              <a:t> </a:t>
            </a:r>
            <a:r>
              <a:rPr lang="de-CH" b="1" dirty="0" err="1" smtClean="0"/>
              <a:t>workshop</a:t>
            </a:r>
            <a:r>
              <a:rPr lang="de-CH" b="1" dirty="0" smtClean="0"/>
              <a:t>…</a:t>
            </a:r>
          </a:p>
          <a:p>
            <a:pPr marL="342900" indent="-342900">
              <a:spcBef>
                <a:spcPct val="20000"/>
              </a:spcBef>
              <a:buClr>
                <a:schemeClr val="tx1"/>
              </a:buClr>
              <a:buSzPct val="75000"/>
              <a:buFont typeface="Arial" pitchFamily="34" charset="0"/>
              <a:buChar char="•"/>
              <a:tabLst>
                <a:tab pos="447675" algn="l"/>
              </a:tabLst>
            </a:pPr>
            <a:endParaRPr lang="de-CH" b="1" dirty="0" smtClean="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000100" y="2071678"/>
            <a:ext cx="7561262" cy="4143404"/>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
        <p:nvSpPr>
          <p:cNvPr id="20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049" name="Group 1"/>
          <p:cNvGrpSpPr>
            <a:grpSpLocks noChangeAspect="1"/>
          </p:cNvGrpSpPr>
          <p:nvPr/>
        </p:nvGrpSpPr>
        <p:grpSpPr bwMode="auto">
          <a:xfrm>
            <a:off x="1714480" y="1643050"/>
            <a:ext cx="6089893" cy="4641852"/>
            <a:chOff x="2276" y="8460"/>
            <a:chExt cx="10405" cy="7987"/>
          </a:xfrm>
        </p:grpSpPr>
        <p:sp>
          <p:nvSpPr>
            <p:cNvPr id="2075" name="AutoShape 27"/>
            <p:cNvSpPr>
              <a:spLocks noChangeAspect="1" noChangeArrowheads="1" noTextEdit="1"/>
            </p:cNvSpPr>
            <p:nvPr/>
          </p:nvSpPr>
          <p:spPr bwMode="auto">
            <a:xfrm>
              <a:off x="2276" y="8460"/>
              <a:ext cx="10405" cy="7987"/>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74" name="AutoShape 26"/>
            <p:cNvSpPr>
              <a:spLocks noChangeArrowheads="1"/>
            </p:cNvSpPr>
            <p:nvPr/>
          </p:nvSpPr>
          <p:spPr bwMode="auto">
            <a:xfrm>
              <a:off x="4848" y="8670"/>
              <a:ext cx="7261" cy="4580"/>
            </a:xfrm>
            <a:prstGeom prst="flowChartMagneticDisk">
              <a:avLst/>
            </a:prstGeom>
            <a:gradFill rotWithShape="1">
              <a:gsLst>
                <a:gs pos="0">
                  <a:srgbClr val="FFFFB7"/>
                </a:gs>
                <a:gs pos="50000">
                  <a:srgbClr val="FFFFB7">
                    <a:gamma/>
                    <a:tint val="0"/>
                    <a:invGamma/>
                  </a:srgbClr>
                </a:gs>
                <a:gs pos="100000">
                  <a:srgbClr val="FFFFB7"/>
                </a:gs>
              </a:gsLst>
              <a:lin ang="5400000" scaled="1"/>
            </a:gradFill>
            <a:ln w="9525">
              <a:solidFill>
                <a:srgbClr val="000000"/>
              </a:solidFill>
              <a:round/>
              <a:headEnd/>
              <a:tailEnd/>
            </a:ln>
          </p:spPr>
          <p:txBody>
            <a:bodyPr vert="horz" wrap="square" lIns="67666" tIns="33833" rIns="67666" bIns="33833"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endParaRPr>
            </a:p>
          </p:txBody>
        </p:sp>
        <p:sp>
          <p:nvSpPr>
            <p:cNvPr id="2073" name="AutoShape 25"/>
            <p:cNvSpPr>
              <a:spLocks noChangeArrowheads="1"/>
            </p:cNvSpPr>
            <p:nvPr/>
          </p:nvSpPr>
          <p:spPr bwMode="auto">
            <a:xfrm>
              <a:off x="4968" y="10065"/>
              <a:ext cx="1208" cy="603"/>
            </a:xfrm>
            <a:prstGeom prst="flowChartMagneticDisk">
              <a:avLst/>
            </a:prstGeom>
            <a:solidFill>
              <a:srgbClr val="FFFFAB"/>
            </a:solidFill>
            <a:ln w="9525">
              <a:solidFill>
                <a:srgbClr val="000000"/>
              </a:solid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OBS data</a:t>
              </a:r>
              <a:endParaRPr kumimoji="0" lang="en-GB" sz="1800" b="0" i="0" u="none" strike="noStrike" cap="none" normalizeH="0" baseline="0" smtClean="0">
                <a:ln>
                  <a:noFill/>
                </a:ln>
                <a:solidFill>
                  <a:schemeClr val="tx1"/>
                </a:solidFill>
                <a:effectLst/>
                <a:latin typeface="Arial" pitchFamily="34" charset="0"/>
              </a:endParaRPr>
            </a:p>
          </p:txBody>
        </p:sp>
        <p:sp>
          <p:nvSpPr>
            <p:cNvPr id="2072" name="AutoShape 24"/>
            <p:cNvSpPr>
              <a:spLocks noChangeArrowheads="1"/>
            </p:cNvSpPr>
            <p:nvPr/>
          </p:nvSpPr>
          <p:spPr bwMode="auto">
            <a:xfrm>
              <a:off x="8730" y="10356"/>
              <a:ext cx="2079" cy="733"/>
            </a:xfrm>
            <a:prstGeom prst="flowChartMagneticDisk">
              <a:avLst/>
            </a:prstGeom>
            <a:solidFill>
              <a:srgbClr val="FFFFAB"/>
            </a:solidFill>
            <a:ln w="9525">
              <a:solidFill>
                <a:srgbClr val="000000"/>
              </a:solid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Configuration data </a:t>
              </a:r>
              <a:endParaRPr kumimoji="0" lang="en-GB" sz="900" b="0" i="0" u="none" strike="noStrike" cap="none" normalizeH="0" baseline="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for verification</a:t>
              </a:r>
              <a:endParaRPr kumimoji="0" lang="en-GB" sz="1800" b="0" i="0" u="none" strike="noStrike" cap="none" normalizeH="0" baseline="0" smtClean="0">
                <a:ln>
                  <a:noFill/>
                </a:ln>
                <a:solidFill>
                  <a:schemeClr val="tx1"/>
                </a:solidFill>
                <a:effectLst/>
                <a:latin typeface="Arial" pitchFamily="34" charset="0"/>
              </a:endParaRPr>
            </a:p>
          </p:txBody>
        </p:sp>
        <p:sp>
          <p:nvSpPr>
            <p:cNvPr id="2071" name="AutoShape 23"/>
            <p:cNvSpPr>
              <a:spLocks noChangeArrowheads="1"/>
            </p:cNvSpPr>
            <p:nvPr/>
          </p:nvSpPr>
          <p:spPr bwMode="auto">
            <a:xfrm>
              <a:off x="8822" y="11695"/>
              <a:ext cx="2258" cy="951"/>
            </a:xfrm>
            <a:prstGeom prst="flowChartMagneticDisk">
              <a:avLst/>
            </a:prstGeom>
            <a:solidFill>
              <a:srgbClr val="FFFFAB"/>
            </a:solidFill>
            <a:ln w="9525">
              <a:solidFill>
                <a:srgbClr val="000000"/>
              </a:solid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Verification results</a:t>
              </a:r>
              <a:endParaRPr kumimoji="0" lang="en-GB" sz="900" b="0" i="0" u="none" strike="noStrike" cap="none" normalizeH="0" baseline="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(Scores and images)</a:t>
              </a:r>
              <a:endParaRPr kumimoji="0" lang="en-GB" sz="1800" b="0" i="0" u="none" strike="noStrike" cap="none" normalizeH="0" baseline="0" smtClean="0">
                <a:ln>
                  <a:noFill/>
                </a:ln>
                <a:solidFill>
                  <a:schemeClr val="tx1"/>
                </a:solidFill>
                <a:effectLst/>
                <a:latin typeface="Arial" pitchFamily="34" charset="0"/>
              </a:endParaRPr>
            </a:p>
          </p:txBody>
        </p:sp>
        <p:sp>
          <p:nvSpPr>
            <p:cNvPr id="2070" name="AutoShape 22"/>
            <p:cNvSpPr>
              <a:spLocks noChangeShapeType="1"/>
            </p:cNvSpPr>
            <p:nvPr/>
          </p:nvSpPr>
          <p:spPr bwMode="auto">
            <a:xfrm>
              <a:off x="5481" y="15520"/>
              <a:ext cx="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69" name="AutoShape 21"/>
            <p:cNvSpPr>
              <a:spLocks noChangeShapeType="1"/>
            </p:cNvSpPr>
            <p:nvPr/>
          </p:nvSpPr>
          <p:spPr bwMode="auto">
            <a:xfrm>
              <a:off x="12109" y="10545"/>
              <a:ext cx="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68" name="AutoShape 20"/>
            <p:cNvSpPr>
              <a:spLocks noChangeArrowheads="1"/>
            </p:cNvSpPr>
            <p:nvPr/>
          </p:nvSpPr>
          <p:spPr bwMode="auto">
            <a:xfrm>
              <a:off x="5481" y="13422"/>
              <a:ext cx="4426" cy="433"/>
            </a:xfrm>
            <a:prstGeom prst="flowChartPredefinedProcess">
              <a:avLst/>
            </a:prstGeom>
            <a:gradFill rotWithShape="1">
              <a:gsLst>
                <a:gs pos="0">
                  <a:srgbClr val="B4B4EA">
                    <a:gamma/>
                    <a:shade val="62745"/>
                    <a:invGamma/>
                  </a:srgbClr>
                </a:gs>
                <a:gs pos="50000">
                  <a:srgbClr val="B4B4EA"/>
                </a:gs>
                <a:gs pos="100000">
                  <a:srgbClr val="B4B4EA">
                    <a:gamma/>
                    <a:shade val="62745"/>
                    <a:invGamma/>
                  </a:srgbClr>
                </a:gs>
              </a:gsLst>
              <a:lin ang="5400000" scaled="1"/>
            </a:gradFill>
            <a:ln w="9525">
              <a:solidFill>
                <a:srgbClr val="000000"/>
              </a:solidFill>
              <a:miter lim="800000"/>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Verification R</a:t>
              </a:r>
              <a:endParaRPr kumimoji="0" lang="en-GB" sz="1800" b="0" i="0" u="none" strike="noStrike" cap="none" normalizeH="0" baseline="0" smtClean="0">
                <a:ln>
                  <a:noFill/>
                </a:ln>
                <a:solidFill>
                  <a:schemeClr val="tx1"/>
                </a:solidFill>
                <a:effectLst/>
                <a:latin typeface="Arial" pitchFamily="34" charset="0"/>
              </a:endParaRPr>
            </a:p>
          </p:txBody>
        </p:sp>
        <p:sp>
          <p:nvSpPr>
            <p:cNvPr id="2067" name="Webpage"/>
            <p:cNvSpPr>
              <a:spLocks noEditPoints="1" noChangeArrowheads="1"/>
            </p:cNvSpPr>
            <p:nvPr/>
          </p:nvSpPr>
          <p:spPr bwMode="auto">
            <a:xfrm>
              <a:off x="7199" y="15409"/>
              <a:ext cx="1623" cy="1038"/>
            </a:xfrm>
            <a:custGeom>
              <a:avLst/>
              <a:gdLst>
                <a:gd name="T0" fmla="*/ 5187 w 21600"/>
                <a:gd name="T1" fmla="*/ 21600 h 21600"/>
                <a:gd name="T2" fmla="*/ 0 w 21600"/>
                <a:gd name="T3" fmla="*/ 17509 h 21600"/>
                <a:gd name="T4" fmla="*/ 21600 w 21600"/>
                <a:gd name="T5" fmla="*/ 0 h 21600"/>
                <a:gd name="T6" fmla="*/ 0 w 21600"/>
                <a:gd name="T7" fmla="*/ 0 h 21600"/>
                <a:gd name="T8" fmla="*/ 10800 w 21600"/>
                <a:gd name="T9" fmla="*/ 0 h 21600"/>
                <a:gd name="T10" fmla="*/ 21600 w 21600"/>
                <a:gd name="T11" fmla="*/ 0 h 21600"/>
                <a:gd name="T12" fmla="*/ 21600 w 21600"/>
                <a:gd name="T13" fmla="*/ 10800 h 21600"/>
                <a:gd name="T14" fmla="*/ 21600 w 21600"/>
                <a:gd name="T15" fmla="*/ 21600 h 21600"/>
                <a:gd name="T16" fmla="*/ 10800 w 21600"/>
                <a:gd name="T17" fmla="*/ 21600 h 21600"/>
                <a:gd name="T18" fmla="*/ 0 w 21600"/>
                <a:gd name="T19" fmla="*/ 10800 h 21600"/>
                <a:gd name="T20" fmla="*/ 1955 w 21600"/>
                <a:gd name="T21" fmla="*/ 12829 h 21600"/>
                <a:gd name="T22" fmla="*/ 19814 w 21600"/>
                <a:gd name="T23" fmla="*/ 2074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9184" y="949"/>
                  </a:moveTo>
                  <a:lnTo>
                    <a:pt x="9758" y="1309"/>
                  </a:lnTo>
                  <a:lnTo>
                    <a:pt x="11544" y="1292"/>
                  </a:lnTo>
                  <a:lnTo>
                    <a:pt x="12437" y="1292"/>
                  </a:lnTo>
                  <a:lnTo>
                    <a:pt x="13414" y="1161"/>
                  </a:lnTo>
                  <a:lnTo>
                    <a:pt x="13648" y="1243"/>
                  </a:lnTo>
                  <a:lnTo>
                    <a:pt x="13542" y="1390"/>
                  </a:lnTo>
                  <a:lnTo>
                    <a:pt x="13967" y="1849"/>
                  </a:lnTo>
                  <a:lnTo>
                    <a:pt x="14562" y="2520"/>
                  </a:lnTo>
                  <a:lnTo>
                    <a:pt x="14669" y="3223"/>
                  </a:lnTo>
                  <a:lnTo>
                    <a:pt x="14796" y="3518"/>
                  </a:lnTo>
                  <a:lnTo>
                    <a:pt x="15264" y="3665"/>
                  </a:lnTo>
                  <a:lnTo>
                    <a:pt x="15753" y="3518"/>
                  </a:lnTo>
                  <a:lnTo>
                    <a:pt x="15902" y="2978"/>
                  </a:lnTo>
                  <a:lnTo>
                    <a:pt x="16008" y="2323"/>
                  </a:lnTo>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591" y="10620"/>
                  </a:moveTo>
                  <a:lnTo>
                    <a:pt x="6122" y="10996"/>
                  </a:lnTo>
                  <a:lnTo>
                    <a:pt x="6696" y="11340"/>
                  </a:lnTo>
                  <a:lnTo>
                    <a:pt x="7313" y="11618"/>
                  </a:lnTo>
                  <a:lnTo>
                    <a:pt x="7972" y="11863"/>
                  </a:lnTo>
                  <a:lnTo>
                    <a:pt x="8652" y="12060"/>
                  </a:lnTo>
                  <a:lnTo>
                    <a:pt x="9396" y="12190"/>
                  </a:lnTo>
                  <a:lnTo>
                    <a:pt x="10119" y="12272"/>
                  </a:lnTo>
                  <a:lnTo>
                    <a:pt x="10906" y="12305"/>
                  </a:lnTo>
                  <a:lnTo>
                    <a:pt x="11650" y="12272"/>
                  </a:lnTo>
                  <a:lnTo>
                    <a:pt x="12373" y="12190"/>
                  </a:lnTo>
                  <a:lnTo>
                    <a:pt x="13117" y="12060"/>
                  </a:lnTo>
                  <a:lnTo>
                    <a:pt x="13797" y="11863"/>
                  </a:lnTo>
                  <a:lnTo>
                    <a:pt x="14456" y="11618"/>
                  </a:lnTo>
                  <a:lnTo>
                    <a:pt x="15073" y="11340"/>
                  </a:lnTo>
                  <a:lnTo>
                    <a:pt x="15647" y="11029"/>
                  </a:lnTo>
                  <a:lnTo>
                    <a:pt x="16178" y="10652"/>
                  </a:lnTo>
                  <a:lnTo>
                    <a:pt x="16667" y="10243"/>
                  </a:lnTo>
                  <a:lnTo>
                    <a:pt x="17071" y="9801"/>
                  </a:lnTo>
                  <a:lnTo>
                    <a:pt x="17475" y="9327"/>
                  </a:lnTo>
                  <a:lnTo>
                    <a:pt x="17815" y="8820"/>
                  </a:lnTo>
                  <a:lnTo>
                    <a:pt x="18049" y="8296"/>
                  </a:lnTo>
                  <a:lnTo>
                    <a:pt x="18262" y="7723"/>
                  </a:lnTo>
                  <a:lnTo>
                    <a:pt x="18347" y="7134"/>
                  </a:lnTo>
                  <a:lnTo>
                    <a:pt x="18389" y="6561"/>
                  </a:lnTo>
                  <a:lnTo>
                    <a:pt x="18347" y="5956"/>
                  </a:lnTo>
                  <a:lnTo>
                    <a:pt x="18262" y="5400"/>
                  </a:lnTo>
                  <a:lnTo>
                    <a:pt x="18049" y="4827"/>
                  </a:lnTo>
                  <a:lnTo>
                    <a:pt x="17815" y="4303"/>
                  </a:lnTo>
                  <a:lnTo>
                    <a:pt x="17475" y="3796"/>
                  </a:lnTo>
                  <a:lnTo>
                    <a:pt x="17114" y="3321"/>
                  </a:lnTo>
                  <a:lnTo>
                    <a:pt x="16710" y="2880"/>
                  </a:lnTo>
                  <a:lnTo>
                    <a:pt x="16221" y="2470"/>
                  </a:lnTo>
                  <a:lnTo>
                    <a:pt x="15689" y="2094"/>
                  </a:lnTo>
                  <a:lnTo>
                    <a:pt x="15115" y="1750"/>
                  </a:lnTo>
                  <a:lnTo>
                    <a:pt x="14499" y="1472"/>
                  </a:lnTo>
                  <a:lnTo>
                    <a:pt x="13797" y="1227"/>
                  </a:lnTo>
                  <a:lnTo>
                    <a:pt x="13117" y="1030"/>
                  </a:lnTo>
                  <a:lnTo>
                    <a:pt x="12415" y="883"/>
                  </a:lnTo>
                  <a:lnTo>
                    <a:pt x="11650" y="818"/>
                  </a:lnTo>
                  <a:lnTo>
                    <a:pt x="10906" y="785"/>
                  </a:lnTo>
                  <a:lnTo>
                    <a:pt x="10119" y="818"/>
                  </a:lnTo>
                  <a:lnTo>
                    <a:pt x="9396" y="883"/>
                  </a:lnTo>
                  <a:lnTo>
                    <a:pt x="8652" y="1030"/>
                  </a:lnTo>
                  <a:lnTo>
                    <a:pt x="8014" y="1227"/>
                  </a:lnTo>
                  <a:lnTo>
                    <a:pt x="7355" y="1440"/>
                  </a:lnTo>
                  <a:lnTo>
                    <a:pt x="6739" y="1750"/>
                  </a:lnTo>
                  <a:lnTo>
                    <a:pt x="6122" y="2061"/>
                  </a:lnTo>
                  <a:lnTo>
                    <a:pt x="5591" y="2438"/>
                  </a:lnTo>
                  <a:lnTo>
                    <a:pt x="5102" y="2847"/>
                  </a:lnTo>
                  <a:lnTo>
                    <a:pt x="4698" y="3289"/>
                  </a:lnTo>
                  <a:lnTo>
                    <a:pt x="4294" y="3763"/>
                  </a:lnTo>
                  <a:lnTo>
                    <a:pt x="3996" y="4270"/>
                  </a:lnTo>
                  <a:lnTo>
                    <a:pt x="3720" y="4794"/>
                  </a:lnTo>
                  <a:lnTo>
                    <a:pt x="3550" y="5367"/>
                  </a:lnTo>
                  <a:lnTo>
                    <a:pt x="3422" y="5956"/>
                  </a:lnTo>
                  <a:lnTo>
                    <a:pt x="3380" y="6561"/>
                  </a:lnTo>
                  <a:lnTo>
                    <a:pt x="3422" y="7134"/>
                  </a:lnTo>
                  <a:lnTo>
                    <a:pt x="3550" y="7690"/>
                  </a:lnTo>
                  <a:lnTo>
                    <a:pt x="3720" y="8263"/>
                  </a:lnTo>
                  <a:lnTo>
                    <a:pt x="3954" y="8787"/>
                  </a:lnTo>
                  <a:lnTo>
                    <a:pt x="4294" y="9294"/>
                  </a:lnTo>
                  <a:lnTo>
                    <a:pt x="4655" y="9769"/>
                  </a:lnTo>
                  <a:lnTo>
                    <a:pt x="5102" y="10210"/>
                  </a:lnTo>
                  <a:lnTo>
                    <a:pt x="5591" y="10620"/>
                  </a:lnTo>
                  <a:close/>
                </a:path>
                <a:path w="21600" h="21600" extrusionOk="0">
                  <a:moveTo>
                    <a:pt x="3401" y="6021"/>
                  </a:moveTo>
                  <a:lnTo>
                    <a:pt x="4039" y="5530"/>
                  </a:lnTo>
                  <a:lnTo>
                    <a:pt x="4294" y="4892"/>
                  </a:lnTo>
                  <a:lnTo>
                    <a:pt x="4677" y="4156"/>
                  </a:lnTo>
                  <a:lnTo>
                    <a:pt x="5166" y="3763"/>
                  </a:lnTo>
                  <a:lnTo>
                    <a:pt x="5378" y="3354"/>
                  </a:lnTo>
                  <a:lnTo>
                    <a:pt x="5293" y="2732"/>
                  </a:lnTo>
                  <a:moveTo>
                    <a:pt x="3507" y="7380"/>
                  </a:moveTo>
                  <a:lnTo>
                    <a:pt x="3890" y="7200"/>
                  </a:lnTo>
                  <a:lnTo>
                    <a:pt x="4103" y="7249"/>
                  </a:lnTo>
                  <a:lnTo>
                    <a:pt x="4400" y="7527"/>
                  </a:lnTo>
                  <a:lnTo>
                    <a:pt x="4719" y="7674"/>
                  </a:lnTo>
                  <a:lnTo>
                    <a:pt x="5293" y="7641"/>
                  </a:lnTo>
                  <a:lnTo>
                    <a:pt x="5740" y="7543"/>
                  </a:lnTo>
                  <a:lnTo>
                    <a:pt x="6144" y="7543"/>
                  </a:lnTo>
                  <a:lnTo>
                    <a:pt x="6526" y="7821"/>
                  </a:lnTo>
                  <a:lnTo>
                    <a:pt x="6569" y="8312"/>
                  </a:lnTo>
                  <a:lnTo>
                    <a:pt x="6059" y="8852"/>
                  </a:lnTo>
                  <a:lnTo>
                    <a:pt x="5803" y="8967"/>
                  </a:lnTo>
                  <a:lnTo>
                    <a:pt x="5803" y="9147"/>
                  </a:lnTo>
                  <a:lnTo>
                    <a:pt x="5421" y="9294"/>
                  </a:lnTo>
                  <a:lnTo>
                    <a:pt x="4868" y="9163"/>
                  </a:lnTo>
                  <a:lnTo>
                    <a:pt x="4337" y="9049"/>
                  </a:lnTo>
                  <a:lnTo>
                    <a:pt x="4081" y="9000"/>
                  </a:lnTo>
                  <a:moveTo>
                    <a:pt x="14988" y="11372"/>
                  </a:moveTo>
                  <a:lnTo>
                    <a:pt x="15115" y="10865"/>
                  </a:lnTo>
                  <a:lnTo>
                    <a:pt x="16072" y="10096"/>
                  </a:lnTo>
                  <a:lnTo>
                    <a:pt x="16455" y="9605"/>
                  </a:lnTo>
                  <a:lnTo>
                    <a:pt x="16455" y="8329"/>
                  </a:lnTo>
                  <a:lnTo>
                    <a:pt x="17156" y="7969"/>
                  </a:lnTo>
                  <a:lnTo>
                    <a:pt x="17879" y="7870"/>
                  </a:lnTo>
                  <a:lnTo>
                    <a:pt x="18177" y="7821"/>
                  </a:lnTo>
                  <a:moveTo>
                    <a:pt x="18368" y="6840"/>
                  </a:moveTo>
                  <a:lnTo>
                    <a:pt x="18049" y="6610"/>
                  </a:lnTo>
                  <a:lnTo>
                    <a:pt x="17411" y="6512"/>
                  </a:lnTo>
                  <a:lnTo>
                    <a:pt x="16859" y="6545"/>
                  </a:lnTo>
                  <a:lnTo>
                    <a:pt x="16603" y="6201"/>
                  </a:lnTo>
                  <a:lnTo>
                    <a:pt x="16731" y="5874"/>
                  </a:lnTo>
                  <a:lnTo>
                    <a:pt x="17241" y="5465"/>
                  </a:lnTo>
                  <a:lnTo>
                    <a:pt x="17858" y="5236"/>
                  </a:lnTo>
                  <a:lnTo>
                    <a:pt x="18007" y="5089"/>
                  </a:lnTo>
                  <a:lnTo>
                    <a:pt x="18049" y="4892"/>
                  </a:lnTo>
                  <a:moveTo>
                    <a:pt x="8100" y="1260"/>
                  </a:moveTo>
                  <a:cubicBezTo>
                    <a:pt x="8333" y="1276"/>
                    <a:pt x="8206" y="1554"/>
                    <a:pt x="8695" y="1652"/>
                  </a:cubicBezTo>
                  <a:cubicBezTo>
                    <a:pt x="9184" y="1750"/>
                    <a:pt x="10481" y="1685"/>
                    <a:pt x="10991" y="1881"/>
                  </a:cubicBezTo>
                  <a:cubicBezTo>
                    <a:pt x="11501" y="2078"/>
                    <a:pt x="11629" y="2503"/>
                    <a:pt x="11799" y="2830"/>
                  </a:cubicBezTo>
                  <a:cubicBezTo>
                    <a:pt x="11969" y="3158"/>
                    <a:pt x="11905" y="3910"/>
                    <a:pt x="12054" y="3894"/>
                  </a:cubicBezTo>
                  <a:cubicBezTo>
                    <a:pt x="12203" y="3878"/>
                    <a:pt x="12351" y="2880"/>
                    <a:pt x="12649" y="2683"/>
                  </a:cubicBezTo>
                  <a:cubicBezTo>
                    <a:pt x="12947" y="2487"/>
                    <a:pt x="13670" y="2536"/>
                    <a:pt x="13840" y="2683"/>
                  </a:cubicBezTo>
                  <a:cubicBezTo>
                    <a:pt x="14010" y="2830"/>
                    <a:pt x="13733" y="3370"/>
                    <a:pt x="13648" y="3616"/>
                  </a:cubicBezTo>
                  <a:cubicBezTo>
                    <a:pt x="13563" y="3861"/>
                    <a:pt x="13457" y="4058"/>
                    <a:pt x="13351" y="4156"/>
                  </a:cubicBezTo>
                  <a:cubicBezTo>
                    <a:pt x="13244" y="4254"/>
                    <a:pt x="13096" y="4221"/>
                    <a:pt x="12947" y="4254"/>
                  </a:cubicBezTo>
                  <a:cubicBezTo>
                    <a:pt x="12777" y="4303"/>
                    <a:pt x="12585" y="4369"/>
                    <a:pt x="12394" y="4401"/>
                  </a:cubicBezTo>
                  <a:cubicBezTo>
                    <a:pt x="12139" y="4500"/>
                    <a:pt x="12054" y="4614"/>
                    <a:pt x="11862" y="4647"/>
                  </a:cubicBezTo>
                  <a:cubicBezTo>
                    <a:pt x="11650" y="4761"/>
                    <a:pt x="11671" y="4680"/>
                    <a:pt x="11437" y="4778"/>
                  </a:cubicBezTo>
                  <a:cubicBezTo>
                    <a:pt x="11352" y="4827"/>
                    <a:pt x="11225" y="4974"/>
                    <a:pt x="11246" y="5072"/>
                  </a:cubicBezTo>
                  <a:cubicBezTo>
                    <a:pt x="11225" y="5154"/>
                    <a:pt x="11267" y="5220"/>
                    <a:pt x="11310" y="5269"/>
                  </a:cubicBezTo>
                  <a:cubicBezTo>
                    <a:pt x="11352" y="5318"/>
                    <a:pt x="11480" y="5383"/>
                    <a:pt x="11565" y="5416"/>
                  </a:cubicBezTo>
                  <a:cubicBezTo>
                    <a:pt x="11629" y="5400"/>
                    <a:pt x="11820" y="5465"/>
                    <a:pt x="11862" y="5432"/>
                  </a:cubicBezTo>
                  <a:cubicBezTo>
                    <a:pt x="11905" y="5416"/>
                    <a:pt x="11926" y="5269"/>
                    <a:pt x="11884" y="5236"/>
                  </a:cubicBezTo>
                  <a:cubicBezTo>
                    <a:pt x="11841" y="5203"/>
                    <a:pt x="11629" y="5269"/>
                    <a:pt x="11565" y="5220"/>
                  </a:cubicBezTo>
                  <a:cubicBezTo>
                    <a:pt x="11480" y="5187"/>
                    <a:pt x="11459" y="5040"/>
                    <a:pt x="11480" y="4974"/>
                  </a:cubicBezTo>
                  <a:cubicBezTo>
                    <a:pt x="11501" y="4909"/>
                    <a:pt x="11607" y="4860"/>
                    <a:pt x="11692" y="4843"/>
                  </a:cubicBezTo>
                  <a:cubicBezTo>
                    <a:pt x="11905" y="4876"/>
                    <a:pt x="11820" y="4876"/>
                    <a:pt x="12054" y="4876"/>
                  </a:cubicBezTo>
                  <a:cubicBezTo>
                    <a:pt x="12075" y="5040"/>
                    <a:pt x="12096" y="5269"/>
                    <a:pt x="12139" y="5416"/>
                  </a:cubicBezTo>
                  <a:cubicBezTo>
                    <a:pt x="12160" y="5465"/>
                    <a:pt x="12330" y="5465"/>
                    <a:pt x="12373" y="5416"/>
                  </a:cubicBezTo>
                  <a:cubicBezTo>
                    <a:pt x="12415" y="5367"/>
                    <a:pt x="12330" y="4974"/>
                    <a:pt x="12394" y="4892"/>
                  </a:cubicBezTo>
                  <a:cubicBezTo>
                    <a:pt x="12458" y="4810"/>
                    <a:pt x="12692" y="4925"/>
                    <a:pt x="12755" y="4892"/>
                  </a:cubicBezTo>
                  <a:cubicBezTo>
                    <a:pt x="12798" y="4860"/>
                    <a:pt x="12840" y="4761"/>
                    <a:pt x="12755" y="4729"/>
                  </a:cubicBezTo>
                  <a:cubicBezTo>
                    <a:pt x="12670" y="4696"/>
                    <a:pt x="12118" y="4745"/>
                    <a:pt x="12203" y="4696"/>
                  </a:cubicBezTo>
                  <a:cubicBezTo>
                    <a:pt x="12543" y="4549"/>
                    <a:pt x="12819" y="4434"/>
                    <a:pt x="13266" y="4401"/>
                  </a:cubicBezTo>
                  <a:cubicBezTo>
                    <a:pt x="13436" y="4385"/>
                    <a:pt x="13585" y="4500"/>
                    <a:pt x="13776" y="4532"/>
                  </a:cubicBezTo>
                  <a:cubicBezTo>
                    <a:pt x="13967" y="4630"/>
                    <a:pt x="13861" y="4843"/>
                    <a:pt x="13712" y="4925"/>
                  </a:cubicBezTo>
                  <a:cubicBezTo>
                    <a:pt x="13648" y="5023"/>
                    <a:pt x="13521" y="5121"/>
                    <a:pt x="13414" y="5187"/>
                  </a:cubicBezTo>
                  <a:cubicBezTo>
                    <a:pt x="13351" y="5285"/>
                    <a:pt x="13287" y="5334"/>
                    <a:pt x="13159" y="5383"/>
                  </a:cubicBezTo>
                  <a:cubicBezTo>
                    <a:pt x="13117" y="5563"/>
                    <a:pt x="12862" y="5743"/>
                    <a:pt x="12649" y="5809"/>
                  </a:cubicBezTo>
                  <a:cubicBezTo>
                    <a:pt x="12543" y="5907"/>
                    <a:pt x="12437" y="5940"/>
                    <a:pt x="12309" y="6005"/>
                  </a:cubicBezTo>
                  <a:cubicBezTo>
                    <a:pt x="12245" y="6120"/>
                    <a:pt x="12139" y="6185"/>
                    <a:pt x="12075" y="6300"/>
                  </a:cubicBezTo>
                  <a:cubicBezTo>
                    <a:pt x="12118" y="6561"/>
                    <a:pt x="12075" y="6643"/>
                    <a:pt x="12373" y="6741"/>
                  </a:cubicBezTo>
                  <a:cubicBezTo>
                    <a:pt x="12500" y="6840"/>
                    <a:pt x="12522" y="6970"/>
                    <a:pt x="12330" y="7036"/>
                  </a:cubicBezTo>
                  <a:cubicBezTo>
                    <a:pt x="12011" y="6987"/>
                    <a:pt x="12033" y="6823"/>
                    <a:pt x="11799" y="6692"/>
                  </a:cubicBezTo>
                  <a:cubicBezTo>
                    <a:pt x="11714" y="6529"/>
                    <a:pt x="11459" y="6430"/>
                    <a:pt x="11246" y="6398"/>
                  </a:cubicBezTo>
                  <a:cubicBezTo>
                    <a:pt x="11076" y="6332"/>
                    <a:pt x="11182" y="6365"/>
                    <a:pt x="10906" y="6365"/>
                  </a:cubicBezTo>
                  <a:cubicBezTo>
                    <a:pt x="10608" y="6512"/>
                    <a:pt x="10544" y="7347"/>
                    <a:pt x="11246" y="7478"/>
                  </a:cubicBezTo>
                  <a:cubicBezTo>
                    <a:pt x="12394" y="7429"/>
                    <a:pt x="13329" y="7772"/>
                    <a:pt x="13733" y="7985"/>
                  </a:cubicBezTo>
                  <a:cubicBezTo>
                    <a:pt x="13840" y="8410"/>
                    <a:pt x="13329" y="8901"/>
                    <a:pt x="12500" y="9343"/>
                  </a:cubicBezTo>
                  <a:cubicBezTo>
                    <a:pt x="11629" y="9736"/>
                    <a:pt x="11480" y="10194"/>
                    <a:pt x="11246" y="10980"/>
                  </a:cubicBezTo>
                  <a:cubicBezTo>
                    <a:pt x="10991" y="11372"/>
                    <a:pt x="10481" y="10930"/>
                    <a:pt x="10289" y="10096"/>
                  </a:cubicBezTo>
                  <a:cubicBezTo>
                    <a:pt x="10140" y="9196"/>
                    <a:pt x="9907" y="8165"/>
                    <a:pt x="10459" y="7576"/>
                  </a:cubicBezTo>
                  <a:cubicBezTo>
                    <a:pt x="9375" y="6790"/>
                    <a:pt x="9269" y="6070"/>
                    <a:pt x="9056" y="6218"/>
                  </a:cubicBezTo>
                  <a:cubicBezTo>
                    <a:pt x="9205" y="6987"/>
                    <a:pt x="8929" y="6660"/>
                    <a:pt x="8737" y="6021"/>
                  </a:cubicBezTo>
                  <a:cubicBezTo>
                    <a:pt x="8822" y="5023"/>
                    <a:pt x="8610" y="4385"/>
                    <a:pt x="8440" y="3550"/>
                  </a:cubicBezTo>
                  <a:lnTo>
                    <a:pt x="7844" y="2290"/>
                  </a:lnTo>
                  <a:lnTo>
                    <a:pt x="6654" y="1849"/>
                  </a:lnTo>
                </a:path>
              </a:pathLst>
            </a:custGeom>
            <a:gradFill rotWithShape="1">
              <a:gsLst>
                <a:gs pos="0">
                  <a:srgbClr val="3366FF"/>
                </a:gs>
                <a:gs pos="50000">
                  <a:srgbClr val="3366FF">
                    <a:gamma/>
                    <a:tint val="0"/>
                    <a:invGamma/>
                  </a:srgbClr>
                </a:gs>
                <a:gs pos="100000">
                  <a:srgbClr val="3366FF"/>
                </a:gs>
              </a:gsLst>
              <a:lin ang="5400000" scaled="1"/>
            </a:gradFill>
            <a:ln w="9525">
              <a:solidFill>
                <a:srgbClr val="000000"/>
              </a:solidFill>
              <a:miter lim="800000"/>
              <a:headEnd/>
              <a:tailEnd/>
            </a:ln>
          </p:spPr>
          <p:txBody>
            <a:bodyPr vert="horz" wrap="square" lIns="67666" tIns="33833" rIns="67666" bIns="33833"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Web GUI</a:t>
              </a:r>
              <a:endParaRPr kumimoji="0" lang="en-GB"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066" name="AutoShape 18"/>
            <p:cNvSpPr>
              <a:spLocks noChangeArrowheads="1"/>
            </p:cNvSpPr>
            <p:nvPr/>
          </p:nvSpPr>
          <p:spPr bwMode="auto">
            <a:xfrm>
              <a:off x="4940" y="11089"/>
              <a:ext cx="1264" cy="604"/>
            </a:xfrm>
            <a:prstGeom prst="flowChartMagneticDisk">
              <a:avLst/>
            </a:prstGeom>
            <a:solidFill>
              <a:srgbClr val="FFFFAB"/>
            </a:solidFill>
            <a:ln w="9525">
              <a:solidFill>
                <a:srgbClr val="000000"/>
              </a:solid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FCS data</a:t>
              </a:r>
              <a:endParaRPr kumimoji="0" lang="en-GB" sz="1800" b="0" i="0" u="none" strike="noStrike" cap="none" normalizeH="0" baseline="0" smtClean="0">
                <a:ln>
                  <a:noFill/>
                </a:ln>
                <a:solidFill>
                  <a:schemeClr val="tx1"/>
                </a:solidFill>
                <a:effectLst/>
                <a:latin typeface="Arial" pitchFamily="34" charset="0"/>
              </a:endParaRPr>
            </a:p>
          </p:txBody>
        </p:sp>
        <p:sp>
          <p:nvSpPr>
            <p:cNvPr id="2065" name="AutoShape 17"/>
            <p:cNvSpPr>
              <a:spLocks noChangeArrowheads="1"/>
            </p:cNvSpPr>
            <p:nvPr/>
          </p:nvSpPr>
          <p:spPr bwMode="auto">
            <a:xfrm>
              <a:off x="2771" y="10138"/>
              <a:ext cx="905" cy="2508"/>
            </a:xfrm>
            <a:prstGeom prst="flowChartPredefinedProcess">
              <a:avLst/>
            </a:prstGeom>
            <a:gradFill rotWithShape="1">
              <a:gsLst>
                <a:gs pos="0">
                  <a:srgbClr val="B4B4EA">
                    <a:gamma/>
                    <a:shade val="74510"/>
                    <a:invGamma/>
                  </a:srgbClr>
                </a:gs>
                <a:gs pos="50000">
                  <a:srgbClr val="B4B4EA"/>
                </a:gs>
                <a:gs pos="100000">
                  <a:srgbClr val="B4B4EA">
                    <a:gamma/>
                    <a:shade val="74510"/>
                    <a:invGamma/>
                  </a:srgbClr>
                </a:gs>
              </a:gsLst>
              <a:lin ang="5400000" scaled="1"/>
            </a:gradFill>
            <a:ln w="9525">
              <a:solidFill>
                <a:srgbClr val="000000"/>
              </a:solidFill>
              <a:miter lim="800000"/>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Loader</a:t>
              </a:r>
              <a:endParaRPr kumimoji="0" lang="en-GB" sz="1800" b="0" i="0" u="none" strike="noStrike" cap="none" normalizeH="0" baseline="0" smtClean="0">
                <a:ln>
                  <a:noFill/>
                </a:ln>
                <a:solidFill>
                  <a:schemeClr val="tx1"/>
                </a:solidFill>
                <a:effectLst/>
                <a:latin typeface="Arial" pitchFamily="34" charset="0"/>
              </a:endParaRPr>
            </a:p>
          </p:txBody>
        </p:sp>
        <p:sp>
          <p:nvSpPr>
            <p:cNvPr id="2064" name="AutoShape 16"/>
            <p:cNvSpPr>
              <a:spLocks noChangeArrowheads="1"/>
            </p:cNvSpPr>
            <p:nvPr/>
          </p:nvSpPr>
          <p:spPr bwMode="auto">
            <a:xfrm>
              <a:off x="2276" y="8929"/>
              <a:ext cx="1249" cy="732"/>
            </a:xfrm>
            <a:prstGeom prst="flowChartInputOutput">
              <a:avLst/>
            </a:prstGeom>
            <a:gradFill rotWithShape="1">
              <a:gsLst>
                <a:gs pos="0">
                  <a:srgbClr val="ABFFAB">
                    <a:gamma/>
                    <a:tint val="35294"/>
                    <a:invGamma/>
                  </a:srgbClr>
                </a:gs>
                <a:gs pos="50000">
                  <a:srgbClr val="ABFFAB"/>
                </a:gs>
                <a:gs pos="100000">
                  <a:srgbClr val="ABFFAB">
                    <a:gamma/>
                    <a:tint val="35294"/>
                    <a:invGamma/>
                  </a:srgbClr>
                </a:gs>
              </a:gsLst>
              <a:lin ang="5400000" scaled="1"/>
            </a:gradFill>
            <a:ln w="9525">
              <a:solidFill>
                <a:srgbClr val="339966"/>
              </a:solidFill>
              <a:miter lim="800000"/>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File system</a:t>
              </a:r>
              <a:endParaRPr kumimoji="0" lang="it-IT" sz="1800" b="0" i="0" u="none" strike="noStrike" cap="none" normalizeH="0" baseline="0" smtClean="0">
                <a:ln>
                  <a:noFill/>
                </a:ln>
                <a:solidFill>
                  <a:schemeClr val="tx1"/>
                </a:solidFill>
                <a:effectLst/>
                <a:latin typeface="Arial" pitchFamily="34" charset="0"/>
              </a:endParaRPr>
            </a:p>
          </p:txBody>
        </p:sp>
        <p:sp>
          <p:nvSpPr>
            <p:cNvPr id="2063" name="AutoShape 15"/>
            <p:cNvSpPr>
              <a:spLocks noChangeArrowheads="1"/>
            </p:cNvSpPr>
            <p:nvPr/>
          </p:nvSpPr>
          <p:spPr bwMode="auto">
            <a:xfrm>
              <a:off x="3584" y="8929"/>
              <a:ext cx="1146" cy="732"/>
            </a:xfrm>
            <a:prstGeom prst="flowChartInputOutput">
              <a:avLst/>
            </a:prstGeom>
            <a:gradFill rotWithShape="1">
              <a:gsLst>
                <a:gs pos="0">
                  <a:srgbClr val="ABFFAB">
                    <a:gamma/>
                    <a:tint val="35294"/>
                    <a:invGamma/>
                  </a:srgbClr>
                </a:gs>
                <a:gs pos="50000">
                  <a:srgbClr val="ABFFAB"/>
                </a:gs>
                <a:gs pos="100000">
                  <a:srgbClr val="ABFFAB">
                    <a:gamma/>
                    <a:tint val="35294"/>
                    <a:invGamma/>
                  </a:srgbClr>
                </a:gs>
              </a:gsLst>
              <a:lin ang="5400000" scaled="1"/>
            </a:gradFill>
            <a:ln w="9525">
              <a:solidFill>
                <a:srgbClr val="339966"/>
              </a:solidFill>
              <a:miter lim="800000"/>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DB</a:t>
              </a:r>
              <a:r>
                <a:rPr kumimoji="0" lang="en-GB"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GB" sz="1800" b="0" i="0" u="none" strike="noStrike" cap="none" normalizeH="0" baseline="0" smtClean="0">
                <a:ln>
                  <a:noFill/>
                </a:ln>
                <a:solidFill>
                  <a:schemeClr val="tx1"/>
                </a:solidFill>
                <a:effectLst/>
                <a:latin typeface="Arial" pitchFamily="34" charset="0"/>
              </a:endParaRPr>
            </a:p>
          </p:txBody>
        </p:sp>
        <p:sp>
          <p:nvSpPr>
            <p:cNvPr id="2062" name="AutoShape 14"/>
            <p:cNvSpPr>
              <a:spLocks noChangeArrowheads="1"/>
            </p:cNvSpPr>
            <p:nvPr/>
          </p:nvSpPr>
          <p:spPr bwMode="auto">
            <a:xfrm>
              <a:off x="4669" y="14458"/>
              <a:ext cx="6682" cy="519"/>
            </a:xfrm>
            <a:prstGeom prst="flowChartPredefinedProcess">
              <a:avLst/>
            </a:prstGeom>
            <a:gradFill rotWithShape="1">
              <a:gsLst>
                <a:gs pos="0">
                  <a:srgbClr val="B4B4EA">
                    <a:gamma/>
                    <a:shade val="62745"/>
                    <a:invGamma/>
                  </a:srgbClr>
                </a:gs>
                <a:gs pos="50000">
                  <a:srgbClr val="B4B4EA"/>
                </a:gs>
                <a:gs pos="100000">
                  <a:srgbClr val="B4B4EA">
                    <a:gamma/>
                    <a:shade val="62745"/>
                    <a:invGamma/>
                  </a:srgbClr>
                </a:gs>
              </a:gsLst>
              <a:lin ang="5400000" scaled="1"/>
            </a:gradFill>
            <a:ln w="9525">
              <a:solidFill>
                <a:srgbClr val="000000"/>
              </a:solidFill>
              <a:miter lim="800000"/>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User</a:t>
              </a:r>
              <a:endParaRPr kumimoji="0" lang="en-GB" sz="900" b="0" i="0" u="none" strike="noStrike" cap="none" normalizeH="0" baseline="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management</a:t>
              </a:r>
              <a:endParaRPr kumimoji="0" lang="en-GB" sz="1800" b="0" i="0" u="none" strike="noStrike" cap="none" normalizeH="0" baseline="0" smtClean="0">
                <a:ln>
                  <a:noFill/>
                </a:ln>
                <a:solidFill>
                  <a:schemeClr val="tx1"/>
                </a:solidFill>
                <a:effectLst/>
                <a:latin typeface="Arial" pitchFamily="34" charset="0"/>
              </a:endParaRPr>
            </a:p>
          </p:txBody>
        </p:sp>
        <p:sp>
          <p:nvSpPr>
            <p:cNvPr id="2061" name="AutoShape 13"/>
            <p:cNvSpPr>
              <a:spLocks noChangeShapeType="1"/>
            </p:cNvSpPr>
            <p:nvPr/>
          </p:nvSpPr>
          <p:spPr bwMode="auto">
            <a:xfrm rot="5400000">
              <a:off x="7566" y="11218"/>
              <a:ext cx="2333" cy="2075"/>
            </a:xfrm>
            <a:prstGeom prst="bentConnector3">
              <a:avLst>
                <a:gd name="adj1" fmla="val 49977"/>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60" name="AutoShape 12"/>
            <p:cNvSpPr>
              <a:spLocks noChangeShapeType="1"/>
            </p:cNvSpPr>
            <p:nvPr/>
          </p:nvSpPr>
          <p:spPr bwMode="auto">
            <a:xfrm flipV="1">
              <a:off x="9907" y="12646"/>
              <a:ext cx="44" cy="992"/>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9" name="AutoShape 11"/>
            <p:cNvSpPr>
              <a:spLocks noChangeShapeType="1"/>
            </p:cNvSpPr>
            <p:nvPr/>
          </p:nvSpPr>
          <p:spPr bwMode="auto">
            <a:xfrm flipV="1">
              <a:off x="6204" y="10723"/>
              <a:ext cx="2526" cy="668"/>
            </a:xfrm>
            <a:prstGeom prst="bentConnector3">
              <a:avLst>
                <a:gd name="adj1" fmla="val 49977"/>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8" name="AutoShape 10"/>
            <p:cNvSpPr>
              <a:spLocks noChangeShapeType="1"/>
            </p:cNvSpPr>
            <p:nvPr/>
          </p:nvSpPr>
          <p:spPr bwMode="auto">
            <a:xfrm rot="5400000" flipH="1">
              <a:off x="7551" y="13999"/>
              <a:ext cx="603" cy="315"/>
            </a:xfrm>
            <a:prstGeom prst="bentConnector3">
              <a:avLst>
                <a:gd name="adj1" fmla="val 50000"/>
              </a:avLst>
            </a:prstGeom>
            <a:noFill/>
            <a:ln w="9525">
              <a:solidFill>
                <a:srgbClr val="000000"/>
              </a:solidFill>
              <a:miter lim="800000"/>
              <a:headEnd type="triangle" w="med" len="me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7" name="AutoShape 9"/>
            <p:cNvSpPr>
              <a:spLocks noChangeShapeType="1"/>
            </p:cNvSpPr>
            <p:nvPr/>
          </p:nvSpPr>
          <p:spPr bwMode="auto">
            <a:xfrm flipH="1" flipV="1">
              <a:off x="11080" y="12171"/>
              <a:ext cx="271" cy="2547"/>
            </a:xfrm>
            <a:prstGeom prst="bentConnector3">
              <a:avLst>
                <a:gd name="adj1" fmla="val -153190"/>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6" name="AutoShape 8"/>
            <p:cNvSpPr>
              <a:spLocks noChangeShapeType="1"/>
            </p:cNvSpPr>
            <p:nvPr/>
          </p:nvSpPr>
          <p:spPr bwMode="auto">
            <a:xfrm flipV="1">
              <a:off x="3676" y="10366"/>
              <a:ext cx="1291" cy="1026"/>
            </a:xfrm>
            <a:prstGeom prst="bentConnector3">
              <a:avLst>
                <a:gd name="adj1" fmla="val 49954"/>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5" name="AutoShape 7"/>
            <p:cNvSpPr>
              <a:spLocks noChangeShapeType="1"/>
            </p:cNvSpPr>
            <p:nvPr/>
          </p:nvSpPr>
          <p:spPr bwMode="auto">
            <a:xfrm flipV="1">
              <a:off x="3676" y="11391"/>
              <a:ext cx="1264" cy="1"/>
            </a:xfrm>
            <a:prstGeom prst="bentConnector3">
              <a:avLst>
                <a:gd name="adj1" fmla="val 49954"/>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4" name="AutoShape 6"/>
            <p:cNvSpPr>
              <a:spLocks noChangeShapeType="1"/>
            </p:cNvSpPr>
            <p:nvPr/>
          </p:nvSpPr>
          <p:spPr bwMode="auto">
            <a:xfrm>
              <a:off x="6176" y="10366"/>
              <a:ext cx="2555" cy="357"/>
            </a:xfrm>
            <a:prstGeom prst="bentConnector3">
              <a:avLst>
                <a:gd name="adj1" fmla="val 49954"/>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3" name="AutoShape 5"/>
            <p:cNvSpPr>
              <a:spLocks noChangeShapeType="1"/>
            </p:cNvSpPr>
            <p:nvPr/>
          </p:nvSpPr>
          <p:spPr bwMode="auto">
            <a:xfrm rot="5400000">
              <a:off x="3393" y="9492"/>
              <a:ext cx="477" cy="816"/>
            </a:xfrm>
            <a:prstGeom prst="bentConnector3">
              <a:avLst>
                <a:gd name="adj1" fmla="val 50000"/>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2" name="AutoShape 4"/>
            <p:cNvSpPr>
              <a:spLocks noChangeShapeType="1"/>
            </p:cNvSpPr>
            <p:nvPr/>
          </p:nvSpPr>
          <p:spPr bwMode="auto">
            <a:xfrm rot="16200000" flipH="1">
              <a:off x="2760" y="9674"/>
              <a:ext cx="477" cy="451"/>
            </a:xfrm>
            <a:prstGeom prst="bentConnector3">
              <a:avLst>
                <a:gd name="adj1" fmla="val 50000"/>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1" name="AutoShape 3"/>
            <p:cNvSpPr>
              <a:spLocks noChangeShapeType="1"/>
            </p:cNvSpPr>
            <p:nvPr/>
          </p:nvSpPr>
          <p:spPr bwMode="auto">
            <a:xfrm flipV="1">
              <a:off x="8010" y="14977"/>
              <a:ext cx="1" cy="432"/>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0" name="Text Box 2"/>
            <p:cNvSpPr txBox="1">
              <a:spLocks noChangeArrowheads="1"/>
            </p:cNvSpPr>
            <p:nvPr/>
          </p:nvSpPr>
          <p:spPr bwMode="auto">
            <a:xfrm>
              <a:off x="7648" y="8811"/>
              <a:ext cx="1626" cy="456"/>
            </a:xfrm>
            <a:prstGeom prst="rect">
              <a:avLst/>
            </a:prstGeom>
            <a:noFill/>
            <a:ln w="9525">
              <a:noFill/>
              <a:miter lim="800000"/>
              <a:headEnd/>
              <a:tailEnd/>
            </a:ln>
          </p:spPr>
          <p:txBody>
            <a:bodyPr vert="horz" wrap="square" lIns="67666" tIns="33833" rIns="67666" bIns="33833"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Versus-DB</a:t>
              </a:r>
              <a:endParaRPr kumimoji="0" lang="en-GB" sz="1800" b="0" i="0" u="none" strike="noStrike" cap="none" normalizeH="0" baseline="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1000100" y="2071678"/>
            <a:ext cx="7561262" cy="4143404"/>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a:p>
            <a:pPr marL="1695450" indent="-1695450">
              <a:spcBef>
                <a:spcPct val="20000"/>
              </a:spcBef>
              <a:buClr>
                <a:schemeClr val="tx1"/>
              </a:buClr>
              <a:buSzPct val="75000"/>
              <a:tabLst>
                <a:tab pos="447675" algn="l"/>
              </a:tabLst>
            </a:pPr>
            <a:r>
              <a:rPr lang="de-CH" b="1" dirty="0" smtClean="0"/>
              <a:t>OPEN POINTS:  </a:t>
            </a:r>
            <a:r>
              <a:rPr lang="en-GB" dirty="0" smtClean="0"/>
              <a:t>VERSUS has not been planned to cover all the existing verification methods, as well as all the possible products from a NWP and  not all types of observation</a:t>
            </a:r>
          </a:p>
          <a:p>
            <a:endParaRPr lang="en-GB" dirty="0" smtClean="0"/>
          </a:p>
          <a:p>
            <a:pPr>
              <a:buFont typeface="Arial" pitchFamily="34" charset="0"/>
              <a:buChar char="•"/>
            </a:pPr>
            <a:r>
              <a:rPr lang="en-GB" dirty="0" smtClean="0"/>
              <a:t> implementation of probabilistic and ensemble forecasts verification;</a:t>
            </a:r>
            <a:endParaRPr lang="it-IT" dirty="0" smtClean="0"/>
          </a:p>
          <a:p>
            <a:pPr>
              <a:buFont typeface="Arial" pitchFamily="34" charset="0"/>
              <a:buChar char="•"/>
            </a:pPr>
            <a:r>
              <a:rPr lang="en-GB" dirty="0" smtClean="0"/>
              <a:t> implementation of </a:t>
            </a:r>
            <a:r>
              <a:rPr lang="en-GB" dirty="0" err="1" smtClean="0"/>
              <a:t>obj</a:t>
            </a:r>
            <a:r>
              <a:rPr lang="en-GB" dirty="0" smtClean="0"/>
              <a:t>-based and fuzzy verification methods applied to precipitation;</a:t>
            </a:r>
            <a:endParaRPr lang="it-IT" dirty="0" smtClean="0"/>
          </a:p>
          <a:p>
            <a:pPr lvl="0">
              <a:buFont typeface="Arial" pitchFamily="34" charset="0"/>
              <a:buChar char="•"/>
            </a:pPr>
            <a:r>
              <a:rPr lang="en-GB" dirty="0" smtClean="0"/>
              <a:t> New scores for extreme events (e.g. extreme dependency score);</a:t>
            </a:r>
            <a:endParaRPr lang="it-IT" dirty="0" smtClean="0"/>
          </a:p>
          <a:p>
            <a:pPr lvl="0">
              <a:buFont typeface="Arial" pitchFamily="34" charset="0"/>
              <a:buChar char="•"/>
            </a:pPr>
            <a:r>
              <a:rPr lang="en-GB" dirty="0" smtClean="0"/>
              <a:t> Statistical features like Confidence intervals and Bootstrap method;</a:t>
            </a:r>
          </a:p>
          <a:p>
            <a:pPr lvl="0">
              <a:buFont typeface="Arial" pitchFamily="34" charset="0"/>
              <a:buChar char="•"/>
            </a:pPr>
            <a:r>
              <a:rPr lang="en-GB" dirty="0" smtClean="0"/>
              <a:t>Use of non conventional </a:t>
            </a:r>
            <a:r>
              <a:rPr lang="en-GB" dirty="0" err="1" smtClean="0"/>
              <a:t>obs</a:t>
            </a:r>
            <a:r>
              <a:rPr lang="en-GB" dirty="0" smtClean="0"/>
              <a:t> (e.g. radar, satellite, </a:t>
            </a:r>
            <a:r>
              <a:rPr lang="en-GB" dirty="0" err="1" smtClean="0"/>
              <a:t>raingauges</a:t>
            </a:r>
            <a:r>
              <a:rPr lang="en-GB" dirty="0" smtClean="0"/>
              <a:t>) and gridded observations (precipitation analysis);</a:t>
            </a:r>
          </a:p>
          <a:p>
            <a:pPr lvl="0">
              <a:buFont typeface="Arial" pitchFamily="34" charset="0"/>
              <a:buChar char="•"/>
            </a:pPr>
            <a:endParaRPr lang="en-GB" dirty="0" smtClean="0"/>
          </a:p>
          <a:p>
            <a:pPr lvl="0">
              <a:buFont typeface="Arial" pitchFamily="34" charset="0"/>
              <a:buChar char="•"/>
            </a:pPr>
            <a:r>
              <a:rPr lang="en-GB" dirty="0" smtClean="0"/>
              <a:t>....................and so on-----</a:t>
            </a:r>
            <a:r>
              <a:rPr lang="en-GB" dirty="0" smtClean="0">
                <a:sym typeface="Wingdings" pitchFamily="2" charset="2"/>
              </a:rPr>
              <a:t>  VERSUS2!!!</a:t>
            </a:r>
            <a:endParaRPr lang="it-IT" dirty="0" smtClean="0"/>
          </a:p>
          <a:p>
            <a:pPr marL="1695450" indent="-1695450">
              <a:spcBef>
                <a:spcPct val="20000"/>
              </a:spcBef>
              <a:buClr>
                <a:schemeClr val="tx1"/>
              </a:buClr>
              <a:buSzPct val="75000"/>
              <a:tabLst>
                <a:tab pos="447675" algn="l"/>
              </a:tabLst>
            </a:pPr>
            <a:endParaRPr lang="de-CH" b="1" dirty="0" smtClean="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
        <p:nvSpPr>
          <p:cNvPr id="20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928662" y="2857496"/>
            <a:ext cx="7561262" cy="250033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Arial" pitchFamily="34" charset="0"/>
              <a:buChar char="•"/>
              <a:tabLst>
                <a:tab pos="447675" algn="l"/>
              </a:tabLst>
            </a:pPr>
            <a:endParaRPr lang="de-CH" b="1" dirty="0" smtClean="0"/>
          </a:p>
          <a:p>
            <a:r>
              <a:rPr lang="en-GB" b="1" dirty="0" smtClean="0"/>
              <a:t>Lessons learned </a:t>
            </a:r>
            <a:endParaRPr lang="it-IT" dirty="0" smtClean="0"/>
          </a:p>
          <a:p>
            <a:r>
              <a:rPr lang="en-GB" dirty="0" smtClean="0"/>
              <a:t> </a:t>
            </a:r>
            <a:endParaRPr lang="it-IT" dirty="0" smtClean="0"/>
          </a:p>
          <a:p>
            <a:pPr>
              <a:buFont typeface="Arial" pitchFamily="34" charset="0"/>
              <a:buChar char="•"/>
            </a:pPr>
            <a:r>
              <a:rPr lang="en-GB" dirty="0" smtClean="0"/>
              <a:t> The lack of a Reference Document made the development  more difficult and not clear the direction and the solutions adopted .</a:t>
            </a:r>
            <a:endParaRPr lang="it-IT" dirty="0" smtClean="0"/>
          </a:p>
          <a:p>
            <a:endParaRPr lang="en-GB" dirty="0" smtClean="0"/>
          </a:p>
          <a:p>
            <a:r>
              <a:rPr lang="en-GB" dirty="0" smtClean="0"/>
              <a:t>VERSUS2 will have, as TASK0 ,the redaction of such a Reference Document (System Architecture Design and Overview),</a:t>
            </a:r>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
        <p:nvSpPr>
          <p:cNvPr id="20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data 1"/>
          <p:cNvSpPr>
            <a:spLocks noGrp="1"/>
          </p:cNvSpPr>
          <p:nvPr>
            <p:ph type="dt" sz="half" idx="10"/>
          </p:nvPr>
        </p:nvSpPr>
        <p:spPr/>
        <p:txBody>
          <a:bodyPr/>
          <a:lstStyle/>
          <a:p>
            <a:r>
              <a:rPr lang="it-IT" dirty="0" smtClean="0"/>
              <a:t>10° </a:t>
            </a:r>
            <a:r>
              <a:rPr lang="it-IT" dirty="0" err="1"/>
              <a:t>General</a:t>
            </a:r>
            <a:r>
              <a:rPr lang="it-IT" dirty="0"/>
              <a:t> Meeting</a:t>
            </a:r>
          </a:p>
        </p:txBody>
      </p:sp>
      <p:sp>
        <p:nvSpPr>
          <p:cNvPr id="8" name="Segnaposto piè di pagina 2"/>
          <p:cNvSpPr>
            <a:spLocks noGrp="1"/>
          </p:cNvSpPr>
          <p:nvPr>
            <p:ph type="ftr" sz="quarter" idx="11"/>
          </p:nvPr>
        </p:nvSpPr>
        <p:spPr/>
        <p:txBody>
          <a:bodyPr/>
          <a:lstStyle/>
          <a:p>
            <a:r>
              <a:rPr lang="it-IT" dirty="0" err="1" smtClean="0"/>
              <a:t>Cracow</a:t>
            </a:r>
            <a:r>
              <a:rPr lang="it-IT" dirty="0" smtClean="0"/>
              <a:t> 15-19 </a:t>
            </a:r>
            <a:r>
              <a:rPr lang="it-IT" dirty="0" err="1" smtClean="0"/>
              <a:t>eptember</a:t>
            </a:r>
            <a:endParaRPr lang="it-IT" dirty="0"/>
          </a:p>
        </p:txBody>
      </p:sp>
      <p:sp>
        <p:nvSpPr>
          <p:cNvPr id="24578" name="Rectangle 2"/>
          <p:cNvSpPr>
            <a:spLocks noChangeArrowheads="1"/>
          </p:cNvSpPr>
          <p:nvPr/>
        </p:nvSpPr>
        <p:spPr bwMode="auto">
          <a:xfrm>
            <a:off x="2071670" y="428604"/>
            <a:ext cx="4653838" cy="584775"/>
          </a:xfrm>
          <a:prstGeom prst="rect">
            <a:avLst/>
          </a:prstGeom>
          <a:noFill/>
          <a:ln w="9525">
            <a:noFill/>
            <a:miter lim="800000"/>
            <a:headEnd/>
            <a:tailEnd/>
          </a:ln>
          <a:effectLst/>
        </p:spPr>
        <p:txBody>
          <a:bodyPr wrap="none" anchor="ctr">
            <a:spAutoFit/>
          </a:bodyPr>
          <a:lstStyle/>
          <a:p>
            <a:r>
              <a:rPr lang="en-GB" sz="3200" dirty="0" smtClean="0">
                <a:solidFill>
                  <a:schemeClr val="tx2"/>
                </a:solidFill>
              </a:rPr>
              <a:t>VERSUS Priority </a:t>
            </a:r>
            <a:r>
              <a:rPr lang="en-GB" sz="3200" dirty="0">
                <a:solidFill>
                  <a:schemeClr val="tx2"/>
                </a:solidFill>
              </a:rPr>
              <a:t>Project</a:t>
            </a:r>
            <a:endParaRPr lang="it-IT" sz="3200" dirty="0">
              <a:solidFill>
                <a:schemeClr val="tx2"/>
              </a:solidFill>
            </a:endParaRPr>
          </a:p>
        </p:txBody>
      </p:sp>
      <p:grpSp>
        <p:nvGrpSpPr>
          <p:cNvPr id="2" name="Group 9"/>
          <p:cNvGrpSpPr>
            <a:grpSpLocks/>
          </p:cNvGrpSpPr>
          <p:nvPr/>
        </p:nvGrpSpPr>
        <p:grpSpPr bwMode="auto">
          <a:xfrm>
            <a:off x="179388" y="188913"/>
            <a:ext cx="8755062" cy="885825"/>
            <a:chOff x="113" y="119"/>
            <a:chExt cx="5515" cy="558"/>
          </a:xfrm>
        </p:grpSpPr>
        <p:pic>
          <p:nvPicPr>
            <p:cNvPr id="24586" name="Picture 10" descr="logoUSAM"/>
            <p:cNvPicPr>
              <a:picLocks noChangeAspect="1" noChangeArrowheads="1"/>
            </p:cNvPicPr>
            <p:nvPr/>
          </p:nvPicPr>
          <p:blipFill>
            <a:blip r:embed="rId2"/>
            <a:srcRect/>
            <a:stretch>
              <a:fillRect/>
            </a:stretch>
          </p:blipFill>
          <p:spPr bwMode="auto">
            <a:xfrm>
              <a:off x="5148" y="164"/>
              <a:ext cx="480" cy="480"/>
            </a:xfrm>
            <a:prstGeom prst="rect">
              <a:avLst/>
            </a:prstGeom>
            <a:noFill/>
          </p:spPr>
        </p:pic>
        <p:pic>
          <p:nvPicPr>
            <p:cNvPr id="24587" name="Picture 11" descr="logo1st"/>
            <p:cNvPicPr>
              <a:picLocks noChangeAspect="1" noChangeArrowheads="1"/>
            </p:cNvPicPr>
            <p:nvPr/>
          </p:nvPicPr>
          <p:blipFill>
            <a:blip r:embed="rId3"/>
            <a:srcRect/>
            <a:stretch>
              <a:fillRect/>
            </a:stretch>
          </p:blipFill>
          <p:spPr bwMode="auto">
            <a:xfrm>
              <a:off x="113" y="119"/>
              <a:ext cx="498" cy="558"/>
            </a:xfrm>
            <a:prstGeom prst="rect">
              <a:avLst/>
            </a:prstGeom>
            <a:noFill/>
          </p:spPr>
        </p:pic>
      </p:grpSp>
      <p:sp>
        <p:nvSpPr>
          <p:cNvPr id="24588" name="Rectangle 12"/>
          <p:cNvSpPr>
            <a:spLocks noChangeArrowheads="1"/>
          </p:cNvSpPr>
          <p:nvPr/>
        </p:nvSpPr>
        <p:spPr bwMode="auto">
          <a:xfrm>
            <a:off x="642910" y="2357430"/>
            <a:ext cx="7561262" cy="4071966"/>
          </a:xfrm>
          <a:prstGeom prst="rect">
            <a:avLst/>
          </a:prstGeom>
          <a:noFill/>
          <a:ln w="9525">
            <a:noFill/>
            <a:miter lim="800000"/>
            <a:headEnd/>
            <a:tailEnd/>
          </a:ln>
          <a:effectLst/>
        </p:spPr>
        <p:txBody>
          <a:bodyPr/>
          <a:lstStyle/>
          <a:p>
            <a:pPr marL="342900" indent="-342900">
              <a:spcBef>
                <a:spcPct val="20000"/>
              </a:spcBef>
              <a:buClr>
                <a:schemeClr val="tx1"/>
              </a:buClr>
              <a:buSzPct val="75000"/>
              <a:tabLst>
                <a:tab pos="447675" algn="l"/>
              </a:tabLst>
            </a:pPr>
            <a:r>
              <a:rPr lang="de-CH" b="1" dirty="0" smtClean="0"/>
              <a:t>CONTRIBUTING SCIENTISTS</a:t>
            </a:r>
          </a:p>
          <a:p>
            <a:r>
              <a:rPr lang="en-GB" dirty="0" smtClean="0"/>
              <a:t>Adriano Raspanti as PL (USAM); </a:t>
            </a:r>
            <a:endParaRPr lang="en-GB" dirty="0" smtClean="0"/>
          </a:p>
          <a:p>
            <a:r>
              <a:rPr lang="en-GB" dirty="0" smtClean="0"/>
              <a:t>Ulrich </a:t>
            </a:r>
            <a:r>
              <a:rPr lang="en-GB" dirty="0" err="1" smtClean="0"/>
              <a:t>Damrath</a:t>
            </a:r>
            <a:r>
              <a:rPr lang="en-GB" dirty="0" smtClean="0"/>
              <a:t> (DWD); </a:t>
            </a:r>
          </a:p>
          <a:p>
            <a:r>
              <a:rPr lang="en-GB" dirty="0" err="1" smtClean="0"/>
              <a:t>Pirmin</a:t>
            </a:r>
            <a:r>
              <a:rPr lang="en-GB" dirty="0" smtClean="0"/>
              <a:t> Kaufmann (MCH); </a:t>
            </a:r>
          </a:p>
          <a:p>
            <a:r>
              <a:rPr lang="en-GB" smtClean="0"/>
              <a:t> David </a:t>
            </a:r>
            <a:r>
              <a:rPr lang="en-GB" dirty="0" err="1" smtClean="0"/>
              <a:t>Palella</a:t>
            </a:r>
            <a:r>
              <a:rPr lang="en-GB" dirty="0" smtClean="0"/>
              <a:t> (USAM);</a:t>
            </a:r>
          </a:p>
          <a:p>
            <a:r>
              <a:rPr lang="en-GB" dirty="0" smtClean="0"/>
              <a:t> Angela </a:t>
            </a:r>
            <a:r>
              <a:rPr lang="en-GB" dirty="0" err="1" smtClean="0"/>
              <a:t>Celozzi</a:t>
            </a:r>
            <a:r>
              <a:rPr lang="en-GB" dirty="0" smtClean="0"/>
              <a:t> (USAM); </a:t>
            </a:r>
          </a:p>
          <a:p>
            <a:r>
              <a:rPr lang="en-GB" dirty="0" smtClean="0"/>
              <a:t>Flora </a:t>
            </a:r>
            <a:r>
              <a:rPr lang="en-GB" dirty="0" err="1" smtClean="0"/>
              <a:t>Gofa</a:t>
            </a:r>
            <a:r>
              <a:rPr lang="en-GB" dirty="0" smtClean="0"/>
              <a:t> (HNMS);</a:t>
            </a:r>
          </a:p>
          <a:p>
            <a:r>
              <a:rPr lang="en-GB" dirty="0" smtClean="0"/>
              <a:t>Joanna </a:t>
            </a:r>
            <a:r>
              <a:rPr lang="en-GB" dirty="0" err="1" smtClean="0"/>
              <a:t>Linkowska</a:t>
            </a:r>
            <a:r>
              <a:rPr lang="en-GB" dirty="0" smtClean="0"/>
              <a:t> (IMGW),</a:t>
            </a:r>
          </a:p>
          <a:p>
            <a:r>
              <a:rPr lang="en-GB" dirty="0" smtClean="0"/>
              <a:t> </a:t>
            </a:r>
            <a:r>
              <a:rPr lang="en-GB" dirty="0" err="1" smtClean="0"/>
              <a:t>Marek</a:t>
            </a:r>
            <a:r>
              <a:rPr lang="en-GB" dirty="0" smtClean="0"/>
              <a:t> </a:t>
            </a:r>
            <a:r>
              <a:rPr lang="en-GB" dirty="0" err="1" smtClean="0"/>
              <a:t>Lazanowicz</a:t>
            </a:r>
            <a:r>
              <a:rPr lang="en-GB" dirty="0" smtClean="0"/>
              <a:t> (IMGW);</a:t>
            </a:r>
          </a:p>
          <a:p>
            <a:r>
              <a:rPr lang="en-GB" dirty="0" smtClean="0"/>
              <a:t> </a:t>
            </a:r>
            <a:r>
              <a:rPr lang="en-GB" dirty="0" err="1" smtClean="0"/>
              <a:t>Katarzyna</a:t>
            </a:r>
            <a:r>
              <a:rPr lang="en-GB" dirty="0" smtClean="0"/>
              <a:t> </a:t>
            </a:r>
            <a:r>
              <a:rPr lang="en-GB" dirty="0" err="1" smtClean="0"/>
              <a:t>Starosta</a:t>
            </a:r>
            <a:r>
              <a:rPr lang="en-GB" dirty="0" smtClean="0"/>
              <a:t> (IMGW); </a:t>
            </a:r>
          </a:p>
          <a:p>
            <a:r>
              <a:rPr lang="en-GB" dirty="0" smtClean="0"/>
              <a:t>Aurelia </a:t>
            </a:r>
            <a:r>
              <a:rPr lang="en-GB" dirty="0" err="1" smtClean="0"/>
              <a:t>Lupascu</a:t>
            </a:r>
            <a:r>
              <a:rPr lang="en-GB" dirty="0" smtClean="0"/>
              <a:t> (NMA);</a:t>
            </a:r>
          </a:p>
          <a:p>
            <a:r>
              <a:rPr lang="en-GB" dirty="0" smtClean="0"/>
              <a:t> </a:t>
            </a:r>
            <a:r>
              <a:rPr lang="en-GB" dirty="0" err="1" smtClean="0"/>
              <a:t>Rodica</a:t>
            </a:r>
            <a:r>
              <a:rPr lang="en-GB" dirty="0" smtClean="0"/>
              <a:t> </a:t>
            </a:r>
            <a:r>
              <a:rPr lang="en-GB" dirty="0" err="1" smtClean="0"/>
              <a:t>Dumitrache</a:t>
            </a:r>
            <a:r>
              <a:rPr lang="en-GB" dirty="0" smtClean="0"/>
              <a:t> (NMA).</a:t>
            </a:r>
            <a:endParaRPr lang="it-IT" dirty="0"/>
          </a:p>
        </p:txBody>
      </p:sp>
      <p:sp>
        <p:nvSpPr>
          <p:cNvPr id="9" name="Rettangolo 8"/>
          <p:cNvSpPr/>
          <p:nvPr/>
        </p:nvSpPr>
        <p:spPr>
          <a:xfrm>
            <a:off x="2857488" y="1214422"/>
            <a:ext cx="3429024" cy="369332"/>
          </a:xfrm>
          <a:prstGeom prst="rect">
            <a:avLst/>
          </a:prstGeom>
        </p:spPr>
        <p:txBody>
          <a:bodyPr wrap="square">
            <a:spAutoFit/>
          </a:bodyPr>
          <a:lstStyle/>
          <a:p>
            <a:pPr marL="342900" lvl="0" indent="-342900" algn="ctr">
              <a:spcBef>
                <a:spcPct val="20000"/>
              </a:spcBef>
              <a:buClr>
                <a:srgbClr val="003366"/>
              </a:buClr>
              <a:buSzPct val="75000"/>
              <a:tabLst>
                <a:tab pos="447675" algn="l"/>
              </a:tabLst>
            </a:pPr>
            <a:r>
              <a:rPr lang="de-CH" b="1" dirty="0" smtClean="0">
                <a:solidFill>
                  <a:srgbClr val="003366"/>
                </a:solidFill>
              </a:rPr>
              <a:t>(ALMOST) Final Report</a:t>
            </a:r>
            <a:endParaRPr lang="de-CH" b="1" dirty="0">
              <a:solidFill>
                <a:srgbClr val="003366"/>
              </a:solidFill>
            </a:endParaRPr>
          </a:p>
        </p:txBody>
      </p:sp>
      <p:sp>
        <p:nvSpPr>
          <p:cNvPr id="20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
  <a:themeElements>
    <a:clrScheme name="Capsule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3305</TotalTime>
  <Words>629</Words>
  <Application>Microsoft PowerPoint</Application>
  <PresentationFormat>Presentazione su schermo (4:3)</PresentationFormat>
  <Paragraphs>107</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Capsule</vt:lpstr>
      <vt:lpstr>10° General Meeting</vt:lpstr>
      <vt:lpstr>Diapositiva 2</vt:lpstr>
      <vt:lpstr>Diapositiva 3</vt:lpstr>
      <vt:lpstr>Diapositiva 4</vt:lpstr>
      <vt:lpstr>Diapositiva 5</vt:lpstr>
      <vt:lpstr>Diapositiva 6</vt:lpstr>
      <vt:lpstr>Diapositiva 7</vt:lpstr>
      <vt:lpstr>Diapositiva 8</vt:lpstr>
      <vt:lpstr>Diapositiva 9</vt:lpstr>
    </vt:vector>
  </TitlesOfParts>
  <Company>CNMCA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 Coodinators meeting</dc:title>
  <dc:creator>pc1</dc:creator>
  <cp:lastModifiedBy> </cp:lastModifiedBy>
  <cp:revision>89</cp:revision>
  <dcterms:created xsi:type="dcterms:W3CDTF">2005-04-18T07:44:34Z</dcterms:created>
  <dcterms:modified xsi:type="dcterms:W3CDTF">2008-09-17T09:10:06Z</dcterms:modified>
</cp:coreProperties>
</file>