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5" r:id="rId3"/>
    <p:sldMasterId id="2147483689" r:id="rId4"/>
  </p:sldMasterIdLst>
  <p:notesMasterIdLst>
    <p:notesMasterId r:id="rId60"/>
  </p:notesMasterIdLst>
  <p:sldIdLst>
    <p:sldId id="256" r:id="rId5"/>
    <p:sldId id="314" r:id="rId6"/>
    <p:sldId id="300" r:id="rId7"/>
    <p:sldId id="301" r:id="rId8"/>
    <p:sldId id="302" r:id="rId9"/>
    <p:sldId id="305" r:id="rId10"/>
    <p:sldId id="304" r:id="rId11"/>
    <p:sldId id="316" r:id="rId12"/>
    <p:sldId id="315" r:id="rId13"/>
    <p:sldId id="260" r:id="rId14"/>
    <p:sldId id="261" r:id="rId15"/>
    <p:sldId id="341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263" r:id="rId40"/>
    <p:sldId id="259" r:id="rId41"/>
    <p:sldId id="340" r:id="rId42"/>
    <p:sldId id="257" r:id="rId43"/>
    <p:sldId id="258" r:id="rId44"/>
    <p:sldId id="265" r:id="rId45"/>
    <p:sldId id="266" r:id="rId46"/>
    <p:sldId id="267" r:id="rId47"/>
    <p:sldId id="268" r:id="rId48"/>
    <p:sldId id="269" r:id="rId49"/>
    <p:sldId id="270" r:id="rId50"/>
    <p:sldId id="271" r:id="rId51"/>
    <p:sldId id="272" r:id="rId52"/>
    <p:sldId id="273" r:id="rId53"/>
    <p:sldId id="274" r:id="rId54"/>
    <p:sldId id="275" r:id="rId55"/>
    <p:sldId id="276" r:id="rId56"/>
    <p:sldId id="277" r:id="rId57"/>
    <p:sldId id="343" r:id="rId58"/>
    <p:sldId id="342" r:id="rId59"/>
  </p:sldIdLst>
  <p:sldSz cx="9144000" cy="6858000" type="screen4x3"/>
  <p:notesSz cx="6662738" cy="9832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659B4-7459-4BB2-9C9D-88202CA5A331}" type="datetimeFigureOut">
              <a:rPr lang="it-IT" smtClean="0"/>
              <a:pPr/>
              <a:t>18/09/2008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98DFB-E2B1-475B-9A22-3CF4754CEC3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02198-CC14-4E74-B37F-CA14658C5F2F}" type="slidenum">
              <a:rPr lang="it-IT"/>
              <a:pPr/>
              <a:t>2</a:t>
            </a:fld>
            <a:endParaRPr lang="it-IT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EFEB1-CC91-4E30-B103-818400EF6C1D}" type="slidenum">
              <a:rPr lang="en-GB"/>
              <a:pPr/>
              <a:t>20</a:t>
            </a:fld>
            <a:endParaRPr lang="en-GB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C57C7-7C0D-4401-B1B6-489178E3BA32}" type="slidenum">
              <a:rPr lang="en-GB"/>
              <a:pPr/>
              <a:t>21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FFA2D-8E70-44E9-A664-999C83492F4A}" type="slidenum">
              <a:rPr lang="en-GB"/>
              <a:pPr/>
              <a:t>22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1E736A-4D3D-4524-99CB-E5FB923C5240}" type="slidenum">
              <a:rPr lang="en-GB"/>
              <a:pPr/>
              <a:t>23</a:t>
            </a:fld>
            <a:endParaRPr lang="en-GB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32CDE-9130-4A67-B0BA-F711D77F0451}" type="slidenum">
              <a:rPr lang="en-GB"/>
              <a:pPr/>
              <a:t>24</a:t>
            </a:fld>
            <a:endParaRPr lang="en-GB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A652D-98CD-4D40-B49E-3096C3CFDDDC}" type="slidenum">
              <a:rPr lang="en-GB"/>
              <a:pPr/>
              <a:t>25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F374A-B4BB-4B1F-9BB1-A9A109791EFE}" type="slidenum">
              <a:rPr lang="en-GB"/>
              <a:pPr/>
              <a:t>26</a:t>
            </a:fld>
            <a:endParaRPr lang="en-GB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4659D-9E67-4D49-AE83-DBF99D154D4D}" type="slidenum">
              <a:rPr lang="de-CH" smtClean="0"/>
              <a:pPr/>
              <a:t>42</a:t>
            </a:fld>
            <a:endParaRPr lang="de-C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8EF28-F16A-4260-9A70-5C6527FE3AA6}" type="slidenum">
              <a:rPr lang="el-GR"/>
              <a:pPr/>
              <a:t>45</a:t>
            </a:fld>
            <a:endParaRPr lang="el-G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237" y="951781"/>
            <a:ext cx="4794221" cy="3687366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90E93-AF76-40E0-954A-5691B55D6E09}" type="slidenum">
              <a:rPr lang="el-GR"/>
              <a:pPr/>
              <a:t>46</a:t>
            </a:fld>
            <a:endParaRPr lang="el-G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237" y="951781"/>
            <a:ext cx="4794221" cy="3687366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D5105-A7F8-4504-A239-45A854EA5234}" type="slidenum">
              <a:rPr lang="en-GB"/>
              <a:pPr/>
              <a:t>12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B229C-094D-4E90-81A7-7CFCC78F4520}" type="slidenum">
              <a:rPr lang="it-IT"/>
              <a:pPr/>
              <a:t>47</a:t>
            </a:fld>
            <a:endParaRPr lang="it-IT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6892A-0D9B-4595-9549-E72F5342CB04}" type="slidenum">
              <a:rPr lang="it-IT"/>
              <a:pPr/>
              <a:t>48</a:t>
            </a:fld>
            <a:endParaRPr lang="it-IT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933C1-0914-48D3-9C4F-64F81977E75D}" type="slidenum">
              <a:rPr lang="it-IT"/>
              <a:pPr/>
              <a:t>49</a:t>
            </a:fld>
            <a:endParaRPr lang="it-IT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0B019-AB6E-4BB7-8611-4B6E4B6B3374}" type="slidenum">
              <a:rPr lang="it-IT"/>
              <a:pPr/>
              <a:t>50</a:t>
            </a:fld>
            <a:endParaRPr lang="it-IT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5D3ED-9897-42D6-B45A-8CC176696D78}" type="slidenum">
              <a:rPr lang="it-IT"/>
              <a:pPr/>
              <a:t>51</a:t>
            </a:fld>
            <a:endParaRPr lang="it-IT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FE879-C930-4966-A435-1B9C02B4D6BE}" type="slidenum">
              <a:rPr lang="it-IT"/>
              <a:pPr/>
              <a:t>52</a:t>
            </a:fld>
            <a:endParaRPr lang="it-IT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8DB30-B358-4B5F-994D-7975170DE354}" type="slidenum">
              <a:rPr lang="it-IT"/>
              <a:pPr/>
              <a:t>53</a:t>
            </a:fld>
            <a:endParaRPr lang="it-IT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5B91C-758B-4A2B-94C3-0F17CAD650FE}" type="slidenum">
              <a:rPr lang="de-CH"/>
              <a:pPr/>
              <a:t>54</a:t>
            </a:fld>
            <a:endParaRPr lang="de-CH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86F76-6BD0-4BE9-AC08-C6E46C2BF224}" type="slidenum">
              <a:rPr lang="en-GB"/>
              <a:pPr/>
              <a:t>13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7948A-FC5A-461C-B881-9565F3762E4A}" type="slidenum">
              <a:rPr lang="en-GB"/>
              <a:pPr/>
              <a:t>14</a:t>
            </a:fld>
            <a:endParaRPr lang="en-GB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10D2F-6694-4C0F-8CB5-A8B71116741B}" type="slidenum">
              <a:rPr lang="en-GB"/>
              <a:pPr/>
              <a:t>15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1A462-52A5-4B1B-98D4-EDDA916C62A0}" type="slidenum">
              <a:rPr lang="en-GB"/>
              <a:pPr/>
              <a:t>16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73806-DDB0-4BFE-A947-54D970696475}" type="slidenum">
              <a:rPr lang="en-GB"/>
              <a:pPr/>
              <a:t>17</a:t>
            </a:fld>
            <a:endParaRPr lang="en-GB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4E4ED-DA5F-4887-A6B1-DD8B5EF3B50C}" type="slidenum">
              <a:rPr lang="en-GB"/>
              <a:pPr/>
              <a:t>18</a:t>
            </a:fld>
            <a:endParaRPr lang="en-GB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9AA4F-F1D1-4315-B768-92A4902FECFF}" type="slidenum">
              <a:rPr lang="en-GB"/>
              <a:pPr/>
              <a:t>19</a:t>
            </a:fld>
            <a:endParaRPr lang="en-GB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99D5-6ED8-4025-A251-B3E044979FB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5ACC5-02FE-4830-88E7-1B28E4F11C0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B8672-266C-4434-8F9D-3ABBA78EE846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en-US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en-US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3581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800">
                <a:latin typeface="Arial" charset="0"/>
              </a:rPr>
              <a:t>Federal Department of Home Affairs FDHA</a:t>
            </a:r>
            <a:br>
              <a:rPr lang="en-US" sz="800">
                <a:latin typeface="Arial" charset="0"/>
              </a:rPr>
            </a:br>
            <a:r>
              <a:rPr lang="en-US" sz="800" b="1">
                <a:latin typeface="Arial" charset="0"/>
              </a:rPr>
              <a:t>Federal Office of Meteorology and Climatology  MeteoSwiss</a:t>
            </a:r>
            <a:endParaRPr lang="en-US" sz="800">
              <a:latin typeface="Arial" charset="0"/>
            </a:endParaRPr>
          </a:p>
        </p:txBody>
      </p:sp>
      <p:pic>
        <p:nvPicPr>
          <p:cNvPr id="23593" name="Picture 41" descr="Bund_e_10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7575" y="387350"/>
            <a:ext cx="1993900" cy="76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05E69-C430-4C13-ABD2-8BECF3C721BD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00863" y="323850"/>
            <a:ext cx="1866900" cy="57689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95400" y="323850"/>
            <a:ext cx="5453063" cy="57689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6988" y="1330325"/>
            <a:ext cx="3660775" cy="47625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6988" y="323850"/>
            <a:ext cx="7461250" cy="9890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295400" y="1330325"/>
            <a:ext cx="3659188" cy="47625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106988" y="1330325"/>
            <a:ext cx="3660775" cy="2305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106988" y="3787775"/>
            <a:ext cx="3660775" cy="23050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6877050" y="6237288"/>
            <a:ext cx="2087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10th COSMO General Meeting, Cracow, Poland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372225" y="63087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4B869A-B60C-4CCD-B163-AC03D358075F}" type="slidenum">
              <a:rPr lang="el-GR"/>
              <a:pPr/>
              <a:t>‹N›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13721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2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3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4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5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/>
            </a:p>
          </p:txBody>
        </p:sp>
        <p:sp>
          <p:nvSpPr>
            <p:cNvPr id="13725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5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5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5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5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5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5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5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5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6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7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8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29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0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1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2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3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4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5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6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7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8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39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0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1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2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3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3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3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743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743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4000"/>
            </a:lvl1pPr>
          </a:lstStyle>
          <a:p>
            <a:r>
              <a:rPr lang="en-GB"/>
              <a:t>Fare clic per modificare lo stile del titolo</a:t>
            </a:r>
          </a:p>
        </p:txBody>
      </p:sp>
      <p:sp>
        <p:nvSpPr>
          <p:cNvPr id="13743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Fare clic per modificare lo stile del sottotitolo dello schema</a:t>
            </a:r>
          </a:p>
        </p:txBody>
      </p:sp>
      <p:sp>
        <p:nvSpPr>
          <p:cNvPr id="13743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743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743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B211ED-29A9-429A-9468-2902DA29B30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57906-B5FE-4686-B58C-F7FC132BD626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A94517-80AB-4971-8CCC-D8F28DAFBBAB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AD37F3-C1ED-4DCF-9DA5-B16EB1F884EA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40AC7-9C77-469D-926E-19A86DBFF018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DF901D-FA2B-4FD9-840C-B311579EC321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17F188-4576-4F8B-80F8-E4C61E607B53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926A2E-529E-49B4-B17B-BA996D8868D9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76C0E-8FA1-4523-8E46-C94C952E61C5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7D782-D75E-4088-A5D4-ACD2DCE79C50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EA9C72-BCB6-4F4C-932A-211D6E3AF117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10BEFD-BA2B-4076-975A-432952623845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50085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85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49861B-9512-49FA-939D-C25C4B76491B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125538"/>
            <a:ext cx="4038600" cy="5008562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125538"/>
            <a:ext cx="4038600" cy="50085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3C540B-E34B-4779-863F-C4113020EE6A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3E675-F9CC-427A-A417-E7A00536B37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1A996-F341-485D-AA47-7BB6C8DECE5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A8E7-AB77-4E57-9758-7B408A316BE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B0C56-D8C1-428D-9D3B-362C379181D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03345-5EE0-447B-8569-AE18EC4DA4F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2D375-EB27-4F67-BCDB-11946E38FBB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9BFAD-D98F-43F4-B0B6-CBA6C2D9B1A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D3D59-BF14-4AF4-B14E-31A8DBD497B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B3EA-66C4-43D7-BC77-4F71E85D0A7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61DDF-5779-4B54-AF3B-1A4700CFFFB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29757-4E57-4798-AB23-E6F755E1CC3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379C1-E035-4447-892C-9E266E77AAD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3E3E-3C85-447E-9872-A88FDA0EEF8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DB312-7A4C-4C5A-83E6-191168F33A7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1DEE4-0068-4C4A-BE3B-98F199C5870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D6996-5B35-4F48-93F2-30E29D6BA7CB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5C90C-BD55-486D-81CE-4495DF248799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1B05BD-A294-4B72-92BD-1BB5CAD1E13D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30325"/>
            <a:ext cx="74723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Um den Fliesstext übersichtlich zu halten, sollten Abschnitte</a:t>
            </a:r>
          </a:p>
          <a:p>
            <a:pPr lvl="0"/>
            <a:r>
              <a:rPr lang="en-US" smtClean="0"/>
              <a:t>gemacht werden. Diese werden zur besseren Lesbarkeit</a:t>
            </a:r>
          </a:p>
          <a:p>
            <a:pPr lvl="0"/>
            <a:r>
              <a:rPr lang="en-US" smtClean="0"/>
              <a:t>jeweils mit eine Blindzeile getrennt.</a:t>
            </a:r>
            <a:br>
              <a:rPr lang="en-US" smtClean="0"/>
            </a:br>
            <a:endParaRPr lang="en-US" smtClean="0"/>
          </a:p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EDEF1608-6230-4584-947D-FB352FCCD004}" type="slidenum">
              <a:rPr lang="en-US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</a:pPr>
              <a:t>‹N›</a:t>
            </a:fld>
            <a:r>
              <a:rPr lang="en-US" sz="900">
                <a:latin typeface="Arial" charset="0"/>
              </a:rPr>
              <a:t> </a:t>
            </a:r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auto">
          <a:xfrm>
            <a:off x="1195388" y="6115050"/>
            <a:ext cx="7292975" cy="606425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Verification results of COSMO at MeteoSwiss in 2008 and experiences with CVS</a:t>
            </a:r>
            <a:br>
              <a:rPr lang="en-US" sz="900" b="1">
                <a:latin typeface="Arial" charset="0"/>
              </a:rPr>
            </a:br>
            <a:r>
              <a:rPr lang="en-US" sz="900">
                <a:latin typeface="Arial" charset="0"/>
              </a:rPr>
              <a:t>WG5 Parallel Session of COSMO GM, 15.09.2008</a:t>
            </a:r>
            <a:br>
              <a:rPr lang="en-US" sz="900">
                <a:latin typeface="Arial" charset="0"/>
              </a:rPr>
            </a:br>
            <a:r>
              <a:rPr lang="en-US" sz="900">
                <a:latin typeface="Arial" charset="0"/>
              </a:rPr>
              <a:t> 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069" name="Picture 45" descr="Wappen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58775" y="387350"/>
            <a:ext cx="292100" cy="330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3619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19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19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19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19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0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1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2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2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2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2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2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2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2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it-IT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622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2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2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3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4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5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6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7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8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29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0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1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2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3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4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5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6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7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8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39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3640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641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A86C6BD-A0E4-44A1-A96E-0814351B7150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13641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13641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13641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3641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  <a:cs typeface="Arial" pitchFamily="34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295400" indent="-3810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7145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4pPr>
      <a:lvl5pPr marL="21717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628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6pPr>
      <a:lvl7pPr marL="30861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7pPr>
      <a:lvl8pPr marL="35433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8pPr>
      <a:lvl9pPr marL="40005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61AFA5-15C2-4D48-8EBF-A8E85B8993C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14348" y="1428736"/>
            <a:ext cx="7772400" cy="2571768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VERIFICATION</a:t>
            </a:r>
            <a:br>
              <a:rPr lang="it-IT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Highligths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r>
              <a:rPr lang="it-IT" sz="32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 WG5</a:t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9388" y="188913"/>
            <a:ext cx="8755062" cy="885825"/>
            <a:chOff x="113" y="119"/>
            <a:chExt cx="5515" cy="558"/>
          </a:xfrm>
        </p:grpSpPr>
        <p:pic>
          <p:nvPicPr>
            <p:cNvPr id="4" name="Picture 8" descr="logoUSA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48" y="164"/>
              <a:ext cx="480" cy="480"/>
            </a:xfrm>
            <a:prstGeom prst="rect">
              <a:avLst/>
            </a:prstGeom>
            <a:noFill/>
          </p:spPr>
        </p:pic>
        <p:pic>
          <p:nvPicPr>
            <p:cNvPr id="5" name="Picture 10" descr="logo1s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498" cy="5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Monthly precipitation, model, stations, January 2008</a:t>
            </a:r>
          </a:p>
        </p:txBody>
      </p:sp>
      <p:pic>
        <p:nvPicPr>
          <p:cNvPr id="30727" name="Picture 7" descr="PREC0108_M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49488"/>
            <a:ext cx="4038600" cy="3227387"/>
          </a:xfrm>
          <a:noFill/>
          <a:ln/>
        </p:spPr>
      </p:pic>
      <p:pic>
        <p:nvPicPr>
          <p:cNvPr id="30728" name="Picture 8" descr="PREC0108_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17738"/>
            <a:ext cx="4038600" cy="3290887"/>
          </a:xfrm>
          <a:noFill/>
          <a:ln/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724525" y="5489575"/>
            <a:ext cx="18589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Minimum:              0</a:t>
            </a:r>
          </a:p>
          <a:p>
            <a:r>
              <a:rPr lang="en-US" sz="1400"/>
              <a:t>25%-tile:             36</a:t>
            </a:r>
          </a:p>
          <a:p>
            <a:r>
              <a:rPr lang="en-US" sz="1400"/>
              <a:t>Median:              47.5</a:t>
            </a:r>
          </a:p>
          <a:p>
            <a:r>
              <a:rPr lang="en-US" sz="1400"/>
              <a:t>75%-tile:             61.3</a:t>
            </a:r>
          </a:p>
          <a:p>
            <a:r>
              <a:rPr lang="en-US" sz="1400"/>
              <a:t>Maximum:        157</a:t>
            </a:r>
            <a:endParaRPr lang="pl-PL" sz="1400"/>
          </a:p>
          <a:p>
            <a:endParaRPr lang="pl-PL" sz="1400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331913" y="5516563"/>
            <a:ext cx="20351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Minimum:            35.34</a:t>
            </a:r>
          </a:p>
          <a:p>
            <a:r>
              <a:rPr lang="en-US" sz="1400"/>
              <a:t>25%-tile:              51.65</a:t>
            </a:r>
          </a:p>
          <a:p>
            <a:r>
              <a:rPr lang="en-US" sz="1400"/>
              <a:t>Median:               64.49</a:t>
            </a:r>
          </a:p>
          <a:p>
            <a:r>
              <a:rPr lang="en-US" sz="1400"/>
              <a:t>75%-tile:              72.95</a:t>
            </a:r>
          </a:p>
          <a:p>
            <a:r>
              <a:rPr lang="en-US" sz="1400"/>
              <a:t>Maximum:          110.62</a:t>
            </a:r>
            <a:endParaRPr lang="pl-PL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Monthly precipitation, model, stations, </a:t>
            </a:r>
            <a:r>
              <a:rPr lang="pl-PL" sz="3200"/>
              <a:t/>
            </a:r>
            <a:br>
              <a:rPr lang="pl-PL" sz="3200"/>
            </a:br>
            <a:r>
              <a:rPr lang="pl-PL" sz="3200"/>
              <a:t>April</a:t>
            </a:r>
            <a:r>
              <a:rPr lang="en-GB" sz="3200"/>
              <a:t> 2008</a:t>
            </a:r>
            <a:r>
              <a:rPr lang="pl-PL" sz="4000"/>
              <a:t> </a:t>
            </a:r>
          </a:p>
        </p:txBody>
      </p:sp>
      <p:pic>
        <p:nvPicPr>
          <p:cNvPr id="26631" name="Picture 7" descr="PREC0408_M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19325"/>
            <a:ext cx="4038600" cy="3287713"/>
          </a:xfrm>
          <a:noFill/>
          <a:ln/>
        </p:spPr>
      </p:pic>
      <p:pic>
        <p:nvPicPr>
          <p:cNvPr id="26632" name="Picture 8" descr="PREC04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54238"/>
            <a:ext cx="4038600" cy="3417887"/>
          </a:xfrm>
          <a:noFill/>
          <a:ln/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795963" y="5589588"/>
            <a:ext cx="1809750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Minimum:            0</a:t>
            </a:r>
          </a:p>
          <a:p>
            <a:r>
              <a:rPr lang="en-US" sz="1400"/>
              <a:t>25%-tile:            36.2</a:t>
            </a:r>
          </a:p>
          <a:p>
            <a:r>
              <a:rPr lang="en-US" sz="1400"/>
              <a:t>Median:             49.3</a:t>
            </a:r>
          </a:p>
          <a:p>
            <a:r>
              <a:rPr lang="en-US" sz="1400"/>
              <a:t>75%-tile:            66</a:t>
            </a:r>
          </a:p>
          <a:p>
            <a:r>
              <a:rPr lang="en-US" sz="1400"/>
              <a:t>Maximum:       133.3</a:t>
            </a:r>
            <a:endParaRPr lang="pl-PL" sz="1400"/>
          </a:p>
          <a:p>
            <a:endParaRPr lang="pl-PL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455738" y="5588000"/>
            <a:ext cx="1908175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Minimum:          29.42</a:t>
            </a:r>
          </a:p>
          <a:p>
            <a:r>
              <a:rPr lang="en-US" sz="1400"/>
              <a:t>25%-tile:            50.14</a:t>
            </a:r>
          </a:p>
          <a:p>
            <a:r>
              <a:rPr lang="en-US" sz="1400"/>
              <a:t>Median:             59.26</a:t>
            </a:r>
          </a:p>
          <a:p>
            <a:r>
              <a:rPr lang="en-US" sz="1400"/>
              <a:t>75%-tile:            77.66</a:t>
            </a:r>
          </a:p>
          <a:p>
            <a:r>
              <a:rPr lang="en-US" sz="1400"/>
              <a:t>Maximum:       118.47</a:t>
            </a:r>
            <a:endParaRPr lang="pl-PL" sz="1400"/>
          </a:p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152400" y="1830388"/>
            <a:ext cx="4419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Verdana" pitchFamily="34" charset="0"/>
              </a:rPr>
              <a:t>QPF verification of the 4 model versions at 7 km res. (</a:t>
            </a:r>
            <a:r>
              <a:rPr lang="en-GB" b="1" dirty="0">
                <a:latin typeface="Verdana" pitchFamily="34" charset="0"/>
              </a:rPr>
              <a:t>COSMO-I7, COSMO-7, COSMO-EU, COSMO-ME</a:t>
            </a:r>
            <a:r>
              <a:rPr lang="en-GB" dirty="0">
                <a:latin typeface="Verdana" pitchFamily="34" charset="0"/>
              </a:rPr>
              <a:t>) with the 2 model versions at 2 km res. (</a:t>
            </a:r>
            <a:r>
              <a:rPr lang="en-GB" b="1" dirty="0">
                <a:latin typeface="Verdana" pitchFamily="34" charset="0"/>
              </a:rPr>
              <a:t>COSMO-I2, COSMO-IT</a:t>
            </a:r>
            <a:r>
              <a:rPr lang="en-GB" dirty="0">
                <a:latin typeface="Verdana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GB" dirty="0">
                <a:latin typeface="Verdana" pitchFamily="34" charset="0"/>
              </a:rPr>
              <a:t>Specifications: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1400" dirty="0">
                <a:latin typeface="Verdana" pitchFamily="34" charset="0"/>
              </a:rPr>
              <a:t> Dataset: high resolution network of rain gauges coming from COSMO dataset and Civil Protection Department </a:t>
            </a:r>
            <a:r>
              <a:rPr lang="en-GB" sz="1400" dirty="0">
                <a:latin typeface="Verdana" pitchFamily="34" charset="0"/>
                <a:sym typeface="Wingdings" pitchFamily="2" charset="2"/>
              </a:rPr>
              <a:t> 1300 stations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1400" dirty="0">
                <a:latin typeface="Verdana" pitchFamily="34" charset="0"/>
                <a:sym typeface="Wingdings" pitchFamily="2" charset="2"/>
              </a:rPr>
              <a:t> Method: 24h/6h averaged cumulated precipitation value over 90 </a:t>
            </a:r>
            <a:r>
              <a:rPr lang="en-GB" sz="1400" dirty="0" err="1">
                <a:latin typeface="Verdana" pitchFamily="34" charset="0"/>
                <a:sym typeface="Wingdings" pitchFamily="2" charset="2"/>
              </a:rPr>
              <a:t>meteo</a:t>
            </a:r>
            <a:r>
              <a:rPr lang="en-GB" sz="1400">
                <a:latin typeface="Verdana" pitchFamily="34" charset="0"/>
                <a:sym typeface="Wingdings" pitchFamily="2" charset="2"/>
              </a:rPr>
              <a:t>-hydrological </a:t>
            </a:r>
            <a:r>
              <a:rPr lang="en-GB" sz="1400" smtClean="0">
                <a:latin typeface="Verdana" pitchFamily="34" charset="0"/>
                <a:sym typeface="Wingdings" pitchFamily="2" charset="2"/>
              </a:rPr>
              <a:t>basins</a:t>
            </a:r>
            <a:endParaRPr lang="en-GB" sz="1400" dirty="0"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41987" name="Text Box 1027"/>
          <p:cNvSpPr txBox="1">
            <a:spLocks noChangeArrowheads="1"/>
          </p:cNvSpPr>
          <p:nvPr/>
        </p:nvSpPr>
        <p:spPr bwMode="auto">
          <a:xfrm>
            <a:off x="2286000" y="228600"/>
            <a:ext cx="65532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cs typeface="Times New Roman" charset="0"/>
              </a:rPr>
              <a:t>Precipitation verification comparison among COSMO-I7, COSMO-EU, COSMO-7, COSMO-ME, COSMO-I2, COSMO-IT</a:t>
            </a:r>
            <a:endParaRPr lang="en-GB" sz="2400" b="1">
              <a:solidFill>
                <a:schemeClr val="accent2"/>
              </a:solidFill>
              <a:latin typeface="Verdana" pitchFamily="34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GB" sz="1400">
                <a:solidFill>
                  <a:schemeClr val="accent2"/>
                </a:solidFill>
                <a:latin typeface="Verdana" pitchFamily="34" charset="0"/>
              </a:rPr>
              <a:t>(Elena Oberto, Massimo Milelli - ARPA Piemonte)</a:t>
            </a:r>
          </a:p>
        </p:txBody>
      </p:sp>
      <p:graphicFrame>
        <p:nvGraphicFramePr>
          <p:cNvPr id="41988" name="Object 1028"/>
          <p:cNvGraphicFramePr>
            <a:graphicFrameLocks noChangeAspect="1"/>
          </p:cNvGraphicFramePr>
          <p:nvPr/>
        </p:nvGraphicFramePr>
        <p:xfrm>
          <a:off x="381000" y="304800"/>
          <a:ext cx="1524000" cy="700088"/>
        </p:xfrm>
        <a:graphic>
          <a:graphicData uri="http://schemas.openxmlformats.org/presentationml/2006/ole">
            <p:oleObj spid="_x0000_s103426" name="Fotografia di Photo Editor " r:id="rId4" imgW="3943901" imgH="1809524" progId="">
              <p:embed/>
            </p:oleObj>
          </a:graphicData>
        </a:graphic>
      </p:graphicFrame>
      <p:pic>
        <p:nvPicPr>
          <p:cNvPr id="41989" name="Picture 1029" descr="italia_staz"/>
          <p:cNvPicPr>
            <a:picLocks noChangeAspect="1" noChangeArrowheads="1"/>
          </p:cNvPicPr>
          <p:nvPr/>
        </p:nvPicPr>
        <p:blipFill>
          <a:blip r:embed="rId5"/>
          <a:srcRect b="12785"/>
          <a:stretch>
            <a:fillRect/>
          </a:stretch>
        </p:blipFill>
        <p:spPr bwMode="auto">
          <a:xfrm>
            <a:off x="4930775" y="1828800"/>
            <a:ext cx="413702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4101" name="Picture 5" descr="alm00_000_B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1416050"/>
            <a:ext cx="5516563" cy="2317750"/>
          </a:xfrm>
          <a:prstGeom prst="rect">
            <a:avLst/>
          </a:prstGeom>
          <a:noFill/>
        </p:spPr>
      </p:pic>
      <p:pic>
        <p:nvPicPr>
          <p:cNvPr id="4102" name="Picture 6" descr="lme00_000_B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235450"/>
            <a:ext cx="5516563" cy="2317750"/>
          </a:xfrm>
          <a:prstGeom prst="rect">
            <a:avLst/>
          </a:prstGeom>
          <a:noFill/>
        </p:spPr>
      </p:pic>
      <p:pic>
        <p:nvPicPr>
          <p:cNvPr id="4105" name="Picture 9" descr="med00_000_BI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235450"/>
            <a:ext cx="5516563" cy="2317750"/>
          </a:xfrm>
          <a:prstGeom prst="rect">
            <a:avLst/>
          </a:prstGeom>
          <a:noFill/>
        </p:spPr>
      </p:pic>
      <p:pic>
        <p:nvPicPr>
          <p:cNvPr id="4100" name="Picture 4" descr="nud00_000_BI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5638" y="1416050"/>
            <a:ext cx="5516562" cy="2317750"/>
          </a:xfrm>
          <a:prstGeom prst="rect">
            <a:avLst/>
          </a:prstGeom>
          <a:noFill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524000" y="381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latin typeface="Verdana" pitchFamily="34" charset="0"/>
              </a:rPr>
              <a:t>Seasonal trends BIAS th 0.2mm/24h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209800" y="1828800"/>
            <a:ext cx="0" cy="10668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858000" y="1828800"/>
            <a:ext cx="0" cy="10668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111" name="Picture 15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676400"/>
            <a:ext cx="914400" cy="442913"/>
          </a:xfrm>
          <a:prstGeom prst="rect">
            <a:avLst/>
          </a:prstGeom>
          <a:noFill/>
        </p:spPr>
      </p:pic>
      <p:pic>
        <p:nvPicPr>
          <p:cNvPr id="4113" name="Picture 17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4495800"/>
            <a:ext cx="914400" cy="442913"/>
          </a:xfrm>
          <a:prstGeom prst="rect">
            <a:avLst/>
          </a:prstGeom>
          <a:noFill/>
        </p:spPr>
      </p:pic>
      <p:pic>
        <p:nvPicPr>
          <p:cNvPr id="4114" name="Picture 18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676400"/>
            <a:ext cx="914400" cy="442913"/>
          </a:xfrm>
          <a:prstGeom prst="rect">
            <a:avLst/>
          </a:prstGeom>
          <a:noFill/>
        </p:spPr>
      </p:pic>
      <p:pic>
        <p:nvPicPr>
          <p:cNvPr id="4115" name="Picture 19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510088"/>
            <a:ext cx="914400" cy="44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latin typeface="Verdana" pitchFamily="34" charset="0"/>
              </a:rPr>
              <a:t>Seasonal trends BIAS th 20mm/24h</a:t>
            </a:r>
          </a:p>
        </p:txBody>
      </p:sp>
      <p:pic>
        <p:nvPicPr>
          <p:cNvPr id="9225" name="Picture 9" descr="alm00_020_B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2900" y="1371600"/>
            <a:ext cx="5524500" cy="2320925"/>
          </a:xfrm>
          <a:prstGeom prst="rect">
            <a:avLst/>
          </a:prstGeom>
          <a:noFill/>
        </p:spPr>
      </p:pic>
      <p:pic>
        <p:nvPicPr>
          <p:cNvPr id="9226" name="Picture 10" descr="lme00_020_B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6700" y="4079875"/>
            <a:ext cx="5524500" cy="2320925"/>
          </a:xfrm>
          <a:prstGeom prst="rect">
            <a:avLst/>
          </a:prstGeom>
          <a:noFill/>
        </p:spPr>
      </p:pic>
      <p:pic>
        <p:nvPicPr>
          <p:cNvPr id="9227" name="Picture 11" descr="med00_020_BI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4079875"/>
            <a:ext cx="5524500" cy="2320925"/>
          </a:xfrm>
          <a:prstGeom prst="rect">
            <a:avLst/>
          </a:prstGeom>
          <a:noFill/>
        </p:spPr>
      </p:pic>
      <p:pic>
        <p:nvPicPr>
          <p:cNvPr id="9224" name="Picture 8" descr="nud00_020_BI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5300" y="1371600"/>
            <a:ext cx="5524500" cy="2320925"/>
          </a:xfrm>
          <a:prstGeom prst="rect">
            <a:avLst/>
          </a:prstGeom>
          <a:noFill/>
        </p:spPr>
      </p:pic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2057400" y="1752600"/>
            <a:ext cx="0" cy="10668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6705600" y="1752600"/>
            <a:ext cx="0" cy="11430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9230" name="Picture 14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5638800"/>
            <a:ext cx="914400" cy="442913"/>
          </a:xfrm>
          <a:prstGeom prst="rect">
            <a:avLst/>
          </a:prstGeom>
          <a:noFill/>
        </p:spPr>
      </p:pic>
      <p:pic>
        <p:nvPicPr>
          <p:cNvPr id="9231" name="Picture 15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5638800"/>
            <a:ext cx="914400" cy="442913"/>
          </a:xfrm>
          <a:prstGeom prst="rect">
            <a:avLst/>
          </a:prstGeom>
          <a:noFill/>
        </p:spPr>
      </p:pic>
      <p:pic>
        <p:nvPicPr>
          <p:cNvPr id="9232" name="Picture 16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971800"/>
            <a:ext cx="914400" cy="442913"/>
          </a:xfrm>
          <a:prstGeom prst="rect">
            <a:avLst/>
          </a:prstGeom>
          <a:noFill/>
        </p:spPr>
      </p:pic>
      <p:pic>
        <p:nvPicPr>
          <p:cNvPr id="9233" name="Picture 17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971800"/>
            <a:ext cx="914400" cy="44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0" y="381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latin typeface="Verdana" pitchFamily="34" charset="0"/>
              </a:rPr>
              <a:t>Seasonal trends ETS th 0.2mm/24h</a:t>
            </a:r>
          </a:p>
        </p:txBody>
      </p:sp>
      <p:pic>
        <p:nvPicPr>
          <p:cNvPr id="10249" name="Picture 9" descr="alm00_000_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1260475"/>
            <a:ext cx="5524500" cy="2320925"/>
          </a:xfrm>
          <a:prstGeom prst="rect">
            <a:avLst/>
          </a:prstGeom>
          <a:noFill/>
        </p:spPr>
      </p:pic>
      <p:pic>
        <p:nvPicPr>
          <p:cNvPr id="10250" name="Picture 10" descr="lme00_000_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079875"/>
            <a:ext cx="5524500" cy="2320925"/>
          </a:xfrm>
          <a:prstGeom prst="rect">
            <a:avLst/>
          </a:prstGeom>
          <a:noFill/>
        </p:spPr>
      </p:pic>
      <p:pic>
        <p:nvPicPr>
          <p:cNvPr id="10251" name="Picture 11" descr="med00_000_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4114800"/>
            <a:ext cx="5524500" cy="2320925"/>
          </a:xfrm>
          <a:prstGeom prst="rect">
            <a:avLst/>
          </a:prstGeom>
          <a:noFill/>
        </p:spPr>
      </p:pic>
      <p:pic>
        <p:nvPicPr>
          <p:cNvPr id="10248" name="Picture 8" descr="nud00_000_E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1260475"/>
            <a:ext cx="5524500" cy="2320925"/>
          </a:xfrm>
          <a:prstGeom prst="rect">
            <a:avLst/>
          </a:prstGeom>
          <a:noFill/>
        </p:spPr>
      </p:pic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858000" y="1905000"/>
            <a:ext cx="0" cy="10668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209800" y="1905000"/>
            <a:ext cx="0" cy="10668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0254" name="Picture 14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4419600"/>
            <a:ext cx="914400" cy="442913"/>
          </a:xfrm>
          <a:prstGeom prst="rect">
            <a:avLst/>
          </a:prstGeom>
          <a:noFill/>
        </p:spPr>
      </p:pic>
      <p:pic>
        <p:nvPicPr>
          <p:cNvPr id="10255" name="Picture 15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1600200"/>
            <a:ext cx="914400" cy="442913"/>
          </a:xfrm>
          <a:prstGeom prst="rect">
            <a:avLst/>
          </a:prstGeom>
          <a:noFill/>
        </p:spPr>
      </p:pic>
      <p:pic>
        <p:nvPicPr>
          <p:cNvPr id="10256" name="Picture 16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343400"/>
            <a:ext cx="914400" cy="442913"/>
          </a:xfrm>
          <a:prstGeom prst="rect">
            <a:avLst/>
          </a:prstGeom>
          <a:noFill/>
        </p:spPr>
      </p:pic>
      <p:pic>
        <p:nvPicPr>
          <p:cNvPr id="10257" name="Picture 17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24000"/>
            <a:ext cx="914400" cy="44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0" y="381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FF3300"/>
                </a:solidFill>
                <a:latin typeface="Verdana" pitchFamily="34" charset="0"/>
              </a:rPr>
              <a:t>Seasonal trends ETS th 20mm/24h</a:t>
            </a:r>
          </a:p>
        </p:txBody>
      </p:sp>
      <p:pic>
        <p:nvPicPr>
          <p:cNvPr id="13321" name="Picture 9" descr="alm00_020_E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1260475"/>
            <a:ext cx="5524500" cy="2320925"/>
          </a:xfrm>
          <a:prstGeom prst="rect">
            <a:avLst/>
          </a:prstGeom>
          <a:noFill/>
        </p:spPr>
      </p:pic>
      <p:pic>
        <p:nvPicPr>
          <p:cNvPr id="13322" name="Picture 10" descr="lme00_020_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6700" y="4003675"/>
            <a:ext cx="5524500" cy="2320925"/>
          </a:xfrm>
          <a:prstGeom prst="rect">
            <a:avLst/>
          </a:prstGeom>
          <a:noFill/>
        </p:spPr>
      </p:pic>
      <p:pic>
        <p:nvPicPr>
          <p:cNvPr id="13323" name="Picture 11" descr="med00_020_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4079875"/>
            <a:ext cx="5524500" cy="2320925"/>
          </a:xfrm>
          <a:prstGeom prst="rect">
            <a:avLst/>
          </a:prstGeom>
          <a:noFill/>
        </p:spPr>
      </p:pic>
      <p:pic>
        <p:nvPicPr>
          <p:cNvPr id="13320" name="Picture 8" descr="nud00_020_E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260475"/>
            <a:ext cx="5524500" cy="2320925"/>
          </a:xfrm>
          <a:prstGeom prst="rect">
            <a:avLst/>
          </a:prstGeom>
          <a:noFill/>
        </p:spPr>
      </p:pic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781800" y="2057400"/>
            <a:ext cx="0" cy="10668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2133600" y="2057400"/>
            <a:ext cx="0" cy="1066800"/>
          </a:xfrm>
          <a:prstGeom prst="line">
            <a:avLst/>
          </a:prstGeom>
          <a:noFill/>
          <a:ln w="127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13326" name="Picture 14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343400"/>
            <a:ext cx="914400" cy="442913"/>
          </a:xfrm>
          <a:prstGeom prst="rect">
            <a:avLst/>
          </a:prstGeom>
          <a:noFill/>
        </p:spPr>
      </p:pic>
      <p:pic>
        <p:nvPicPr>
          <p:cNvPr id="13327" name="Picture 15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1524000"/>
            <a:ext cx="914400" cy="442913"/>
          </a:xfrm>
          <a:prstGeom prst="rect">
            <a:avLst/>
          </a:prstGeom>
          <a:noFill/>
        </p:spPr>
      </p:pic>
      <p:pic>
        <p:nvPicPr>
          <p:cNvPr id="13328" name="Picture 16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267200"/>
            <a:ext cx="914400" cy="442913"/>
          </a:xfrm>
          <a:prstGeom prst="rect">
            <a:avLst/>
          </a:prstGeom>
          <a:noFill/>
        </p:spPr>
      </p:pic>
      <p:pic>
        <p:nvPicPr>
          <p:cNvPr id="13329" name="Picture 17" descr="legen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24000"/>
            <a:ext cx="914400" cy="44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boot_alm00_lme00_0024_200706_200806_0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" y="4767258"/>
            <a:ext cx="4141788" cy="1741487"/>
          </a:xfrm>
          <a:prstGeom prst="rect">
            <a:avLst/>
          </a:prstGeom>
          <a:noFill/>
        </p:spPr>
      </p:pic>
      <p:pic>
        <p:nvPicPr>
          <p:cNvPr id="23561" name="Picture 9" descr="boot_alm00_lme00_0024_200706_200806_0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" y="846133"/>
            <a:ext cx="4143375" cy="1741487"/>
          </a:xfrm>
          <a:prstGeom prst="rect">
            <a:avLst/>
          </a:prstGeom>
          <a:noFill/>
        </p:spPr>
      </p:pic>
      <p:pic>
        <p:nvPicPr>
          <p:cNvPr id="23562" name="Picture 10" descr="boot_alm00_lme00_0024_200706_200806_01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8237" y="869945"/>
            <a:ext cx="4141788" cy="1741488"/>
          </a:xfrm>
          <a:prstGeom prst="rect">
            <a:avLst/>
          </a:prstGeom>
          <a:noFill/>
        </p:spPr>
      </p:pic>
      <p:pic>
        <p:nvPicPr>
          <p:cNvPr id="23563" name="Picture 11" descr="boot_alm00_lme00_0024_200706_200806_01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2786058"/>
            <a:ext cx="4143375" cy="1741487"/>
          </a:xfrm>
          <a:prstGeom prst="rect">
            <a:avLst/>
          </a:prstGeom>
          <a:noFill/>
        </p:spPr>
      </p:pic>
      <p:pic>
        <p:nvPicPr>
          <p:cNvPr id="23565" name="Picture 13" descr="boot_alm00_lme00_0024_200706_200806_01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5" y="2786058"/>
            <a:ext cx="4143375" cy="1741487"/>
          </a:xfrm>
          <a:prstGeom prst="rect">
            <a:avLst/>
          </a:prstGeom>
          <a:noFill/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5634037" y="4984745"/>
            <a:ext cx="274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Not so strong </a:t>
            </a:r>
            <a:r>
              <a:rPr lang="en-GB" sz="1200">
                <a:latin typeface="Verdana" pitchFamily="34" charset="0"/>
              </a:rPr>
              <a:t>differences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COSMO-7 sligtly better on average</a:t>
            </a:r>
          </a:p>
          <a:p>
            <a:pPr>
              <a:spcBef>
                <a:spcPct val="50000"/>
              </a:spcBef>
            </a:pPr>
            <a:endParaRPr lang="it-IT" sz="12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24586" name="Picture 10" descr="boot_alm00_lme00_020_B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33488"/>
            <a:ext cx="4135438" cy="1738312"/>
          </a:xfrm>
          <a:prstGeom prst="rect">
            <a:avLst/>
          </a:prstGeom>
          <a:noFill/>
        </p:spPr>
      </p:pic>
      <p:pic>
        <p:nvPicPr>
          <p:cNvPr id="24587" name="Picture 11" descr="boot_alm00_lme00_020_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09688"/>
            <a:ext cx="4138613" cy="1738312"/>
          </a:xfrm>
          <a:prstGeom prst="rect">
            <a:avLst/>
          </a:prstGeom>
          <a:noFill/>
        </p:spPr>
      </p:pic>
      <p:pic>
        <p:nvPicPr>
          <p:cNvPr id="24588" name="Picture 12" descr="boot_alm00_lme00_020_F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048000"/>
            <a:ext cx="4135438" cy="1738313"/>
          </a:xfrm>
          <a:prstGeom prst="rect">
            <a:avLst/>
          </a:prstGeom>
          <a:noFill/>
        </p:spPr>
      </p:pic>
      <p:pic>
        <p:nvPicPr>
          <p:cNvPr id="24589" name="Picture 13" descr="boot_alm00_lme00_020_PO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0"/>
            <a:ext cx="4135438" cy="1738313"/>
          </a:xfrm>
          <a:prstGeom prst="rect">
            <a:avLst/>
          </a:prstGeom>
          <a:noFill/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85800" y="5334000"/>
            <a:ext cx="769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</a:t>
            </a:r>
            <a:r>
              <a:rPr lang="en-GB" sz="1200">
                <a:latin typeface="Verdana" pitchFamily="34" charset="0"/>
              </a:rPr>
              <a:t>Strong differences during the single season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>
                <a:latin typeface="Verdana" pitchFamily="34" charset="0"/>
              </a:rPr>
              <a:t> COSMO-EU quite stable overestimation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>
                <a:latin typeface="Verdana" pitchFamily="34" charset="0"/>
              </a:rPr>
              <a:t> COSMO-7 bias and pod decrease (far reduction)</a:t>
            </a:r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3124200" y="1905000"/>
            <a:ext cx="457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124200" y="3657600"/>
            <a:ext cx="457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357562"/>
            <a:ext cx="6400800" cy="1752600"/>
          </a:xfrm>
        </p:spPr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25609" name="Picture 9" descr="boot_nud00_med00_0024_200706_200806_0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00562"/>
            <a:ext cx="4135438" cy="1738313"/>
          </a:xfrm>
          <a:prstGeom prst="rect">
            <a:avLst/>
          </a:prstGeom>
          <a:noFill/>
        </p:spPr>
      </p:pic>
      <p:pic>
        <p:nvPicPr>
          <p:cNvPr id="25610" name="Picture 10" descr="boot_nud00_med00_0024_200706_200806_0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04850"/>
            <a:ext cx="4135438" cy="1738312"/>
          </a:xfrm>
          <a:prstGeom prst="rect">
            <a:avLst/>
          </a:prstGeom>
          <a:noFill/>
        </p:spPr>
      </p:pic>
      <p:pic>
        <p:nvPicPr>
          <p:cNvPr id="25611" name="Picture 11" descr="boot_nud00_med00_0024_200706_200806_01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690562"/>
            <a:ext cx="4135438" cy="1738313"/>
          </a:xfrm>
          <a:prstGeom prst="rect">
            <a:avLst/>
          </a:prstGeom>
          <a:noFill/>
        </p:spPr>
      </p:pic>
      <p:pic>
        <p:nvPicPr>
          <p:cNvPr id="25612" name="Picture 12" descr="boot_nud00_med00_0024_200706_200806_01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8563" y="2533650"/>
            <a:ext cx="4135437" cy="1738312"/>
          </a:xfrm>
          <a:prstGeom prst="rect">
            <a:avLst/>
          </a:prstGeom>
          <a:noFill/>
        </p:spPr>
      </p:pic>
      <p:pic>
        <p:nvPicPr>
          <p:cNvPr id="25614" name="Picture 14" descr="boot_nud00_med00_0024_200706_200806_01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533650"/>
            <a:ext cx="4135438" cy="1738312"/>
          </a:xfrm>
          <a:prstGeom prst="rect">
            <a:avLst/>
          </a:prstGeom>
          <a:noFill/>
        </p:spPr>
      </p:pic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715000" y="4805362"/>
            <a:ext cx="274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Not so strong </a:t>
            </a:r>
            <a:r>
              <a:rPr lang="en-GB" sz="1200">
                <a:latin typeface="Verdana" pitchFamily="34" charset="0"/>
              </a:rPr>
              <a:t>differences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COSMO-ME sligtly better on average</a:t>
            </a:r>
          </a:p>
          <a:p>
            <a:pPr>
              <a:spcBef>
                <a:spcPct val="50000"/>
              </a:spcBef>
            </a:pPr>
            <a:endParaRPr lang="it-IT" sz="12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9° General Meeting</a:t>
            </a:r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Athens 18-21 September</a:t>
            </a:r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928662" y="500042"/>
            <a:ext cx="7432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Working </a:t>
            </a:r>
            <a:r>
              <a:rPr lang="en-GB" sz="3200" dirty="0" smtClean="0">
                <a:solidFill>
                  <a:schemeClr val="tx2"/>
                </a:solidFill>
              </a:rPr>
              <a:t>package/Task </a:t>
            </a:r>
            <a:r>
              <a:rPr lang="en-GB" sz="3200" dirty="0">
                <a:solidFill>
                  <a:schemeClr val="tx2"/>
                </a:solidFill>
              </a:rPr>
              <a:t>on “standardization”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9388" y="188913"/>
            <a:ext cx="8755062" cy="885825"/>
            <a:chOff x="113" y="119"/>
            <a:chExt cx="5515" cy="558"/>
          </a:xfrm>
        </p:grpSpPr>
        <p:pic>
          <p:nvPicPr>
            <p:cNvPr id="208900" name="Picture 4" descr="logoUSA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48" y="164"/>
              <a:ext cx="480" cy="480"/>
            </a:xfrm>
            <a:prstGeom prst="rect">
              <a:avLst/>
            </a:prstGeom>
            <a:noFill/>
          </p:spPr>
        </p:pic>
        <p:pic>
          <p:nvPicPr>
            <p:cNvPr id="208901" name="Picture 5" descr="logo1s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19"/>
              <a:ext cx="498" cy="558"/>
            </a:xfrm>
            <a:prstGeom prst="rect">
              <a:avLst/>
            </a:prstGeom>
            <a:noFill/>
          </p:spPr>
        </p:pic>
      </p:grp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042988" y="987115"/>
            <a:ext cx="734536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498475" algn="l"/>
              </a:tabLst>
            </a:pPr>
            <a:r>
              <a:rPr lang="en-GB" b="1" dirty="0"/>
              <a:t>The “core”</a:t>
            </a:r>
            <a:endParaRPr lang="en-GB" dirty="0"/>
          </a:p>
          <a:p>
            <a:pPr algn="just">
              <a:tabLst>
                <a:tab pos="498475" algn="l"/>
              </a:tabLst>
            </a:pPr>
            <a:endParaRPr lang="en-GB" dirty="0"/>
          </a:p>
          <a:p>
            <a:pPr algn="just">
              <a:tabLst>
                <a:tab pos="498475" algn="l"/>
              </a:tabLst>
            </a:pPr>
            <a:r>
              <a:rPr lang="en-GB" dirty="0"/>
              <a:t>Continuous parameters: </a:t>
            </a:r>
          </a:p>
          <a:p>
            <a:pPr algn="just">
              <a:buFontTx/>
              <a:buChar char="•"/>
              <a:tabLst>
                <a:tab pos="498475" algn="l"/>
              </a:tabLst>
            </a:pPr>
            <a:r>
              <a:rPr lang="en-GB" dirty="0"/>
              <a:t> T2m, Td2m, </a:t>
            </a:r>
            <a:r>
              <a:rPr lang="en-GB" dirty="0" err="1"/>
              <a:t>Mslp</a:t>
            </a:r>
            <a:r>
              <a:rPr lang="en-GB" dirty="0"/>
              <a:t>, </a:t>
            </a:r>
            <a:r>
              <a:rPr lang="en-GB" dirty="0" err="1"/>
              <a:t>Wspeed</a:t>
            </a:r>
            <a:endParaRPr lang="en-GB" dirty="0"/>
          </a:p>
          <a:p>
            <a:pPr algn="just">
              <a:buFontTx/>
              <a:buChar char="•"/>
              <a:tabLst>
                <a:tab pos="498475" algn="l"/>
              </a:tabLst>
            </a:pPr>
            <a:r>
              <a:rPr lang="en-GB" dirty="0"/>
              <a:t> ME, RMSE</a:t>
            </a:r>
          </a:p>
          <a:p>
            <a:pPr algn="just">
              <a:buFontTx/>
              <a:buChar char="•"/>
              <a:tabLst>
                <a:tab pos="498475" algn="l"/>
              </a:tabLst>
            </a:pPr>
            <a:r>
              <a:rPr lang="en-GB" dirty="0"/>
              <a:t> period Monthly means and </a:t>
            </a:r>
            <a:r>
              <a:rPr lang="en-GB" dirty="0" smtClean="0"/>
              <a:t>SON, DJF</a:t>
            </a:r>
            <a:r>
              <a:rPr lang="en-GB" dirty="0"/>
              <a:t>, MAM, </a:t>
            </a:r>
            <a:r>
              <a:rPr lang="en-GB" dirty="0" smtClean="0"/>
              <a:t>JJA (if possible)</a:t>
            </a:r>
            <a:endParaRPr lang="en-GB" dirty="0"/>
          </a:p>
          <a:p>
            <a:pPr algn="just">
              <a:buFontTx/>
              <a:buChar char="•"/>
              <a:tabLst>
                <a:tab pos="498475" algn="l"/>
              </a:tabLst>
            </a:pPr>
            <a:r>
              <a:rPr lang="en-GB" dirty="0"/>
              <a:t> at least 00 UTC run</a:t>
            </a:r>
          </a:p>
          <a:p>
            <a:pPr algn="just">
              <a:buFontTx/>
              <a:buChar char="•"/>
              <a:tabLst>
                <a:tab pos="498475" algn="l"/>
              </a:tabLst>
            </a:pPr>
            <a:endParaRPr lang="en-GB" dirty="0"/>
          </a:p>
          <a:p>
            <a:pPr algn="just">
              <a:tabLst>
                <a:tab pos="498475" algn="l"/>
              </a:tabLst>
            </a:pPr>
            <a:r>
              <a:rPr lang="en-GB" dirty="0"/>
              <a:t>Precipitation:</a:t>
            </a:r>
          </a:p>
          <a:p>
            <a:pPr algn="just">
              <a:buFontTx/>
              <a:buChar char="•"/>
              <a:tabLst>
                <a:tab pos="498475" algn="l"/>
              </a:tabLst>
            </a:pPr>
            <a:r>
              <a:rPr lang="en-GB" dirty="0" smtClean="0"/>
              <a:t> </a:t>
            </a:r>
            <a:r>
              <a:rPr lang="en-GB" dirty="0"/>
              <a:t>6h, 12 h and 24 cumulated</a:t>
            </a:r>
          </a:p>
          <a:p>
            <a:pPr algn="just">
              <a:buFontTx/>
              <a:buChar char="•"/>
              <a:tabLst>
                <a:tab pos="498475" algn="l"/>
              </a:tabLst>
            </a:pPr>
            <a:r>
              <a:rPr lang="en-GB" dirty="0"/>
              <a:t> thresholds 0,2 2 5 10 mm/6h and mm/12h </a:t>
            </a:r>
          </a:p>
          <a:p>
            <a:pPr algn="just">
              <a:buFontTx/>
              <a:buChar char="•"/>
              <a:tabLst>
                <a:tab pos="498475" algn="l"/>
              </a:tabLst>
            </a:pPr>
            <a:r>
              <a:rPr lang="en-GB" dirty="0"/>
              <a:t> thresholds 0,2 2 10 20 mm/24h</a:t>
            </a:r>
          </a:p>
          <a:p>
            <a:pPr algn="just">
              <a:buFontTx/>
              <a:buChar char="•"/>
              <a:tabLst>
                <a:tab pos="498475" algn="l"/>
              </a:tabLst>
            </a:pPr>
            <a:r>
              <a:rPr lang="en-GB" dirty="0"/>
              <a:t> scores FBI, ETS</a:t>
            </a:r>
          </a:p>
          <a:p>
            <a:pPr algn="just">
              <a:tabLst>
                <a:tab pos="498475" algn="l"/>
              </a:tabLst>
            </a:pPr>
            <a:endParaRPr lang="en-GB" dirty="0"/>
          </a:p>
          <a:p>
            <a:pPr algn="just">
              <a:tabLst>
                <a:tab pos="498475" algn="l"/>
              </a:tabLst>
            </a:pPr>
            <a:endParaRPr lang="en-US" dirty="0"/>
          </a:p>
          <a:p>
            <a:pPr algn="just">
              <a:buFontTx/>
              <a:buChar char="•"/>
              <a:tabLst>
                <a:tab pos="498475" algn="l"/>
              </a:tabLst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26636" name="Picture 12" descr="boot_nud00_med00_020_P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09888"/>
            <a:ext cx="4135438" cy="1738312"/>
          </a:xfrm>
          <a:prstGeom prst="rect">
            <a:avLst/>
          </a:prstGeom>
          <a:noFill/>
        </p:spPr>
      </p:pic>
      <p:pic>
        <p:nvPicPr>
          <p:cNvPr id="26637" name="Picture 13" descr="boot_nud00_med00_020_B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4135438" cy="1738313"/>
          </a:xfrm>
          <a:prstGeom prst="rect">
            <a:avLst/>
          </a:prstGeom>
          <a:noFill/>
        </p:spPr>
      </p:pic>
      <p:pic>
        <p:nvPicPr>
          <p:cNvPr id="26638" name="Picture 14" descr="boot_nud00_med00_020_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3763" y="1081088"/>
            <a:ext cx="4135437" cy="1738312"/>
          </a:xfrm>
          <a:prstGeom prst="rect">
            <a:avLst/>
          </a:prstGeom>
          <a:noFill/>
        </p:spPr>
      </p:pic>
      <p:pic>
        <p:nvPicPr>
          <p:cNvPr id="26639" name="Picture 15" descr="boot_nud00_med00_020_F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3763" y="2895600"/>
            <a:ext cx="4135437" cy="1738313"/>
          </a:xfrm>
          <a:prstGeom prst="rect">
            <a:avLst/>
          </a:prstGeom>
          <a:noFill/>
        </p:spPr>
      </p:pic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85800" y="5334000"/>
            <a:ext cx="7696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Strong </a:t>
            </a:r>
            <a:r>
              <a:rPr lang="en-GB" sz="1200">
                <a:latin typeface="Verdana" pitchFamily="34" charset="0"/>
              </a:rPr>
              <a:t>differences during the single season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COSMO-ME quite stable overestimation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COSMO-I7 bias and pod decrease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sz="12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 descr="boot_nud00_ci200_0024_200706_200806_0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6" y="4181468"/>
            <a:ext cx="4135438" cy="1738312"/>
          </a:xfrm>
          <a:prstGeom prst="rect">
            <a:avLst/>
          </a:prstGeom>
          <a:noFill/>
        </p:spPr>
      </p:pic>
      <p:pic>
        <p:nvPicPr>
          <p:cNvPr id="27658" name="Picture 10" descr="boot_nud00_ci200_0024_200706_200806_0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6" y="661980"/>
            <a:ext cx="4135438" cy="1738313"/>
          </a:xfrm>
          <a:prstGeom prst="rect">
            <a:avLst/>
          </a:prstGeom>
          <a:noFill/>
        </p:spPr>
      </p:pic>
      <p:pic>
        <p:nvPicPr>
          <p:cNvPr id="27659" name="Picture 11" descr="boot_nud00_ci200_0024_200706_200806_01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676" y="661980"/>
            <a:ext cx="4135438" cy="1738313"/>
          </a:xfrm>
          <a:prstGeom prst="rect">
            <a:avLst/>
          </a:prstGeom>
          <a:noFill/>
        </p:spPr>
      </p:pic>
      <p:pic>
        <p:nvPicPr>
          <p:cNvPr id="27660" name="Picture 12" descr="boot_nud00_ci200_0024_200706_200806_01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428868"/>
            <a:ext cx="4135438" cy="1738312"/>
          </a:xfrm>
          <a:prstGeom prst="rect">
            <a:avLst/>
          </a:prstGeom>
          <a:noFill/>
        </p:spPr>
      </p:pic>
      <p:pic>
        <p:nvPicPr>
          <p:cNvPr id="27662" name="Picture 14" descr="boot_nud00_ci200_0024_200706_200806_01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6" y="2414580"/>
            <a:ext cx="4135438" cy="1738313"/>
          </a:xfrm>
          <a:prstGeom prst="rect">
            <a:avLst/>
          </a:prstGeom>
          <a:noFill/>
        </p:spPr>
      </p:pic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629276" y="4624380"/>
            <a:ext cx="2743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COSMO-I2 sligtly better on average</a:t>
            </a:r>
          </a:p>
          <a:p>
            <a:pPr>
              <a:spcBef>
                <a:spcPct val="50000"/>
              </a:spcBef>
            </a:pPr>
            <a:endParaRPr lang="it-IT" sz="12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28679" name="Picture 7" descr="boot_nud00_ci200_020_P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2971800"/>
            <a:ext cx="4135437" cy="1738313"/>
          </a:xfrm>
          <a:prstGeom prst="rect">
            <a:avLst/>
          </a:prstGeom>
          <a:noFill/>
        </p:spPr>
      </p:pic>
      <p:pic>
        <p:nvPicPr>
          <p:cNvPr id="28680" name="Picture 8" descr="boot_nud00_ci200_020_B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81088"/>
            <a:ext cx="4135438" cy="1738312"/>
          </a:xfrm>
          <a:prstGeom prst="rect">
            <a:avLst/>
          </a:prstGeom>
          <a:noFill/>
        </p:spPr>
      </p:pic>
      <p:pic>
        <p:nvPicPr>
          <p:cNvPr id="28681" name="Picture 9" descr="boot_nud00_ci200_020_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1363" y="1081088"/>
            <a:ext cx="4135437" cy="1738312"/>
          </a:xfrm>
          <a:prstGeom prst="rect">
            <a:avLst/>
          </a:prstGeom>
          <a:noFill/>
        </p:spPr>
      </p:pic>
      <p:pic>
        <p:nvPicPr>
          <p:cNvPr id="28682" name="Picture 10" descr="boot_nud00_ci200_020_F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1363" y="2986088"/>
            <a:ext cx="4135437" cy="1738312"/>
          </a:xfrm>
          <a:prstGeom prst="rect">
            <a:avLst/>
          </a:prstGeom>
          <a:noFill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85800" y="5334000"/>
            <a:ext cx="769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COSMO-I2 trend seems to follow COSMO-I7 trend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COSMO-I2 worsening: strong positive bias last summer (deep convection on), negative bias this spring (deep convection off)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sz="12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3157" y="3157518"/>
            <a:ext cx="6400800" cy="1752600"/>
          </a:xfrm>
        </p:spPr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29705" name="Picture 9" descr="boot_med00_ita00_0024_200706_200806_0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57" y="4376718"/>
            <a:ext cx="4135438" cy="1738313"/>
          </a:xfrm>
          <a:prstGeom prst="rect">
            <a:avLst/>
          </a:prstGeom>
          <a:noFill/>
        </p:spPr>
      </p:pic>
      <p:pic>
        <p:nvPicPr>
          <p:cNvPr id="29706" name="Picture 10" descr="boot_med00_ita00_0024_200706_200806_01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8"/>
            <a:ext cx="4135437" cy="1738313"/>
          </a:xfrm>
          <a:prstGeom prst="rect">
            <a:avLst/>
          </a:prstGeom>
          <a:noFill/>
        </p:spPr>
      </p:pic>
      <p:pic>
        <p:nvPicPr>
          <p:cNvPr id="29707" name="Picture 11" descr="boot_med00_ita00_0024_200706_200806_01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3557" y="657206"/>
            <a:ext cx="4135438" cy="1738312"/>
          </a:xfrm>
          <a:prstGeom prst="rect">
            <a:avLst/>
          </a:prstGeom>
          <a:noFill/>
        </p:spPr>
      </p:pic>
      <p:pic>
        <p:nvPicPr>
          <p:cNvPr id="29708" name="Picture 12" descr="boot_med00_ita00_0024_200706_200806_01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5320" y="2547918"/>
            <a:ext cx="4135437" cy="1738313"/>
          </a:xfrm>
          <a:prstGeom prst="rect">
            <a:avLst/>
          </a:prstGeom>
          <a:noFill/>
        </p:spPr>
      </p:pic>
      <p:pic>
        <p:nvPicPr>
          <p:cNvPr id="29710" name="Picture 14" descr="boot_med00_ita00_0024_200706_200806_01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20" y="2547918"/>
            <a:ext cx="4135437" cy="1738313"/>
          </a:xfrm>
          <a:prstGeom prst="rect">
            <a:avLst/>
          </a:prstGeom>
          <a:noFill/>
        </p:spPr>
      </p:pic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640357" y="4605318"/>
            <a:ext cx="274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No significant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30729" name="Picture 9" descr="boot_med00_ita00_020_F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4135438" cy="1738313"/>
          </a:xfrm>
          <a:prstGeom prst="rect">
            <a:avLst/>
          </a:prstGeom>
          <a:noFill/>
        </p:spPr>
      </p:pic>
      <p:pic>
        <p:nvPicPr>
          <p:cNvPr id="30730" name="Picture 10" descr="boot_med00_ita00_020_P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3" y="2971800"/>
            <a:ext cx="4135437" cy="1738313"/>
          </a:xfrm>
          <a:prstGeom prst="rect">
            <a:avLst/>
          </a:prstGeom>
          <a:noFill/>
        </p:spPr>
      </p:pic>
      <p:pic>
        <p:nvPicPr>
          <p:cNvPr id="30731" name="Picture 11" descr="boot_med00_ita00_020_BI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143000"/>
            <a:ext cx="4135438" cy="1738313"/>
          </a:xfrm>
          <a:prstGeom prst="rect">
            <a:avLst/>
          </a:prstGeom>
          <a:noFill/>
        </p:spPr>
      </p:pic>
      <p:pic>
        <p:nvPicPr>
          <p:cNvPr id="30732" name="Picture 12" descr="boot_med00_ita00_020_E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157288"/>
            <a:ext cx="4135438" cy="1738312"/>
          </a:xfrm>
          <a:prstGeom prst="rect">
            <a:avLst/>
          </a:prstGeom>
          <a:noFill/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85800" y="5334000"/>
            <a:ext cx="7696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Generally the same trend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bias &gt; 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Sligltly improvement for pod, ets,far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sz="12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6h_000_F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013" y="3200400"/>
            <a:ext cx="4598987" cy="1931988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31753" name="Picture 9" descr="6h_000_P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3" y="3200400"/>
            <a:ext cx="4598987" cy="1931988"/>
          </a:xfrm>
          <a:prstGeom prst="rect">
            <a:avLst/>
          </a:prstGeom>
          <a:noFill/>
        </p:spPr>
      </p:pic>
      <p:pic>
        <p:nvPicPr>
          <p:cNvPr id="31755" name="Picture 11" descr="6h_000_E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990600"/>
            <a:ext cx="4602163" cy="1931988"/>
          </a:xfrm>
          <a:prstGeom prst="rect">
            <a:avLst/>
          </a:prstGeom>
          <a:noFill/>
        </p:spPr>
      </p:pic>
      <p:pic>
        <p:nvPicPr>
          <p:cNvPr id="31754" name="Picture 10" descr="6h_000_BI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990600"/>
            <a:ext cx="4602163" cy="1931988"/>
          </a:xfrm>
          <a:prstGeom prst="rect">
            <a:avLst/>
          </a:prstGeom>
          <a:noFill/>
        </p:spPr>
      </p:pic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85800" y="5334000"/>
            <a:ext cx="769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200">
                <a:latin typeface="Verdana" pitchFamily="34" charset="0"/>
              </a:rPr>
              <a:t> </a:t>
            </a:r>
            <a:r>
              <a:rPr lang="en-GB" sz="1200">
                <a:latin typeface="Verdana" pitchFamily="34" charset="0"/>
              </a:rPr>
              <a:t>Bias overestimation peak during midday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>
                <a:latin typeface="Verdana" pitchFamily="34" charset="0"/>
              </a:rPr>
              <a:t> Best value peak for pod, ets, far during afternoon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>
                <a:latin typeface="Verdana" pitchFamily="34" charset="0"/>
              </a:rPr>
              <a:t> Spin-up problem for all the models especially COSMO-I7 and COSMO-I2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52400" y="3886200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76200" y="1752600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6h_010_F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013" y="3200400"/>
            <a:ext cx="4598987" cy="1931988"/>
          </a:xfrm>
          <a:prstGeom prst="rect">
            <a:avLst/>
          </a:prstGeom>
          <a:noFill/>
        </p:spPr>
      </p:pic>
      <p:pic>
        <p:nvPicPr>
          <p:cNvPr id="32777" name="Picture 9" descr="6h_010_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90600"/>
            <a:ext cx="4598988" cy="1931988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endParaRPr lang="it-IT"/>
          </a:p>
          <a:p>
            <a:endParaRPr lang="it-IT"/>
          </a:p>
        </p:txBody>
      </p:sp>
      <p:pic>
        <p:nvPicPr>
          <p:cNvPr id="32775" name="Picture 7" descr="6h_010_P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200400"/>
            <a:ext cx="4598988" cy="1931988"/>
          </a:xfrm>
          <a:prstGeom prst="rect">
            <a:avLst/>
          </a:prstGeom>
          <a:noFill/>
        </p:spPr>
      </p:pic>
      <p:pic>
        <p:nvPicPr>
          <p:cNvPr id="32776" name="Picture 8" descr="6h_010_BI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990600"/>
            <a:ext cx="4598988" cy="1931988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52400" y="3886200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52400" y="1752600"/>
            <a:ext cx="15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85800" y="5334000"/>
            <a:ext cx="7696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200">
                <a:latin typeface="Verdana" pitchFamily="34" charset="0"/>
              </a:rPr>
              <a:t> General worsening with forecast 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>
                <a:latin typeface="Verdana" pitchFamily="34" charset="0"/>
              </a:rPr>
              <a:t> The spin-up seems to disappear except for COSMO-I2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>
                <a:latin typeface="Verdana" pitchFamily="34" charset="0"/>
              </a:rPr>
              <a:t> Anomalous behaviour for COSMO-I2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200">
                <a:latin typeface="Verdana" pitchFamily="34" charset="0"/>
              </a:rPr>
              <a:t> COSMO-7 underestimates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498870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untitled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49" y="979488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untitled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099" y="979488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untitled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49" y="3500438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357554" y="214290"/>
            <a:ext cx="2154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SON 2007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72198" y="252691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titled-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5783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untitled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714356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untitled-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85794"/>
            <a:ext cx="394017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88813" y="214290"/>
            <a:ext cx="21547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SON 2007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72198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79388" y="981075"/>
            <a:ext cx="8567737" cy="5537200"/>
            <a:chOff x="179388" y="981075"/>
            <a:chExt cx="8567737" cy="5537200"/>
          </a:xfrm>
        </p:grpSpPr>
        <p:pic>
          <p:nvPicPr>
            <p:cNvPr id="3" name="Picture 9" descr="untitled-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7900" y="3716338"/>
              <a:ext cx="3959225" cy="280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1" descr="untitled-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7900" y="981075"/>
              <a:ext cx="3959225" cy="280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2" descr="untitled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388" y="981075"/>
              <a:ext cx="3959225" cy="280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3" descr="untitled-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388" y="3716338"/>
              <a:ext cx="3959225" cy="280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71802" y="214290"/>
            <a:ext cx="3148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DJF 2007-2008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01394" y="324129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C:\Documents and Settings\controllo\Desktop\Gmeeting\wmo\common plots\CH_SCORES\son-all\MSLP_g_20070901_20071130_00l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26" y="-91132"/>
            <a:ext cx="3785408" cy="2520000"/>
          </a:xfrm>
          <a:prstGeom prst="rect">
            <a:avLst/>
          </a:prstGeom>
          <a:noFill/>
        </p:spPr>
      </p:pic>
      <p:pic>
        <p:nvPicPr>
          <p:cNvPr id="79878" name="Picture 6" descr="C:\Documents and Settings\controllo\Desktop\Gmeeting\wmo\common plots\GREECE_SCORES\son-all\MSLP_g_20070901_20071130_00li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-19694"/>
            <a:ext cx="3785408" cy="2520000"/>
          </a:xfrm>
          <a:prstGeom prst="rect">
            <a:avLst/>
          </a:prstGeom>
          <a:noFill/>
        </p:spPr>
      </p:pic>
      <p:pic>
        <p:nvPicPr>
          <p:cNvPr id="79879" name="Picture 7" descr="C:\Documents and Settings\controllo\Desktop\Gmeeting\wmo\common plots\Germany\cosmo-eu\SON\MSLP_g_20070901_20071130_00li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526" y="2052008"/>
            <a:ext cx="3785408" cy="2520000"/>
          </a:xfrm>
          <a:prstGeom prst="rect">
            <a:avLst/>
          </a:prstGeom>
          <a:noFill/>
        </p:spPr>
      </p:pic>
      <p:pic>
        <p:nvPicPr>
          <p:cNvPr id="79880" name="Picture 8" descr="C:\Documents and Settings\controllo\Desktop\Gmeeting\wmo\common plots\IT_SCORES\CM-son-all\MSLP_g_20070901_20071130_00li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123446"/>
            <a:ext cx="3785408" cy="2520000"/>
          </a:xfrm>
          <a:prstGeom prst="rect">
            <a:avLst/>
          </a:prstGeom>
          <a:noFill/>
        </p:spPr>
      </p:pic>
      <p:pic>
        <p:nvPicPr>
          <p:cNvPr id="79881" name="Picture 9" descr="C:\Documents and Settings\controllo\Desktop\Gmeeting\wmo\common plots\IT_SCORES\CI7-son-all\MSLP_g_20070901_20071130_00li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357694"/>
            <a:ext cx="3785408" cy="2520000"/>
          </a:xfrm>
          <a:prstGeom prst="rect">
            <a:avLst/>
          </a:prstGeom>
          <a:noFill/>
        </p:spPr>
      </p:pic>
      <p:pic>
        <p:nvPicPr>
          <p:cNvPr id="79882" name="Picture 10" descr="C:\Documents and Settings\controllo\Desktop\Gmeeting\wmo\common plots\RO_SCORES\SON\MSLP_g_20070901_20071130_00lin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526" y="4409462"/>
            <a:ext cx="3785408" cy="252000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4143372" y="3357562"/>
            <a:ext cx="98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SON</a:t>
            </a:r>
          </a:p>
          <a:p>
            <a:pPr algn="ctr"/>
            <a:r>
              <a:rPr lang="it-IT" dirty="0" smtClean="0"/>
              <a:t>MSLP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9592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untitled-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39592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untitled-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14686"/>
            <a:ext cx="45783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71802" y="142852"/>
            <a:ext cx="31486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DJF 2007-2008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29956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ollo\Desktop\Gmeeting\wmo\untitled-2.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357718" cy="3083047"/>
          </a:xfrm>
          <a:prstGeom prst="rect">
            <a:avLst/>
          </a:prstGeom>
          <a:noFill/>
        </p:spPr>
      </p:pic>
      <p:pic>
        <p:nvPicPr>
          <p:cNvPr id="1027" name="Picture 3" descr="C:\Documents and Settings\controllo\Desktop\Gmeeting\wmo\untitled-4.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579563" cy="3240000"/>
          </a:xfrm>
          <a:prstGeom prst="rect">
            <a:avLst/>
          </a:prstGeom>
          <a:noFill/>
        </p:spPr>
      </p:pic>
      <p:pic>
        <p:nvPicPr>
          <p:cNvPr id="1028" name="Picture 4" descr="C:\Documents and Settings\controllo\Desktop\Gmeeting\wmo\untitled-6.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214686"/>
            <a:ext cx="4579564" cy="3240000"/>
          </a:xfrm>
          <a:prstGeom prst="rect">
            <a:avLst/>
          </a:prstGeom>
          <a:noFill/>
        </p:spPr>
      </p:pic>
      <p:pic>
        <p:nvPicPr>
          <p:cNvPr id="1029" name="Picture 5" descr="C:\Documents and Settings\controllo\Desktop\Gmeeting\wmo\untitled-8.d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1593" y="3143248"/>
            <a:ext cx="4579563" cy="3240000"/>
          </a:xfrm>
          <a:prstGeom prst="rect">
            <a:avLst/>
          </a:prstGeom>
          <a:noFill/>
        </p:spPr>
      </p:pic>
      <p:sp>
        <p:nvSpPr>
          <p:cNvPr id="8" name="Segnaposto data 3"/>
          <p:cNvSpPr txBox="1">
            <a:spLocks/>
          </p:cNvSpPr>
          <p:nvPr/>
        </p:nvSpPr>
        <p:spPr>
          <a:xfrm>
            <a:off x="1643042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361270" y="214290"/>
            <a:ext cx="22108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MAM 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44402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ontrollo\Desktop\Gmeeting\wmo\untitled-12.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579562" cy="3240000"/>
          </a:xfrm>
          <a:prstGeom prst="rect">
            <a:avLst/>
          </a:prstGeom>
          <a:noFill/>
        </p:spPr>
      </p:pic>
      <p:pic>
        <p:nvPicPr>
          <p:cNvPr id="2051" name="Picture 3" descr="C:\Documents and Settings\controllo\Desktop\Gmeeting\wmo\untitled-14.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903380"/>
            <a:ext cx="4579563" cy="3240000"/>
          </a:xfrm>
          <a:prstGeom prst="rect">
            <a:avLst/>
          </a:prstGeom>
          <a:noFill/>
        </p:spPr>
      </p:pic>
      <p:sp>
        <p:nvSpPr>
          <p:cNvPr id="10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61270" y="214290"/>
            <a:ext cx="22108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MAM 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72198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ontrollo\Desktop\Gmeeting\untitled-8.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579563" cy="3240000"/>
          </a:xfrm>
          <a:prstGeom prst="rect">
            <a:avLst/>
          </a:prstGeom>
          <a:noFill/>
        </p:spPr>
      </p:pic>
      <p:pic>
        <p:nvPicPr>
          <p:cNvPr id="3075" name="Picture 3" descr="C:\Documents and Settings\controllo\Desktop\Gmeeting\untitled-6.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189396"/>
            <a:ext cx="4579563" cy="3240000"/>
          </a:xfrm>
          <a:prstGeom prst="rect">
            <a:avLst/>
          </a:prstGeom>
          <a:noFill/>
        </p:spPr>
      </p:pic>
      <p:pic>
        <p:nvPicPr>
          <p:cNvPr id="3076" name="Picture 4" descr="C:\Documents and Settings\controllo\Desktop\Gmeeting\untitled-4.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3031" y="3189396"/>
            <a:ext cx="4579563" cy="3240000"/>
          </a:xfrm>
          <a:prstGeom prst="rect">
            <a:avLst/>
          </a:prstGeom>
          <a:noFill/>
        </p:spPr>
      </p:pic>
      <p:pic>
        <p:nvPicPr>
          <p:cNvPr id="3077" name="Picture 5" descr="C:\Documents and Settings\controllo\Desktop\Gmeeting\untitled-2.d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260438"/>
            <a:ext cx="4579563" cy="3240000"/>
          </a:xfrm>
          <a:prstGeom prst="rect">
            <a:avLst/>
          </a:prstGeom>
          <a:noFill/>
        </p:spPr>
      </p:pic>
      <p:sp>
        <p:nvSpPr>
          <p:cNvPr id="8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575584" y="214290"/>
            <a:ext cx="1910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JJA 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687278" y="21429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ontrollo\Desktop\Gmeeting\untitled-16.d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86124"/>
            <a:ext cx="4579563" cy="3240000"/>
          </a:xfrm>
          <a:prstGeom prst="rect">
            <a:avLst/>
          </a:prstGeom>
          <a:noFill/>
        </p:spPr>
      </p:pic>
      <p:pic>
        <p:nvPicPr>
          <p:cNvPr id="4099" name="Picture 3" descr="C:\Documents and Settings\controllo\Desktop\Gmeeting\untitled-14.d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14"/>
            <a:ext cx="4579562" cy="3240000"/>
          </a:xfrm>
          <a:prstGeom prst="rect">
            <a:avLst/>
          </a:prstGeom>
          <a:noFill/>
        </p:spPr>
      </p:pic>
      <p:pic>
        <p:nvPicPr>
          <p:cNvPr id="4100" name="Picture 4" descr="C:\Documents and Settings\controllo\Desktop\Gmeeting\untitled-12.d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17562"/>
            <a:ext cx="4579562" cy="3240000"/>
          </a:xfrm>
          <a:prstGeom prst="rect">
            <a:avLst/>
          </a:prstGeom>
          <a:noFill/>
        </p:spPr>
      </p:pic>
      <p:sp>
        <p:nvSpPr>
          <p:cNvPr id="7" name="Segnaposto data 3"/>
          <p:cNvSpPr txBox="1">
            <a:spLocks/>
          </p:cNvSpPr>
          <p:nvPr/>
        </p:nvSpPr>
        <p:spPr>
          <a:xfrm>
            <a:off x="1795458" y="6248400"/>
            <a:ext cx="6134128" cy="474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10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° COSMO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Meeting –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Cracow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15-19 </a:t>
            </a:r>
            <a:r>
              <a:rPr kumimoji="0" lang="it-IT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2008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04164" y="214290"/>
            <a:ext cx="1910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 smtClean="0">
                <a:latin typeface="Verdana" pitchFamily="34" charset="0"/>
              </a:rPr>
              <a:t>JJA 2008</a:t>
            </a:r>
            <a:endParaRPr lang="it-IT" sz="3000" dirty="0">
              <a:latin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115774" y="446753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CIT - CME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COSMO GM 2008 Cracow</a:t>
            </a:r>
            <a:endParaRPr lang="de-DE" sz="1000" b="0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431800"/>
          </a:xfrm>
        </p:spPr>
        <p:txBody>
          <a:bodyPr/>
          <a:lstStyle/>
          <a:p>
            <a:r>
              <a:rPr lang="de-DE" sz="2600"/>
              <a:t>RMSE of Tmax 2m September 2006 - August 2007, </a:t>
            </a:r>
            <a:br>
              <a:rPr lang="de-DE" sz="2600"/>
            </a:br>
            <a:r>
              <a:rPr lang="de-DE" sz="2600"/>
              <a:t> COSMO-DE, vv=18, and vv =42, Start 00 UTC </a:t>
            </a:r>
          </a:p>
        </p:txBody>
      </p:sp>
      <p:graphicFrame>
        <p:nvGraphicFramePr>
          <p:cNvPr id="435200" name="Object 0"/>
          <p:cNvGraphicFramePr>
            <a:graphicFrameLocks noChangeAspect="1"/>
          </p:cNvGraphicFramePr>
          <p:nvPr/>
        </p:nvGraphicFramePr>
        <p:xfrm>
          <a:off x="898525" y="1028724"/>
          <a:ext cx="8147050" cy="5757862"/>
        </p:xfrm>
        <a:graphic>
          <a:graphicData uri="http://schemas.openxmlformats.org/presentationml/2006/ole">
            <p:oleObj spid="_x0000_s101378" name="Photo Editor Photo" r:id="rId3" imgW="11142857" imgH="787619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COSMO GM 2008 Cracow</a:t>
            </a:r>
            <a:endParaRPr lang="de-DE" sz="1000" b="0"/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898525" y="719138"/>
          <a:ext cx="8147050" cy="5757862"/>
        </p:xfrm>
        <a:graphic>
          <a:graphicData uri="http://schemas.openxmlformats.org/presentationml/2006/ole">
            <p:oleObj spid="_x0000_s8194" name="Photo Editor Photo" r:id="rId3" imgW="11142857" imgH="7876190" progId="">
              <p:embed/>
            </p:oleObj>
          </a:graphicData>
        </a:graphic>
      </p:graphicFrame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431800"/>
          </a:xfrm>
        </p:spPr>
        <p:txBody>
          <a:bodyPr/>
          <a:lstStyle/>
          <a:p>
            <a:r>
              <a:rPr lang="de-DE" sz="2600"/>
              <a:t>RMSE of Tmax 2m September 2007 - August 2008, </a:t>
            </a:r>
            <a:br>
              <a:rPr lang="de-DE" sz="2600"/>
            </a:br>
            <a:r>
              <a:rPr lang="de-DE" sz="2600"/>
              <a:t> COSMO-DE, vv=18, and vv =42, Start 00 UTC  </a:t>
            </a:r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5029200" y="1600200"/>
            <a:ext cx="0" cy="3505200"/>
          </a:xfrm>
          <a:prstGeom prst="line">
            <a:avLst/>
          </a:prstGeom>
          <a:noFill/>
          <a:ln w="25400">
            <a:solidFill>
              <a:srgbClr val="99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70697" name="Text Box 9"/>
          <p:cNvSpPr txBox="1">
            <a:spLocks noChangeArrowheads="1"/>
          </p:cNvSpPr>
          <p:nvPr/>
        </p:nvSpPr>
        <p:spPr bwMode="auto">
          <a:xfrm>
            <a:off x="5181600" y="1489075"/>
            <a:ext cx="3140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660033"/>
                </a:solidFill>
                <a:latin typeface="Times New Roman" charset="0"/>
              </a:rPr>
              <a:t>Introduction of </a:t>
            </a:r>
          </a:p>
          <a:p>
            <a:r>
              <a:rPr lang="de-DE" sz="2400" b="1">
                <a:solidFill>
                  <a:srgbClr val="660033"/>
                </a:solidFill>
                <a:latin typeface="Times New Roman" charset="0"/>
              </a:rPr>
              <a:t>new diagnosis for T2m</a:t>
            </a: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54038" y="1173163"/>
          <a:ext cx="7827962" cy="5532437"/>
        </p:xfrm>
        <a:graphic>
          <a:graphicData uri="http://schemas.openxmlformats.org/presentationml/2006/ole">
            <p:oleObj spid="_x0000_s6146" name="Photo Editor Photo" r:id="rId3" imgW="11142857" imgH="7876190" progId="">
              <p:embed/>
            </p:oleObj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de-DE" sz="2800" b="1">
                <a:solidFill>
                  <a:schemeClr val="accent2"/>
                </a:solidFill>
              </a:rPr>
              <a:t>The effect of new diagnosis of 2m temperature on forecast quality of COSMO-EU‘s maximum temperature over Germany</a:t>
            </a:r>
            <a:endParaRPr lang="de-DE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CH" sz="2400"/>
              <a:t>2m temperature diagnostics</a:t>
            </a:r>
            <a:br>
              <a:rPr lang="de-CH" sz="2400"/>
            </a:br>
            <a:r>
              <a:rPr lang="de-CH" sz="2400"/>
              <a:t>impact on mean diurnal cycle</a:t>
            </a:r>
            <a:endParaRPr lang="en-US" sz="2400"/>
          </a:p>
        </p:txBody>
      </p:sp>
      <p:pic>
        <p:nvPicPr>
          <p:cNvPr id="276485" name="Picture 5" descr="daytime_scores37-48_T_2M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394493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486" name="Picture 6" descr="daytime_scores37-48_T_2M01"/>
          <p:cNvPicPr>
            <a:picLocks noChangeAspect="1" noChangeArrowheads="1"/>
          </p:cNvPicPr>
          <p:nvPr/>
        </p:nvPicPr>
        <p:blipFill>
          <a:blip r:embed="rId3"/>
          <a:srcRect l="2625"/>
          <a:stretch>
            <a:fillRect/>
          </a:stretch>
        </p:blipFill>
        <p:spPr bwMode="auto">
          <a:xfrm>
            <a:off x="4891088" y="1484313"/>
            <a:ext cx="384175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1765300" y="1087438"/>
            <a:ext cx="616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2000">
                <a:latin typeface="Arial" charset="0"/>
              </a:rPr>
              <a:t>Summer 2007                                        Summer 2008</a:t>
            </a:r>
            <a:endParaRPr lang="en-US" sz="2000">
              <a:latin typeface="Arial" charset="0"/>
            </a:endParaRPr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1166813" y="4170363"/>
            <a:ext cx="6861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>
                <a:latin typeface="Arial" charset="0"/>
              </a:rPr>
              <a:t>The (well known) errors of:</a:t>
            </a:r>
          </a:p>
          <a:p>
            <a:r>
              <a:rPr lang="de-CH" sz="2000">
                <a:latin typeface="Arial" charset="0"/>
              </a:rPr>
              <a:t>- too strong temperature increase in the morning</a:t>
            </a:r>
            <a:br>
              <a:rPr lang="de-CH" sz="2000">
                <a:latin typeface="Arial" charset="0"/>
              </a:rPr>
            </a:br>
            <a:r>
              <a:rPr lang="de-CH" sz="2000">
                <a:latin typeface="Arial" charset="0"/>
              </a:rPr>
              <a:t>- maxima  reached ~ 1.5-2 h too early</a:t>
            </a:r>
            <a:br>
              <a:rPr lang="de-CH" sz="2000">
                <a:latin typeface="Arial" charset="0"/>
              </a:rPr>
            </a:br>
            <a:r>
              <a:rPr lang="de-CH" sz="2000">
                <a:latin typeface="Arial" charset="0"/>
              </a:rPr>
              <a:t>is removed with the new 2m temperature diagnostics (introduced operationally 09.06.08)</a:t>
            </a:r>
            <a:endParaRPr lang="en-US" sz="2000">
              <a:latin typeface="Arial" charset="0"/>
            </a:endParaRPr>
          </a:p>
        </p:txBody>
      </p:sp>
      <p:sp>
        <p:nvSpPr>
          <p:cNvPr id="276489" name="Line 9"/>
          <p:cNvSpPr>
            <a:spLocks noChangeShapeType="1"/>
          </p:cNvSpPr>
          <p:nvPr/>
        </p:nvSpPr>
        <p:spPr bwMode="auto">
          <a:xfrm flipV="1">
            <a:off x="2051050" y="2924175"/>
            <a:ext cx="0" cy="576263"/>
          </a:xfrm>
          <a:prstGeom prst="line">
            <a:avLst/>
          </a:prstGeom>
          <a:noFill/>
          <a:ln w="28575">
            <a:solidFill>
              <a:srgbClr val="FD2C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6490" name="Line 10"/>
          <p:cNvSpPr>
            <a:spLocks noChangeShapeType="1"/>
          </p:cNvSpPr>
          <p:nvPr/>
        </p:nvSpPr>
        <p:spPr bwMode="auto">
          <a:xfrm flipV="1">
            <a:off x="2916238" y="2349500"/>
            <a:ext cx="0" cy="576263"/>
          </a:xfrm>
          <a:prstGeom prst="line">
            <a:avLst/>
          </a:prstGeom>
          <a:noFill/>
          <a:ln w="28575">
            <a:solidFill>
              <a:srgbClr val="FD2C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6491" name="Line 11"/>
          <p:cNvSpPr>
            <a:spLocks noChangeShapeType="1"/>
          </p:cNvSpPr>
          <p:nvPr/>
        </p:nvSpPr>
        <p:spPr bwMode="auto">
          <a:xfrm flipV="1">
            <a:off x="6011863" y="2852738"/>
            <a:ext cx="0" cy="576262"/>
          </a:xfrm>
          <a:prstGeom prst="line">
            <a:avLst/>
          </a:prstGeom>
          <a:noFill/>
          <a:ln w="28575">
            <a:solidFill>
              <a:srgbClr val="FD2C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6492" name="Line 12"/>
          <p:cNvSpPr>
            <a:spLocks noChangeShapeType="1"/>
          </p:cNvSpPr>
          <p:nvPr/>
        </p:nvSpPr>
        <p:spPr bwMode="auto">
          <a:xfrm flipV="1">
            <a:off x="6877050" y="2333625"/>
            <a:ext cx="0" cy="576263"/>
          </a:xfrm>
          <a:prstGeom prst="line">
            <a:avLst/>
          </a:prstGeom>
          <a:noFill/>
          <a:ln w="28575">
            <a:solidFill>
              <a:srgbClr val="FD2C0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de-DE" sz="2800" b="1">
                <a:solidFill>
                  <a:schemeClr val="accent2"/>
                </a:solidFill>
              </a:rPr>
              <a:t>The effect of new diagnosis gusts on forecast quality of COSMO-EU‘s gusts over Germany</a:t>
            </a:r>
            <a:endParaRPr lang="de-DE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798638" y="2957513"/>
          <a:ext cx="5427662" cy="3595687"/>
        </p:xfrm>
        <a:graphic>
          <a:graphicData uri="http://schemas.openxmlformats.org/presentationml/2006/ole">
            <p:oleObj spid="_x0000_s4100" name="Photo Editor Photo" r:id="rId4" imgW="2991268" imgH="1980952" progId="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22325" y="1066800"/>
            <a:ext cx="3951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/>
              <a:t>2006:</a:t>
            </a:r>
          </a:p>
          <a:p>
            <a:r>
              <a:rPr lang="de-DE" b="1"/>
              <a:t>Mean of observation: 6.8 m/s</a:t>
            </a:r>
          </a:p>
          <a:p>
            <a:r>
              <a:rPr lang="de-DE" b="1"/>
              <a:t>Mean of forecast      : 8.8 m/s</a:t>
            </a:r>
          </a:p>
          <a:p>
            <a:r>
              <a:rPr lang="de-DE" b="1"/>
              <a:t>RMSE at 72 h           :4.2 m/s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C:\Documents and Settings\controllo\Desktop\Gmeeting\wmo\common plots\CH_SCORES\djf-all\FBI_gf_20071201_20080229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785408" cy="2520000"/>
          </a:xfrm>
          <a:prstGeom prst="rect">
            <a:avLst/>
          </a:prstGeom>
          <a:noFill/>
        </p:spPr>
      </p:pic>
      <p:pic>
        <p:nvPicPr>
          <p:cNvPr id="80902" name="Picture 6" descr="C:\Documents and Settings\controllo\Desktop\Gmeeting\wmo\common plots\Germany\cosmo-eu\DJF\FBI_gf_20071201_20080229_+06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357562"/>
            <a:ext cx="3785408" cy="2520000"/>
          </a:xfrm>
          <a:prstGeom prst="rect">
            <a:avLst/>
          </a:prstGeom>
          <a:noFill/>
        </p:spPr>
      </p:pic>
      <p:pic>
        <p:nvPicPr>
          <p:cNvPr id="80904" name="Picture 8" descr="C:\Documents and Settings\controllo\Desktop\Gmeeting\wmo\common plots\IT_SCORES\CM-djf-all\FBI_gf_20071201_20080229_+06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3785408" cy="2520000"/>
          </a:xfrm>
          <a:prstGeom prst="rect">
            <a:avLst/>
          </a:prstGeom>
          <a:noFill/>
        </p:spPr>
      </p:pic>
      <p:pic>
        <p:nvPicPr>
          <p:cNvPr id="80905" name="Picture 9" descr="C:\Documents and Settings\controllo\Desktop\Gmeeting\wmo\common plots\IT_SCORES\CI7-djf-all\FBI_gf_20071201_20080229_+06_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9000"/>
            <a:ext cx="3785407" cy="2520000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4214810" y="2928934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DJF</a:t>
            </a:r>
          </a:p>
          <a:p>
            <a:r>
              <a:rPr lang="it-IT" dirty="0" smtClean="0"/>
              <a:t>PREC</a:t>
            </a:r>
          </a:p>
          <a:p>
            <a:r>
              <a:rPr lang="it-IT" dirty="0" smtClean="0"/>
              <a:t>FBI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de-DE" sz="2800" b="1">
                <a:solidFill>
                  <a:schemeClr val="accent2"/>
                </a:solidFill>
              </a:rPr>
              <a:t>The effect of new diagnosis gusts on forecast quality of COSMO-EU‘s gusts over Germany</a:t>
            </a:r>
            <a:endParaRPr lang="de-DE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798638" y="2952750"/>
          <a:ext cx="5513387" cy="3600450"/>
        </p:xfrm>
        <a:graphic>
          <a:graphicData uri="http://schemas.openxmlformats.org/presentationml/2006/ole">
            <p:oleObj spid="_x0000_s5123" name="Photo Editor Photo" r:id="rId4" imgW="3019048" imgH="1971950" progId="">
              <p:embed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229225" y="1066800"/>
            <a:ext cx="3951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3300"/>
                </a:solidFill>
              </a:rPr>
              <a:t>2008:</a:t>
            </a:r>
            <a:endParaRPr lang="de-DE" b="1"/>
          </a:p>
          <a:p>
            <a:r>
              <a:rPr lang="de-DE" b="1"/>
              <a:t>Mean of observation: 6.6 m/s</a:t>
            </a:r>
          </a:p>
          <a:p>
            <a:r>
              <a:rPr lang="de-DE" b="1"/>
              <a:t>Mean of forecast      : 7.7 m/s</a:t>
            </a:r>
          </a:p>
          <a:p>
            <a:r>
              <a:rPr lang="de-DE" b="1"/>
              <a:t>RMSE at 72 h           :3.5 m/s</a:t>
            </a:r>
            <a:endParaRPr lang="de-DE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22325" y="1066800"/>
            <a:ext cx="3951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8000"/>
                </a:solidFill>
              </a:rPr>
              <a:t>2006:</a:t>
            </a:r>
            <a:endParaRPr lang="de-DE" b="1"/>
          </a:p>
          <a:p>
            <a:r>
              <a:rPr lang="de-DE" b="1"/>
              <a:t>Mean of observation: 6.8 m/s</a:t>
            </a:r>
          </a:p>
          <a:p>
            <a:r>
              <a:rPr lang="de-DE" b="1"/>
              <a:t>Mean of forecast      : 8.8 m/s</a:t>
            </a:r>
          </a:p>
          <a:p>
            <a:r>
              <a:rPr lang="de-DE" b="1"/>
              <a:t>RMSE at 72 h           :4.2 m/s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5" name="Picture 5" descr="station_scores39-48_VOLD_10M00"/>
          <p:cNvPicPr>
            <a:picLocks noChangeAspect="1" noChangeArrowheads="1"/>
          </p:cNvPicPr>
          <p:nvPr/>
        </p:nvPicPr>
        <p:blipFill>
          <a:blip r:embed="rId2"/>
          <a:srcRect l="9218" r="9218" b="9448"/>
          <a:stretch>
            <a:fillRect/>
          </a:stretch>
        </p:blipFill>
        <p:spPr bwMode="auto">
          <a:xfrm>
            <a:off x="704850" y="915988"/>
            <a:ext cx="6370638" cy="5176837"/>
          </a:xfrm>
          <a:prstGeom prst="rect">
            <a:avLst/>
          </a:prstGeom>
          <a:noFill/>
        </p:spPr>
      </p:pic>
      <p:sp>
        <p:nvSpPr>
          <p:cNvPr id="28160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CH" sz="2400"/>
              <a:t>windgust: </a:t>
            </a:r>
            <a:r>
              <a:rPr lang="fr-CH" sz="2400">
                <a:solidFill>
                  <a:srgbClr val="FD2C09"/>
                </a:solidFill>
              </a:rPr>
              <a:t>old</a:t>
            </a:r>
            <a:r>
              <a:rPr lang="fr-CH" sz="2400"/>
              <a:t> </a:t>
            </a:r>
            <a:r>
              <a:rPr lang="fr-CH" sz="2400">
                <a:solidFill>
                  <a:schemeClr val="bg2"/>
                </a:solidFill>
              </a:rPr>
              <a:t>vs new</a:t>
            </a:r>
            <a:r>
              <a:rPr lang="fr-CH" sz="2400"/>
              <a:t> for 16.01.-17.03.08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9" name="Picture 5" descr="station_scores39-48_VMAX_10M00"/>
          <p:cNvPicPr>
            <a:picLocks noChangeAspect="1" noChangeArrowheads="1"/>
          </p:cNvPicPr>
          <p:nvPr/>
        </p:nvPicPr>
        <p:blipFill>
          <a:blip r:embed="rId3"/>
          <a:srcRect l="9218" r="9218" b="9448"/>
          <a:stretch>
            <a:fillRect/>
          </a:stretch>
        </p:blipFill>
        <p:spPr bwMode="auto">
          <a:xfrm>
            <a:off x="719138" y="785794"/>
            <a:ext cx="6373812" cy="5176838"/>
          </a:xfrm>
          <a:prstGeom prst="rect">
            <a:avLst/>
          </a:prstGeom>
          <a:noFill/>
        </p:spPr>
      </p:pic>
      <p:sp>
        <p:nvSpPr>
          <p:cNvPr id="28263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CH" sz="2400"/>
              <a:t>windgust: </a:t>
            </a:r>
            <a:r>
              <a:rPr lang="fr-CH" sz="2400">
                <a:solidFill>
                  <a:schemeClr val="bg2"/>
                </a:solidFill>
              </a:rPr>
              <a:t>old vs</a:t>
            </a:r>
            <a:r>
              <a:rPr lang="fr-CH" sz="2400"/>
              <a:t> </a:t>
            </a:r>
            <a:r>
              <a:rPr lang="fr-CH" sz="2400">
                <a:solidFill>
                  <a:srgbClr val="FD2C09"/>
                </a:solidFill>
              </a:rPr>
              <a:t>new</a:t>
            </a:r>
            <a:r>
              <a:rPr lang="fr-CH" sz="2400"/>
              <a:t> for 16.01.-17.03.08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Verification global radiation: Kloten </a:t>
            </a:r>
            <a:endParaRPr lang="en-US"/>
          </a:p>
        </p:txBody>
      </p:sp>
      <p:pic>
        <p:nvPicPr>
          <p:cNvPr id="273416" name="Picture 8" descr="RG_verif_summer_KLO"/>
          <p:cNvPicPr>
            <a:picLocks noChangeAspect="1" noChangeArrowheads="1"/>
          </p:cNvPicPr>
          <p:nvPr/>
        </p:nvPicPr>
        <p:blipFill>
          <a:blip r:embed="rId2"/>
          <a:srcRect t="2127" b="4254"/>
          <a:stretch>
            <a:fillRect/>
          </a:stretch>
        </p:blipFill>
        <p:spPr bwMode="auto">
          <a:xfrm>
            <a:off x="1692275" y="1341438"/>
            <a:ext cx="5724525" cy="4752975"/>
          </a:xfrm>
          <a:prstGeom prst="rect">
            <a:avLst/>
          </a:prstGeom>
          <a:noFill/>
        </p:spPr>
      </p:pic>
      <p:sp>
        <p:nvSpPr>
          <p:cNvPr id="273417" name="Line 9"/>
          <p:cNvSpPr>
            <a:spLocks noChangeShapeType="1"/>
          </p:cNvSpPr>
          <p:nvPr/>
        </p:nvSpPr>
        <p:spPr bwMode="auto">
          <a:xfrm flipV="1">
            <a:off x="3257550" y="1744663"/>
            <a:ext cx="0" cy="3816350"/>
          </a:xfrm>
          <a:prstGeom prst="line">
            <a:avLst/>
          </a:prstGeom>
          <a:noFill/>
          <a:ln w="38100">
            <a:solidFill>
              <a:srgbClr val="ED181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0" name="Picture 4" descr="RG_verif_winter_KLO"/>
          <p:cNvPicPr>
            <a:picLocks noChangeAspect="1" noChangeArrowheads="1"/>
          </p:cNvPicPr>
          <p:nvPr/>
        </p:nvPicPr>
        <p:blipFill>
          <a:blip r:embed="rId2"/>
          <a:srcRect t="2127" b="4254"/>
          <a:stretch>
            <a:fillRect/>
          </a:stretch>
        </p:blipFill>
        <p:spPr bwMode="auto">
          <a:xfrm>
            <a:off x="1690688" y="1341438"/>
            <a:ext cx="5726112" cy="4754562"/>
          </a:xfrm>
          <a:prstGeom prst="rect">
            <a:avLst/>
          </a:prstGeom>
          <a:noFill/>
        </p:spPr>
      </p:pic>
      <p:sp>
        <p:nvSpPr>
          <p:cNvPr id="275462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CH"/>
              <a:t>Verification global radiation: Kloten </a:t>
            </a:r>
            <a:endParaRPr lang="en-US"/>
          </a:p>
        </p:txBody>
      </p:sp>
      <p:sp>
        <p:nvSpPr>
          <p:cNvPr id="275463" name="Line 7"/>
          <p:cNvSpPr>
            <a:spLocks noChangeShapeType="1"/>
          </p:cNvSpPr>
          <p:nvPr/>
        </p:nvSpPr>
        <p:spPr bwMode="auto">
          <a:xfrm flipV="1">
            <a:off x="3257550" y="1744663"/>
            <a:ext cx="0" cy="3816350"/>
          </a:xfrm>
          <a:prstGeom prst="line">
            <a:avLst/>
          </a:prstGeom>
          <a:noFill/>
          <a:ln w="38100">
            <a:solidFill>
              <a:srgbClr val="ED181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6877050" y="6237288"/>
            <a:ext cx="2087563" cy="476250"/>
          </a:xfrm>
          <a:prstGeom prst="rect">
            <a:avLst/>
          </a:prstGeom>
        </p:spPr>
        <p:txBody>
          <a:bodyPr/>
          <a:lstStyle/>
          <a:p>
            <a:r>
              <a:rPr lang="el-GR"/>
              <a:t>10th COSMO General Meeting, Cracow, Poland</a:t>
            </a:r>
          </a:p>
        </p:txBody>
      </p:sp>
      <p:pic>
        <p:nvPicPr>
          <p:cNvPr id="68615" name="Picture 7" descr="ev16653_Greece_A2002160_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985001"/>
          </a:xfrm>
          <a:prstGeom prst="rect">
            <a:avLst/>
          </a:prstGeom>
          <a:noFill/>
        </p:spPr>
      </p:pic>
      <p:pic>
        <p:nvPicPr>
          <p:cNvPr id="68614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908050"/>
            <a:ext cx="8313737" cy="5616575"/>
          </a:xfrm>
          <a:noFill/>
          <a:ln/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84213" y="188913"/>
            <a:ext cx="8459787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Century Gothic" pitchFamily="34" charset="0"/>
              </a:rPr>
              <a:t>Comparison of all operational models at HNMS</a:t>
            </a:r>
            <a:endParaRPr lang="el-GR" sz="280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10th COSMO General Meeting, Cracow, Poland</a:t>
            </a:r>
          </a:p>
        </p:txBody>
      </p:sp>
      <p:sp>
        <p:nvSpPr>
          <p:cNvPr id="69900" name="Rectangle 2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9656" name="Picture 24" descr="ev16653_Greece_A2002160_0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6513" y="0"/>
            <a:ext cx="9180513" cy="6884988"/>
          </a:xfrm>
          <a:noFill/>
          <a:ln/>
        </p:spPr>
      </p:pic>
      <p:pic>
        <p:nvPicPr>
          <p:cNvPr id="69896" name="Picture 2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908175" y="4754563"/>
            <a:ext cx="5953125" cy="1050925"/>
          </a:xfrm>
          <a:solidFill>
            <a:schemeClr val="bg1"/>
          </a:solidFill>
          <a:ln/>
        </p:spPr>
      </p:pic>
      <p:pic>
        <p:nvPicPr>
          <p:cNvPr id="69899" name="Picture 26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1763713" y="523875"/>
            <a:ext cx="6129337" cy="3697288"/>
          </a:xfrm>
          <a:noFill/>
          <a:ln/>
        </p:spPr>
      </p:pic>
      <p:sp>
        <p:nvSpPr>
          <p:cNvPr id="69902" name="Text Box 270"/>
          <p:cNvSpPr txBox="1">
            <a:spLocks noChangeArrowheads="1"/>
          </p:cNvSpPr>
          <p:nvPr/>
        </p:nvSpPr>
        <p:spPr bwMode="auto">
          <a:xfrm>
            <a:off x="0" y="44450"/>
            <a:ext cx="7056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Precipitation statistical scores…</a:t>
            </a:r>
            <a:endParaRPr lang="el-GR" sz="28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Observations: </a:t>
            </a:r>
            <a:r>
              <a:rPr lang="en-GB">
                <a:solidFill>
                  <a:srgbClr val="FFCC99"/>
                </a:solidFill>
              </a:rPr>
              <a:t>Autumns 2005-2007</a:t>
            </a:r>
          </a:p>
        </p:txBody>
      </p:sp>
      <p:sp>
        <p:nvSpPr>
          <p:cNvPr id="354309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7772400" y="6624638"/>
            <a:ext cx="1417638" cy="23336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it-IT" sz="800"/>
              <a:t>ECMWF AUT2005-2007</a:t>
            </a:r>
          </a:p>
        </p:txBody>
      </p:sp>
      <p:sp>
        <p:nvSpPr>
          <p:cNvPr id="3543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642100"/>
            <a:ext cx="360363" cy="215900"/>
          </a:xfrm>
          <a:prstGeom prst="actionButtonInformation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354323" name="Picture 19" descr="NEW_OSS_clima_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990600"/>
            <a:ext cx="7696200" cy="5129213"/>
          </a:xfrm>
          <a:prstGeom prst="rect">
            <a:avLst/>
          </a:prstGeom>
          <a:noFill/>
        </p:spPr>
      </p:pic>
      <p:sp>
        <p:nvSpPr>
          <p:cNvPr id="354325" name="Text Box 21"/>
          <p:cNvSpPr txBox="1">
            <a:spLocks noChangeArrowheads="1"/>
          </p:cNvSpPr>
          <p:nvPr/>
        </p:nvSpPr>
        <p:spPr bwMode="auto">
          <a:xfrm>
            <a:off x="1371600" y="175260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3600">
              <a:buClrTx/>
              <a:buFontTx/>
              <a:buNone/>
            </a:pPr>
            <a:r>
              <a:rPr lang="en-GB" sz="1000">
                <a:solidFill>
                  <a:srgbClr val="000000"/>
                </a:solidFill>
                <a:latin typeface="Trebuchet MS" pitchFamily="34" charset="0"/>
              </a:rPr>
              <a:t>North-West	        North Appenine         N-East             Centre of Italy            Sout of Italy          Sardinia</a:t>
            </a:r>
          </a:p>
        </p:txBody>
      </p:sp>
      <p:sp>
        <p:nvSpPr>
          <p:cNvPr id="354327" name="AutoShape 23"/>
          <p:cNvSpPr>
            <a:spLocks/>
          </p:cNvSpPr>
          <p:nvPr/>
        </p:nvSpPr>
        <p:spPr bwMode="auto">
          <a:xfrm>
            <a:off x="8093075" y="4895850"/>
            <a:ext cx="1050925" cy="212725"/>
          </a:xfrm>
          <a:prstGeom prst="borderCallout1">
            <a:avLst>
              <a:gd name="adj1" fmla="val -35819"/>
              <a:gd name="adj2" fmla="val 89125"/>
              <a:gd name="adj3" fmla="val -35819"/>
              <a:gd name="adj4" fmla="val -26736"/>
            </a:avLst>
          </a:prstGeom>
          <a:solidFill>
            <a:schemeClr val="tx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/>
            <a:r>
              <a:rPr lang="en-GB" sz="1400">
                <a:solidFill>
                  <a:schemeClr val="bg1"/>
                </a:solidFill>
              </a:rPr>
              <a:t>99 th perc</a:t>
            </a:r>
          </a:p>
        </p:txBody>
      </p:sp>
      <p:sp>
        <p:nvSpPr>
          <p:cNvPr id="354328" name="AutoShape 24"/>
          <p:cNvSpPr>
            <a:spLocks/>
          </p:cNvSpPr>
          <p:nvPr/>
        </p:nvSpPr>
        <p:spPr bwMode="auto">
          <a:xfrm>
            <a:off x="8093075" y="5340350"/>
            <a:ext cx="1050925" cy="212725"/>
          </a:xfrm>
          <a:prstGeom prst="borderCallout1">
            <a:avLst>
              <a:gd name="adj1" fmla="val -35819"/>
              <a:gd name="adj2" fmla="val 89125"/>
              <a:gd name="adj3" fmla="val -35819"/>
              <a:gd name="adj4" fmla="val -22204"/>
            </a:avLst>
          </a:prstGeom>
          <a:solidFill>
            <a:schemeClr val="tx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/>
            <a:r>
              <a:rPr lang="en-GB" sz="1400">
                <a:solidFill>
                  <a:schemeClr val="bg1"/>
                </a:solidFill>
              </a:rPr>
              <a:t>90 th perc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7" grpId="0" animBg="1"/>
      <p:bldP spid="35432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COSMO-I7: </a:t>
            </a:r>
            <a:r>
              <a:rPr lang="it-IT">
                <a:solidFill>
                  <a:srgbClr val="FFCC99"/>
                </a:solidFill>
              </a:rPr>
              <a:t>Autumns 2005-2007</a:t>
            </a:r>
          </a:p>
        </p:txBody>
      </p:sp>
      <p:pic>
        <p:nvPicPr>
          <p:cNvPr id="357387" name="Picture 11" descr="NEW_COSMO_clima_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990600"/>
            <a:ext cx="7708900" cy="5138738"/>
          </a:xfrm>
          <a:prstGeom prst="rect">
            <a:avLst/>
          </a:prstGeom>
          <a:noFill/>
        </p:spPr>
      </p:pic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1371600" y="175260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3600">
              <a:buClrTx/>
              <a:buFontTx/>
              <a:buNone/>
            </a:pPr>
            <a:r>
              <a:rPr lang="en-GB" sz="1000">
                <a:solidFill>
                  <a:srgbClr val="000000"/>
                </a:solidFill>
                <a:latin typeface="Trebuchet MS" pitchFamily="34" charset="0"/>
              </a:rPr>
              <a:t>North-West	        North Appenine         N-East             Centre of Italy            Sout of Italy          Sardinia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ECMWF: </a:t>
            </a:r>
            <a:r>
              <a:rPr lang="it-IT">
                <a:solidFill>
                  <a:srgbClr val="FFCC99"/>
                </a:solidFill>
              </a:rPr>
              <a:t>Autumns 2005-2007</a:t>
            </a:r>
          </a:p>
        </p:txBody>
      </p:sp>
      <p:sp>
        <p:nvSpPr>
          <p:cNvPr id="35840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72325" y="6624638"/>
            <a:ext cx="1971675" cy="233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it-IT" sz="800"/>
              <a:t>OSSERVATI AUTUNNO 2005-2007</a:t>
            </a:r>
          </a:p>
        </p:txBody>
      </p:sp>
      <p:pic>
        <p:nvPicPr>
          <p:cNvPr id="358411" name="Picture 11" descr="NEW_ECMWF_clima_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50" y="990600"/>
            <a:ext cx="7708900" cy="5138738"/>
          </a:xfrm>
          <a:prstGeom prst="rect">
            <a:avLst/>
          </a:prstGeom>
          <a:noFill/>
        </p:spPr>
      </p:pic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1371600" y="175260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3600">
              <a:buClrTx/>
              <a:buFontTx/>
              <a:buNone/>
            </a:pPr>
            <a:r>
              <a:rPr lang="en-GB" sz="1000">
                <a:solidFill>
                  <a:srgbClr val="000000"/>
                </a:solidFill>
                <a:latin typeface="Trebuchet MS" pitchFamily="34" charset="0"/>
              </a:rPr>
              <a:t>North-West	        North Appenine         N-East             Centre of Italy            Sout of Italy          Sardinia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controllo\Desktop\Gmeeting\wmo\common plots\POLAND\DJF\FBI_gf_20071201_20080229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964" y="3786190"/>
            <a:ext cx="3785408" cy="2520000"/>
          </a:xfrm>
          <a:prstGeom prst="rect">
            <a:avLst/>
          </a:prstGeom>
          <a:noFill/>
        </p:spPr>
      </p:pic>
      <p:pic>
        <p:nvPicPr>
          <p:cNvPr id="5" name="Picture 10" descr="C:\Documents and Settings\controllo\Desktop\Gmeeting\wmo\common plots\RO_SCORES\DJF\FBI_gf_20071201_20080229_+06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964" y="357166"/>
            <a:ext cx="3785408" cy="2520000"/>
          </a:xfrm>
          <a:prstGeom prst="rect">
            <a:avLst/>
          </a:prstGeom>
          <a:noFill/>
        </p:spPr>
      </p:pic>
      <p:pic>
        <p:nvPicPr>
          <p:cNvPr id="6" name="Picture 7" descr="C:\Documents and Settings\controllo\Desktop\Gmeeting\wmo\common plots\GREECE_SCORES\djf-all\FBI_gf_20071201_20080229_+06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00240"/>
            <a:ext cx="3785408" cy="2520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6429388" y="785794"/>
            <a:ext cx="9541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DJF</a:t>
            </a:r>
          </a:p>
          <a:p>
            <a:r>
              <a:rPr lang="it-IT" dirty="0" smtClean="0"/>
              <a:t>PREC</a:t>
            </a:r>
          </a:p>
          <a:p>
            <a:r>
              <a:rPr lang="it-IT" dirty="0" smtClean="0"/>
              <a:t>FBI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Observations: </a:t>
            </a:r>
            <a:r>
              <a:rPr lang="it-IT">
                <a:solidFill>
                  <a:srgbClr val="CCFF99"/>
                </a:solidFill>
              </a:rPr>
              <a:t>Spring 2005-2006-2007</a:t>
            </a:r>
          </a:p>
        </p:txBody>
      </p:sp>
      <p:pic>
        <p:nvPicPr>
          <p:cNvPr id="352263" name="Picture 7" descr="NEW_OSS_clima_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990600"/>
            <a:ext cx="7708900" cy="5138738"/>
          </a:xfrm>
          <a:prstGeom prst="rect">
            <a:avLst/>
          </a:prstGeom>
          <a:noFill/>
        </p:spPr>
      </p:pic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1371600" y="175260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3600">
              <a:buClrTx/>
              <a:buFontTx/>
              <a:buNone/>
            </a:pPr>
            <a:r>
              <a:rPr lang="en-GB" sz="1000">
                <a:solidFill>
                  <a:srgbClr val="000000"/>
                </a:solidFill>
                <a:latin typeface="Trebuchet MS" pitchFamily="34" charset="0"/>
              </a:rPr>
              <a:t>North-West	        North Appenine         N-East             Centre of Italy            Sout of Italy          Sardinia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COSMO-I7: </a:t>
            </a:r>
            <a:r>
              <a:rPr lang="it-IT">
                <a:solidFill>
                  <a:srgbClr val="CCFF99"/>
                </a:solidFill>
              </a:rPr>
              <a:t>Spring 2005-2006-2007</a:t>
            </a:r>
          </a:p>
        </p:txBody>
      </p:sp>
      <p:pic>
        <p:nvPicPr>
          <p:cNvPr id="355333" name="Picture 5" descr="NEW_COSMO_clima_M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990600"/>
            <a:ext cx="7708900" cy="5138738"/>
          </a:xfrm>
          <a:prstGeom prst="rect">
            <a:avLst/>
          </a:prstGeom>
          <a:noFill/>
        </p:spPr>
      </p:pic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1371600" y="175260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3600">
              <a:buClrTx/>
              <a:buFontTx/>
              <a:buNone/>
            </a:pPr>
            <a:r>
              <a:rPr lang="en-GB" sz="1000">
                <a:solidFill>
                  <a:srgbClr val="000000"/>
                </a:solidFill>
                <a:latin typeface="Trebuchet MS" pitchFamily="34" charset="0"/>
              </a:rPr>
              <a:t>North-West	        North Appenine         N-East             Centre of Italy            Sout of Italy          Sardinia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Observations: </a:t>
            </a:r>
            <a:r>
              <a:rPr lang="en-GB">
                <a:solidFill>
                  <a:srgbClr val="FFFF99"/>
                </a:solidFill>
              </a:rPr>
              <a:t>Summer 2005-2006-2007</a:t>
            </a:r>
          </a:p>
        </p:txBody>
      </p:sp>
      <p:pic>
        <p:nvPicPr>
          <p:cNvPr id="353285" name="Picture 5" descr="NEW_OSS_clima_J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990600"/>
            <a:ext cx="7708900" cy="5138738"/>
          </a:xfrm>
          <a:prstGeom prst="rect">
            <a:avLst/>
          </a:prstGeom>
          <a:noFill/>
        </p:spPr>
      </p:pic>
      <p:sp>
        <p:nvSpPr>
          <p:cNvPr id="353286" name="Text Box 6"/>
          <p:cNvSpPr txBox="1">
            <a:spLocks noChangeArrowheads="1"/>
          </p:cNvSpPr>
          <p:nvPr/>
        </p:nvSpPr>
        <p:spPr bwMode="auto">
          <a:xfrm>
            <a:off x="1371600" y="175260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3600">
              <a:buClrTx/>
              <a:buFontTx/>
              <a:buNone/>
            </a:pPr>
            <a:r>
              <a:rPr lang="en-GB" sz="1000">
                <a:solidFill>
                  <a:srgbClr val="000000"/>
                </a:solidFill>
                <a:latin typeface="Trebuchet MS" pitchFamily="34" charset="0"/>
              </a:rPr>
              <a:t>North-West	        North Appenine         N-East             Centre of Italy            Sout of Italy          Sardinia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COSMO-I7: </a:t>
            </a:r>
            <a:r>
              <a:rPr lang="en-GB">
                <a:solidFill>
                  <a:srgbClr val="FFFF99"/>
                </a:solidFill>
              </a:rPr>
              <a:t>Summer 2005-2006-2007</a:t>
            </a:r>
            <a:endParaRPr lang="it-IT">
              <a:solidFill>
                <a:srgbClr val="FFFF99"/>
              </a:solidFill>
            </a:endParaRPr>
          </a:p>
        </p:txBody>
      </p:sp>
      <p:pic>
        <p:nvPicPr>
          <p:cNvPr id="356357" name="Picture 5" descr="NEW_COSMO_clima_J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990600"/>
            <a:ext cx="7708900" cy="5138738"/>
          </a:xfrm>
          <a:prstGeom prst="rect">
            <a:avLst/>
          </a:prstGeom>
          <a:noFill/>
        </p:spPr>
      </p:pic>
      <p:sp>
        <p:nvSpPr>
          <p:cNvPr id="356358" name="Text Box 6"/>
          <p:cNvSpPr txBox="1">
            <a:spLocks noChangeArrowheads="1"/>
          </p:cNvSpPr>
          <p:nvPr/>
        </p:nvSpPr>
        <p:spPr bwMode="auto">
          <a:xfrm>
            <a:off x="1371600" y="1752600"/>
            <a:ext cx="655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863600">
              <a:buClrTx/>
              <a:buFontTx/>
              <a:buNone/>
            </a:pPr>
            <a:r>
              <a:rPr lang="en-GB" sz="1000">
                <a:solidFill>
                  <a:srgbClr val="000000"/>
                </a:solidFill>
                <a:latin typeface="Trebuchet MS" pitchFamily="34" charset="0"/>
              </a:rPr>
              <a:t>North-West	        North Appenine         N-East             Centre of Italy            Sout of Italy          Sardinia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323850"/>
            <a:ext cx="6470650" cy="554038"/>
          </a:xfrm>
        </p:spPr>
        <p:txBody>
          <a:bodyPr/>
          <a:lstStyle/>
          <a:p>
            <a:r>
              <a:rPr lang="en-US" sz="2800"/>
              <a:t>3. Use and interpretation of models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604963"/>
            <a:ext cx="9144000" cy="4406900"/>
            <a:chOff x="0" y="1011"/>
            <a:chExt cx="5760" cy="277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1271"/>
              <a:ext cx="5693" cy="2516"/>
              <a:chOff x="0" y="1271"/>
              <a:chExt cx="5693" cy="2516"/>
            </a:xfrm>
          </p:grpSpPr>
          <p:pic>
            <p:nvPicPr>
              <p:cNvPr id="1001477" name="Picture 5" descr="08073000_TOT_PREC_lfff01000000_851"/>
              <p:cNvPicPr>
                <a:picLocks noChangeAspect="1" noChangeArrowheads="1"/>
              </p:cNvPicPr>
              <p:nvPr/>
            </p:nvPicPr>
            <p:blipFill>
              <a:blip r:embed="rId3"/>
              <a:srcRect r="9924"/>
              <a:stretch>
                <a:fillRect/>
              </a:stretch>
            </p:blipFill>
            <p:spPr bwMode="auto">
              <a:xfrm>
                <a:off x="0" y="1271"/>
                <a:ext cx="2694" cy="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1478" name="Picture 6" descr="08073000_TOT_PREC_lfff01000000_radar"/>
              <p:cNvPicPr>
                <a:picLocks noChangeAspect="1" noChangeArrowheads="1"/>
              </p:cNvPicPr>
              <p:nvPr/>
            </p:nvPicPr>
            <p:blipFill>
              <a:blip r:embed="rId4"/>
              <a:srcRect l="1654"/>
              <a:stretch>
                <a:fillRect/>
              </a:stretch>
            </p:blipFill>
            <p:spPr bwMode="auto">
              <a:xfrm>
                <a:off x="2753" y="1280"/>
                <a:ext cx="2940" cy="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1479" name="Text Box 7"/>
              <p:cNvSpPr txBox="1">
                <a:spLocks noChangeArrowheads="1"/>
              </p:cNvSpPr>
              <p:nvPr/>
            </p:nvSpPr>
            <p:spPr bwMode="auto">
              <a:xfrm>
                <a:off x="85" y="3497"/>
                <a:ext cx="26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0">
                    <a:latin typeface="Arial" charset="0"/>
                  </a:rPr>
                  <a:t>COSMO-2</a:t>
                </a:r>
              </a:p>
            </p:txBody>
          </p:sp>
          <p:sp>
            <p:nvSpPr>
              <p:cNvPr id="1001480" name="Text Box 8"/>
              <p:cNvSpPr txBox="1">
                <a:spLocks noChangeArrowheads="1"/>
              </p:cNvSpPr>
              <p:nvPr/>
            </p:nvSpPr>
            <p:spPr bwMode="auto">
              <a:xfrm>
                <a:off x="2774" y="3499"/>
                <a:ext cx="27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0">
                    <a:latin typeface="Arial" charset="0"/>
                  </a:rPr>
                  <a:t>RADAR</a:t>
                </a:r>
              </a:p>
            </p:txBody>
          </p:sp>
        </p:grpSp>
        <p:sp>
          <p:nvSpPr>
            <p:cNvPr id="1001481" name="Text Box 9"/>
            <p:cNvSpPr txBox="1">
              <a:spLocks noChangeArrowheads="1"/>
            </p:cNvSpPr>
            <p:nvPr/>
          </p:nvSpPr>
          <p:spPr bwMode="auto">
            <a:xfrm>
              <a:off x="5124" y="1011"/>
              <a:ext cx="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charset="0"/>
                </a:rPr>
                <a:t>mm/24h</a:t>
              </a:r>
            </a:p>
          </p:txBody>
        </p:sp>
      </p:grpSp>
      <p:sp>
        <p:nvSpPr>
          <p:cNvPr id="1001483" name="Rectangle 11"/>
          <p:cNvSpPr>
            <a:spLocks noChangeArrowheads="1"/>
          </p:cNvSpPr>
          <p:nvPr/>
        </p:nvSpPr>
        <p:spPr bwMode="auto">
          <a:xfrm>
            <a:off x="9201150" y="6443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b="0"/>
          </a:p>
        </p:txBody>
      </p:sp>
      <p:sp>
        <p:nvSpPr>
          <p:cNvPr id="1001484" name="Text Box 12"/>
          <p:cNvSpPr txBox="1">
            <a:spLocks noChangeArrowheads="1"/>
          </p:cNvSpPr>
          <p:nvPr/>
        </p:nvSpPr>
        <p:spPr bwMode="auto">
          <a:xfrm>
            <a:off x="255588" y="12192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latin typeface="Arial" charset="0"/>
              </a:rPr>
              <a:t>Forecasters: we all started to use WRF for precipitation!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1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14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9EDE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14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 descr="COSMO_ITA_20080730_00_18-12_pr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8" y="1409525"/>
            <a:ext cx="7429520" cy="525061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85918" y="5753417"/>
            <a:ext cx="493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COSMO-IT (2.8km):  </a:t>
            </a:r>
            <a:r>
              <a:rPr lang="it-IT" dirty="0" err="1" smtClean="0">
                <a:solidFill>
                  <a:srgbClr val="FF0000"/>
                </a:solidFill>
              </a:rPr>
              <a:t>CNMCA-Rome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28662" y="42860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To forecasters: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Please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, give to COSMO model one more chance!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71934" y="2643182"/>
            <a:ext cx="955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MAM</a:t>
            </a:r>
          </a:p>
          <a:p>
            <a:r>
              <a:rPr lang="it-IT" dirty="0" smtClean="0"/>
              <a:t>PREC</a:t>
            </a:r>
          </a:p>
          <a:p>
            <a:r>
              <a:rPr lang="it-IT" dirty="0" smtClean="0"/>
              <a:t>FBI</a:t>
            </a:r>
            <a:endParaRPr lang="it-IT" dirty="0"/>
          </a:p>
        </p:txBody>
      </p:sp>
      <p:pic>
        <p:nvPicPr>
          <p:cNvPr id="82946" name="Picture 2" descr="C:\Documents and Settings\controllo\Desktop\Gmeeting\wmo\common plots\IT_SCORES\CI7-mam-all\FBI_gf_20080301_20080531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66520"/>
            <a:ext cx="3785408" cy="2520000"/>
          </a:xfrm>
          <a:prstGeom prst="rect">
            <a:avLst/>
          </a:prstGeom>
          <a:noFill/>
        </p:spPr>
      </p:pic>
      <p:pic>
        <p:nvPicPr>
          <p:cNvPr id="82947" name="Picture 3" descr="C:\Documents and Settings\controllo\Desktop\Gmeeting\wmo\common plots\IT_SCORES\CM-mam-all\FBI_gf_20080301_20080531_+06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785408" cy="2520000"/>
          </a:xfrm>
          <a:prstGeom prst="rect">
            <a:avLst/>
          </a:prstGeom>
          <a:noFill/>
        </p:spPr>
      </p:pic>
      <p:pic>
        <p:nvPicPr>
          <p:cNvPr id="82948" name="Picture 4" descr="C:\Documents and Settings\controllo\Desktop\Gmeeting\wmo\common plots\Germany\cosmo-eu\MAM\FBI_gf_20080301_20080531_+06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526" y="3714752"/>
            <a:ext cx="3785408" cy="2520000"/>
          </a:xfrm>
          <a:prstGeom prst="rect">
            <a:avLst/>
          </a:prstGeom>
          <a:noFill/>
        </p:spPr>
      </p:pic>
      <p:pic>
        <p:nvPicPr>
          <p:cNvPr id="82949" name="Picture 5" descr="C:\Documents and Settings\controllo\Desktop\Gmeeting\wmo\common plots\CH_SCORES\mam-all\FBI_gf_20080301_20080531_+06_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00042"/>
            <a:ext cx="378540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controllo\Desktop\Gmeeting\wmo\common plots\RO_SCORES\MAM\FBI_gf_20080301_20080531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785408" cy="2520000"/>
          </a:xfrm>
          <a:prstGeom prst="rect">
            <a:avLst/>
          </a:prstGeom>
          <a:noFill/>
        </p:spPr>
      </p:pic>
      <p:pic>
        <p:nvPicPr>
          <p:cNvPr id="81923" name="Picture 3" descr="C:\Documents and Settings\controllo\Desktop\Gmeeting\wmo\common plots\POLAND\MAM\FBI_gf_20080301_20080531_+06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785408" cy="2520000"/>
          </a:xfrm>
          <a:prstGeom prst="rect">
            <a:avLst/>
          </a:prstGeom>
          <a:noFill/>
        </p:spPr>
      </p:pic>
      <p:pic>
        <p:nvPicPr>
          <p:cNvPr id="81924" name="Picture 4" descr="C:\Documents and Settings\controllo\Desktop\Gmeeting\wmo\common plots\GREECE_SCORES\FBI_gf_20080301_20080531_+06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0"/>
            <a:ext cx="3785408" cy="25200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6786578" y="500042"/>
            <a:ext cx="955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MAM</a:t>
            </a:r>
          </a:p>
          <a:p>
            <a:r>
              <a:rPr lang="it-IT" dirty="0" smtClean="0"/>
              <a:t>PREC</a:t>
            </a:r>
          </a:p>
          <a:p>
            <a:r>
              <a:rPr lang="it-IT" dirty="0" smtClean="0"/>
              <a:t>FBI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Documents and Settings\controllo\Desktop\Gmeeting\wmo\common plots\CH_SCORES\mam-all\ETS_ge_20080301_20080531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3785408" cy="2520000"/>
          </a:xfrm>
          <a:prstGeom prst="rect">
            <a:avLst/>
          </a:prstGeom>
          <a:noFill/>
        </p:spPr>
      </p:pic>
      <p:pic>
        <p:nvPicPr>
          <p:cNvPr id="88067" name="Picture 3" descr="C:\Documents and Settings\controllo\Desktop\Gmeeting\wmo\common plots\Germany\cosmo-eu\MAM\ETS_ge_20080301_20080531_+06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895" y="3909396"/>
            <a:ext cx="3785408" cy="2520000"/>
          </a:xfrm>
          <a:prstGeom prst="rect">
            <a:avLst/>
          </a:prstGeom>
          <a:noFill/>
        </p:spPr>
      </p:pic>
      <p:pic>
        <p:nvPicPr>
          <p:cNvPr id="88068" name="Picture 4" descr="C:\Documents and Settings\controllo\Desktop\Gmeeting\wmo\common plots\IT_SCORES\CM-mam-all\ETS_ge_20080301_20080531_+06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3785408" cy="2520000"/>
          </a:xfrm>
          <a:prstGeom prst="rect">
            <a:avLst/>
          </a:prstGeom>
          <a:noFill/>
        </p:spPr>
      </p:pic>
      <p:pic>
        <p:nvPicPr>
          <p:cNvPr id="88069" name="Picture 5" descr="C:\Documents and Settings\controllo\Desktop\Gmeeting\wmo\common plots\IT_SCORES\CI7-mam-all\ETS_ge_20080301_20080531_+06_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28604"/>
            <a:ext cx="3785408" cy="25200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714744" y="3000372"/>
            <a:ext cx="955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MAM</a:t>
            </a:r>
          </a:p>
          <a:p>
            <a:r>
              <a:rPr lang="it-IT" dirty="0" smtClean="0"/>
              <a:t>PREC</a:t>
            </a:r>
          </a:p>
          <a:p>
            <a:r>
              <a:rPr lang="it-IT" dirty="0" smtClean="0"/>
              <a:t>ETS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controllo\Desktop\Gmeeting\wmo\common plots\POLAND\MAM\ETS_ge_20080301_20080531_+06_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3785408" cy="2520000"/>
          </a:xfrm>
          <a:prstGeom prst="rect">
            <a:avLst/>
          </a:prstGeom>
          <a:noFill/>
        </p:spPr>
      </p:pic>
      <p:pic>
        <p:nvPicPr>
          <p:cNvPr id="10243" name="Picture 3" descr="C:\Documents and Settings\controllo\Desktop\Gmeeting\wmo\common plots\GREECE_SCORES\ETS_ge_20080301_20080531_+06_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785408" cy="2520000"/>
          </a:xfrm>
          <a:prstGeom prst="rect">
            <a:avLst/>
          </a:prstGeom>
          <a:noFill/>
        </p:spPr>
      </p:pic>
      <p:pic>
        <p:nvPicPr>
          <p:cNvPr id="10244" name="Picture 4" descr="C:\Documents and Settings\controllo\Desktop\Gmeeting\wmo\common plots\RO_SCORES\MAM\ETS_ge_20080301_20080531_+06_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3785408" cy="25200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6786578" y="500042"/>
            <a:ext cx="955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MAM</a:t>
            </a:r>
          </a:p>
          <a:p>
            <a:r>
              <a:rPr lang="it-IT" dirty="0" smtClean="0"/>
              <a:t>PREC</a:t>
            </a:r>
          </a:p>
          <a:p>
            <a:r>
              <a:rPr lang="it-IT" dirty="0" smtClean="0"/>
              <a:t>ETS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.pot">
  <a:themeElements>
    <a:clrScheme name="Leere Prä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eere Prä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SEDI">
  <a:themeElements>
    <a:clrScheme name="GSED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nti digitali_piccolo">
  <a:themeElements>
    <a:clrScheme name="Punti digitali_piccolo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Punti digitali_piccolo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unti digitali_piccolo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_piccolo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_piccolo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_piccolo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i digitali_piccolo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_piccolo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_piccolo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nti digitali_piccolo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i digitali_piccolo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nti digitali_piccolo 10">
        <a:dk1>
          <a:srgbClr val="DDDDDD"/>
        </a:dk1>
        <a:lt1>
          <a:srgbClr val="FFFFFF"/>
        </a:lt1>
        <a:dk2>
          <a:srgbClr val="003F7E"/>
        </a:dk2>
        <a:lt2>
          <a:srgbClr val="EAEAEA"/>
        </a:lt2>
        <a:accent1>
          <a:srgbClr val="FF9900"/>
        </a:accent1>
        <a:accent2>
          <a:srgbClr val="00FFFF"/>
        </a:accent2>
        <a:accent3>
          <a:srgbClr val="AAAFC0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268</TotalTime>
  <Words>936</Words>
  <Application>Microsoft PowerPoint</Application>
  <PresentationFormat>Presentazione su schermo (4:3)</PresentationFormat>
  <Paragraphs>204</Paragraphs>
  <Slides>55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55</vt:i4>
      </vt:variant>
    </vt:vector>
  </HeadingPairs>
  <TitlesOfParts>
    <vt:vector size="61" baseType="lpstr">
      <vt:lpstr>Leere Präsentation.pot</vt:lpstr>
      <vt:lpstr>GSEDI</vt:lpstr>
      <vt:lpstr>Punti digitali_piccolo</vt:lpstr>
      <vt:lpstr>Struttura predefinita</vt:lpstr>
      <vt:lpstr>Fotografia di Photo Editor </vt:lpstr>
      <vt:lpstr>Photo Editor Photo</vt:lpstr>
      <vt:lpstr>VERIFICATION Highligths  by WG5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Monthly precipitation, model, stations, January 2008</vt:lpstr>
      <vt:lpstr>Monthly precipitation, model, stations,  April 2008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RMSE of Tmax 2m September 2006 - August 2007,   COSMO-DE, vv=18, and vv =42, Start 00 UTC </vt:lpstr>
      <vt:lpstr>RMSE of Tmax 2m September 2007 - August 2008,   COSMO-DE, vv=18, and vv =42, Start 00 UTC  </vt:lpstr>
      <vt:lpstr>The effect of new diagnosis of 2m temperature on forecast quality of COSMO-EU‘s maximum temperature over Germany</vt:lpstr>
      <vt:lpstr>2m temperature diagnostics impact on mean diurnal cycle</vt:lpstr>
      <vt:lpstr>The effect of new diagnosis gusts on forecast quality of COSMO-EU‘s gusts over Germany</vt:lpstr>
      <vt:lpstr>The effect of new diagnosis gusts on forecast quality of COSMO-EU‘s gusts over Germany</vt:lpstr>
      <vt:lpstr>windgust: old vs new for 16.01.-17.03.08</vt:lpstr>
      <vt:lpstr>windgust: old vs new for 16.01.-17.03.08</vt:lpstr>
      <vt:lpstr>Verification global radiation: Kloten </vt:lpstr>
      <vt:lpstr>Verification global radiation: Kloten </vt:lpstr>
      <vt:lpstr>Diapositiva 45</vt:lpstr>
      <vt:lpstr>Diapositiva 46</vt:lpstr>
      <vt:lpstr>Observations: Autumns 2005-2007</vt:lpstr>
      <vt:lpstr>COSMO-I7: Autumns 2005-2007</vt:lpstr>
      <vt:lpstr>ECMWF: Autumns 2005-2007</vt:lpstr>
      <vt:lpstr>Observations: Spring 2005-2006-2007</vt:lpstr>
      <vt:lpstr>COSMO-I7: Spring 2005-2006-2007</vt:lpstr>
      <vt:lpstr>Observations: Summer 2005-2006-2007</vt:lpstr>
      <vt:lpstr>COSMO-I7: Summer 2005-2006-2007</vt:lpstr>
      <vt:lpstr>3. Use and interpretation of models</vt:lpstr>
      <vt:lpstr>Diapositiva 55</vt:lpstr>
    </vt:vector>
  </TitlesOfParts>
  <Company>Deutscher Wetterdienst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new diagnosis of 2m temperature on forecast quality of COSMO-EU‘s maximum temperature over Germany</dc:title>
  <dc:creator>Damrath, Ulrich</dc:creator>
  <cp:lastModifiedBy> </cp:lastModifiedBy>
  <cp:revision>15</cp:revision>
  <cp:lastPrinted>2008-08-18T14:04:48Z</cp:lastPrinted>
  <dcterms:created xsi:type="dcterms:W3CDTF">2008-08-18T13:52:07Z</dcterms:created>
  <dcterms:modified xsi:type="dcterms:W3CDTF">2008-09-18T07:50:16Z</dcterms:modified>
</cp:coreProperties>
</file>