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87" r:id="rId4"/>
    <p:sldId id="267" r:id="rId5"/>
    <p:sldId id="291" r:id="rId6"/>
    <p:sldId id="288" r:id="rId7"/>
    <p:sldId id="290" r:id="rId8"/>
    <p:sldId id="289" r:id="rId9"/>
    <p:sldId id="261"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B8118-AEC4-469F-8EAA-E43937720982}" v="1" dt="2023-04-26T07:24:47.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A3A3-7DDE-7A41-9E3E-9E6C19B8DF22}"/>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Subtitle 2">
            <a:extLst>
              <a:ext uri="{FF2B5EF4-FFF2-40B4-BE49-F238E27FC236}">
                <a16:creationId xmlns:a16="http://schemas.microsoft.com/office/drawing/2014/main" id="{E950C835-5800-B646-9678-F690140B7F3F}"/>
              </a:ext>
            </a:extLst>
          </p:cNvPr>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pl-PL"/>
              <a:t>Kliknij, aby edytować styl wzorca podtytułu</a:t>
            </a:r>
          </a:p>
        </p:txBody>
      </p:sp>
      <p:sp>
        <p:nvSpPr>
          <p:cNvPr id="4" name="Date Placeholder 3">
            <a:extLst>
              <a:ext uri="{FF2B5EF4-FFF2-40B4-BE49-F238E27FC236}">
                <a16:creationId xmlns:a16="http://schemas.microsoft.com/office/drawing/2014/main" id="{432F0D28-DAE6-494B-949D-EC2CCF757705}"/>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5" name="Footer Placeholder 4">
            <a:extLst>
              <a:ext uri="{FF2B5EF4-FFF2-40B4-BE49-F238E27FC236}">
                <a16:creationId xmlns:a16="http://schemas.microsoft.com/office/drawing/2014/main" id="{68105BB5-7447-9D45-A4A1-91E8F3076172}"/>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5E7FF5DE-9F8B-9946-A867-272F075A9D1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8567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EB58-08D7-794C-8E5B-B451CE00CB2F}"/>
              </a:ext>
            </a:extLst>
          </p:cNvPr>
          <p:cNvSpPr>
            <a:spLocks noGrp="1"/>
          </p:cNvSpPr>
          <p:nvPr>
            <p:ph type="title"/>
          </p:nvPr>
        </p:nvSpPr>
        <p:spPr/>
        <p:txBody>
          <a:bodyPr/>
          <a:lstStyle/>
          <a:p>
            <a:r>
              <a:rPr lang="pl-PL"/>
              <a:t>Kliknij, aby edytować styl</a:t>
            </a:r>
          </a:p>
        </p:txBody>
      </p:sp>
      <p:sp>
        <p:nvSpPr>
          <p:cNvPr id="3" name="Vertical Text Placeholder 2">
            <a:extLst>
              <a:ext uri="{FF2B5EF4-FFF2-40B4-BE49-F238E27FC236}">
                <a16:creationId xmlns:a16="http://schemas.microsoft.com/office/drawing/2014/main" id="{FF080C6F-E08C-9746-91EA-7194883601E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F6F1D4C3-2A8E-A748-9D72-ED2EE1553F41}"/>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5" name="Footer Placeholder 4">
            <a:extLst>
              <a:ext uri="{FF2B5EF4-FFF2-40B4-BE49-F238E27FC236}">
                <a16:creationId xmlns:a16="http://schemas.microsoft.com/office/drawing/2014/main" id="{C6433FDD-A35D-C44B-A4DF-66AFBA49D243}"/>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9BB1F1C-0F86-0D41-A720-B57C4739932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92578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A3554-CD65-124E-A290-825C6BBBDC0D}"/>
              </a:ext>
            </a:extLst>
          </p:cNvPr>
          <p:cNvSpPr>
            <a:spLocks noGrp="1"/>
          </p:cNvSpPr>
          <p:nvPr>
            <p:ph type="title" orient="vert"/>
          </p:nvPr>
        </p:nvSpPr>
        <p:spPr>
          <a:xfrm>
            <a:off x="6543676" y="365125"/>
            <a:ext cx="1971675" cy="5811838"/>
          </a:xfrm>
        </p:spPr>
        <p:txBody>
          <a:bodyPr vert="eaVert"/>
          <a:lstStyle/>
          <a:p>
            <a:r>
              <a:rPr lang="pl-PL"/>
              <a:t>Kliknij, aby edytować styl</a:t>
            </a:r>
          </a:p>
        </p:txBody>
      </p:sp>
      <p:sp>
        <p:nvSpPr>
          <p:cNvPr id="3" name="Vertical Text Placeholder 2">
            <a:extLst>
              <a:ext uri="{FF2B5EF4-FFF2-40B4-BE49-F238E27FC236}">
                <a16:creationId xmlns:a16="http://schemas.microsoft.com/office/drawing/2014/main" id="{6FD86CD5-E5F5-8245-95FC-3BD1DB770507}"/>
              </a:ext>
            </a:extLst>
          </p:cNvPr>
          <p:cNvSpPr>
            <a:spLocks noGrp="1"/>
          </p:cNvSpPr>
          <p:nvPr>
            <p:ph type="body" orient="vert" idx="1"/>
          </p:nvPr>
        </p:nvSpPr>
        <p:spPr>
          <a:xfrm>
            <a:off x="628652"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1CF24A04-F309-E746-845F-A01194C6676D}"/>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5" name="Footer Placeholder 4">
            <a:extLst>
              <a:ext uri="{FF2B5EF4-FFF2-40B4-BE49-F238E27FC236}">
                <a16:creationId xmlns:a16="http://schemas.microsoft.com/office/drawing/2014/main" id="{F916D75C-B355-0441-B73E-BAEB105A382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E537238C-6A48-0E48-8693-DDDC7C0BE18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35583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739F-3EAB-5E48-BE75-7BD80D0E37A2}"/>
              </a:ext>
            </a:extLst>
          </p:cNvPr>
          <p:cNvSpPr>
            <a:spLocks noGrp="1"/>
          </p:cNvSpPr>
          <p:nvPr>
            <p:ph type="title"/>
          </p:nvPr>
        </p:nvSpPr>
        <p:spPr/>
        <p:txBody>
          <a:bodyPr/>
          <a:lstStyle/>
          <a:p>
            <a:r>
              <a:rPr lang="pl-PL"/>
              <a:t>Kliknij, aby edytować styl</a:t>
            </a:r>
          </a:p>
        </p:txBody>
      </p:sp>
      <p:sp>
        <p:nvSpPr>
          <p:cNvPr id="3" name="Content Placeholder 2">
            <a:extLst>
              <a:ext uri="{FF2B5EF4-FFF2-40B4-BE49-F238E27FC236}">
                <a16:creationId xmlns:a16="http://schemas.microsoft.com/office/drawing/2014/main" id="{20AC033E-94BF-1748-9C44-C13026C27FE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9AED5474-FBB7-0343-9A83-6545873AF34A}"/>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5" name="Footer Placeholder 4">
            <a:extLst>
              <a:ext uri="{FF2B5EF4-FFF2-40B4-BE49-F238E27FC236}">
                <a16:creationId xmlns:a16="http://schemas.microsoft.com/office/drawing/2014/main" id="{A05BE68C-D355-1044-ACC7-BBD27CF86C5C}"/>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2951DAE3-25C1-A64E-9AAC-EBB265ED7058}"/>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72480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0881-9998-0940-9825-A649125EA02D}"/>
              </a:ext>
            </a:extLst>
          </p:cNvPr>
          <p:cNvSpPr>
            <a:spLocks noGrp="1"/>
          </p:cNvSpPr>
          <p:nvPr>
            <p:ph type="title"/>
          </p:nvPr>
        </p:nvSpPr>
        <p:spPr>
          <a:xfrm>
            <a:off x="623888" y="1709747"/>
            <a:ext cx="7886700" cy="2852737"/>
          </a:xfrm>
        </p:spPr>
        <p:txBody>
          <a:bodyPr anchor="b"/>
          <a:lstStyle>
            <a:lvl1pPr>
              <a:defRPr sz="4500"/>
            </a:lvl1pPr>
          </a:lstStyle>
          <a:p>
            <a:r>
              <a:rPr lang="pl-PL"/>
              <a:t>Kliknij, aby edytować styl</a:t>
            </a:r>
          </a:p>
        </p:txBody>
      </p:sp>
      <p:sp>
        <p:nvSpPr>
          <p:cNvPr id="3" name="Text Placeholder 2">
            <a:extLst>
              <a:ext uri="{FF2B5EF4-FFF2-40B4-BE49-F238E27FC236}">
                <a16:creationId xmlns:a16="http://schemas.microsoft.com/office/drawing/2014/main" id="{937E32FE-8AA4-1345-B31C-C7CBA21C6797}"/>
              </a:ext>
            </a:extLst>
          </p:cNvPr>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pl-PL"/>
              <a:t>Kliknij, aby edytować style wzorca tekstu</a:t>
            </a:r>
          </a:p>
        </p:txBody>
      </p:sp>
      <p:sp>
        <p:nvSpPr>
          <p:cNvPr id="4" name="Date Placeholder 3">
            <a:extLst>
              <a:ext uri="{FF2B5EF4-FFF2-40B4-BE49-F238E27FC236}">
                <a16:creationId xmlns:a16="http://schemas.microsoft.com/office/drawing/2014/main" id="{7E8504B1-01FB-704E-A875-DC6EE7103F95}"/>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5" name="Footer Placeholder 4">
            <a:extLst>
              <a:ext uri="{FF2B5EF4-FFF2-40B4-BE49-F238E27FC236}">
                <a16:creationId xmlns:a16="http://schemas.microsoft.com/office/drawing/2014/main" id="{4F821C08-E0F0-7E4B-AA8B-FF5E7EFC5C48}"/>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9F8C92F9-6629-7F49-8A0A-0579F8589F29}"/>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19472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1043-DE61-B240-9B37-B23BBC51B5BA}"/>
              </a:ext>
            </a:extLst>
          </p:cNvPr>
          <p:cNvSpPr>
            <a:spLocks noGrp="1"/>
          </p:cNvSpPr>
          <p:nvPr>
            <p:ph type="title"/>
          </p:nvPr>
        </p:nvSpPr>
        <p:spPr/>
        <p:txBody>
          <a:bodyPr/>
          <a:lstStyle/>
          <a:p>
            <a:r>
              <a:rPr lang="pl-PL"/>
              <a:t>Kliknij, aby edytować styl</a:t>
            </a:r>
          </a:p>
        </p:txBody>
      </p:sp>
      <p:sp>
        <p:nvSpPr>
          <p:cNvPr id="3" name="Content Placeholder 2">
            <a:extLst>
              <a:ext uri="{FF2B5EF4-FFF2-40B4-BE49-F238E27FC236}">
                <a16:creationId xmlns:a16="http://schemas.microsoft.com/office/drawing/2014/main" id="{4D31E35A-B0F3-EB49-B48E-BA8BB38BA1E0}"/>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Content Placeholder 3">
            <a:extLst>
              <a:ext uri="{FF2B5EF4-FFF2-40B4-BE49-F238E27FC236}">
                <a16:creationId xmlns:a16="http://schemas.microsoft.com/office/drawing/2014/main" id="{049F6E70-F954-A440-9CD1-B060C63F79F8}"/>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Date Placeholder 4">
            <a:extLst>
              <a:ext uri="{FF2B5EF4-FFF2-40B4-BE49-F238E27FC236}">
                <a16:creationId xmlns:a16="http://schemas.microsoft.com/office/drawing/2014/main" id="{1BFECAD0-6B6D-2942-ACF8-8B14239220C6}"/>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6" name="Footer Placeholder 5">
            <a:extLst>
              <a:ext uri="{FF2B5EF4-FFF2-40B4-BE49-F238E27FC236}">
                <a16:creationId xmlns:a16="http://schemas.microsoft.com/office/drawing/2014/main" id="{99C4128A-B797-EA4D-AAEE-9A6DF645DAFE}"/>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0638C6E0-CDED-BD43-9574-1AABCD187C28}"/>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407587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B331-C798-1140-B9EA-052EBD3668A9}"/>
              </a:ext>
            </a:extLst>
          </p:cNvPr>
          <p:cNvSpPr>
            <a:spLocks noGrp="1"/>
          </p:cNvSpPr>
          <p:nvPr>
            <p:ph type="title"/>
          </p:nvPr>
        </p:nvSpPr>
        <p:spPr>
          <a:xfrm>
            <a:off x="629841" y="365129"/>
            <a:ext cx="7886700" cy="1325563"/>
          </a:xfrm>
        </p:spPr>
        <p:txBody>
          <a:bodyPr/>
          <a:lstStyle/>
          <a:p>
            <a:r>
              <a:rPr lang="pl-PL"/>
              <a:t>Kliknij, aby edytować styl</a:t>
            </a:r>
          </a:p>
        </p:txBody>
      </p:sp>
      <p:sp>
        <p:nvSpPr>
          <p:cNvPr id="3" name="Text Placeholder 2">
            <a:extLst>
              <a:ext uri="{FF2B5EF4-FFF2-40B4-BE49-F238E27FC236}">
                <a16:creationId xmlns:a16="http://schemas.microsoft.com/office/drawing/2014/main" id="{22E9C174-67BC-CA43-85A8-8ADEE1510916}"/>
              </a:ext>
            </a:extLst>
          </p:cNvPr>
          <p:cNvSpPr>
            <a:spLocks noGrp="1"/>
          </p:cNvSpPr>
          <p:nvPr>
            <p:ph type="body" idx="1"/>
          </p:nvPr>
        </p:nvSpPr>
        <p:spPr>
          <a:xfrm>
            <a:off x="629842" y="1681163"/>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pl-PL"/>
              <a:t>Kliknij, aby edytować style wzorca tekstu</a:t>
            </a:r>
          </a:p>
        </p:txBody>
      </p:sp>
      <p:sp>
        <p:nvSpPr>
          <p:cNvPr id="4" name="Content Placeholder 3">
            <a:extLst>
              <a:ext uri="{FF2B5EF4-FFF2-40B4-BE49-F238E27FC236}">
                <a16:creationId xmlns:a16="http://schemas.microsoft.com/office/drawing/2014/main" id="{15C34F17-DFD0-5046-BBF0-20DD547C8FAD}"/>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Text Placeholder 4">
            <a:extLst>
              <a:ext uri="{FF2B5EF4-FFF2-40B4-BE49-F238E27FC236}">
                <a16:creationId xmlns:a16="http://schemas.microsoft.com/office/drawing/2014/main" id="{92336260-86F5-1B4B-8214-813DC96D3EA8}"/>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pl-PL"/>
              <a:t>Kliknij, aby edytować style wzorca tekstu</a:t>
            </a:r>
          </a:p>
        </p:txBody>
      </p:sp>
      <p:sp>
        <p:nvSpPr>
          <p:cNvPr id="6" name="Content Placeholder 5">
            <a:extLst>
              <a:ext uri="{FF2B5EF4-FFF2-40B4-BE49-F238E27FC236}">
                <a16:creationId xmlns:a16="http://schemas.microsoft.com/office/drawing/2014/main" id="{A35C6037-FC66-BB48-977C-4148BB37D205}"/>
              </a:ext>
            </a:extLst>
          </p:cNvPr>
          <p:cNvSpPr>
            <a:spLocks noGrp="1"/>
          </p:cNvSpPr>
          <p:nvPr>
            <p:ph sz="quarter" idx="4"/>
          </p:nvPr>
        </p:nvSpPr>
        <p:spPr>
          <a:xfrm>
            <a:off x="4629152"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Date Placeholder 6">
            <a:extLst>
              <a:ext uri="{FF2B5EF4-FFF2-40B4-BE49-F238E27FC236}">
                <a16:creationId xmlns:a16="http://schemas.microsoft.com/office/drawing/2014/main" id="{DC52A020-3C05-AA45-A0D6-CB95D44F65D6}"/>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8" name="Footer Placeholder 7">
            <a:extLst>
              <a:ext uri="{FF2B5EF4-FFF2-40B4-BE49-F238E27FC236}">
                <a16:creationId xmlns:a16="http://schemas.microsoft.com/office/drawing/2014/main" id="{9D61EA65-E108-D84E-9AAC-106D447E8CB7}"/>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751E5813-072F-9B45-998C-87E0CAB6722E}"/>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426926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E604-A759-FB46-9590-1F614E21DAA6}"/>
              </a:ext>
            </a:extLst>
          </p:cNvPr>
          <p:cNvSpPr>
            <a:spLocks noGrp="1"/>
          </p:cNvSpPr>
          <p:nvPr>
            <p:ph type="title"/>
          </p:nvPr>
        </p:nvSpPr>
        <p:spPr/>
        <p:txBody>
          <a:bodyPr/>
          <a:lstStyle/>
          <a:p>
            <a:r>
              <a:rPr lang="pl-PL"/>
              <a:t>Kliknij, aby edytować styl</a:t>
            </a:r>
          </a:p>
        </p:txBody>
      </p:sp>
      <p:sp>
        <p:nvSpPr>
          <p:cNvPr id="3" name="Date Placeholder 2">
            <a:extLst>
              <a:ext uri="{FF2B5EF4-FFF2-40B4-BE49-F238E27FC236}">
                <a16:creationId xmlns:a16="http://schemas.microsoft.com/office/drawing/2014/main" id="{EC9E8032-4B9D-1E49-A583-DC9874964472}"/>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4" name="Footer Placeholder 3">
            <a:extLst>
              <a:ext uri="{FF2B5EF4-FFF2-40B4-BE49-F238E27FC236}">
                <a16:creationId xmlns:a16="http://schemas.microsoft.com/office/drawing/2014/main" id="{218C3DEE-5015-A74A-B31C-103437509152}"/>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8B919A6E-6176-A74A-8C78-32707F7A66F2}"/>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43274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3A7D4-63D9-044B-BAA5-FD454F5CC35F}"/>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3" name="Footer Placeholder 2">
            <a:extLst>
              <a:ext uri="{FF2B5EF4-FFF2-40B4-BE49-F238E27FC236}">
                <a16:creationId xmlns:a16="http://schemas.microsoft.com/office/drawing/2014/main" id="{5A589DB3-9EE3-F143-85A7-4FE93E7480AF}"/>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13696969-E068-9E43-BB8E-F0EDD505F89A}"/>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37864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7ED3-EF56-2C4F-8A9E-D3262FCEA5A4}"/>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Content Placeholder 2">
            <a:extLst>
              <a:ext uri="{FF2B5EF4-FFF2-40B4-BE49-F238E27FC236}">
                <a16:creationId xmlns:a16="http://schemas.microsoft.com/office/drawing/2014/main" id="{A413A92C-2F25-0C4C-B0FA-8B618BFC5AC6}"/>
              </a:ext>
            </a:extLst>
          </p:cNvPr>
          <p:cNvSpPr>
            <a:spLocks noGrp="1"/>
          </p:cNvSpPr>
          <p:nvPr>
            <p:ph idx="1"/>
          </p:nvPr>
        </p:nvSpPr>
        <p:spPr>
          <a:xfrm>
            <a:off x="3887391" y="98743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ext Placeholder 3">
            <a:extLst>
              <a:ext uri="{FF2B5EF4-FFF2-40B4-BE49-F238E27FC236}">
                <a16:creationId xmlns:a16="http://schemas.microsoft.com/office/drawing/2014/main" id="{C89DD1C2-FCE6-4F4E-A485-76D4B62211AC}"/>
              </a:ext>
            </a:extLst>
          </p:cNvPr>
          <p:cNvSpPr>
            <a:spLocks noGrp="1"/>
          </p:cNvSpPr>
          <p:nvPr>
            <p:ph type="body" sz="half" idx="2"/>
          </p:nvPr>
        </p:nvSpPr>
        <p:spPr>
          <a:xfrm>
            <a:off x="629841" y="2057400"/>
            <a:ext cx="2949178"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pl-PL"/>
              <a:t>Kliknij, aby edytować style wzorca tekstu</a:t>
            </a:r>
          </a:p>
        </p:txBody>
      </p:sp>
      <p:sp>
        <p:nvSpPr>
          <p:cNvPr id="5" name="Date Placeholder 4">
            <a:extLst>
              <a:ext uri="{FF2B5EF4-FFF2-40B4-BE49-F238E27FC236}">
                <a16:creationId xmlns:a16="http://schemas.microsoft.com/office/drawing/2014/main" id="{1BA1BE5B-46BA-B743-9DB0-A6BFA948EF90}"/>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6" name="Footer Placeholder 5">
            <a:extLst>
              <a:ext uri="{FF2B5EF4-FFF2-40B4-BE49-F238E27FC236}">
                <a16:creationId xmlns:a16="http://schemas.microsoft.com/office/drawing/2014/main" id="{2FFA18F0-7A96-6E45-AF95-8AD748CDAD31}"/>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D28FD615-E96B-C54E-B73B-EBD980218856}"/>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411477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5D67-02CD-5048-8AFB-03B267406326}"/>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Picture Placeholder 2">
            <a:extLst>
              <a:ext uri="{FF2B5EF4-FFF2-40B4-BE49-F238E27FC236}">
                <a16:creationId xmlns:a16="http://schemas.microsoft.com/office/drawing/2014/main" id="{66600D39-91AF-264A-8311-257C7C533DBF}"/>
              </a:ext>
            </a:extLst>
          </p:cNvPr>
          <p:cNvSpPr>
            <a:spLocks noGrp="1"/>
          </p:cNvSpPr>
          <p:nvPr>
            <p:ph type="pic" idx="1"/>
          </p:nvPr>
        </p:nvSpPr>
        <p:spPr>
          <a:xfrm>
            <a:off x="3887391" y="987434"/>
            <a:ext cx="4629150"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pl-PL"/>
              <a:t>Kliknij ikonę, aby dodać obraz</a:t>
            </a:r>
          </a:p>
        </p:txBody>
      </p:sp>
      <p:sp>
        <p:nvSpPr>
          <p:cNvPr id="4" name="Text Placeholder 3">
            <a:extLst>
              <a:ext uri="{FF2B5EF4-FFF2-40B4-BE49-F238E27FC236}">
                <a16:creationId xmlns:a16="http://schemas.microsoft.com/office/drawing/2014/main" id="{9A366AAB-220E-2A48-97F5-1CF3FA903A75}"/>
              </a:ext>
            </a:extLst>
          </p:cNvPr>
          <p:cNvSpPr>
            <a:spLocks noGrp="1"/>
          </p:cNvSpPr>
          <p:nvPr>
            <p:ph type="body" sz="half" idx="2"/>
          </p:nvPr>
        </p:nvSpPr>
        <p:spPr>
          <a:xfrm>
            <a:off x="629841" y="2057400"/>
            <a:ext cx="2949178"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pl-PL"/>
              <a:t>Kliknij, aby edytować style wzorca tekstu</a:t>
            </a:r>
          </a:p>
        </p:txBody>
      </p:sp>
      <p:sp>
        <p:nvSpPr>
          <p:cNvPr id="5" name="Date Placeholder 4">
            <a:extLst>
              <a:ext uri="{FF2B5EF4-FFF2-40B4-BE49-F238E27FC236}">
                <a16:creationId xmlns:a16="http://schemas.microsoft.com/office/drawing/2014/main" id="{DB64A470-FC92-2B45-99DE-24F1EB56688D}"/>
              </a:ext>
            </a:extLst>
          </p:cNvPr>
          <p:cNvSpPr>
            <a:spLocks noGrp="1"/>
          </p:cNvSpPr>
          <p:nvPr>
            <p:ph type="dt" sz="half" idx="10"/>
          </p:nvPr>
        </p:nvSpPr>
        <p:spPr/>
        <p:txBody>
          <a:bodyPr/>
          <a:lstStyle/>
          <a:p>
            <a:fld id="{9BECA7F8-1042-2649-A5E8-0EFFA07A9B0C}" type="datetimeFigureOut">
              <a:rPr lang="pl-PL" smtClean="0"/>
              <a:t>26.04.2023</a:t>
            </a:fld>
            <a:endParaRPr lang="pl-PL"/>
          </a:p>
        </p:txBody>
      </p:sp>
      <p:sp>
        <p:nvSpPr>
          <p:cNvPr id="6" name="Footer Placeholder 5">
            <a:extLst>
              <a:ext uri="{FF2B5EF4-FFF2-40B4-BE49-F238E27FC236}">
                <a16:creationId xmlns:a16="http://schemas.microsoft.com/office/drawing/2014/main" id="{C3A16CC3-DBA4-0140-AA31-026D39715CD2}"/>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24996D50-A711-9242-9A24-8171E8A1814D}"/>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392690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3236E-0AE3-7941-9277-F42D59C9DD1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Text Placeholder 2">
            <a:extLst>
              <a:ext uri="{FF2B5EF4-FFF2-40B4-BE49-F238E27FC236}">
                <a16:creationId xmlns:a16="http://schemas.microsoft.com/office/drawing/2014/main" id="{24CFC115-EA8D-A04E-B32E-C8FFADAC334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59C6EB3D-6081-8B4F-A02D-5E488AFF00F7}"/>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ECA7F8-1042-2649-A5E8-0EFFA07A9B0C}" type="datetimeFigureOut">
              <a:rPr lang="pl-PL" smtClean="0"/>
              <a:t>26.04.2023</a:t>
            </a:fld>
            <a:endParaRPr lang="pl-PL"/>
          </a:p>
        </p:txBody>
      </p:sp>
      <p:sp>
        <p:nvSpPr>
          <p:cNvPr id="5" name="Footer Placeholder 4">
            <a:extLst>
              <a:ext uri="{FF2B5EF4-FFF2-40B4-BE49-F238E27FC236}">
                <a16:creationId xmlns:a16="http://schemas.microsoft.com/office/drawing/2014/main" id="{F7772417-D14A-4144-A8D5-A7AE8165A910}"/>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id="{3E4B6E1C-BD62-F24E-BC55-107AFCBDA981}"/>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F868E-CF64-784F-8F4C-FEC862BC9F40}" type="slidenum">
              <a:rPr lang="pl-PL" smtClean="0"/>
              <a:t>‹#›</a:t>
            </a:fld>
            <a:endParaRPr lang="pl-PL"/>
          </a:p>
        </p:txBody>
      </p:sp>
    </p:spTree>
    <p:extLst>
      <p:ext uri="{BB962C8B-B14F-4D97-AF65-F5344CB8AC3E}">
        <p14:creationId xmlns:p14="http://schemas.microsoft.com/office/powerpoint/2010/main" val="3506047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pl-PL"/>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2.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svg"/><Relationship Id="rId7"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highlight>
                <a:srgbClr val="35F0CC"/>
              </a:highlight>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schemeClr val="bg1"/>
                </a:solidFill>
                <a:latin typeface="Calibri" panose="020F0502020204030204" pitchFamily="34" charset="0"/>
                <a:cs typeface="Calibri" panose="020F0502020204030204" pitchFamily="34" charset="0"/>
              </a:rPr>
              <a:t>PWS (PERSONAL WEATHER STATION)</a:t>
            </a:r>
            <a:endParaRPr lang="pl-PL" sz="1600" b="1"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pic>
        <p:nvPicPr>
          <p:cNvPr id="3" name="Obraz 2">
            <a:extLst>
              <a:ext uri="{FF2B5EF4-FFF2-40B4-BE49-F238E27FC236}">
                <a16:creationId xmlns:a16="http://schemas.microsoft.com/office/drawing/2014/main" id="{EF595385-4D22-453B-A519-262A4B3A709A}"/>
              </a:ext>
            </a:extLst>
          </p:cNvPr>
          <p:cNvPicPr>
            <a:picLocks noChangeAspect="1"/>
          </p:cNvPicPr>
          <p:nvPr/>
        </p:nvPicPr>
        <p:blipFill rotWithShape="1">
          <a:blip r:embed="rId4"/>
          <a:srcRect b="20525"/>
          <a:stretch/>
        </p:blipFill>
        <p:spPr>
          <a:xfrm>
            <a:off x="132807" y="1164079"/>
            <a:ext cx="3104607" cy="2467396"/>
          </a:xfrm>
          <a:prstGeom prst="rect">
            <a:avLst/>
          </a:prstGeom>
        </p:spPr>
      </p:pic>
      <p:pic>
        <p:nvPicPr>
          <p:cNvPr id="6" name="Obraz 5">
            <a:extLst>
              <a:ext uri="{FF2B5EF4-FFF2-40B4-BE49-F238E27FC236}">
                <a16:creationId xmlns:a16="http://schemas.microsoft.com/office/drawing/2014/main" id="{2330C035-EBEB-4235-B593-CC31B165D93A}"/>
              </a:ext>
            </a:extLst>
          </p:cNvPr>
          <p:cNvPicPr>
            <a:picLocks noChangeAspect="1"/>
          </p:cNvPicPr>
          <p:nvPr/>
        </p:nvPicPr>
        <p:blipFill>
          <a:blip r:embed="rId5"/>
          <a:stretch>
            <a:fillRect/>
          </a:stretch>
        </p:blipFill>
        <p:spPr>
          <a:xfrm>
            <a:off x="3237412" y="954157"/>
            <a:ext cx="3382712" cy="3382712"/>
          </a:xfrm>
          <a:prstGeom prst="rect">
            <a:avLst/>
          </a:prstGeom>
        </p:spPr>
      </p:pic>
      <p:pic>
        <p:nvPicPr>
          <p:cNvPr id="9" name="Obraz 8">
            <a:extLst>
              <a:ext uri="{FF2B5EF4-FFF2-40B4-BE49-F238E27FC236}">
                <a16:creationId xmlns:a16="http://schemas.microsoft.com/office/drawing/2014/main" id="{E21BE3E4-2716-42C5-9025-2BBC01045283}"/>
              </a:ext>
            </a:extLst>
          </p:cNvPr>
          <p:cNvPicPr>
            <a:picLocks noChangeAspect="1"/>
          </p:cNvPicPr>
          <p:nvPr/>
        </p:nvPicPr>
        <p:blipFill rotWithShape="1">
          <a:blip r:embed="rId6"/>
          <a:srcRect t="8361" b="6831"/>
          <a:stretch/>
        </p:blipFill>
        <p:spPr>
          <a:xfrm>
            <a:off x="5845357" y="3788233"/>
            <a:ext cx="3255101" cy="2760617"/>
          </a:xfrm>
          <a:prstGeom prst="rect">
            <a:avLst/>
          </a:prstGeom>
        </p:spPr>
      </p:pic>
      <p:pic>
        <p:nvPicPr>
          <p:cNvPr id="14" name="Obraz 13">
            <a:extLst>
              <a:ext uri="{FF2B5EF4-FFF2-40B4-BE49-F238E27FC236}">
                <a16:creationId xmlns:a16="http://schemas.microsoft.com/office/drawing/2014/main" id="{57704E14-D819-459E-9520-F0783990F37C}"/>
              </a:ext>
            </a:extLst>
          </p:cNvPr>
          <p:cNvPicPr>
            <a:picLocks noChangeAspect="1"/>
          </p:cNvPicPr>
          <p:nvPr/>
        </p:nvPicPr>
        <p:blipFill>
          <a:blip r:embed="rId7"/>
          <a:stretch>
            <a:fillRect/>
          </a:stretch>
        </p:blipFill>
        <p:spPr>
          <a:xfrm>
            <a:off x="6838122" y="1302081"/>
            <a:ext cx="2138227" cy="2138227"/>
          </a:xfrm>
          <a:prstGeom prst="rect">
            <a:avLst/>
          </a:prstGeom>
        </p:spPr>
      </p:pic>
      <p:sp>
        <p:nvSpPr>
          <p:cNvPr id="18" name="pole tekstowe 17">
            <a:extLst>
              <a:ext uri="{FF2B5EF4-FFF2-40B4-BE49-F238E27FC236}">
                <a16:creationId xmlns:a16="http://schemas.microsoft.com/office/drawing/2014/main" id="{8670E42A-104D-454B-A6C4-C50A91356AF4}"/>
              </a:ext>
            </a:extLst>
          </p:cNvPr>
          <p:cNvSpPr txBox="1"/>
          <p:nvPr/>
        </p:nvSpPr>
        <p:spPr>
          <a:xfrm>
            <a:off x="132807" y="3539142"/>
            <a:ext cx="4589416" cy="184666"/>
          </a:xfrm>
          <a:prstGeom prst="rect">
            <a:avLst/>
          </a:prstGeom>
          <a:noFill/>
        </p:spPr>
        <p:txBody>
          <a:bodyPr wrap="square">
            <a:spAutoFit/>
          </a:bodyPr>
          <a:lstStyle/>
          <a:p>
            <a:r>
              <a:rPr lang="pl-PL" sz="600" i="1" dirty="0"/>
              <a:t>https://ambientweather.com/amws2902.html</a:t>
            </a:r>
          </a:p>
        </p:txBody>
      </p:sp>
      <p:pic>
        <p:nvPicPr>
          <p:cNvPr id="20" name="Obraz 19">
            <a:extLst>
              <a:ext uri="{FF2B5EF4-FFF2-40B4-BE49-F238E27FC236}">
                <a16:creationId xmlns:a16="http://schemas.microsoft.com/office/drawing/2014/main" id="{EA84DF04-BEA8-4A45-AEC4-FFCA372DC0E6}"/>
              </a:ext>
            </a:extLst>
          </p:cNvPr>
          <p:cNvPicPr>
            <a:picLocks noChangeAspect="1"/>
          </p:cNvPicPr>
          <p:nvPr/>
        </p:nvPicPr>
        <p:blipFill>
          <a:blip r:embed="rId8"/>
          <a:stretch>
            <a:fillRect/>
          </a:stretch>
        </p:blipFill>
        <p:spPr>
          <a:xfrm>
            <a:off x="3954745" y="4002805"/>
            <a:ext cx="1731125" cy="2665933"/>
          </a:xfrm>
          <a:prstGeom prst="rect">
            <a:avLst/>
          </a:prstGeom>
        </p:spPr>
      </p:pic>
      <p:pic>
        <p:nvPicPr>
          <p:cNvPr id="22" name="Obraz 21">
            <a:extLst>
              <a:ext uri="{FF2B5EF4-FFF2-40B4-BE49-F238E27FC236}">
                <a16:creationId xmlns:a16="http://schemas.microsoft.com/office/drawing/2014/main" id="{A7089FB7-AE21-458C-AF89-A67640A4C28A}"/>
              </a:ext>
            </a:extLst>
          </p:cNvPr>
          <p:cNvPicPr>
            <a:picLocks noChangeAspect="1"/>
          </p:cNvPicPr>
          <p:nvPr/>
        </p:nvPicPr>
        <p:blipFill>
          <a:blip r:embed="rId9"/>
          <a:stretch>
            <a:fillRect/>
          </a:stretch>
        </p:blipFill>
        <p:spPr>
          <a:xfrm>
            <a:off x="1969849" y="4570836"/>
            <a:ext cx="1966913" cy="2162175"/>
          </a:xfrm>
          <a:prstGeom prst="rect">
            <a:avLst/>
          </a:prstGeom>
        </p:spPr>
      </p:pic>
      <p:pic>
        <p:nvPicPr>
          <p:cNvPr id="24" name="Obraz 23">
            <a:extLst>
              <a:ext uri="{FF2B5EF4-FFF2-40B4-BE49-F238E27FC236}">
                <a16:creationId xmlns:a16="http://schemas.microsoft.com/office/drawing/2014/main" id="{CC09F3FA-A464-48BC-BF4E-E44FD0495C40}"/>
              </a:ext>
            </a:extLst>
          </p:cNvPr>
          <p:cNvPicPr>
            <a:picLocks noChangeAspect="1"/>
          </p:cNvPicPr>
          <p:nvPr/>
        </p:nvPicPr>
        <p:blipFill>
          <a:blip r:embed="rId10"/>
          <a:stretch>
            <a:fillRect/>
          </a:stretch>
        </p:blipFill>
        <p:spPr>
          <a:xfrm>
            <a:off x="187781" y="4627556"/>
            <a:ext cx="1966776" cy="1966776"/>
          </a:xfrm>
          <a:prstGeom prst="rect">
            <a:avLst/>
          </a:prstGeom>
        </p:spPr>
      </p:pic>
      <p:sp>
        <p:nvSpPr>
          <p:cNvPr id="26" name="pole tekstowe 25">
            <a:extLst>
              <a:ext uri="{FF2B5EF4-FFF2-40B4-BE49-F238E27FC236}">
                <a16:creationId xmlns:a16="http://schemas.microsoft.com/office/drawing/2014/main" id="{B11EB74B-98BF-47AD-B18E-EF3619BBF5E4}"/>
              </a:ext>
            </a:extLst>
          </p:cNvPr>
          <p:cNvSpPr txBox="1"/>
          <p:nvPr/>
        </p:nvSpPr>
        <p:spPr>
          <a:xfrm>
            <a:off x="134039" y="6668738"/>
            <a:ext cx="4591879" cy="184666"/>
          </a:xfrm>
          <a:prstGeom prst="rect">
            <a:avLst/>
          </a:prstGeom>
          <a:noFill/>
        </p:spPr>
        <p:txBody>
          <a:bodyPr wrap="square">
            <a:spAutoFit/>
          </a:bodyPr>
          <a:lstStyle/>
          <a:p>
            <a:r>
              <a:rPr lang="pl-PL" sz="600" i="1" dirty="0"/>
              <a:t>https://www.netatmo.com</a:t>
            </a:r>
          </a:p>
        </p:txBody>
      </p:sp>
    </p:spTree>
    <p:extLst>
      <p:ext uri="{BB962C8B-B14F-4D97-AF65-F5344CB8AC3E}">
        <p14:creationId xmlns:p14="http://schemas.microsoft.com/office/powerpoint/2010/main" val="421981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highlight>
                <a:srgbClr val="35F0CC"/>
              </a:highlight>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schemeClr val="bg1"/>
                </a:solidFill>
                <a:latin typeface="Calibri" panose="020F0502020204030204" pitchFamily="34" charset="0"/>
                <a:cs typeface="Calibri" panose="020F0502020204030204" pitchFamily="34" charset="0"/>
              </a:rPr>
              <a:t>PWS SERVICES</a:t>
            </a:r>
            <a:endParaRPr lang="pl-PL" sz="1600" b="1"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graphicFrame>
        <p:nvGraphicFramePr>
          <p:cNvPr id="5" name="Tabela 5">
            <a:extLst>
              <a:ext uri="{FF2B5EF4-FFF2-40B4-BE49-F238E27FC236}">
                <a16:creationId xmlns:a16="http://schemas.microsoft.com/office/drawing/2014/main" id="{82FE0E2B-47D8-4C56-82F5-335B9EE3FCE1}"/>
              </a:ext>
            </a:extLst>
          </p:cNvPr>
          <p:cNvGraphicFramePr>
            <a:graphicFrameLocks noGrp="1"/>
          </p:cNvGraphicFramePr>
          <p:nvPr>
            <p:extLst>
              <p:ext uri="{D42A27DB-BD31-4B8C-83A1-F6EECF244321}">
                <p14:modId xmlns:p14="http://schemas.microsoft.com/office/powerpoint/2010/main" val="812039149"/>
              </p:ext>
            </p:extLst>
          </p:nvPr>
        </p:nvGraphicFramePr>
        <p:xfrm>
          <a:off x="87468" y="1169199"/>
          <a:ext cx="8929315" cy="2990830"/>
        </p:xfrm>
        <a:graphic>
          <a:graphicData uri="http://schemas.openxmlformats.org/drawingml/2006/table">
            <a:tbl>
              <a:tblPr firstRow="1" bandRow="1">
                <a:tableStyleId>{5C22544A-7EE6-4342-B048-85BDC9FD1C3A}</a:tableStyleId>
              </a:tblPr>
              <a:tblGrid>
                <a:gridCol w="2518324">
                  <a:extLst>
                    <a:ext uri="{9D8B030D-6E8A-4147-A177-3AD203B41FA5}">
                      <a16:colId xmlns:a16="http://schemas.microsoft.com/office/drawing/2014/main" val="2653108236"/>
                    </a:ext>
                  </a:extLst>
                </a:gridCol>
                <a:gridCol w="1082393">
                  <a:extLst>
                    <a:ext uri="{9D8B030D-6E8A-4147-A177-3AD203B41FA5}">
                      <a16:colId xmlns:a16="http://schemas.microsoft.com/office/drawing/2014/main" val="2083660680"/>
                    </a:ext>
                  </a:extLst>
                </a:gridCol>
                <a:gridCol w="1823809">
                  <a:extLst>
                    <a:ext uri="{9D8B030D-6E8A-4147-A177-3AD203B41FA5}">
                      <a16:colId xmlns:a16="http://schemas.microsoft.com/office/drawing/2014/main" val="1768742089"/>
                    </a:ext>
                  </a:extLst>
                </a:gridCol>
                <a:gridCol w="1471904">
                  <a:extLst>
                    <a:ext uri="{9D8B030D-6E8A-4147-A177-3AD203B41FA5}">
                      <a16:colId xmlns:a16="http://schemas.microsoft.com/office/drawing/2014/main" val="1057706036"/>
                    </a:ext>
                  </a:extLst>
                </a:gridCol>
                <a:gridCol w="1000184">
                  <a:extLst>
                    <a:ext uri="{9D8B030D-6E8A-4147-A177-3AD203B41FA5}">
                      <a16:colId xmlns:a16="http://schemas.microsoft.com/office/drawing/2014/main" val="2076280653"/>
                    </a:ext>
                  </a:extLst>
                </a:gridCol>
                <a:gridCol w="1032701">
                  <a:extLst>
                    <a:ext uri="{9D8B030D-6E8A-4147-A177-3AD203B41FA5}">
                      <a16:colId xmlns:a16="http://schemas.microsoft.com/office/drawing/2014/main" val="1420708455"/>
                    </a:ext>
                  </a:extLst>
                </a:gridCol>
              </a:tblGrid>
              <a:tr h="550133">
                <a:tc>
                  <a:txBody>
                    <a:bodyPr/>
                    <a:lstStyle/>
                    <a:p>
                      <a:r>
                        <a:rPr lang="pl-PL" sz="1100" dirty="0"/>
                        <a:t>Web service</a:t>
                      </a:r>
                    </a:p>
                  </a:txBody>
                  <a:tcPr anchor="ctr"/>
                </a:tc>
                <a:tc>
                  <a:txBody>
                    <a:bodyPr/>
                    <a:lstStyle/>
                    <a:p>
                      <a:r>
                        <a:rPr lang="pl-PL" sz="1100" dirty="0"/>
                        <a:t>PWS network in PL</a:t>
                      </a:r>
                    </a:p>
                  </a:txBody>
                  <a:tcPr anchor="ctr"/>
                </a:tc>
                <a:tc>
                  <a:txBody>
                    <a:bodyPr/>
                    <a:lstStyle/>
                    <a:p>
                      <a:r>
                        <a:rPr lang="pl-PL" sz="1100" dirty="0"/>
                        <a:t>Law</a:t>
                      </a:r>
                    </a:p>
                  </a:txBody>
                  <a:tcPr anchor="ctr"/>
                </a:tc>
                <a:tc>
                  <a:txBody>
                    <a:bodyPr/>
                    <a:lstStyle/>
                    <a:p>
                      <a:r>
                        <a:rPr lang="pl-PL" sz="1100" dirty="0"/>
                        <a:t>API</a:t>
                      </a:r>
                    </a:p>
                  </a:txBody>
                  <a:tcPr anchor="ctr"/>
                </a:tc>
                <a:tc>
                  <a:txBody>
                    <a:bodyPr/>
                    <a:lstStyle/>
                    <a:p>
                      <a:r>
                        <a:rPr lang="pl-PL" sz="1100" dirty="0" err="1"/>
                        <a:t>Frequency</a:t>
                      </a:r>
                      <a:endParaRPr lang="pl-PL" sz="1100" dirty="0"/>
                    </a:p>
                  </a:txBody>
                  <a:tcPr anchor="ctr"/>
                </a:tc>
                <a:tc>
                  <a:txBody>
                    <a:bodyPr/>
                    <a:lstStyle/>
                    <a:p>
                      <a:r>
                        <a:rPr lang="pl-PL" sz="1100" dirty="0"/>
                        <a:t>Start</a:t>
                      </a:r>
                    </a:p>
                  </a:txBody>
                  <a:tcPr anchor="ctr"/>
                </a:tc>
                <a:extLst>
                  <a:ext uri="{0D108BD9-81ED-4DB2-BD59-A6C34878D82A}">
                    <a16:rowId xmlns:a16="http://schemas.microsoft.com/office/drawing/2014/main" val="3660741865"/>
                  </a:ext>
                </a:extLst>
              </a:tr>
              <a:tr h="746071">
                <a:tc>
                  <a:txBody>
                    <a:bodyPr/>
                    <a:lstStyle/>
                    <a:p>
                      <a:r>
                        <a:rPr lang="pl-PL" sz="1100" dirty="0"/>
                        <a:t>https://www.wunderground.com</a:t>
                      </a:r>
                    </a:p>
                  </a:txBody>
                  <a:tcPr anchor="ctr"/>
                </a:tc>
                <a:tc>
                  <a:txBody>
                    <a:bodyPr/>
                    <a:lstStyle/>
                    <a:p>
                      <a:r>
                        <a:rPr lang="pl-PL" sz="1100" dirty="0"/>
                        <a:t>&gt;1000</a:t>
                      </a:r>
                    </a:p>
                  </a:txBody>
                  <a:tcPr anchor="ctr"/>
                </a:tc>
                <a:tc>
                  <a:txBody>
                    <a:bodyPr/>
                    <a:lstStyle/>
                    <a:p>
                      <a:r>
                        <a:rPr lang="pl-PL" sz="1100" dirty="0"/>
                        <a:t>Non-</a:t>
                      </a:r>
                      <a:r>
                        <a:rPr lang="pl-PL" sz="1100" dirty="0" err="1"/>
                        <a:t>commercial</a:t>
                      </a:r>
                      <a:r>
                        <a:rPr lang="pl-PL" sz="1100" dirty="0"/>
                        <a:t>, </a:t>
                      </a:r>
                      <a:r>
                        <a:rPr lang="pl-PL" sz="1100" dirty="0" err="1"/>
                        <a:t>individal</a:t>
                      </a:r>
                      <a:r>
                        <a:rPr lang="pl-PL" sz="1100" dirty="0"/>
                        <a:t> </a:t>
                      </a:r>
                      <a:r>
                        <a:rPr lang="pl-PL" sz="1100" dirty="0" err="1"/>
                        <a:t>usage</a:t>
                      </a:r>
                      <a:endParaRPr lang="pl-PL" sz="1100" dirty="0"/>
                    </a:p>
                  </a:txBody>
                  <a:tcPr anchor="ctr"/>
                </a:tc>
                <a:tc>
                  <a:txBody>
                    <a:bodyPr/>
                    <a:lstStyle/>
                    <a:p>
                      <a:r>
                        <a:rPr lang="pl-PL" sz="1100" dirty="0" err="1"/>
                        <a:t>Yes</a:t>
                      </a:r>
                      <a:r>
                        <a:rPr lang="pl-PL" sz="1100" dirty="0"/>
                        <a:t>, </a:t>
                      </a:r>
                      <a:r>
                        <a:rPr lang="pl-PL" sz="1100" dirty="0" err="1"/>
                        <a:t>professional</a:t>
                      </a:r>
                      <a:endParaRPr lang="pl-PL" sz="1100" dirty="0"/>
                    </a:p>
                  </a:txBody>
                  <a:tcPr anchor="ctr"/>
                </a:tc>
                <a:tc>
                  <a:txBody>
                    <a:bodyPr/>
                    <a:lstStyle/>
                    <a:p>
                      <a:r>
                        <a:rPr lang="pl-PL" sz="1100" dirty="0"/>
                        <a:t>1-60min</a:t>
                      </a:r>
                    </a:p>
                  </a:txBody>
                  <a:tcPr anchor="ctr"/>
                </a:tc>
                <a:tc>
                  <a:txBody>
                    <a:bodyPr/>
                    <a:lstStyle/>
                    <a:p>
                      <a:r>
                        <a:rPr lang="pl-PL" sz="1100" dirty="0"/>
                        <a:t>1995 (1993)</a:t>
                      </a:r>
                    </a:p>
                  </a:txBody>
                  <a:tcPr anchor="ctr"/>
                </a:tc>
                <a:extLst>
                  <a:ext uri="{0D108BD9-81ED-4DB2-BD59-A6C34878D82A}">
                    <a16:rowId xmlns:a16="http://schemas.microsoft.com/office/drawing/2014/main" val="3982525200"/>
                  </a:ext>
                </a:extLst>
              </a:tr>
              <a:tr h="579120">
                <a:tc>
                  <a:txBody>
                    <a:bodyPr/>
                    <a:lstStyle/>
                    <a:p>
                      <a:r>
                        <a:rPr lang="pl-PL" sz="1100" dirty="0"/>
                        <a:t>https://app.weathercloud.net</a:t>
                      </a:r>
                    </a:p>
                  </a:txBody>
                  <a:tcPr anchor="ctr"/>
                </a:tc>
                <a:tc>
                  <a:txBody>
                    <a:bodyPr/>
                    <a:lstStyle/>
                    <a:p>
                      <a:r>
                        <a:rPr lang="pl-PL" sz="1100" dirty="0"/>
                        <a:t>773</a:t>
                      </a:r>
                    </a:p>
                  </a:txBody>
                  <a:tcPr anchor="ctr"/>
                </a:tc>
                <a:tc>
                  <a:txBody>
                    <a:bodyPr/>
                    <a:lstStyle/>
                    <a:p>
                      <a:r>
                        <a:rPr lang="pl-PL" sz="1100" dirty="0"/>
                        <a:t>&lt;30 dni: manualne sprawdzenie PWS</a:t>
                      </a:r>
                      <a:br>
                        <a:rPr lang="pl-PL" sz="1100" dirty="0"/>
                      </a:br>
                      <a:r>
                        <a:rPr lang="pl-PL" sz="1100" dirty="0"/>
                        <a:t>&gt;30dni: dane prywatne</a:t>
                      </a:r>
                    </a:p>
                  </a:txBody>
                  <a:tcPr anchor="ctr"/>
                </a:tc>
                <a:tc rowSpan="2">
                  <a:txBody>
                    <a:bodyPr/>
                    <a:lstStyle/>
                    <a:p>
                      <a:r>
                        <a:rPr lang="pl-PL" sz="1100" dirty="0"/>
                        <a:t>No</a:t>
                      </a:r>
                    </a:p>
                  </a:txBody>
                  <a:tcPr anchor="ctr"/>
                </a:tc>
                <a:tc>
                  <a:txBody>
                    <a:bodyPr/>
                    <a:lstStyle/>
                    <a:p>
                      <a:r>
                        <a:rPr lang="pl-PL" sz="1100" dirty="0"/>
                        <a:t>60min</a:t>
                      </a:r>
                    </a:p>
                  </a:txBody>
                  <a:tcPr anchor="ctr"/>
                </a:tc>
                <a:tc>
                  <a:txBody>
                    <a:bodyPr/>
                    <a:lstStyle/>
                    <a:p>
                      <a:r>
                        <a:rPr lang="pl-PL" sz="1100" dirty="0"/>
                        <a:t>2015</a:t>
                      </a:r>
                    </a:p>
                  </a:txBody>
                  <a:tcPr anchor="ctr"/>
                </a:tc>
                <a:extLst>
                  <a:ext uri="{0D108BD9-81ED-4DB2-BD59-A6C34878D82A}">
                    <a16:rowId xmlns:a16="http://schemas.microsoft.com/office/drawing/2014/main" val="1450548978"/>
                  </a:ext>
                </a:extLst>
              </a:tr>
              <a:tr h="550133">
                <a:tc>
                  <a:txBody>
                    <a:bodyPr/>
                    <a:lstStyle/>
                    <a:p>
                      <a:r>
                        <a:rPr lang="pl-PL" sz="1100" dirty="0"/>
                        <a:t>https://www.awekas.at</a:t>
                      </a:r>
                    </a:p>
                  </a:txBody>
                  <a:tcPr anchor="ctr"/>
                </a:tc>
                <a:tc>
                  <a:txBody>
                    <a:bodyPr/>
                    <a:lstStyle/>
                    <a:p>
                      <a:r>
                        <a:rPr lang="pl-PL" sz="1100" dirty="0"/>
                        <a:t>90</a:t>
                      </a:r>
                    </a:p>
                  </a:txBody>
                  <a:tcPr anchor="ctr"/>
                </a:tc>
                <a:tc>
                  <a:txBody>
                    <a:bodyPr/>
                    <a:lstStyle/>
                    <a:p>
                      <a:r>
                        <a:rPr lang="pl-PL" sz="1100" dirty="0" err="1"/>
                        <a:t>Can</a:t>
                      </a:r>
                      <a:r>
                        <a:rPr lang="pl-PL" sz="1100" dirty="0"/>
                        <a:t> not be </a:t>
                      </a:r>
                      <a:r>
                        <a:rPr lang="pl-PL" sz="1100" dirty="0" err="1"/>
                        <a:t>usage</a:t>
                      </a:r>
                      <a:endParaRPr lang="pl-PL" sz="1100" dirty="0"/>
                    </a:p>
                  </a:txBody>
                  <a:tcPr anchor="ctr"/>
                </a:tc>
                <a:tc vMerge="1">
                  <a:txBody>
                    <a:bodyPr/>
                    <a:lstStyle/>
                    <a:p>
                      <a:r>
                        <a:rPr lang="pl-PL" dirty="0"/>
                        <a:t>No</a:t>
                      </a:r>
                    </a:p>
                  </a:txBody>
                  <a:tcPr anchor="ctr"/>
                </a:tc>
                <a:tc>
                  <a:txBody>
                    <a:bodyPr/>
                    <a:lstStyle/>
                    <a:p>
                      <a:r>
                        <a:rPr lang="pl-PL" sz="1100" dirty="0"/>
                        <a:t>60min</a:t>
                      </a:r>
                    </a:p>
                  </a:txBody>
                  <a:tcPr anchor="ctr"/>
                </a:tc>
                <a:tc>
                  <a:txBody>
                    <a:bodyPr/>
                    <a:lstStyle/>
                    <a:p>
                      <a:r>
                        <a:rPr lang="pl-PL" sz="1100" dirty="0"/>
                        <a:t>2004</a:t>
                      </a:r>
                    </a:p>
                  </a:txBody>
                  <a:tcPr anchor="ctr"/>
                </a:tc>
                <a:extLst>
                  <a:ext uri="{0D108BD9-81ED-4DB2-BD59-A6C34878D82A}">
                    <a16:rowId xmlns:a16="http://schemas.microsoft.com/office/drawing/2014/main" val="2248927055"/>
                  </a:ext>
                </a:extLst>
              </a:tr>
              <a:tr h="550133">
                <a:tc>
                  <a:txBody>
                    <a:bodyPr/>
                    <a:lstStyle/>
                    <a:p>
                      <a:r>
                        <a:rPr lang="pl-PL" sz="1100" dirty="0"/>
                        <a:t>https://www.pwsweather.com</a:t>
                      </a:r>
                    </a:p>
                    <a:p>
                      <a:r>
                        <a:rPr lang="pl-PL" sz="1100" dirty="0"/>
                        <a:t>https://www.aerisweather.com</a:t>
                      </a:r>
                    </a:p>
                  </a:txBody>
                  <a:tcPr anchor="ctr"/>
                </a:tc>
                <a:tc>
                  <a:txBody>
                    <a:bodyPr/>
                    <a:lstStyle/>
                    <a:p>
                      <a:r>
                        <a:rPr lang="pl-PL" sz="1100" dirty="0"/>
                        <a:t>61</a:t>
                      </a:r>
                    </a:p>
                  </a:txBody>
                  <a:tcPr anchor="ctr"/>
                </a:tc>
                <a:tc>
                  <a:txBody>
                    <a:bodyPr/>
                    <a:lstStyle/>
                    <a:p>
                      <a:r>
                        <a:rPr lang="pl-PL" sz="1100" dirty="0" err="1"/>
                        <a:t>Only</a:t>
                      </a:r>
                      <a:r>
                        <a:rPr lang="pl-PL" sz="1100" dirty="0"/>
                        <a:t> </a:t>
                      </a:r>
                      <a:r>
                        <a:rPr lang="pl-PL" sz="1100" dirty="0" err="1"/>
                        <a:t>commercial</a:t>
                      </a:r>
                      <a:r>
                        <a:rPr lang="pl-PL" sz="1100" dirty="0"/>
                        <a:t> </a:t>
                      </a:r>
                      <a:r>
                        <a:rPr lang="pl-PL" sz="1100" dirty="0" err="1"/>
                        <a:t>usage</a:t>
                      </a:r>
                      <a:endParaRPr lang="pl-PL" sz="1100" dirty="0"/>
                    </a:p>
                  </a:txBody>
                  <a:tcPr anchor="ctr"/>
                </a:tc>
                <a:tc>
                  <a:txBody>
                    <a:bodyPr/>
                    <a:lstStyle/>
                    <a:p>
                      <a:r>
                        <a:rPr lang="pl-PL" sz="1100" dirty="0" err="1"/>
                        <a:t>Yes</a:t>
                      </a:r>
                      <a:r>
                        <a:rPr lang="pl-PL" sz="1100" dirty="0"/>
                        <a:t>, </a:t>
                      </a:r>
                      <a:r>
                        <a:rPr lang="pl-PL" sz="1100" dirty="0" err="1"/>
                        <a:t>professional</a:t>
                      </a:r>
                      <a:endParaRPr lang="pl-PL" sz="1100" dirty="0"/>
                    </a:p>
                  </a:txBody>
                  <a:tcPr anchor="ctr"/>
                </a:tc>
                <a:tc>
                  <a:txBody>
                    <a:bodyPr/>
                    <a:lstStyle/>
                    <a:p>
                      <a:r>
                        <a:rPr lang="pl-PL" sz="1100" dirty="0"/>
                        <a:t>1-30min</a:t>
                      </a:r>
                    </a:p>
                  </a:txBody>
                  <a:tcPr anchor="ctr"/>
                </a:tc>
                <a:tc>
                  <a:txBody>
                    <a:bodyPr/>
                    <a:lstStyle/>
                    <a:p>
                      <a:r>
                        <a:rPr lang="pl-PL" sz="1100" dirty="0"/>
                        <a:t>2014</a:t>
                      </a:r>
                    </a:p>
                  </a:txBody>
                  <a:tcPr anchor="ctr"/>
                </a:tc>
                <a:extLst>
                  <a:ext uri="{0D108BD9-81ED-4DB2-BD59-A6C34878D82A}">
                    <a16:rowId xmlns:a16="http://schemas.microsoft.com/office/drawing/2014/main" val="2221350845"/>
                  </a:ext>
                </a:extLst>
              </a:tr>
            </a:tbl>
          </a:graphicData>
        </a:graphic>
      </p:graphicFrame>
      <p:sp>
        <p:nvSpPr>
          <p:cNvPr id="9" name="pole tekstowe 8">
            <a:extLst>
              <a:ext uri="{FF2B5EF4-FFF2-40B4-BE49-F238E27FC236}">
                <a16:creationId xmlns:a16="http://schemas.microsoft.com/office/drawing/2014/main" id="{78C0A95D-8EFE-4599-A873-EEC776E1023D}"/>
              </a:ext>
            </a:extLst>
          </p:cNvPr>
          <p:cNvSpPr txBox="1"/>
          <p:nvPr/>
        </p:nvSpPr>
        <p:spPr>
          <a:xfrm>
            <a:off x="-36099" y="6648080"/>
            <a:ext cx="4591879" cy="184666"/>
          </a:xfrm>
          <a:prstGeom prst="rect">
            <a:avLst/>
          </a:prstGeom>
          <a:noFill/>
        </p:spPr>
        <p:txBody>
          <a:bodyPr wrap="square">
            <a:spAutoFit/>
          </a:bodyPr>
          <a:lstStyle/>
          <a:p>
            <a:r>
              <a:rPr lang="pl-PL" sz="600" i="1" dirty="0"/>
              <a:t>https://www.google.com</a:t>
            </a:r>
          </a:p>
        </p:txBody>
      </p:sp>
      <p:graphicFrame>
        <p:nvGraphicFramePr>
          <p:cNvPr id="11" name="Tabela 5">
            <a:extLst>
              <a:ext uri="{FF2B5EF4-FFF2-40B4-BE49-F238E27FC236}">
                <a16:creationId xmlns:a16="http://schemas.microsoft.com/office/drawing/2014/main" id="{83FC4A17-142A-468C-AA62-420B1669B858}"/>
              </a:ext>
            </a:extLst>
          </p:cNvPr>
          <p:cNvGraphicFramePr>
            <a:graphicFrameLocks noGrp="1"/>
          </p:cNvGraphicFramePr>
          <p:nvPr>
            <p:extLst>
              <p:ext uri="{D42A27DB-BD31-4B8C-83A1-F6EECF244321}">
                <p14:modId xmlns:p14="http://schemas.microsoft.com/office/powerpoint/2010/main" val="2367055730"/>
              </p:ext>
            </p:extLst>
          </p:nvPr>
        </p:nvGraphicFramePr>
        <p:xfrm>
          <a:off x="107342" y="4559154"/>
          <a:ext cx="8929315" cy="1874520"/>
        </p:xfrm>
        <a:graphic>
          <a:graphicData uri="http://schemas.openxmlformats.org/drawingml/2006/table">
            <a:tbl>
              <a:tblPr firstRow="1" bandRow="1">
                <a:tableStyleId>{5C22544A-7EE6-4342-B048-85BDC9FD1C3A}</a:tableStyleId>
              </a:tblPr>
              <a:tblGrid>
                <a:gridCol w="1841047">
                  <a:extLst>
                    <a:ext uri="{9D8B030D-6E8A-4147-A177-3AD203B41FA5}">
                      <a16:colId xmlns:a16="http://schemas.microsoft.com/office/drawing/2014/main" val="2653108236"/>
                    </a:ext>
                  </a:extLst>
                </a:gridCol>
                <a:gridCol w="962108">
                  <a:extLst>
                    <a:ext uri="{9D8B030D-6E8A-4147-A177-3AD203B41FA5}">
                      <a16:colId xmlns:a16="http://schemas.microsoft.com/office/drawing/2014/main" val="2083660680"/>
                    </a:ext>
                  </a:extLst>
                </a:gridCol>
                <a:gridCol w="2621371">
                  <a:extLst>
                    <a:ext uri="{9D8B030D-6E8A-4147-A177-3AD203B41FA5}">
                      <a16:colId xmlns:a16="http://schemas.microsoft.com/office/drawing/2014/main" val="1768742089"/>
                    </a:ext>
                  </a:extLst>
                </a:gridCol>
                <a:gridCol w="1608109">
                  <a:extLst>
                    <a:ext uri="{9D8B030D-6E8A-4147-A177-3AD203B41FA5}">
                      <a16:colId xmlns:a16="http://schemas.microsoft.com/office/drawing/2014/main" val="1057706036"/>
                    </a:ext>
                  </a:extLst>
                </a:gridCol>
                <a:gridCol w="863979">
                  <a:extLst>
                    <a:ext uri="{9D8B030D-6E8A-4147-A177-3AD203B41FA5}">
                      <a16:colId xmlns:a16="http://schemas.microsoft.com/office/drawing/2014/main" val="2076280653"/>
                    </a:ext>
                  </a:extLst>
                </a:gridCol>
                <a:gridCol w="1032701">
                  <a:extLst>
                    <a:ext uri="{9D8B030D-6E8A-4147-A177-3AD203B41FA5}">
                      <a16:colId xmlns:a16="http://schemas.microsoft.com/office/drawing/2014/main" val="1420708455"/>
                    </a:ext>
                  </a:extLst>
                </a:gridCol>
              </a:tblGrid>
              <a:tr h="416560">
                <a:tc>
                  <a:txBody>
                    <a:bodyPr/>
                    <a:lstStyle/>
                    <a:p>
                      <a:r>
                        <a:rPr lang="pl-PL" sz="1100" dirty="0"/>
                        <a:t>Web service</a:t>
                      </a:r>
                    </a:p>
                  </a:txBody>
                  <a:tcPr anchor="ctr"/>
                </a:tc>
                <a:tc>
                  <a:txBody>
                    <a:bodyPr/>
                    <a:lstStyle/>
                    <a:p>
                      <a:r>
                        <a:rPr lang="pl-PL" sz="1100" dirty="0"/>
                        <a:t>PWS network in PL</a:t>
                      </a:r>
                    </a:p>
                  </a:txBody>
                  <a:tcPr anchor="ctr"/>
                </a:tc>
                <a:tc>
                  <a:txBody>
                    <a:bodyPr/>
                    <a:lstStyle/>
                    <a:p>
                      <a:r>
                        <a:rPr lang="pl-PL" sz="1100" dirty="0"/>
                        <a:t>Law</a:t>
                      </a:r>
                    </a:p>
                  </a:txBody>
                  <a:tcPr anchor="ctr"/>
                </a:tc>
                <a:tc>
                  <a:txBody>
                    <a:bodyPr/>
                    <a:lstStyle/>
                    <a:p>
                      <a:r>
                        <a:rPr lang="pl-PL" sz="1100" dirty="0"/>
                        <a:t>API</a:t>
                      </a:r>
                    </a:p>
                  </a:txBody>
                  <a:tcPr anchor="ctr"/>
                </a:tc>
                <a:tc>
                  <a:txBody>
                    <a:bodyPr/>
                    <a:lstStyle/>
                    <a:p>
                      <a:r>
                        <a:rPr lang="pl-PL" sz="1100" dirty="0" err="1"/>
                        <a:t>Frequency</a:t>
                      </a:r>
                      <a:endParaRPr lang="pl-PL" sz="1100" dirty="0"/>
                    </a:p>
                  </a:txBody>
                  <a:tcPr anchor="ctr"/>
                </a:tc>
                <a:tc>
                  <a:txBody>
                    <a:bodyPr/>
                    <a:lstStyle/>
                    <a:p>
                      <a:r>
                        <a:rPr lang="pl-PL" sz="1100" dirty="0"/>
                        <a:t>Start</a:t>
                      </a:r>
                    </a:p>
                  </a:txBody>
                  <a:tcPr anchor="ctr"/>
                </a:tc>
                <a:extLst>
                  <a:ext uri="{0D108BD9-81ED-4DB2-BD59-A6C34878D82A}">
                    <a16:rowId xmlns:a16="http://schemas.microsoft.com/office/drawing/2014/main" val="3660741865"/>
                  </a:ext>
                </a:extLst>
              </a:tr>
              <a:tr h="416560">
                <a:tc>
                  <a:txBody>
                    <a:bodyPr/>
                    <a:lstStyle/>
                    <a:p>
                      <a:r>
                        <a:rPr lang="pl-PL" sz="1100" dirty="0"/>
                        <a:t>https://openweathermap.org/</a:t>
                      </a:r>
                    </a:p>
                  </a:txBody>
                  <a:tcPr anchor="ctr"/>
                </a:tc>
                <a:tc>
                  <a:txBody>
                    <a:bodyPr/>
                    <a:lstStyle/>
                    <a:p>
                      <a:r>
                        <a:rPr lang="pl-PL" sz="1100" dirty="0"/>
                        <a:t>b.d.</a:t>
                      </a:r>
                    </a:p>
                  </a:txBody>
                  <a:tcPr anchor="ctr"/>
                </a:tc>
                <a:tc>
                  <a:txBody>
                    <a:bodyPr/>
                    <a:lstStyle/>
                    <a:p>
                      <a:r>
                        <a:rPr lang="pl-PL" sz="1100" dirty="0"/>
                        <a:t>Non </a:t>
                      </a:r>
                      <a:r>
                        <a:rPr lang="pl-PL" sz="1100" dirty="0" err="1"/>
                        <a:t>commercial</a:t>
                      </a:r>
                      <a:r>
                        <a:rPr lang="pl-PL" sz="1100" dirty="0"/>
                        <a:t> </a:t>
                      </a:r>
                      <a:r>
                        <a:rPr lang="pl-PL" sz="1100" dirty="0" err="1"/>
                        <a:t>up</a:t>
                      </a:r>
                      <a:r>
                        <a:rPr lang="pl-PL" sz="1100" dirty="0"/>
                        <a:t> to 1 GET/min</a:t>
                      </a:r>
                    </a:p>
                  </a:txBody>
                  <a:tcPr anchor="ctr"/>
                </a:tc>
                <a:tc rowSpan="3">
                  <a:txBody>
                    <a:bodyPr/>
                    <a:lstStyle/>
                    <a:p>
                      <a:r>
                        <a:rPr lang="pl-PL" sz="1100" dirty="0" err="1"/>
                        <a:t>Yes</a:t>
                      </a:r>
                      <a:r>
                        <a:rPr lang="pl-PL" sz="1100" dirty="0"/>
                        <a:t>, </a:t>
                      </a:r>
                      <a:r>
                        <a:rPr lang="pl-PL" sz="1100" dirty="0" err="1"/>
                        <a:t>professional</a:t>
                      </a:r>
                      <a:endParaRPr lang="pl-PL" sz="1100" dirty="0"/>
                    </a:p>
                  </a:txBody>
                  <a:tcPr anchor="ctr"/>
                </a:tc>
                <a:tc>
                  <a:txBody>
                    <a:bodyPr/>
                    <a:lstStyle/>
                    <a:p>
                      <a:r>
                        <a:rPr lang="pl-PL" sz="1100" dirty="0"/>
                        <a:t>1-60min</a:t>
                      </a:r>
                    </a:p>
                  </a:txBody>
                  <a:tcPr anchor="ctr"/>
                </a:tc>
                <a:tc>
                  <a:txBody>
                    <a:bodyPr/>
                    <a:lstStyle/>
                    <a:p>
                      <a:r>
                        <a:rPr lang="pl-PL" sz="1100" dirty="0"/>
                        <a:t>2014</a:t>
                      </a:r>
                    </a:p>
                  </a:txBody>
                  <a:tcPr anchor="ctr"/>
                </a:tc>
                <a:extLst>
                  <a:ext uri="{0D108BD9-81ED-4DB2-BD59-A6C34878D82A}">
                    <a16:rowId xmlns:a16="http://schemas.microsoft.com/office/drawing/2014/main" val="3982525200"/>
                  </a:ext>
                </a:extLst>
              </a:tr>
              <a:tr h="416560">
                <a:tc>
                  <a:txBody>
                    <a:bodyPr/>
                    <a:lstStyle/>
                    <a:p>
                      <a:r>
                        <a:rPr lang="pl-PL" sz="1100" dirty="0"/>
                        <a:t>https://www.meteomatics.com</a:t>
                      </a:r>
                    </a:p>
                  </a:txBody>
                  <a:tcPr anchor="ctr"/>
                </a:tc>
                <a:tc>
                  <a:txBody>
                    <a:bodyPr/>
                    <a:lstStyle/>
                    <a:p>
                      <a:r>
                        <a:rPr lang="pl-PL" sz="1100" dirty="0"/>
                        <a:t>b.d.</a:t>
                      </a:r>
                    </a:p>
                  </a:txBody>
                  <a:tcPr anchor="ctr"/>
                </a:tc>
                <a:tc>
                  <a:txBody>
                    <a:bodyPr/>
                    <a:lstStyle/>
                    <a:p>
                      <a:r>
                        <a:rPr lang="pl-PL" sz="1100" dirty="0"/>
                        <a:t>Non </a:t>
                      </a:r>
                      <a:r>
                        <a:rPr lang="pl-PL" sz="1100" dirty="0" err="1"/>
                        <a:t>commercial</a:t>
                      </a:r>
                      <a:r>
                        <a:rPr lang="pl-PL" sz="1100" dirty="0"/>
                        <a:t> </a:t>
                      </a:r>
                      <a:r>
                        <a:rPr lang="pl-PL" sz="1100" dirty="0" err="1"/>
                        <a:t>up</a:t>
                      </a:r>
                      <a:r>
                        <a:rPr lang="pl-PL" sz="1100" dirty="0"/>
                        <a:t> to 0,3 GET/min</a:t>
                      </a:r>
                    </a:p>
                  </a:txBody>
                  <a:tcPr anchor="ctr"/>
                </a:tc>
                <a:tc vMerge="1">
                  <a:txBody>
                    <a:bodyPr/>
                    <a:lstStyle/>
                    <a:p>
                      <a:r>
                        <a:rPr lang="pl-PL" sz="1000" dirty="0"/>
                        <a:t>Tak, profesjonalne</a:t>
                      </a:r>
                    </a:p>
                  </a:txBody>
                  <a:tcPr anchor="ctr"/>
                </a:tc>
                <a:tc>
                  <a:txBody>
                    <a:bodyPr/>
                    <a:lstStyle/>
                    <a:p>
                      <a:r>
                        <a:rPr lang="pl-PL" sz="1100" dirty="0"/>
                        <a:t>1-60min</a:t>
                      </a:r>
                    </a:p>
                  </a:txBody>
                  <a:tcPr anchor="ctr"/>
                </a:tc>
                <a:tc>
                  <a:txBody>
                    <a:bodyPr/>
                    <a:lstStyle/>
                    <a:p>
                      <a:r>
                        <a:rPr lang="pl-PL" sz="1100" dirty="0"/>
                        <a:t>2012 (1979)</a:t>
                      </a:r>
                    </a:p>
                  </a:txBody>
                  <a:tcPr anchor="ctr"/>
                </a:tc>
                <a:extLst>
                  <a:ext uri="{0D108BD9-81ED-4DB2-BD59-A6C34878D82A}">
                    <a16:rowId xmlns:a16="http://schemas.microsoft.com/office/drawing/2014/main" val="1450548978"/>
                  </a:ext>
                </a:extLst>
              </a:tr>
              <a:tr h="416560">
                <a:tc>
                  <a:txBody>
                    <a:bodyPr/>
                    <a:lstStyle/>
                    <a:p>
                      <a:r>
                        <a:rPr lang="pl-PL" sz="1100" dirty="0"/>
                        <a:t>https://www.weatherapi.com/</a:t>
                      </a:r>
                    </a:p>
                  </a:txBody>
                  <a:tcPr anchor="ctr"/>
                </a:tc>
                <a:tc>
                  <a:txBody>
                    <a:bodyPr/>
                    <a:lstStyle/>
                    <a:p>
                      <a:r>
                        <a:rPr lang="pl-PL" sz="1100" dirty="0"/>
                        <a:t>b.d.</a:t>
                      </a:r>
                    </a:p>
                  </a:txBody>
                  <a:tcPr anchor="ctr"/>
                </a:tc>
                <a:tc>
                  <a:txBody>
                    <a:bodyPr/>
                    <a:lstStyle/>
                    <a:p>
                      <a:r>
                        <a:rPr lang="pl-PL" sz="1100" dirty="0"/>
                        <a:t>Non </a:t>
                      </a:r>
                      <a:r>
                        <a:rPr lang="pl-PL" sz="1100" dirty="0" err="1"/>
                        <a:t>commercial</a:t>
                      </a:r>
                      <a:r>
                        <a:rPr lang="pl-PL" sz="1100" dirty="0"/>
                        <a:t> </a:t>
                      </a:r>
                      <a:r>
                        <a:rPr lang="pl-PL" sz="1100" dirty="0" err="1"/>
                        <a:t>up</a:t>
                      </a:r>
                      <a:r>
                        <a:rPr lang="pl-PL" sz="1100" dirty="0"/>
                        <a:t> to 0,4 GET/min</a:t>
                      </a:r>
                    </a:p>
                  </a:txBody>
                  <a:tcPr anchor="ctr"/>
                </a:tc>
                <a:tc vMerge="1">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pl-PL" sz="1000" dirty="0"/>
                        <a:t>Tak, profesjonalne</a:t>
                      </a:r>
                    </a:p>
                  </a:txBody>
                  <a:tcPr anchor="ctr"/>
                </a:tc>
                <a:tc>
                  <a:txBody>
                    <a:bodyPr/>
                    <a:lstStyle/>
                    <a:p>
                      <a:r>
                        <a:rPr lang="pl-PL" sz="1100" dirty="0"/>
                        <a:t>10-15min</a:t>
                      </a:r>
                    </a:p>
                  </a:txBody>
                  <a:tcPr anchor="ctr"/>
                </a:tc>
                <a:tc>
                  <a:txBody>
                    <a:bodyPr/>
                    <a:lstStyle/>
                    <a:p>
                      <a:r>
                        <a:rPr lang="pl-PL" sz="1100" dirty="0"/>
                        <a:t>2019</a:t>
                      </a:r>
                    </a:p>
                  </a:txBody>
                  <a:tcPr anchor="ctr"/>
                </a:tc>
                <a:extLst>
                  <a:ext uri="{0D108BD9-81ED-4DB2-BD59-A6C34878D82A}">
                    <a16:rowId xmlns:a16="http://schemas.microsoft.com/office/drawing/2014/main" val="2248927055"/>
                  </a:ext>
                </a:extLst>
              </a:tr>
            </a:tbl>
          </a:graphicData>
        </a:graphic>
      </p:graphicFrame>
      <p:sp>
        <p:nvSpPr>
          <p:cNvPr id="14" name="pole tekstowe 13">
            <a:extLst>
              <a:ext uri="{FF2B5EF4-FFF2-40B4-BE49-F238E27FC236}">
                <a16:creationId xmlns:a16="http://schemas.microsoft.com/office/drawing/2014/main" id="{29F0FCDA-5D9E-4377-8E59-48136B92C847}"/>
              </a:ext>
            </a:extLst>
          </p:cNvPr>
          <p:cNvSpPr txBox="1"/>
          <p:nvPr/>
        </p:nvSpPr>
        <p:spPr>
          <a:xfrm>
            <a:off x="4588226" y="6648080"/>
            <a:ext cx="4591879" cy="184666"/>
          </a:xfrm>
          <a:prstGeom prst="rect">
            <a:avLst/>
          </a:prstGeom>
          <a:noFill/>
        </p:spPr>
        <p:txBody>
          <a:bodyPr wrap="square">
            <a:spAutoFit/>
          </a:bodyPr>
          <a:lstStyle/>
          <a:p>
            <a:r>
              <a:rPr lang="pl-PL" sz="600" i="1" dirty="0"/>
              <a:t>https://medium.com/@imdipto/best-free-alternatives-to-the-wunderground-weather-api-21acb22450e6</a:t>
            </a:r>
          </a:p>
        </p:txBody>
      </p:sp>
      <p:sp>
        <p:nvSpPr>
          <p:cNvPr id="2" name="pole tekstowe 1">
            <a:extLst>
              <a:ext uri="{FF2B5EF4-FFF2-40B4-BE49-F238E27FC236}">
                <a16:creationId xmlns:a16="http://schemas.microsoft.com/office/drawing/2014/main" id="{8F27D61E-C8DD-2BAA-BD89-BDFAFBCF0BAB}"/>
              </a:ext>
            </a:extLst>
          </p:cNvPr>
          <p:cNvSpPr txBox="1"/>
          <p:nvPr/>
        </p:nvSpPr>
        <p:spPr>
          <a:xfrm>
            <a:off x="4725256" y="3979179"/>
            <a:ext cx="4225740" cy="2246769"/>
          </a:xfrm>
          <a:prstGeom prst="rect">
            <a:avLst/>
          </a:prstGeom>
          <a:solidFill>
            <a:schemeClr val="bg1"/>
          </a:solidFill>
          <a:ln w="28575">
            <a:solidFill>
              <a:schemeClr val="accent1"/>
            </a:solidFill>
          </a:ln>
        </p:spPr>
        <p:txBody>
          <a:bodyPr wrap="square" rtlCol="0">
            <a:spAutoFit/>
          </a:bodyPr>
          <a:lstStyle/>
          <a:p>
            <a:r>
              <a:rPr lang="pl-PL" sz="1000" b="1" i="0" u="none" strike="noStrike" baseline="0" dirty="0" err="1">
                <a:solidFill>
                  <a:srgbClr val="000000"/>
                </a:solidFill>
              </a:rPr>
              <a:t>Subtask</a:t>
            </a:r>
            <a:r>
              <a:rPr lang="pl-PL" sz="1000" b="1" i="0" u="none" strike="noStrike" baseline="0" dirty="0">
                <a:solidFill>
                  <a:srgbClr val="000000"/>
                </a:solidFill>
              </a:rPr>
              <a:t> 1.1 </a:t>
            </a:r>
            <a:endParaRPr lang="pl-PL" sz="1000" b="0" i="0" u="none" strike="noStrike" baseline="0" dirty="0">
              <a:solidFill>
                <a:srgbClr val="000000"/>
              </a:solidFill>
            </a:endParaRPr>
          </a:p>
          <a:p>
            <a:r>
              <a:rPr lang="en-US" sz="1000" b="0" i="0" u="none" strike="noStrike" baseline="0" dirty="0">
                <a:solidFill>
                  <a:srgbClr val="000000"/>
                </a:solidFill>
              </a:rPr>
              <a:t>Provide comprehensive survey of available data platforms at the European and Global level with the analysis of the API data access. </a:t>
            </a:r>
          </a:p>
          <a:p>
            <a:r>
              <a:rPr lang="en-US" sz="1000" b="0" i="0" u="none" strike="noStrike" baseline="0" dirty="0">
                <a:solidFill>
                  <a:srgbClr val="000000"/>
                </a:solidFill>
              </a:rPr>
              <a:t>In relation to research activities in Italy (a doctorate project under way for the specific validation of the ICON model), </a:t>
            </a:r>
            <a:r>
              <a:rPr lang="pl-PL" sz="1000" dirty="0">
                <a:solidFill>
                  <a:srgbClr val="000000"/>
                </a:solidFill>
              </a:rPr>
              <a:t> </a:t>
            </a:r>
            <a:r>
              <a:rPr lang="en-US" sz="1000" b="0" i="0" u="none" strike="noStrike" baseline="0" dirty="0">
                <a:solidFill>
                  <a:srgbClr val="000000"/>
                </a:solidFill>
              </a:rPr>
              <a:t>a special attention will be made on PWS data related to the </a:t>
            </a:r>
            <a:r>
              <a:rPr lang="en-US" sz="1000" b="0" i="0" u="none" strike="noStrike" baseline="0" dirty="0" err="1">
                <a:solidFill>
                  <a:srgbClr val="000000"/>
                </a:solidFill>
              </a:rPr>
              <a:t>Meteonetwork</a:t>
            </a:r>
            <a:r>
              <a:rPr lang="en-US" sz="1000" b="0" i="0" u="none" strike="noStrike" baseline="0" dirty="0">
                <a:solidFill>
                  <a:srgbClr val="000000"/>
                </a:solidFill>
              </a:rPr>
              <a:t> and Centro </a:t>
            </a:r>
            <a:r>
              <a:rPr lang="en-US" sz="1000" b="0" i="0" u="none" strike="noStrike" baseline="0" dirty="0" err="1">
                <a:solidFill>
                  <a:srgbClr val="000000"/>
                </a:solidFill>
              </a:rPr>
              <a:t>Meteo</a:t>
            </a:r>
            <a:r>
              <a:rPr lang="en-US" sz="1000" b="0" i="0" u="none" strike="noStrike" baseline="0" dirty="0">
                <a:solidFill>
                  <a:srgbClr val="000000"/>
                </a:solidFill>
              </a:rPr>
              <a:t> Lombardo associations. </a:t>
            </a:r>
            <a:endParaRPr lang="pl-PL" sz="1000" b="0" i="0" u="none" strike="noStrike" baseline="0" dirty="0">
              <a:solidFill>
                <a:srgbClr val="000000"/>
              </a:solidFill>
            </a:endParaRPr>
          </a:p>
          <a:p>
            <a:r>
              <a:rPr lang="en-US" sz="1000" b="0" i="0" u="none" strike="noStrike" baseline="0" dirty="0">
                <a:solidFill>
                  <a:srgbClr val="000000"/>
                </a:solidFill>
              </a:rPr>
              <a:t>Especially, the second one is a very dense network that covers the area including and around Lombardy, subject to constant strict control by the members, characterized by the presence outside the inhabited </a:t>
            </a:r>
            <a:r>
              <a:rPr lang="en-US" sz="1000" b="0" i="0" u="none" strike="noStrike" baseline="0" dirty="0" err="1">
                <a:solidFill>
                  <a:srgbClr val="000000"/>
                </a:solidFill>
              </a:rPr>
              <a:t>centres</a:t>
            </a:r>
            <a:r>
              <a:rPr lang="en-US" sz="1000" b="0" i="0" u="none" strike="noStrike" baseline="0" dirty="0">
                <a:solidFill>
                  <a:srgbClr val="000000"/>
                </a:solidFill>
              </a:rPr>
              <a:t>, especially in very complex orography terrain. </a:t>
            </a:r>
          </a:p>
          <a:p>
            <a:r>
              <a:rPr lang="en-US" sz="1000" b="0" i="0" u="none" strike="noStrike" baseline="0" dirty="0">
                <a:solidFill>
                  <a:srgbClr val="000000"/>
                </a:solidFill>
              </a:rPr>
              <a:t>The other aspect of the survey analysis are the legal limitations for data usage which may be a key issue in data application for the </a:t>
            </a:r>
            <a:endParaRPr lang="pl-PL" sz="1000" b="0" i="0" u="none" strike="noStrike" baseline="0" dirty="0">
              <a:solidFill>
                <a:srgbClr val="000000"/>
              </a:solidFill>
            </a:endParaRPr>
          </a:p>
          <a:p>
            <a:r>
              <a:rPr lang="en-US" sz="1000" b="0" i="0" u="none" strike="noStrike" baseline="0" dirty="0">
                <a:solidFill>
                  <a:srgbClr val="000000"/>
                </a:solidFill>
              </a:rPr>
              <a:t>research and operational use. </a:t>
            </a:r>
            <a:endParaRPr lang="pl-PL" sz="1000" dirty="0"/>
          </a:p>
        </p:txBody>
      </p:sp>
    </p:spTree>
    <p:extLst>
      <p:ext uri="{BB962C8B-B14F-4D97-AF65-F5344CB8AC3E}">
        <p14:creationId xmlns:p14="http://schemas.microsoft.com/office/powerpoint/2010/main" val="211607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EA08DA9-D6BD-EC42-A99C-7DCB679C0DD2}"/>
              </a:ext>
            </a:extLst>
          </p:cNvPr>
          <p:cNvSpPr>
            <a:spLocks noGrp="1"/>
          </p:cNvSpPr>
          <p:nvPr>
            <p:ph type="ctrTitle"/>
          </p:nvPr>
        </p:nvSpPr>
        <p:spPr>
          <a:xfrm>
            <a:off x="3476709" y="4459018"/>
            <a:ext cx="5123579" cy="293132"/>
          </a:xfrm>
        </p:spPr>
        <p:txBody>
          <a:bodyPr anchor="ctr">
            <a:noAutofit/>
          </a:bodyPr>
          <a:lstStyle/>
          <a:p>
            <a:pPr algn="l"/>
            <a:r>
              <a:rPr lang="pl-PL" sz="2400" dirty="0">
                <a:solidFill>
                  <a:schemeClr val="bg1"/>
                </a:solidFill>
                <a:latin typeface="Arial" panose="020B0604020202020204" pitchFamily="34" charset="0"/>
                <a:cs typeface="Arial" panose="020B0604020202020204" pitchFamily="34" charset="0"/>
              </a:rPr>
              <a:t>Tytuł prezentacji z tutaj</a:t>
            </a:r>
          </a:p>
        </p:txBody>
      </p:sp>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solidFill>
                <a:prstClr val="white"/>
              </a:solidFill>
              <a:highlight>
                <a:srgbClr val="35F0CC"/>
              </a:highlight>
              <a:latin typeface="Calibri" panose="020F0502020204030204"/>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solidFill>
                <a:prstClr val="white"/>
              </a:solidFill>
              <a:latin typeface="Calibri" panose="020F0502020204030204"/>
            </a:endParaRPr>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prstClr val="white"/>
                </a:solidFill>
                <a:latin typeface="Calibri" panose="020F0502020204030204" pitchFamily="34" charset="0"/>
                <a:cs typeface="Calibri" panose="020F0502020204030204" pitchFamily="34" charset="0"/>
              </a:rPr>
              <a:t>PWS SERVICES – NUMBERS OF STATIONS, LAW AND TERM OF USE </a:t>
            </a:r>
            <a:endParaRPr lang="pl-PL" sz="1600" b="1" dirty="0">
              <a:solidFill>
                <a:prstClr val="white"/>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pic>
        <p:nvPicPr>
          <p:cNvPr id="4" name="Obraz 3">
            <a:extLst>
              <a:ext uri="{FF2B5EF4-FFF2-40B4-BE49-F238E27FC236}">
                <a16:creationId xmlns:a16="http://schemas.microsoft.com/office/drawing/2014/main" id="{41638957-8D14-46BC-9D23-CAA622EBF5B3}"/>
              </a:ext>
            </a:extLst>
          </p:cNvPr>
          <p:cNvPicPr>
            <a:picLocks noChangeAspect="1"/>
          </p:cNvPicPr>
          <p:nvPr/>
        </p:nvPicPr>
        <p:blipFill>
          <a:blip r:embed="rId4"/>
          <a:stretch>
            <a:fillRect/>
          </a:stretch>
        </p:blipFill>
        <p:spPr>
          <a:xfrm>
            <a:off x="50434" y="1010208"/>
            <a:ext cx="3265057" cy="3211192"/>
          </a:xfrm>
          <a:prstGeom prst="rect">
            <a:avLst/>
          </a:prstGeom>
        </p:spPr>
      </p:pic>
      <p:pic>
        <p:nvPicPr>
          <p:cNvPr id="11" name="Obraz 10">
            <a:extLst>
              <a:ext uri="{FF2B5EF4-FFF2-40B4-BE49-F238E27FC236}">
                <a16:creationId xmlns:a16="http://schemas.microsoft.com/office/drawing/2014/main" id="{141ABC29-951F-4FD9-8BB0-21A2643B9190}"/>
              </a:ext>
            </a:extLst>
          </p:cNvPr>
          <p:cNvPicPr>
            <a:picLocks noChangeAspect="1"/>
          </p:cNvPicPr>
          <p:nvPr/>
        </p:nvPicPr>
        <p:blipFill>
          <a:blip r:embed="rId5"/>
          <a:stretch>
            <a:fillRect/>
          </a:stretch>
        </p:blipFill>
        <p:spPr>
          <a:xfrm>
            <a:off x="3422169" y="1010211"/>
            <a:ext cx="1750332" cy="1752431"/>
          </a:xfrm>
          <a:prstGeom prst="rect">
            <a:avLst/>
          </a:prstGeom>
          <a:ln w="38100">
            <a:solidFill>
              <a:srgbClr val="FF0000"/>
            </a:solidFill>
          </a:ln>
        </p:spPr>
      </p:pic>
      <p:sp>
        <p:nvSpPr>
          <p:cNvPr id="17" name="Prostokąt 16">
            <a:extLst>
              <a:ext uri="{FF2B5EF4-FFF2-40B4-BE49-F238E27FC236}">
                <a16:creationId xmlns:a16="http://schemas.microsoft.com/office/drawing/2014/main" id="{CF27CF55-76F1-4CCC-99B5-FC754A2FCAF6}"/>
              </a:ext>
            </a:extLst>
          </p:cNvPr>
          <p:cNvSpPr/>
          <p:nvPr/>
        </p:nvSpPr>
        <p:spPr>
          <a:xfrm>
            <a:off x="2280923" y="2455903"/>
            <a:ext cx="285337" cy="250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latin typeface="Calibri" panose="020F0502020204030204"/>
            </a:endParaRPr>
          </a:p>
        </p:txBody>
      </p:sp>
      <p:cxnSp>
        <p:nvCxnSpPr>
          <p:cNvPr id="19" name="Łącznik prosty 18">
            <a:extLst>
              <a:ext uri="{FF2B5EF4-FFF2-40B4-BE49-F238E27FC236}">
                <a16:creationId xmlns:a16="http://schemas.microsoft.com/office/drawing/2014/main" id="{C2C26BFE-E767-4DD5-A8F7-7E911DD46DA1}"/>
              </a:ext>
            </a:extLst>
          </p:cNvPr>
          <p:cNvCxnSpPr>
            <a:cxnSpLocks/>
          </p:cNvCxnSpPr>
          <p:nvPr/>
        </p:nvCxnSpPr>
        <p:spPr>
          <a:xfrm flipH="1">
            <a:off x="2576361" y="1041421"/>
            <a:ext cx="835709" cy="1438324"/>
          </a:xfrm>
          <a:prstGeom prst="line">
            <a:avLst/>
          </a:prstGeom>
          <a:ln w="952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Łącznik prosty 20">
            <a:extLst>
              <a:ext uri="{FF2B5EF4-FFF2-40B4-BE49-F238E27FC236}">
                <a16:creationId xmlns:a16="http://schemas.microsoft.com/office/drawing/2014/main" id="{10E3831F-791A-4B1A-A24E-BE18CADF0577}"/>
              </a:ext>
            </a:extLst>
          </p:cNvPr>
          <p:cNvCxnSpPr>
            <a:cxnSpLocks/>
          </p:cNvCxnSpPr>
          <p:nvPr/>
        </p:nvCxnSpPr>
        <p:spPr>
          <a:xfrm>
            <a:off x="2566260" y="2706587"/>
            <a:ext cx="840235" cy="5507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pole tekstowe 22">
            <a:extLst>
              <a:ext uri="{FF2B5EF4-FFF2-40B4-BE49-F238E27FC236}">
                <a16:creationId xmlns:a16="http://schemas.microsoft.com/office/drawing/2014/main" id="{F2A35090-7736-464B-9077-A436AEB59A74}"/>
              </a:ext>
            </a:extLst>
          </p:cNvPr>
          <p:cNvSpPr txBox="1"/>
          <p:nvPr/>
        </p:nvSpPr>
        <p:spPr>
          <a:xfrm>
            <a:off x="77860" y="4221402"/>
            <a:ext cx="2159727" cy="184666"/>
          </a:xfrm>
          <a:prstGeom prst="rect">
            <a:avLst/>
          </a:prstGeom>
          <a:noFill/>
        </p:spPr>
        <p:txBody>
          <a:bodyPr wrap="square">
            <a:spAutoFit/>
          </a:bodyPr>
          <a:lstStyle/>
          <a:p>
            <a:r>
              <a:rPr lang="pl-PL" sz="600" i="1" dirty="0">
                <a:solidFill>
                  <a:prstClr val="black"/>
                </a:solidFill>
                <a:latin typeface="Calibri" panose="020F0502020204030204"/>
              </a:rPr>
              <a:t>https://www.wunderground.com/wundermap</a:t>
            </a:r>
          </a:p>
        </p:txBody>
      </p:sp>
      <p:pic>
        <p:nvPicPr>
          <p:cNvPr id="15" name="Obraz 14">
            <a:extLst>
              <a:ext uri="{FF2B5EF4-FFF2-40B4-BE49-F238E27FC236}">
                <a16:creationId xmlns:a16="http://schemas.microsoft.com/office/drawing/2014/main" id="{3B40834E-2FE8-8264-D297-25A55301694C}"/>
              </a:ext>
            </a:extLst>
          </p:cNvPr>
          <p:cNvPicPr>
            <a:picLocks noChangeAspect="1"/>
          </p:cNvPicPr>
          <p:nvPr/>
        </p:nvPicPr>
        <p:blipFill>
          <a:blip r:embed="rId6">
            <a:alphaModFix amt="50000"/>
          </a:blip>
          <a:stretch>
            <a:fillRect/>
          </a:stretch>
        </p:blipFill>
        <p:spPr>
          <a:xfrm>
            <a:off x="240670" y="3490737"/>
            <a:ext cx="5488703" cy="2186939"/>
          </a:xfrm>
          <a:prstGeom prst="rect">
            <a:avLst/>
          </a:prstGeom>
        </p:spPr>
      </p:pic>
      <p:pic>
        <p:nvPicPr>
          <p:cNvPr id="18" name="Obraz 17">
            <a:extLst>
              <a:ext uri="{FF2B5EF4-FFF2-40B4-BE49-F238E27FC236}">
                <a16:creationId xmlns:a16="http://schemas.microsoft.com/office/drawing/2014/main" id="{B77F8717-71E8-B05C-B087-47012D615FE2}"/>
              </a:ext>
            </a:extLst>
          </p:cNvPr>
          <p:cNvPicPr>
            <a:picLocks noChangeAspect="1"/>
          </p:cNvPicPr>
          <p:nvPr/>
        </p:nvPicPr>
        <p:blipFill>
          <a:blip r:embed="rId7"/>
          <a:stretch>
            <a:fillRect/>
          </a:stretch>
        </p:blipFill>
        <p:spPr>
          <a:xfrm>
            <a:off x="5263506" y="1010211"/>
            <a:ext cx="3802636" cy="1122465"/>
          </a:xfrm>
          <a:prstGeom prst="rect">
            <a:avLst/>
          </a:prstGeom>
        </p:spPr>
      </p:pic>
      <p:pic>
        <p:nvPicPr>
          <p:cNvPr id="22" name="Obraz 21">
            <a:extLst>
              <a:ext uri="{FF2B5EF4-FFF2-40B4-BE49-F238E27FC236}">
                <a16:creationId xmlns:a16="http://schemas.microsoft.com/office/drawing/2014/main" id="{A08FB615-3823-8692-6559-023408445271}"/>
              </a:ext>
            </a:extLst>
          </p:cNvPr>
          <p:cNvPicPr>
            <a:picLocks noChangeAspect="1"/>
          </p:cNvPicPr>
          <p:nvPr/>
        </p:nvPicPr>
        <p:blipFill>
          <a:blip r:embed="rId8"/>
          <a:stretch>
            <a:fillRect/>
          </a:stretch>
        </p:blipFill>
        <p:spPr>
          <a:xfrm>
            <a:off x="5263507" y="2114526"/>
            <a:ext cx="3802637" cy="1573505"/>
          </a:xfrm>
          <a:prstGeom prst="rect">
            <a:avLst/>
          </a:prstGeom>
        </p:spPr>
      </p:pic>
      <p:pic>
        <p:nvPicPr>
          <p:cNvPr id="26" name="Obraz 25">
            <a:extLst>
              <a:ext uri="{FF2B5EF4-FFF2-40B4-BE49-F238E27FC236}">
                <a16:creationId xmlns:a16="http://schemas.microsoft.com/office/drawing/2014/main" id="{6C993074-6923-72A4-E357-A12C3B1AF5A5}"/>
              </a:ext>
            </a:extLst>
          </p:cNvPr>
          <p:cNvPicPr>
            <a:picLocks noChangeAspect="1"/>
          </p:cNvPicPr>
          <p:nvPr/>
        </p:nvPicPr>
        <p:blipFill>
          <a:blip r:embed="rId9"/>
          <a:stretch>
            <a:fillRect/>
          </a:stretch>
        </p:blipFill>
        <p:spPr>
          <a:xfrm>
            <a:off x="5263507" y="3712340"/>
            <a:ext cx="3802637" cy="982995"/>
          </a:xfrm>
          <a:prstGeom prst="rect">
            <a:avLst/>
          </a:prstGeom>
        </p:spPr>
      </p:pic>
      <p:pic>
        <p:nvPicPr>
          <p:cNvPr id="3" name="Obraz 2">
            <a:extLst>
              <a:ext uri="{FF2B5EF4-FFF2-40B4-BE49-F238E27FC236}">
                <a16:creationId xmlns:a16="http://schemas.microsoft.com/office/drawing/2014/main" id="{BB03C689-A351-A8EA-C17B-FF86C5906ADA}"/>
              </a:ext>
            </a:extLst>
          </p:cNvPr>
          <p:cNvPicPr>
            <a:picLocks noChangeAspect="1"/>
          </p:cNvPicPr>
          <p:nvPr/>
        </p:nvPicPr>
        <p:blipFill>
          <a:blip r:embed="rId10"/>
          <a:stretch>
            <a:fillRect/>
          </a:stretch>
        </p:blipFill>
        <p:spPr>
          <a:xfrm>
            <a:off x="0" y="5778215"/>
            <a:ext cx="9144000" cy="944702"/>
          </a:xfrm>
          <a:prstGeom prst="rect">
            <a:avLst/>
          </a:prstGeom>
        </p:spPr>
      </p:pic>
    </p:spTree>
    <p:extLst>
      <p:ext uri="{BB962C8B-B14F-4D97-AF65-F5344CB8AC3E}">
        <p14:creationId xmlns:p14="http://schemas.microsoft.com/office/powerpoint/2010/main" val="104637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highlight>
                <a:srgbClr val="35F0CC"/>
              </a:highlight>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schemeClr val="bg1"/>
                </a:solidFill>
                <a:latin typeface="Calibri" panose="020F0502020204030204" pitchFamily="34" charset="0"/>
                <a:cs typeface="Calibri" panose="020F0502020204030204" pitchFamily="34" charset="0"/>
              </a:rPr>
              <a:t>DATA ACCESS, API </a:t>
            </a:r>
            <a:endParaRPr lang="pl-PL" sz="1600" b="1"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pic>
        <p:nvPicPr>
          <p:cNvPr id="3" name="Grafika 2" descr="Powtarzanie z wypełnieniem pełnym">
            <a:extLst>
              <a:ext uri="{FF2B5EF4-FFF2-40B4-BE49-F238E27FC236}">
                <a16:creationId xmlns:a16="http://schemas.microsoft.com/office/drawing/2014/main" id="{8634DC30-5FE4-4ED6-AE81-73978E5956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4870" y="4142402"/>
            <a:ext cx="914400" cy="914400"/>
          </a:xfrm>
          <a:prstGeom prst="rect">
            <a:avLst/>
          </a:prstGeom>
        </p:spPr>
      </p:pic>
      <p:pic>
        <p:nvPicPr>
          <p:cNvPr id="6" name="Grafika 5" descr="Komputer z wypełnieniem pełnym">
            <a:extLst>
              <a:ext uri="{FF2B5EF4-FFF2-40B4-BE49-F238E27FC236}">
                <a16:creationId xmlns:a16="http://schemas.microsoft.com/office/drawing/2014/main" id="{D14A4B21-7477-4CAD-B1B1-001BD5B0CE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091" y="4199076"/>
            <a:ext cx="914400" cy="914400"/>
          </a:xfrm>
          <a:prstGeom prst="rect">
            <a:avLst/>
          </a:prstGeom>
        </p:spPr>
      </p:pic>
      <p:pic>
        <p:nvPicPr>
          <p:cNvPr id="11" name="Grafika 10" descr="Walec z wypełnieniem pełnym">
            <a:extLst>
              <a:ext uri="{FF2B5EF4-FFF2-40B4-BE49-F238E27FC236}">
                <a16:creationId xmlns:a16="http://schemas.microsoft.com/office/drawing/2014/main" id="{51C15880-D563-4DF7-AC22-C7CF7E2500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6038" y="4142402"/>
            <a:ext cx="914400" cy="914400"/>
          </a:xfrm>
          <a:prstGeom prst="rect">
            <a:avLst/>
          </a:prstGeom>
        </p:spPr>
      </p:pic>
      <p:pic>
        <p:nvPicPr>
          <p:cNvPr id="15" name="Grafika 14" descr="Baza danych z wypełnieniem pełnym">
            <a:extLst>
              <a:ext uri="{FF2B5EF4-FFF2-40B4-BE49-F238E27FC236}">
                <a16:creationId xmlns:a16="http://schemas.microsoft.com/office/drawing/2014/main" id="{8B5D1DD1-411D-4EB6-B618-7176FDDECD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07006" y="3284676"/>
            <a:ext cx="914400" cy="914400"/>
          </a:xfrm>
          <a:prstGeom prst="rect">
            <a:avLst/>
          </a:prstGeom>
        </p:spPr>
      </p:pic>
      <p:pic>
        <p:nvPicPr>
          <p:cNvPr id="17" name="Grafika 16" descr="Rozłączony z wypełnieniem pełnym">
            <a:extLst>
              <a:ext uri="{FF2B5EF4-FFF2-40B4-BE49-F238E27FC236}">
                <a16:creationId xmlns:a16="http://schemas.microsoft.com/office/drawing/2014/main" id="{C1A88A4F-6A93-428A-A949-FD3DC96F08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flipV="1">
            <a:off x="5801658" y="4884167"/>
            <a:ext cx="914400" cy="914400"/>
          </a:xfrm>
          <a:prstGeom prst="rect">
            <a:avLst/>
          </a:prstGeom>
        </p:spPr>
      </p:pic>
      <p:pic>
        <p:nvPicPr>
          <p:cNvPr id="19" name="Grafika 18" descr="Hierarchia z wypełnieniem pełnym">
            <a:extLst>
              <a:ext uri="{FF2B5EF4-FFF2-40B4-BE49-F238E27FC236}">
                <a16:creationId xmlns:a16="http://schemas.microsoft.com/office/drawing/2014/main" id="{4EDAD89E-D46F-4736-8140-EA37D67194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2550947" y="4142400"/>
            <a:ext cx="914400" cy="914400"/>
          </a:xfrm>
          <a:prstGeom prst="rect">
            <a:avLst/>
          </a:prstGeom>
        </p:spPr>
      </p:pic>
      <p:pic>
        <p:nvPicPr>
          <p:cNvPr id="22" name="Grafika 21" descr="Hierarchia z wypełnieniem pełnym">
            <a:extLst>
              <a:ext uri="{FF2B5EF4-FFF2-40B4-BE49-F238E27FC236}">
                <a16:creationId xmlns:a16="http://schemas.microsoft.com/office/drawing/2014/main" id="{F5C471F4-DC44-40DD-9010-FE3CFE2FAA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200000">
            <a:off x="4864803" y="4142402"/>
            <a:ext cx="914400" cy="914400"/>
          </a:xfrm>
          <a:prstGeom prst="rect">
            <a:avLst/>
          </a:prstGeom>
        </p:spPr>
      </p:pic>
      <p:pic>
        <p:nvPicPr>
          <p:cNvPr id="23" name="Grafika 22" descr="Komputer z wypełnieniem pełnym">
            <a:extLst>
              <a:ext uri="{FF2B5EF4-FFF2-40B4-BE49-F238E27FC236}">
                <a16:creationId xmlns:a16="http://schemas.microsoft.com/office/drawing/2014/main" id="{8A982A73-8DA1-4515-A025-2A6A400F01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942" y="3312667"/>
            <a:ext cx="914400" cy="914400"/>
          </a:xfrm>
          <a:prstGeom prst="rect">
            <a:avLst/>
          </a:prstGeom>
        </p:spPr>
      </p:pic>
      <p:pic>
        <p:nvPicPr>
          <p:cNvPr id="24" name="Grafika 23" descr="Komputer z wypełnieniem pełnym">
            <a:extLst>
              <a:ext uri="{FF2B5EF4-FFF2-40B4-BE49-F238E27FC236}">
                <a16:creationId xmlns:a16="http://schemas.microsoft.com/office/drawing/2014/main" id="{91D13E13-CBCE-4ACA-B3E8-7E0BF31E48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091" y="5056802"/>
            <a:ext cx="914400" cy="914400"/>
          </a:xfrm>
          <a:prstGeom prst="rect">
            <a:avLst/>
          </a:prstGeom>
        </p:spPr>
      </p:pic>
      <p:pic>
        <p:nvPicPr>
          <p:cNvPr id="25" name="Grafika 24" descr="Rozłączony z wypełnieniem pełnym">
            <a:extLst>
              <a:ext uri="{FF2B5EF4-FFF2-40B4-BE49-F238E27FC236}">
                <a16:creationId xmlns:a16="http://schemas.microsoft.com/office/drawing/2014/main" id="{1343EEA9-61FE-4A92-A821-5E9AE0E567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200000">
            <a:off x="5737543" y="3509992"/>
            <a:ext cx="914400" cy="914400"/>
          </a:xfrm>
          <a:prstGeom prst="rect">
            <a:avLst/>
          </a:prstGeom>
        </p:spPr>
      </p:pic>
      <p:pic>
        <p:nvPicPr>
          <p:cNvPr id="26" name="Grafika 25" descr="Baza danych z wypełnieniem pełnym">
            <a:extLst>
              <a:ext uri="{FF2B5EF4-FFF2-40B4-BE49-F238E27FC236}">
                <a16:creationId xmlns:a16="http://schemas.microsoft.com/office/drawing/2014/main" id="{17B0F628-7995-4E29-A921-A558CE3763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07006" y="5000126"/>
            <a:ext cx="914400" cy="914400"/>
          </a:xfrm>
          <a:prstGeom prst="rect">
            <a:avLst/>
          </a:prstGeom>
        </p:spPr>
      </p:pic>
      <p:sp>
        <p:nvSpPr>
          <p:cNvPr id="27" name="pole tekstowe 26">
            <a:extLst>
              <a:ext uri="{FF2B5EF4-FFF2-40B4-BE49-F238E27FC236}">
                <a16:creationId xmlns:a16="http://schemas.microsoft.com/office/drawing/2014/main" id="{7BEEBB36-7D5D-467F-A02E-23D0A2EA9C79}"/>
              </a:ext>
            </a:extLst>
          </p:cNvPr>
          <p:cNvSpPr txBox="1"/>
          <p:nvPr/>
        </p:nvSpPr>
        <p:spPr>
          <a:xfrm>
            <a:off x="996093" y="6285890"/>
            <a:ext cx="7714997" cy="369332"/>
          </a:xfrm>
          <a:prstGeom prst="rect">
            <a:avLst/>
          </a:prstGeom>
          <a:noFill/>
        </p:spPr>
        <p:txBody>
          <a:bodyPr wrap="none" rtlCol="0">
            <a:spAutoFit/>
          </a:bodyPr>
          <a:lstStyle/>
          <a:p>
            <a:r>
              <a:rPr lang="pl-PL" dirty="0"/>
              <a:t> (CLIENTS)    (API REQUEST)       (API)                    (ENDPOINT API)          (DATABASE)</a:t>
            </a:r>
          </a:p>
        </p:txBody>
      </p:sp>
      <p:sp>
        <p:nvSpPr>
          <p:cNvPr id="28" name="pole tekstowe 27">
            <a:extLst>
              <a:ext uri="{FF2B5EF4-FFF2-40B4-BE49-F238E27FC236}">
                <a16:creationId xmlns:a16="http://schemas.microsoft.com/office/drawing/2014/main" id="{E226F25A-A753-42DD-A89F-4AD5EF9D5091}"/>
              </a:ext>
            </a:extLst>
          </p:cNvPr>
          <p:cNvSpPr txBox="1"/>
          <p:nvPr/>
        </p:nvSpPr>
        <p:spPr>
          <a:xfrm>
            <a:off x="1941691" y="3557210"/>
            <a:ext cx="671979" cy="369332"/>
          </a:xfrm>
          <a:prstGeom prst="rect">
            <a:avLst/>
          </a:prstGeom>
          <a:noFill/>
        </p:spPr>
        <p:txBody>
          <a:bodyPr wrap="none" rtlCol="0">
            <a:spAutoFit/>
          </a:bodyPr>
          <a:lstStyle/>
          <a:p>
            <a:r>
              <a:rPr lang="pl-PL" dirty="0"/>
              <a:t>POST</a:t>
            </a:r>
          </a:p>
        </p:txBody>
      </p:sp>
      <p:sp>
        <p:nvSpPr>
          <p:cNvPr id="29" name="pole tekstowe 28">
            <a:extLst>
              <a:ext uri="{FF2B5EF4-FFF2-40B4-BE49-F238E27FC236}">
                <a16:creationId xmlns:a16="http://schemas.microsoft.com/office/drawing/2014/main" id="{ABE5B217-50B7-4A7A-B2C2-BF7FCFA40454}"/>
              </a:ext>
            </a:extLst>
          </p:cNvPr>
          <p:cNvSpPr txBox="1"/>
          <p:nvPr/>
        </p:nvSpPr>
        <p:spPr>
          <a:xfrm>
            <a:off x="1993136" y="4443559"/>
            <a:ext cx="554960" cy="369332"/>
          </a:xfrm>
          <a:prstGeom prst="rect">
            <a:avLst/>
          </a:prstGeom>
          <a:noFill/>
        </p:spPr>
        <p:txBody>
          <a:bodyPr wrap="none" rtlCol="0">
            <a:spAutoFit/>
          </a:bodyPr>
          <a:lstStyle/>
          <a:p>
            <a:r>
              <a:rPr lang="pl-PL" dirty="0"/>
              <a:t>GET</a:t>
            </a:r>
          </a:p>
        </p:txBody>
      </p:sp>
      <p:sp>
        <p:nvSpPr>
          <p:cNvPr id="30" name="pole tekstowe 29">
            <a:extLst>
              <a:ext uri="{FF2B5EF4-FFF2-40B4-BE49-F238E27FC236}">
                <a16:creationId xmlns:a16="http://schemas.microsoft.com/office/drawing/2014/main" id="{45F52E40-83A7-4F3B-9801-BE493DD03941}"/>
              </a:ext>
            </a:extLst>
          </p:cNvPr>
          <p:cNvSpPr txBox="1"/>
          <p:nvPr/>
        </p:nvSpPr>
        <p:spPr>
          <a:xfrm>
            <a:off x="1942971" y="5303888"/>
            <a:ext cx="873957" cy="369332"/>
          </a:xfrm>
          <a:prstGeom prst="rect">
            <a:avLst/>
          </a:prstGeom>
          <a:noFill/>
        </p:spPr>
        <p:txBody>
          <a:bodyPr wrap="none" rtlCol="0">
            <a:spAutoFit/>
          </a:bodyPr>
          <a:lstStyle/>
          <a:p>
            <a:r>
              <a:rPr lang="pl-PL" dirty="0"/>
              <a:t>DELETE</a:t>
            </a:r>
          </a:p>
        </p:txBody>
      </p:sp>
      <p:cxnSp>
        <p:nvCxnSpPr>
          <p:cNvPr id="34" name="Łącznik prosty 33">
            <a:extLst>
              <a:ext uri="{FF2B5EF4-FFF2-40B4-BE49-F238E27FC236}">
                <a16:creationId xmlns:a16="http://schemas.microsoft.com/office/drawing/2014/main" id="{E6C1DC87-AFC1-4544-B294-F2DE5F492CB8}"/>
              </a:ext>
            </a:extLst>
          </p:cNvPr>
          <p:cNvCxnSpPr>
            <a:cxnSpLocks/>
          </p:cNvCxnSpPr>
          <p:nvPr/>
        </p:nvCxnSpPr>
        <p:spPr>
          <a:xfrm>
            <a:off x="5322003" y="3096032"/>
            <a:ext cx="0" cy="1232453"/>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Łącznik prosty 35">
            <a:extLst>
              <a:ext uri="{FF2B5EF4-FFF2-40B4-BE49-F238E27FC236}">
                <a16:creationId xmlns:a16="http://schemas.microsoft.com/office/drawing/2014/main" id="{FDED9439-99AD-4AF6-A1DB-84A20C926BD4}"/>
              </a:ext>
            </a:extLst>
          </p:cNvPr>
          <p:cNvCxnSpPr>
            <a:cxnSpLocks/>
          </p:cNvCxnSpPr>
          <p:nvPr/>
        </p:nvCxnSpPr>
        <p:spPr>
          <a:xfrm>
            <a:off x="5322003" y="4872331"/>
            <a:ext cx="0" cy="1232453"/>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Łącznik prosty 36">
            <a:extLst>
              <a:ext uri="{FF2B5EF4-FFF2-40B4-BE49-F238E27FC236}">
                <a16:creationId xmlns:a16="http://schemas.microsoft.com/office/drawing/2014/main" id="{F1C2A603-DB12-476A-BEA7-2C97FEB14E6F}"/>
              </a:ext>
            </a:extLst>
          </p:cNvPr>
          <p:cNvCxnSpPr>
            <a:cxnSpLocks/>
          </p:cNvCxnSpPr>
          <p:nvPr/>
        </p:nvCxnSpPr>
        <p:spPr>
          <a:xfrm>
            <a:off x="3008147" y="3096032"/>
            <a:ext cx="0" cy="1232453"/>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Łącznik prosty 37">
            <a:extLst>
              <a:ext uri="{FF2B5EF4-FFF2-40B4-BE49-F238E27FC236}">
                <a16:creationId xmlns:a16="http://schemas.microsoft.com/office/drawing/2014/main" id="{8ED8E403-0466-49BA-9E73-EBC1445E9458}"/>
              </a:ext>
            </a:extLst>
          </p:cNvPr>
          <p:cNvCxnSpPr>
            <a:cxnSpLocks/>
          </p:cNvCxnSpPr>
          <p:nvPr/>
        </p:nvCxnSpPr>
        <p:spPr>
          <a:xfrm>
            <a:off x="3008147" y="4897776"/>
            <a:ext cx="0" cy="1232453"/>
          </a:xfrm>
          <a:prstGeom prst="line">
            <a:avLst/>
          </a:prstGeom>
          <a:ln w="381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Obraz 2">
            <a:extLst>
              <a:ext uri="{FF2B5EF4-FFF2-40B4-BE49-F238E27FC236}">
                <a16:creationId xmlns:a16="http://schemas.microsoft.com/office/drawing/2014/main" id="{52D4CA68-12AF-5E37-BA83-0032E498341D}"/>
              </a:ext>
            </a:extLst>
          </p:cNvPr>
          <p:cNvPicPr>
            <a:picLocks noChangeAspect="1"/>
          </p:cNvPicPr>
          <p:nvPr/>
        </p:nvPicPr>
        <p:blipFill rotWithShape="1">
          <a:blip r:embed="rId16"/>
          <a:srcRect b="20525"/>
          <a:stretch/>
        </p:blipFill>
        <p:spPr>
          <a:xfrm>
            <a:off x="2891122" y="994046"/>
            <a:ext cx="2537831" cy="2013974"/>
          </a:xfrm>
          <a:prstGeom prst="rect">
            <a:avLst/>
          </a:prstGeom>
        </p:spPr>
      </p:pic>
      <p:pic>
        <p:nvPicPr>
          <p:cNvPr id="5" name="Grafika 24" descr="Rozłączony z wypełnieniem pełnym">
            <a:extLst>
              <a:ext uri="{FF2B5EF4-FFF2-40B4-BE49-F238E27FC236}">
                <a16:creationId xmlns:a16="http://schemas.microsoft.com/office/drawing/2014/main" id="{A0E1FEC6-3249-44D5-7BB8-BD924474ED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200000">
            <a:off x="1302514" y="1389303"/>
            <a:ext cx="1707887" cy="1717333"/>
          </a:xfrm>
          <a:prstGeom prst="rect">
            <a:avLst/>
          </a:prstGeom>
        </p:spPr>
      </p:pic>
      <p:pic>
        <p:nvPicPr>
          <p:cNvPr id="9" name="Grafika 16" descr="Rozłączony z wypełnieniem pełnym">
            <a:extLst>
              <a:ext uri="{FF2B5EF4-FFF2-40B4-BE49-F238E27FC236}">
                <a16:creationId xmlns:a16="http://schemas.microsoft.com/office/drawing/2014/main" id="{B8A9D9E7-F34C-ED4A-5CAE-2A84F650E8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flipV="1">
            <a:off x="5319898" y="1398489"/>
            <a:ext cx="1660656" cy="1660656"/>
          </a:xfrm>
          <a:prstGeom prst="rect">
            <a:avLst/>
          </a:prstGeom>
        </p:spPr>
      </p:pic>
    </p:spTree>
    <p:extLst>
      <p:ext uri="{BB962C8B-B14F-4D97-AF65-F5344CB8AC3E}">
        <p14:creationId xmlns:p14="http://schemas.microsoft.com/office/powerpoint/2010/main" val="108939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highlight>
                <a:srgbClr val="35F0CC"/>
              </a:highlight>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schemeClr val="bg1"/>
                </a:solidFill>
                <a:latin typeface="Calibri" panose="020F0502020204030204" pitchFamily="34" charset="0"/>
                <a:cs typeface="Calibri" panose="020F0502020204030204" pitchFamily="34" charset="0"/>
              </a:rPr>
              <a:t>DATA ACCESS, API </a:t>
            </a:r>
            <a:endParaRPr lang="pl-PL" sz="1600" b="1" dirty="0">
              <a:solidFill>
                <a:schemeClr val="bg1"/>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pic>
        <p:nvPicPr>
          <p:cNvPr id="4" name="Obraz 2">
            <a:extLst>
              <a:ext uri="{FF2B5EF4-FFF2-40B4-BE49-F238E27FC236}">
                <a16:creationId xmlns:a16="http://schemas.microsoft.com/office/drawing/2014/main" id="{52D4CA68-12AF-5E37-BA83-0032E498341D}"/>
              </a:ext>
            </a:extLst>
          </p:cNvPr>
          <p:cNvPicPr>
            <a:picLocks noChangeAspect="1"/>
          </p:cNvPicPr>
          <p:nvPr/>
        </p:nvPicPr>
        <p:blipFill rotWithShape="1">
          <a:blip r:embed="rId4"/>
          <a:srcRect b="20525"/>
          <a:stretch/>
        </p:blipFill>
        <p:spPr>
          <a:xfrm>
            <a:off x="2891122" y="994046"/>
            <a:ext cx="2537831" cy="2013974"/>
          </a:xfrm>
          <a:prstGeom prst="rect">
            <a:avLst/>
          </a:prstGeom>
        </p:spPr>
      </p:pic>
      <p:pic>
        <p:nvPicPr>
          <p:cNvPr id="5" name="Grafika 24" descr="Rozłączony z wypełnieniem pełnym">
            <a:extLst>
              <a:ext uri="{FF2B5EF4-FFF2-40B4-BE49-F238E27FC236}">
                <a16:creationId xmlns:a16="http://schemas.microsoft.com/office/drawing/2014/main" id="{A0E1FEC6-3249-44D5-7BB8-BD924474ED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302514" y="1389303"/>
            <a:ext cx="1707887" cy="1717333"/>
          </a:xfrm>
          <a:prstGeom prst="rect">
            <a:avLst/>
          </a:prstGeom>
        </p:spPr>
      </p:pic>
      <p:pic>
        <p:nvPicPr>
          <p:cNvPr id="9" name="Grafika 16" descr="Rozłączony z wypełnieniem pełnym">
            <a:extLst>
              <a:ext uri="{FF2B5EF4-FFF2-40B4-BE49-F238E27FC236}">
                <a16:creationId xmlns:a16="http://schemas.microsoft.com/office/drawing/2014/main" id="{B8A9D9E7-F34C-ED4A-5CAE-2A84F650E8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V="1">
            <a:off x="5319898" y="1398489"/>
            <a:ext cx="1660656" cy="1660656"/>
          </a:xfrm>
          <a:prstGeom prst="rect">
            <a:avLst/>
          </a:prstGeom>
        </p:spPr>
      </p:pic>
      <p:pic>
        <p:nvPicPr>
          <p:cNvPr id="2" name="Picture 6">
            <a:extLst>
              <a:ext uri="{FF2B5EF4-FFF2-40B4-BE49-F238E27FC236}">
                <a16:creationId xmlns:a16="http://schemas.microsoft.com/office/drawing/2014/main" id="{C3CC4386-F2E2-B46B-7966-631D312A6D1B}"/>
              </a:ext>
            </a:extLst>
          </p:cNvPr>
          <p:cNvPicPr>
            <a:picLocks noChangeAspect="1"/>
          </p:cNvPicPr>
          <p:nvPr/>
        </p:nvPicPr>
        <p:blipFill>
          <a:blip r:embed="rId7"/>
          <a:stretch>
            <a:fillRect/>
          </a:stretch>
        </p:blipFill>
        <p:spPr>
          <a:xfrm>
            <a:off x="243714" y="3431287"/>
            <a:ext cx="2743200" cy="3244948"/>
          </a:xfrm>
          <a:prstGeom prst="rect">
            <a:avLst/>
          </a:prstGeom>
        </p:spPr>
      </p:pic>
      <p:pic>
        <p:nvPicPr>
          <p:cNvPr id="7" name="Picture 13">
            <a:extLst>
              <a:ext uri="{FF2B5EF4-FFF2-40B4-BE49-F238E27FC236}">
                <a16:creationId xmlns:a16="http://schemas.microsoft.com/office/drawing/2014/main" id="{43A65FA9-0654-398E-7AAF-AFA570CEAD54}"/>
              </a:ext>
            </a:extLst>
          </p:cNvPr>
          <p:cNvPicPr>
            <a:picLocks noChangeAspect="1"/>
          </p:cNvPicPr>
          <p:nvPr/>
        </p:nvPicPr>
        <p:blipFill>
          <a:blip r:embed="rId8"/>
          <a:stretch>
            <a:fillRect/>
          </a:stretch>
        </p:blipFill>
        <p:spPr>
          <a:xfrm>
            <a:off x="5368766" y="3544245"/>
            <a:ext cx="1996058" cy="3132388"/>
          </a:xfrm>
          <a:prstGeom prst="rect">
            <a:avLst/>
          </a:prstGeom>
        </p:spPr>
      </p:pic>
    </p:spTree>
    <p:extLst>
      <p:ext uri="{BB962C8B-B14F-4D97-AF65-F5344CB8AC3E}">
        <p14:creationId xmlns:p14="http://schemas.microsoft.com/office/powerpoint/2010/main" val="3808447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EA08DA9-D6BD-EC42-A99C-7DCB679C0DD2}"/>
              </a:ext>
            </a:extLst>
          </p:cNvPr>
          <p:cNvSpPr>
            <a:spLocks noGrp="1"/>
          </p:cNvSpPr>
          <p:nvPr>
            <p:ph type="ctrTitle"/>
          </p:nvPr>
        </p:nvSpPr>
        <p:spPr>
          <a:xfrm>
            <a:off x="3476709" y="4459018"/>
            <a:ext cx="5123579" cy="293132"/>
          </a:xfrm>
        </p:spPr>
        <p:txBody>
          <a:bodyPr anchor="ctr">
            <a:noAutofit/>
          </a:bodyPr>
          <a:lstStyle/>
          <a:p>
            <a:pPr algn="l"/>
            <a:r>
              <a:rPr lang="pl-PL" sz="2400" dirty="0">
                <a:solidFill>
                  <a:schemeClr val="bg1"/>
                </a:solidFill>
                <a:latin typeface="Arial" panose="020B0604020202020204" pitchFamily="34" charset="0"/>
                <a:cs typeface="Arial" panose="020B0604020202020204" pitchFamily="34" charset="0"/>
              </a:rPr>
              <a:t>Tytuł prezentacji z tutaj</a:t>
            </a:r>
          </a:p>
        </p:txBody>
      </p:sp>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solidFill>
                <a:prstClr val="white"/>
              </a:solidFill>
              <a:highlight>
                <a:srgbClr val="35F0CC"/>
              </a:highlight>
              <a:latin typeface="Calibri" panose="020F0502020204030204"/>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solidFill>
                <a:prstClr val="white"/>
              </a:solidFill>
              <a:latin typeface="Calibri" panose="020F0502020204030204"/>
            </a:endParaRPr>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prstClr val="white"/>
                </a:solidFill>
                <a:latin typeface="Calibri" panose="020F0502020204030204" pitchFamily="34" charset="0"/>
                <a:cs typeface="Calibri" panose="020F0502020204030204" pitchFamily="34" charset="0"/>
              </a:rPr>
              <a:t>WEATHER UNDERGROUND (API ACCESS) – EXAMPLE OBSERVATIONS JSON </a:t>
            </a:r>
            <a:endParaRPr lang="pl-PL" sz="1600" b="1" dirty="0">
              <a:solidFill>
                <a:prstClr val="white"/>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pic>
        <p:nvPicPr>
          <p:cNvPr id="16" name="Obraz 15">
            <a:extLst>
              <a:ext uri="{FF2B5EF4-FFF2-40B4-BE49-F238E27FC236}">
                <a16:creationId xmlns:a16="http://schemas.microsoft.com/office/drawing/2014/main" id="{9600B697-86F8-49CF-B3A4-89D876071362}"/>
              </a:ext>
            </a:extLst>
          </p:cNvPr>
          <p:cNvPicPr>
            <a:picLocks noChangeAspect="1"/>
          </p:cNvPicPr>
          <p:nvPr/>
        </p:nvPicPr>
        <p:blipFill rotWithShape="1">
          <a:blip r:embed="rId4"/>
          <a:srcRect t="42504"/>
          <a:stretch/>
        </p:blipFill>
        <p:spPr>
          <a:xfrm>
            <a:off x="4142939" y="2108780"/>
            <a:ext cx="5001061" cy="1362747"/>
          </a:xfrm>
          <a:prstGeom prst="rect">
            <a:avLst/>
          </a:prstGeom>
        </p:spPr>
      </p:pic>
      <p:pic>
        <p:nvPicPr>
          <p:cNvPr id="17" name="Obraz 16">
            <a:extLst>
              <a:ext uri="{FF2B5EF4-FFF2-40B4-BE49-F238E27FC236}">
                <a16:creationId xmlns:a16="http://schemas.microsoft.com/office/drawing/2014/main" id="{AC498011-E831-4C19-A528-23BC1CB0ACD8}"/>
              </a:ext>
            </a:extLst>
          </p:cNvPr>
          <p:cNvPicPr>
            <a:picLocks noChangeAspect="1"/>
          </p:cNvPicPr>
          <p:nvPr/>
        </p:nvPicPr>
        <p:blipFill>
          <a:blip r:embed="rId5"/>
          <a:stretch>
            <a:fillRect/>
          </a:stretch>
        </p:blipFill>
        <p:spPr>
          <a:xfrm>
            <a:off x="-36099" y="1763385"/>
            <a:ext cx="4059628" cy="4354461"/>
          </a:xfrm>
          <a:prstGeom prst="rect">
            <a:avLst/>
          </a:prstGeom>
        </p:spPr>
      </p:pic>
      <p:sp>
        <p:nvSpPr>
          <p:cNvPr id="19" name="pole tekstowe 18">
            <a:extLst>
              <a:ext uri="{FF2B5EF4-FFF2-40B4-BE49-F238E27FC236}">
                <a16:creationId xmlns:a16="http://schemas.microsoft.com/office/drawing/2014/main" id="{D1CA62FB-B83C-45B9-B765-F06029556427}"/>
              </a:ext>
            </a:extLst>
          </p:cNvPr>
          <p:cNvSpPr txBox="1"/>
          <p:nvPr/>
        </p:nvSpPr>
        <p:spPr>
          <a:xfrm>
            <a:off x="4142942" y="3504482"/>
            <a:ext cx="3764929" cy="184666"/>
          </a:xfrm>
          <a:prstGeom prst="rect">
            <a:avLst/>
          </a:prstGeom>
          <a:noFill/>
        </p:spPr>
        <p:txBody>
          <a:bodyPr wrap="square">
            <a:spAutoFit/>
          </a:bodyPr>
          <a:lstStyle/>
          <a:p>
            <a:r>
              <a:rPr lang="pl-PL" sz="600" i="1" dirty="0">
                <a:solidFill>
                  <a:prstClr val="black"/>
                </a:solidFill>
                <a:latin typeface="Calibri" panose="020F0502020204030204"/>
              </a:rPr>
              <a:t>https://docs.google.com/document/d/1KGb8bTVYRsNgljnNH67AMhckY8AQT2FVwZ9urj8SWBs/edit#</a:t>
            </a:r>
          </a:p>
        </p:txBody>
      </p:sp>
      <p:pic>
        <p:nvPicPr>
          <p:cNvPr id="30" name="Obraz 29">
            <a:extLst>
              <a:ext uri="{FF2B5EF4-FFF2-40B4-BE49-F238E27FC236}">
                <a16:creationId xmlns:a16="http://schemas.microsoft.com/office/drawing/2014/main" id="{07DA9ED3-E7C3-442B-A6CF-C2D7732662EF}"/>
              </a:ext>
            </a:extLst>
          </p:cNvPr>
          <p:cNvPicPr>
            <a:picLocks noChangeAspect="1"/>
          </p:cNvPicPr>
          <p:nvPr/>
        </p:nvPicPr>
        <p:blipFill rotWithShape="1">
          <a:blip r:embed="rId4"/>
          <a:srcRect b="73286"/>
          <a:stretch/>
        </p:blipFill>
        <p:spPr>
          <a:xfrm>
            <a:off x="4142941" y="1446798"/>
            <a:ext cx="5001059" cy="633177"/>
          </a:xfrm>
          <a:prstGeom prst="rect">
            <a:avLst/>
          </a:prstGeom>
        </p:spPr>
      </p:pic>
      <p:pic>
        <p:nvPicPr>
          <p:cNvPr id="32" name="Obraz 31">
            <a:extLst>
              <a:ext uri="{FF2B5EF4-FFF2-40B4-BE49-F238E27FC236}">
                <a16:creationId xmlns:a16="http://schemas.microsoft.com/office/drawing/2014/main" id="{304AB98D-E9C5-4AA7-8327-5FEC7715327F}"/>
              </a:ext>
            </a:extLst>
          </p:cNvPr>
          <p:cNvPicPr>
            <a:picLocks noChangeAspect="1"/>
          </p:cNvPicPr>
          <p:nvPr/>
        </p:nvPicPr>
        <p:blipFill rotWithShape="1">
          <a:blip r:embed="rId6"/>
          <a:srcRect l="18087" t="17450" r="17826" b="70336"/>
          <a:stretch/>
        </p:blipFill>
        <p:spPr>
          <a:xfrm>
            <a:off x="4777856" y="979467"/>
            <a:ext cx="4366147" cy="429228"/>
          </a:xfrm>
          <a:prstGeom prst="rect">
            <a:avLst/>
          </a:prstGeom>
        </p:spPr>
      </p:pic>
      <p:pic>
        <p:nvPicPr>
          <p:cNvPr id="3" name="Obraz 2">
            <a:extLst>
              <a:ext uri="{FF2B5EF4-FFF2-40B4-BE49-F238E27FC236}">
                <a16:creationId xmlns:a16="http://schemas.microsoft.com/office/drawing/2014/main" id="{07DD7229-5031-68CE-4F10-67B6E9B1732E}"/>
              </a:ext>
            </a:extLst>
          </p:cNvPr>
          <p:cNvPicPr>
            <a:picLocks noChangeAspect="1"/>
          </p:cNvPicPr>
          <p:nvPr/>
        </p:nvPicPr>
        <p:blipFill>
          <a:blip r:embed="rId7"/>
          <a:stretch>
            <a:fillRect/>
          </a:stretch>
        </p:blipFill>
        <p:spPr>
          <a:xfrm>
            <a:off x="4136068" y="3722106"/>
            <a:ext cx="4882135" cy="2746201"/>
          </a:xfrm>
          <a:prstGeom prst="rect">
            <a:avLst/>
          </a:prstGeom>
        </p:spPr>
      </p:pic>
      <p:sp>
        <p:nvSpPr>
          <p:cNvPr id="5" name="pole tekstowe 4">
            <a:extLst>
              <a:ext uri="{FF2B5EF4-FFF2-40B4-BE49-F238E27FC236}">
                <a16:creationId xmlns:a16="http://schemas.microsoft.com/office/drawing/2014/main" id="{E5D0A78A-A0FD-2877-5496-84693ED35D0E}"/>
              </a:ext>
            </a:extLst>
          </p:cNvPr>
          <p:cNvSpPr txBox="1"/>
          <p:nvPr/>
        </p:nvSpPr>
        <p:spPr>
          <a:xfrm>
            <a:off x="4104237" y="6540358"/>
            <a:ext cx="2733889" cy="215444"/>
          </a:xfrm>
          <a:prstGeom prst="rect">
            <a:avLst/>
          </a:prstGeom>
          <a:noFill/>
        </p:spPr>
        <p:txBody>
          <a:bodyPr wrap="square">
            <a:spAutoFit/>
          </a:bodyPr>
          <a:lstStyle/>
          <a:p>
            <a:r>
              <a:rPr lang="pl-PL" sz="800" i="1" dirty="0">
                <a:solidFill>
                  <a:prstClr val="black"/>
                </a:solidFill>
                <a:latin typeface="Calibri" panose="020F0502020204030204"/>
              </a:rPr>
              <a:t>https://www.aerisweather.com/wizard/product/api/</a:t>
            </a:r>
          </a:p>
        </p:txBody>
      </p:sp>
    </p:spTree>
    <p:extLst>
      <p:ext uri="{BB962C8B-B14F-4D97-AF65-F5344CB8AC3E}">
        <p14:creationId xmlns:p14="http://schemas.microsoft.com/office/powerpoint/2010/main" val="3167692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solidFill>
                <a:prstClr val="white"/>
              </a:solidFill>
              <a:highlight>
                <a:srgbClr val="35F0CC"/>
              </a:highlight>
              <a:latin typeface="Calibri" panose="020F0502020204030204"/>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solidFill>
                <a:prstClr val="white"/>
              </a:solidFill>
              <a:latin typeface="Calibri" panose="020F0502020204030204"/>
            </a:endParaRPr>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prstClr val="white"/>
                </a:solidFill>
                <a:latin typeface="Calibri" panose="020F0502020204030204" pitchFamily="34" charset="0"/>
                <a:cs typeface="Calibri" panose="020F0502020204030204" pitchFamily="34" charset="0"/>
              </a:rPr>
              <a:t>DATA ACCESS</a:t>
            </a:r>
            <a:endParaRPr lang="pl-PL" sz="1600" b="1" dirty="0">
              <a:solidFill>
                <a:prstClr val="white"/>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pic>
        <p:nvPicPr>
          <p:cNvPr id="14" name="Obraz 13">
            <a:extLst>
              <a:ext uri="{FF2B5EF4-FFF2-40B4-BE49-F238E27FC236}">
                <a16:creationId xmlns:a16="http://schemas.microsoft.com/office/drawing/2014/main" id="{757E3741-95AB-A8CF-CBBF-96CD7A29FB39}"/>
              </a:ext>
            </a:extLst>
          </p:cNvPr>
          <p:cNvPicPr>
            <a:picLocks noChangeAspect="1"/>
          </p:cNvPicPr>
          <p:nvPr/>
        </p:nvPicPr>
        <p:blipFill>
          <a:blip r:embed="rId4"/>
          <a:stretch>
            <a:fillRect/>
          </a:stretch>
        </p:blipFill>
        <p:spPr>
          <a:xfrm>
            <a:off x="2647125" y="4490992"/>
            <a:ext cx="6347791" cy="550058"/>
          </a:xfrm>
          <a:prstGeom prst="rect">
            <a:avLst/>
          </a:prstGeom>
          <a:ln>
            <a:solidFill>
              <a:schemeClr val="accent1"/>
            </a:solidFill>
          </a:ln>
        </p:spPr>
      </p:pic>
      <p:sp>
        <p:nvSpPr>
          <p:cNvPr id="2" name="pole tekstowe 1">
            <a:extLst>
              <a:ext uri="{FF2B5EF4-FFF2-40B4-BE49-F238E27FC236}">
                <a16:creationId xmlns:a16="http://schemas.microsoft.com/office/drawing/2014/main" id="{A1FD020B-9823-4D7B-ECAA-4FFF9F4E6B23}"/>
              </a:ext>
            </a:extLst>
          </p:cNvPr>
          <p:cNvSpPr txBox="1"/>
          <p:nvPr/>
        </p:nvSpPr>
        <p:spPr>
          <a:xfrm>
            <a:off x="149083" y="3371912"/>
            <a:ext cx="8531973" cy="1061829"/>
          </a:xfrm>
          <a:prstGeom prst="rect">
            <a:avLst/>
          </a:prstGeom>
          <a:noFill/>
        </p:spPr>
        <p:txBody>
          <a:bodyPr wrap="square">
            <a:spAutoFit/>
          </a:bodyPr>
          <a:lstStyle/>
          <a:p>
            <a:r>
              <a:rPr lang="pl-PL" dirty="0"/>
              <a:t>With API </a:t>
            </a:r>
            <a:r>
              <a:rPr lang="pl-PL" dirty="0" err="1"/>
              <a:t>user</a:t>
            </a:r>
            <a:r>
              <a:rPr lang="pl-PL" dirty="0"/>
              <a:t> </a:t>
            </a:r>
            <a:r>
              <a:rPr lang="pl-PL" dirty="0" err="1"/>
              <a:t>have</a:t>
            </a:r>
            <a:r>
              <a:rPr lang="pl-PL" dirty="0"/>
              <a:t> </a:t>
            </a:r>
            <a:r>
              <a:rPr lang="pl-PL" dirty="0" err="1"/>
              <a:t>access</a:t>
            </a:r>
            <a:r>
              <a:rPr lang="pl-PL" dirty="0"/>
              <a:t> to data, </a:t>
            </a:r>
            <a:r>
              <a:rPr lang="pl-PL" dirty="0" err="1"/>
              <a:t>f.e</a:t>
            </a:r>
            <a:r>
              <a:rPr lang="pl-PL" dirty="0"/>
              <a:t>:</a:t>
            </a:r>
          </a:p>
          <a:p>
            <a:endParaRPr lang="pl-PL" sz="800" dirty="0"/>
          </a:p>
          <a:p>
            <a:r>
              <a:rPr lang="pl-PL" dirty="0"/>
              <a:t>https://api.weather.com/v2/pws/observations/all/1day?stationId=IMAZOWIE62&amp;format=json&amp;units=e&amp;apiKey=</a:t>
            </a:r>
            <a:r>
              <a:rPr lang="pl-PL" sz="1800" dirty="0"/>
              <a:t> [CLIENT_SECRET]</a:t>
            </a:r>
            <a:endParaRPr lang="pl-PL" dirty="0"/>
          </a:p>
        </p:txBody>
      </p:sp>
      <p:sp>
        <p:nvSpPr>
          <p:cNvPr id="4" name="pole tekstowe 3">
            <a:extLst>
              <a:ext uri="{FF2B5EF4-FFF2-40B4-BE49-F238E27FC236}">
                <a16:creationId xmlns:a16="http://schemas.microsoft.com/office/drawing/2014/main" id="{6D3B535C-9A15-8B4F-A9F8-022AFC546F7D}"/>
              </a:ext>
            </a:extLst>
          </p:cNvPr>
          <p:cNvSpPr txBox="1"/>
          <p:nvPr/>
        </p:nvSpPr>
        <p:spPr>
          <a:xfrm>
            <a:off x="149083" y="4584804"/>
            <a:ext cx="2382081" cy="1754326"/>
          </a:xfrm>
          <a:prstGeom prst="rect">
            <a:avLst/>
          </a:prstGeom>
          <a:noFill/>
        </p:spPr>
        <p:txBody>
          <a:bodyPr wrap="square" rtlCol="0">
            <a:spAutoFit/>
          </a:bodyPr>
          <a:lstStyle/>
          <a:p>
            <a:r>
              <a:rPr lang="pl-PL" dirty="0"/>
              <a:t>Station ID:</a:t>
            </a:r>
          </a:p>
          <a:p>
            <a:endParaRPr lang="pl-PL" dirty="0"/>
          </a:p>
          <a:p>
            <a:endParaRPr lang="pl-PL" dirty="0"/>
          </a:p>
          <a:p>
            <a:endParaRPr lang="pl-PL" dirty="0"/>
          </a:p>
          <a:p>
            <a:r>
              <a:rPr lang="pl-PL" dirty="0"/>
              <a:t>Access to API with no </a:t>
            </a:r>
            <a:r>
              <a:rPr lang="pl-PL" dirty="0" err="1"/>
              <a:t>errors</a:t>
            </a:r>
            <a:r>
              <a:rPr lang="pl-PL" dirty="0"/>
              <a:t>:</a:t>
            </a:r>
          </a:p>
        </p:txBody>
      </p:sp>
      <p:pic>
        <p:nvPicPr>
          <p:cNvPr id="7" name="Obraz 6">
            <a:extLst>
              <a:ext uri="{FF2B5EF4-FFF2-40B4-BE49-F238E27FC236}">
                <a16:creationId xmlns:a16="http://schemas.microsoft.com/office/drawing/2014/main" id="{55E1E251-044D-1DA5-BCE4-0EB4E744353E}"/>
              </a:ext>
            </a:extLst>
          </p:cNvPr>
          <p:cNvPicPr>
            <a:picLocks noChangeAspect="1"/>
          </p:cNvPicPr>
          <p:nvPr/>
        </p:nvPicPr>
        <p:blipFill>
          <a:blip r:embed="rId5"/>
          <a:stretch>
            <a:fillRect/>
          </a:stretch>
        </p:blipFill>
        <p:spPr>
          <a:xfrm>
            <a:off x="-36099" y="774201"/>
            <a:ext cx="5424242" cy="2634271"/>
          </a:xfrm>
          <a:prstGeom prst="rect">
            <a:avLst/>
          </a:prstGeom>
        </p:spPr>
      </p:pic>
      <p:sp>
        <p:nvSpPr>
          <p:cNvPr id="5" name="pole tekstowe 4">
            <a:extLst>
              <a:ext uri="{FF2B5EF4-FFF2-40B4-BE49-F238E27FC236}">
                <a16:creationId xmlns:a16="http://schemas.microsoft.com/office/drawing/2014/main" id="{919C9BF3-FADA-651B-07C8-B2E98D5A72CB}"/>
              </a:ext>
            </a:extLst>
          </p:cNvPr>
          <p:cNvSpPr txBox="1"/>
          <p:nvPr/>
        </p:nvSpPr>
        <p:spPr>
          <a:xfrm>
            <a:off x="4918260" y="1063933"/>
            <a:ext cx="4225740" cy="2492990"/>
          </a:xfrm>
          <a:prstGeom prst="rect">
            <a:avLst/>
          </a:prstGeom>
          <a:solidFill>
            <a:schemeClr val="bg1"/>
          </a:solidFill>
          <a:ln w="28575">
            <a:solidFill>
              <a:schemeClr val="accent1"/>
            </a:solidFill>
          </a:ln>
        </p:spPr>
        <p:txBody>
          <a:bodyPr wrap="square" rtlCol="0">
            <a:spAutoFit/>
          </a:bodyPr>
          <a:lstStyle/>
          <a:p>
            <a:r>
              <a:rPr lang="pl-PL" sz="1200" b="1" i="0" u="none" strike="noStrike" baseline="0" dirty="0" err="1">
                <a:solidFill>
                  <a:srgbClr val="000000"/>
                </a:solidFill>
              </a:rPr>
              <a:t>Subtask</a:t>
            </a:r>
            <a:r>
              <a:rPr lang="pl-PL" sz="1200" b="1" i="0" u="none" strike="noStrike" baseline="0" dirty="0">
                <a:solidFill>
                  <a:srgbClr val="000000"/>
                </a:solidFill>
              </a:rPr>
              <a:t> 1.2 </a:t>
            </a:r>
            <a:endParaRPr lang="pl-PL" sz="1200" b="0" i="0" u="none" strike="noStrike" baseline="0" dirty="0">
              <a:solidFill>
                <a:srgbClr val="000000"/>
              </a:solidFill>
            </a:endParaRPr>
          </a:p>
          <a:p>
            <a:r>
              <a:rPr lang="en-US" sz="1200" b="0" i="0" u="none" strike="noStrike" baseline="0" dirty="0">
                <a:solidFill>
                  <a:srgbClr val="000000"/>
                </a:solidFill>
              </a:rPr>
              <a:t>Testing the process of collection of a real-time PWS data (from IMGW-PIB employees that are using their own stations) by starting new internal database server. Several technical aspects will be explored as the efficient data formats for PWS imports (</a:t>
            </a:r>
            <a:r>
              <a:rPr lang="en-US" sz="1200" b="0" i="0" u="none" strike="noStrike" baseline="0" dirty="0" err="1">
                <a:solidFill>
                  <a:srgbClr val="000000"/>
                </a:solidFill>
              </a:rPr>
              <a:t>json</a:t>
            </a:r>
            <a:r>
              <a:rPr lang="en-US" sz="1200" b="0" i="0" u="none" strike="noStrike" baseline="0" dirty="0">
                <a:solidFill>
                  <a:srgbClr val="000000"/>
                </a:solidFill>
              </a:rPr>
              <a:t>, xml and other), applicability of an open source object-relational database systems (e.g. PostgreSQL), efficient solutions for GUI development with web frameworks (e.g. React), drawing charts and graphs with the stored data. </a:t>
            </a:r>
          </a:p>
          <a:p>
            <a:r>
              <a:rPr lang="en-US" sz="1200" b="0" i="0" u="none" strike="noStrike" baseline="0" dirty="0">
                <a:solidFill>
                  <a:srgbClr val="000000"/>
                </a:solidFill>
              </a:rPr>
              <a:t>The experiences gained in this task will be collected in the documentation and useful software samples available to other COSMO partners (Git and doc), which may be interested in the development of their own local PWS databases. </a:t>
            </a:r>
            <a:endParaRPr lang="pl-PL" sz="1200" dirty="0"/>
          </a:p>
        </p:txBody>
      </p:sp>
      <p:pic>
        <p:nvPicPr>
          <p:cNvPr id="11" name="Obraz 10">
            <a:extLst>
              <a:ext uri="{FF2B5EF4-FFF2-40B4-BE49-F238E27FC236}">
                <a16:creationId xmlns:a16="http://schemas.microsoft.com/office/drawing/2014/main" id="{8DC69FAF-F584-0CBA-2B15-DB35C5EC6E51}"/>
              </a:ext>
            </a:extLst>
          </p:cNvPr>
          <p:cNvPicPr>
            <a:picLocks noChangeAspect="1"/>
          </p:cNvPicPr>
          <p:nvPr/>
        </p:nvPicPr>
        <p:blipFill>
          <a:blip r:embed="rId6"/>
          <a:stretch>
            <a:fillRect/>
          </a:stretch>
        </p:blipFill>
        <p:spPr>
          <a:xfrm>
            <a:off x="2587380" y="5150071"/>
            <a:ext cx="6496875" cy="1649207"/>
          </a:xfrm>
          <a:prstGeom prst="rect">
            <a:avLst/>
          </a:prstGeom>
          <a:ln>
            <a:solidFill>
              <a:schemeClr val="accent1"/>
            </a:solidFill>
          </a:ln>
        </p:spPr>
      </p:pic>
    </p:spTree>
    <p:extLst>
      <p:ext uri="{BB962C8B-B14F-4D97-AF65-F5344CB8AC3E}">
        <p14:creationId xmlns:p14="http://schemas.microsoft.com/office/powerpoint/2010/main" val="35365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E6B95B88-9AC9-1D40-8DBC-EB74DB61A68F}"/>
              </a:ext>
            </a:extLst>
          </p:cNvPr>
          <p:cNvSpPr/>
          <p:nvPr/>
        </p:nvSpPr>
        <p:spPr>
          <a:xfrm>
            <a:off x="6187109" y="3"/>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solidFill>
                <a:prstClr val="white"/>
              </a:solidFill>
              <a:highlight>
                <a:srgbClr val="35F0CC"/>
              </a:highlight>
              <a:latin typeface="Calibri" panose="020F0502020204030204"/>
            </a:endParaRPr>
          </a:p>
        </p:txBody>
      </p:sp>
      <p:sp>
        <p:nvSpPr>
          <p:cNvPr id="12" name="Rectangle 13">
            <a:extLst>
              <a:ext uri="{FF2B5EF4-FFF2-40B4-BE49-F238E27FC236}">
                <a16:creationId xmlns:a16="http://schemas.microsoft.com/office/drawing/2014/main" id="{F0EA4D38-2432-4044-8072-12AEACBAD5FE}"/>
              </a:ext>
            </a:extLst>
          </p:cNvPr>
          <p:cNvSpPr/>
          <p:nvPr/>
        </p:nvSpPr>
        <p:spPr>
          <a:xfrm>
            <a:off x="-36099" y="3"/>
            <a:ext cx="7025612"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a:solidFill>
                <a:prstClr val="white"/>
              </a:solidFill>
              <a:latin typeface="Calibri" panose="020F0502020204030204"/>
            </a:endParaRPr>
          </a:p>
        </p:txBody>
      </p:sp>
      <p:sp>
        <p:nvSpPr>
          <p:cNvPr id="13" name="Title 2">
            <a:extLst>
              <a:ext uri="{FF2B5EF4-FFF2-40B4-BE49-F238E27FC236}">
                <a16:creationId xmlns:a16="http://schemas.microsoft.com/office/drawing/2014/main" id="{0EF56503-5850-B241-9827-923016B794D8}"/>
              </a:ext>
            </a:extLst>
          </p:cNvPr>
          <p:cNvSpPr txBox="1">
            <a:spLocks/>
          </p:cNvSpPr>
          <p:nvPr/>
        </p:nvSpPr>
        <p:spPr>
          <a:xfrm>
            <a:off x="288239" y="209923"/>
            <a:ext cx="6549887" cy="529831"/>
          </a:xfrm>
          <a:prstGeom prst="rect">
            <a:avLst/>
          </a:prstGeom>
        </p:spPr>
        <p:txBody>
          <a:bodyPr vert="horz" lIns="91440" tIns="45720" rIns="91440" bIns="45720" rtlCol="0" anchor="ctr">
            <a:noAutofit/>
          </a:bodyPr>
          <a:lstStyle>
            <a:lvl1pPr algn="ctr" defTabSz="685783"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pl-PL" sz="1600" b="1" dirty="0">
                <a:solidFill>
                  <a:prstClr val="white"/>
                </a:solidFill>
                <a:latin typeface="Calibri" panose="020F0502020204030204" pitchFamily="34" charset="0"/>
                <a:cs typeface="Calibri" panose="020F0502020204030204" pitchFamily="34" charset="0"/>
              </a:rPr>
              <a:t>STORAGE IN IMGW DATABASE</a:t>
            </a:r>
            <a:endParaRPr lang="pl-PL" sz="1600" b="1" dirty="0">
              <a:solidFill>
                <a:prstClr val="white"/>
              </a:solidFill>
              <a:latin typeface="Arial" panose="020B0604020202020204" pitchFamily="34" charset="0"/>
              <a:cs typeface="Arial" panose="020B0604020202020204" pitchFamily="34" charset="0"/>
            </a:endParaRPr>
          </a:p>
        </p:txBody>
      </p:sp>
      <p:pic>
        <p:nvPicPr>
          <p:cNvPr id="8" name="Grafika 7">
            <a:extLst>
              <a:ext uri="{FF2B5EF4-FFF2-40B4-BE49-F238E27FC236}">
                <a16:creationId xmlns:a16="http://schemas.microsoft.com/office/drawing/2014/main" id="{BF82042E-54C0-4BDB-856A-9CAC873F3B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7598" y="221983"/>
            <a:ext cx="1434419" cy="505711"/>
          </a:xfrm>
          <a:prstGeom prst="rect">
            <a:avLst/>
          </a:prstGeom>
        </p:spPr>
      </p:pic>
      <p:pic>
        <p:nvPicPr>
          <p:cNvPr id="7" name="Obraz 6">
            <a:extLst>
              <a:ext uri="{FF2B5EF4-FFF2-40B4-BE49-F238E27FC236}">
                <a16:creationId xmlns:a16="http://schemas.microsoft.com/office/drawing/2014/main" id="{B0EBCD1D-8E2C-54CA-A14F-301C606C4197}"/>
              </a:ext>
            </a:extLst>
          </p:cNvPr>
          <p:cNvPicPr>
            <a:picLocks noChangeAspect="1"/>
          </p:cNvPicPr>
          <p:nvPr/>
        </p:nvPicPr>
        <p:blipFill>
          <a:blip r:embed="rId4"/>
          <a:stretch>
            <a:fillRect/>
          </a:stretch>
        </p:blipFill>
        <p:spPr>
          <a:xfrm>
            <a:off x="0" y="2630993"/>
            <a:ext cx="9144000" cy="4227007"/>
          </a:xfrm>
          <a:prstGeom prst="rect">
            <a:avLst/>
          </a:prstGeom>
        </p:spPr>
      </p:pic>
      <p:sp>
        <p:nvSpPr>
          <p:cNvPr id="2" name="pole tekstowe 1">
            <a:extLst>
              <a:ext uri="{FF2B5EF4-FFF2-40B4-BE49-F238E27FC236}">
                <a16:creationId xmlns:a16="http://schemas.microsoft.com/office/drawing/2014/main" id="{10B1A678-84A8-7A4F-BF33-85C7A3A40DED}"/>
              </a:ext>
            </a:extLst>
          </p:cNvPr>
          <p:cNvSpPr txBox="1"/>
          <p:nvPr/>
        </p:nvSpPr>
        <p:spPr>
          <a:xfrm>
            <a:off x="73383" y="1025883"/>
            <a:ext cx="8891217" cy="1754326"/>
          </a:xfrm>
          <a:prstGeom prst="rect">
            <a:avLst/>
          </a:prstGeom>
          <a:noFill/>
        </p:spPr>
        <p:txBody>
          <a:bodyPr wrap="none" rtlCol="0">
            <a:spAutoFit/>
          </a:bodyPr>
          <a:lstStyle/>
          <a:p>
            <a:pPr marL="285750" indent="-285750">
              <a:buFontTx/>
              <a:buChar char="-"/>
            </a:pPr>
            <a:r>
              <a:rPr lang="pl-PL" dirty="0"/>
              <a:t>data </a:t>
            </a:r>
            <a:r>
              <a:rPr lang="pl-PL" dirty="0" err="1"/>
              <a:t>are</a:t>
            </a:r>
            <a:r>
              <a:rPr lang="pl-PL" dirty="0"/>
              <a:t> </a:t>
            </a:r>
            <a:r>
              <a:rPr lang="pl-PL" dirty="0" err="1"/>
              <a:t>storage</a:t>
            </a:r>
            <a:r>
              <a:rPr lang="pl-PL" dirty="0"/>
              <a:t> in non SQL test </a:t>
            </a:r>
            <a:r>
              <a:rPr lang="pl-PL" dirty="0" err="1"/>
              <a:t>database</a:t>
            </a:r>
            <a:r>
              <a:rPr lang="pl-PL" dirty="0"/>
              <a:t> (</a:t>
            </a:r>
            <a:r>
              <a:rPr lang="pl-PL" dirty="0" err="1"/>
              <a:t>pwsimgw</a:t>
            </a:r>
            <a:r>
              <a:rPr lang="pl-PL" dirty="0"/>
              <a:t>),</a:t>
            </a:r>
          </a:p>
          <a:p>
            <a:pPr marL="285750" indent="-285750">
              <a:buFontTx/>
              <a:buChar char="-"/>
            </a:pPr>
            <a:r>
              <a:rPr lang="pl-PL" dirty="0"/>
              <a:t>DB </a:t>
            </a:r>
            <a:r>
              <a:rPr lang="pl-PL" dirty="0" err="1"/>
              <a:t>frequency</a:t>
            </a:r>
            <a:r>
              <a:rPr lang="pl-PL" dirty="0"/>
              <a:t> </a:t>
            </a:r>
            <a:r>
              <a:rPr lang="pl-PL" dirty="0" err="1"/>
              <a:t>is</a:t>
            </a:r>
            <a:r>
              <a:rPr lang="pl-PL" dirty="0"/>
              <a:t> 10min with </a:t>
            </a:r>
            <a:r>
              <a:rPr lang="pl-PL" dirty="0" err="1"/>
              <a:t>all</a:t>
            </a:r>
            <a:r>
              <a:rPr lang="pl-PL" dirty="0"/>
              <a:t> </a:t>
            </a:r>
            <a:r>
              <a:rPr lang="pl-PL" dirty="0" err="1"/>
              <a:t>available</a:t>
            </a:r>
            <a:r>
              <a:rPr lang="pl-PL" dirty="0"/>
              <a:t> </a:t>
            </a:r>
            <a:r>
              <a:rPr lang="pl-PL" dirty="0" err="1"/>
              <a:t>parameters</a:t>
            </a:r>
            <a:r>
              <a:rPr lang="pl-PL" dirty="0"/>
              <a:t>:</a:t>
            </a:r>
          </a:p>
          <a:p>
            <a:pPr marL="742950" lvl="1" indent="-285750">
              <a:buFontTx/>
              <a:buChar char="-"/>
            </a:pPr>
            <a:r>
              <a:rPr lang="pl-PL" dirty="0" err="1"/>
              <a:t>measure_id</a:t>
            </a:r>
            <a:r>
              <a:rPr lang="pl-PL" dirty="0"/>
              <a:t>, </a:t>
            </a:r>
            <a:r>
              <a:rPr lang="pl-PL" dirty="0" err="1"/>
              <a:t>datatime</a:t>
            </a:r>
            <a:r>
              <a:rPr lang="pl-PL" dirty="0"/>
              <a:t>, </a:t>
            </a:r>
            <a:r>
              <a:rPr lang="pl-PL" dirty="0" err="1"/>
              <a:t>station_id</a:t>
            </a:r>
            <a:r>
              <a:rPr lang="pl-PL" dirty="0"/>
              <a:t>, </a:t>
            </a:r>
            <a:r>
              <a:rPr lang="pl-PL" dirty="0" err="1"/>
              <a:t>classification</a:t>
            </a:r>
            <a:r>
              <a:rPr lang="pl-PL" dirty="0"/>
              <a:t> with </a:t>
            </a:r>
            <a:r>
              <a:rPr lang="pl-PL" dirty="0" err="1"/>
              <a:t>value</a:t>
            </a:r>
            <a:r>
              <a:rPr lang="pl-PL" dirty="0"/>
              <a:t> (</a:t>
            </a:r>
            <a:r>
              <a:rPr lang="pl-PL" dirty="0" err="1"/>
              <a:t>solarRadiation</a:t>
            </a:r>
            <a:r>
              <a:rPr lang="pl-PL" dirty="0"/>
              <a:t>, UV, wind, </a:t>
            </a:r>
          </a:p>
          <a:p>
            <a:pPr lvl="1"/>
            <a:r>
              <a:rPr lang="pl-PL" dirty="0" err="1"/>
              <a:t>humdity</a:t>
            </a:r>
            <a:r>
              <a:rPr lang="pl-PL" dirty="0"/>
              <a:t>, temp, </a:t>
            </a:r>
            <a:r>
              <a:rPr lang="pl-PL" dirty="0" err="1"/>
              <a:t>heat</a:t>
            </a:r>
            <a:r>
              <a:rPr lang="pl-PL" dirty="0"/>
              <a:t>, </a:t>
            </a:r>
            <a:r>
              <a:rPr lang="pl-PL" dirty="0" err="1"/>
              <a:t>precip</a:t>
            </a:r>
            <a:r>
              <a:rPr lang="pl-PL" dirty="0"/>
              <a:t>, </a:t>
            </a:r>
            <a:r>
              <a:rPr lang="pl-PL" dirty="0" err="1"/>
              <a:t>elevation</a:t>
            </a:r>
            <a:r>
              <a:rPr lang="pl-PL" dirty="0"/>
              <a:t>), non </a:t>
            </a:r>
            <a:r>
              <a:rPr lang="pl-PL" dirty="0" err="1"/>
              <a:t>used</a:t>
            </a:r>
            <a:r>
              <a:rPr lang="pl-PL" dirty="0"/>
              <a:t> </a:t>
            </a:r>
            <a:r>
              <a:rPr lang="pl-PL" dirty="0" err="1"/>
              <a:t>now</a:t>
            </a:r>
            <a:r>
              <a:rPr lang="pl-PL" dirty="0"/>
              <a:t> </a:t>
            </a:r>
            <a:r>
              <a:rPr lang="pl-PL" dirty="0" err="1"/>
              <a:t>flags</a:t>
            </a:r>
            <a:r>
              <a:rPr lang="pl-PL" dirty="0"/>
              <a:t> </a:t>
            </a:r>
          </a:p>
          <a:p>
            <a:pPr lvl="1"/>
            <a:r>
              <a:rPr lang="pl-PL" dirty="0"/>
              <a:t>(</a:t>
            </a:r>
            <a:r>
              <a:rPr lang="pl-PL" dirty="0" err="1"/>
              <a:t>corrected</a:t>
            </a:r>
            <a:r>
              <a:rPr lang="pl-PL" dirty="0"/>
              <a:t>, </a:t>
            </a:r>
            <a:r>
              <a:rPr lang="pl-PL" dirty="0" err="1"/>
              <a:t>quality</a:t>
            </a:r>
            <a:r>
              <a:rPr lang="pl-PL" dirty="0"/>
              <a:t> and </a:t>
            </a:r>
            <a:r>
              <a:rPr lang="pl-PL" dirty="0" err="1"/>
              <a:t>modification</a:t>
            </a:r>
            <a:r>
              <a:rPr lang="pl-PL" dirty="0"/>
              <a:t> </a:t>
            </a:r>
            <a:r>
              <a:rPr lang="pl-PL" dirty="0" err="1"/>
              <a:t>date</a:t>
            </a:r>
            <a:r>
              <a:rPr lang="pl-PL" dirty="0"/>
              <a:t>)</a:t>
            </a:r>
          </a:p>
          <a:p>
            <a:pPr marL="1200150" lvl="2" indent="-285750">
              <a:buFontTx/>
              <a:buChar char="-"/>
            </a:pPr>
            <a:endParaRPr lang="pl-PL" dirty="0"/>
          </a:p>
        </p:txBody>
      </p:sp>
      <p:sp>
        <p:nvSpPr>
          <p:cNvPr id="3" name="pole tekstowe 2">
            <a:extLst>
              <a:ext uri="{FF2B5EF4-FFF2-40B4-BE49-F238E27FC236}">
                <a16:creationId xmlns:a16="http://schemas.microsoft.com/office/drawing/2014/main" id="{1099E26A-9DEC-F5A0-6349-2EFC59F7ACC0}"/>
              </a:ext>
            </a:extLst>
          </p:cNvPr>
          <p:cNvSpPr txBox="1"/>
          <p:nvPr/>
        </p:nvSpPr>
        <p:spPr>
          <a:xfrm>
            <a:off x="4918260" y="4077792"/>
            <a:ext cx="4225740" cy="2123658"/>
          </a:xfrm>
          <a:prstGeom prst="rect">
            <a:avLst/>
          </a:prstGeom>
          <a:solidFill>
            <a:srgbClr val="FFFFFF">
              <a:alpha val="80000"/>
            </a:srgbClr>
          </a:solidFill>
          <a:ln w="28575">
            <a:solidFill>
              <a:schemeClr val="accent1"/>
            </a:solidFill>
          </a:ln>
        </p:spPr>
        <p:txBody>
          <a:bodyPr wrap="square" rtlCol="0">
            <a:spAutoFit/>
          </a:bodyPr>
          <a:lstStyle/>
          <a:p>
            <a:r>
              <a:rPr lang="pl-PL" sz="1200" b="1" i="0" u="none" strike="noStrike" baseline="0" dirty="0" err="1">
                <a:solidFill>
                  <a:srgbClr val="000000"/>
                </a:solidFill>
              </a:rPr>
              <a:t>Subtask</a:t>
            </a:r>
            <a:r>
              <a:rPr lang="pl-PL" sz="1200" b="1" i="0" u="none" strike="noStrike" baseline="0" dirty="0">
                <a:solidFill>
                  <a:srgbClr val="000000"/>
                </a:solidFill>
              </a:rPr>
              <a:t> 1.3 </a:t>
            </a:r>
            <a:endParaRPr lang="pl-PL" sz="1200" b="0" i="0" u="none" strike="noStrike" baseline="0" dirty="0">
              <a:solidFill>
                <a:srgbClr val="000000"/>
              </a:solidFill>
            </a:endParaRPr>
          </a:p>
          <a:p>
            <a:r>
              <a:rPr lang="en-US" sz="1200" b="0" i="0" u="none" strike="noStrike" baseline="0" dirty="0">
                <a:solidFill>
                  <a:srgbClr val="000000"/>
                </a:solidFill>
              </a:rPr>
              <a:t>In this task data stored in the PWS database will be tested for its integrity and correctness, by the incorporation of the appropriate QC algorithms within the database framework. The database developed at IMGW-PIB may also be further considered for other research purposes, including collection and processing of the PWS data from other COSMO partners. For this purpose, Task 1.3 will also explore the possibility of cooperation with other external research units, e.g. </a:t>
            </a:r>
            <a:r>
              <a:rPr lang="en-US" sz="1200" b="0" i="0" u="none" strike="noStrike" baseline="0" dirty="0" err="1">
                <a:solidFill>
                  <a:srgbClr val="000000"/>
                </a:solidFill>
              </a:rPr>
              <a:t>Cenagis</a:t>
            </a:r>
            <a:r>
              <a:rPr lang="en-US" sz="1200" b="0" i="0" u="none" strike="noStrike" baseline="0" dirty="0">
                <a:solidFill>
                  <a:srgbClr val="000000"/>
                </a:solidFill>
              </a:rPr>
              <a:t> (Centre for Scientific Geospatial Analyses and Satellite Computations), which provides an infrastructure as for the backup PWD database. </a:t>
            </a:r>
            <a:endParaRPr lang="pl-PL" sz="1200" dirty="0"/>
          </a:p>
        </p:txBody>
      </p:sp>
    </p:spTree>
    <p:extLst>
      <p:ext uri="{BB962C8B-B14F-4D97-AF65-F5344CB8AC3E}">
        <p14:creationId xmlns:p14="http://schemas.microsoft.com/office/powerpoint/2010/main" val="77784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EB167A-8AAB-7A43-A763-576847E30F30}"/>
              </a:ext>
            </a:extLst>
          </p:cNvPr>
          <p:cNvSpPr/>
          <p:nvPr/>
        </p:nvSpPr>
        <p:spPr>
          <a:xfrm>
            <a:off x="5257803" y="3"/>
            <a:ext cx="3886199" cy="6857999"/>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highlight>
                <a:srgbClr val="35F0CC"/>
              </a:highlight>
            </a:endParaRPr>
          </a:p>
        </p:txBody>
      </p:sp>
      <p:sp>
        <p:nvSpPr>
          <p:cNvPr id="14" name="Rectangle 13">
            <a:extLst>
              <a:ext uri="{FF2B5EF4-FFF2-40B4-BE49-F238E27FC236}">
                <a16:creationId xmlns:a16="http://schemas.microsoft.com/office/drawing/2014/main" id="{9E9041C1-2D2D-5F48-8EC5-9F7BB815E4EE}"/>
              </a:ext>
            </a:extLst>
          </p:cNvPr>
          <p:cNvSpPr/>
          <p:nvPr/>
        </p:nvSpPr>
        <p:spPr>
          <a:xfrm>
            <a:off x="3" y="3"/>
            <a:ext cx="6390861" cy="6857999"/>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1" dirty="0"/>
          </a:p>
        </p:txBody>
      </p:sp>
      <p:sp>
        <p:nvSpPr>
          <p:cNvPr id="9" name="Title 2">
            <a:extLst>
              <a:ext uri="{FF2B5EF4-FFF2-40B4-BE49-F238E27FC236}">
                <a16:creationId xmlns:a16="http://schemas.microsoft.com/office/drawing/2014/main" id="{CEA08DA9-D6BD-EC42-A99C-7DCB679C0DD2}"/>
              </a:ext>
            </a:extLst>
          </p:cNvPr>
          <p:cNvSpPr>
            <a:spLocks noGrp="1"/>
          </p:cNvSpPr>
          <p:nvPr>
            <p:ph type="ctrTitle"/>
          </p:nvPr>
        </p:nvSpPr>
        <p:spPr>
          <a:xfrm>
            <a:off x="450577" y="2425148"/>
            <a:ext cx="5522843" cy="2007704"/>
          </a:xfrm>
        </p:spPr>
        <p:txBody>
          <a:bodyPr anchor="ctr">
            <a:noAutofit/>
          </a:bodyPr>
          <a:lstStyle/>
          <a:p>
            <a:pPr algn="l"/>
            <a:r>
              <a:rPr lang="pl-PL" sz="1600" b="1" dirty="0">
                <a:solidFill>
                  <a:srgbClr val="122242"/>
                </a:solidFill>
                <a:latin typeface="Calibri" panose="020F0502020204030204" pitchFamily="34" charset="0"/>
                <a:cs typeface="Calibri" panose="020F0502020204030204" pitchFamily="34" charset="0"/>
              </a:rPr>
              <a:t>Dziękuję / Thank you</a:t>
            </a:r>
            <a:br>
              <a:rPr lang="pl-PL" sz="1600" b="1" dirty="0">
                <a:solidFill>
                  <a:srgbClr val="122242"/>
                </a:solidFill>
                <a:latin typeface="Calibri" panose="020F0502020204030204" pitchFamily="34" charset="0"/>
                <a:cs typeface="Calibri" panose="020F0502020204030204" pitchFamily="34" charset="0"/>
              </a:rPr>
            </a:br>
            <a:br>
              <a:rPr lang="pl-PL" sz="1600" b="1" dirty="0">
                <a:solidFill>
                  <a:srgbClr val="122242"/>
                </a:solidFill>
                <a:latin typeface="Calibri" panose="020F0502020204030204" pitchFamily="34" charset="0"/>
                <a:cs typeface="Calibri" panose="020F0502020204030204" pitchFamily="34" charset="0"/>
              </a:rPr>
            </a:br>
            <a:r>
              <a:rPr lang="pl-PL" sz="1600" b="1" dirty="0">
                <a:latin typeface="Calibri" panose="020F0502020204030204" pitchFamily="34" charset="0"/>
                <a:cs typeface="Calibri" panose="020F0502020204030204" pitchFamily="34" charset="0"/>
              </a:rPr>
              <a:t>Marcin Grzelczyk, </a:t>
            </a:r>
            <a:r>
              <a:rPr lang="pl-PL" sz="1600" b="1" dirty="0">
                <a:latin typeface="+mn-lt"/>
              </a:rPr>
              <a:t>Centrum Modelowania Meteorologicznego,</a:t>
            </a:r>
            <a:br>
              <a:rPr lang="pl-PL" sz="1600" b="1" dirty="0">
                <a:latin typeface="+mn-lt"/>
              </a:rPr>
            </a:br>
            <a:r>
              <a:rPr lang="pl-PL" sz="1600" b="1" dirty="0">
                <a:latin typeface="+mn-lt"/>
              </a:rPr>
              <a:t>Zakład Prognoz Numerycznych COSMO</a:t>
            </a:r>
            <a:br>
              <a:rPr lang="pl-PL" sz="1600" b="1" dirty="0">
                <a:latin typeface="Calibri" panose="020F0502020204030204" pitchFamily="34" charset="0"/>
                <a:cs typeface="Calibri" panose="020F0502020204030204" pitchFamily="34" charset="0"/>
              </a:rPr>
            </a:br>
            <a:br>
              <a:rPr lang="pl-PL" sz="1600" b="1" dirty="0">
                <a:latin typeface="Calibri" panose="020F0502020204030204" pitchFamily="34" charset="0"/>
                <a:cs typeface="Calibri" panose="020F0502020204030204" pitchFamily="34" charset="0"/>
              </a:rPr>
            </a:br>
            <a:r>
              <a:rPr lang="pl-PL" sz="1600" b="1" dirty="0">
                <a:latin typeface="Calibri" panose="020F0502020204030204" pitchFamily="34" charset="0"/>
                <a:cs typeface="Calibri" panose="020F0502020204030204" pitchFamily="34" charset="0"/>
              </a:rPr>
              <a:t>26/04/2023, online</a:t>
            </a:r>
          </a:p>
        </p:txBody>
      </p:sp>
      <p:pic>
        <p:nvPicPr>
          <p:cNvPr id="15" name="Obraz 14" descr="Obraz zawierający tekst&#10;&#10;Opis wygenerowany automatycznie">
            <a:extLst>
              <a:ext uri="{FF2B5EF4-FFF2-40B4-BE49-F238E27FC236}">
                <a16:creationId xmlns:a16="http://schemas.microsoft.com/office/drawing/2014/main" id="{8716AC2A-D9EE-A743-97DF-86424C3BAAD3}"/>
              </a:ext>
            </a:extLst>
          </p:cNvPr>
          <p:cNvPicPr>
            <a:picLocks noChangeAspect="1"/>
          </p:cNvPicPr>
          <p:nvPr/>
        </p:nvPicPr>
        <p:blipFill>
          <a:blip r:embed="rId2"/>
          <a:stretch>
            <a:fillRect/>
          </a:stretch>
        </p:blipFill>
        <p:spPr>
          <a:xfrm>
            <a:off x="6785392" y="3036879"/>
            <a:ext cx="1964083" cy="784245"/>
          </a:xfrm>
          <a:prstGeom prst="rect">
            <a:avLst/>
          </a:prstGeom>
        </p:spPr>
      </p:pic>
    </p:spTree>
    <p:extLst>
      <p:ext uri="{BB962C8B-B14F-4D97-AF65-F5344CB8AC3E}">
        <p14:creationId xmlns:p14="http://schemas.microsoft.com/office/powerpoint/2010/main" val="2695103563"/>
      </p:ext>
    </p:extLst>
  </p:cSld>
  <p:clrMapOvr>
    <a:masterClrMapping/>
  </p:clrMapOvr>
</p:sld>
</file>

<file path=ppt/theme/theme1.xml><?xml version="1.0" encoding="utf-8"?>
<a:theme xmlns:a="http://schemas.openxmlformats.org/drawingml/2006/main" name="1_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GW_PPT_2019_wzor nowy ENG.pptx" id="{1EA5EB70-95D5-4CAC-AEA4-A9028092AD63}" vid="{EC34E96C-5A15-47C0-99C0-A78796DA7D4E}"/>
    </a:ext>
  </a:extLst>
</a:theme>
</file>

<file path=docProps/app.xml><?xml version="1.0" encoding="utf-8"?>
<Properties xmlns="http://schemas.openxmlformats.org/officeDocument/2006/extended-properties" xmlns:vt="http://schemas.openxmlformats.org/officeDocument/2006/docPropsVTypes">
  <TotalTime>544</TotalTime>
  <Words>834</Words>
  <Application>Microsoft Office PowerPoint</Application>
  <PresentationFormat>Pokaz na ekranie (4:3)</PresentationFormat>
  <Paragraphs>98</Paragraphs>
  <Slides>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9</vt:i4>
      </vt:variant>
    </vt:vector>
  </HeadingPairs>
  <TitlesOfParts>
    <vt:vector size="13" baseType="lpstr">
      <vt:lpstr>Arial</vt:lpstr>
      <vt:lpstr>Calibri</vt:lpstr>
      <vt:lpstr>Calibri Light</vt:lpstr>
      <vt:lpstr>1_Motyw pakietu Office</vt:lpstr>
      <vt:lpstr>Prezentacja programu PowerPoint</vt:lpstr>
      <vt:lpstr>Prezentacja programu PowerPoint</vt:lpstr>
      <vt:lpstr>Tytuł prezentacji z tutaj</vt:lpstr>
      <vt:lpstr>Prezentacja programu PowerPoint</vt:lpstr>
      <vt:lpstr>Prezentacja programu PowerPoint</vt:lpstr>
      <vt:lpstr>Tytuł prezentacji z tutaj</vt:lpstr>
      <vt:lpstr>Prezentacja programu PowerPoint</vt:lpstr>
      <vt:lpstr>Prezentacja programu PowerPoint</vt:lpstr>
      <vt:lpstr>Dziękuję / Thank you  Marcin Grzelczyk, Centrum Modelowania Meteorologicznego, Zakład Prognoz Numerycznych COSMO  26/04/2023, online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 z tutaj</dc:title>
  <dc:creator>Marcin Grzelczyk</dc:creator>
  <cp:lastModifiedBy>Marcin Grzelczyk</cp:lastModifiedBy>
  <cp:revision>28</cp:revision>
  <dcterms:created xsi:type="dcterms:W3CDTF">2022-09-06T10:04:20Z</dcterms:created>
  <dcterms:modified xsi:type="dcterms:W3CDTF">2023-04-26T10:47:09Z</dcterms:modified>
</cp:coreProperties>
</file>