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62" r:id="rId2"/>
    <p:sldId id="263" r:id="rId3"/>
    <p:sldId id="270" r:id="rId4"/>
    <p:sldId id="264" r:id="rId5"/>
    <p:sldId id="265" r:id="rId6"/>
    <p:sldId id="266" r:id="rId7"/>
    <p:sldId id="269" r:id="rId8"/>
    <p:sldId id="267" r:id="rId9"/>
    <p:sldId id="268" r:id="rId1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1080" userDrawn="1">
          <p15:clr>
            <a:srgbClr val="A4A3A4"/>
          </p15:clr>
        </p15:guide>
        <p15:guide id="5" pos="912" userDrawn="1">
          <p15:clr>
            <a:srgbClr val="A4A3A4"/>
          </p15:clr>
        </p15:guide>
        <p15:guide id="6" pos="4008" userDrawn="1">
          <p15:clr>
            <a:srgbClr val="A4A3A4"/>
          </p15:clr>
        </p15:guide>
        <p15:guide id="7" orient="horz" pos="27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BB3168-E29B-ED5B-E64C-BDB7F8E1AE48}" name="Dipankar Anurag" initials="DA" userId="S::adipankar@ethz.ch::159ddbe7-a5d1-4eda-9f05-856e3df0ec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7313"/>
    <a:srgbClr val="003380"/>
    <a:srgbClr val="AAD400"/>
    <a:srgbClr val="BFBFBF"/>
    <a:srgbClr val="AFD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B1819-4A2B-FF40-B0A5-915C771032AF}" v="423" dt="2023-02-22T11:54:46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3"/>
    <p:restoredTop sz="94683"/>
  </p:normalViewPr>
  <p:slideViewPr>
    <p:cSldViewPr snapToGrid="0">
      <p:cViewPr varScale="1">
        <p:scale>
          <a:sx n="139" d="100"/>
          <a:sy n="139" d="100"/>
        </p:scale>
        <p:origin x="1064" y="168"/>
      </p:cViewPr>
      <p:guideLst>
        <p:guide orient="horz" pos="4032"/>
        <p:guide pos="3840"/>
        <p:guide orient="horz" pos="3888"/>
        <p:guide orient="horz" pos="1080"/>
        <p:guide pos="912"/>
        <p:guide pos="4008"/>
        <p:guide orient="horz" pos="27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B5CB2-A41A-4FCA-9588-B708B8CB62E1}" type="datetimeFigureOut">
              <a:rPr lang="LID4096" smtClean="0"/>
              <a:t>03/01/2023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9C4F4-5A2D-4A49-9AF6-E0969D5BCD1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613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5">
            <a:extLst>
              <a:ext uri="{FF2B5EF4-FFF2-40B4-BE49-F238E27FC236}">
                <a16:creationId xmlns:a16="http://schemas.microsoft.com/office/drawing/2014/main" id="{D9A8242B-5199-403B-A40E-E3B3A0701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t="42665" r="267" b="1338"/>
          <a:stretch/>
        </p:blipFill>
        <p:spPr>
          <a:xfrm>
            <a:off x="703086" y="1015999"/>
            <a:ext cx="10757077" cy="3389289"/>
          </a:xfrm>
          <a:prstGeom prst="rect">
            <a:avLst/>
          </a:prstGeom>
        </p:spPr>
      </p:pic>
      <p:pic>
        <p:nvPicPr>
          <p:cNvPr id="9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94DAC61F-A0C1-4013-9D1D-1364DF5372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9005210" y="302515"/>
            <a:ext cx="2698990" cy="385570"/>
          </a:xfrm>
          <a:prstGeom prst="rect">
            <a:avLst/>
          </a:prstGeom>
        </p:spPr>
      </p:pic>
      <p:pic>
        <p:nvPicPr>
          <p:cNvPr id="10" name="Picture 9" descr="A picture containing computer, computer, night sky&#10;&#10;Description automatically generated">
            <a:extLst>
              <a:ext uri="{FF2B5EF4-FFF2-40B4-BE49-F238E27FC236}">
                <a16:creationId xmlns:a16="http://schemas.microsoft.com/office/drawing/2014/main" id="{575C10B9-B569-4DC8-93AA-A7C1ED1440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337245"/>
            <a:ext cx="1894247" cy="31611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8F0357-C9E1-4302-949B-7A0C70CCB1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1" y="5858040"/>
            <a:ext cx="1267692" cy="821177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8900D9F-CC21-48F6-820E-6666FB199F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55" y="6033782"/>
            <a:ext cx="1705407" cy="533574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4D621C9B-F01B-4330-81DA-6CD7C13E6C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7" y="5654106"/>
            <a:ext cx="1650526" cy="1032038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C18CA84-77E6-49A7-881C-56F2B1F3CE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038" y="6103994"/>
            <a:ext cx="1275172" cy="35040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E4D4D49-3EBF-4B10-A678-DE3E253E5F4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63" y="6113053"/>
            <a:ext cx="1905000" cy="509476"/>
          </a:xfrm>
          <a:prstGeom prst="rect">
            <a:avLst/>
          </a:prstGeom>
        </p:spPr>
      </p:pic>
      <p:sp>
        <p:nvSpPr>
          <p:cNvPr id="16" name="Titel 2">
            <a:extLst>
              <a:ext uri="{FF2B5EF4-FFF2-40B4-BE49-F238E27FC236}">
                <a16:creationId xmlns:a16="http://schemas.microsoft.com/office/drawing/2014/main" id="{1FB03D8C-EDE8-4C27-994F-59318C93AFE8}"/>
              </a:ext>
            </a:extLst>
          </p:cNvPr>
          <p:cNvSpPr txBox="1">
            <a:spLocks/>
          </p:cNvSpPr>
          <p:nvPr userDrawn="1"/>
        </p:nvSpPr>
        <p:spPr>
          <a:xfrm>
            <a:off x="5472853" y="2836357"/>
            <a:ext cx="6719147" cy="26406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7987D18-2C48-47EA-A307-E4050ED19C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923" y="3021538"/>
            <a:ext cx="6172450" cy="1123739"/>
          </a:xfrm>
        </p:spPr>
        <p:txBody>
          <a:bodyPr anchor="t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D95CF7D-97F7-4CD6-A0BF-BF3481AE32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923" y="4251980"/>
            <a:ext cx="6172450" cy="63836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8254DD9-4113-4E7C-95FA-74C6F464B8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5613" y="5032274"/>
            <a:ext cx="6172450" cy="414846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/ Event</a:t>
            </a:r>
          </a:p>
        </p:txBody>
      </p:sp>
    </p:spTree>
    <p:extLst>
      <p:ext uri="{BB962C8B-B14F-4D97-AF65-F5344CB8AC3E}">
        <p14:creationId xmlns:p14="http://schemas.microsoft.com/office/powerpoint/2010/main" val="189204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5DA68-6FD4-494B-B513-8773DDA1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E854-01D6-42D2-B123-1D4CB950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D2707-584B-4B8A-AF68-A924FDAEE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435E7-5AA4-46D0-87EE-C8874A6B4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38A5D-50EF-4003-9059-0799077FE587}" type="slidenum">
              <a:rPr lang="LID4096" smtClean="0"/>
              <a:t>‹#›</a:t>
            </a:fld>
            <a:endParaRPr lang="LID4096"/>
          </a:p>
        </p:txBody>
      </p:sp>
      <p:pic>
        <p:nvPicPr>
          <p:cNvPr id="8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47927EC2-8D73-4372-A227-DCB74B0D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613610" y="6400119"/>
            <a:ext cx="1943100" cy="27758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4295CD9-5B90-4A7F-8D69-397EE5F13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701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EB9B5-BAB6-4594-856A-3E218938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8541F7-1952-444C-BF6D-BC0570FA0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9EA6A-D12E-4DE9-A587-1207AD5E3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B1199-0A9B-4C85-A8DF-78E98D92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38A5D-50EF-4003-9059-0799077FE587}" type="slidenum">
              <a:rPr lang="LID4096" smtClean="0"/>
              <a:t>‹#›</a:t>
            </a:fld>
            <a:endParaRPr lang="LID4096"/>
          </a:p>
        </p:txBody>
      </p:sp>
      <p:pic>
        <p:nvPicPr>
          <p:cNvPr id="8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49C0A1E0-E649-42F9-8F96-3C1B6F2BA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613610" y="6400119"/>
            <a:ext cx="1943100" cy="27758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50BD6EA-46A8-4526-B3C8-B125C4344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32981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16687-1640-4DEB-97E9-71F4701F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7E817-7AA5-4E17-B3DE-63F33C034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B3C62-2E7E-4244-9873-934F5B4D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38A5D-50EF-4003-9059-0799077FE587}" type="slidenum">
              <a:rPr lang="LID4096" smtClean="0"/>
              <a:t>‹#›</a:t>
            </a:fld>
            <a:endParaRPr lang="LID4096"/>
          </a:p>
        </p:txBody>
      </p:sp>
      <p:pic>
        <p:nvPicPr>
          <p:cNvPr id="7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D88CCC99-F903-4863-A223-9A6ED24F8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613610" y="6400119"/>
            <a:ext cx="1943100" cy="277586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99AD6D3-0E16-4E34-B481-CE0ABCEAE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50395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19E50C-DC35-40B4-A218-94CCFCF38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90646" y="365125"/>
            <a:ext cx="1963153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B5B0A-DA0A-4A24-A5EE-5182B98A4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8275721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A19A9-821C-4A5A-BAD6-2F05189D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38A5D-50EF-4003-9059-0799077FE587}" type="slidenum">
              <a:rPr lang="LID4096" smtClean="0"/>
              <a:t>‹#›</a:t>
            </a:fld>
            <a:endParaRPr lang="LID4096"/>
          </a:p>
        </p:txBody>
      </p:sp>
      <p:pic>
        <p:nvPicPr>
          <p:cNvPr id="7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BBA11B7B-C545-43E1-B18B-7C7404A6F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613610" y="6400119"/>
            <a:ext cx="1943100" cy="277586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EB030B-FE90-4BE2-9466-0F4F1A0E9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61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5">
            <a:extLst>
              <a:ext uri="{FF2B5EF4-FFF2-40B4-BE49-F238E27FC236}">
                <a16:creationId xmlns:a16="http://schemas.microsoft.com/office/drawing/2014/main" id="{D9A8242B-5199-403B-A40E-E3B3A0701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t="42665" r="267" b="1338"/>
          <a:stretch/>
        </p:blipFill>
        <p:spPr>
          <a:xfrm>
            <a:off x="703086" y="1015999"/>
            <a:ext cx="10757077" cy="3389289"/>
          </a:xfrm>
          <a:prstGeom prst="rect">
            <a:avLst/>
          </a:prstGeom>
        </p:spPr>
      </p:pic>
      <p:pic>
        <p:nvPicPr>
          <p:cNvPr id="9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94DAC61F-A0C1-4013-9D1D-1364DF5372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9005210" y="302515"/>
            <a:ext cx="2698990" cy="385570"/>
          </a:xfrm>
          <a:prstGeom prst="rect">
            <a:avLst/>
          </a:prstGeom>
        </p:spPr>
      </p:pic>
      <p:pic>
        <p:nvPicPr>
          <p:cNvPr id="10" name="Picture 9" descr="A picture containing computer, computer, night sky&#10;&#10;Description automatically generated">
            <a:extLst>
              <a:ext uri="{FF2B5EF4-FFF2-40B4-BE49-F238E27FC236}">
                <a16:creationId xmlns:a16="http://schemas.microsoft.com/office/drawing/2014/main" id="{575C10B9-B569-4DC8-93AA-A7C1ED1440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337245"/>
            <a:ext cx="1894247" cy="31611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8F0357-C9E1-4302-949B-7A0C70CCB1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1" y="5858040"/>
            <a:ext cx="1267692" cy="821177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8900D9F-CC21-48F6-820E-6666FB199F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55" y="6033782"/>
            <a:ext cx="1705407" cy="533574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4D621C9B-F01B-4330-81DA-6CD7C13E6C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7" y="5654106"/>
            <a:ext cx="1650526" cy="1032038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C18CA84-77E6-49A7-881C-56F2B1F3CE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038" y="6103994"/>
            <a:ext cx="1275172" cy="35040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E4D4D49-3EBF-4B10-A678-DE3E253E5F4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63" y="6113053"/>
            <a:ext cx="1905000" cy="509476"/>
          </a:xfrm>
          <a:prstGeom prst="rect">
            <a:avLst/>
          </a:prstGeom>
        </p:spPr>
      </p:pic>
      <p:sp>
        <p:nvSpPr>
          <p:cNvPr id="16" name="Titel 2">
            <a:extLst>
              <a:ext uri="{FF2B5EF4-FFF2-40B4-BE49-F238E27FC236}">
                <a16:creationId xmlns:a16="http://schemas.microsoft.com/office/drawing/2014/main" id="{1FB03D8C-EDE8-4C27-994F-59318C93AFE8}"/>
              </a:ext>
            </a:extLst>
          </p:cNvPr>
          <p:cNvSpPr txBox="1">
            <a:spLocks/>
          </p:cNvSpPr>
          <p:nvPr userDrawn="1"/>
        </p:nvSpPr>
        <p:spPr>
          <a:xfrm>
            <a:off x="5472853" y="2836357"/>
            <a:ext cx="6719147" cy="264065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7987D18-2C48-47EA-A307-E4050ED19C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923" y="3021538"/>
            <a:ext cx="6172450" cy="1123739"/>
          </a:xfrm>
        </p:spPr>
        <p:txBody>
          <a:bodyPr anchor="t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D95CF7D-97F7-4CD6-A0BF-BF3481AE32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923" y="4251980"/>
            <a:ext cx="6172450" cy="63836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8254DD9-4113-4E7C-95FA-74C6F464B8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5613" y="5032274"/>
            <a:ext cx="6172450" cy="414846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/ Event</a:t>
            </a:r>
          </a:p>
        </p:txBody>
      </p:sp>
    </p:spTree>
    <p:extLst>
      <p:ext uri="{BB962C8B-B14F-4D97-AF65-F5344CB8AC3E}">
        <p14:creationId xmlns:p14="http://schemas.microsoft.com/office/powerpoint/2010/main" val="381774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5">
            <a:extLst>
              <a:ext uri="{FF2B5EF4-FFF2-40B4-BE49-F238E27FC236}">
                <a16:creationId xmlns:a16="http://schemas.microsoft.com/office/drawing/2014/main" id="{D9A8242B-5199-403B-A40E-E3B3A0701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t="42665" r="267" b="1338"/>
          <a:stretch/>
        </p:blipFill>
        <p:spPr>
          <a:xfrm>
            <a:off x="703086" y="1015999"/>
            <a:ext cx="10757077" cy="3389289"/>
          </a:xfrm>
          <a:prstGeom prst="rect">
            <a:avLst/>
          </a:prstGeom>
        </p:spPr>
      </p:pic>
      <p:pic>
        <p:nvPicPr>
          <p:cNvPr id="9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94DAC61F-A0C1-4013-9D1D-1364DF5372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9005210" y="302515"/>
            <a:ext cx="2698990" cy="385570"/>
          </a:xfrm>
          <a:prstGeom prst="rect">
            <a:avLst/>
          </a:prstGeom>
        </p:spPr>
      </p:pic>
      <p:pic>
        <p:nvPicPr>
          <p:cNvPr id="10" name="Picture 9" descr="A picture containing computer, computer, night sky&#10;&#10;Description automatically generated">
            <a:extLst>
              <a:ext uri="{FF2B5EF4-FFF2-40B4-BE49-F238E27FC236}">
                <a16:creationId xmlns:a16="http://schemas.microsoft.com/office/drawing/2014/main" id="{575C10B9-B569-4DC8-93AA-A7C1ED1440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337245"/>
            <a:ext cx="1894247" cy="31611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8F0357-C9E1-4302-949B-7A0C70CCB1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1" y="5858040"/>
            <a:ext cx="1267692" cy="821177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8900D9F-CC21-48F6-820E-6666FB199F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55" y="6033782"/>
            <a:ext cx="1705407" cy="533574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4D621C9B-F01B-4330-81DA-6CD7C13E6C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7" y="5654106"/>
            <a:ext cx="1650526" cy="1032038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C18CA84-77E6-49A7-881C-56F2B1F3CE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038" y="6103994"/>
            <a:ext cx="1275172" cy="35040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E4D4D49-3EBF-4B10-A678-DE3E253E5F4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63" y="6113053"/>
            <a:ext cx="1905000" cy="509476"/>
          </a:xfrm>
          <a:prstGeom prst="rect">
            <a:avLst/>
          </a:prstGeom>
        </p:spPr>
      </p:pic>
      <p:sp>
        <p:nvSpPr>
          <p:cNvPr id="16" name="Titel 2">
            <a:extLst>
              <a:ext uri="{FF2B5EF4-FFF2-40B4-BE49-F238E27FC236}">
                <a16:creationId xmlns:a16="http://schemas.microsoft.com/office/drawing/2014/main" id="{1FB03D8C-EDE8-4C27-994F-59318C93AFE8}"/>
              </a:ext>
            </a:extLst>
          </p:cNvPr>
          <p:cNvSpPr txBox="1">
            <a:spLocks/>
          </p:cNvSpPr>
          <p:nvPr userDrawn="1"/>
        </p:nvSpPr>
        <p:spPr>
          <a:xfrm>
            <a:off x="5472853" y="2836357"/>
            <a:ext cx="6719147" cy="264065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7987D18-2C48-47EA-A307-E4050ED19C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923" y="3021538"/>
            <a:ext cx="6172450" cy="1123739"/>
          </a:xfrm>
        </p:spPr>
        <p:txBody>
          <a:bodyPr anchor="t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D95CF7D-97F7-4CD6-A0BF-BF3481AE32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923" y="4251980"/>
            <a:ext cx="6172450" cy="63836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8254DD9-4113-4E7C-95FA-74C6F464B8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5613" y="5032274"/>
            <a:ext cx="6172450" cy="414846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/ Event</a:t>
            </a:r>
          </a:p>
        </p:txBody>
      </p:sp>
    </p:spTree>
    <p:extLst>
      <p:ext uri="{BB962C8B-B14F-4D97-AF65-F5344CB8AC3E}">
        <p14:creationId xmlns:p14="http://schemas.microsoft.com/office/powerpoint/2010/main" val="15747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87F2E-66AB-4349-8367-B7D8AD25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77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AF533-207A-44F5-904D-B05B040E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663"/>
            <a:ext cx="10515600" cy="478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pic>
        <p:nvPicPr>
          <p:cNvPr id="7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546AA82A-CEED-4144-B4F6-0672B4ADF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613610" y="6400119"/>
            <a:ext cx="1943100" cy="277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67680B-5ED9-4E36-9270-B76FB91666A0}"/>
              </a:ext>
            </a:extLst>
          </p:cNvPr>
          <p:cNvSpPr txBox="1"/>
          <p:nvPr userDrawn="1"/>
        </p:nvSpPr>
        <p:spPr>
          <a:xfrm>
            <a:off x="10828421" y="6400118"/>
            <a:ext cx="525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7B2AE02-198C-4F75-85E2-7CAEC31E7421}" type="slidenum">
              <a:rPr lang="LID4096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LID4096" sz="12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29E70DD-BABA-4C64-8F7E-902208B87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91453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1D3BF-A078-423F-AA70-BB51FC2E3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C1B73-9906-48E2-980E-8EDA4A0E0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DE543-F0E3-4C38-8048-D280F6A2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38A5D-50EF-4003-9059-0799077FE587}" type="slidenum">
              <a:rPr lang="LID4096" smtClean="0"/>
              <a:t>‹#›</a:t>
            </a:fld>
            <a:endParaRPr lang="LID4096"/>
          </a:p>
        </p:txBody>
      </p:sp>
      <p:pic>
        <p:nvPicPr>
          <p:cNvPr id="7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6977084A-40B6-4DFB-A188-F0272CF60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613610" y="6400119"/>
            <a:ext cx="1943100" cy="277586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8FB016-E6E2-4726-9570-ACBA600B2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178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F216-37CC-4B0D-945F-B18AC41D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9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8C697-9180-495C-84C1-38D7B5DCF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5822"/>
            <a:ext cx="5181600" cy="4721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91616-559C-4040-9A15-43CA7CDB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55822"/>
            <a:ext cx="5181600" cy="4721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B72B5-A533-4854-8529-625961CD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38A5D-50EF-4003-9059-0799077FE587}" type="slidenum">
              <a:rPr lang="LID4096" smtClean="0"/>
              <a:t>‹#›</a:t>
            </a:fld>
            <a:endParaRPr lang="LID4096"/>
          </a:p>
        </p:txBody>
      </p:sp>
      <p:pic>
        <p:nvPicPr>
          <p:cNvPr id="8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170CA646-0AEF-4EFA-81AC-C16C29C47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613610" y="6400119"/>
            <a:ext cx="1943100" cy="27758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57CA07-4DDA-442B-98EB-DA384C9E1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929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38BF-725C-4B5C-B982-5EAC860E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4191E-B7D2-4E1A-84B9-4562C16D0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05A4E-4906-4B46-A22E-0D002A74A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E7859-3B3D-49F2-BAAF-09EFC7126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F2706F-E274-43F6-859B-60B72A2CF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5618F8-2EE2-448E-A7EB-31E24CC4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38A5D-50EF-4003-9059-0799077FE587}" type="slidenum">
              <a:rPr lang="LID4096" smtClean="0"/>
              <a:t>‹#›</a:t>
            </a:fld>
            <a:endParaRPr lang="LID4096"/>
          </a:p>
        </p:txBody>
      </p:sp>
      <p:pic>
        <p:nvPicPr>
          <p:cNvPr id="10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E2DF376C-51D0-4AF0-8B01-A151BDD87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613610" y="6400119"/>
            <a:ext cx="1943100" cy="27758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849EB0-A8C6-41FD-94B8-3171D58C446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8674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C445-9688-41A8-ACF1-5E8B8DA6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8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1E296-8F07-40DA-B4E2-7531BAA6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38A5D-50EF-4003-9059-0799077FE587}" type="slidenum">
              <a:rPr lang="LID4096" smtClean="0"/>
              <a:t>‹#›</a:t>
            </a:fld>
            <a:endParaRPr lang="LID4096"/>
          </a:p>
        </p:txBody>
      </p:sp>
      <p:pic>
        <p:nvPicPr>
          <p:cNvPr id="6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3F5FBE8F-89E1-41AF-9E63-F9B863614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613610" y="6400119"/>
            <a:ext cx="1943100" cy="27758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932FE44-811A-4866-9D2F-DC4D254A8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3929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2E07D-69AC-4623-A01D-44B40A27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38A5D-50EF-4003-9059-0799077FE587}" type="slidenum">
              <a:rPr lang="LID4096" smtClean="0"/>
              <a:t>‹#›</a:t>
            </a:fld>
            <a:endParaRPr lang="LID4096"/>
          </a:p>
        </p:txBody>
      </p:sp>
      <p:pic>
        <p:nvPicPr>
          <p:cNvPr id="5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86F47BFF-8D2C-4022-8B88-70C47AE04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b="27302"/>
          <a:stretch>
            <a:fillRect/>
          </a:stretch>
        </p:blipFill>
        <p:spPr>
          <a:xfrm>
            <a:off x="613610" y="6400119"/>
            <a:ext cx="1943100" cy="277586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181F2B-9BFF-4D37-ABD1-EC484EF47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50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043191-7B0A-4532-9196-E6C58EE90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61ACD-A1C5-432A-B6E2-9FB0BE1C7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7736F-E9B2-484C-AC05-6B05FEA1A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6BAE94-7391-45DB-8053-37C26DC13527}" type="datetimeFigureOut">
              <a:rPr lang="LID4096" smtClean="0"/>
              <a:pPr/>
              <a:t>03/01/2023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EC665-B203-463A-9BED-D0AD1F93A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447E7-6836-4CF6-91CC-51C7C59FA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938A5D-50EF-4003-9059-0799077FE587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610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9C585-F8EE-4358-A1EC-C235F62336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>
                <a:latin typeface="Arial"/>
                <a:cs typeface="Arial"/>
              </a:rPr>
              <a:t>Ecoclimap</a:t>
            </a:r>
            <a:r>
              <a:rPr lang="en-GB" dirty="0">
                <a:latin typeface="Arial"/>
                <a:cs typeface="Arial"/>
              </a:rPr>
              <a:t>-sg and TERRA_URB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in </a:t>
            </a:r>
            <a:r>
              <a:rPr lang="en-GB" dirty="0" err="1">
                <a:latin typeface="Arial"/>
                <a:cs typeface="Arial"/>
              </a:rPr>
              <a:t>extpar</a:t>
            </a:r>
            <a:endParaRPr lang="en-GB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22FE6-8C67-403C-B2EB-6825C1AD19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Jacopo Canton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E053B-B4BB-4175-8762-562C2D9365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2023.2.22  PP CITTÀ meeting</a:t>
            </a:r>
            <a:endParaRPr lang="LID409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031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416C-C47D-06F4-1A43-D0DC9D1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BE0C0-EC4B-1A0E-66FD-7BF2E036C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Ecoclimap</a:t>
            </a:r>
            <a:r>
              <a:rPr lang="en-US" dirty="0"/>
              <a:t>-sg as a </a:t>
            </a:r>
            <a:r>
              <a:rPr lang="en-US" dirty="0" err="1"/>
              <a:t>landuse</a:t>
            </a:r>
            <a:r>
              <a:rPr lang="en-US" dirty="0"/>
              <a:t> database</a:t>
            </a:r>
          </a:p>
          <a:p>
            <a:r>
              <a:rPr lang="en-US" dirty="0" err="1"/>
              <a:t>Terra_urb</a:t>
            </a:r>
            <a:r>
              <a:rPr lang="en-US" dirty="0"/>
              <a:t>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02097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684B-8ADA-BB13-6D5B-872B3240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Globcover</a:t>
            </a:r>
            <a:r>
              <a:rPr lang="en-US" dirty="0"/>
              <a:t> is </a:t>
            </a:r>
            <a:r>
              <a:rPr lang="en-US" b="1" dirty="0"/>
              <a:t>bad</a:t>
            </a:r>
            <a:r>
              <a:rPr lang="en-US" dirty="0"/>
              <a:t> </a:t>
            </a:r>
            <a:r>
              <a:rPr lang="en-US" sz="3100" dirty="0"/>
              <a:t>(not only in Israel or Warsaw)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F54B2-8AED-C308-CE84-F7FE6FF90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85" y="1383764"/>
            <a:ext cx="5953173" cy="469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29806B-DDED-552C-A9DA-270FE2039A22}"/>
              </a:ext>
            </a:extLst>
          </p:cNvPr>
          <p:cNvSpPr txBox="1"/>
          <p:nvPr/>
        </p:nvSpPr>
        <p:spPr>
          <a:xfrm>
            <a:off x="6212546" y="6072072"/>
            <a:ext cx="286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Ecoclimap</a:t>
            </a:r>
            <a:r>
              <a:rPr lang="en-US" dirty="0"/>
              <a:t>-sg + LCZs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D198B6-803C-DB6D-D8DE-F108790A4078}"/>
              </a:ext>
            </a:extLst>
          </p:cNvPr>
          <p:cNvSpPr txBox="1"/>
          <p:nvPr/>
        </p:nvSpPr>
        <p:spPr>
          <a:xfrm>
            <a:off x="3119762" y="6078664"/>
            <a:ext cx="286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Globcover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7BC1F0-A960-0594-7FF7-919A7D54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3763"/>
            <a:ext cx="5978507" cy="4694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D305B1-4A15-BC39-DB3C-52C225D62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439" y="4027922"/>
            <a:ext cx="2213017" cy="1272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2AA5C6-318B-E8D8-38E5-39C5F126C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207" y="4027923"/>
            <a:ext cx="2213017" cy="1272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80F659-5E94-FD05-4C04-4D1DCC68F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0975" y="4027921"/>
            <a:ext cx="2213017" cy="12724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89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684B-8ADA-BB13-6D5B-872B3240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Ecoclimap</a:t>
            </a:r>
            <a:r>
              <a:rPr lang="en-US" dirty="0"/>
              <a:t>-sg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61DB1-9759-8EF8-8885-58705B7E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Implemented the code by Andrzej and Adam into the official </a:t>
            </a:r>
            <a:r>
              <a:rPr lang="en-US" dirty="0" err="1"/>
              <a:t>extpar</a:t>
            </a:r>
            <a:r>
              <a:rPr lang="en-US" dirty="0"/>
              <a:t> repository</a:t>
            </a:r>
          </a:p>
          <a:p>
            <a:r>
              <a:rPr lang="en-US" dirty="0"/>
              <a:t>Updated it with current </a:t>
            </a:r>
            <a:r>
              <a:rPr lang="en-US" dirty="0" err="1"/>
              <a:t>extpar</a:t>
            </a:r>
            <a:r>
              <a:rPr lang="en-US" dirty="0"/>
              <a:t> development and code structure</a:t>
            </a:r>
          </a:p>
          <a:p>
            <a:r>
              <a:rPr lang="en-US" dirty="0"/>
              <a:t>Updated the </a:t>
            </a:r>
            <a:r>
              <a:rPr lang="en-US" dirty="0" err="1"/>
              <a:t>ecoclimap</a:t>
            </a:r>
            <a:r>
              <a:rPr lang="en-US" dirty="0"/>
              <a:t>-sg database (</a:t>
            </a:r>
            <a:r>
              <a:rPr lang="en-GB" dirty="0"/>
              <a:t>formerly named </a:t>
            </a:r>
            <a:r>
              <a:rPr lang="en-GB" i="1" dirty="0" err="1"/>
              <a:t>ecosg_final_map</a:t>
            </a:r>
            <a:r>
              <a:rPr lang="en-GB" i="1" dirty="0"/>
              <a:t>)</a:t>
            </a:r>
            <a:endParaRPr lang="en-US" dirty="0"/>
          </a:p>
          <a:p>
            <a:r>
              <a:rPr lang="en-US" dirty="0"/>
              <a:t>Currently on a development branch, </a:t>
            </a:r>
            <a:r>
              <a:rPr lang="en-US" i="1" u="sng" dirty="0"/>
              <a:t>feel free to test and report</a:t>
            </a:r>
          </a:p>
          <a:p>
            <a:r>
              <a:rPr lang="en-US" dirty="0"/>
              <a:t>Tested the implementation in both COSMO and ICON</a:t>
            </a:r>
          </a:p>
          <a:p>
            <a:r>
              <a:rPr lang="en-US" dirty="0"/>
              <a:t>Discussion about the default lookup tables</a:t>
            </a:r>
          </a:p>
        </p:txBody>
      </p:sp>
    </p:spTree>
    <p:extLst>
      <p:ext uri="{BB962C8B-B14F-4D97-AF65-F5344CB8AC3E}">
        <p14:creationId xmlns:p14="http://schemas.microsoft.com/office/powerpoint/2010/main" val="32628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18648-D954-7DC3-8223-3919A05A2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Ecoclimap</a:t>
            </a:r>
            <a:r>
              <a:rPr lang="en-US" dirty="0"/>
              <a:t>-sg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8529-029B-3C78-0FEC-171ED4AB9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Discussion about the default lookup tables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B973812-E3E0-10D5-6B04-ABEE915BA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235019"/>
              </p:ext>
            </p:extLst>
          </p:nvPr>
        </p:nvGraphicFramePr>
        <p:xfrm>
          <a:off x="234732" y="1833763"/>
          <a:ext cx="4473902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27">
                  <a:extLst>
                    <a:ext uri="{9D8B030D-6E8A-4147-A177-3AD203B41FA5}">
                      <a16:colId xmlns:a16="http://schemas.microsoft.com/office/drawing/2014/main" val="804678131"/>
                    </a:ext>
                  </a:extLst>
                </a:gridCol>
                <a:gridCol w="2007475">
                  <a:extLst>
                    <a:ext uri="{9D8B030D-6E8A-4147-A177-3AD203B41FA5}">
                      <a16:colId xmlns:a16="http://schemas.microsoft.com/office/drawing/2014/main" val="6775568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1. sea and oceans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2. lakes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 rivers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4. bare land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5. bare rock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6. permanent snow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7. boreal broadleaf deciduous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8. temperate broadleaf deciduous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9. tropical broadleaf deciduous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10. temperate broadleaf evergreen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11. tropical broadleaf evergreen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12. boreal needleleaf evergreen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13. temperate needleleaf evergreen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14. boreal needleleaf deciduous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15. shrubs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16. boreal grassland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17. temperate grassland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18. tropical grassland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19. winter C3 crops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20. summer C3 crops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21. C4 crops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22. flooded trees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23. flooded grassland 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24. LCZ1: compact high-rise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25. LCZ2: compact midrise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26. LCZ3: compact low-rise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27. LCZ4: open high-rise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28. LCZ5: open midrise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29: LCZ6: open low-rise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30: LCZ7: lightweight low-rise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31: LCZ8: large low-rise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32: LCZ9: sparsely built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33: LCZ10: heavy industry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966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BDF54AE-3FF2-FAAA-D98C-8F72B6DC6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21" y="2587612"/>
            <a:ext cx="7294179" cy="1972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49520-FD31-CF7F-EDD0-C150F027B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21" y="4701184"/>
            <a:ext cx="7294179" cy="20362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5DEBDF-962E-3198-8FE0-033C1E51EFCD}"/>
              </a:ext>
            </a:extLst>
          </p:cNvPr>
          <p:cNvSpPr txBox="1"/>
          <p:nvPr/>
        </p:nvSpPr>
        <p:spPr>
          <a:xfrm>
            <a:off x="6358759" y="2147595"/>
            <a:ext cx="304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e.g., with surface roughness z0</a:t>
            </a:r>
          </a:p>
        </p:txBody>
      </p:sp>
    </p:spTree>
    <p:extLst>
      <p:ext uri="{BB962C8B-B14F-4D97-AF65-F5344CB8AC3E}">
        <p14:creationId xmlns:p14="http://schemas.microsoft.com/office/powerpoint/2010/main" val="389818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5B4D96FE-55C1-098D-12FD-A6A8E1EC9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531793"/>
              </p:ext>
            </p:extLst>
          </p:nvPr>
        </p:nvGraphicFramePr>
        <p:xfrm>
          <a:off x="8722521" y="2967046"/>
          <a:ext cx="321097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135">
                  <a:extLst>
                    <a:ext uri="{9D8B030D-6E8A-4147-A177-3AD203B41FA5}">
                      <a16:colId xmlns:a16="http://schemas.microsoft.com/office/drawing/2014/main" val="804678131"/>
                    </a:ext>
                  </a:extLst>
                </a:gridCol>
                <a:gridCol w="1631843">
                  <a:extLst>
                    <a:ext uri="{9D8B030D-6E8A-4147-A177-3AD203B41FA5}">
                      <a16:colId xmlns:a16="http://schemas.microsoft.com/office/drawing/2014/main" val="677556825"/>
                    </a:ext>
                  </a:extLst>
                </a:gridCol>
              </a:tblGrid>
              <a:tr h="200957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URBAN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ISA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AHF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FR_PAVED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URB_BLDFR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URB_BLDH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URB_H2W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URB_SALB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URB_TALB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URB_EMIS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URB_SALB_FL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URB_TALB_FL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URB_EMIS_FL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URB_SALB_BK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URB_TALB_BK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URB_EMIS_BK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URB_HCON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URB_HCAP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96601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8C860F02-AC92-C4E0-4A7A-15BA470828CC}"/>
              </a:ext>
            </a:extLst>
          </p:cNvPr>
          <p:cNvGrpSpPr/>
          <p:nvPr/>
        </p:nvGrpSpPr>
        <p:grpSpPr>
          <a:xfrm>
            <a:off x="17327" y="2597714"/>
            <a:ext cx="12163098" cy="4109396"/>
            <a:chOff x="28902" y="2597714"/>
            <a:chExt cx="12163098" cy="41093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2C0575-0DC6-2B3C-8752-263BF075D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138" y="2945524"/>
              <a:ext cx="4769723" cy="37615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52FBB8-FC4E-44C2-B89F-17C6085C0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2" y="2945524"/>
              <a:ext cx="3429000" cy="3429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4231D7-8208-A359-7683-6C6654126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8458" y="2945524"/>
              <a:ext cx="3503542" cy="342899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9F1ABB-7834-F658-E3BF-CC232B7CB33A}"/>
                </a:ext>
              </a:extLst>
            </p:cNvPr>
            <p:cNvSpPr txBox="1"/>
            <p:nvPr/>
          </p:nvSpPr>
          <p:spPr>
            <a:xfrm>
              <a:off x="735725" y="261265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Piedmont region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9EBA5D-3BB8-C910-92B5-A25085C2ED3F}"/>
                </a:ext>
              </a:extLst>
            </p:cNvPr>
            <p:cNvSpPr txBox="1"/>
            <p:nvPr/>
          </p:nvSpPr>
          <p:spPr>
            <a:xfrm>
              <a:off x="5386550" y="2597714"/>
              <a:ext cx="141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Switzerland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63E631-CEDD-9C5E-420A-C996E80A394C}"/>
                </a:ext>
              </a:extLst>
            </p:cNvPr>
            <p:cNvSpPr txBox="1"/>
            <p:nvPr/>
          </p:nvSpPr>
          <p:spPr>
            <a:xfrm>
              <a:off x="9957518" y="2612650"/>
              <a:ext cx="1010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Warsaw</a:t>
              </a: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3A745-51D6-E607-67AF-22248E5EA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Implemented with a single </a:t>
            </a:r>
            <a:r>
              <a:rPr lang="en-US" dirty="0" err="1"/>
              <a:t>namelist</a:t>
            </a:r>
            <a:r>
              <a:rPr lang="en-US" dirty="0"/>
              <a:t> flag </a:t>
            </a:r>
            <a:r>
              <a:rPr lang="en-US" i="1" dirty="0" err="1"/>
              <a:t>l_terra_urb</a:t>
            </a:r>
            <a:endParaRPr lang="en-US" i="1" dirty="0"/>
          </a:p>
          <a:p>
            <a:r>
              <a:rPr lang="en-US" dirty="0"/>
              <a:t>Implemented SURY / WUDAPT-TO-COSMO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A77F4-6965-163F-932E-684A3C40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TERRA_URB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B19C7F-769F-ECCC-4F65-1625A2749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443" y="1001641"/>
            <a:ext cx="3836557" cy="14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BD09-03E2-A43B-1AD4-F109A288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TERRA_URB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C3B9F-361C-527B-5951-DA3CCF5E6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maps with </a:t>
            </a:r>
            <a:r>
              <a:rPr lang="en-US" dirty="0" err="1"/>
              <a:t>ecoclimap_sg</a:t>
            </a:r>
            <a:r>
              <a:rPr lang="en-US" dirty="0"/>
              <a:t> or a similar LCZ database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EEDAD-D5E0-4269-4428-1A8E5D258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2997"/>
            <a:ext cx="12178592" cy="16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3A745-51D6-E607-67AF-22248E5EA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Testing with COSMO - works great, will need tuning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A77F4-6965-163F-932E-684A3C40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TERRA_URB</a:t>
            </a:r>
          </a:p>
        </p:txBody>
      </p:sp>
      <p:pic>
        <p:nvPicPr>
          <p:cNvPr id="3" name="animation_TG">
            <a:hlinkClick r:id="" action="ppaction://media"/>
            <a:extLst>
              <a:ext uri="{FF2B5EF4-FFF2-40B4-BE49-F238E27FC236}">
                <a16:creationId xmlns:a16="http://schemas.microsoft.com/office/drawing/2014/main" id="{55C1A811-F431-2E24-D217-FBC9601F9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829467"/>
            <a:ext cx="6128033" cy="5036739"/>
          </a:xfrm>
          <a:prstGeom prst="rect">
            <a:avLst/>
          </a:prstGeom>
        </p:spPr>
      </p:pic>
      <p:pic>
        <p:nvPicPr>
          <p:cNvPr id="7" name="animation_T2M">
            <a:hlinkClick r:id="" action="ppaction://media"/>
            <a:extLst>
              <a:ext uri="{FF2B5EF4-FFF2-40B4-BE49-F238E27FC236}">
                <a16:creationId xmlns:a16="http://schemas.microsoft.com/office/drawing/2014/main" id="{529D9021-61D4-D7A9-AAA8-5056293E49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6130" y="1829466"/>
            <a:ext cx="6121038" cy="50367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33C855-7DCF-5C7A-34C4-79779E7A5E0F}"/>
              </a:ext>
            </a:extLst>
          </p:cNvPr>
          <p:cNvSpPr/>
          <p:nvPr/>
        </p:nvSpPr>
        <p:spPr>
          <a:xfrm>
            <a:off x="-231494" y="1835729"/>
            <a:ext cx="12535383" cy="838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F1D0F8-CB12-F299-6074-8003B5B187FB}"/>
              </a:ext>
            </a:extLst>
          </p:cNvPr>
          <p:cNvSpPr/>
          <p:nvPr/>
        </p:nvSpPr>
        <p:spPr>
          <a:xfrm>
            <a:off x="-181821" y="5694744"/>
            <a:ext cx="12535383" cy="643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7793A-7573-B375-5AB7-DD1624F7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Ecoclimap</a:t>
            </a:r>
            <a:r>
              <a:rPr lang="en-US" dirty="0"/>
              <a:t>-sg and TERRA_URB in </a:t>
            </a:r>
            <a:r>
              <a:rPr lang="en-US" dirty="0" err="1"/>
              <a:t>extpar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0A11-7D02-0054-3191-9F96CBD27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TODO</a:t>
            </a:r>
          </a:p>
          <a:p>
            <a:r>
              <a:rPr lang="en-US" dirty="0"/>
              <a:t>Finish ICON implementation</a:t>
            </a:r>
          </a:p>
          <a:p>
            <a:r>
              <a:rPr lang="en-US" dirty="0"/>
              <a:t>Implement </a:t>
            </a:r>
            <a:r>
              <a:rPr lang="en-US" dirty="0" err="1"/>
              <a:t>ecoclimap</a:t>
            </a:r>
            <a:r>
              <a:rPr lang="en-US" dirty="0"/>
              <a:t>-sg and LCZs in ICON</a:t>
            </a:r>
          </a:p>
          <a:p>
            <a:r>
              <a:rPr lang="en-US" dirty="0"/>
              <a:t>Write documentation</a:t>
            </a:r>
          </a:p>
          <a:p>
            <a:r>
              <a:rPr lang="en-US" dirty="0"/>
              <a:t>Add updated database file to official repository</a:t>
            </a:r>
          </a:p>
          <a:p>
            <a:r>
              <a:rPr lang="en-US" dirty="0"/>
              <a:t>Implement other LCZ databases (e.g. the new global WUDAPT)</a:t>
            </a:r>
          </a:p>
          <a:p>
            <a:r>
              <a:rPr lang="en-US" dirty="0"/>
              <a:t>As suggested by Angelo: common datasets and </a:t>
            </a:r>
            <a:r>
              <a:rPr lang="en-US" dirty="0" err="1"/>
              <a:t>namelists</a:t>
            </a:r>
            <a:r>
              <a:rPr lang="en-US" dirty="0"/>
              <a:t> for PP CITTÀ?</a:t>
            </a:r>
          </a:p>
        </p:txBody>
      </p:sp>
    </p:spTree>
    <p:extLst>
      <p:ext uri="{BB962C8B-B14F-4D97-AF65-F5344CB8AC3E}">
        <p14:creationId xmlns:p14="http://schemas.microsoft.com/office/powerpoint/2010/main" val="51886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EXCLAIM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FDDE9"/>
      </a:accent1>
      <a:accent2>
        <a:srgbClr val="BFBFBF"/>
      </a:accent2>
      <a:accent3>
        <a:srgbClr val="AAD400"/>
      </a:accent3>
      <a:accent4>
        <a:srgbClr val="003380"/>
      </a:accent4>
      <a:accent5>
        <a:srgbClr val="FEC306"/>
      </a:accent5>
      <a:accent6>
        <a:srgbClr val="DF5327"/>
      </a:accent6>
      <a:hlink>
        <a:srgbClr val="0070C0"/>
      </a:hlink>
      <a:folHlink>
        <a:srgbClr val="0070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468</Words>
  <Application>Microsoft Office PowerPoint</Application>
  <PresentationFormat>Widescreen</PresentationFormat>
  <Paragraphs>57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Outline</vt:lpstr>
      <vt:lpstr>Globcover is bad (not only in Israel or Warsaw)</vt:lpstr>
      <vt:lpstr>Ecoclimap-sg</vt:lpstr>
      <vt:lpstr>Ecoclimap-sg</vt:lpstr>
      <vt:lpstr>TERRA_URB</vt:lpstr>
      <vt:lpstr>TERRA_URB</vt:lpstr>
      <vt:lpstr>TERRA_URB</vt:lpstr>
      <vt:lpstr>Ecoclimap-sg and TERRA_URB in extpar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Bandikova  Tamara</dc:creator>
  <cp:lastModifiedBy>Canton  Jacopo</cp:lastModifiedBy>
  <cp:revision>2</cp:revision>
  <dcterms:created xsi:type="dcterms:W3CDTF">2021-11-04T13:47:48Z</dcterms:created>
  <dcterms:modified xsi:type="dcterms:W3CDTF">2023-03-02T03:20:43Z</dcterms:modified>
</cp:coreProperties>
</file>