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0080625" cy="5670550"/>
  <p:notesSz cx="7772400" cy="10058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-749" y="-72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9D2C36C-8028-4A45-9D3D-555600A7B73A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B5705E1-468E-4D8A-9DF6-71F1DC3A8140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FB02A81-5A02-49BD-8F3F-AA32C6B57F63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B4915FF-60A1-4075-B109-B01517F2B3DF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DC924BA-1535-4B88-A833-A2CFED36343E}" type="slidenum">
              <a:t>‹N°›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87CC7D2-735D-4E17-8D95-3F5732EBFDA1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5D4FA9F-A1DD-4ABD-890F-8CD24B01A905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EA3A438-D9E6-4ABB-9123-7027CEEFACAD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971F439-E4C5-432F-9C3E-E825849BC2D3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A89F08A-5763-4D76-B158-277B06C642AB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7DD69AB-8545-445F-9EB7-451E533ACEC3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BFBE1C7-F469-42DF-A20B-5A2C9F4B0054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DDE727C3-750B-4F46-9723-3C08E8E6E830}" type="slidenum">
              <a:rPr lang="en-US" sz="1400" b="0" strike="noStrike" spc="-1">
                <a:latin typeface="Times New Roman"/>
              </a:rPr>
              <a:t>‹N°›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3200" b="0" strike="noStrike" spc="-1">
                <a:latin typeface="Arial"/>
                <a:ea typeface="Noto Sans CJK SC"/>
              </a:rPr>
              <a:t>09.09.2022, 00 UTC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216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r>
              <a:rPr lang="en-US" sz="2000" b="0" u="sng" strike="noStrike" spc="-1">
                <a:uFillTx/>
                <a:latin typeface="Arial"/>
              </a:rPr>
              <a:t>Synoptic situation</a:t>
            </a:r>
            <a:endParaRPr lang="en-US" sz="2000" b="0" strike="noStrike" spc="-1">
              <a:latin typeface="Arial"/>
            </a:endParaRPr>
          </a:p>
          <a:p>
            <a:r>
              <a:rPr lang="en-US" sz="2000" b="0" strike="noStrike" spc="-1">
                <a:latin typeface="Arial"/>
                <a:ea typeface="Noto Sans Mono CJK SC"/>
              </a:rPr>
              <a:t>Western Poland is under the influence of an occluded front associated with a low centre over Southern England. The occluded front moves East, North-East but comes up against an area of high pressure centered over western Russia.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43" name="Image 42"/>
          <p:cNvPicPr/>
          <p:nvPr/>
        </p:nvPicPr>
        <p:blipFill>
          <a:blip r:embed="rId2"/>
          <a:stretch/>
        </p:blipFill>
        <p:spPr>
          <a:xfrm>
            <a:off x="5508360" y="1326600"/>
            <a:ext cx="3714840" cy="3288240"/>
          </a:xfrm>
          <a:prstGeom prst="rect">
            <a:avLst/>
          </a:prstGeom>
          <a:ln w="0">
            <a:noFill/>
          </a:ln>
        </p:spPr>
      </p:pic>
      <p:pic>
        <p:nvPicPr>
          <p:cNvPr id="44" name="Image 43"/>
          <p:cNvPicPr/>
          <p:nvPr/>
        </p:nvPicPr>
        <p:blipFill>
          <a:blip r:embed="rId2"/>
          <a:stretch/>
        </p:blipFill>
        <p:spPr>
          <a:xfrm>
            <a:off x="4727520" y="978480"/>
            <a:ext cx="5102280" cy="4507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44"/>
          <p:cNvPicPr/>
          <p:nvPr/>
        </p:nvPicPr>
        <p:blipFill>
          <a:blip r:embed="rId2"/>
          <a:stretch/>
        </p:blipFill>
        <p:spPr>
          <a:xfrm>
            <a:off x="11880" y="1326600"/>
            <a:ext cx="3200400" cy="2999160"/>
          </a:xfrm>
          <a:prstGeom prst="rect">
            <a:avLst/>
          </a:prstGeom>
          <a:ln w="0">
            <a:noFill/>
          </a:ln>
        </p:spPr>
      </p:pic>
      <p:pic>
        <p:nvPicPr>
          <p:cNvPr id="46" name="Image 45"/>
          <p:cNvPicPr/>
          <p:nvPr/>
        </p:nvPicPr>
        <p:blipFill>
          <a:blip r:embed="rId3"/>
          <a:stretch/>
        </p:blipFill>
        <p:spPr>
          <a:xfrm>
            <a:off x="3187080" y="1326600"/>
            <a:ext cx="3200400" cy="2999160"/>
          </a:xfrm>
          <a:prstGeom prst="rect">
            <a:avLst/>
          </a:prstGeom>
          <a:ln w="0">
            <a:noFill/>
          </a:ln>
        </p:spPr>
      </p:pic>
      <p:pic>
        <p:nvPicPr>
          <p:cNvPr id="47" name="Image 46"/>
          <p:cNvPicPr/>
          <p:nvPr/>
        </p:nvPicPr>
        <p:blipFill>
          <a:blip r:embed="rId4"/>
          <a:stretch/>
        </p:blipFill>
        <p:spPr>
          <a:xfrm>
            <a:off x="6404760" y="1470600"/>
            <a:ext cx="3474720" cy="27064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48" name="Tableau 47"/>
          <p:cNvGraphicFramePr/>
          <p:nvPr/>
        </p:nvGraphicFramePr>
        <p:xfrm>
          <a:off x="686160" y="247320"/>
          <a:ext cx="7772400" cy="954720"/>
        </p:xfrm>
        <a:graphic>
          <a:graphicData uri="http://schemas.openxmlformats.org/drawingml/2006/table">
            <a:tbl>
              <a:tblPr/>
              <a:tblGrid>
                <a:gridCol w="1524960"/>
                <a:gridCol w="3498840"/>
                <a:gridCol w="2748600"/>
              </a:tblGrid>
              <a:tr h="9547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 strike="noStrike" spc="-1">
                          <a:latin typeface="Arial"/>
                        </a:rPr>
                        <a:t>ICON PL 2.5</a:t>
                      </a: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 strike="noStrike" spc="-1">
                          <a:latin typeface="Arial"/>
                        </a:rPr>
                        <a:t>               COSMO PL 2.8</a:t>
                      </a: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 strike="noStrike" spc="-1">
                          <a:latin typeface="Arial"/>
                        </a:rPr>
                        <a:t>                       RADAR</a:t>
                      </a: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9" name="ZoneTexte 48"/>
          <p:cNvSpPr txBox="1"/>
          <p:nvPr/>
        </p:nvSpPr>
        <p:spPr>
          <a:xfrm>
            <a:off x="1371600" y="4572000"/>
            <a:ext cx="685800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</a:pPr>
            <a:r>
              <a:rPr lang="en-US" sz="1800" b="0" strike="noStrike" spc="-1">
                <a:latin typeface="Arial"/>
              </a:rPr>
              <a:t>The both models have predicted precipitation quite well.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3200" b="0" strike="noStrike" spc="-1">
                <a:latin typeface="Arial"/>
                <a:ea typeface="Noto Sans CJK SC"/>
              </a:rPr>
              <a:t>18.01.2023, 12UTC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216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r>
              <a:rPr lang="en-US" sz="2000" b="0" u="sng" strike="noStrike" spc="-1">
                <a:uFillTx/>
                <a:latin typeface="Arial"/>
              </a:rPr>
              <a:t>Synoptic situation</a:t>
            </a:r>
            <a:endParaRPr lang="en-US" sz="2000" b="0" strike="noStrike" spc="-1">
              <a:latin typeface="Arial"/>
            </a:endParaRPr>
          </a:p>
          <a:p>
            <a:r>
              <a:rPr lang="en-US" sz="2000" b="0" strike="noStrike" spc="-1">
                <a:latin typeface="Arial"/>
              </a:rPr>
              <a:t>A large area of low pressure with a low centre moving over the eastern part of Poland. The country is under the influence of two frontal systems.</a:t>
            </a:r>
          </a:p>
          <a:p>
            <a:endParaRPr lang="en-US" sz="2000" b="0" strike="noStrike" spc="-1">
              <a:latin typeface="Arial"/>
            </a:endParaRPr>
          </a:p>
        </p:txBody>
      </p:sp>
      <p:pic>
        <p:nvPicPr>
          <p:cNvPr id="52" name="Image 51"/>
          <p:cNvPicPr/>
          <p:nvPr/>
        </p:nvPicPr>
        <p:blipFill>
          <a:blip r:embed="rId2"/>
          <a:stretch/>
        </p:blipFill>
        <p:spPr>
          <a:xfrm>
            <a:off x="5508360" y="1326600"/>
            <a:ext cx="3714840" cy="3288240"/>
          </a:xfrm>
          <a:prstGeom prst="rect">
            <a:avLst/>
          </a:prstGeom>
          <a:ln w="0">
            <a:noFill/>
          </a:ln>
        </p:spPr>
      </p:pic>
      <p:pic>
        <p:nvPicPr>
          <p:cNvPr id="53" name="Image 52"/>
          <p:cNvPicPr/>
          <p:nvPr/>
        </p:nvPicPr>
        <p:blipFill>
          <a:blip r:embed="rId3"/>
          <a:stretch/>
        </p:blipFill>
        <p:spPr>
          <a:xfrm>
            <a:off x="4727520" y="978480"/>
            <a:ext cx="5102280" cy="4507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 53"/>
          <p:cNvPicPr/>
          <p:nvPr/>
        </p:nvPicPr>
        <p:blipFill>
          <a:blip r:embed="rId2"/>
          <a:stretch/>
        </p:blipFill>
        <p:spPr>
          <a:xfrm>
            <a:off x="11880" y="1326600"/>
            <a:ext cx="3200400" cy="2999160"/>
          </a:xfrm>
          <a:prstGeom prst="rect">
            <a:avLst/>
          </a:prstGeom>
          <a:ln w="0">
            <a:noFill/>
          </a:ln>
        </p:spPr>
      </p:pic>
      <p:pic>
        <p:nvPicPr>
          <p:cNvPr id="55" name="Image 54"/>
          <p:cNvPicPr/>
          <p:nvPr/>
        </p:nvPicPr>
        <p:blipFill>
          <a:blip r:embed="rId3"/>
          <a:stretch/>
        </p:blipFill>
        <p:spPr>
          <a:xfrm>
            <a:off x="3187080" y="1326600"/>
            <a:ext cx="3200400" cy="2999160"/>
          </a:xfrm>
          <a:prstGeom prst="rect">
            <a:avLst/>
          </a:prstGeom>
          <a:ln w="0">
            <a:noFill/>
          </a:ln>
        </p:spPr>
      </p:pic>
      <p:pic>
        <p:nvPicPr>
          <p:cNvPr id="56" name="Image 55"/>
          <p:cNvPicPr/>
          <p:nvPr/>
        </p:nvPicPr>
        <p:blipFill>
          <a:blip r:embed="rId4"/>
          <a:stretch/>
        </p:blipFill>
        <p:spPr>
          <a:xfrm>
            <a:off x="6403680" y="1444320"/>
            <a:ext cx="3474720" cy="27064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57" name="Tableau 56"/>
          <p:cNvGraphicFramePr/>
          <p:nvPr/>
        </p:nvGraphicFramePr>
        <p:xfrm>
          <a:off x="685800" y="246960"/>
          <a:ext cx="7772400" cy="955080"/>
        </p:xfrm>
        <a:graphic>
          <a:graphicData uri="http://schemas.openxmlformats.org/drawingml/2006/table">
            <a:tbl>
              <a:tblPr/>
              <a:tblGrid>
                <a:gridCol w="1524960"/>
                <a:gridCol w="3498840"/>
                <a:gridCol w="2748600"/>
              </a:tblGrid>
              <a:tr h="9550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 strike="noStrike" spc="-1">
                          <a:latin typeface="Arial"/>
                        </a:rPr>
                        <a:t>ICON PL 2.5</a:t>
                      </a: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 strike="noStrike" spc="-1">
                          <a:latin typeface="Arial"/>
                        </a:rPr>
                        <a:t>               COSMO PL 2.8</a:t>
                      </a: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 strike="noStrike" spc="-1">
                          <a:latin typeface="Arial"/>
                        </a:rPr>
                        <a:t>                       RADAR</a:t>
                      </a: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8" name="Ellipse 57"/>
          <p:cNvSpPr/>
          <p:nvPr/>
        </p:nvSpPr>
        <p:spPr>
          <a:xfrm>
            <a:off x="7664400" y="2344320"/>
            <a:ext cx="914400" cy="685800"/>
          </a:xfrm>
          <a:prstGeom prst="ellipse">
            <a:avLst/>
          </a:prstGeom>
          <a:noFill/>
          <a:ln w="18360">
            <a:solidFill>
              <a:srgbClr val="C9211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Ellipse 58"/>
          <p:cNvSpPr/>
          <p:nvPr/>
        </p:nvSpPr>
        <p:spPr>
          <a:xfrm rot="16200000">
            <a:off x="963360" y="3380400"/>
            <a:ext cx="914400" cy="406800"/>
          </a:xfrm>
          <a:prstGeom prst="ellipse">
            <a:avLst/>
          </a:prstGeom>
          <a:noFill/>
          <a:ln w="18360">
            <a:solidFill>
              <a:srgbClr val="12762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Ellipse 59"/>
          <p:cNvSpPr/>
          <p:nvPr/>
        </p:nvSpPr>
        <p:spPr>
          <a:xfrm rot="16200000">
            <a:off x="4132080" y="3383280"/>
            <a:ext cx="914400" cy="406800"/>
          </a:xfrm>
          <a:prstGeom prst="ellipse">
            <a:avLst/>
          </a:prstGeom>
          <a:noFill/>
          <a:ln w="18360">
            <a:solidFill>
              <a:srgbClr val="12762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Ellipse 60"/>
          <p:cNvSpPr/>
          <p:nvPr/>
        </p:nvSpPr>
        <p:spPr>
          <a:xfrm>
            <a:off x="4496760" y="2452320"/>
            <a:ext cx="914400" cy="685800"/>
          </a:xfrm>
          <a:prstGeom prst="ellipse">
            <a:avLst/>
          </a:prstGeom>
          <a:noFill/>
          <a:ln w="18360">
            <a:solidFill>
              <a:srgbClr val="C9211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Ellipse 61"/>
          <p:cNvSpPr/>
          <p:nvPr/>
        </p:nvSpPr>
        <p:spPr>
          <a:xfrm>
            <a:off x="1292760" y="2452320"/>
            <a:ext cx="914400" cy="685800"/>
          </a:xfrm>
          <a:prstGeom prst="ellipse">
            <a:avLst/>
          </a:prstGeom>
          <a:noFill/>
          <a:ln w="18360">
            <a:solidFill>
              <a:srgbClr val="C9211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Ellipse 62"/>
          <p:cNvSpPr/>
          <p:nvPr/>
        </p:nvSpPr>
        <p:spPr>
          <a:xfrm rot="16200000">
            <a:off x="7336440" y="3383280"/>
            <a:ext cx="914400" cy="406800"/>
          </a:xfrm>
          <a:prstGeom prst="ellipse">
            <a:avLst/>
          </a:prstGeom>
          <a:noFill/>
          <a:ln w="18360">
            <a:solidFill>
              <a:srgbClr val="12762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3200" b="0" strike="noStrike" spc="-1">
                <a:latin typeface="Arial"/>
                <a:ea typeface="Noto Sans CJK SC"/>
              </a:rPr>
              <a:t>03.02.2023, 12UTC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216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r>
              <a:rPr lang="en-US" sz="2000" b="0" u="sng" strike="noStrike" spc="-1">
                <a:uFillTx/>
                <a:latin typeface="Arial"/>
              </a:rPr>
              <a:t>Synoptic situation</a:t>
            </a:r>
            <a:endParaRPr lang="en-US" sz="2000" b="0" strike="noStrike" spc="-1">
              <a:latin typeface="Arial"/>
            </a:endParaRPr>
          </a:p>
          <a:p>
            <a:r>
              <a:rPr lang="en-US" sz="2000" b="0" strike="noStrike" spc="-1">
                <a:latin typeface="Arial"/>
              </a:rPr>
              <a:t>Poland was under the influence of a low pressure, which, together with the system of atmospheric fronts, moved from the Baltic Sea to the South-East into the centre of the country. Moist Polar Maritime air mass was coming in from the West and Northwest.</a:t>
            </a:r>
          </a:p>
          <a:p>
            <a:endParaRPr lang="en-US" sz="2000" b="0" strike="noStrike" spc="-1">
              <a:latin typeface="Arial"/>
            </a:endParaRPr>
          </a:p>
          <a:p>
            <a:endParaRPr lang="en-US" sz="2000" b="0" strike="noStrike" spc="-1">
              <a:latin typeface="Arial"/>
            </a:endParaRPr>
          </a:p>
        </p:txBody>
      </p:sp>
      <p:pic>
        <p:nvPicPr>
          <p:cNvPr id="66" name="Image 65"/>
          <p:cNvPicPr/>
          <p:nvPr/>
        </p:nvPicPr>
        <p:blipFill>
          <a:blip r:embed="rId2"/>
          <a:stretch/>
        </p:blipFill>
        <p:spPr>
          <a:xfrm>
            <a:off x="5508360" y="1326600"/>
            <a:ext cx="3714840" cy="3288240"/>
          </a:xfrm>
          <a:prstGeom prst="rect">
            <a:avLst/>
          </a:prstGeom>
          <a:ln w="0">
            <a:noFill/>
          </a:ln>
        </p:spPr>
      </p:pic>
      <p:pic>
        <p:nvPicPr>
          <p:cNvPr id="67" name="Image 66"/>
          <p:cNvPicPr/>
          <p:nvPr/>
        </p:nvPicPr>
        <p:blipFill>
          <a:blip r:embed="rId3"/>
          <a:stretch/>
        </p:blipFill>
        <p:spPr>
          <a:xfrm>
            <a:off x="4727520" y="978480"/>
            <a:ext cx="5102280" cy="4507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 67"/>
          <p:cNvPicPr/>
          <p:nvPr/>
        </p:nvPicPr>
        <p:blipFill>
          <a:blip r:embed="rId2"/>
          <a:stretch/>
        </p:blipFill>
        <p:spPr>
          <a:xfrm>
            <a:off x="11880" y="1326600"/>
            <a:ext cx="3200400" cy="2999160"/>
          </a:xfrm>
          <a:prstGeom prst="rect">
            <a:avLst/>
          </a:prstGeom>
          <a:ln w="0">
            <a:noFill/>
          </a:ln>
        </p:spPr>
      </p:pic>
      <p:pic>
        <p:nvPicPr>
          <p:cNvPr id="69" name="Image 68"/>
          <p:cNvPicPr/>
          <p:nvPr/>
        </p:nvPicPr>
        <p:blipFill>
          <a:blip r:embed="rId3"/>
          <a:stretch/>
        </p:blipFill>
        <p:spPr>
          <a:xfrm>
            <a:off x="3187080" y="1326600"/>
            <a:ext cx="3200400" cy="2999160"/>
          </a:xfrm>
          <a:prstGeom prst="rect">
            <a:avLst/>
          </a:prstGeom>
          <a:ln w="0">
            <a:noFill/>
          </a:ln>
        </p:spPr>
      </p:pic>
      <p:pic>
        <p:nvPicPr>
          <p:cNvPr id="70" name="Image 69"/>
          <p:cNvPicPr/>
          <p:nvPr/>
        </p:nvPicPr>
        <p:blipFill>
          <a:blip r:embed="rId4"/>
          <a:stretch/>
        </p:blipFill>
        <p:spPr>
          <a:xfrm>
            <a:off x="6403680" y="1444320"/>
            <a:ext cx="3474720" cy="27064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71" name="Tableau 70"/>
          <p:cNvGraphicFramePr/>
          <p:nvPr/>
        </p:nvGraphicFramePr>
        <p:xfrm>
          <a:off x="685800" y="246960"/>
          <a:ext cx="7772400" cy="955080"/>
        </p:xfrm>
        <a:graphic>
          <a:graphicData uri="http://schemas.openxmlformats.org/drawingml/2006/table">
            <a:tbl>
              <a:tblPr/>
              <a:tblGrid>
                <a:gridCol w="1524960"/>
                <a:gridCol w="3498840"/>
                <a:gridCol w="2748600"/>
              </a:tblGrid>
              <a:tr h="9550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 strike="noStrike" spc="-1">
                          <a:latin typeface="Arial"/>
                        </a:rPr>
                        <a:t>ICON PL 2.5</a:t>
                      </a: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 strike="noStrike" spc="-1">
                          <a:latin typeface="Arial"/>
                        </a:rPr>
                        <a:t>               COSMO PL 2.8</a:t>
                      </a: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 strike="noStrike" spc="-1">
                          <a:latin typeface="Arial"/>
                        </a:rPr>
                        <a:t>                       RADAR</a:t>
                      </a: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2" name="Ellipse 71"/>
          <p:cNvSpPr/>
          <p:nvPr/>
        </p:nvSpPr>
        <p:spPr>
          <a:xfrm>
            <a:off x="7088400" y="1804320"/>
            <a:ext cx="914400" cy="685800"/>
          </a:xfrm>
          <a:prstGeom prst="ellipse">
            <a:avLst/>
          </a:prstGeom>
          <a:noFill/>
          <a:ln w="18360">
            <a:solidFill>
              <a:srgbClr val="12762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Ellipse 72"/>
          <p:cNvSpPr/>
          <p:nvPr/>
        </p:nvSpPr>
        <p:spPr>
          <a:xfrm rot="16200000">
            <a:off x="1107360" y="3380400"/>
            <a:ext cx="914400" cy="406800"/>
          </a:xfrm>
          <a:prstGeom prst="ellipse">
            <a:avLst/>
          </a:prstGeom>
          <a:noFill/>
          <a:ln w="18360">
            <a:solidFill>
              <a:srgbClr val="C9211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" name="Ellipse 73"/>
          <p:cNvSpPr/>
          <p:nvPr/>
        </p:nvSpPr>
        <p:spPr>
          <a:xfrm rot="16200000">
            <a:off x="4276080" y="3383280"/>
            <a:ext cx="914400" cy="406800"/>
          </a:xfrm>
          <a:prstGeom prst="ellipse">
            <a:avLst/>
          </a:prstGeom>
          <a:noFill/>
          <a:ln w="18360">
            <a:solidFill>
              <a:srgbClr val="C9211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Ellipse 74"/>
          <p:cNvSpPr/>
          <p:nvPr/>
        </p:nvSpPr>
        <p:spPr>
          <a:xfrm>
            <a:off x="3812760" y="2056320"/>
            <a:ext cx="914400" cy="685800"/>
          </a:xfrm>
          <a:prstGeom prst="ellipse">
            <a:avLst/>
          </a:prstGeom>
          <a:noFill/>
          <a:ln w="18360">
            <a:solidFill>
              <a:srgbClr val="C9211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Ellipse 75"/>
          <p:cNvSpPr/>
          <p:nvPr/>
        </p:nvSpPr>
        <p:spPr>
          <a:xfrm>
            <a:off x="788760" y="2056320"/>
            <a:ext cx="914400" cy="685800"/>
          </a:xfrm>
          <a:prstGeom prst="ellipse">
            <a:avLst/>
          </a:prstGeom>
          <a:noFill/>
          <a:ln w="18360">
            <a:solidFill>
              <a:srgbClr val="12762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Ellipse 76"/>
          <p:cNvSpPr/>
          <p:nvPr/>
        </p:nvSpPr>
        <p:spPr>
          <a:xfrm rot="16200000">
            <a:off x="7264440" y="3383280"/>
            <a:ext cx="914400" cy="406800"/>
          </a:xfrm>
          <a:prstGeom prst="ellipse">
            <a:avLst/>
          </a:prstGeom>
          <a:noFill/>
          <a:ln w="18360">
            <a:solidFill>
              <a:srgbClr val="C9211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 77"/>
          <p:cNvPicPr/>
          <p:nvPr/>
        </p:nvPicPr>
        <p:blipFill>
          <a:blip r:embed="rId2"/>
          <a:stretch/>
        </p:blipFill>
        <p:spPr>
          <a:xfrm>
            <a:off x="11880" y="1326600"/>
            <a:ext cx="3200400" cy="2999160"/>
          </a:xfrm>
          <a:prstGeom prst="rect">
            <a:avLst/>
          </a:prstGeom>
          <a:ln w="0">
            <a:noFill/>
          </a:ln>
        </p:spPr>
      </p:pic>
      <p:pic>
        <p:nvPicPr>
          <p:cNvPr id="79" name="Image 78"/>
          <p:cNvPicPr/>
          <p:nvPr/>
        </p:nvPicPr>
        <p:blipFill>
          <a:blip r:embed="rId3"/>
          <a:stretch/>
        </p:blipFill>
        <p:spPr>
          <a:xfrm>
            <a:off x="3187080" y="1326600"/>
            <a:ext cx="3200400" cy="2999160"/>
          </a:xfrm>
          <a:prstGeom prst="rect">
            <a:avLst/>
          </a:prstGeom>
          <a:ln w="0">
            <a:noFill/>
          </a:ln>
        </p:spPr>
      </p:pic>
      <p:pic>
        <p:nvPicPr>
          <p:cNvPr id="80" name="Image 79"/>
          <p:cNvPicPr/>
          <p:nvPr/>
        </p:nvPicPr>
        <p:blipFill>
          <a:blip r:embed="rId4"/>
          <a:stretch/>
        </p:blipFill>
        <p:spPr>
          <a:xfrm>
            <a:off x="6655680" y="1372320"/>
            <a:ext cx="3035880" cy="30358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81" name="Tableau 80"/>
          <p:cNvGraphicFramePr/>
          <p:nvPr/>
        </p:nvGraphicFramePr>
        <p:xfrm>
          <a:off x="685800" y="246960"/>
          <a:ext cx="8458200" cy="955080"/>
        </p:xfrm>
        <a:graphic>
          <a:graphicData uri="http://schemas.openxmlformats.org/drawingml/2006/table">
            <a:tbl>
              <a:tblPr/>
              <a:tblGrid>
                <a:gridCol w="1659240"/>
                <a:gridCol w="3807360"/>
                <a:gridCol w="2991600"/>
              </a:tblGrid>
              <a:tr h="9550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 strike="noStrike" spc="-1">
                          <a:latin typeface="Arial"/>
                        </a:rPr>
                        <a:t>ICON PL 2.5</a:t>
                      </a: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 strike="noStrike" spc="-1">
                          <a:latin typeface="Arial"/>
                        </a:rPr>
                        <a:t>            COSMO PL 2.8</a:t>
                      </a: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 strike="noStrike" spc="-1">
                          <a:latin typeface="Arial"/>
                        </a:rPr>
                        <a:t>            OBSERVATIONS</a:t>
                      </a: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2" name="Ellipse 81"/>
          <p:cNvSpPr/>
          <p:nvPr/>
        </p:nvSpPr>
        <p:spPr>
          <a:xfrm>
            <a:off x="6980400" y="1804320"/>
            <a:ext cx="914400" cy="685800"/>
          </a:xfrm>
          <a:prstGeom prst="ellipse">
            <a:avLst/>
          </a:prstGeom>
          <a:noFill/>
          <a:ln w="18360">
            <a:solidFill>
              <a:srgbClr val="12762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Ellipse 82"/>
          <p:cNvSpPr/>
          <p:nvPr/>
        </p:nvSpPr>
        <p:spPr>
          <a:xfrm>
            <a:off x="3452760" y="2200320"/>
            <a:ext cx="914400" cy="685800"/>
          </a:xfrm>
          <a:prstGeom prst="ellipse">
            <a:avLst/>
          </a:prstGeom>
          <a:noFill/>
          <a:ln w="18360">
            <a:solidFill>
              <a:srgbClr val="C9211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Ellipse 83"/>
          <p:cNvSpPr/>
          <p:nvPr/>
        </p:nvSpPr>
        <p:spPr>
          <a:xfrm>
            <a:off x="356760" y="2128320"/>
            <a:ext cx="914400" cy="685800"/>
          </a:xfrm>
          <a:prstGeom prst="ellipse">
            <a:avLst/>
          </a:prstGeom>
          <a:noFill/>
          <a:ln w="18360">
            <a:solidFill>
              <a:srgbClr val="12762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3200" b="0" strike="noStrike" spc="-1">
                <a:latin typeface="Arial"/>
                <a:ea typeface="Noto Sans CJK SC"/>
              </a:rPr>
              <a:t>17.02.2023, 12UTC</a:t>
            </a:r>
            <a:endParaRPr lang="en-US" sz="3200" b="0" strike="noStrike" spc="-1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252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r>
              <a:rPr lang="en-US" sz="2000" b="0" u="sng" strike="noStrike" spc="-1">
                <a:uFillTx/>
                <a:latin typeface="Arial"/>
              </a:rPr>
              <a:t>Synoptic situation</a:t>
            </a:r>
            <a:endParaRPr lang="en-US" sz="2000" b="0" strike="noStrike" spc="-1">
              <a:latin typeface="Arial"/>
            </a:endParaRPr>
          </a:p>
          <a:p>
            <a:r>
              <a:rPr lang="en-US" sz="2000" b="0" strike="noStrike" spc="-1">
                <a:latin typeface="Arial"/>
                <a:ea typeface="Noto Sans CJK SC"/>
              </a:rPr>
              <a:t>A deep low is gradually approaching over the Baltic Sea. In the afternoon, a warm front (</a:t>
            </a:r>
            <a:r>
              <a:rPr lang="en-US" sz="2000" b="0" strike="noStrike" spc="-1">
                <a:latin typeface="Arial"/>
              </a:rPr>
              <a:t>followed by a cold front) moves from West to East.</a:t>
            </a:r>
          </a:p>
          <a:p>
            <a:endParaRPr lang="en-US" sz="2000" b="0" strike="noStrike" spc="-1">
              <a:latin typeface="Arial"/>
            </a:endParaRPr>
          </a:p>
          <a:p>
            <a:endParaRPr lang="en-US" sz="2000" b="0" strike="noStrike" spc="-1">
              <a:latin typeface="Arial"/>
            </a:endParaRPr>
          </a:p>
        </p:txBody>
      </p:sp>
      <p:pic>
        <p:nvPicPr>
          <p:cNvPr id="87" name="Image 86"/>
          <p:cNvPicPr/>
          <p:nvPr/>
        </p:nvPicPr>
        <p:blipFill>
          <a:blip r:embed="rId2"/>
          <a:stretch/>
        </p:blipFill>
        <p:spPr>
          <a:xfrm>
            <a:off x="5508360" y="1326600"/>
            <a:ext cx="3714840" cy="3288240"/>
          </a:xfrm>
          <a:prstGeom prst="rect">
            <a:avLst/>
          </a:prstGeom>
          <a:ln w="0">
            <a:noFill/>
          </a:ln>
        </p:spPr>
      </p:pic>
      <p:pic>
        <p:nvPicPr>
          <p:cNvPr id="88" name="Image 87"/>
          <p:cNvPicPr/>
          <p:nvPr/>
        </p:nvPicPr>
        <p:blipFill>
          <a:blip r:embed="rId3"/>
          <a:stretch/>
        </p:blipFill>
        <p:spPr>
          <a:xfrm>
            <a:off x="4727520" y="978480"/>
            <a:ext cx="5102280" cy="4507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 88"/>
          <p:cNvPicPr/>
          <p:nvPr/>
        </p:nvPicPr>
        <p:blipFill>
          <a:blip r:embed="rId2"/>
          <a:stretch/>
        </p:blipFill>
        <p:spPr>
          <a:xfrm>
            <a:off x="11880" y="1326600"/>
            <a:ext cx="3200400" cy="2999160"/>
          </a:xfrm>
          <a:prstGeom prst="rect">
            <a:avLst/>
          </a:prstGeom>
          <a:ln w="0">
            <a:noFill/>
          </a:ln>
        </p:spPr>
      </p:pic>
      <p:pic>
        <p:nvPicPr>
          <p:cNvPr id="90" name="Image 89"/>
          <p:cNvPicPr/>
          <p:nvPr/>
        </p:nvPicPr>
        <p:blipFill>
          <a:blip r:embed="rId3"/>
          <a:stretch/>
        </p:blipFill>
        <p:spPr>
          <a:xfrm>
            <a:off x="3200400" y="1344240"/>
            <a:ext cx="3200400" cy="2999160"/>
          </a:xfrm>
          <a:prstGeom prst="rect">
            <a:avLst/>
          </a:prstGeom>
          <a:ln w="0">
            <a:noFill/>
          </a:ln>
        </p:spPr>
      </p:pic>
      <p:pic>
        <p:nvPicPr>
          <p:cNvPr id="91" name="Image 90"/>
          <p:cNvPicPr/>
          <p:nvPr/>
        </p:nvPicPr>
        <p:blipFill>
          <a:blip r:embed="rId4"/>
          <a:stretch/>
        </p:blipFill>
        <p:spPr>
          <a:xfrm>
            <a:off x="6476760" y="1470600"/>
            <a:ext cx="3474720" cy="27064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92" name="Tableau 91"/>
          <p:cNvGraphicFramePr/>
          <p:nvPr/>
        </p:nvGraphicFramePr>
        <p:xfrm>
          <a:off x="685800" y="246960"/>
          <a:ext cx="7772400" cy="955080"/>
        </p:xfrm>
        <a:graphic>
          <a:graphicData uri="http://schemas.openxmlformats.org/drawingml/2006/table">
            <a:tbl>
              <a:tblPr/>
              <a:tblGrid>
                <a:gridCol w="1524960"/>
                <a:gridCol w="3498840"/>
                <a:gridCol w="2748600"/>
              </a:tblGrid>
              <a:tr h="9550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 strike="noStrike" spc="-1">
                          <a:latin typeface="Arial"/>
                        </a:rPr>
                        <a:t>ICON PL 2.5</a:t>
                      </a: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 strike="noStrike" spc="-1">
                          <a:latin typeface="Arial"/>
                        </a:rPr>
                        <a:t>               COSMO PL 2.8</a:t>
                      </a: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800" b="0" strike="noStrike" spc="-1">
                          <a:latin typeface="Arial"/>
                        </a:rPr>
                        <a:t>                       RADAR</a:t>
                      </a: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3" name="Ellipse 92"/>
          <p:cNvSpPr/>
          <p:nvPr/>
        </p:nvSpPr>
        <p:spPr>
          <a:xfrm>
            <a:off x="1313640" y="2144160"/>
            <a:ext cx="914400" cy="757800"/>
          </a:xfrm>
          <a:prstGeom prst="ellipse">
            <a:avLst/>
          </a:prstGeom>
          <a:noFill/>
          <a:ln w="18360">
            <a:solidFill>
              <a:srgbClr val="C9211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Ellipse 93"/>
          <p:cNvSpPr/>
          <p:nvPr/>
        </p:nvSpPr>
        <p:spPr>
          <a:xfrm>
            <a:off x="3502800" y="2843280"/>
            <a:ext cx="685800" cy="634320"/>
          </a:xfrm>
          <a:prstGeom prst="ellipse">
            <a:avLst/>
          </a:prstGeom>
          <a:noFill/>
          <a:ln w="18360">
            <a:solidFill>
              <a:srgbClr val="C9211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Ellipse 94"/>
          <p:cNvSpPr/>
          <p:nvPr/>
        </p:nvSpPr>
        <p:spPr>
          <a:xfrm>
            <a:off x="4518000" y="2144160"/>
            <a:ext cx="914400" cy="757800"/>
          </a:xfrm>
          <a:prstGeom prst="ellipse">
            <a:avLst/>
          </a:prstGeom>
          <a:noFill/>
          <a:ln w="18360">
            <a:solidFill>
              <a:srgbClr val="C9211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Ellipse 95"/>
          <p:cNvSpPr/>
          <p:nvPr/>
        </p:nvSpPr>
        <p:spPr>
          <a:xfrm>
            <a:off x="298800" y="2807640"/>
            <a:ext cx="685800" cy="634320"/>
          </a:xfrm>
          <a:prstGeom prst="ellipse">
            <a:avLst/>
          </a:prstGeom>
          <a:noFill/>
          <a:ln w="18360">
            <a:solidFill>
              <a:srgbClr val="C9211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Ellipse 96"/>
          <p:cNvSpPr/>
          <p:nvPr/>
        </p:nvSpPr>
        <p:spPr>
          <a:xfrm>
            <a:off x="7794360" y="2000160"/>
            <a:ext cx="914400" cy="757800"/>
          </a:xfrm>
          <a:prstGeom prst="ellipse">
            <a:avLst/>
          </a:prstGeom>
          <a:noFill/>
          <a:ln w="18360">
            <a:solidFill>
              <a:srgbClr val="C9211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Ellipse 97"/>
          <p:cNvSpPr/>
          <p:nvPr/>
        </p:nvSpPr>
        <p:spPr>
          <a:xfrm>
            <a:off x="6598800" y="2843640"/>
            <a:ext cx="685800" cy="634320"/>
          </a:xfrm>
          <a:prstGeom prst="ellipse">
            <a:avLst/>
          </a:prstGeom>
          <a:noFill/>
          <a:ln w="18360">
            <a:solidFill>
              <a:srgbClr val="C9211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224</Words>
  <Application>Microsoft Office PowerPoint</Application>
  <PresentationFormat>Personnalisé</PresentationFormat>
  <Paragraphs>28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Office Theme</vt:lpstr>
      <vt:lpstr>09.09.2022, 00 UTC</vt:lpstr>
      <vt:lpstr>Présentation PowerPoint</vt:lpstr>
      <vt:lpstr>18.01.2023, 12UTC</vt:lpstr>
      <vt:lpstr>Présentation PowerPoint</vt:lpstr>
      <vt:lpstr>03.02.2023, 12UTC</vt:lpstr>
      <vt:lpstr>Présentation PowerPoint</vt:lpstr>
      <vt:lpstr>Présentation PowerPoint</vt:lpstr>
      <vt:lpstr>17.02.2023, 12UTC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09.09.2022, 00 UTC</dc:title>
  <dc:creator>Herve</dc:creator>
  <cp:lastModifiedBy>dimitra.boukouvala</cp:lastModifiedBy>
  <cp:revision>11</cp:revision>
  <dcterms:created xsi:type="dcterms:W3CDTF">2023-04-05T16:45:28Z</dcterms:created>
  <dcterms:modified xsi:type="dcterms:W3CDTF">2023-09-01T13:14:38Z</dcterms:modified>
  <dc:language>en-US</dc:language>
</cp:coreProperties>
</file>