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70" r:id="rId9"/>
    <p:sldId id="271" r:id="rId10"/>
    <p:sldId id="272" r:id="rId11"/>
    <p:sldId id="273" r:id="rId12"/>
    <p:sldId id="274" r:id="rId13"/>
    <p:sldId id="265" r:id="rId14"/>
    <p:sldId id="266" r:id="rId15"/>
    <p:sldId id="267" r:id="rId16"/>
    <p:sldId id="268"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42" d="100"/>
          <a:sy n="142" d="100"/>
        </p:scale>
        <p:origin x="-744" y="5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503861-F98E-4A86-8D34-F4644F11337D}" type="datetimeFigureOut">
              <a:rPr lang="fr-FR" smtClean="0"/>
              <a:pPr/>
              <a:t>04/09/2023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EDA33-D92E-4D28-893C-F5376E20C56D}" type="slidenum">
              <a:rPr lang="fr-FR" smtClean="0"/>
              <a:pPr/>
              <a:t>‹#›</a:t>
            </a:fld>
            <a:endParaRPr lang="fr-FR"/>
          </a:p>
        </p:txBody>
      </p:sp>
    </p:spTree>
    <p:extLst>
      <p:ext uri="{BB962C8B-B14F-4D97-AF65-F5344CB8AC3E}">
        <p14:creationId xmlns="" xmlns:p14="http://schemas.microsoft.com/office/powerpoint/2010/main" val="78655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9524A2-8FF0-47E5-83DA-93359476323A}" type="slidenum">
              <a:rPr lang="fr-FR" smtClean="0"/>
              <a:pPr/>
              <a:t>15</a:t>
            </a:fld>
            <a:endParaRPr lang="fr-FR"/>
          </a:p>
        </p:txBody>
      </p:sp>
    </p:spTree>
    <p:extLst>
      <p:ext uri="{BB962C8B-B14F-4D97-AF65-F5344CB8AC3E}">
        <p14:creationId xmlns="" xmlns:p14="http://schemas.microsoft.com/office/powerpoint/2010/main" val="360177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22CA408-A50A-47BC-A781-3DAE7350E451}" type="datetimeFigureOut">
              <a:rPr lang="el-GR" smtClean="0"/>
              <a:pPr/>
              <a:t>04/09/2023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E8E206-6C52-450F-8617-9598DCDC26A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22CA408-A50A-47BC-A781-3DAE7350E451}" type="datetimeFigureOut">
              <a:rPr lang="el-GR" smtClean="0"/>
              <a:pPr/>
              <a:t>04/09/2023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E8E206-6C52-450F-8617-9598DCDC26A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22CA408-A50A-47BC-A781-3DAE7350E451}" type="datetimeFigureOut">
              <a:rPr lang="el-GR" smtClean="0"/>
              <a:pPr/>
              <a:t>04/09/2023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E8E206-6C52-450F-8617-9598DCDC26A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22CA408-A50A-47BC-A781-3DAE7350E451}" type="datetimeFigureOut">
              <a:rPr lang="el-GR" smtClean="0"/>
              <a:pPr/>
              <a:t>04/09/2023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E8E206-6C52-450F-8617-9598DCDC26A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22CA408-A50A-47BC-A781-3DAE7350E451}" type="datetimeFigureOut">
              <a:rPr lang="el-GR" smtClean="0"/>
              <a:pPr/>
              <a:t>04/09/2023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E8E206-6C52-450F-8617-9598DCDC26A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22CA408-A50A-47BC-A781-3DAE7350E451}" type="datetimeFigureOut">
              <a:rPr lang="el-GR" smtClean="0"/>
              <a:pPr/>
              <a:t>04/09/2023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AE8E206-6C52-450F-8617-9598DCDC26A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2CA408-A50A-47BC-A781-3DAE7350E451}" type="datetimeFigureOut">
              <a:rPr lang="el-GR" smtClean="0"/>
              <a:pPr/>
              <a:t>04/09/2023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AE8E206-6C52-450F-8617-9598DCDC26A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22CA408-A50A-47BC-A781-3DAE7350E451}" type="datetimeFigureOut">
              <a:rPr lang="el-GR" smtClean="0"/>
              <a:pPr/>
              <a:t>04/09/2023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AE8E206-6C52-450F-8617-9598DCDC26A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22CA408-A50A-47BC-A781-3DAE7350E451}" type="datetimeFigureOut">
              <a:rPr lang="el-GR" smtClean="0"/>
              <a:pPr/>
              <a:t>04/09/2023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AE8E206-6C52-450F-8617-9598DCDC26A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22CA408-A50A-47BC-A781-3DAE7350E451}" type="datetimeFigureOut">
              <a:rPr lang="el-GR" smtClean="0"/>
              <a:pPr/>
              <a:t>04/09/2023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AE8E206-6C52-450F-8617-9598DCDC26A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22CA408-A50A-47BC-A781-3DAE7350E451}" type="datetimeFigureOut">
              <a:rPr lang="el-GR" smtClean="0"/>
              <a:pPr/>
              <a:t>04/09/2023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AE8E206-6C52-450F-8617-9598DCDC26A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CA408-A50A-47BC-A781-3DAE7350E451}" type="datetimeFigureOut">
              <a:rPr lang="el-GR" smtClean="0"/>
              <a:pPr/>
              <a:t>04/09/2023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8E206-6C52-450F-8617-9598DCDC26A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HNMS </a:t>
            </a:r>
            <a:r>
              <a:rPr lang="en-US" dirty="0" smtClean="0"/>
              <a:t>cases SON-DJF</a:t>
            </a:r>
            <a:endParaRPr lang="el-GR" dirty="0"/>
          </a:p>
        </p:txBody>
      </p:sp>
      <p:sp>
        <p:nvSpPr>
          <p:cNvPr id="3" name="2 - Υπότιτλος"/>
          <p:cNvSpPr>
            <a:spLocks noGrp="1"/>
          </p:cNvSpPr>
          <p:nvPr>
            <p:ph type="subTitle" idx="1"/>
          </p:nvPr>
        </p:nvSpPr>
        <p:spPr/>
        <p:txBody>
          <a:bodyPr/>
          <a:lstStyle/>
          <a:p>
            <a:r>
              <a:rPr lang="en-US" dirty="0" smtClean="0"/>
              <a:t>ICON-COMFORT</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500042"/>
            <a:ext cx="3703316" cy="2643206"/>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643438" y="500042"/>
            <a:ext cx="3786214" cy="2683928"/>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l="13541" r="35680"/>
          <a:stretch>
            <a:fillRect/>
          </a:stretch>
        </p:blipFill>
        <p:spPr bwMode="auto">
          <a:xfrm>
            <a:off x="714348" y="3481010"/>
            <a:ext cx="3429024" cy="3072384"/>
          </a:xfrm>
          <a:prstGeom prst="rect">
            <a:avLst/>
          </a:prstGeom>
          <a:noFill/>
          <a:ln w="9525">
            <a:noFill/>
            <a:miter lim="800000"/>
            <a:headEnd/>
            <a:tailEnd/>
          </a:ln>
          <a:effectLst/>
        </p:spPr>
      </p:pic>
      <p:sp>
        <p:nvSpPr>
          <p:cNvPr id="7" name="6 - TextBox"/>
          <p:cNvSpPr txBox="1"/>
          <p:nvPr/>
        </p:nvSpPr>
        <p:spPr>
          <a:xfrm>
            <a:off x="1785918" y="2714620"/>
            <a:ext cx="450701" cy="369332"/>
          </a:xfrm>
          <a:prstGeom prst="rect">
            <a:avLst/>
          </a:prstGeom>
          <a:noFill/>
        </p:spPr>
        <p:txBody>
          <a:bodyPr wrap="none" rtlCol="0">
            <a:spAutoFit/>
          </a:bodyPr>
          <a:lstStyle/>
          <a:p>
            <a:r>
              <a:rPr lang="en-US" dirty="0" smtClean="0"/>
              <a:t>IFS</a:t>
            </a:r>
            <a:endParaRPr lang="el-GR" dirty="0"/>
          </a:p>
        </p:txBody>
      </p:sp>
      <p:sp>
        <p:nvSpPr>
          <p:cNvPr id="8" name="7 - TextBox"/>
          <p:cNvSpPr txBox="1"/>
          <p:nvPr/>
        </p:nvSpPr>
        <p:spPr>
          <a:xfrm>
            <a:off x="5214942" y="2714620"/>
            <a:ext cx="1006558" cy="369332"/>
          </a:xfrm>
          <a:prstGeom prst="rect">
            <a:avLst/>
          </a:prstGeom>
          <a:noFill/>
        </p:spPr>
        <p:txBody>
          <a:bodyPr wrap="none" rtlCol="0">
            <a:spAutoFit/>
          </a:bodyPr>
          <a:lstStyle/>
          <a:p>
            <a:r>
              <a:rPr lang="en-US" dirty="0" smtClean="0"/>
              <a:t>ICON-GR</a:t>
            </a:r>
            <a:endParaRPr lang="el-GR" dirty="0"/>
          </a:p>
        </p:txBody>
      </p:sp>
      <p:sp>
        <p:nvSpPr>
          <p:cNvPr id="9" name="8 - TextBox"/>
          <p:cNvSpPr txBox="1"/>
          <p:nvPr/>
        </p:nvSpPr>
        <p:spPr>
          <a:xfrm>
            <a:off x="4929190" y="4143380"/>
            <a:ext cx="3857652" cy="1477328"/>
          </a:xfrm>
          <a:prstGeom prst="rect">
            <a:avLst/>
          </a:prstGeom>
          <a:noFill/>
        </p:spPr>
        <p:txBody>
          <a:bodyPr wrap="square" rtlCol="0">
            <a:spAutoFit/>
          </a:bodyPr>
          <a:lstStyle/>
          <a:p>
            <a:r>
              <a:rPr lang="en-US" dirty="0" smtClean="0"/>
              <a:t>10/12/22  1800 UTC The results are quite similar for a forecaster.</a:t>
            </a:r>
          </a:p>
          <a:p>
            <a:r>
              <a:rPr lang="en-US" dirty="0" smtClean="0"/>
              <a:t>Some slight differences mainly over</a:t>
            </a:r>
          </a:p>
          <a:p>
            <a:r>
              <a:rPr lang="en-US" dirty="0" smtClean="0"/>
              <a:t> E Greece show slight overestimation of IFS over this area.</a:t>
            </a:r>
          </a:p>
        </p:txBody>
      </p:sp>
      <p:sp>
        <p:nvSpPr>
          <p:cNvPr id="10" name="9 - Έλλειψη"/>
          <p:cNvSpPr/>
          <p:nvPr/>
        </p:nvSpPr>
        <p:spPr>
          <a:xfrm>
            <a:off x="1643042" y="1571612"/>
            <a:ext cx="857256" cy="714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443944" y="500042"/>
            <a:ext cx="3627990" cy="2571768"/>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4786314" y="500042"/>
            <a:ext cx="3424082" cy="250033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l="16926" r="27217"/>
          <a:stretch>
            <a:fillRect/>
          </a:stretch>
        </p:blipFill>
        <p:spPr bwMode="auto">
          <a:xfrm>
            <a:off x="500034" y="3571876"/>
            <a:ext cx="3245030" cy="2643206"/>
          </a:xfrm>
          <a:prstGeom prst="rect">
            <a:avLst/>
          </a:prstGeom>
          <a:noFill/>
          <a:ln w="9525">
            <a:noFill/>
            <a:miter lim="800000"/>
            <a:headEnd/>
            <a:tailEnd/>
          </a:ln>
          <a:effectLst/>
        </p:spPr>
      </p:pic>
      <p:sp>
        <p:nvSpPr>
          <p:cNvPr id="7" name="6 - TextBox"/>
          <p:cNvSpPr txBox="1"/>
          <p:nvPr/>
        </p:nvSpPr>
        <p:spPr>
          <a:xfrm>
            <a:off x="1071538" y="2714620"/>
            <a:ext cx="450701" cy="369332"/>
          </a:xfrm>
          <a:prstGeom prst="rect">
            <a:avLst/>
          </a:prstGeom>
          <a:noFill/>
        </p:spPr>
        <p:txBody>
          <a:bodyPr wrap="none" rtlCol="0">
            <a:spAutoFit/>
          </a:bodyPr>
          <a:lstStyle/>
          <a:p>
            <a:r>
              <a:rPr lang="en-US" dirty="0" smtClean="0"/>
              <a:t>IFS</a:t>
            </a:r>
            <a:endParaRPr lang="el-GR" dirty="0"/>
          </a:p>
        </p:txBody>
      </p:sp>
      <p:sp>
        <p:nvSpPr>
          <p:cNvPr id="8" name="7 - TextBox"/>
          <p:cNvSpPr txBox="1"/>
          <p:nvPr/>
        </p:nvSpPr>
        <p:spPr>
          <a:xfrm>
            <a:off x="4714876" y="2571744"/>
            <a:ext cx="1006558" cy="369332"/>
          </a:xfrm>
          <a:prstGeom prst="rect">
            <a:avLst/>
          </a:prstGeom>
          <a:noFill/>
        </p:spPr>
        <p:txBody>
          <a:bodyPr wrap="none" rtlCol="0">
            <a:spAutoFit/>
          </a:bodyPr>
          <a:lstStyle/>
          <a:p>
            <a:r>
              <a:rPr lang="en-US" dirty="0" smtClean="0"/>
              <a:t>ICON-GR</a:t>
            </a:r>
            <a:endParaRPr lang="el-GR" dirty="0"/>
          </a:p>
        </p:txBody>
      </p:sp>
      <p:sp>
        <p:nvSpPr>
          <p:cNvPr id="9" name="8 - TextBox"/>
          <p:cNvSpPr txBox="1"/>
          <p:nvPr/>
        </p:nvSpPr>
        <p:spPr>
          <a:xfrm>
            <a:off x="4929190" y="4143380"/>
            <a:ext cx="3857652" cy="2031325"/>
          </a:xfrm>
          <a:prstGeom prst="rect">
            <a:avLst/>
          </a:prstGeom>
          <a:noFill/>
        </p:spPr>
        <p:txBody>
          <a:bodyPr wrap="square" rtlCol="0">
            <a:spAutoFit/>
          </a:bodyPr>
          <a:lstStyle/>
          <a:p>
            <a:r>
              <a:rPr lang="en-US" dirty="0" smtClean="0"/>
              <a:t>11/12/22  1800 UTC Frontal </a:t>
            </a:r>
            <a:r>
              <a:rPr lang="en-US" dirty="0" err="1" smtClean="0"/>
              <a:t>acti</a:t>
            </a:r>
            <a:r>
              <a:rPr lang="en-US" dirty="0" smtClean="0"/>
              <a:t> Both models overestimate precipitation at Eastern Aegean.</a:t>
            </a:r>
          </a:p>
          <a:p>
            <a:r>
              <a:rPr lang="en-US" dirty="0" smtClean="0"/>
              <a:t>Some slight differences also in Western Greece where both models show some rain, especially IFS which had already stopped.</a:t>
            </a:r>
          </a:p>
        </p:txBody>
      </p:sp>
      <p:sp>
        <p:nvSpPr>
          <p:cNvPr id="10" name="9 - Έλλειψη"/>
          <p:cNvSpPr/>
          <p:nvPr/>
        </p:nvSpPr>
        <p:spPr>
          <a:xfrm>
            <a:off x="2285984" y="1643050"/>
            <a:ext cx="857256" cy="714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10/12/22</a:t>
            </a:r>
            <a:endParaRPr lang="el-GR" dirty="0"/>
          </a:p>
        </p:txBody>
      </p:sp>
      <p:sp>
        <p:nvSpPr>
          <p:cNvPr id="3" name="2 - Υπότιτλος"/>
          <p:cNvSpPr>
            <a:spLocks noGrp="1"/>
          </p:cNvSpPr>
          <p:nvPr>
            <p:ph type="subTitle" idx="1"/>
          </p:nvPr>
        </p:nvSpPr>
        <p:spPr/>
        <p:txBody>
          <a:bodyPr>
            <a:normAutofit fontScale="92500"/>
          </a:bodyPr>
          <a:lstStyle/>
          <a:p>
            <a:r>
              <a:rPr lang="en-US" dirty="0" smtClean="0"/>
              <a:t>HNMS product. Probability of thunderstorm. (weight factor of convective precipitation and cloud tops)</a:t>
            </a:r>
            <a:endParaRPr lang="el-GR" dirty="0"/>
          </a:p>
        </p:txBody>
      </p:sp>
    </p:spTree>
    <p:extLst>
      <p:ext uri="{BB962C8B-B14F-4D97-AF65-F5344CB8AC3E}">
        <p14:creationId xmlns="" xmlns:p14="http://schemas.microsoft.com/office/powerpoint/2010/main" val="176271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30563" y="180434"/>
            <a:ext cx="3509389" cy="3111812"/>
          </a:xfrm>
          <a:prstGeom prst="rect">
            <a:avLst/>
          </a:prstGeom>
          <a:noFill/>
          <a:ln w="9525">
            <a:solidFill>
              <a:schemeClr val="bg1"/>
            </a:solidFill>
            <a:miter lim="800000"/>
            <a:headEnd/>
            <a:tailEnd/>
          </a:ln>
          <a:effectLst/>
        </p:spPr>
      </p:pic>
      <p:pic>
        <p:nvPicPr>
          <p:cNvPr id="3" name="2 - Εικόνα" descr="036h_Sun-12h_b-tsra.png"/>
          <p:cNvPicPr>
            <a:picLocks noChangeAspect="1"/>
          </p:cNvPicPr>
          <p:nvPr/>
        </p:nvPicPr>
        <p:blipFill>
          <a:blip r:embed="rId3"/>
          <a:stretch>
            <a:fillRect/>
          </a:stretch>
        </p:blipFill>
        <p:spPr>
          <a:xfrm>
            <a:off x="4954358" y="293095"/>
            <a:ext cx="4071966" cy="2886489"/>
          </a:xfrm>
          <a:prstGeom prst="rect">
            <a:avLst/>
          </a:prstGeom>
        </p:spPr>
      </p:pic>
      <p:pic>
        <p:nvPicPr>
          <p:cNvPr id="4" name="3 - Εικόνα" descr="012h_Sun-12h_b-tsra.png"/>
          <p:cNvPicPr>
            <a:picLocks noChangeAspect="1"/>
          </p:cNvPicPr>
          <p:nvPr/>
        </p:nvPicPr>
        <p:blipFill>
          <a:blip r:embed="rId4"/>
          <a:stretch>
            <a:fillRect/>
          </a:stretch>
        </p:blipFill>
        <p:spPr>
          <a:xfrm>
            <a:off x="570353" y="3439341"/>
            <a:ext cx="3629808" cy="3047668"/>
          </a:xfrm>
          <a:prstGeom prst="rect">
            <a:avLst/>
          </a:prstGeom>
        </p:spPr>
      </p:pic>
      <p:sp>
        <p:nvSpPr>
          <p:cNvPr id="5" name="4 - TextBox"/>
          <p:cNvSpPr txBox="1"/>
          <p:nvPr/>
        </p:nvSpPr>
        <p:spPr>
          <a:xfrm>
            <a:off x="755576" y="5219908"/>
            <a:ext cx="540533" cy="369332"/>
          </a:xfrm>
          <a:prstGeom prst="rect">
            <a:avLst/>
          </a:prstGeom>
          <a:noFill/>
        </p:spPr>
        <p:txBody>
          <a:bodyPr wrap="none" rtlCol="0">
            <a:spAutoFit/>
          </a:bodyPr>
          <a:lstStyle/>
          <a:p>
            <a:r>
              <a:rPr lang="en-US" dirty="0" smtClean="0"/>
              <a:t>12h</a:t>
            </a:r>
            <a:endParaRPr lang="el-GR" dirty="0"/>
          </a:p>
        </p:txBody>
      </p:sp>
      <p:sp>
        <p:nvSpPr>
          <p:cNvPr id="6" name="5 - TextBox"/>
          <p:cNvSpPr txBox="1"/>
          <p:nvPr/>
        </p:nvSpPr>
        <p:spPr>
          <a:xfrm>
            <a:off x="5255603" y="2276872"/>
            <a:ext cx="540533" cy="369332"/>
          </a:xfrm>
          <a:prstGeom prst="rect">
            <a:avLst/>
          </a:prstGeom>
          <a:noFill/>
        </p:spPr>
        <p:txBody>
          <a:bodyPr wrap="none" rtlCol="0">
            <a:spAutoFit/>
          </a:bodyPr>
          <a:lstStyle/>
          <a:p>
            <a:r>
              <a:rPr lang="en-US" dirty="0" smtClean="0"/>
              <a:t>36h</a:t>
            </a:r>
            <a:endParaRPr lang="el-GR" dirty="0"/>
          </a:p>
        </p:txBody>
      </p:sp>
      <p:sp>
        <p:nvSpPr>
          <p:cNvPr id="2" name="ZoneTexte 1"/>
          <p:cNvSpPr txBox="1"/>
          <p:nvPr/>
        </p:nvSpPr>
        <p:spPr>
          <a:xfrm>
            <a:off x="4211960" y="2060848"/>
            <a:ext cx="797078" cy="369332"/>
          </a:xfrm>
          <a:prstGeom prst="rect">
            <a:avLst/>
          </a:prstGeom>
          <a:noFill/>
        </p:spPr>
        <p:txBody>
          <a:bodyPr wrap="none" rtlCol="0">
            <a:spAutoFit/>
          </a:bodyPr>
          <a:lstStyle/>
          <a:p>
            <a:r>
              <a:rPr lang="en-US" dirty="0" smtClean="0"/>
              <a:t>12UTC</a:t>
            </a:r>
            <a:endParaRPr lang="fr-FR" dirty="0"/>
          </a:p>
        </p:txBody>
      </p:sp>
      <p:sp>
        <p:nvSpPr>
          <p:cNvPr id="7" name="ZoneTexte 6"/>
          <p:cNvSpPr txBox="1"/>
          <p:nvPr/>
        </p:nvSpPr>
        <p:spPr>
          <a:xfrm>
            <a:off x="4644009" y="3789040"/>
            <a:ext cx="4176464" cy="1754326"/>
          </a:xfrm>
          <a:prstGeom prst="rect">
            <a:avLst/>
          </a:prstGeom>
          <a:noFill/>
        </p:spPr>
        <p:txBody>
          <a:bodyPr wrap="square" rtlCol="0">
            <a:spAutoFit/>
          </a:bodyPr>
          <a:lstStyle/>
          <a:p>
            <a:r>
              <a:rPr lang="en-US" dirty="0" smtClean="0"/>
              <a:t>The product (36 and 12h of simulation)</a:t>
            </a:r>
            <a:r>
              <a:rPr lang="en-US" dirty="0"/>
              <a:t> </a:t>
            </a:r>
            <a:r>
              <a:rPr lang="en-US" dirty="0" smtClean="0"/>
              <a:t>is</a:t>
            </a:r>
          </a:p>
          <a:p>
            <a:r>
              <a:rPr lang="en-US" dirty="0"/>
              <a:t>a</a:t>
            </a:r>
            <a:r>
              <a:rPr lang="en-US" dirty="0" smtClean="0"/>
              <a:t>ble to show the general </a:t>
            </a:r>
            <a:r>
              <a:rPr lang="en-US" dirty="0" err="1" smtClean="0"/>
              <a:t>lightnings</a:t>
            </a:r>
            <a:r>
              <a:rPr lang="en-US" dirty="0" smtClean="0"/>
              <a:t> distribution.</a:t>
            </a:r>
          </a:p>
          <a:p>
            <a:r>
              <a:rPr lang="en-US" dirty="0" smtClean="0"/>
              <a:t>Some differences -SE islands (area1) is better predicted  With the 12h simulation, while area 2 is </a:t>
            </a:r>
            <a:r>
              <a:rPr lang="en-US" dirty="0" err="1" smtClean="0"/>
              <a:t>underpredicted</a:t>
            </a:r>
            <a:r>
              <a:rPr lang="en-US" dirty="0" smtClean="0"/>
              <a:t>) </a:t>
            </a:r>
          </a:p>
        </p:txBody>
      </p:sp>
      <p:sp>
        <p:nvSpPr>
          <p:cNvPr id="8" name="Ellipse 7"/>
          <p:cNvSpPr/>
          <p:nvPr/>
        </p:nvSpPr>
        <p:spPr>
          <a:xfrm>
            <a:off x="6228184" y="1948190"/>
            <a:ext cx="837593" cy="6573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987824" y="5404574"/>
            <a:ext cx="837593" cy="6573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516216" y="1916832"/>
            <a:ext cx="301686" cy="369332"/>
          </a:xfrm>
          <a:prstGeom prst="rect">
            <a:avLst/>
          </a:prstGeom>
          <a:noFill/>
        </p:spPr>
        <p:txBody>
          <a:bodyPr wrap="none" rtlCol="0">
            <a:spAutoFit/>
          </a:bodyPr>
          <a:lstStyle/>
          <a:p>
            <a:r>
              <a:rPr lang="en-US" dirty="0" smtClean="0"/>
              <a:t>2</a:t>
            </a:r>
            <a:endParaRPr lang="fr-FR" dirty="0"/>
          </a:p>
        </p:txBody>
      </p:sp>
      <p:sp>
        <p:nvSpPr>
          <p:cNvPr id="12" name="Ellipse 11"/>
          <p:cNvSpPr/>
          <p:nvPr/>
        </p:nvSpPr>
        <p:spPr>
          <a:xfrm>
            <a:off x="1547664" y="5013176"/>
            <a:ext cx="837593" cy="6573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7766855" y="2100590"/>
            <a:ext cx="837593" cy="6573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699792" y="2252990"/>
            <a:ext cx="837593" cy="65736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1547664" y="1916832"/>
            <a:ext cx="837593" cy="65736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987824" y="2426623"/>
            <a:ext cx="301686" cy="369332"/>
          </a:xfrm>
          <a:prstGeom prst="rect">
            <a:avLst/>
          </a:prstGeom>
          <a:noFill/>
        </p:spPr>
        <p:txBody>
          <a:bodyPr wrap="none" rtlCol="0">
            <a:spAutoFit/>
          </a:bodyPr>
          <a:lstStyle/>
          <a:p>
            <a:r>
              <a:rPr lang="en-US" dirty="0" smtClean="0">
                <a:solidFill>
                  <a:srgbClr val="FFFF00"/>
                </a:solidFill>
              </a:rPr>
              <a:t>1</a:t>
            </a:r>
            <a:endParaRPr lang="fr-FR" dirty="0">
              <a:solidFill>
                <a:srgbClr val="FFFF00"/>
              </a:solidFill>
            </a:endParaRPr>
          </a:p>
        </p:txBody>
      </p:sp>
      <p:sp>
        <p:nvSpPr>
          <p:cNvPr id="17" name="ZoneTexte 16"/>
          <p:cNvSpPr txBox="1"/>
          <p:nvPr/>
        </p:nvSpPr>
        <p:spPr>
          <a:xfrm>
            <a:off x="1822042" y="2132856"/>
            <a:ext cx="301686" cy="369332"/>
          </a:xfrm>
          <a:prstGeom prst="rect">
            <a:avLst/>
          </a:prstGeom>
          <a:noFill/>
        </p:spPr>
        <p:txBody>
          <a:bodyPr wrap="none" rtlCol="0">
            <a:spAutoFit/>
          </a:bodyPr>
          <a:lstStyle/>
          <a:p>
            <a:r>
              <a:rPr lang="en-US" dirty="0" smtClean="0">
                <a:solidFill>
                  <a:srgbClr val="FFFF00"/>
                </a:solidFill>
              </a:rPr>
              <a:t>2</a:t>
            </a:r>
            <a:endParaRPr lang="fr-FR" dirty="0">
              <a:solidFill>
                <a:srgbClr val="FFFF00"/>
              </a:solidFill>
            </a:endParaRPr>
          </a:p>
        </p:txBody>
      </p:sp>
    </p:spTree>
    <p:extLst>
      <p:ext uri="{BB962C8B-B14F-4D97-AF65-F5344CB8AC3E}">
        <p14:creationId xmlns="" xmlns:p14="http://schemas.microsoft.com/office/powerpoint/2010/main" val="3128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Snow in Greece ! </a:t>
            </a:r>
            <a:endParaRPr lang="el-GR" dirty="0"/>
          </a:p>
        </p:txBody>
      </p:sp>
      <p:sp>
        <p:nvSpPr>
          <p:cNvPr id="3" name="2 - Υπότιτλος"/>
          <p:cNvSpPr>
            <a:spLocks noGrp="1"/>
          </p:cNvSpPr>
          <p:nvPr>
            <p:ph type="subTitle" idx="1"/>
          </p:nvPr>
        </p:nvSpPr>
        <p:spPr/>
        <p:txBody>
          <a:bodyPr/>
          <a:lstStyle/>
          <a:p>
            <a:r>
              <a:rPr lang="en-US" dirty="0" smtClean="0"/>
              <a:t>5/2/23</a:t>
            </a:r>
            <a:endParaRPr lang="el-GR" dirty="0"/>
          </a:p>
        </p:txBody>
      </p:sp>
    </p:spTree>
    <p:extLst>
      <p:ext uri="{BB962C8B-B14F-4D97-AF65-F5344CB8AC3E}">
        <p14:creationId xmlns="" xmlns:p14="http://schemas.microsoft.com/office/powerpoint/2010/main" val="70867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www.emy.gr/emy/methods/getImageDB?type=image&amp;name=2302031536&amp;bname=gjjF6BGFdcNj.jpg"/>
          <p:cNvPicPr/>
          <p:nvPr/>
        </p:nvPicPr>
        <p:blipFill>
          <a:blip r:embed="rId3" cstate="print"/>
          <a:srcRect/>
          <a:stretch>
            <a:fillRect/>
          </a:stretch>
        </p:blipFill>
        <p:spPr bwMode="auto">
          <a:xfrm>
            <a:off x="1290955" y="188640"/>
            <a:ext cx="5671493" cy="2872745"/>
          </a:xfrm>
          <a:prstGeom prst="rect">
            <a:avLst/>
          </a:prstGeom>
          <a:noFill/>
          <a:ln w="9525">
            <a:noFill/>
            <a:miter lim="800000"/>
            <a:headEnd/>
            <a:tailEnd/>
          </a:ln>
        </p:spPr>
      </p:pic>
      <p:sp>
        <p:nvSpPr>
          <p:cNvPr id="3" name="2 - TextBox"/>
          <p:cNvSpPr txBox="1"/>
          <p:nvPr/>
        </p:nvSpPr>
        <p:spPr>
          <a:xfrm>
            <a:off x="5059339" y="3284984"/>
            <a:ext cx="3329085" cy="2862322"/>
          </a:xfrm>
          <a:prstGeom prst="rect">
            <a:avLst/>
          </a:prstGeom>
          <a:noFill/>
        </p:spPr>
        <p:txBody>
          <a:bodyPr wrap="square" rtlCol="0">
            <a:spAutoFit/>
          </a:bodyPr>
          <a:lstStyle/>
          <a:p>
            <a:r>
              <a:rPr lang="en-US" dirty="0" smtClean="0"/>
              <a:t>Strong </a:t>
            </a:r>
            <a:r>
              <a:rPr lang="en-US" dirty="0" err="1" smtClean="0"/>
              <a:t>perturbance</a:t>
            </a:r>
            <a:r>
              <a:rPr lang="en-US" dirty="0" smtClean="0"/>
              <a:t>  over 500hpa coming from Scandinavian countries and Baltic Sea moving towards SE combined with cold air masses from Russia which moved S-SE due to the polar jet cooled air over the country (-7 over 850) which in combination of </a:t>
            </a:r>
            <a:r>
              <a:rPr lang="en-US" dirty="0" err="1" smtClean="0"/>
              <a:t>srtong</a:t>
            </a:r>
            <a:r>
              <a:rPr lang="en-US" dirty="0" smtClean="0"/>
              <a:t> N-NE winds brought snow over eastern Greece.</a:t>
            </a:r>
            <a:endParaRPr lang="el-GR" dirty="0"/>
          </a:p>
        </p:txBody>
      </p:sp>
      <p:pic>
        <p:nvPicPr>
          <p:cNvPr id="4" name="Picture 2"/>
          <p:cNvPicPr>
            <a:picLocks noChangeAspect="1" noChangeArrowheads="1"/>
          </p:cNvPicPr>
          <p:nvPr/>
        </p:nvPicPr>
        <p:blipFill>
          <a:blip r:embed="rId4" cstate="print"/>
          <a:srcRect/>
          <a:stretch>
            <a:fillRect/>
          </a:stretch>
        </p:blipFill>
        <p:spPr bwMode="auto">
          <a:xfrm>
            <a:off x="395536" y="3338994"/>
            <a:ext cx="3830076" cy="2708920"/>
          </a:xfrm>
          <a:prstGeom prst="rect">
            <a:avLst/>
          </a:prstGeom>
          <a:noFill/>
          <a:ln w="9525">
            <a:noFill/>
            <a:miter lim="800000"/>
            <a:headEnd/>
            <a:tailEnd/>
          </a:ln>
          <a:effectLst/>
        </p:spPr>
      </p:pic>
    </p:spTree>
    <p:extLst>
      <p:ext uri="{BB962C8B-B14F-4D97-AF65-F5344CB8AC3E}">
        <p14:creationId xmlns="" xmlns:p14="http://schemas.microsoft.com/office/powerpoint/2010/main" val="88690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28596" y="142852"/>
            <a:ext cx="4143404" cy="2917466"/>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929190" y="142852"/>
            <a:ext cx="4071966" cy="3000396"/>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214282" y="3357562"/>
            <a:ext cx="4018154" cy="3214686"/>
          </a:xfrm>
          <a:prstGeom prst="rect">
            <a:avLst/>
          </a:prstGeom>
          <a:noFill/>
          <a:ln w="9525">
            <a:noFill/>
            <a:miter lim="800000"/>
            <a:headEnd/>
            <a:tailEnd/>
          </a:ln>
          <a:effectLst/>
        </p:spPr>
      </p:pic>
      <p:sp>
        <p:nvSpPr>
          <p:cNvPr id="8" name="7 - Ορθογώνιο"/>
          <p:cNvSpPr/>
          <p:nvPr/>
        </p:nvSpPr>
        <p:spPr>
          <a:xfrm>
            <a:off x="4357718" y="3352760"/>
            <a:ext cx="4572000" cy="2862322"/>
          </a:xfrm>
          <a:prstGeom prst="rect">
            <a:avLst/>
          </a:prstGeom>
        </p:spPr>
        <p:txBody>
          <a:bodyPr>
            <a:spAutoFit/>
          </a:bodyPr>
          <a:lstStyle/>
          <a:p>
            <a:r>
              <a:rPr lang="en-US" dirty="0" smtClean="0"/>
              <a:t>Our new product of ICON-GR is snowfall (mm). The scales differ from IFS and this is a problem</a:t>
            </a:r>
          </a:p>
          <a:p>
            <a:r>
              <a:rPr lang="en-US" dirty="0" smtClean="0"/>
              <a:t> for forecasters as they have to look carefully to see differences between  models.</a:t>
            </a:r>
          </a:p>
          <a:p>
            <a:r>
              <a:rPr lang="en-US" dirty="0" smtClean="0"/>
              <a:t>The two models similarly forecast snow over Eastern Greece. However, IFS predicts </a:t>
            </a:r>
          </a:p>
          <a:p>
            <a:r>
              <a:rPr lang="en-US" dirty="0" smtClean="0"/>
              <a:t>more snow over Eastern Attica and </a:t>
            </a:r>
            <a:r>
              <a:rPr lang="en-US" dirty="0" err="1" smtClean="0"/>
              <a:t>Evia</a:t>
            </a:r>
            <a:r>
              <a:rPr lang="el-GR" dirty="0" smtClean="0"/>
              <a:t>, </a:t>
            </a:r>
            <a:r>
              <a:rPr lang="en-US" dirty="0" smtClean="0"/>
              <a:t>while ICON-GR does not show a localized maximum. Due to the ‘red’ IFS warning, more snow than observed, was expected. </a:t>
            </a:r>
            <a:endParaRPr lang="el-GR" dirty="0"/>
          </a:p>
        </p:txBody>
      </p:sp>
      <p:sp>
        <p:nvSpPr>
          <p:cNvPr id="9" name="8 - TextBox"/>
          <p:cNvSpPr txBox="1"/>
          <p:nvPr/>
        </p:nvSpPr>
        <p:spPr>
          <a:xfrm>
            <a:off x="5264307" y="2643182"/>
            <a:ext cx="450701" cy="369332"/>
          </a:xfrm>
          <a:prstGeom prst="rect">
            <a:avLst/>
          </a:prstGeom>
          <a:noFill/>
        </p:spPr>
        <p:txBody>
          <a:bodyPr wrap="none" rtlCol="0">
            <a:spAutoFit/>
          </a:bodyPr>
          <a:lstStyle/>
          <a:p>
            <a:r>
              <a:rPr lang="en-US" dirty="0" smtClean="0"/>
              <a:t>IFS</a:t>
            </a:r>
            <a:endParaRPr lang="el-GR" dirty="0"/>
          </a:p>
        </p:txBody>
      </p:sp>
      <p:sp>
        <p:nvSpPr>
          <p:cNvPr id="10" name="9 - TextBox"/>
          <p:cNvSpPr txBox="1"/>
          <p:nvPr/>
        </p:nvSpPr>
        <p:spPr>
          <a:xfrm>
            <a:off x="928662" y="2571744"/>
            <a:ext cx="1006558" cy="369332"/>
          </a:xfrm>
          <a:prstGeom prst="rect">
            <a:avLst/>
          </a:prstGeom>
          <a:noFill/>
        </p:spPr>
        <p:txBody>
          <a:bodyPr wrap="none" rtlCol="0">
            <a:spAutoFit/>
          </a:bodyPr>
          <a:lstStyle/>
          <a:p>
            <a:r>
              <a:rPr lang="en-US" dirty="0" smtClean="0"/>
              <a:t>ICON-GR</a:t>
            </a:r>
            <a:endParaRPr lang="el-GR" dirty="0"/>
          </a:p>
        </p:txBody>
      </p:sp>
    </p:spTree>
    <p:extLst>
      <p:ext uri="{BB962C8B-B14F-4D97-AF65-F5344CB8AC3E}">
        <p14:creationId xmlns="" xmlns:p14="http://schemas.microsoft.com/office/powerpoint/2010/main" val="367126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28662" y="500042"/>
            <a:ext cx="7681590" cy="923330"/>
          </a:xfrm>
          <a:prstGeom prst="rect">
            <a:avLst/>
          </a:prstGeom>
          <a:noFill/>
        </p:spPr>
        <p:txBody>
          <a:bodyPr wrap="none" rtlCol="0">
            <a:spAutoFit/>
          </a:bodyPr>
          <a:lstStyle/>
          <a:p>
            <a:pPr marL="342900" indent="-342900" algn="ctr">
              <a:buAutoNum type="arabicPeriod"/>
            </a:pPr>
            <a:r>
              <a:rPr lang="en-US" dirty="0" smtClean="0"/>
              <a:t>Non- extreme case of September 2022 : Differences between ICON-GR and </a:t>
            </a:r>
          </a:p>
          <a:p>
            <a:pPr marL="342900" indent="-342900" algn="ctr"/>
            <a:r>
              <a:rPr lang="en-US" dirty="0" smtClean="0"/>
              <a:t>COSMO-GR</a:t>
            </a:r>
          </a:p>
          <a:p>
            <a:pPr marL="342900" indent="-342900" algn="ctr"/>
            <a:r>
              <a:rPr lang="en-US" dirty="0" smtClean="0"/>
              <a:t>21/9/2022</a:t>
            </a:r>
            <a:endParaRPr lang="el-GR" dirty="0"/>
          </a:p>
        </p:txBody>
      </p:sp>
      <p:pic>
        <p:nvPicPr>
          <p:cNvPr id="7" name="0 - Εικόνα" descr="Στιγμιότυπο οθόνης 2022-09-27 072833.png"/>
          <p:cNvPicPr/>
          <p:nvPr/>
        </p:nvPicPr>
        <p:blipFill>
          <a:blip r:embed="rId2" cstate="print"/>
          <a:stretch>
            <a:fillRect/>
          </a:stretch>
        </p:blipFill>
        <p:spPr>
          <a:xfrm>
            <a:off x="1142976" y="1500174"/>
            <a:ext cx="2571768" cy="2071702"/>
          </a:xfrm>
          <a:prstGeom prst="rect">
            <a:avLst/>
          </a:prstGeom>
        </p:spPr>
      </p:pic>
      <p:pic>
        <p:nvPicPr>
          <p:cNvPr id="8" name="7 - Εικόνα"/>
          <p:cNvPicPr/>
          <p:nvPr/>
        </p:nvPicPr>
        <p:blipFill>
          <a:blip r:embed="rId3" cstate="print"/>
          <a:srcRect/>
          <a:stretch>
            <a:fillRect/>
          </a:stretch>
        </p:blipFill>
        <p:spPr bwMode="auto">
          <a:xfrm>
            <a:off x="5000628" y="1428736"/>
            <a:ext cx="2643206" cy="2071702"/>
          </a:xfrm>
          <a:prstGeom prst="rect">
            <a:avLst/>
          </a:prstGeom>
          <a:noFill/>
          <a:ln w="9525">
            <a:noFill/>
            <a:miter lim="800000"/>
            <a:headEnd/>
            <a:tailEnd/>
          </a:ln>
        </p:spPr>
      </p:pic>
      <p:sp>
        <p:nvSpPr>
          <p:cNvPr id="9" name="8 - TextBox"/>
          <p:cNvSpPr txBox="1"/>
          <p:nvPr/>
        </p:nvSpPr>
        <p:spPr>
          <a:xfrm>
            <a:off x="1142976" y="3929066"/>
            <a:ext cx="6929486" cy="1477328"/>
          </a:xfrm>
          <a:prstGeom prst="rect">
            <a:avLst/>
          </a:prstGeom>
          <a:noFill/>
        </p:spPr>
        <p:txBody>
          <a:bodyPr wrap="square" rtlCol="0">
            <a:spAutoFit/>
          </a:bodyPr>
          <a:lstStyle/>
          <a:p>
            <a:r>
              <a:rPr lang="en-US" dirty="0"/>
              <a:t>The synoptic conditions indicate a trough over Greece coming from North with cold masses, leading to a combination of higher pressures over NW </a:t>
            </a:r>
            <a:r>
              <a:rPr lang="en-US" dirty="0" err="1"/>
              <a:t>Balcans</a:t>
            </a:r>
            <a:r>
              <a:rPr lang="en-US" dirty="0"/>
              <a:t> and lower over Cyprus. This is a typical ‘light northerly flow’ over Eastern Greece which produces rain over Eastern parts of Greece.</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srcRect/>
          <a:stretch>
            <a:fillRect/>
          </a:stretch>
        </p:blipFill>
        <p:spPr bwMode="auto">
          <a:xfrm>
            <a:off x="500034" y="285728"/>
            <a:ext cx="3214710" cy="2357454"/>
          </a:xfrm>
          <a:prstGeom prst="rect">
            <a:avLst/>
          </a:prstGeom>
          <a:noFill/>
          <a:ln w="9525">
            <a:noFill/>
            <a:miter lim="800000"/>
            <a:headEnd/>
            <a:tailEnd/>
          </a:ln>
        </p:spPr>
      </p:pic>
      <p:pic>
        <p:nvPicPr>
          <p:cNvPr id="3" name="2 - Εικόνα"/>
          <p:cNvPicPr/>
          <p:nvPr/>
        </p:nvPicPr>
        <p:blipFill>
          <a:blip r:embed="rId3" cstate="print"/>
          <a:srcRect/>
          <a:stretch>
            <a:fillRect/>
          </a:stretch>
        </p:blipFill>
        <p:spPr bwMode="auto">
          <a:xfrm>
            <a:off x="500034" y="3571876"/>
            <a:ext cx="3143272" cy="2357454"/>
          </a:xfrm>
          <a:prstGeom prst="rect">
            <a:avLst/>
          </a:prstGeom>
          <a:noFill/>
          <a:ln w="9525">
            <a:noFill/>
            <a:miter lim="800000"/>
            <a:headEnd/>
            <a:tailEnd/>
          </a:ln>
        </p:spPr>
      </p:pic>
      <p:pic>
        <p:nvPicPr>
          <p:cNvPr id="4" name="3 - Εικόνα"/>
          <p:cNvPicPr/>
          <p:nvPr/>
        </p:nvPicPr>
        <p:blipFill>
          <a:blip r:embed="rId4" cstate="print"/>
          <a:srcRect/>
          <a:stretch>
            <a:fillRect/>
          </a:stretch>
        </p:blipFill>
        <p:spPr bwMode="auto">
          <a:xfrm>
            <a:off x="4714876" y="428604"/>
            <a:ext cx="2865111" cy="2214578"/>
          </a:xfrm>
          <a:prstGeom prst="rect">
            <a:avLst/>
          </a:prstGeom>
          <a:noFill/>
          <a:ln w="9525">
            <a:noFill/>
            <a:miter lim="800000"/>
            <a:headEnd/>
            <a:tailEnd/>
          </a:ln>
        </p:spPr>
      </p:pic>
      <p:sp>
        <p:nvSpPr>
          <p:cNvPr id="5" name="4 - TextBox"/>
          <p:cNvSpPr txBox="1"/>
          <p:nvPr/>
        </p:nvSpPr>
        <p:spPr>
          <a:xfrm>
            <a:off x="3929058" y="3143249"/>
            <a:ext cx="4714908" cy="3139321"/>
          </a:xfrm>
          <a:prstGeom prst="rect">
            <a:avLst/>
          </a:prstGeom>
          <a:noFill/>
        </p:spPr>
        <p:txBody>
          <a:bodyPr wrap="square" rtlCol="0">
            <a:spAutoFit/>
          </a:bodyPr>
          <a:lstStyle/>
          <a:p>
            <a:r>
              <a:rPr lang="en-US" dirty="0"/>
              <a:t>There are differences between </a:t>
            </a:r>
            <a:r>
              <a:rPr lang="en-US" dirty="0" smtClean="0"/>
              <a:t>COSMO-GR </a:t>
            </a:r>
            <a:r>
              <a:rPr lang="en-US" dirty="0"/>
              <a:t>and ICON-GR, where in this case, ICON-GR predicts more </a:t>
            </a:r>
            <a:r>
              <a:rPr lang="en-US" dirty="0" smtClean="0"/>
              <a:t>precipitation than COSMO </a:t>
            </a:r>
            <a:r>
              <a:rPr lang="en-US" dirty="0"/>
              <a:t>over </a:t>
            </a:r>
            <a:r>
              <a:rPr lang="en-US" dirty="0" err="1"/>
              <a:t>Thermaikos</a:t>
            </a:r>
            <a:r>
              <a:rPr lang="en-US" dirty="0"/>
              <a:t> </a:t>
            </a:r>
            <a:r>
              <a:rPr lang="en-US" dirty="0" smtClean="0"/>
              <a:t>(Thessaloniki Gulf) which </a:t>
            </a:r>
            <a:r>
              <a:rPr lang="en-US" dirty="0"/>
              <a:t>is a common behavior of the model. In this </a:t>
            </a:r>
            <a:r>
              <a:rPr lang="en-US" dirty="0" smtClean="0"/>
              <a:t>case, according to the measurements </a:t>
            </a:r>
            <a:r>
              <a:rPr lang="en-US" dirty="0"/>
              <a:t>it is correct. However, no rain was predicted over Attica region while there were some stations that reported rain, </a:t>
            </a:r>
            <a:r>
              <a:rPr lang="en-US" dirty="0" smtClean="0"/>
              <a:t>as also </a:t>
            </a:r>
            <a:r>
              <a:rPr lang="en-US" dirty="0"/>
              <a:t>shown on the </a:t>
            </a:r>
            <a:r>
              <a:rPr lang="en-US" dirty="0" err="1" smtClean="0"/>
              <a:t>lightnings</a:t>
            </a:r>
            <a:r>
              <a:rPr lang="en-US" dirty="0" smtClean="0"/>
              <a:t>  </a:t>
            </a:r>
            <a:r>
              <a:rPr lang="en-US" dirty="0"/>
              <a:t>image.</a:t>
            </a:r>
            <a:endParaRPr lang="el-GR" dirty="0"/>
          </a:p>
          <a:p>
            <a:endParaRPr lang="el-GR" dirty="0"/>
          </a:p>
        </p:txBody>
      </p:sp>
      <p:sp>
        <p:nvSpPr>
          <p:cNvPr id="6" name="5 - TextBox"/>
          <p:cNvSpPr txBox="1"/>
          <p:nvPr/>
        </p:nvSpPr>
        <p:spPr>
          <a:xfrm>
            <a:off x="928662" y="2857496"/>
            <a:ext cx="2391617" cy="369332"/>
          </a:xfrm>
          <a:prstGeom prst="rect">
            <a:avLst/>
          </a:prstGeom>
          <a:noFill/>
        </p:spPr>
        <p:txBody>
          <a:bodyPr wrap="none" rtlCol="0">
            <a:spAutoFit/>
          </a:bodyPr>
          <a:lstStyle/>
          <a:p>
            <a:r>
              <a:rPr lang="en-US" dirty="0" smtClean="0"/>
              <a:t>ICON-GR2.5 (0600 UTC)</a:t>
            </a:r>
            <a:endParaRPr lang="el-GR" dirty="0"/>
          </a:p>
        </p:txBody>
      </p:sp>
      <p:sp>
        <p:nvSpPr>
          <p:cNvPr id="7" name="6 - TextBox"/>
          <p:cNvSpPr txBox="1"/>
          <p:nvPr/>
        </p:nvSpPr>
        <p:spPr>
          <a:xfrm>
            <a:off x="1081062" y="6060064"/>
            <a:ext cx="2465355" cy="369332"/>
          </a:xfrm>
          <a:prstGeom prst="rect">
            <a:avLst/>
          </a:prstGeom>
          <a:noFill/>
        </p:spPr>
        <p:txBody>
          <a:bodyPr wrap="none" rtlCol="0">
            <a:spAutoFit/>
          </a:bodyPr>
          <a:lstStyle/>
          <a:p>
            <a:r>
              <a:rPr lang="en-US" dirty="0" smtClean="0"/>
              <a:t>COSMO-GR4 (0600 UTC)</a:t>
            </a:r>
            <a:endParaRPr lang="el-GR" dirty="0"/>
          </a:p>
        </p:txBody>
      </p:sp>
      <p:sp>
        <p:nvSpPr>
          <p:cNvPr id="8" name="7 - Έλλειψη"/>
          <p:cNvSpPr/>
          <p:nvPr/>
        </p:nvSpPr>
        <p:spPr>
          <a:xfrm>
            <a:off x="1428728" y="785794"/>
            <a:ext cx="714380" cy="6286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 Εικόνα" descr="Στιγμιότυπο οθόνης 2022-09-27 072833.png"/>
          <p:cNvPicPr/>
          <p:nvPr/>
        </p:nvPicPr>
        <p:blipFill>
          <a:blip r:embed="rId2" cstate="print"/>
          <a:stretch>
            <a:fillRect/>
          </a:stretch>
        </p:blipFill>
        <p:spPr>
          <a:xfrm>
            <a:off x="1071538" y="2000240"/>
            <a:ext cx="2786082" cy="2000264"/>
          </a:xfrm>
          <a:prstGeom prst="rect">
            <a:avLst/>
          </a:prstGeom>
        </p:spPr>
      </p:pic>
      <p:sp>
        <p:nvSpPr>
          <p:cNvPr id="3" name="2 - TextBox"/>
          <p:cNvSpPr txBox="1"/>
          <p:nvPr/>
        </p:nvSpPr>
        <p:spPr>
          <a:xfrm>
            <a:off x="928662" y="500042"/>
            <a:ext cx="7562968" cy="646331"/>
          </a:xfrm>
          <a:prstGeom prst="rect">
            <a:avLst/>
          </a:prstGeom>
          <a:noFill/>
        </p:spPr>
        <p:txBody>
          <a:bodyPr wrap="none" rtlCol="0">
            <a:spAutoFit/>
          </a:bodyPr>
          <a:lstStyle/>
          <a:p>
            <a:pPr marL="342900" indent="-342900" algn="ctr"/>
            <a:r>
              <a:rPr lang="en-US" dirty="0" smtClean="0"/>
              <a:t>2. Non- extreme cases of September 2022 : Differences between ICON-GR and </a:t>
            </a:r>
          </a:p>
          <a:p>
            <a:pPr marL="342900" indent="-342900" algn="ctr"/>
            <a:r>
              <a:rPr lang="en-US" dirty="0" smtClean="0"/>
              <a:t>COSMO-GR 27/9/2022</a:t>
            </a:r>
            <a:endParaRPr lang="el-GR" dirty="0"/>
          </a:p>
        </p:txBody>
      </p:sp>
      <p:pic>
        <p:nvPicPr>
          <p:cNvPr id="4" name="1 - Εικόνα" descr="Στιγμιότυπο οθόνης 2022-09-27 073058.png"/>
          <p:cNvPicPr/>
          <p:nvPr/>
        </p:nvPicPr>
        <p:blipFill>
          <a:blip r:embed="rId3" cstate="print"/>
          <a:stretch>
            <a:fillRect/>
          </a:stretch>
        </p:blipFill>
        <p:spPr>
          <a:xfrm>
            <a:off x="5072066" y="1928802"/>
            <a:ext cx="2786082" cy="2048065"/>
          </a:xfrm>
          <a:prstGeom prst="rect">
            <a:avLst/>
          </a:prstGeom>
        </p:spPr>
      </p:pic>
      <p:sp>
        <p:nvSpPr>
          <p:cNvPr id="5" name="4 - TextBox"/>
          <p:cNvSpPr txBox="1"/>
          <p:nvPr/>
        </p:nvSpPr>
        <p:spPr>
          <a:xfrm>
            <a:off x="785786" y="4572008"/>
            <a:ext cx="7215238" cy="1477328"/>
          </a:xfrm>
          <a:prstGeom prst="rect">
            <a:avLst/>
          </a:prstGeom>
          <a:noFill/>
        </p:spPr>
        <p:txBody>
          <a:bodyPr wrap="square" rtlCol="0">
            <a:spAutoFit/>
          </a:bodyPr>
          <a:lstStyle/>
          <a:p>
            <a:r>
              <a:rPr lang="en-US" dirty="0" smtClean="0"/>
              <a:t>A </a:t>
            </a:r>
            <a:r>
              <a:rPr lang="en-US" dirty="0"/>
              <a:t>N-NW flow over </a:t>
            </a:r>
            <a:r>
              <a:rPr lang="en-US" dirty="0" smtClean="0"/>
              <a:t>Greece coming from the West associated </a:t>
            </a:r>
            <a:r>
              <a:rPr lang="en-US" dirty="0"/>
              <a:t>with frontal activity </a:t>
            </a:r>
            <a:r>
              <a:rPr lang="en-US" dirty="0" smtClean="0"/>
              <a:t>produces </a:t>
            </a:r>
            <a:r>
              <a:rPr lang="en-US" dirty="0"/>
              <a:t>rain mainly over </a:t>
            </a:r>
            <a:r>
              <a:rPr lang="en-US" dirty="0" smtClean="0"/>
              <a:t>W and N of Greece. </a:t>
            </a:r>
            <a:r>
              <a:rPr lang="en-US" dirty="0"/>
              <a:t>There are differences between the models, with </a:t>
            </a:r>
            <a:r>
              <a:rPr lang="en-US" dirty="0" smtClean="0"/>
              <a:t>ICON-GR </a:t>
            </a:r>
            <a:r>
              <a:rPr lang="en-US" dirty="0"/>
              <a:t>producing more precipitation than measured.</a:t>
            </a:r>
            <a:endParaRPr lang="el-GR" dirty="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srcRect/>
          <a:stretch>
            <a:fillRect/>
          </a:stretch>
        </p:blipFill>
        <p:spPr bwMode="auto">
          <a:xfrm>
            <a:off x="642910" y="500042"/>
            <a:ext cx="3071834" cy="2286016"/>
          </a:xfrm>
          <a:prstGeom prst="rect">
            <a:avLst/>
          </a:prstGeom>
          <a:noFill/>
          <a:ln w="9525">
            <a:noFill/>
            <a:miter lim="800000"/>
            <a:headEnd/>
            <a:tailEnd/>
          </a:ln>
        </p:spPr>
      </p:pic>
      <p:pic>
        <p:nvPicPr>
          <p:cNvPr id="3" name="2 - Εικόνα"/>
          <p:cNvPicPr/>
          <p:nvPr/>
        </p:nvPicPr>
        <p:blipFill>
          <a:blip r:embed="rId3" cstate="print"/>
          <a:stretch>
            <a:fillRect/>
          </a:stretch>
        </p:blipFill>
        <p:spPr>
          <a:xfrm>
            <a:off x="571472" y="3429000"/>
            <a:ext cx="3071834" cy="2428892"/>
          </a:xfrm>
          <a:prstGeom prst="rect">
            <a:avLst/>
          </a:prstGeom>
        </p:spPr>
      </p:pic>
      <p:sp>
        <p:nvSpPr>
          <p:cNvPr id="4" name="3 - TextBox"/>
          <p:cNvSpPr txBox="1"/>
          <p:nvPr/>
        </p:nvSpPr>
        <p:spPr>
          <a:xfrm>
            <a:off x="928662" y="2857496"/>
            <a:ext cx="2391617" cy="369332"/>
          </a:xfrm>
          <a:prstGeom prst="rect">
            <a:avLst/>
          </a:prstGeom>
          <a:noFill/>
        </p:spPr>
        <p:txBody>
          <a:bodyPr wrap="none" rtlCol="0">
            <a:spAutoFit/>
          </a:bodyPr>
          <a:lstStyle/>
          <a:p>
            <a:r>
              <a:rPr lang="en-US" dirty="0" smtClean="0"/>
              <a:t>ICON-GR2.5 (2100 UTC)</a:t>
            </a:r>
            <a:endParaRPr lang="el-GR" dirty="0"/>
          </a:p>
        </p:txBody>
      </p:sp>
      <p:sp>
        <p:nvSpPr>
          <p:cNvPr id="5" name="4 - TextBox"/>
          <p:cNvSpPr txBox="1"/>
          <p:nvPr/>
        </p:nvSpPr>
        <p:spPr>
          <a:xfrm>
            <a:off x="1081062" y="6060064"/>
            <a:ext cx="2465355" cy="369332"/>
          </a:xfrm>
          <a:prstGeom prst="rect">
            <a:avLst/>
          </a:prstGeom>
          <a:noFill/>
        </p:spPr>
        <p:txBody>
          <a:bodyPr wrap="none" rtlCol="0">
            <a:spAutoFit/>
          </a:bodyPr>
          <a:lstStyle/>
          <a:p>
            <a:r>
              <a:rPr lang="en-US" dirty="0" smtClean="0"/>
              <a:t>COSMO-GR4 (2100 UTC)</a:t>
            </a:r>
            <a:endParaRPr lang="el-GR" dirty="0"/>
          </a:p>
        </p:txBody>
      </p:sp>
      <p:pic>
        <p:nvPicPr>
          <p:cNvPr id="1026" name="Picture 2"/>
          <p:cNvPicPr>
            <a:picLocks noChangeAspect="1" noChangeArrowheads="1"/>
          </p:cNvPicPr>
          <p:nvPr/>
        </p:nvPicPr>
        <p:blipFill>
          <a:blip r:embed="rId4"/>
          <a:srcRect/>
          <a:stretch>
            <a:fillRect/>
          </a:stretch>
        </p:blipFill>
        <p:spPr bwMode="auto">
          <a:xfrm>
            <a:off x="4929190" y="389772"/>
            <a:ext cx="3143272" cy="2573734"/>
          </a:xfrm>
          <a:prstGeom prst="rect">
            <a:avLst/>
          </a:prstGeom>
          <a:noFill/>
          <a:ln w="9525">
            <a:noFill/>
            <a:miter lim="800000"/>
            <a:headEnd/>
            <a:tailEnd/>
          </a:ln>
          <a:effectLst/>
        </p:spPr>
      </p:pic>
      <p:sp>
        <p:nvSpPr>
          <p:cNvPr id="7" name="6 - TextBox"/>
          <p:cNvSpPr txBox="1"/>
          <p:nvPr/>
        </p:nvSpPr>
        <p:spPr>
          <a:xfrm>
            <a:off x="4500562" y="3643314"/>
            <a:ext cx="4495526" cy="923330"/>
          </a:xfrm>
          <a:prstGeom prst="rect">
            <a:avLst/>
          </a:prstGeom>
          <a:noFill/>
        </p:spPr>
        <p:txBody>
          <a:bodyPr wrap="none" rtlCol="0">
            <a:spAutoFit/>
          </a:bodyPr>
          <a:lstStyle/>
          <a:p>
            <a:r>
              <a:rPr lang="en-US" dirty="0" smtClean="0"/>
              <a:t>According to the measurements, Thessaloniki </a:t>
            </a:r>
          </a:p>
          <a:p>
            <a:r>
              <a:rPr lang="en-US" dirty="0" smtClean="0"/>
              <a:t>area did not report any rain, so in this case, </a:t>
            </a:r>
          </a:p>
          <a:p>
            <a:r>
              <a:rPr lang="en-US" dirty="0" smtClean="0"/>
              <a:t>ICON-GR overestimated precipitation.</a:t>
            </a:r>
            <a:endParaRPr lang="el-GR" dirty="0"/>
          </a:p>
        </p:txBody>
      </p:sp>
      <p:sp>
        <p:nvSpPr>
          <p:cNvPr id="8" name="7 - Έλλειψη"/>
          <p:cNvSpPr/>
          <p:nvPr/>
        </p:nvSpPr>
        <p:spPr>
          <a:xfrm>
            <a:off x="1428728" y="785794"/>
            <a:ext cx="714380" cy="6286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28663" y="500042"/>
            <a:ext cx="7358114" cy="646331"/>
          </a:xfrm>
          <a:prstGeom prst="rect">
            <a:avLst/>
          </a:prstGeom>
          <a:noFill/>
        </p:spPr>
        <p:txBody>
          <a:bodyPr wrap="square" rtlCol="0">
            <a:spAutoFit/>
          </a:bodyPr>
          <a:lstStyle/>
          <a:p>
            <a:pPr marL="342900" indent="-342900" algn="ctr"/>
            <a:r>
              <a:rPr lang="en-US" dirty="0" smtClean="0"/>
              <a:t>3.  Non- extreme case of December 2022 : Wind speed Differences between ICON-GR and ECMWF-IFS  20/12/2022</a:t>
            </a:r>
            <a:endParaRPr lang="el-GR" dirty="0"/>
          </a:p>
        </p:txBody>
      </p:sp>
      <p:pic>
        <p:nvPicPr>
          <p:cNvPr id="3" name="2 - Εικόνα"/>
          <p:cNvPicPr/>
          <p:nvPr/>
        </p:nvPicPr>
        <p:blipFill>
          <a:blip r:embed="rId2" cstate="print"/>
          <a:srcRect l="17500" t="25000"/>
          <a:stretch>
            <a:fillRect/>
          </a:stretch>
        </p:blipFill>
        <p:spPr bwMode="auto">
          <a:xfrm>
            <a:off x="1063558" y="1628800"/>
            <a:ext cx="2936938" cy="2014513"/>
          </a:xfrm>
          <a:prstGeom prst="rect">
            <a:avLst/>
          </a:prstGeom>
          <a:noFill/>
          <a:ln w="9525">
            <a:noFill/>
            <a:miter lim="800000"/>
            <a:headEnd/>
            <a:tailEnd/>
          </a:ln>
          <a:effectLst/>
        </p:spPr>
      </p:pic>
      <p:pic>
        <p:nvPicPr>
          <p:cNvPr id="4" name="3 - Εικόνα"/>
          <p:cNvPicPr/>
          <p:nvPr/>
        </p:nvPicPr>
        <p:blipFill>
          <a:blip r:embed="rId3" cstate="print"/>
          <a:srcRect l="30081" t="27500" r="13821"/>
          <a:stretch>
            <a:fillRect/>
          </a:stretch>
        </p:blipFill>
        <p:spPr bwMode="auto">
          <a:xfrm>
            <a:off x="5311460" y="1641104"/>
            <a:ext cx="3046754" cy="2216524"/>
          </a:xfrm>
          <a:prstGeom prst="rect">
            <a:avLst/>
          </a:prstGeom>
          <a:noFill/>
          <a:ln w="9525">
            <a:noFill/>
            <a:miter lim="800000"/>
            <a:headEnd/>
            <a:tailEnd/>
          </a:ln>
          <a:effectLst/>
        </p:spPr>
      </p:pic>
      <p:sp>
        <p:nvSpPr>
          <p:cNvPr id="5" name="4 - TextBox"/>
          <p:cNvSpPr txBox="1"/>
          <p:nvPr/>
        </p:nvSpPr>
        <p:spPr>
          <a:xfrm>
            <a:off x="1619672" y="4211429"/>
            <a:ext cx="6048672" cy="646331"/>
          </a:xfrm>
          <a:prstGeom prst="rect">
            <a:avLst/>
          </a:prstGeom>
          <a:noFill/>
        </p:spPr>
        <p:txBody>
          <a:bodyPr wrap="square" rtlCol="0">
            <a:spAutoFit/>
          </a:bodyPr>
          <a:lstStyle/>
          <a:p>
            <a:r>
              <a:rPr lang="en-US" dirty="0"/>
              <a:t>High pressures </a:t>
            </a:r>
            <a:r>
              <a:rPr lang="en-US" dirty="0" smtClean="0"/>
              <a:t>over </a:t>
            </a:r>
            <a:r>
              <a:rPr lang="en-US" dirty="0"/>
              <a:t>W Greece combined with low pressures over </a:t>
            </a:r>
            <a:r>
              <a:rPr lang="en-US" dirty="0" smtClean="0"/>
              <a:t>E parts  </a:t>
            </a:r>
            <a:r>
              <a:rPr lang="en-US" dirty="0"/>
              <a:t>led to a strong northerly flow over Aegean.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srcRect/>
          <a:stretch>
            <a:fillRect/>
          </a:stretch>
        </p:blipFill>
        <p:spPr bwMode="auto">
          <a:xfrm>
            <a:off x="500034" y="571480"/>
            <a:ext cx="3357586" cy="2214578"/>
          </a:xfrm>
          <a:prstGeom prst="rect">
            <a:avLst/>
          </a:prstGeom>
          <a:noFill/>
          <a:ln w="9525">
            <a:noFill/>
            <a:miter lim="800000"/>
            <a:headEnd/>
            <a:tailEnd/>
          </a:ln>
          <a:effectLst/>
        </p:spPr>
      </p:pic>
      <p:pic>
        <p:nvPicPr>
          <p:cNvPr id="3" name="2 - Εικόνα"/>
          <p:cNvPicPr/>
          <p:nvPr/>
        </p:nvPicPr>
        <p:blipFill>
          <a:blip r:embed="rId3"/>
          <a:srcRect l="25000" t="27161" r="28333" b="16049"/>
          <a:stretch>
            <a:fillRect/>
          </a:stretch>
        </p:blipFill>
        <p:spPr bwMode="auto">
          <a:xfrm>
            <a:off x="571472" y="3286124"/>
            <a:ext cx="3286148" cy="2500330"/>
          </a:xfrm>
          <a:prstGeom prst="rect">
            <a:avLst/>
          </a:prstGeom>
          <a:noFill/>
          <a:ln w="9525">
            <a:noFill/>
            <a:miter lim="800000"/>
            <a:headEnd/>
            <a:tailEnd/>
          </a:ln>
          <a:effectLst/>
        </p:spPr>
      </p:pic>
      <p:sp>
        <p:nvSpPr>
          <p:cNvPr id="4" name="3 - TextBox"/>
          <p:cNvSpPr txBox="1"/>
          <p:nvPr/>
        </p:nvSpPr>
        <p:spPr>
          <a:xfrm>
            <a:off x="4500562" y="692048"/>
            <a:ext cx="4071965" cy="2308324"/>
          </a:xfrm>
          <a:prstGeom prst="rect">
            <a:avLst/>
          </a:prstGeom>
          <a:noFill/>
        </p:spPr>
        <p:txBody>
          <a:bodyPr wrap="square" rtlCol="0">
            <a:spAutoFit/>
          </a:bodyPr>
          <a:lstStyle/>
          <a:p>
            <a:r>
              <a:rPr lang="en-US" sz="1400" dirty="0"/>
              <a:t>Different color scales make </a:t>
            </a:r>
            <a:r>
              <a:rPr lang="en-US" sz="1400" dirty="0" smtClean="0"/>
              <a:t>forecasters </a:t>
            </a:r>
            <a:r>
              <a:rPr lang="en-US" sz="1400" dirty="0"/>
              <a:t>difficult to compare models. So, the yellow on the first plot corresponds to the red of the second (6B) while the orange of the first is the red of the second (7B). The difference between the plots are the localized areas of 7B and the </a:t>
            </a:r>
            <a:r>
              <a:rPr lang="en-US" sz="1400" dirty="0" err="1"/>
              <a:t>katabatic</a:t>
            </a:r>
            <a:r>
              <a:rPr lang="en-US" sz="1400" dirty="0"/>
              <a:t> winds S of Crete (red 8B</a:t>
            </a:r>
            <a:r>
              <a:rPr lang="en-US" sz="1400" dirty="0" smtClean="0"/>
              <a:t>) which </a:t>
            </a:r>
            <a:r>
              <a:rPr lang="en-US" sz="1400" dirty="0"/>
              <a:t>is a common difference between the models in northerly winds. </a:t>
            </a:r>
            <a:r>
              <a:rPr lang="en-US" sz="1400" dirty="0" smtClean="0"/>
              <a:t>The observations are not sufficient to identify the differences</a:t>
            </a:r>
            <a:endParaRPr lang="el-GR" sz="1400" dirty="0"/>
          </a:p>
          <a:p>
            <a:endParaRPr lang="el-GR" dirty="0"/>
          </a:p>
        </p:txBody>
      </p:sp>
      <p:pic>
        <p:nvPicPr>
          <p:cNvPr id="5" name="4 - Εικόνα"/>
          <p:cNvPicPr/>
          <p:nvPr/>
        </p:nvPicPr>
        <p:blipFill>
          <a:blip r:embed="rId4" cstate="print"/>
          <a:srcRect/>
          <a:stretch>
            <a:fillRect/>
          </a:stretch>
        </p:blipFill>
        <p:spPr bwMode="auto">
          <a:xfrm>
            <a:off x="4714876" y="3071810"/>
            <a:ext cx="4071966" cy="3143272"/>
          </a:xfrm>
          <a:prstGeom prst="rect">
            <a:avLst/>
          </a:prstGeom>
          <a:noFill/>
          <a:ln w="9525">
            <a:noFill/>
            <a:miter lim="800000"/>
            <a:headEnd/>
            <a:tailEnd/>
          </a:ln>
          <a:effectLst/>
        </p:spPr>
      </p:pic>
      <p:sp>
        <p:nvSpPr>
          <p:cNvPr id="6" name="ZoneTexte 5"/>
          <p:cNvSpPr txBox="1"/>
          <p:nvPr/>
        </p:nvSpPr>
        <p:spPr>
          <a:xfrm>
            <a:off x="1835696" y="6093296"/>
            <a:ext cx="1084015" cy="369332"/>
          </a:xfrm>
          <a:prstGeom prst="rect">
            <a:avLst/>
          </a:prstGeom>
          <a:noFill/>
        </p:spPr>
        <p:txBody>
          <a:bodyPr wrap="none" rtlCol="0">
            <a:spAutoFit/>
          </a:bodyPr>
          <a:lstStyle/>
          <a:p>
            <a:r>
              <a:rPr lang="en-US" dirty="0" smtClean="0"/>
              <a:t>0900 UTC</a:t>
            </a:r>
            <a:endParaRPr lang="fr-FR" dirty="0"/>
          </a:p>
        </p:txBody>
      </p:sp>
      <p:sp>
        <p:nvSpPr>
          <p:cNvPr id="7" name="6 - Έλλειψη"/>
          <p:cNvSpPr/>
          <p:nvPr/>
        </p:nvSpPr>
        <p:spPr>
          <a:xfrm>
            <a:off x="1857356" y="2500306"/>
            <a:ext cx="1285884"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“Gaia” frontal system  </a:t>
            </a:r>
            <a:endParaRPr lang="el-GR" dirty="0"/>
          </a:p>
        </p:txBody>
      </p:sp>
      <p:sp>
        <p:nvSpPr>
          <p:cNvPr id="3" name="2 - Υπότιτλος"/>
          <p:cNvSpPr>
            <a:spLocks noGrp="1"/>
          </p:cNvSpPr>
          <p:nvPr>
            <p:ph type="subTitle" idx="1"/>
          </p:nvPr>
        </p:nvSpPr>
        <p:spPr/>
        <p:txBody>
          <a:bodyPr/>
          <a:lstStyle/>
          <a:p>
            <a:r>
              <a:rPr lang="en-US" dirty="0" smtClean="0"/>
              <a:t>10-11/12/22</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2910" y="509448"/>
            <a:ext cx="3357586" cy="270523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929190" y="357166"/>
            <a:ext cx="3286148" cy="2761350"/>
          </a:xfrm>
          <a:prstGeom prst="rect">
            <a:avLst/>
          </a:prstGeom>
          <a:noFill/>
          <a:ln w="9525">
            <a:noFill/>
            <a:miter lim="800000"/>
            <a:headEnd/>
            <a:tailEnd/>
          </a:ln>
          <a:effectLst/>
        </p:spPr>
      </p:pic>
      <p:sp>
        <p:nvSpPr>
          <p:cNvPr id="5" name="4 - TextBox"/>
          <p:cNvSpPr txBox="1"/>
          <p:nvPr/>
        </p:nvSpPr>
        <p:spPr>
          <a:xfrm>
            <a:off x="4460928" y="3714752"/>
            <a:ext cx="3611534" cy="1200329"/>
          </a:xfrm>
          <a:prstGeom prst="rect">
            <a:avLst/>
          </a:prstGeom>
          <a:noFill/>
        </p:spPr>
        <p:txBody>
          <a:bodyPr wrap="square" rtlCol="0">
            <a:spAutoFit/>
          </a:bodyPr>
          <a:lstStyle/>
          <a:p>
            <a:r>
              <a:rPr lang="en-US" dirty="0" smtClean="0"/>
              <a:t>10/12/22 : Strong S –SW flow with frontal activity over the country  brought heavy rain over W and E parts of Greece  (less in Central)</a:t>
            </a:r>
            <a:endParaRPr lang="el-GR" dirty="0"/>
          </a:p>
        </p:txBody>
      </p:sp>
      <p:pic>
        <p:nvPicPr>
          <p:cNvPr id="1030" name="Picture 6" descr="https://wetter3.de/Archiv/UKMet/22121012_UKMet_Analyse.gif"/>
          <p:cNvPicPr>
            <a:picLocks noChangeAspect="1" noChangeArrowheads="1"/>
          </p:cNvPicPr>
          <p:nvPr/>
        </p:nvPicPr>
        <p:blipFill>
          <a:blip r:embed="rId4"/>
          <a:srcRect/>
          <a:stretch>
            <a:fillRect/>
          </a:stretch>
        </p:blipFill>
        <p:spPr bwMode="auto">
          <a:xfrm>
            <a:off x="642910" y="3286124"/>
            <a:ext cx="3628937" cy="2571768"/>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669</Words>
  <Application>Microsoft Office PowerPoint</Application>
  <PresentationFormat>Προβολή στην οθόνη (4:3)</PresentationFormat>
  <Paragraphs>54</Paragraphs>
  <Slides>16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HNMS cases SON-DJF</vt:lpstr>
      <vt:lpstr>Διαφάνεια 2</vt:lpstr>
      <vt:lpstr>Διαφάνεια 3</vt:lpstr>
      <vt:lpstr>Διαφάνεια 4</vt:lpstr>
      <vt:lpstr>Διαφάνεια 5</vt:lpstr>
      <vt:lpstr>Διαφάνεια 6</vt:lpstr>
      <vt:lpstr>Διαφάνεια 7</vt:lpstr>
      <vt:lpstr>“Gaia” frontal system  </vt:lpstr>
      <vt:lpstr>Διαφάνεια 9</vt:lpstr>
      <vt:lpstr>Διαφάνεια 10</vt:lpstr>
      <vt:lpstr>Διαφάνεια 11</vt:lpstr>
      <vt:lpstr>10/12/22</vt:lpstr>
      <vt:lpstr>Διαφάνεια 13</vt:lpstr>
      <vt:lpstr>Snow in Greece ! </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cases SON-DJF</dc:title>
  <dc:creator>user</dc:creator>
  <cp:lastModifiedBy>user</cp:lastModifiedBy>
  <cp:revision>25</cp:revision>
  <dcterms:created xsi:type="dcterms:W3CDTF">2023-08-10T09:43:05Z</dcterms:created>
  <dcterms:modified xsi:type="dcterms:W3CDTF">2023-09-04T11:38:14Z</dcterms:modified>
</cp:coreProperties>
</file>