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6"/>
  </p:notesMasterIdLst>
  <p:sldIdLst>
    <p:sldId id="466" r:id="rId2"/>
    <p:sldId id="467" r:id="rId3"/>
    <p:sldId id="468" r:id="rId4"/>
    <p:sldId id="258" r:id="rId5"/>
    <p:sldId id="471" r:id="rId6"/>
    <p:sldId id="473" r:id="rId7"/>
    <p:sldId id="476" r:id="rId8"/>
    <p:sldId id="452" r:id="rId9"/>
    <p:sldId id="478" r:id="rId10"/>
    <p:sldId id="479" r:id="rId11"/>
    <p:sldId id="451" r:id="rId12"/>
    <p:sldId id="477" r:id="rId13"/>
    <p:sldId id="465" r:id="rId14"/>
    <p:sldId id="474" r:id="rId1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varScale="1">
        <p:scale>
          <a:sx n="82" d="100"/>
          <a:sy n="82" d="100"/>
        </p:scale>
        <p:origin x="8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E27EB0EB-3D5C-4221-AC74-48DC48F79045}" type="datetimeFigureOut">
              <a:rPr lang="el-GR"/>
              <a:pPr>
                <a:defRPr/>
              </a:pPr>
              <a:t>03/09/2025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04579F4F-063A-41DE-AE9E-08DBC89B2609}" type="slidenum">
              <a:rPr lang="el-GR"/>
              <a:pPr>
                <a:defRPr/>
              </a:pPr>
              <a:t>‹#›</a:t>
            </a:fld>
            <a:endParaRPr lang="el-GR"/>
          </a:p>
        </p:txBody>
      </p:sp>
    </p:spTree>
    <p:extLst>
      <p:ext uri="{BB962C8B-B14F-4D97-AF65-F5344CB8AC3E}">
        <p14:creationId xmlns:p14="http://schemas.microsoft.com/office/powerpoint/2010/main" val="2921507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4</a:t>
            </a:r>
            <a:r>
              <a:rPr lang="el-GR" b="1" u="sng" dirty="0">
                <a:ea typeface="ＭＳ Ｐゴシック" pitchFamily="34" charset="-128"/>
              </a:rPr>
              <a:t>)</a:t>
            </a:r>
            <a:endParaRPr lang="el-GR" dirty="0">
              <a:ea typeface="ＭＳ Ｐゴシック" pitchFamily="34" charset="-128"/>
            </a:endParaRPr>
          </a:p>
          <a:p>
            <a:r>
              <a:rPr lang="en-US" dirty="0"/>
              <a:t>In more details….</a:t>
            </a:r>
          </a:p>
          <a:p>
            <a:endParaRPr lang="en-US" dirty="0"/>
          </a:p>
          <a:p>
            <a:r>
              <a:rPr lang="en-US" dirty="0"/>
              <a:t>The first part with the surface observation network upgrade includes the installation of 5</a:t>
            </a:r>
            <a:r>
              <a:rPr lang="en-US" sz="1200" baseline="0" dirty="0">
                <a:latin typeface="Calibri" pitchFamily="34" charset="0"/>
              </a:rPr>
              <a:t>0 Automatic Weather Stations systems consisted of the most essential sensors, 30 Environmental AWS consisted of some more peculiar sensors, 10 shipboard AWS (S-AWS), 10 portable (P-AWS) and 3 fully automatic sounding systems (ARS).</a:t>
            </a:r>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8</a:t>
            </a:fld>
            <a:endParaRPr lang="el-GR"/>
          </a:p>
        </p:txBody>
      </p:sp>
    </p:spTree>
    <p:extLst>
      <p:ext uri="{BB962C8B-B14F-4D97-AF65-F5344CB8AC3E}">
        <p14:creationId xmlns:p14="http://schemas.microsoft.com/office/powerpoint/2010/main" val="308967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9D3E-42B5-BFF0-E42B-CDB8EEDF467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DC93C59-9433-47A6-43A2-5FDFADB4837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919F520-C972-A32A-3D5C-25D6FF076B3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4</a:t>
            </a:r>
            <a:r>
              <a:rPr lang="el-GR" b="1" u="sng" dirty="0">
                <a:ea typeface="ＭＳ Ｐゴシック" pitchFamily="34" charset="-128"/>
              </a:rPr>
              <a:t>)</a:t>
            </a:r>
            <a:endParaRPr lang="el-GR" dirty="0">
              <a:ea typeface="ＭＳ Ｐゴシック" pitchFamily="34" charset="-128"/>
            </a:endParaRPr>
          </a:p>
          <a:p>
            <a:r>
              <a:rPr lang="en-US" dirty="0"/>
              <a:t>In more details….</a:t>
            </a:r>
          </a:p>
          <a:p>
            <a:endParaRPr lang="en-US" dirty="0"/>
          </a:p>
          <a:p>
            <a:r>
              <a:rPr lang="en-US" dirty="0"/>
              <a:t>The first part with the surface observation network upgrade includes the installation of 5</a:t>
            </a:r>
            <a:r>
              <a:rPr lang="en-US" sz="1200" baseline="0" dirty="0">
                <a:latin typeface="Calibri" pitchFamily="34" charset="0"/>
              </a:rPr>
              <a:t>0 Automatic Weather Stations systems consisted of the most essential sensors, 30 Environmental AWS consisted of some more peculiar sensors, 10 shipboard AWS (S-AWS), 10 portable (P-AWS) and 3 fully automatic sounding systems (ARS).</a:t>
            </a:r>
          </a:p>
        </p:txBody>
      </p:sp>
      <p:sp>
        <p:nvSpPr>
          <p:cNvPr id="4" name="Θέση αριθμού διαφάνειας 3">
            <a:extLst>
              <a:ext uri="{FF2B5EF4-FFF2-40B4-BE49-F238E27FC236}">
                <a16:creationId xmlns:a16="http://schemas.microsoft.com/office/drawing/2014/main" id="{DED3498B-18D5-F183-6FF3-A0D4288203A3}"/>
              </a:ext>
            </a:extLst>
          </p:cNvPr>
          <p:cNvSpPr>
            <a:spLocks noGrp="1"/>
          </p:cNvSpPr>
          <p:nvPr>
            <p:ph type="sldNum" sz="quarter" idx="10"/>
          </p:nvPr>
        </p:nvSpPr>
        <p:spPr/>
        <p:txBody>
          <a:bodyPr/>
          <a:lstStyle/>
          <a:p>
            <a:pPr>
              <a:defRPr/>
            </a:pPr>
            <a:fld id="{450B3254-783F-469B-9AFE-A52C042C5B30}" type="slidenum">
              <a:rPr lang="el-GR" smtClean="0"/>
              <a:pPr>
                <a:defRPr/>
              </a:pPr>
              <a:t>9</a:t>
            </a:fld>
            <a:endParaRPr lang="el-GR"/>
          </a:p>
        </p:txBody>
      </p:sp>
    </p:spTree>
    <p:extLst>
      <p:ext uri="{BB962C8B-B14F-4D97-AF65-F5344CB8AC3E}">
        <p14:creationId xmlns:p14="http://schemas.microsoft.com/office/powerpoint/2010/main" val="412258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3E9A9-C4C5-2A84-75AB-726256FCFAE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D07DBDF-7A28-D2B5-23B0-1CAD30C6D0C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7126E6A-25E9-2C38-731B-4A5DB1025A8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4</a:t>
            </a:r>
            <a:r>
              <a:rPr lang="el-GR" b="1" u="sng" dirty="0">
                <a:ea typeface="ＭＳ Ｐゴシック" pitchFamily="34" charset="-128"/>
              </a:rPr>
              <a:t>)</a:t>
            </a:r>
            <a:endParaRPr lang="el-GR" dirty="0">
              <a:ea typeface="ＭＳ Ｐゴシック" pitchFamily="34" charset="-128"/>
            </a:endParaRPr>
          </a:p>
          <a:p>
            <a:r>
              <a:rPr lang="en-US" dirty="0"/>
              <a:t>In more details….</a:t>
            </a:r>
          </a:p>
          <a:p>
            <a:endParaRPr lang="en-US" dirty="0"/>
          </a:p>
          <a:p>
            <a:r>
              <a:rPr lang="en-US" dirty="0"/>
              <a:t>The first part with the surface observation network upgrade includes the installation of 5</a:t>
            </a:r>
            <a:r>
              <a:rPr lang="en-US" sz="1200" baseline="0" dirty="0">
                <a:latin typeface="Calibri" pitchFamily="34" charset="0"/>
              </a:rPr>
              <a:t>0 Automatic Weather Stations systems consisted of the most essential sensors, 30 Environmental AWS consisted of some more peculiar sensors, 10 shipboard AWS (S-AWS), 10 portable (P-AWS) and 3 fully automatic sounding systems (ARS).</a:t>
            </a:r>
          </a:p>
        </p:txBody>
      </p:sp>
      <p:sp>
        <p:nvSpPr>
          <p:cNvPr id="4" name="Θέση αριθμού διαφάνειας 3">
            <a:extLst>
              <a:ext uri="{FF2B5EF4-FFF2-40B4-BE49-F238E27FC236}">
                <a16:creationId xmlns:a16="http://schemas.microsoft.com/office/drawing/2014/main" id="{CEE3FD04-694F-30B3-537E-90DAE24CA734}"/>
              </a:ext>
            </a:extLst>
          </p:cNvPr>
          <p:cNvSpPr>
            <a:spLocks noGrp="1"/>
          </p:cNvSpPr>
          <p:nvPr>
            <p:ph type="sldNum" sz="quarter" idx="10"/>
          </p:nvPr>
        </p:nvSpPr>
        <p:spPr/>
        <p:txBody>
          <a:bodyPr/>
          <a:lstStyle/>
          <a:p>
            <a:pPr>
              <a:defRPr/>
            </a:pPr>
            <a:fld id="{450B3254-783F-469B-9AFE-A52C042C5B30}" type="slidenum">
              <a:rPr lang="el-GR" smtClean="0"/>
              <a:pPr>
                <a:defRPr/>
              </a:pPr>
              <a:t>10</a:t>
            </a:fld>
            <a:endParaRPr lang="el-GR"/>
          </a:p>
        </p:txBody>
      </p:sp>
    </p:spTree>
    <p:extLst>
      <p:ext uri="{BB962C8B-B14F-4D97-AF65-F5344CB8AC3E}">
        <p14:creationId xmlns:p14="http://schemas.microsoft.com/office/powerpoint/2010/main" val="1734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11</a:t>
            </a:fld>
            <a:endParaRPr lang="el-GR"/>
          </a:p>
        </p:txBody>
      </p:sp>
    </p:spTree>
    <p:extLst>
      <p:ext uri="{BB962C8B-B14F-4D97-AF65-F5344CB8AC3E}">
        <p14:creationId xmlns:p14="http://schemas.microsoft.com/office/powerpoint/2010/main" val="64298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EE182-D62E-DF6D-363C-EFBFF52048A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C7ECC92-F359-3004-E9D6-42427FCD4B7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E0126CC-749F-ABA7-9A51-639DCF37F83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a:extLst>
              <a:ext uri="{FF2B5EF4-FFF2-40B4-BE49-F238E27FC236}">
                <a16:creationId xmlns:a16="http://schemas.microsoft.com/office/drawing/2014/main" id="{89ECD85D-E68A-51DF-C3A4-17CBAE4469CA}"/>
              </a:ext>
            </a:extLst>
          </p:cNvPr>
          <p:cNvSpPr>
            <a:spLocks noGrp="1"/>
          </p:cNvSpPr>
          <p:nvPr>
            <p:ph type="sldNum" sz="quarter" idx="10"/>
          </p:nvPr>
        </p:nvSpPr>
        <p:spPr/>
        <p:txBody>
          <a:bodyPr/>
          <a:lstStyle/>
          <a:p>
            <a:pPr>
              <a:defRPr/>
            </a:pPr>
            <a:fld id="{450B3254-783F-469B-9AFE-A52C042C5B30}" type="slidenum">
              <a:rPr lang="el-GR" smtClean="0"/>
              <a:pPr>
                <a:defRPr/>
              </a:pPr>
              <a:t>12</a:t>
            </a:fld>
            <a:endParaRPr lang="el-GR"/>
          </a:p>
        </p:txBody>
      </p:sp>
    </p:spTree>
    <p:extLst>
      <p:ext uri="{BB962C8B-B14F-4D97-AF65-F5344CB8AC3E}">
        <p14:creationId xmlns:p14="http://schemas.microsoft.com/office/powerpoint/2010/main" val="51596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b="1" u="sng" dirty="0">
                <a:ea typeface="ＭＳ Ｐゴシック" pitchFamily="34" charset="-128"/>
              </a:rPr>
              <a:t>(Δ–</a:t>
            </a:r>
            <a:r>
              <a:rPr lang="en-US" b="1" u="sng" dirty="0">
                <a:ea typeface="ＭＳ Ｐゴシック" pitchFamily="34" charset="-128"/>
              </a:rPr>
              <a:t>8</a:t>
            </a:r>
            <a:r>
              <a:rPr lang="el-GR" b="1" u="sng" dirty="0">
                <a:ea typeface="ＭＳ Ｐゴシック" pitchFamily="34" charset="-128"/>
              </a:rPr>
              <a:t>)</a:t>
            </a:r>
            <a:endParaRPr lang="el-GR"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modernization</a:t>
            </a:r>
            <a:r>
              <a:rPr lang="en-US" baseline="0" dirty="0"/>
              <a:t> </a:t>
            </a:r>
            <a:r>
              <a:rPr lang="en-US" dirty="0"/>
              <a:t>project with the title of “Implementation of a nowcasting system for severe weather and for supporting Hellenic Civil Protection Authority</a:t>
            </a:r>
            <a:r>
              <a:rPr lang="en-US" sz="1200" dirty="0">
                <a:latin typeface="Calibri" pitchFamily="34" charset="0"/>
              </a:rPr>
              <a:t>” includes the upgrade and spatial expansion of our radar network covering the entire Hellenic territory </a:t>
            </a:r>
            <a:r>
              <a:rPr lang="en-US" sz="1200" baseline="0" dirty="0">
                <a:latin typeface="Calibri" pitchFamily="34" charset="0"/>
              </a:rPr>
              <a:t>with at least 10 new C-band dual polarization systems, the upgrade of our satellite receiving stations to be compatible with the new generation of EUMETSAT satellites MTG and METOP SG, the upgrade of our lightning detection network and the development of a Nowcasting system focusing on severe weather. The system will be able to produce warnings automatically which after a quality control from the on duty forecasters will be sent to civil protection services and then to public. The</a:t>
            </a:r>
            <a:r>
              <a:rPr lang="en-US" sz="1200" dirty="0">
                <a:latin typeface="Calibri" pitchFamily="34" charset="0"/>
              </a:rPr>
              <a:t> budget of the project is around 50 million euros and has a scheduling of at least 5 years</a:t>
            </a:r>
            <a:r>
              <a:rPr lang="en-US" sz="1200" baseline="0" dirty="0">
                <a:latin typeface="Calibri" pitchFamily="34" charset="0"/>
              </a:rPr>
              <a:t>.</a:t>
            </a:r>
            <a:endParaRPr lang="el-GR" dirty="0"/>
          </a:p>
        </p:txBody>
      </p:sp>
      <p:sp>
        <p:nvSpPr>
          <p:cNvPr id="4" name="Θέση αριθμού διαφάνειας 3"/>
          <p:cNvSpPr>
            <a:spLocks noGrp="1"/>
          </p:cNvSpPr>
          <p:nvPr>
            <p:ph type="sldNum" sz="quarter" idx="10"/>
          </p:nvPr>
        </p:nvSpPr>
        <p:spPr/>
        <p:txBody>
          <a:bodyPr/>
          <a:lstStyle/>
          <a:p>
            <a:pPr>
              <a:defRPr/>
            </a:pPr>
            <a:fld id="{450B3254-783F-469B-9AFE-A52C042C5B30}" type="slidenum">
              <a:rPr lang="el-GR" smtClean="0"/>
              <a:pPr>
                <a:defRPr/>
              </a:pPr>
              <a:t>13</a:t>
            </a:fld>
            <a:endParaRPr lang="el-GR"/>
          </a:p>
        </p:txBody>
      </p:sp>
    </p:spTree>
    <p:extLst>
      <p:ext uri="{BB962C8B-B14F-4D97-AF65-F5344CB8AC3E}">
        <p14:creationId xmlns:p14="http://schemas.microsoft.com/office/powerpoint/2010/main" val="322238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5" name="AutoShape 12"/>
          <p:cNvSpPr>
            <a:spLocks noChangeArrowheads="1"/>
          </p:cNvSpPr>
          <p:nvPr userDrawn="1"/>
        </p:nvSpPr>
        <p:spPr bwMode="auto">
          <a:xfrm>
            <a:off x="471487" y="1628800"/>
            <a:ext cx="8493001" cy="1428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pic>
        <p:nvPicPr>
          <p:cNvPr id="7" name="Εικόνα 6"/>
          <p:cNvPicPr>
            <a:picLocks noChangeAspect="1"/>
          </p:cNvPicPr>
          <p:nvPr userDrawn="1"/>
        </p:nvPicPr>
        <p:blipFill rotWithShape="1">
          <a:blip r:embed="rId2" cstate="print"/>
          <a:srcRect r="5804"/>
          <a:stretch/>
        </p:blipFill>
        <p:spPr>
          <a:xfrm>
            <a:off x="6444208" y="355251"/>
            <a:ext cx="2175661" cy="52825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7" y="199366"/>
            <a:ext cx="2894868" cy="840029"/>
          </a:xfrm>
          <a:prstGeom prst="rect">
            <a:avLst/>
          </a:prstGeom>
        </p:spPr>
      </p:pic>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Τίτλος και Αντικείμενο">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 name="AutoShape 12"/>
          <p:cNvSpPr>
            <a:spLocks noChangeArrowheads="1"/>
          </p:cNvSpPr>
          <p:nvPr userDrawn="1"/>
        </p:nvSpPr>
        <p:spPr bwMode="auto">
          <a:xfrm>
            <a:off x="471487" y="1412776"/>
            <a:ext cx="8493001" cy="1428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sp>
        <p:nvSpPr>
          <p:cNvPr id="6" name="AutoShape 12"/>
          <p:cNvSpPr>
            <a:spLocks noChangeArrowheads="1"/>
          </p:cNvSpPr>
          <p:nvPr userDrawn="1"/>
        </p:nvSpPr>
        <p:spPr bwMode="auto">
          <a:xfrm>
            <a:off x="471487" y="5949279"/>
            <a:ext cx="8493001" cy="72008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noFill/>
          <a:ln w="9525">
            <a:no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grpSp>
        <p:nvGrpSpPr>
          <p:cNvPr id="12" name="Ομάδα 11"/>
          <p:cNvGrpSpPr/>
          <p:nvPr userDrawn="1"/>
        </p:nvGrpSpPr>
        <p:grpSpPr>
          <a:xfrm>
            <a:off x="251520" y="6623097"/>
            <a:ext cx="8712968" cy="246221"/>
            <a:chOff x="251520" y="6392360"/>
            <a:chExt cx="8712968" cy="246221"/>
          </a:xfrm>
        </p:grpSpPr>
        <p:sp>
          <p:nvSpPr>
            <p:cNvPr id="2" name="Ορθογώνιο 1"/>
            <p:cNvSpPr/>
            <p:nvPr userDrawn="1"/>
          </p:nvSpPr>
          <p:spPr>
            <a:xfrm>
              <a:off x="251520" y="6392360"/>
              <a:ext cx="8712968" cy="246221"/>
            </a:xfrm>
            <a:prstGeom prst="rect">
              <a:avLst/>
            </a:prstGeom>
            <a:ln>
              <a:noFill/>
            </a:ln>
          </p:spPr>
          <p:txBody>
            <a:bodyPr wrap="square">
              <a:spAutoFit/>
            </a:bodyPr>
            <a:lstStyle/>
            <a:p>
              <a:pPr marL="0" marR="0" indent="0" algn="ctr" defTabSz="914400" rtl="0" eaLnBrk="1" fontAlgn="base" latinLnBrk="0" hangingPunct="1">
                <a:lnSpc>
                  <a:spcPct val="100000"/>
                </a:lnSpc>
                <a:spcBef>
                  <a:spcPct val="0"/>
                </a:spcBef>
                <a:spcAft>
                  <a:spcPts val="0"/>
                </a:spcAft>
                <a:buClrTx/>
                <a:buSzTx/>
                <a:buFontTx/>
                <a:buNone/>
                <a:tabLst/>
                <a:defRPr/>
              </a:pPr>
              <a:r>
                <a:rPr lang="en-GB" sz="1000" b="0" dirty="0">
                  <a:solidFill>
                    <a:srgbClr val="002060"/>
                  </a:solidFill>
                  <a:latin typeface="Calibri" panose="020F0502020204030204" pitchFamily="34" charset="0"/>
                </a:rPr>
                <a:t>COSMO General Meeting 2025</a:t>
              </a:r>
              <a:r>
                <a:rPr lang="en-GB" sz="1000" b="0" baseline="0" dirty="0">
                  <a:solidFill>
                    <a:srgbClr val="002060"/>
                  </a:solidFill>
                  <a:latin typeface="Calibri" panose="020F0502020204030204" pitchFamily="34" charset="0"/>
                </a:rPr>
                <a:t>, 1</a:t>
              </a:r>
              <a:r>
                <a:rPr lang="en-GB" sz="1000" b="0" dirty="0">
                  <a:solidFill>
                    <a:srgbClr val="002060"/>
                  </a:solidFill>
                  <a:latin typeface="Calibri" panose="020F0502020204030204" pitchFamily="34" charset="0"/>
                </a:rPr>
                <a:t>- 5</a:t>
              </a:r>
              <a:r>
                <a:rPr lang="en-GB" sz="1000" b="0" kern="1200" dirty="0">
                  <a:solidFill>
                    <a:srgbClr val="002060"/>
                  </a:solidFill>
                  <a:latin typeface="Calibri" panose="020F0502020204030204" pitchFamily="34" charset="0"/>
                  <a:ea typeface="+mn-ea"/>
                  <a:cs typeface="Arial" charset="0"/>
                </a:rPr>
                <a:t> September 2025 – </a:t>
              </a:r>
              <a:r>
                <a:rPr lang="en-US" sz="1000" dirty="0">
                  <a:solidFill>
                    <a:srgbClr val="002060"/>
                  </a:solidFill>
                  <a:latin typeface="Calibri" panose="020F0502020204030204" pitchFamily="34" charset="0"/>
                  <a:cs typeface="Calibri" panose="020F0502020204030204" pitchFamily="34" charset="0"/>
                </a:rPr>
                <a:t>Basel, Switzerland</a:t>
              </a:r>
              <a:r>
                <a:rPr lang="en-GB" sz="1000" b="0" kern="1200" dirty="0">
                  <a:solidFill>
                    <a:srgbClr val="002060"/>
                  </a:solidFill>
                  <a:latin typeface="Calibri" panose="020F0502020204030204" pitchFamily="34" charset="0"/>
                  <a:ea typeface="+mn-ea"/>
                  <a:cs typeface="Arial" charset="0"/>
                </a:rPr>
                <a:t>  </a:t>
              </a:r>
              <a:endParaRPr lang="el-GR" sz="1000" b="0" kern="1200" dirty="0">
                <a:solidFill>
                  <a:srgbClr val="002060"/>
                </a:solidFill>
                <a:latin typeface="Calibri" panose="020F0502020204030204" pitchFamily="34" charset="0"/>
                <a:ea typeface="+mn-ea"/>
                <a:cs typeface="Arial" charset="0"/>
              </a:endParaRPr>
            </a:p>
          </p:txBody>
        </p:sp>
        <p:cxnSp>
          <p:nvCxnSpPr>
            <p:cNvPr id="4" name="Ευθεία γραμμή σύνδεσης 3"/>
            <p:cNvCxnSpPr/>
            <p:nvPr userDrawn="1"/>
          </p:nvCxnSpPr>
          <p:spPr bwMode="auto">
            <a:xfrm>
              <a:off x="251520" y="6400906"/>
              <a:ext cx="8712968" cy="0"/>
            </a:xfrm>
            <a:prstGeom prst="line">
              <a:avLst/>
            </a:prstGeom>
            <a:solidFill>
              <a:schemeClr val="accent1"/>
            </a:solidFill>
            <a:ln w="19050" cap="flat" cmpd="sng" algn="ctr">
              <a:solidFill>
                <a:schemeClr val="accent6"/>
              </a:solidFill>
              <a:prstDash val="solid"/>
              <a:round/>
              <a:headEnd type="none" w="med" len="med"/>
              <a:tailEnd type="none" w="med" len="med"/>
            </a:ln>
            <a:effectLst/>
          </p:spPr>
        </p:cxnSp>
      </p:grpSp>
      <p:pic>
        <p:nvPicPr>
          <p:cNvPr id="10" name="Εικόνα 6"/>
          <p:cNvPicPr>
            <a:picLocks noChangeAspect="1"/>
          </p:cNvPicPr>
          <p:nvPr userDrawn="1"/>
        </p:nvPicPr>
        <p:blipFill rotWithShape="1">
          <a:blip r:embed="rId2" cstate="print"/>
          <a:srcRect r="5804"/>
          <a:stretch/>
        </p:blipFill>
        <p:spPr>
          <a:xfrm>
            <a:off x="6804247" y="199781"/>
            <a:ext cx="2022583" cy="49108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7" y="207831"/>
            <a:ext cx="1939016" cy="562661"/>
          </a:xfrm>
          <a:prstGeom prst="rect">
            <a:avLst/>
          </a:prstGeom>
        </p:spPr>
      </p:pic>
    </p:spTree>
    <p:extLst>
      <p:ext uri="{BB962C8B-B14F-4D97-AF65-F5344CB8AC3E}">
        <p14:creationId xmlns:p14="http://schemas.microsoft.com/office/powerpoint/2010/main" val="2148948248"/>
      </p:ext>
    </p:extLst>
  </p:cSld>
  <p:clrMapOvr>
    <a:masterClrMapping/>
  </p:clrMapOvr>
  <p:transition spd="slow">
    <p:zoom/>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Τίτλος και Αντικείμενο">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5" name="AutoShape 12"/>
          <p:cNvSpPr>
            <a:spLocks noChangeArrowheads="1"/>
          </p:cNvSpPr>
          <p:nvPr userDrawn="1"/>
        </p:nvSpPr>
        <p:spPr bwMode="auto">
          <a:xfrm>
            <a:off x="471487" y="1412776"/>
            <a:ext cx="8493001" cy="1428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sp>
        <p:nvSpPr>
          <p:cNvPr id="6" name="AutoShape 12"/>
          <p:cNvSpPr>
            <a:spLocks noChangeArrowheads="1"/>
          </p:cNvSpPr>
          <p:nvPr userDrawn="1"/>
        </p:nvSpPr>
        <p:spPr bwMode="auto">
          <a:xfrm>
            <a:off x="471487" y="5949279"/>
            <a:ext cx="8493001" cy="72008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noFill/>
          <a:ln w="9525">
            <a:no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pic>
        <p:nvPicPr>
          <p:cNvPr id="10" name="Εικόνα 6"/>
          <p:cNvPicPr>
            <a:picLocks noChangeAspect="1"/>
          </p:cNvPicPr>
          <p:nvPr userDrawn="1"/>
        </p:nvPicPr>
        <p:blipFill rotWithShape="1">
          <a:blip r:embed="rId2" cstate="print"/>
          <a:srcRect r="5804"/>
          <a:stretch/>
        </p:blipFill>
        <p:spPr>
          <a:xfrm>
            <a:off x="6804247" y="199781"/>
            <a:ext cx="2022583" cy="49108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487" y="207831"/>
            <a:ext cx="1939016" cy="562661"/>
          </a:xfrm>
          <a:prstGeom prst="rect">
            <a:avLst/>
          </a:prstGeom>
        </p:spPr>
      </p:pic>
    </p:spTree>
    <p:extLst>
      <p:ext uri="{BB962C8B-B14F-4D97-AF65-F5344CB8AC3E}">
        <p14:creationId xmlns:p14="http://schemas.microsoft.com/office/powerpoint/2010/main" val="3899614894"/>
      </p:ext>
    </p:extLst>
  </p:cSld>
  <p:clrMapOvr>
    <a:masterClrMapping/>
  </p:clrMapOvr>
  <p:transition spd="slow">
    <p:zoom/>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90133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accent5">
                    <a:lumMod val="25000"/>
                  </a:schemeClr>
                </a:solidFill>
                <a:latin typeface="Century Gothic" pitchFamily="34" charset="0"/>
              </a:defRPr>
            </a:lvl1pPr>
          </a:lstStyle>
          <a:p>
            <a:r>
              <a:rPr lang="en-US" dirty="0"/>
              <a:t>Click to edit Master title style</a:t>
            </a:r>
            <a:endParaRPr lang="el-GR"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baseline="0">
                <a:latin typeface="Century Gothic" pitchFamily="34" charset="0"/>
                <a:cs typeface="+mn-cs"/>
              </a:defRPr>
            </a:lvl1pPr>
          </a:lstStyle>
          <a:p>
            <a:pPr>
              <a:defRPr/>
            </a:pPr>
            <a:fld id="{45C54174-AE51-4A84-80B2-26CB85B640B0}" type="datetimeFigureOut">
              <a:rPr lang="el-GR"/>
              <a:pPr>
                <a:defRPr/>
              </a:pPr>
              <a:t>03/09/2025</a:t>
            </a:fld>
            <a:endParaRPr lang="el-GR"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cs typeface="+mn-cs"/>
              </a:defRPr>
            </a:lvl1pPr>
          </a:lstStyle>
          <a:p>
            <a:pPr>
              <a:defRPr/>
            </a:pPr>
            <a:fld id="{5A9E0963-B061-43ED-8A19-CD49C84D8718}" type="slidenum">
              <a:rPr lang="el-GR"/>
              <a:pPr>
                <a:defRPr/>
              </a:pPr>
              <a:t>‹#›</a:t>
            </a:fld>
            <a:endParaRPr lang="el-GR" dirty="0"/>
          </a:p>
        </p:txBody>
      </p:sp>
    </p:spTree>
    <p:extLst>
      <p:ext uri="{BB962C8B-B14F-4D97-AF65-F5344CB8AC3E}">
        <p14:creationId xmlns:p14="http://schemas.microsoft.com/office/powerpoint/2010/main" val="3878563934"/>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79935688-90C2-4A10-B00E-74554D0163E7}" type="datetimeFigureOut">
              <a:rPr lang="el-GR" smtClean="0"/>
              <a:pPr/>
              <a:t>03/09/2025</a:t>
            </a:fld>
            <a:endParaRPr lang="el-GR"/>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6B4CA4D4-7414-4CA6-A16E-33CAA5CC7A2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6" r:id="rId1"/>
    <p:sldLayoutId id="2147483858" r:id="rId2"/>
    <p:sldLayoutId id="2147483862" r:id="rId3"/>
    <p:sldLayoutId id="2147483859" r:id="rId4"/>
    <p:sldLayoutId id="2147483860" r:id="rId5"/>
    <p:sldLayoutId id="2147483861" r:id="rId6"/>
  </p:sldLayoutIdLst>
  <p:transition spd="slow">
    <p:zoom/>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ecap2025.com/" TargetMode="External"/><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hyperlink" Target="https://www.eumetsat.int/eps-aeolus" TargetMode="Externa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714375" y="3294633"/>
            <a:ext cx="7772400" cy="2063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pic>
        <p:nvPicPr>
          <p:cNvPr id="6" name="Εικόνα 5"/>
          <p:cNvPicPr>
            <a:picLocks noChangeAspect="1"/>
          </p:cNvPicPr>
          <p:nvPr/>
        </p:nvPicPr>
        <p:blipFill rotWithShape="1">
          <a:blip r:embed="rId2" cstate="print"/>
          <a:srcRect r="5804"/>
          <a:stretch/>
        </p:blipFill>
        <p:spPr>
          <a:xfrm>
            <a:off x="4932040" y="409929"/>
            <a:ext cx="2913160" cy="707327"/>
          </a:xfrm>
          <a:prstGeom prst="rect">
            <a:avLst/>
          </a:prstGeom>
        </p:spPr>
      </p:pic>
      <p:sp>
        <p:nvSpPr>
          <p:cNvPr id="17" name="Rectangle 2"/>
          <p:cNvSpPr>
            <a:spLocks noChangeArrowheads="1"/>
          </p:cNvSpPr>
          <p:nvPr/>
        </p:nvSpPr>
        <p:spPr bwMode="auto">
          <a:xfrm>
            <a:off x="611558" y="3199692"/>
            <a:ext cx="7875215" cy="677937"/>
          </a:xfrm>
          <a:prstGeom prst="rect">
            <a:avLst/>
          </a:prstGeom>
          <a:noFill/>
          <a:ln w="9525">
            <a:noFill/>
            <a:miter lim="800000"/>
            <a:headEnd/>
            <a:tailEnd/>
          </a:ln>
          <a:effectLst/>
        </p:spPr>
        <p:txBody>
          <a:bodyPr anchor="ctr"/>
          <a:lstStyle/>
          <a:p>
            <a:pPr>
              <a:defRPr/>
            </a:pPr>
            <a:r>
              <a:rPr lang="en-US" sz="2400" b="1" dirty="0">
                <a:solidFill>
                  <a:srgbClr val="002060"/>
                </a:solidFill>
                <a:latin typeface="+mn-lt"/>
                <a:cs typeface="+mn-cs"/>
              </a:rPr>
              <a:t>Hellenic National Meteorological Service</a:t>
            </a:r>
          </a:p>
          <a:p>
            <a:pPr>
              <a:defRPr/>
            </a:pPr>
            <a:endParaRPr lang="en-US" sz="2400" b="1" dirty="0">
              <a:solidFill>
                <a:srgbClr val="002060"/>
              </a:solidFill>
              <a:latin typeface="+mn-lt"/>
              <a:cs typeface="+mn-cs"/>
            </a:endParaRPr>
          </a:p>
          <a:p>
            <a:pPr>
              <a:defRPr/>
            </a:pPr>
            <a:r>
              <a:rPr lang="en-US" sz="2400" b="1" dirty="0">
                <a:solidFill>
                  <a:srgbClr val="002060"/>
                </a:solidFill>
                <a:latin typeface="+mn-lt"/>
                <a:cs typeface="+mn-cs"/>
              </a:rPr>
              <a:t>Current Status and Future Plans</a:t>
            </a:r>
          </a:p>
          <a:p>
            <a:pPr>
              <a:defRPr/>
            </a:pPr>
            <a:endParaRPr lang="el-GR" sz="2400" b="1" dirty="0">
              <a:solidFill>
                <a:srgbClr val="002060"/>
              </a:solidFill>
              <a:latin typeface="+mn-lt"/>
              <a:cs typeface="+mn-cs"/>
            </a:endParaRPr>
          </a:p>
        </p:txBody>
      </p:sp>
      <p:sp>
        <p:nvSpPr>
          <p:cNvPr id="10" name="Ορθογώνιο 9"/>
          <p:cNvSpPr/>
          <p:nvPr/>
        </p:nvSpPr>
        <p:spPr>
          <a:xfrm>
            <a:off x="375241" y="4005064"/>
            <a:ext cx="8347863" cy="646331"/>
          </a:xfrm>
          <a:prstGeom prst="rect">
            <a:avLst/>
          </a:prstGeom>
        </p:spPr>
        <p:txBody>
          <a:bodyPr wrap="none">
            <a:spAutoFit/>
          </a:bodyPr>
          <a:lstStyle/>
          <a:p>
            <a:pPr algn="ctr">
              <a:defRPr/>
            </a:pPr>
            <a:r>
              <a:rPr lang="en-US" dirty="0">
                <a:solidFill>
                  <a:srgbClr val="002060"/>
                </a:solidFill>
                <a:latin typeface="Calibri" panose="020F0502020204030204" pitchFamily="34" charset="0"/>
              </a:rPr>
              <a:t>Panagiotis Skrimizeas – Theodore Andreadis</a:t>
            </a:r>
          </a:p>
          <a:p>
            <a:pPr algn="ctr">
              <a:defRPr/>
            </a:pPr>
            <a:r>
              <a:rPr lang="en-US" dirty="0">
                <a:solidFill>
                  <a:srgbClr val="002060"/>
                </a:solidFill>
                <a:latin typeface="Calibri" panose="020F0502020204030204" pitchFamily="34" charset="0"/>
              </a:rPr>
              <a:t>Additional contributions by Euripides </a:t>
            </a:r>
            <a:r>
              <a:rPr lang="en-US" dirty="0" err="1">
                <a:solidFill>
                  <a:srgbClr val="002060"/>
                </a:solidFill>
                <a:latin typeface="Calibri" panose="020F0502020204030204" pitchFamily="34" charset="0"/>
              </a:rPr>
              <a:t>Avgoustoglou</a:t>
            </a:r>
            <a:r>
              <a:rPr lang="en-US" dirty="0">
                <a:solidFill>
                  <a:srgbClr val="002060"/>
                </a:solidFill>
                <a:latin typeface="Calibri" panose="020F0502020204030204" pitchFamily="34" charset="0"/>
              </a:rPr>
              <a:t>, Dimitra </a:t>
            </a:r>
            <a:r>
              <a:rPr lang="en-US" dirty="0" err="1">
                <a:solidFill>
                  <a:srgbClr val="002060"/>
                </a:solidFill>
                <a:latin typeface="Calibri" panose="020F0502020204030204" pitchFamily="34" charset="0"/>
              </a:rPr>
              <a:t>Boukouvala</a:t>
            </a:r>
            <a:r>
              <a:rPr lang="en-US" dirty="0">
                <a:solidFill>
                  <a:srgbClr val="002060"/>
                </a:solidFill>
                <a:latin typeface="Calibri" panose="020F0502020204030204" pitchFamily="34" charset="0"/>
              </a:rPr>
              <a:t> and Flora Gofa</a:t>
            </a:r>
            <a:endParaRPr lang="el-GR" dirty="0">
              <a:latin typeface="Calibri" panose="020F0502020204030204" pitchFamily="34" charset="0"/>
            </a:endParaRPr>
          </a:p>
        </p:txBody>
      </p:sp>
      <p:sp>
        <p:nvSpPr>
          <p:cNvPr id="2" name="Rectangle 1"/>
          <p:cNvSpPr/>
          <p:nvPr/>
        </p:nvSpPr>
        <p:spPr>
          <a:xfrm>
            <a:off x="4139952" y="1244691"/>
            <a:ext cx="4752528" cy="707886"/>
          </a:xfrm>
          <a:prstGeom prst="rect">
            <a:avLst/>
          </a:prstGeom>
        </p:spPr>
        <p:txBody>
          <a:bodyPr wrap="square">
            <a:spAutoFit/>
          </a:bodyPr>
          <a:lstStyle/>
          <a:p>
            <a:pPr marL="0" marR="0" algn="ctr">
              <a:spcBef>
                <a:spcPts val="0"/>
              </a:spcBef>
              <a:spcAft>
                <a:spcPts val="0"/>
              </a:spcAft>
            </a:pPr>
            <a:r>
              <a:rPr lang="en-GB" sz="2000" dirty="0">
                <a:solidFill>
                  <a:srgbClr val="002060"/>
                </a:solidFill>
                <a:latin typeface="Calibri" panose="020F0502020204030204" pitchFamily="34" charset="0"/>
                <a:cs typeface="Calibri" panose="020F0502020204030204" pitchFamily="34" charset="0"/>
              </a:rPr>
              <a:t>COSMO General Meeting 2025</a:t>
            </a:r>
          </a:p>
          <a:p>
            <a:pPr marL="0" marR="0" algn="ctr">
              <a:spcBef>
                <a:spcPts val="0"/>
              </a:spcBef>
              <a:spcAft>
                <a:spcPts val="0"/>
              </a:spcAft>
            </a:pPr>
            <a:r>
              <a:rPr lang="en-GB" sz="2000" dirty="0">
                <a:solidFill>
                  <a:srgbClr val="002060"/>
                </a:solidFill>
                <a:latin typeface="Calibri" panose="020F0502020204030204" pitchFamily="34" charset="0"/>
                <a:cs typeface="Calibri" panose="020F0502020204030204" pitchFamily="34" charset="0"/>
              </a:rPr>
              <a:t>1-5 September 2025 </a:t>
            </a:r>
            <a:r>
              <a:rPr lang="en-US" sz="2000" dirty="0">
                <a:solidFill>
                  <a:srgbClr val="002060"/>
                </a:solidFill>
                <a:latin typeface="Calibri" panose="020F0502020204030204" pitchFamily="34" charset="0"/>
                <a:cs typeface="Calibri" panose="020F0502020204030204" pitchFamily="34" charset="0"/>
              </a:rPr>
              <a:t>Basel, Switzerland</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2"/>
            <a:ext cx="2894868" cy="840029"/>
          </a:xfrm>
          <a:prstGeom prst="rect">
            <a:avLst/>
          </a:prstGeom>
        </p:spPr>
      </p:pic>
    </p:spTree>
    <p:extLst>
      <p:ext uri="{BB962C8B-B14F-4D97-AF65-F5344CB8AC3E}">
        <p14:creationId xmlns:p14="http://schemas.microsoft.com/office/powerpoint/2010/main" val="785429724"/>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EC666-8EB7-B753-F7BB-0812209B0BBC}"/>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B85BDB35-4E00-7D26-2BD5-13EBFFEAA4A1}"/>
              </a:ext>
            </a:extLst>
          </p:cNvPr>
          <p:cNvPicPr>
            <a:picLocks noChangeAspect="1"/>
          </p:cNvPicPr>
          <p:nvPr/>
        </p:nvPicPr>
        <p:blipFill>
          <a:blip r:embed="rId3"/>
          <a:srcRect l="2281" t="5639" r="-2281" b="4401"/>
          <a:stretch>
            <a:fillRect/>
          </a:stretch>
        </p:blipFill>
        <p:spPr>
          <a:xfrm>
            <a:off x="323528" y="1412776"/>
            <a:ext cx="5873020" cy="5020396"/>
          </a:xfrm>
          <a:prstGeom prst="rect">
            <a:avLst/>
          </a:prstGeom>
        </p:spPr>
      </p:pic>
      <p:sp>
        <p:nvSpPr>
          <p:cNvPr id="8" name="3 - TextBox">
            <a:extLst>
              <a:ext uri="{FF2B5EF4-FFF2-40B4-BE49-F238E27FC236}">
                <a16:creationId xmlns:a16="http://schemas.microsoft.com/office/drawing/2014/main" id="{2069CD00-C1D2-AE18-4CD4-AC7B78816783}"/>
              </a:ext>
            </a:extLst>
          </p:cNvPr>
          <p:cNvSpPr txBox="1"/>
          <p:nvPr/>
        </p:nvSpPr>
        <p:spPr>
          <a:xfrm>
            <a:off x="1691680" y="767025"/>
            <a:ext cx="5472608" cy="461665"/>
          </a:xfrm>
          <a:prstGeom prst="rect">
            <a:avLst/>
          </a:prstGeom>
          <a:no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1st PROJECT</a:t>
            </a:r>
            <a:endParaRPr lang="el-GR" sz="2400" b="1" dirty="0">
              <a:solidFill>
                <a:srgbClr val="002060"/>
              </a:solidFill>
              <a:latin typeface="Calibri" pitchFamily="34" charset="0"/>
            </a:endParaRPr>
          </a:p>
        </p:txBody>
      </p:sp>
      <p:sp>
        <p:nvSpPr>
          <p:cNvPr id="6" name="TextBox 5">
            <a:extLst>
              <a:ext uri="{FF2B5EF4-FFF2-40B4-BE49-F238E27FC236}">
                <a16:creationId xmlns:a16="http://schemas.microsoft.com/office/drawing/2014/main" id="{0380F5E4-D483-6133-9C3D-DC157D199BBC}"/>
              </a:ext>
            </a:extLst>
          </p:cNvPr>
          <p:cNvSpPr txBox="1"/>
          <p:nvPr/>
        </p:nvSpPr>
        <p:spPr>
          <a:xfrm>
            <a:off x="4860032" y="3722919"/>
            <a:ext cx="3744416" cy="707886"/>
          </a:xfrm>
          <a:prstGeom prst="rect">
            <a:avLst/>
          </a:prstGeom>
          <a:noFill/>
        </p:spPr>
        <p:txBody>
          <a:bodyPr wrap="square" rtlCol="0">
            <a:spAutoFit/>
          </a:bodyPr>
          <a:lstStyle/>
          <a:p>
            <a:pPr algn="ctr"/>
            <a:r>
              <a:rPr lang="en-US" sz="2000" dirty="0">
                <a:solidFill>
                  <a:srgbClr val="FF0000"/>
                </a:solidFill>
              </a:rPr>
              <a:t>About 120 Met Stations over all Greece territory</a:t>
            </a:r>
            <a:endParaRPr lang="el-GR" sz="2000" dirty="0">
              <a:solidFill>
                <a:srgbClr val="FF0000"/>
              </a:solidFill>
            </a:endParaRPr>
          </a:p>
        </p:txBody>
      </p:sp>
    </p:spTree>
    <p:extLst>
      <p:ext uri="{BB962C8B-B14F-4D97-AF65-F5344CB8AC3E}">
        <p14:creationId xmlns:p14="http://schemas.microsoft.com/office/powerpoint/2010/main" val="35966676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556792"/>
            <a:ext cx="7992888" cy="2585323"/>
          </a:xfrm>
          <a:prstGeom prst="rect">
            <a:avLst/>
          </a:prstGeom>
          <a:noFill/>
        </p:spPr>
        <p:txBody>
          <a:bodyPr wrap="square" rtlCol="0">
            <a:spAutoFit/>
          </a:bodyPr>
          <a:lstStyle/>
          <a:p>
            <a:pPr marL="1793875" lvl="0" indent="-1793875"/>
            <a:r>
              <a:rPr lang="en-US" sz="2400" b="1" dirty="0">
                <a:latin typeface="Calibri" pitchFamily="34" charset="0"/>
              </a:rPr>
              <a:t>2</a:t>
            </a:r>
            <a:r>
              <a:rPr lang="en-US" sz="2400" b="1" baseline="30000" dirty="0">
                <a:latin typeface="Calibri" pitchFamily="34" charset="0"/>
              </a:rPr>
              <a:t>st</a:t>
            </a:r>
            <a:r>
              <a:rPr lang="en-US" sz="2400" b="1" dirty="0">
                <a:latin typeface="Calibri" pitchFamily="34" charset="0"/>
              </a:rPr>
              <a:t> Project:</a:t>
            </a:r>
            <a:r>
              <a:rPr lang="en-US" sz="2400" dirty="0">
                <a:latin typeface="Calibri" pitchFamily="34" charset="0"/>
              </a:rPr>
              <a:t>	Implementation of a Nowcasting system for severe weather and for supporting Civil Protection Authority</a:t>
            </a:r>
          </a:p>
          <a:p>
            <a:pPr lvl="0"/>
            <a:r>
              <a:rPr lang="en-US" b="1" dirty="0">
                <a:solidFill>
                  <a:srgbClr val="002060"/>
                </a:solidFill>
                <a:latin typeface="Calibri" pitchFamily="34" charset="0"/>
              </a:rPr>
              <a:t>1st phase includes</a:t>
            </a:r>
            <a:r>
              <a:rPr lang="en-US" dirty="0">
                <a:latin typeface="Calibri" pitchFamily="34" charset="0"/>
              </a:rPr>
              <a:t>: 30 automatic stations for Radar calibration, two MTG-compatible satellite data acquisition and processing stations, and a network of 12 lightning sensors. </a:t>
            </a:r>
          </a:p>
          <a:p>
            <a:pPr lvl="0" algn="just"/>
            <a:r>
              <a:rPr lang="en-US" b="1" dirty="0">
                <a:solidFill>
                  <a:srgbClr val="002060"/>
                </a:solidFill>
                <a:latin typeface="Calibri" pitchFamily="34" charset="0"/>
              </a:rPr>
              <a:t>2nd phase includes:</a:t>
            </a:r>
            <a:r>
              <a:rPr lang="en-US" dirty="0">
                <a:latin typeface="Calibri" pitchFamily="34" charset="0"/>
              </a:rPr>
              <a:t> New network of 7 – 10 Radar C-band Dual Pol Magnetron, and the infrastructure for a Nowcasting System.</a:t>
            </a:r>
          </a:p>
        </p:txBody>
      </p:sp>
      <p:sp>
        <p:nvSpPr>
          <p:cNvPr id="2" name="3 - TextBox">
            <a:extLst>
              <a:ext uri="{FF2B5EF4-FFF2-40B4-BE49-F238E27FC236}">
                <a16:creationId xmlns:a16="http://schemas.microsoft.com/office/drawing/2014/main" id="{D93E7E48-5FEB-E42C-7C15-56E17EB2E55F}"/>
              </a:ext>
            </a:extLst>
          </p:cNvPr>
          <p:cNvSpPr txBox="1"/>
          <p:nvPr/>
        </p:nvSpPr>
        <p:spPr>
          <a:xfrm>
            <a:off x="1763688" y="827217"/>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2nd PROJECT</a:t>
            </a:r>
            <a:endParaRPr lang="el-GR" sz="2400" b="1" dirty="0">
              <a:solidFill>
                <a:srgbClr val="002060"/>
              </a:solidFill>
              <a:latin typeface="Calibri" pitchFamily="34" charset="0"/>
            </a:endParaRPr>
          </a:p>
        </p:txBody>
      </p:sp>
      <p:grpSp>
        <p:nvGrpSpPr>
          <p:cNvPr id="3" name="Ομάδα 2">
            <a:extLst>
              <a:ext uri="{FF2B5EF4-FFF2-40B4-BE49-F238E27FC236}">
                <a16:creationId xmlns:a16="http://schemas.microsoft.com/office/drawing/2014/main" id="{153223BE-DEFD-58EA-8496-59B65E673D74}"/>
              </a:ext>
            </a:extLst>
          </p:cNvPr>
          <p:cNvGrpSpPr/>
          <p:nvPr/>
        </p:nvGrpSpPr>
        <p:grpSpPr>
          <a:xfrm>
            <a:off x="187845" y="4145554"/>
            <a:ext cx="8768310" cy="2311307"/>
            <a:chOff x="202757" y="4362641"/>
            <a:chExt cx="8768310" cy="2311307"/>
          </a:xfrm>
        </p:grpSpPr>
        <p:pic>
          <p:nvPicPr>
            <p:cNvPr id="4" name="Picture 4" descr="stroke and gps antenna">
              <a:extLst>
                <a:ext uri="{FF2B5EF4-FFF2-40B4-BE49-F238E27FC236}">
                  <a16:creationId xmlns:a16="http://schemas.microsoft.com/office/drawing/2014/main" id="{4EC811CE-5127-95C7-E122-2AF56F1C86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62"/>
            <a:stretch/>
          </p:blipFill>
          <p:spPr bwMode="auto">
            <a:xfrm>
              <a:off x="6887340" y="4362641"/>
              <a:ext cx="2083727" cy="2301562"/>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346F421B-BF94-1F0D-BFF2-89D7C7F2E6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328"/>
            <a:stretch/>
          </p:blipFill>
          <p:spPr>
            <a:xfrm>
              <a:off x="202757" y="4365271"/>
              <a:ext cx="3472128" cy="226958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6" name="Εικόνα 5">
              <a:extLst>
                <a:ext uri="{FF2B5EF4-FFF2-40B4-BE49-F238E27FC236}">
                  <a16:creationId xmlns:a16="http://schemas.microsoft.com/office/drawing/2014/main" id="{61C5DDAF-7F11-24D3-6D2B-2CC42E9B0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362641"/>
              <a:ext cx="2985347" cy="2311307"/>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grpSp>
      <p:sp>
        <p:nvSpPr>
          <p:cNvPr id="7" name="203 - TextBox">
            <a:extLst>
              <a:ext uri="{FF2B5EF4-FFF2-40B4-BE49-F238E27FC236}">
                <a16:creationId xmlns:a16="http://schemas.microsoft.com/office/drawing/2014/main" id="{02FD2174-ACB6-7EE9-2506-8A4C2E6F02EB}"/>
              </a:ext>
            </a:extLst>
          </p:cNvPr>
          <p:cNvSpPr txBox="1"/>
          <p:nvPr/>
        </p:nvSpPr>
        <p:spPr>
          <a:xfrm>
            <a:off x="575556" y="4524880"/>
            <a:ext cx="7992888" cy="369332"/>
          </a:xfrm>
          <a:prstGeom prst="rect">
            <a:avLst/>
          </a:prstGeom>
          <a:noFill/>
        </p:spPr>
        <p:txBody>
          <a:bodyPr wrap="square" rtlCol="0">
            <a:spAutoFit/>
          </a:bodyPr>
          <a:lstStyle/>
          <a:p>
            <a:pPr lvl="0" algn="just"/>
            <a:endParaRPr lang="en-US" dirty="0">
              <a:latin typeface="Calibri" pitchFamily="34" charset="0"/>
            </a:endParaRPr>
          </a:p>
        </p:txBody>
      </p:sp>
    </p:spTree>
    <p:extLst>
      <p:ext uri="{BB962C8B-B14F-4D97-AF65-F5344CB8AC3E}">
        <p14:creationId xmlns:p14="http://schemas.microsoft.com/office/powerpoint/2010/main" val="28005099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3284-157D-4401-F5FD-867A413740AB}"/>
            </a:ext>
          </a:extLst>
        </p:cNvPr>
        <p:cNvGrpSpPr/>
        <p:nvPr/>
      </p:nvGrpSpPr>
      <p:grpSpPr>
        <a:xfrm>
          <a:off x="0" y="0"/>
          <a:ext cx="0" cy="0"/>
          <a:chOff x="0" y="0"/>
          <a:chExt cx="0" cy="0"/>
        </a:xfrm>
      </p:grpSpPr>
      <p:sp>
        <p:nvSpPr>
          <p:cNvPr id="204" name="203 - TextBox">
            <a:extLst>
              <a:ext uri="{FF2B5EF4-FFF2-40B4-BE49-F238E27FC236}">
                <a16:creationId xmlns:a16="http://schemas.microsoft.com/office/drawing/2014/main" id="{3CDED299-46E4-FE4C-0934-AEC2E8394347}"/>
              </a:ext>
            </a:extLst>
          </p:cNvPr>
          <p:cNvSpPr txBox="1"/>
          <p:nvPr/>
        </p:nvSpPr>
        <p:spPr>
          <a:xfrm>
            <a:off x="395536" y="1556792"/>
            <a:ext cx="7992888" cy="2585323"/>
          </a:xfrm>
          <a:prstGeom prst="rect">
            <a:avLst/>
          </a:prstGeom>
          <a:noFill/>
        </p:spPr>
        <p:txBody>
          <a:bodyPr wrap="square" rtlCol="0">
            <a:spAutoFit/>
          </a:bodyPr>
          <a:lstStyle/>
          <a:p>
            <a:pPr marL="1793875" lvl="0" indent="-1793875"/>
            <a:r>
              <a:rPr lang="en-US" sz="2400" b="1" dirty="0">
                <a:latin typeface="Calibri" pitchFamily="34" charset="0"/>
              </a:rPr>
              <a:t>2</a:t>
            </a:r>
            <a:r>
              <a:rPr lang="en-US" sz="2400" b="1" baseline="30000" dirty="0">
                <a:latin typeface="Calibri" pitchFamily="34" charset="0"/>
              </a:rPr>
              <a:t>st</a:t>
            </a:r>
            <a:r>
              <a:rPr lang="en-US" sz="2400" b="1" dirty="0">
                <a:latin typeface="Calibri" pitchFamily="34" charset="0"/>
              </a:rPr>
              <a:t> Project:</a:t>
            </a:r>
            <a:r>
              <a:rPr lang="en-US" sz="2400" dirty="0">
                <a:latin typeface="Calibri" pitchFamily="34" charset="0"/>
              </a:rPr>
              <a:t>	Implementation of a Nowcasting system for severe weather and for supporting Civil Protection Authority</a:t>
            </a:r>
          </a:p>
          <a:p>
            <a:pPr lvl="0"/>
            <a:r>
              <a:rPr lang="en-US" b="1" dirty="0">
                <a:solidFill>
                  <a:srgbClr val="002060"/>
                </a:solidFill>
                <a:latin typeface="Calibri" pitchFamily="34" charset="0"/>
              </a:rPr>
              <a:t>1st phase includes</a:t>
            </a:r>
            <a:r>
              <a:rPr lang="en-US" dirty="0">
                <a:latin typeface="Calibri" pitchFamily="34" charset="0"/>
              </a:rPr>
              <a:t>: 30 automatic stations for Radar calibration, two MTG-compatible satellite data acquisition and processing stations, and a network of 12 lightning sensors. </a:t>
            </a:r>
          </a:p>
          <a:p>
            <a:pPr lvl="0" algn="just"/>
            <a:r>
              <a:rPr lang="en-US" b="1" dirty="0">
                <a:solidFill>
                  <a:srgbClr val="002060"/>
                </a:solidFill>
                <a:latin typeface="Calibri" pitchFamily="34" charset="0"/>
              </a:rPr>
              <a:t>2nd phase includes:</a:t>
            </a:r>
            <a:r>
              <a:rPr lang="en-US" dirty="0">
                <a:latin typeface="Calibri" pitchFamily="34" charset="0"/>
              </a:rPr>
              <a:t> New network of 7 – 10 Radar C-band Dual Pol Magnetron, and the infrastructure for a Nowcasting System.</a:t>
            </a:r>
          </a:p>
        </p:txBody>
      </p:sp>
      <p:sp>
        <p:nvSpPr>
          <p:cNvPr id="2" name="3 - TextBox">
            <a:extLst>
              <a:ext uri="{FF2B5EF4-FFF2-40B4-BE49-F238E27FC236}">
                <a16:creationId xmlns:a16="http://schemas.microsoft.com/office/drawing/2014/main" id="{6A94C8CD-4D58-D6D3-A29A-EF018F4425BC}"/>
              </a:ext>
            </a:extLst>
          </p:cNvPr>
          <p:cNvSpPr txBox="1"/>
          <p:nvPr/>
        </p:nvSpPr>
        <p:spPr>
          <a:xfrm>
            <a:off x="1763688" y="827217"/>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2nd PROJECT</a:t>
            </a:r>
            <a:endParaRPr lang="el-GR" sz="2400" b="1" dirty="0">
              <a:solidFill>
                <a:srgbClr val="002060"/>
              </a:solidFill>
              <a:latin typeface="Calibri" pitchFamily="34" charset="0"/>
            </a:endParaRPr>
          </a:p>
        </p:txBody>
      </p:sp>
      <p:grpSp>
        <p:nvGrpSpPr>
          <p:cNvPr id="3" name="Ομάδα 2">
            <a:extLst>
              <a:ext uri="{FF2B5EF4-FFF2-40B4-BE49-F238E27FC236}">
                <a16:creationId xmlns:a16="http://schemas.microsoft.com/office/drawing/2014/main" id="{0A81F85A-A5CD-950C-19CE-59CD41D23D04}"/>
              </a:ext>
            </a:extLst>
          </p:cNvPr>
          <p:cNvGrpSpPr/>
          <p:nvPr/>
        </p:nvGrpSpPr>
        <p:grpSpPr>
          <a:xfrm>
            <a:off x="187845" y="4145554"/>
            <a:ext cx="8768310" cy="2311307"/>
            <a:chOff x="202757" y="4362641"/>
            <a:chExt cx="8768310" cy="2311307"/>
          </a:xfrm>
        </p:grpSpPr>
        <p:pic>
          <p:nvPicPr>
            <p:cNvPr id="4" name="Picture 4" descr="stroke and gps antenna">
              <a:extLst>
                <a:ext uri="{FF2B5EF4-FFF2-40B4-BE49-F238E27FC236}">
                  <a16:creationId xmlns:a16="http://schemas.microsoft.com/office/drawing/2014/main" id="{6648174B-7A2C-7BEB-9816-5839D087922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62"/>
            <a:stretch/>
          </p:blipFill>
          <p:spPr bwMode="auto">
            <a:xfrm>
              <a:off x="6887340" y="4362641"/>
              <a:ext cx="2083727" cy="2301562"/>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515384E5-13CA-1C61-E1D7-BB7FED327B5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328"/>
            <a:stretch/>
          </p:blipFill>
          <p:spPr>
            <a:xfrm>
              <a:off x="202757" y="4365271"/>
              <a:ext cx="3472128" cy="2269583"/>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6" name="Εικόνα 5">
              <a:extLst>
                <a:ext uri="{FF2B5EF4-FFF2-40B4-BE49-F238E27FC236}">
                  <a16:creationId xmlns:a16="http://schemas.microsoft.com/office/drawing/2014/main" id="{9EF80FAC-A958-47C6-E13D-5B1F6DBE1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4362641"/>
              <a:ext cx="2985347" cy="2311307"/>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grpSp>
      <p:sp>
        <p:nvSpPr>
          <p:cNvPr id="7" name="203 - TextBox">
            <a:extLst>
              <a:ext uri="{FF2B5EF4-FFF2-40B4-BE49-F238E27FC236}">
                <a16:creationId xmlns:a16="http://schemas.microsoft.com/office/drawing/2014/main" id="{F241483C-C7E7-A21C-B53F-8F93D5B9D318}"/>
              </a:ext>
            </a:extLst>
          </p:cNvPr>
          <p:cNvSpPr txBox="1"/>
          <p:nvPr/>
        </p:nvSpPr>
        <p:spPr>
          <a:xfrm>
            <a:off x="575556" y="4524880"/>
            <a:ext cx="7992888" cy="369332"/>
          </a:xfrm>
          <a:prstGeom prst="rect">
            <a:avLst/>
          </a:prstGeom>
          <a:noFill/>
        </p:spPr>
        <p:txBody>
          <a:bodyPr wrap="square" rtlCol="0">
            <a:spAutoFit/>
          </a:bodyPr>
          <a:lstStyle/>
          <a:p>
            <a:pPr lvl="0" algn="just"/>
            <a:endParaRPr lang="en-US" dirty="0">
              <a:latin typeface="Calibri" pitchFamily="34" charset="0"/>
            </a:endParaRPr>
          </a:p>
        </p:txBody>
      </p:sp>
      <p:sp>
        <p:nvSpPr>
          <p:cNvPr id="8" name="TextBox 7">
            <a:extLst>
              <a:ext uri="{FF2B5EF4-FFF2-40B4-BE49-F238E27FC236}">
                <a16:creationId xmlns:a16="http://schemas.microsoft.com/office/drawing/2014/main" id="{15F01677-E645-2AAE-91F6-42D6E8A4E23C}"/>
              </a:ext>
            </a:extLst>
          </p:cNvPr>
          <p:cNvSpPr txBox="1"/>
          <p:nvPr/>
        </p:nvSpPr>
        <p:spPr>
          <a:xfrm rot="19181391">
            <a:off x="-44083" y="3464885"/>
            <a:ext cx="9232167" cy="461665"/>
          </a:xfrm>
          <a:prstGeom prst="rect">
            <a:avLst/>
          </a:prstGeom>
          <a:solidFill>
            <a:schemeClr val="bg1"/>
          </a:solidFill>
        </p:spPr>
        <p:txBody>
          <a:bodyPr wrap="square">
            <a:spAutoFit/>
          </a:bodyPr>
          <a:lstStyle/>
          <a:p>
            <a:pPr algn="ctr"/>
            <a:r>
              <a:rPr lang="el-GR" sz="2400" dirty="0">
                <a:solidFill>
                  <a:srgbClr val="FF0000"/>
                </a:solidFill>
              </a:rPr>
              <a:t>The </a:t>
            </a:r>
            <a:r>
              <a:rPr lang="en-US" sz="2400" dirty="0">
                <a:solidFill>
                  <a:srgbClr val="FF0000"/>
                </a:solidFill>
              </a:rPr>
              <a:t>implementation has started</a:t>
            </a:r>
            <a:endParaRPr lang="el-GR" sz="2400" dirty="0">
              <a:solidFill>
                <a:srgbClr val="FF0000"/>
              </a:solidFill>
            </a:endParaRPr>
          </a:p>
        </p:txBody>
      </p:sp>
    </p:spTree>
    <p:extLst>
      <p:ext uri="{BB962C8B-B14F-4D97-AF65-F5344CB8AC3E}">
        <p14:creationId xmlns:p14="http://schemas.microsoft.com/office/powerpoint/2010/main" val="42907020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95536" y="1607876"/>
            <a:ext cx="7992888" cy="1107996"/>
          </a:xfrm>
          <a:prstGeom prst="rect">
            <a:avLst/>
          </a:prstGeom>
          <a:noFill/>
        </p:spPr>
        <p:txBody>
          <a:bodyPr wrap="square" rtlCol="0">
            <a:spAutoFit/>
          </a:bodyPr>
          <a:lstStyle/>
          <a:p>
            <a:pPr marL="1793875" lvl="0" indent="-1793875" algn="just"/>
            <a:r>
              <a:rPr lang="en-US" sz="2400" b="1" dirty="0">
                <a:latin typeface="Calibri" pitchFamily="34" charset="0"/>
              </a:rPr>
              <a:t>3</a:t>
            </a:r>
            <a:r>
              <a:rPr lang="en-US" sz="2400" b="1" baseline="30000" dirty="0">
                <a:latin typeface="Calibri" pitchFamily="34" charset="0"/>
              </a:rPr>
              <a:t>rd</a:t>
            </a:r>
            <a:r>
              <a:rPr lang="en-US" sz="2400" b="1" dirty="0">
                <a:latin typeface="Calibri" pitchFamily="34" charset="0"/>
              </a:rPr>
              <a:t> Project:</a:t>
            </a:r>
            <a:r>
              <a:rPr lang="en-US" sz="2400" dirty="0">
                <a:latin typeface="Calibri" pitchFamily="34" charset="0"/>
              </a:rPr>
              <a:t>	Procurement of a new HPC, and</a:t>
            </a:r>
          </a:p>
          <a:p>
            <a:pPr marL="1793875" lvl="0" indent="-1793875" algn="just"/>
            <a:r>
              <a:rPr lang="en-US" sz="2400" dirty="0">
                <a:latin typeface="Calibri" pitchFamily="34" charset="0"/>
              </a:rPr>
              <a:t>	Data Center upgrade. </a:t>
            </a:r>
          </a:p>
          <a:p>
            <a:pPr marL="1346200" lvl="0" indent="-1346200"/>
            <a:endParaRPr lang="en-US" dirty="0">
              <a:latin typeface="Calibri" pitchFamily="34" charset="0"/>
            </a:endParaRPr>
          </a:p>
        </p:txBody>
      </p:sp>
      <p:sp>
        <p:nvSpPr>
          <p:cNvPr id="2" name="3 - TextBox">
            <a:extLst>
              <a:ext uri="{FF2B5EF4-FFF2-40B4-BE49-F238E27FC236}">
                <a16:creationId xmlns:a16="http://schemas.microsoft.com/office/drawing/2014/main" id="{D93E7E48-5FEB-E42C-7C15-56E17EB2E55F}"/>
              </a:ext>
            </a:extLst>
          </p:cNvPr>
          <p:cNvSpPr txBox="1"/>
          <p:nvPr/>
        </p:nvSpPr>
        <p:spPr>
          <a:xfrm>
            <a:off x="1763688" y="887833"/>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3rd PROJECT</a:t>
            </a:r>
            <a:endParaRPr lang="el-GR" sz="2400" b="1" dirty="0">
              <a:solidFill>
                <a:srgbClr val="002060"/>
              </a:solidFill>
              <a:latin typeface="Calibri" pitchFamily="34" charset="0"/>
            </a:endParaRPr>
          </a:p>
        </p:txBody>
      </p:sp>
      <p:pic>
        <p:nvPicPr>
          <p:cNvPr id="4" name="Εικόνα 3">
            <a:extLst>
              <a:ext uri="{FF2B5EF4-FFF2-40B4-BE49-F238E27FC236}">
                <a16:creationId xmlns:a16="http://schemas.microsoft.com/office/drawing/2014/main" id="{FAE5AE17-AE83-7A63-E446-072554E12A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92" y="3127082"/>
            <a:ext cx="8879015" cy="3314510"/>
          </a:xfrm>
          <a:prstGeom prst="rect">
            <a:avLst/>
          </a:prstGeom>
        </p:spPr>
      </p:pic>
      <p:sp>
        <p:nvSpPr>
          <p:cNvPr id="5" name="TextBox 4">
            <a:extLst>
              <a:ext uri="{FF2B5EF4-FFF2-40B4-BE49-F238E27FC236}">
                <a16:creationId xmlns:a16="http://schemas.microsoft.com/office/drawing/2014/main" id="{47A3C9F6-37FF-5017-EAA2-25E76C51FEE4}"/>
              </a:ext>
            </a:extLst>
          </p:cNvPr>
          <p:cNvSpPr txBox="1"/>
          <p:nvPr/>
        </p:nvSpPr>
        <p:spPr>
          <a:xfrm>
            <a:off x="3882943" y="5373216"/>
            <a:ext cx="5261057" cy="461665"/>
          </a:xfrm>
          <a:prstGeom prst="rect">
            <a:avLst/>
          </a:prstGeom>
          <a:solidFill>
            <a:schemeClr val="bg1"/>
          </a:solidFill>
        </p:spPr>
        <p:txBody>
          <a:bodyPr wrap="square">
            <a:spAutoFit/>
          </a:bodyPr>
          <a:lstStyle/>
          <a:p>
            <a:pPr algn="ctr"/>
            <a:r>
              <a:rPr lang="en-US" sz="2400" dirty="0">
                <a:solidFill>
                  <a:srgbClr val="FF0000"/>
                </a:solidFill>
              </a:rPr>
              <a:t>The procurement process is delayed. </a:t>
            </a:r>
            <a:endParaRPr lang="el-GR" sz="2400" dirty="0">
              <a:solidFill>
                <a:srgbClr val="FF0000"/>
              </a:solidFill>
            </a:endParaRPr>
          </a:p>
        </p:txBody>
      </p:sp>
    </p:spTree>
    <p:extLst>
      <p:ext uri="{BB962C8B-B14F-4D97-AF65-F5344CB8AC3E}">
        <p14:creationId xmlns:p14="http://schemas.microsoft.com/office/powerpoint/2010/main" val="42949511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
          <p:cNvSpPr>
            <a:spLocks noChangeArrowheads="1"/>
          </p:cNvSpPr>
          <p:nvPr/>
        </p:nvSpPr>
        <p:spPr bwMode="auto">
          <a:xfrm>
            <a:off x="714375" y="3294633"/>
            <a:ext cx="7772400" cy="206375"/>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l-GR" sz="3600">
              <a:effectLst>
                <a:outerShdw blurRad="38100" dist="38100" dir="2700000" algn="tl">
                  <a:srgbClr val="FFFFFF"/>
                </a:outerShdw>
              </a:effectLst>
              <a:latin typeface="Century Gothic" pitchFamily="34" charset="0"/>
            </a:endParaRPr>
          </a:p>
        </p:txBody>
      </p:sp>
      <p:sp>
        <p:nvSpPr>
          <p:cNvPr id="17" name="Rectangle 2"/>
          <p:cNvSpPr>
            <a:spLocks noChangeArrowheads="1"/>
          </p:cNvSpPr>
          <p:nvPr/>
        </p:nvSpPr>
        <p:spPr bwMode="auto">
          <a:xfrm>
            <a:off x="611558" y="3199692"/>
            <a:ext cx="7875215" cy="677937"/>
          </a:xfrm>
          <a:prstGeom prst="rect">
            <a:avLst/>
          </a:prstGeom>
          <a:noFill/>
          <a:ln w="9525">
            <a:noFill/>
            <a:miter lim="800000"/>
            <a:headEnd/>
            <a:tailEnd/>
          </a:ln>
          <a:effectLst/>
        </p:spPr>
        <p:txBody>
          <a:bodyPr anchor="ctr"/>
          <a:lstStyle/>
          <a:p>
            <a:pPr>
              <a:defRPr/>
            </a:pPr>
            <a:r>
              <a:rPr lang="en-US" sz="2400" b="1" dirty="0">
                <a:solidFill>
                  <a:srgbClr val="002060"/>
                </a:solidFill>
                <a:latin typeface="+mn-lt"/>
                <a:cs typeface="+mn-cs"/>
              </a:rPr>
              <a:t>Hellenic National Meteorological Service</a:t>
            </a:r>
          </a:p>
          <a:p>
            <a:pPr>
              <a:defRPr/>
            </a:pPr>
            <a:endParaRPr lang="en-US" sz="2400" b="1" dirty="0">
              <a:solidFill>
                <a:srgbClr val="002060"/>
              </a:solidFill>
              <a:latin typeface="+mn-lt"/>
              <a:cs typeface="+mn-cs"/>
            </a:endParaRPr>
          </a:p>
          <a:p>
            <a:pPr>
              <a:defRPr/>
            </a:pPr>
            <a:r>
              <a:rPr lang="en-US" sz="2400" b="1" dirty="0">
                <a:solidFill>
                  <a:srgbClr val="002060"/>
                </a:solidFill>
                <a:latin typeface="+mn-lt"/>
                <a:cs typeface="+mn-cs"/>
              </a:rPr>
              <a:t>Current Status and Future Plans</a:t>
            </a:r>
          </a:p>
          <a:p>
            <a:pPr>
              <a:defRPr/>
            </a:pPr>
            <a:endParaRPr lang="el-GR" sz="2400" b="1" dirty="0">
              <a:solidFill>
                <a:srgbClr val="002060"/>
              </a:solidFill>
              <a:latin typeface="+mn-lt"/>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2"/>
            <a:ext cx="2894868" cy="840029"/>
          </a:xfrm>
          <a:prstGeom prst="rect">
            <a:avLst/>
          </a:prstGeom>
        </p:spPr>
      </p:pic>
      <p:sp>
        <p:nvSpPr>
          <p:cNvPr id="8" name="Ορθογώνιο 8"/>
          <p:cNvSpPr/>
          <p:nvPr/>
        </p:nvSpPr>
        <p:spPr>
          <a:xfrm>
            <a:off x="2263166" y="4364548"/>
            <a:ext cx="4572000" cy="830997"/>
          </a:xfrm>
          <a:prstGeom prst="rect">
            <a:avLst/>
          </a:prstGeom>
        </p:spPr>
        <p:txBody>
          <a:bodyPr>
            <a:spAutoFit/>
          </a:bodyPr>
          <a:lstStyle/>
          <a:p>
            <a:pPr algn="ctr">
              <a:defRPr/>
            </a:pPr>
            <a:r>
              <a:rPr lang="en-US" sz="2400" dirty="0">
                <a:solidFill>
                  <a:srgbClr val="002060"/>
                </a:solidFill>
                <a:latin typeface="Calibri" panose="020F0502020204030204" pitchFamily="34" charset="0"/>
              </a:rPr>
              <a:t>Thank you for your attention </a:t>
            </a:r>
          </a:p>
          <a:p>
            <a:pPr algn="ctr">
              <a:defRPr/>
            </a:pPr>
            <a:endParaRPr lang="en-US" sz="2400" dirty="0">
              <a:solidFill>
                <a:srgbClr val="002060"/>
              </a:solidFill>
              <a:latin typeface="Calibri" panose="020F0502020204030204" pitchFamily="34" charset="0"/>
            </a:endParaRPr>
          </a:p>
        </p:txBody>
      </p:sp>
      <p:pic>
        <p:nvPicPr>
          <p:cNvPr id="2" name="Εικόνα 1">
            <a:extLst>
              <a:ext uri="{FF2B5EF4-FFF2-40B4-BE49-F238E27FC236}">
                <a16:creationId xmlns:a16="http://schemas.microsoft.com/office/drawing/2014/main" id="{B1380A14-2A35-CDBD-F1C8-E5267E22817F}"/>
              </a:ext>
            </a:extLst>
          </p:cNvPr>
          <p:cNvPicPr>
            <a:picLocks noChangeAspect="1"/>
          </p:cNvPicPr>
          <p:nvPr/>
        </p:nvPicPr>
        <p:blipFill rotWithShape="1">
          <a:blip r:embed="rId3" cstate="print"/>
          <a:srcRect r="5804"/>
          <a:stretch/>
        </p:blipFill>
        <p:spPr>
          <a:xfrm>
            <a:off x="4932040" y="409929"/>
            <a:ext cx="2913160" cy="707327"/>
          </a:xfrm>
          <a:prstGeom prst="rect">
            <a:avLst/>
          </a:prstGeom>
        </p:spPr>
      </p:pic>
      <p:sp>
        <p:nvSpPr>
          <p:cNvPr id="7" name="Rectangle 1">
            <a:extLst>
              <a:ext uri="{FF2B5EF4-FFF2-40B4-BE49-F238E27FC236}">
                <a16:creationId xmlns:a16="http://schemas.microsoft.com/office/drawing/2014/main" id="{50799E07-4D14-F5DE-0EFF-9FBF57D07E9A}"/>
              </a:ext>
            </a:extLst>
          </p:cNvPr>
          <p:cNvSpPr/>
          <p:nvPr/>
        </p:nvSpPr>
        <p:spPr>
          <a:xfrm>
            <a:off x="4139952" y="1244691"/>
            <a:ext cx="4752528" cy="707886"/>
          </a:xfrm>
          <a:prstGeom prst="rect">
            <a:avLst/>
          </a:prstGeom>
        </p:spPr>
        <p:txBody>
          <a:bodyPr wrap="square">
            <a:spAutoFit/>
          </a:bodyPr>
          <a:lstStyle/>
          <a:p>
            <a:pPr marL="0" marR="0" algn="ctr">
              <a:spcBef>
                <a:spcPts val="0"/>
              </a:spcBef>
              <a:spcAft>
                <a:spcPts val="0"/>
              </a:spcAft>
            </a:pPr>
            <a:r>
              <a:rPr lang="en-GB" sz="2000" dirty="0">
                <a:solidFill>
                  <a:srgbClr val="002060"/>
                </a:solidFill>
                <a:latin typeface="Calibri" panose="020F0502020204030204" pitchFamily="34" charset="0"/>
                <a:cs typeface="Calibri" panose="020F0502020204030204" pitchFamily="34" charset="0"/>
              </a:rPr>
              <a:t>COSMO General Meeting 2025</a:t>
            </a:r>
          </a:p>
          <a:p>
            <a:pPr marL="0" marR="0" algn="ctr">
              <a:spcBef>
                <a:spcPts val="0"/>
              </a:spcBef>
              <a:spcAft>
                <a:spcPts val="0"/>
              </a:spcAft>
            </a:pPr>
            <a:r>
              <a:rPr lang="en-GB" sz="2000" dirty="0">
                <a:solidFill>
                  <a:srgbClr val="002060"/>
                </a:solidFill>
                <a:latin typeface="Calibri" panose="020F0502020204030204" pitchFamily="34" charset="0"/>
                <a:cs typeface="Calibri" panose="020F0502020204030204" pitchFamily="34" charset="0"/>
              </a:rPr>
              <a:t>1-5 September 2025 </a:t>
            </a:r>
            <a:r>
              <a:rPr lang="en-US" sz="2000" dirty="0">
                <a:solidFill>
                  <a:srgbClr val="002060"/>
                </a:solidFill>
                <a:latin typeface="Calibri" panose="020F0502020204030204" pitchFamily="34" charset="0"/>
                <a:cs typeface="Calibri" panose="020F0502020204030204" pitchFamily="34" charset="0"/>
              </a:rPr>
              <a:t>Basel, Switzerland</a:t>
            </a:r>
          </a:p>
        </p:txBody>
      </p:sp>
    </p:spTree>
    <p:extLst>
      <p:ext uri="{BB962C8B-B14F-4D97-AF65-F5344CB8AC3E}">
        <p14:creationId xmlns:p14="http://schemas.microsoft.com/office/powerpoint/2010/main" val="969132572"/>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212360"/>
            <a:ext cx="8316416" cy="707886"/>
          </a:xfrm>
          <a:prstGeom prst="rect">
            <a:avLst/>
          </a:prstGeom>
          <a:noFill/>
        </p:spPr>
        <p:txBody>
          <a:bodyPr wrap="square" rtlCol="0">
            <a:spAutoFit/>
          </a:bodyPr>
          <a:lstStyle/>
          <a:p>
            <a:pPr marL="0" lvl="8"/>
            <a:r>
              <a:rPr lang="en-US" altLang="zh-CN" sz="2000" b="1" dirty="0">
                <a:solidFill>
                  <a:srgbClr val="002060"/>
                </a:solidFill>
                <a:latin typeface="Calibri" pitchFamily="34" charset="0"/>
                <a:cs typeface="Arial" pitchFamily="34" charset="0"/>
              </a:rPr>
              <a:t>The model setup</a:t>
            </a:r>
          </a:p>
          <a:p>
            <a:pPr eaLnBrk="1">
              <a:buClrTx/>
              <a:buFontTx/>
              <a:buNone/>
            </a:pPr>
            <a:r>
              <a:rPr lang="en-US" altLang="en-US" sz="2000" dirty="0">
                <a:solidFill>
                  <a:srgbClr val="002060"/>
                </a:solidFill>
                <a:latin typeface="Calibri" pitchFamily="34" charset="0"/>
                <a:cs typeface="Arial" pitchFamily="34" charset="0"/>
              </a:rPr>
              <a:t>ICON runs twice a day (00 and 12UTC)</a:t>
            </a:r>
            <a:endParaRPr lang="el-GR" dirty="0"/>
          </a:p>
        </p:txBody>
      </p:sp>
      <p:sp>
        <p:nvSpPr>
          <p:cNvPr id="2" name="Rectangle 1"/>
          <p:cNvSpPr/>
          <p:nvPr/>
        </p:nvSpPr>
        <p:spPr>
          <a:xfrm>
            <a:off x="404594" y="3060578"/>
            <a:ext cx="5098268" cy="2913618"/>
          </a:xfrm>
          <a:prstGeom prst="rect">
            <a:avLst/>
          </a:prstGeom>
        </p:spPr>
        <p:txBody>
          <a:bodyPr wrap="square">
            <a:spAutoFit/>
          </a:bodyPr>
          <a:lstStyle/>
          <a:p>
            <a:pPr marL="342900" indent="-342900" eaLnBrk="1">
              <a:spcBef>
                <a:spcPts val="150"/>
              </a:spcBef>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Runs performed at ECMWF</a:t>
            </a:r>
          </a:p>
          <a:p>
            <a:pPr marL="342900" indent="-342900" eaLnBrk="1">
              <a:spcBef>
                <a:spcPts val="150"/>
              </a:spcBef>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Analysis and boundary conditions from IFS </a:t>
            </a:r>
          </a:p>
          <a:p>
            <a:pPr marL="342900" indent="-342900">
              <a:spcBef>
                <a:spcPts val="150"/>
              </a:spcBef>
              <a:buFont typeface="Wingdings" panose="05000000000000000000" pitchFamily="2" charset="2"/>
              <a:buChar char="§"/>
            </a:pPr>
            <a:r>
              <a:rPr lang="en-US" altLang="en-US" sz="2000" dirty="0">
                <a:solidFill>
                  <a:srgbClr val="002060"/>
                </a:solidFill>
                <a:latin typeface="Calibri" pitchFamily="34" charset="0"/>
                <a:cs typeface="Arial" pitchFamily="34" charset="0"/>
              </a:rPr>
              <a:t>Resolution:  </a:t>
            </a:r>
            <a:r>
              <a:rPr lang="en-US" sz="2000" dirty="0">
                <a:solidFill>
                  <a:srgbClr val="002060"/>
                </a:solidFill>
                <a:latin typeface="Calibri" pitchFamily="34" charset="0"/>
                <a:cs typeface="Arial" pitchFamily="34" charset="0"/>
              </a:rPr>
              <a:t>≈ 2.4Km </a:t>
            </a:r>
          </a:p>
          <a:p>
            <a:pPr marL="342900" indent="-342900">
              <a:spcBef>
                <a:spcPts val="150"/>
              </a:spcBef>
              <a:buFont typeface="Wingdings" panose="05000000000000000000" pitchFamily="2" charset="2"/>
              <a:buChar char="§"/>
            </a:pPr>
            <a:r>
              <a:rPr lang="en-US" altLang="en-US" sz="2000" dirty="0">
                <a:solidFill>
                  <a:srgbClr val="002060"/>
                </a:solidFill>
                <a:latin typeface="Calibri" pitchFamily="34" charset="0"/>
                <a:cs typeface="Arial" pitchFamily="34" charset="0"/>
              </a:rPr>
              <a:t>Forecast range: 72 hours</a:t>
            </a:r>
            <a:endParaRPr lang="el-GR" altLang="en-US" sz="2000" dirty="0">
              <a:solidFill>
                <a:srgbClr val="002060"/>
              </a:solidFill>
              <a:latin typeface="Calibri" pitchFamily="34" charset="0"/>
              <a:cs typeface="Arial" pitchFamily="34" charset="0"/>
            </a:endParaRPr>
          </a:p>
          <a:p>
            <a:pPr marL="342900" indent="-342900" eaLnBrk="1">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Area covered is south Europe, Black Sea, </a:t>
            </a:r>
          </a:p>
          <a:p>
            <a:pPr eaLnBrk="1">
              <a:buClrTx/>
            </a:pPr>
            <a:r>
              <a:rPr lang="en-US" altLang="en-US" sz="2000" dirty="0">
                <a:solidFill>
                  <a:srgbClr val="002060"/>
                </a:solidFill>
                <a:latin typeface="Calibri" pitchFamily="34" charset="0"/>
                <a:cs typeface="Arial" pitchFamily="34" charset="0"/>
              </a:rPr>
              <a:t>      Mediterranean and north African coast </a:t>
            </a:r>
          </a:p>
          <a:p>
            <a:pPr marL="342900" indent="-342900" eaLnBrk="1">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Hourly output of three types (model, pressure and height levels)</a:t>
            </a:r>
          </a:p>
          <a:p>
            <a:pPr marL="342900" indent="-342900" eaLnBrk="1">
              <a:buClrTx/>
              <a:buFont typeface="Wingdings" panose="05000000000000000000" pitchFamily="2" charset="2"/>
              <a:buChar char="§"/>
            </a:pPr>
            <a:r>
              <a:rPr lang="en-US" altLang="en-US" sz="2000" dirty="0">
                <a:solidFill>
                  <a:srgbClr val="002060"/>
                </a:solidFill>
                <a:latin typeface="Calibri" pitchFamily="34" charset="0"/>
                <a:cs typeface="Arial" pitchFamily="34" charset="0"/>
              </a:rPr>
              <a:t>No assimilation or any </a:t>
            </a:r>
            <a:r>
              <a:rPr lang="en-US" altLang="en-US" sz="2000" dirty="0" err="1">
                <a:solidFill>
                  <a:srgbClr val="002060"/>
                </a:solidFill>
                <a:latin typeface="Calibri" pitchFamily="34" charset="0"/>
                <a:cs typeface="Arial" pitchFamily="34" charset="0"/>
              </a:rPr>
              <a:t>preproc</a:t>
            </a:r>
            <a:r>
              <a:rPr lang="en-US" altLang="en-US" sz="2000" dirty="0">
                <a:solidFill>
                  <a:srgbClr val="002060"/>
                </a:solidFill>
                <a:latin typeface="Calibri" pitchFamily="34" charset="0"/>
                <a:cs typeface="Arial" pitchFamily="34" charset="0"/>
              </a:rPr>
              <a:t> performed </a:t>
            </a:r>
          </a:p>
        </p:txBody>
      </p:sp>
      <p:pic>
        <p:nvPicPr>
          <p:cNvPr id="12" name="Image1"/>
          <p:cNvPicPr>
            <a:picLocks noChangeAspect="1"/>
          </p:cNvPicPr>
          <p:nvPr/>
        </p:nvPicPr>
        <p:blipFill>
          <a:blip r:embed="rId2" cstate="print">
            <a:alphaModFix/>
            <a:lum/>
          </a:blip>
          <a:srcRect/>
          <a:stretch>
            <a:fillRect/>
          </a:stretch>
        </p:blipFill>
        <p:spPr>
          <a:xfrm>
            <a:off x="6011665" y="2010650"/>
            <a:ext cx="2713395" cy="2713395"/>
          </a:xfrm>
          <a:prstGeom prst="rect">
            <a:avLst/>
          </a:prstGeom>
        </p:spPr>
      </p:pic>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kern="0" dirty="0">
                <a:effectLst>
                  <a:outerShdw blurRad="38100" dist="38100" dir="2700000" algn="tl">
                    <a:srgbClr val="000000">
                      <a:alpha val="43137"/>
                    </a:srgbClr>
                  </a:outerShdw>
                </a:effectLst>
              </a:rPr>
              <a:t>Current status</a:t>
            </a:r>
          </a:p>
          <a:p>
            <a:endParaRPr lang="en-US" sz="1400" kern="0" dirty="0">
              <a:effectLst>
                <a:outerShdw blurRad="38100" dist="38100" dir="2700000" algn="tl">
                  <a:srgbClr val="000000">
                    <a:alpha val="43137"/>
                  </a:srgbClr>
                </a:outerShdw>
              </a:effectLst>
            </a:endParaRPr>
          </a:p>
          <a:p>
            <a:r>
              <a:rPr lang="en-US" sz="3200" kern="0" dirty="0">
                <a:effectLst>
                  <a:outerShdw blurRad="38100" dist="38100" dir="2700000" algn="tl">
                    <a:srgbClr val="000000">
                      <a:alpha val="43137"/>
                    </a:srgbClr>
                  </a:outerShdw>
                </a:effectLst>
              </a:rPr>
              <a:t>ICON operational</a:t>
            </a:r>
            <a:endParaRPr lang="el-GR" sz="32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8750363"/>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kern="0" dirty="0">
                <a:effectLst>
                  <a:outerShdw blurRad="38100" dist="38100" dir="2700000" algn="tl">
                    <a:srgbClr val="000000">
                      <a:alpha val="43137"/>
                    </a:srgbClr>
                  </a:outerShdw>
                </a:effectLst>
              </a:rPr>
              <a:t>Current status</a:t>
            </a:r>
          </a:p>
          <a:p>
            <a:endParaRPr lang="en-US" sz="1400" kern="0" dirty="0">
              <a:effectLst>
                <a:outerShdw blurRad="38100" dist="38100" dir="2700000" algn="tl">
                  <a:srgbClr val="000000">
                    <a:alpha val="43137"/>
                  </a:srgbClr>
                </a:outerShdw>
              </a:effectLst>
            </a:endParaRPr>
          </a:p>
          <a:p>
            <a:r>
              <a:rPr lang="en-US" sz="3200" kern="0" dirty="0">
                <a:effectLst>
                  <a:outerShdw blurRad="38100" dist="38100" dir="2700000" algn="tl">
                    <a:srgbClr val="000000">
                      <a:alpha val="43137"/>
                    </a:srgbClr>
                  </a:outerShdw>
                </a:effectLst>
              </a:rPr>
              <a:t>ICON operational</a:t>
            </a:r>
            <a:endParaRPr lang="el-GR" sz="3200" kern="0"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print"/>
          <a:stretch>
            <a:fillRect/>
          </a:stretch>
        </p:blipFill>
        <p:spPr>
          <a:xfrm>
            <a:off x="1115616" y="2132856"/>
            <a:ext cx="7111746" cy="4187381"/>
          </a:xfrm>
          <a:prstGeom prst="rect">
            <a:avLst/>
          </a:prstGeom>
        </p:spPr>
      </p:pic>
    </p:spTree>
    <p:extLst>
      <p:ext uri="{BB962C8B-B14F-4D97-AF65-F5344CB8AC3E}">
        <p14:creationId xmlns:p14="http://schemas.microsoft.com/office/powerpoint/2010/main" val="496025110"/>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13761" y="864813"/>
            <a:ext cx="4250523" cy="461665"/>
          </a:xfrm>
          <a:prstGeom prst="rect">
            <a:avLst/>
          </a:prstGeom>
          <a:noFill/>
        </p:spPr>
        <p:txBody>
          <a:bodyPr wrap="none" rtlCol="0">
            <a:spAutoFit/>
          </a:bodyPr>
          <a:lstStyle/>
          <a:p>
            <a:r>
              <a:rPr lang="en-US" sz="2400" b="1" dirty="0"/>
              <a:t>HNMS Verification Highlight</a:t>
            </a:r>
            <a:endParaRPr lang="el-GR" sz="2400" b="1" dirty="0"/>
          </a:p>
        </p:txBody>
      </p:sp>
      <p:sp>
        <p:nvSpPr>
          <p:cNvPr id="10" name="9 - TextBox"/>
          <p:cNvSpPr txBox="1"/>
          <p:nvPr/>
        </p:nvSpPr>
        <p:spPr>
          <a:xfrm>
            <a:off x="1396808" y="1700186"/>
            <a:ext cx="6750566" cy="369332"/>
          </a:xfrm>
          <a:prstGeom prst="rect">
            <a:avLst/>
          </a:prstGeom>
          <a:noFill/>
        </p:spPr>
        <p:txBody>
          <a:bodyPr wrap="none" rtlCol="0">
            <a:spAutoFit/>
          </a:bodyPr>
          <a:lstStyle/>
          <a:p>
            <a:r>
              <a:rPr lang="en-US" dirty="0"/>
              <a:t>Scores for  continuous parameters  for Greek domain DJF24/25 </a:t>
            </a:r>
            <a:endParaRPr lang="el-GR" dirty="0"/>
          </a:p>
        </p:txBody>
      </p:sp>
      <p:grpSp>
        <p:nvGrpSpPr>
          <p:cNvPr id="2" name="Ομάδα 4">
            <a:extLst>
              <a:ext uri="{FF2B5EF4-FFF2-40B4-BE49-F238E27FC236}">
                <a16:creationId xmlns:a16="http://schemas.microsoft.com/office/drawing/2014/main" id="{D3650A4D-EEEA-251D-4DFD-26907D0E1ED0}"/>
              </a:ext>
            </a:extLst>
          </p:cNvPr>
          <p:cNvGrpSpPr/>
          <p:nvPr/>
        </p:nvGrpSpPr>
        <p:grpSpPr>
          <a:xfrm>
            <a:off x="539552" y="2307019"/>
            <a:ext cx="7694334" cy="4193815"/>
            <a:chOff x="500034" y="1592639"/>
            <a:chExt cx="7694334" cy="4193815"/>
          </a:xfrm>
        </p:grpSpPr>
        <p:sp>
          <p:nvSpPr>
            <p:cNvPr id="18" name="Στρογγυλεμένο ορθογώνιο 4"/>
            <p:cNvSpPr/>
            <p:nvPr/>
          </p:nvSpPr>
          <p:spPr>
            <a:xfrm>
              <a:off x="1510731" y="1592639"/>
              <a:ext cx="2836389" cy="3029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l-GR" sz="6500" kern="1200" dirty="0"/>
            </a:p>
          </p:txBody>
        </p:sp>
        <p:sp>
          <p:nvSpPr>
            <p:cNvPr id="19" name="18 - TextBox"/>
            <p:cNvSpPr txBox="1"/>
            <p:nvPr/>
          </p:nvSpPr>
          <p:spPr>
            <a:xfrm>
              <a:off x="1285852" y="5068685"/>
              <a:ext cx="2605585" cy="646331"/>
            </a:xfrm>
            <a:prstGeom prst="rect">
              <a:avLst/>
            </a:prstGeom>
            <a:noFill/>
          </p:spPr>
          <p:txBody>
            <a:bodyPr wrap="none" rtlCol="0">
              <a:spAutoFit/>
            </a:bodyPr>
            <a:lstStyle/>
            <a:p>
              <a:pPr algn="ctr"/>
              <a:r>
                <a:rPr lang="en-US" dirty="0"/>
                <a:t>Wind speed </a:t>
              </a:r>
            </a:p>
            <a:p>
              <a:pPr algn="ctr"/>
              <a:r>
                <a:rPr lang="en-US" dirty="0"/>
                <a:t>Better scores for ICON-GR</a:t>
              </a:r>
              <a:endParaRPr lang="el-GR" dirty="0"/>
            </a:p>
          </p:txBody>
        </p:sp>
        <p:sp>
          <p:nvSpPr>
            <p:cNvPr id="20" name="19 - TextBox"/>
            <p:cNvSpPr txBox="1"/>
            <p:nvPr/>
          </p:nvSpPr>
          <p:spPr>
            <a:xfrm>
              <a:off x="500034" y="2263967"/>
              <a:ext cx="606256" cy="307777"/>
            </a:xfrm>
            <a:prstGeom prst="rect">
              <a:avLst/>
            </a:prstGeom>
            <a:noFill/>
          </p:spPr>
          <p:txBody>
            <a:bodyPr wrap="none" rtlCol="0">
              <a:spAutoFit/>
            </a:bodyPr>
            <a:lstStyle/>
            <a:p>
              <a:r>
                <a:rPr lang="en-US" sz="1400" dirty="0"/>
                <a:t>RMSE</a:t>
              </a:r>
              <a:endParaRPr lang="el-GR" sz="1400" dirty="0"/>
            </a:p>
          </p:txBody>
        </p:sp>
        <p:sp>
          <p:nvSpPr>
            <p:cNvPr id="21" name="20 - TextBox"/>
            <p:cNvSpPr txBox="1"/>
            <p:nvPr/>
          </p:nvSpPr>
          <p:spPr>
            <a:xfrm>
              <a:off x="571472" y="3571876"/>
              <a:ext cx="426720" cy="307777"/>
            </a:xfrm>
            <a:prstGeom prst="rect">
              <a:avLst/>
            </a:prstGeom>
            <a:noFill/>
          </p:spPr>
          <p:txBody>
            <a:bodyPr wrap="none" rtlCol="0">
              <a:spAutoFit/>
            </a:bodyPr>
            <a:lstStyle/>
            <a:p>
              <a:r>
                <a:rPr lang="en-US" sz="1400" dirty="0"/>
                <a:t>ME</a:t>
              </a:r>
              <a:endParaRPr lang="el-GR" sz="1400" dirty="0"/>
            </a:p>
          </p:txBody>
        </p:sp>
        <p:sp>
          <p:nvSpPr>
            <p:cNvPr id="25" name="Στρογγυλεμένο ορθογώνιο 4"/>
            <p:cNvSpPr/>
            <p:nvPr/>
          </p:nvSpPr>
          <p:spPr>
            <a:xfrm>
              <a:off x="5422443" y="1889277"/>
              <a:ext cx="2771925" cy="2825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endParaRPr lang="el-GR" sz="3500" kern="1200" dirty="0"/>
            </a:p>
          </p:txBody>
        </p:sp>
        <p:sp>
          <p:nvSpPr>
            <p:cNvPr id="26" name="25 - TextBox"/>
            <p:cNvSpPr txBox="1"/>
            <p:nvPr/>
          </p:nvSpPr>
          <p:spPr>
            <a:xfrm>
              <a:off x="5541521" y="4863124"/>
              <a:ext cx="2609945" cy="923330"/>
            </a:xfrm>
            <a:prstGeom prst="rect">
              <a:avLst/>
            </a:prstGeom>
            <a:noFill/>
          </p:spPr>
          <p:txBody>
            <a:bodyPr wrap="none" rtlCol="0">
              <a:spAutoFit/>
            </a:bodyPr>
            <a:lstStyle/>
            <a:p>
              <a:pPr algn="ctr"/>
              <a:r>
                <a:rPr lang="en-US" dirty="0"/>
                <a:t>2m Temperature </a:t>
              </a:r>
            </a:p>
            <a:p>
              <a:pPr algn="ctr"/>
              <a:r>
                <a:rPr lang="en-US" dirty="0"/>
                <a:t> is overestimated at night </a:t>
              </a:r>
            </a:p>
            <a:p>
              <a:pPr algn="ctr"/>
              <a:r>
                <a:rPr lang="en-US" dirty="0"/>
                <a:t> by ICON-GR</a:t>
              </a:r>
              <a:endParaRPr lang="el-GR" dirty="0"/>
            </a:p>
          </p:txBody>
        </p:sp>
        <p:sp>
          <p:nvSpPr>
            <p:cNvPr id="22" name="2 - Υπότιτλος"/>
            <p:cNvSpPr txBox="1">
              <a:spLocks/>
            </p:cNvSpPr>
            <p:nvPr/>
          </p:nvSpPr>
          <p:spPr>
            <a:xfrm>
              <a:off x="3657616" y="2028812"/>
              <a:ext cx="2486020" cy="82868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ICON-GR2.5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mn-lt"/>
                  <a:ea typeface="+mn-ea"/>
                  <a:cs typeface="+mn-cs"/>
                </a:rPr>
                <a:t>I</a:t>
              </a:r>
              <a:r>
                <a:rPr kumimoji="0" lang="en-US" sz="1600" b="1" i="0" u="none" strike="noStrike" kern="1200" cap="none" spc="0" normalizeH="0" baseline="0" noProof="0" dirty="0">
                  <a:ln>
                    <a:noFill/>
                  </a:ln>
                  <a:solidFill>
                    <a:srgbClr val="FF0000"/>
                  </a:solidFill>
                  <a:effectLst/>
                  <a:uLnTx/>
                  <a:uFillTx/>
                  <a:latin typeface="+mn-lt"/>
                  <a:ea typeface="+mn-ea"/>
                  <a:cs typeface="+mn-cs"/>
                </a:rPr>
                <a:t>FS-ECMWF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026" name="Picture 2"/>
          <p:cNvPicPr>
            <a:picLocks noChangeAspect="1" noChangeArrowheads="1"/>
          </p:cNvPicPr>
          <p:nvPr/>
        </p:nvPicPr>
        <p:blipFill>
          <a:blip r:embed="rId2"/>
          <a:srcRect t="5906" r="1531"/>
          <a:stretch>
            <a:fillRect/>
          </a:stretch>
        </p:blipFill>
        <p:spPr bwMode="auto">
          <a:xfrm>
            <a:off x="1357290" y="2214554"/>
            <a:ext cx="2428892" cy="341471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t="4060"/>
          <a:stretch>
            <a:fillRect/>
          </a:stretch>
        </p:blipFill>
        <p:spPr bwMode="auto">
          <a:xfrm>
            <a:off x="5643570" y="2214554"/>
            <a:ext cx="2375160" cy="3376619"/>
          </a:xfrm>
          <a:prstGeom prst="rect">
            <a:avLst/>
          </a:prstGeom>
          <a:noFill/>
          <a:ln w="9525">
            <a:noFill/>
            <a:miter lim="800000"/>
            <a:headEnd/>
            <a:tailEnd/>
          </a:ln>
          <a:effectLst/>
        </p:spPr>
      </p:pic>
    </p:spTree>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50422" y="894486"/>
            <a:ext cx="6843155" cy="461665"/>
          </a:xfrm>
          <a:prstGeom prst="rect">
            <a:avLst/>
          </a:prstGeom>
          <a:noFill/>
        </p:spPr>
        <p:txBody>
          <a:bodyPr wrap="none" rtlCol="0">
            <a:spAutoFit/>
          </a:bodyPr>
          <a:lstStyle/>
          <a:p>
            <a:r>
              <a:rPr lang="en-US" sz="2400" b="1" dirty="0"/>
              <a:t>TAF verification software  development (</a:t>
            </a:r>
            <a:r>
              <a:rPr lang="en-US" sz="2400" b="1" dirty="0" err="1"/>
              <a:t>upd</a:t>
            </a:r>
            <a:r>
              <a:rPr lang="en-US" sz="2400" b="1" dirty="0"/>
              <a:t>) </a:t>
            </a:r>
            <a:endParaRPr lang="el-GR" sz="2400" b="1" dirty="0"/>
          </a:p>
        </p:txBody>
      </p:sp>
      <p:sp>
        <p:nvSpPr>
          <p:cNvPr id="4" name="2 - TextBox">
            <a:extLst>
              <a:ext uri="{FF2B5EF4-FFF2-40B4-BE49-F238E27FC236}">
                <a16:creationId xmlns:a16="http://schemas.microsoft.com/office/drawing/2014/main" id="{407B716F-31B8-FDA2-ED15-1B98DF51BC47}"/>
              </a:ext>
            </a:extLst>
          </p:cNvPr>
          <p:cNvSpPr txBox="1"/>
          <p:nvPr/>
        </p:nvSpPr>
        <p:spPr>
          <a:xfrm>
            <a:off x="178563" y="1700808"/>
            <a:ext cx="8786874" cy="4524315"/>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Can be applied to a dataset of TAFs and METARs  of all available airports within a time window (month or season) and gives an indication on  the forecast quality of  wind , visibility and events such as RA/TSRA </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Compares </a:t>
            </a:r>
            <a:r>
              <a:rPr lang="en-US" dirty="0" err="1">
                <a:latin typeface="Calibri" panose="020F0502020204030204" pitchFamily="34" charset="0"/>
                <a:cs typeface="Calibri" panose="020F0502020204030204" pitchFamily="34" charset="0"/>
              </a:rPr>
              <a:t>metar</a:t>
            </a:r>
            <a:r>
              <a:rPr lang="en-US" dirty="0">
                <a:latin typeface="Calibri" panose="020F0502020204030204" pitchFamily="34" charset="0"/>
                <a:cs typeface="Calibri" panose="020F0502020204030204" pitchFamily="34" charset="0"/>
              </a:rPr>
              <a:t> and TAF wind speed and direction for every forecast hour according to</a:t>
            </a:r>
          </a:p>
          <a:p>
            <a:r>
              <a:rPr lang="en-US" dirty="0">
                <a:latin typeface="Calibri" panose="020F0502020204030204" pitchFamily="34" charset="0"/>
                <a:cs typeface="Calibri" panose="020F0502020204030204" pitchFamily="34" charset="0"/>
              </a:rPr>
              <a:t>     user specified thresholds .</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The output gives the percentage of  correct and incorrect  wind forecasts  for  all TAFs included in the Verification.</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Every PROB40/PROB30 TEMPO  for events such as  RA /TSRA /SN  is verified according to the events occurrence  within the time window of the  forecast period and it is considered as HIT, MISS or FALSE  ALARM.</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Categorical scores are given for all the TEMPO RA/TSRA etc  predictions  for  all TAFS included in the verification.</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The first estimates show good forecast results for wind speed and direction and  satisfactory prediction of events occurrence with some false alarm tendency. </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The procedure and preliminary results will be presented  in COMECAP 2025.</a:t>
            </a:r>
          </a:p>
        </p:txBody>
      </p:sp>
      <p:sp>
        <p:nvSpPr>
          <p:cNvPr id="5" name="TextBox 4">
            <a:extLst>
              <a:ext uri="{FF2B5EF4-FFF2-40B4-BE49-F238E27FC236}">
                <a16:creationId xmlns:a16="http://schemas.microsoft.com/office/drawing/2014/main" id="{A569E1DD-2532-777F-5978-3B2F258E37B0}"/>
              </a:ext>
            </a:extLst>
          </p:cNvPr>
          <p:cNvSpPr txBox="1"/>
          <p:nvPr/>
        </p:nvSpPr>
        <p:spPr>
          <a:xfrm>
            <a:off x="5796136" y="6200448"/>
            <a:ext cx="2919389" cy="369332"/>
          </a:xfrm>
          <a:prstGeom prst="rect">
            <a:avLst/>
          </a:prstGeom>
          <a:noFill/>
        </p:spPr>
        <p:txBody>
          <a:bodyPr wrap="none" rtlCol="0">
            <a:spAutoFit/>
          </a:bodyPr>
          <a:lstStyle/>
          <a:p>
            <a:r>
              <a:rPr lang="en-US" dirty="0">
                <a:solidFill>
                  <a:srgbClr val="002060"/>
                </a:solidFill>
              </a:rPr>
              <a:t> </a:t>
            </a:r>
            <a:r>
              <a:rPr lang="en-US" sz="1600" dirty="0">
                <a:solidFill>
                  <a:srgbClr val="002060"/>
                </a:solidFill>
              </a:rPr>
              <a:t>dimitra.boucouvala@hnms.gr</a:t>
            </a:r>
            <a:endParaRPr lang="el-GR" sz="1600" dirty="0">
              <a:solidFill>
                <a:srgbClr val="002060"/>
              </a:solidFill>
            </a:endParaRPr>
          </a:p>
        </p:txBody>
      </p:sp>
    </p:spTree>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771800" y="887974"/>
            <a:ext cx="3073277" cy="461665"/>
          </a:xfrm>
          <a:prstGeom prst="rect">
            <a:avLst/>
          </a:prstGeom>
          <a:noFill/>
        </p:spPr>
        <p:txBody>
          <a:bodyPr wrap="none" rtlCol="0">
            <a:spAutoFit/>
          </a:bodyPr>
          <a:lstStyle/>
          <a:p>
            <a:r>
              <a:rPr lang="en-US" sz="2400" b="1" dirty="0"/>
              <a:t>Research Highlight</a:t>
            </a:r>
            <a:endParaRPr lang="el-GR" sz="2400" b="1" dirty="0"/>
          </a:p>
        </p:txBody>
      </p:sp>
      <p:sp>
        <p:nvSpPr>
          <p:cNvPr id="10" name="9 - TextBox"/>
          <p:cNvSpPr txBox="1"/>
          <p:nvPr/>
        </p:nvSpPr>
        <p:spPr>
          <a:xfrm>
            <a:off x="719065" y="1979775"/>
            <a:ext cx="8424935" cy="400110"/>
          </a:xfrm>
          <a:prstGeom prst="rect">
            <a:avLst/>
          </a:prstGeom>
          <a:noFill/>
        </p:spPr>
        <p:txBody>
          <a:bodyPr wrap="square" rtlCol="0">
            <a:spAutoFit/>
          </a:bodyPr>
          <a:lstStyle/>
          <a:p>
            <a:pPr algn="ctr"/>
            <a:endParaRPr lang="en-US" sz="2000" dirty="0">
              <a:latin typeface="Calibri" panose="020F0502020204030204" pitchFamily="34" charset="0"/>
              <a:cs typeface="Calibri" panose="020F0502020204030204" pitchFamily="34" charset="0"/>
            </a:endParaRPr>
          </a:p>
        </p:txBody>
      </p:sp>
      <p:sp>
        <p:nvSpPr>
          <p:cNvPr id="2" name="14 - TextBox">
            <a:extLst>
              <a:ext uri="{FF2B5EF4-FFF2-40B4-BE49-F238E27FC236}">
                <a16:creationId xmlns:a16="http://schemas.microsoft.com/office/drawing/2014/main" id="{6F768B90-5474-0BB1-0611-A628506F9E77}"/>
              </a:ext>
            </a:extLst>
          </p:cNvPr>
          <p:cNvSpPr txBox="1"/>
          <p:nvPr/>
        </p:nvSpPr>
        <p:spPr>
          <a:xfrm>
            <a:off x="629678" y="1995022"/>
            <a:ext cx="7488832" cy="2308324"/>
          </a:xfrm>
          <a:prstGeom prst="rect">
            <a:avLst/>
          </a:prstGeom>
          <a:noFill/>
        </p:spPr>
        <p:txBody>
          <a:bodyPr wrap="square" rtlCol="0">
            <a:spAutoFit/>
          </a:bodyPr>
          <a:lstStyle/>
          <a:p>
            <a:pPr marL="268288" indent="-268288">
              <a:buBlip>
                <a:blip r:embed="rId2"/>
              </a:buBlip>
            </a:pPr>
            <a:r>
              <a:rPr lang="en-US" sz="1600" dirty="0">
                <a:latin typeface="Calibri" panose="020F0502020204030204" pitchFamily="34" charset="0"/>
                <a:cs typeface="Calibri" panose="020F0502020204030204" pitchFamily="34" charset="0"/>
              </a:rPr>
              <a:t>COSMO Model was used in </a:t>
            </a:r>
            <a:r>
              <a:rPr lang="en-US" sz="1600" dirty="0" err="1">
                <a:latin typeface="Calibri" panose="020F0502020204030204" pitchFamily="34" charset="0"/>
                <a:cs typeface="Calibri" panose="020F0502020204030204" pitchFamily="34" charset="0"/>
              </a:rPr>
              <a:t>hindcast</a:t>
            </a:r>
            <a:r>
              <a:rPr lang="en-US" sz="1600" dirty="0">
                <a:latin typeface="Calibri" panose="020F0502020204030204" pitchFamily="34" charset="0"/>
                <a:cs typeface="Calibri" panose="020F0502020204030204" pitchFamily="34" charset="0"/>
              </a:rPr>
              <a:t> mode forced with IFS Analysis with and without  Aeolus assimilated data for the case of “</a:t>
            </a:r>
            <a:r>
              <a:rPr lang="en-US" sz="1600" dirty="0" err="1">
                <a:latin typeface="Calibri" panose="020F0502020204030204" pitchFamily="34" charset="0"/>
                <a:cs typeface="Calibri" panose="020F0502020204030204" pitchFamily="34" charset="0"/>
              </a:rPr>
              <a:t>Hephaestion</a:t>
            </a:r>
            <a:r>
              <a:rPr lang="en-US" sz="1600" dirty="0">
                <a:latin typeface="Calibri" panose="020F0502020204030204" pitchFamily="34" charset="0"/>
                <a:cs typeface="Calibri" panose="020F0502020204030204" pitchFamily="34" charset="0"/>
              </a:rPr>
              <a:t>” severe storm.    </a:t>
            </a:r>
          </a:p>
          <a:p>
            <a:pPr marL="268288" indent="-268288">
              <a:buBlip>
                <a:blip r:embed="rId2"/>
              </a:buBlip>
            </a:pPr>
            <a:r>
              <a:rPr lang="en-US" sz="1600" dirty="0">
                <a:latin typeface="Calibri" panose="020F0502020204030204" pitchFamily="34" charset="0"/>
                <a:cs typeface="Calibri" panose="020F0502020204030204" pitchFamily="34" charset="0"/>
              </a:rPr>
              <a:t>The results regarding precipitation threat scores over Greek synoptic stations    displayed a preponderance of the forcing with Aeolus assimilated data.</a:t>
            </a:r>
          </a:p>
          <a:p>
            <a:pPr marL="268288" indent="-268288">
              <a:buBlip>
                <a:blip r:embed="rId2"/>
              </a:buBlip>
            </a:pPr>
            <a:r>
              <a:rPr lang="en-US" sz="1600" dirty="0">
                <a:latin typeface="Calibri" panose="020F0502020204030204" pitchFamily="34" charset="0"/>
                <a:cs typeface="Calibri" panose="020F0502020204030204" pitchFamily="34" charset="0"/>
              </a:rPr>
              <a:t>A relevant presentation will be given in the 17ᵗʰ International Conference on Meteorology, Climatology &amp; Atmospheric Physics (</a:t>
            </a:r>
            <a:r>
              <a:rPr lang="en-US" sz="1600" dirty="0">
                <a:latin typeface="Calibri" panose="020F0502020204030204" pitchFamily="34" charset="0"/>
                <a:cs typeface="Calibri" panose="020F0502020204030204" pitchFamily="34" charset="0"/>
                <a:hlinkClick r:id="rId3"/>
              </a:rPr>
              <a:t>COMECAP 2025</a:t>
            </a:r>
            <a:r>
              <a:rPr lang="en-US" sz="1600" dirty="0">
                <a:latin typeface="Calibri" panose="020F0502020204030204" pitchFamily="34" charset="0"/>
                <a:cs typeface="Calibri" panose="020F0502020204030204" pitchFamily="34" charset="0"/>
              </a:rPr>
              <a:t>) along with a paper in MDPI Environmental and Earth Sciences Proceedings. An  investigation for 11 more test cases spanned over 2020 fairly supports this trend and a peer reviewed publication is in progress. </a:t>
            </a:r>
            <a:endParaRPr lang="el-GR" sz="1600" dirty="0">
              <a:latin typeface="Calibri" panose="020F0502020204030204" pitchFamily="34" charset="0"/>
              <a:cs typeface="Calibri" panose="020F0502020204030204" pitchFamily="34" charset="0"/>
            </a:endParaRPr>
          </a:p>
        </p:txBody>
      </p:sp>
      <p:sp>
        <p:nvSpPr>
          <p:cNvPr id="3" name="5 - TextBox">
            <a:extLst>
              <a:ext uri="{FF2B5EF4-FFF2-40B4-BE49-F238E27FC236}">
                <a16:creationId xmlns:a16="http://schemas.microsoft.com/office/drawing/2014/main" id="{189EB103-8A31-034C-714D-50AF3BB9854D}"/>
              </a:ext>
            </a:extLst>
          </p:cNvPr>
          <p:cNvSpPr txBox="1"/>
          <p:nvPr/>
        </p:nvSpPr>
        <p:spPr>
          <a:xfrm>
            <a:off x="251520" y="4311239"/>
            <a:ext cx="8640960" cy="338554"/>
          </a:xfrm>
          <a:prstGeom prst="rect">
            <a:avLst/>
          </a:prstGeom>
          <a:noFill/>
        </p:spPr>
        <p:txBody>
          <a:bodyPr wrap="square" rtlCol="0">
            <a:spAutoFit/>
          </a:bodyPr>
          <a:lstStyle/>
          <a:p>
            <a:pPr marL="268288" indent="-268288">
              <a:buBlip>
                <a:blip r:embed="rId4"/>
              </a:buBlip>
            </a:pPr>
            <a:r>
              <a:rPr lang="en-US" sz="1600" i="1" dirty="0">
                <a:latin typeface="Calibri" panose="020F0502020204030204" pitchFamily="34" charset="0"/>
                <a:cs typeface="Calibri" panose="020F0502020204030204" pitchFamily="34" charset="0"/>
              </a:rPr>
              <a:t> </a:t>
            </a:r>
            <a:endParaRPr lang="el-GR" sz="2000" dirty="0">
              <a:latin typeface="Calibri" panose="020F0502020204030204" pitchFamily="34" charset="0"/>
              <a:cs typeface="Calibri" panose="020F0502020204030204" pitchFamily="34" charset="0"/>
            </a:endParaRPr>
          </a:p>
        </p:txBody>
      </p:sp>
      <p:sp>
        <p:nvSpPr>
          <p:cNvPr id="5" name="5 - TextBox">
            <a:extLst>
              <a:ext uri="{FF2B5EF4-FFF2-40B4-BE49-F238E27FC236}">
                <a16:creationId xmlns:a16="http://schemas.microsoft.com/office/drawing/2014/main" id="{20A09A2C-8DCE-785E-57F8-DA413DAC7ED0}"/>
              </a:ext>
            </a:extLst>
          </p:cNvPr>
          <p:cNvSpPr txBox="1"/>
          <p:nvPr/>
        </p:nvSpPr>
        <p:spPr>
          <a:xfrm>
            <a:off x="251519" y="1572760"/>
            <a:ext cx="8676496" cy="4708981"/>
          </a:xfrm>
          <a:prstGeom prst="rect">
            <a:avLst/>
          </a:prstGeom>
          <a:noFill/>
        </p:spPr>
        <p:txBody>
          <a:bodyPr wrap="square" rtlCol="0">
            <a:spAutoFit/>
          </a:bodyPr>
          <a:lstStyle/>
          <a:p>
            <a:pPr marL="268288" indent="-268288">
              <a:buBlip>
                <a:blip r:embed="rId4"/>
              </a:buBlip>
            </a:pPr>
            <a:r>
              <a:rPr lang="en-US" sz="2000"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Implementation of COSMO model in the Evaluation of </a:t>
            </a:r>
            <a:r>
              <a:rPr lang="en-US" sz="2000" dirty="0" err="1">
                <a:latin typeface="Calibri" panose="020F0502020204030204" pitchFamily="34" charset="0"/>
                <a:cs typeface="Calibri" panose="020F0502020204030204" pitchFamily="34" charset="0"/>
                <a:hlinkClick r:id="rId5"/>
              </a:rPr>
              <a:t>Eumetsat</a:t>
            </a:r>
            <a:r>
              <a:rPr lang="en-US" sz="2000" dirty="0">
                <a:latin typeface="Calibri" panose="020F0502020204030204" pitchFamily="34" charset="0"/>
                <a:cs typeface="Calibri" panose="020F0502020204030204" pitchFamily="34" charset="0"/>
                <a:hlinkClick r:id="rId5"/>
              </a:rPr>
              <a:t> Aeolus Project</a:t>
            </a:r>
            <a:endParaRPr lang="en-US" sz="2000" dirty="0">
              <a:latin typeface="Calibri" panose="020F0502020204030204" pitchFamily="34" charset="0"/>
              <a:cs typeface="Calibri" panose="020F0502020204030204" pitchFamily="34" charset="0"/>
            </a:endParaRPr>
          </a:p>
          <a:p>
            <a:pPr marL="268288" indent="-268288">
              <a:buBlip>
                <a:blip r:embed="rId4"/>
              </a:buBlip>
            </a:pPr>
            <a:endParaRPr lang="en-US" sz="2000" dirty="0">
              <a:latin typeface="Calibri" panose="020F0502020204030204" pitchFamily="34" charset="0"/>
              <a:cs typeface="Calibri" panose="020F0502020204030204" pitchFamily="34" charset="0"/>
            </a:endParaRPr>
          </a:p>
          <a:p>
            <a:pPr marL="268288" indent="-268288">
              <a:buBlip>
                <a:blip r:embed="rId4"/>
              </a:buBlip>
            </a:pPr>
            <a:endParaRPr lang="en-US" sz="2000" dirty="0">
              <a:latin typeface="Calibri" panose="020F0502020204030204" pitchFamily="34" charset="0"/>
              <a:cs typeface="Calibri" panose="020F0502020204030204" pitchFamily="34" charset="0"/>
            </a:endParaRPr>
          </a:p>
          <a:p>
            <a:pPr marL="268288" indent="-268288">
              <a:buBlip>
                <a:blip r:embed="rId4"/>
              </a:buBlip>
            </a:pPr>
            <a:endParaRPr lang="en-US" sz="2000" dirty="0">
              <a:latin typeface="Calibri" panose="020F0502020204030204" pitchFamily="34" charset="0"/>
              <a:cs typeface="Calibri" panose="020F0502020204030204" pitchFamily="34" charset="0"/>
            </a:endParaRPr>
          </a:p>
          <a:p>
            <a:pPr marL="268288" indent="-268288">
              <a:buBlip>
                <a:blip r:embed="rId4"/>
              </a:buBlip>
            </a:pPr>
            <a:endParaRPr lang="en-US" sz="2000" dirty="0">
              <a:latin typeface="Calibri" panose="020F0502020204030204" pitchFamily="34" charset="0"/>
              <a:cs typeface="Calibri" panose="020F0502020204030204" pitchFamily="34" charset="0"/>
            </a:endParaRPr>
          </a:p>
          <a:p>
            <a:pPr marL="268288" indent="-268288">
              <a:buBlip>
                <a:blip r:embed="rId4"/>
              </a:buBlip>
            </a:pPr>
            <a:endParaRPr lang="en-US" sz="2000" dirty="0">
              <a:latin typeface="Calibri" panose="020F0502020204030204" pitchFamily="34" charset="0"/>
              <a:cs typeface="Calibri" panose="020F0502020204030204" pitchFamily="34" charset="0"/>
            </a:endParaRPr>
          </a:p>
          <a:p>
            <a:pPr marL="268288" indent="-268288">
              <a:buBlip>
                <a:blip r:embed="rId4"/>
              </a:buBlip>
            </a:pPr>
            <a:endParaRPr lang="en-US" sz="2000" dirty="0">
              <a:latin typeface="Calibri" panose="020F0502020204030204" pitchFamily="34" charset="0"/>
              <a:cs typeface="Calibri" panose="020F0502020204030204" pitchFamily="34" charset="0"/>
            </a:endParaRPr>
          </a:p>
          <a:p>
            <a:pPr marL="268288" indent="-268288">
              <a:buBlip>
                <a:blip r:embed="rId4"/>
              </a:buBlip>
            </a:pP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268288" indent="-268288">
              <a:buBlip>
                <a:blip r:embed="rId4"/>
              </a:buBlip>
            </a:pPr>
            <a:r>
              <a:rPr lang="en-US" sz="2000" dirty="0">
                <a:latin typeface="Calibri" panose="020F0502020204030204" pitchFamily="34" charset="0"/>
                <a:cs typeface="Calibri" panose="020F0502020204030204" pitchFamily="34" charset="0"/>
              </a:rPr>
              <a:t>A systematic recording of extreme weather effects associated with the official warnings issued by  HNMS is in progress along with their categorization from the synoptic and seasonal perspective. The performance of ECMWF-IFS  as well as ICON-LAM will be evaluated and the technology obtained by ICON research in COSMO will be applied in order to  modify the model configuration in favor of improved forecasts.</a:t>
            </a:r>
            <a:endParaRPr lang="el-GR" sz="2000" dirty="0">
              <a:latin typeface="Calibri" panose="020F0502020204030204" pitchFamily="34" charset="0"/>
              <a:cs typeface="Calibri" panose="020F0502020204030204" pitchFamily="34" charset="0"/>
            </a:endParaRPr>
          </a:p>
        </p:txBody>
      </p:sp>
      <p:sp>
        <p:nvSpPr>
          <p:cNvPr id="6" name="22 - Ορθογώνιο">
            <a:extLst>
              <a:ext uri="{FF2B5EF4-FFF2-40B4-BE49-F238E27FC236}">
                <a16:creationId xmlns:a16="http://schemas.microsoft.com/office/drawing/2014/main" id="{D5CD6ACC-D45E-1F39-E097-08336DDC8408}"/>
              </a:ext>
            </a:extLst>
          </p:cNvPr>
          <p:cNvSpPr/>
          <p:nvPr/>
        </p:nvSpPr>
        <p:spPr>
          <a:xfrm>
            <a:off x="6012160" y="5903809"/>
            <a:ext cx="2643224" cy="646331"/>
          </a:xfrm>
          <a:prstGeom prst="rect">
            <a:avLst/>
          </a:prstGeom>
        </p:spPr>
        <p:txBody>
          <a:bodyPr wrap="none">
            <a:spAutoFit/>
          </a:bodyPr>
          <a:lstStyle/>
          <a:p>
            <a:r>
              <a:rPr lang="en-US" sz="1200" dirty="0"/>
              <a:t>Associated links:</a:t>
            </a:r>
            <a:endParaRPr lang="en-US" sz="1200" dirty="0">
              <a:hlinkClick r:id="" action="ppaction://noaction"/>
            </a:endParaRPr>
          </a:p>
          <a:p>
            <a:r>
              <a:rPr lang="en-US" sz="1200" dirty="0">
                <a:hlinkClick r:id="" action="ppaction://noaction"/>
              </a:rPr>
              <a:t>https://www.eumetsat.int/eps-aeolus</a:t>
            </a:r>
            <a:endParaRPr lang="en-US" sz="1200" dirty="0"/>
          </a:p>
          <a:p>
            <a:r>
              <a:rPr lang="en-US" sz="1200" dirty="0">
                <a:hlinkClick r:id="rId3"/>
              </a:rPr>
              <a:t>https://comecap2025.com/ </a:t>
            </a:r>
            <a:endParaRPr lang="en-US" sz="1200" dirty="0"/>
          </a:p>
        </p:txBody>
      </p:sp>
      <p:sp>
        <p:nvSpPr>
          <p:cNvPr id="8" name="TextBox 7">
            <a:extLst>
              <a:ext uri="{FF2B5EF4-FFF2-40B4-BE49-F238E27FC236}">
                <a16:creationId xmlns:a16="http://schemas.microsoft.com/office/drawing/2014/main" id="{71B3B0AE-8362-21B3-309A-26D82E5DB0BD}"/>
              </a:ext>
            </a:extLst>
          </p:cNvPr>
          <p:cNvSpPr txBox="1"/>
          <p:nvPr/>
        </p:nvSpPr>
        <p:spPr>
          <a:xfrm>
            <a:off x="251519" y="6296988"/>
            <a:ext cx="4572000" cy="338554"/>
          </a:xfrm>
          <a:prstGeom prst="rect">
            <a:avLst/>
          </a:prstGeom>
          <a:noFill/>
        </p:spPr>
        <p:txBody>
          <a:bodyPr wrap="square">
            <a:spAutoFit/>
          </a:bodyPr>
          <a:lstStyle/>
          <a:p>
            <a:r>
              <a:rPr lang="fr-FR" sz="1600" dirty="0" err="1">
                <a:solidFill>
                  <a:srgbClr val="002060"/>
                </a:solidFill>
              </a:rPr>
              <a:t>Euripides</a:t>
            </a:r>
            <a:r>
              <a:rPr lang="fr-FR" sz="1600" dirty="0">
                <a:solidFill>
                  <a:srgbClr val="002060"/>
                </a:solidFill>
              </a:rPr>
              <a:t> </a:t>
            </a:r>
            <a:r>
              <a:rPr lang="fr-FR" sz="1600" dirty="0" err="1">
                <a:solidFill>
                  <a:srgbClr val="002060"/>
                </a:solidFill>
              </a:rPr>
              <a:t>Avgoustoglou</a:t>
            </a:r>
            <a:r>
              <a:rPr lang="fr-FR" sz="1600" dirty="0">
                <a:solidFill>
                  <a:srgbClr val="002060"/>
                </a:solidFill>
              </a:rPr>
              <a:t>: euri@hnms.gr</a:t>
            </a:r>
            <a:endParaRPr lang="el-GR" sz="1600" dirty="0">
              <a:solidFill>
                <a:srgbClr val="002060"/>
              </a:solidFill>
            </a:endParaRPr>
          </a:p>
        </p:txBody>
      </p:sp>
    </p:spTree>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8AE03DA-2E74-C56E-C450-B691FAB38259}"/>
              </a:ext>
            </a:extLst>
          </p:cNvPr>
          <p:cNvSpPr txBox="1">
            <a:spLocks/>
          </p:cNvSpPr>
          <p:nvPr/>
        </p:nvSpPr>
        <p:spPr>
          <a:xfrm>
            <a:off x="409836" y="791590"/>
            <a:ext cx="8229600" cy="1143000"/>
          </a:xfrm>
          <a:prstGeom prst="rect">
            <a:avLst/>
          </a:prstGeom>
        </p:spPr>
        <p:txBody>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eaLnBrk="1" fontAlgn="base" hangingPunct="1">
              <a:spcBef>
                <a:spcPct val="0"/>
              </a:spcBef>
              <a:spcAft>
                <a:spcPct val="0"/>
              </a:spcAft>
              <a:defRPr sz="3800">
                <a:solidFill>
                  <a:schemeClr val="tx2"/>
                </a:solidFill>
                <a:latin typeface="Verdana" pitchFamily="34" charset="0"/>
                <a:cs typeface="Arial" charset="0"/>
              </a:defRPr>
            </a:lvl6pPr>
            <a:lvl7pPr marL="914400" algn="l" rtl="0" eaLnBrk="1" fontAlgn="base" hangingPunct="1">
              <a:spcBef>
                <a:spcPct val="0"/>
              </a:spcBef>
              <a:spcAft>
                <a:spcPct val="0"/>
              </a:spcAft>
              <a:defRPr sz="3800">
                <a:solidFill>
                  <a:schemeClr val="tx2"/>
                </a:solidFill>
                <a:latin typeface="Verdana" pitchFamily="34" charset="0"/>
                <a:cs typeface="Arial" charset="0"/>
              </a:defRPr>
            </a:lvl7pPr>
            <a:lvl8pPr marL="1371600" algn="l" rtl="0" eaLnBrk="1" fontAlgn="base" hangingPunct="1">
              <a:spcBef>
                <a:spcPct val="0"/>
              </a:spcBef>
              <a:spcAft>
                <a:spcPct val="0"/>
              </a:spcAft>
              <a:defRPr sz="3800">
                <a:solidFill>
                  <a:schemeClr val="tx2"/>
                </a:solidFill>
                <a:latin typeface="Verdana" pitchFamily="34" charset="0"/>
                <a:cs typeface="Arial" charset="0"/>
              </a:defRPr>
            </a:lvl8pPr>
            <a:lvl9pPr marL="1828800" algn="l" rtl="0" eaLnBrk="1" fontAlgn="base" hangingPunct="1">
              <a:spcBef>
                <a:spcPct val="0"/>
              </a:spcBef>
              <a:spcAft>
                <a:spcPct val="0"/>
              </a:spcAft>
              <a:defRPr sz="3800">
                <a:solidFill>
                  <a:schemeClr val="tx2"/>
                </a:solidFill>
                <a:latin typeface="Verdana" pitchFamily="34" charset="0"/>
                <a:cs typeface="Arial" charset="0"/>
              </a:defRPr>
            </a:lvl9pPr>
          </a:lstStyle>
          <a:p>
            <a:r>
              <a:rPr lang="en-US" sz="3200" kern="0" dirty="0">
                <a:effectLst>
                  <a:outerShdw blurRad="38100" dist="38100" dir="2700000" algn="tl">
                    <a:srgbClr val="000000">
                      <a:alpha val="43137"/>
                    </a:srgbClr>
                  </a:outerShdw>
                </a:effectLst>
              </a:rPr>
              <a:t>Ongoing projects</a:t>
            </a:r>
            <a:endParaRPr lang="el-GR" sz="32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5883771"/>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203 - TextBox"/>
          <p:cNvSpPr txBox="1"/>
          <p:nvPr/>
        </p:nvSpPr>
        <p:spPr>
          <a:xfrm>
            <a:off x="323528" y="1603968"/>
            <a:ext cx="7992888" cy="2685351"/>
          </a:xfrm>
          <a:prstGeom prst="rect">
            <a:avLst/>
          </a:prstGeom>
          <a:noFill/>
        </p:spPr>
        <p:txBody>
          <a:bodyPr wrap="square" rtlCol="0">
            <a:spAutoFit/>
          </a:bodyPr>
          <a:lstStyle/>
          <a:p>
            <a:pPr marL="1430338" indent="-1430338"/>
            <a:r>
              <a:rPr lang="en-US" sz="2400" b="1" dirty="0">
                <a:latin typeface="Calibri" pitchFamily="34" charset="0"/>
              </a:rPr>
              <a:t>1</a:t>
            </a:r>
            <a:r>
              <a:rPr lang="en-US" sz="2400" b="1" baseline="30000" dirty="0">
                <a:latin typeface="Calibri" pitchFamily="34" charset="0"/>
              </a:rPr>
              <a:t>st</a:t>
            </a:r>
            <a:r>
              <a:rPr lang="en-US" sz="2400" b="1" dirty="0">
                <a:latin typeface="Calibri" pitchFamily="34" charset="0"/>
              </a:rPr>
              <a:t> Project: </a:t>
            </a:r>
            <a:r>
              <a:rPr lang="en-US" sz="2400" dirty="0">
                <a:latin typeface="Calibri" pitchFamily="34" charset="0"/>
              </a:rPr>
              <a:t>Upgrade and Extension of Surface &amp; Upper Air Observation network</a:t>
            </a:r>
          </a:p>
          <a:p>
            <a:pPr marL="1430338" indent="-1430338"/>
            <a:endParaRPr lang="en-US" sz="800" dirty="0">
              <a:latin typeface="Calibri" pitchFamily="34" charset="0"/>
            </a:endParaRPr>
          </a:p>
          <a:p>
            <a:pPr marL="444500" indent="187325">
              <a:spcBef>
                <a:spcPts val="300"/>
              </a:spcBef>
              <a:buFont typeface="Arial" pitchFamily="34" charset="0"/>
              <a:buChar char="•"/>
            </a:pPr>
            <a:r>
              <a:rPr lang="en-US" sz="2000" b="1" dirty="0">
                <a:latin typeface="Calibri" pitchFamily="34" charset="0"/>
              </a:rPr>
              <a:t>50 Automatic Weather Stations (AWS)</a:t>
            </a:r>
          </a:p>
          <a:p>
            <a:pPr marL="444500" indent="187325">
              <a:spcBef>
                <a:spcPts val="300"/>
              </a:spcBef>
              <a:buFont typeface="Arial" pitchFamily="34" charset="0"/>
              <a:buChar char="•"/>
            </a:pPr>
            <a:r>
              <a:rPr lang="en-US" sz="2000" b="1" dirty="0">
                <a:latin typeface="Calibri" pitchFamily="34" charset="0"/>
              </a:rPr>
              <a:t>30 Environmental AWS (E-AWS)</a:t>
            </a:r>
          </a:p>
          <a:p>
            <a:pPr marL="444500" indent="187325">
              <a:spcBef>
                <a:spcPts val="300"/>
              </a:spcBef>
              <a:buFont typeface="Arial" pitchFamily="34" charset="0"/>
              <a:buChar char="•"/>
            </a:pPr>
            <a:r>
              <a:rPr lang="en-US" sz="2000" b="1" dirty="0">
                <a:latin typeface="Calibri" pitchFamily="34" charset="0"/>
              </a:rPr>
              <a:t>10 Portable AWS (P-AWS) </a:t>
            </a:r>
          </a:p>
          <a:p>
            <a:pPr marL="444500" indent="187325">
              <a:spcBef>
                <a:spcPts val="300"/>
              </a:spcBef>
              <a:buFont typeface="Arial" pitchFamily="34" charset="0"/>
              <a:buChar char="•"/>
            </a:pPr>
            <a:r>
              <a:rPr lang="en-US" sz="2000" b="1" dirty="0">
                <a:latin typeface="Calibri" pitchFamily="34" charset="0"/>
              </a:rPr>
              <a:t>10 Shipboard AWS (S-AWS)</a:t>
            </a:r>
          </a:p>
          <a:p>
            <a:pPr marL="444500" indent="187325">
              <a:spcBef>
                <a:spcPts val="300"/>
              </a:spcBef>
              <a:buFont typeface="Arial" pitchFamily="34" charset="0"/>
              <a:buChar char="•"/>
            </a:pPr>
            <a:r>
              <a:rPr lang="en-US" sz="2000" b="1" dirty="0">
                <a:latin typeface="Calibri" pitchFamily="34" charset="0"/>
              </a:rPr>
              <a:t>3 Automatic Radiosonde Systems (ARS)</a:t>
            </a:r>
            <a:endParaRPr lang="el-GR" sz="2000" b="1" dirty="0">
              <a:latin typeface="Calibri" pitchFamily="34" charset="0"/>
            </a:endParaRPr>
          </a:p>
        </p:txBody>
      </p:sp>
      <p:pic>
        <p:nvPicPr>
          <p:cNvPr id="16" name="Picture 2" descr="C:\MAKIS\Τεχνικά Δελτία ΕΣΠΑ\ΑΜΣ\Φωτογραφίες προτεινόμενων θέσεων\Οθωνοί\2011-09-13 18.43.48.jpg">
            <a:extLst>
              <a:ext uri="{FF2B5EF4-FFF2-40B4-BE49-F238E27FC236}">
                <a16:creationId xmlns:a16="http://schemas.microsoft.com/office/drawing/2014/main" id="{E93C123F-0938-F49A-5F0C-426EE6239C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05" r="4505" b="7800"/>
          <a:stretch/>
        </p:blipFill>
        <p:spPr bwMode="auto">
          <a:xfrm>
            <a:off x="395536" y="4656151"/>
            <a:ext cx="2554266" cy="1941201"/>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7" name="Εικόνα 16">
            <a:extLst>
              <a:ext uri="{FF2B5EF4-FFF2-40B4-BE49-F238E27FC236}">
                <a16:creationId xmlns:a16="http://schemas.microsoft.com/office/drawing/2014/main" id="{51BD16A7-90E5-A191-B2A9-BF72739D55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715" y="4656151"/>
            <a:ext cx="2829943" cy="1941201"/>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pic>
      <p:pic>
        <p:nvPicPr>
          <p:cNvPr id="1040" name="Picture 16">
            <a:extLst>
              <a:ext uri="{FF2B5EF4-FFF2-40B4-BE49-F238E27FC236}">
                <a16:creationId xmlns:a16="http://schemas.microsoft.com/office/drawing/2014/main" id="{A7D4AEEA-49E3-7566-2FA0-375AACBF78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7344" y="4618008"/>
            <a:ext cx="2639125" cy="1979344"/>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 name="Εικόνα 19">
            <a:extLst>
              <a:ext uri="{FF2B5EF4-FFF2-40B4-BE49-F238E27FC236}">
                <a16:creationId xmlns:a16="http://schemas.microsoft.com/office/drawing/2014/main" id="{ACFC8C99-2DF1-47B8-F95C-8EDB84DB8C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1744814"/>
            <a:ext cx="1806565" cy="2509118"/>
          </a:xfrm>
          <a:prstGeom prst="rect">
            <a:avLst/>
          </a:prstGeom>
        </p:spPr>
      </p:pic>
      <p:sp>
        <p:nvSpPr>
          <p:cNvPr id="8" name="3 - TextBox">
            <a:extLst>
              <a:ext uri="{FF2B5EF4-FFF2-40B4-BE49-F238E27FC236}">
                <a16:creationId xmlns:a16="http://schemas.microsoft.com/office/drawing/2014/main" id="{F7BC41F7-2020-7FF6-E22E-003F8562BD6E}"/>
              </a:ext>
            </a:extLst>
          </p:cNvPr>
          <p:cNvSpPr txBox="1"/>
          <p:nvPr/>
        </p:nvSpPr>
        <p:spPr>
          <a:xfrm>
            <a:off x="1500816" y="847944"/>
            <a:ext cx="5472608" cy="461665"/>
          </a:xfrm>
          <a:prstGeom prst="rect">
            <a:avLst/>
          </a:prstGeom>
          <a:solidFill>
            <a:schemeClr val="bg1">
              <a:lumMod val="95000"/>
              <a:alpha val="42000"/>
            </a:schemeClr>
          </a:solid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1st PROJECT</a:t>
            </a:r>
            <a:endParaRPr lang="el-GR" sz="2400" b="1" dirty="0">
              <a:solidFill>
                <a:srgbClr val="002060"/>
              </a:solidFill>
              <a:latin typeface="Calibri" pitchFamily="34" charset="0"/>
            </a:endParaRPr>
          </a:p>
        </p:txBody>
      </p:sp>
    </p:spTree>
    <p:extLst>
      <p:ext uri="{BB962C8B-B14F-4D97-AF65-F5344CB8AC3E}">
        <p14:creationId xmlns:p14="http://schemas.microsoft.com/office/powerpoint/2010/main" val="12086039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FCE36-5388-524F-913D-358A536FC898}"/>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9526DF8C-9F9D-7843-63AB-4986CBC29921}"/>
              </a:ext>
            </a:extLst>
          </p:cNvPr>
          <p:cNvPicPr>
            <a:picLocks noChangeAspect="1"/>
          </p:cNvPicPr>
          <p:nvPr/>
        </p:nvPicPr>
        <p:blipFill>
          <a:blip r:embed="rId3"/>
          <a:srcRect t="13449"/>
          <a:stretch>
            <a:fillRect/>
          </a:stretch>
        </p:blipFill>
        <p:spPr>
          <a:xfrm>
            <a:off x="838200" y="1228690"/>
            <a:ext cx="7467600" cy="5210210"/>
          </a:xfrm>
          <a:prstGeom prst="rect">
            <a:avLst/>
          </a:prstGeom>
        </p:spPr>
      </p:pic>
      <p:sp>
        <p:nvSpPr>
          <p:cNvPr id="2" name="TextBox 1">
            <a:extLst>
              <a:ext uri="{FF2B5EF4-FFF2-40B4-BE49-F238E27FC236}">
                <a16:creationId xmlns:a16="http://schemas.microsoft.com/office/drawing/2014/main" id="{FB191141-79B9-73A1-7B0A-BA919350CD2B}"/>
              </a:ext>
            </a:extLst>
          </p:cNvPr>
          <p:cNvSpPr txBox="1"/>
          <p:nvPr/>
        </p:nvSpPr>
        <p:spPr>
          <a:xfrm>
            <a:off x="107504" y="5229200"/>
            <a:ext cx="3744416" cy="400110"/>
          </a:xfrm>
          <a:prstGeom prst="rect">
            <a:avLst/>
          </a:prstGeom>
          <a:noFill/>
        </p:spPr>
        <p:txBody>
          <a:bodyPr wrap="square" rtlCol="0">
            <a:spAutoFit/>
          </a:bodyPr>
          <a:lstStyle/>
          <a:p>
            <a:pPr algn="ctr"/>
            <a:r>
              <a:rPr lang="en-US" sz="2000" dirty="0">
                <a:solidFill>
                  <a:srgbClr val="FF0000"/>
                </a:solidFill>
              </a:rPr>
              <a:t>The newly added network</a:t>
            </a:r>
            <a:endParaRPr lang="el-GR" sz="2000" dirty="0">
              <a:solidFill>
                <a:srgbClr val="FF0000"/>
              </a:solidFill>
            </a:endParaRPr>
          </a:p>
        </p:txBody>
      </p:sp>
      <p:sp>
        <p:nvSpPr>
          <p:cNvPr id="8" name="3 - TextBox">
            <a:extLst>
              <a:ext uri="{FF2B5EF4-FFF2-40B4-BE49-F238E27FC236}">
                <a16:creationId xmlns:a16="http://schemas.microsoft.com/office/drawing/2014/main" id="{785B4D3C-5289-300E-8664-27C728A7F00D}"/>
              </a:ext>
            </a:extLst>
          </p:cNvPr>
          <p:cNvSpPr txBox="1"/>
          <p:nvPr/>
        </p:nvSpPr>
        <p:spPr>
          <a:xfrm>
            <a:off x="1691680" y="767025"/>
            <a:ext cx="5472608" cy="461665"/>
          </a:xfrm>
          <a:prstGeom prst="rect">
            <a:avLst/>
          </a:prstGeom>
          <a:noFill/>
          <a:ln>
            <a:solidFill>
              <a:schemeClr val="accent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2400" b="1" dirty="0">
                <a:solidFill>
                  <a:srgbClr val="002060"/>
                </a:solidFill>
                <a:latin typeface="Calibri" pitchFamily="34" charset="0"/>
              </a:rPr>
              <a:t>1st PROJECT</a:t>
            </a:r>
            <a:endParaRPr lang="el-GR" sz="2400" b="1" dirty="0">
              <a:solidFill>
                <a:srgbClr val="002060"/>
              </a:solidFill>
              <a:latin typeface="Calibri" pitchFamily="34" charset="0"/>
            </a:endParaRPr>
          </a:p>
        </p:txBody>
      </p:sp>
    </p:spTree>
    <p:extLst>
      <p:ext uri="{BB962C8B-B14F-4D97-AF65-F5344CB8AC3E}">
        <p14:creationId xmlns:p14="http://schemas.microsoft.com/office/powerpoint/2010/main" val="3945158048"/>
      </p:ext>
    </p:extLst>
  </p:cSld>
  <p:clrMapOvr>
    <a:masterClrMapping/>
  </p:clrMapOvr>
  <p:transition/>
</p:sld>
</file>

<file path=ppt/theme/theme1.xml><?xml version="1.0" encoding="utf-8"?>
<a:theme xmlns:a="http://schemas.openxmlformats.org/drawingml/2006/main" name="Καιρος - Κλίμα Παν. Σκριμιζέας">
  <a:themeElements>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Προφίλ">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4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4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Προφίλ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Προφίλ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Προφίλ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Προφίλ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Προφίλ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Προφίλ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Προφίλ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Προφίλ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Προφίλ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3236</TotalTime>
  <Words>1444</Words>
  <Application>Microsoft Office PowerPoint</Application>
  <PresentationFormat>Προβολή στην οθόνη (4:3)</PresentationFormat>
  <Paragraphs>120</Paragraphs>
  <Slides>14</Slides>
  <Notes>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vt:i4>
      </vt:variant>
    </vt:vector>
  </HeadingPairs>
  <TitlesOfParts>
    <vt:vector size="21" baseType="lpstr">
      <vt:lpstr>ＭＳ Ｐゴシック</vt:lpstr>
      <vt:lpstr>Arial</vt:lpstr>
      <vt:lpstr>Calibri</vt:lpstr>
      <vt:lpstr>Century Gothic</vt:lpstr>
      <vt:lpstr>Verdana</vt:lpstr>
      <vt:lpstr>Wingdings</vt:lpstr>
      <vt:lpstr>Καιρος - Κλίμα Παν. Σκριμιζέας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Ekdda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COSMO_032020_pskrim</dc:title>
  <dc:creator>313user</dc:creator>
  <cp:lastModifiedBy>Panagiotis Skrimizeas</cp:lastModifiedBy>
  <cp:revision>330</cp:revision>
  <cp:lastPrinted>1601-01-01T00:00:00Z</cp:lastPrinted>
  <dcterms:created xsi:type="dcterms:W3CDTF">2010-12-07T18:02:14Z</dcterms:created>
  <dcterms:modified xsi:type="dcterms:W3CDTF">2025-09-03T07:04:57Z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