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9" r:id="rId5"/>
    <p:sldId id="2147473614" r:id="rId6"/>
    <p:sldId id="2147473588" r:id="rId7"/>
    <p:sldId id="266" r:id="rId8"/>
    <p:sldId id="596" r:id="rId9"/>
    <p:sldId id="1134" r:id="rId10"/>
    <p:sldId id="2147473598" r:id="rId11"/>
    <p:sldId id="2147473599" r:id="rId12"/>
    <p:sldId id="2147473600" r:id="rId13"/>
    <p:sldId id="2147473601" r:id="rId14"/>
    <p:sldId id="2147473608" r:id="rId15"/>
    <p:sldId id="2147473609" r:id="rId16"/>
    <p:sldId id="2147473610" r:id="rId17"/>
    <p:sldId id="2147473612" r:id="rId18"/>
    <p:sldId id="2147473611" r:id="rId19"/>
    <p:sldId id="2147473604" r:id="rId20"/>
    <p:sldId id="2147473603" r:id="rId21"/>
    <p:sldId id="2147473605" r:id="rId22"/>
    <p:sldId id="2147473607" r:id="rId23"/>
    <p:sldId id="355" r:id="rId24"/>
    <p:sldId id="360" r:id="rId25"/>
    <p:sldId id="361" r:id="rId26"/>
    <p:sldId id="261"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700"/>
    <a:srgbClr val="344B5F"/>
    <a:srgbClr val="004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95" autoAdjust="0"/>
    <p:restoredTop sz="95033" autoAdjust="0"/>
  </p:normalViewPr>
  <p:slideViewPr>
    <p:cSldViewPr snapToGrid="0">
      <p:cViewPr varScale="1">
        <p:scale>
          <a:sx n="70" d="100"/>
          <a:sy n="70" d="100"/>
        </p:scale>
        <p:origin x="84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98293963254592"/>
          <c:y val="7.8421998031496062E-2"/>
          <c:w val="0.84701706036745406"/>
          <c:h val="0.758047490157480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Total</c:v>
                </c:pt>
                <c:pt idx="1">
                  <c:v>Dynamics</c:v>
                </c:pt>
                <c:pt idx="2">
                  <c:v>Physics</c:v>
                </c:pt>
              </c:strCache>
            </c:strRef>
          </c:cat>
          <c:val>
            <c:numRef>
              <c:f>Sheet1!$B$2:$B$4</c:f>
              <c:numCache>
                <c:formatCode>General</c:formatCode>
                <c:ptCount val="3"/>
                <c:pt idx="0">
                  <c:v>5.6</c:v>
                </c:pt>
                <c:pt idx="1">
                  <c:v>8</c:v>
                </c:pt>
                <c:pt idx="2">
                  <c:v>5.0999999999999996</c:v>
                </c:pt>
              </c:numCache>
            </c:numRef>
          </c:val>
          <c:extLst>
            <c:ext xmlns:c16="http://schemas.microsoft.com/office/drawing/2014/chart" uri="{C3380CC4-5D6E-409C-BE32-E72D297353CC}">
              <c16:uniqueId val="{00000000-F39A-4238-80AE-10C708DEC325}"/>
            </c:ext>
          </c:extLst>
        </c:ser>
        <c:dLbls>
          <c:showLegendKey val="0"/>
          <c:showVal val="0"/>
          <c:showCatName val="0"/>
          <c:showSerName val="0"/>
          <c:showPercent val="0"/>
          <c:showBubbleSize val="0"/>
        </c:dLbls>
        <c:gapWidth val="219"/>
        <c:overlap val="-27"/>
        <c:axId val="397568719"/>
        <c:axId val="397556239"/>
      </c:barChart>
      <c:catAx>
        <c:axId val="397568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97556239"/>
        <c:crosses val="autoZero"/>
        <c:auto val="1"/>
        <c:lblAlgn val="ctr"/>
        <c:lblOffset val="100"/>
        <c:noMultiLvlLbl val="0"/>
      </c:catAx>
      <c:valAx>
        <c:axId val="3975562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CH" dirty="0"/>
                  <a:t>Speed </a:t>
                </a:r>
                <a:r>
                  <a:rPr lang="de-CH" dirty="0" err="1"/>
                  <a:t>up</a:t>
                </a:r>
                <a:endParaRPr lang="de-CH" dirty="0"/>
              </a:p>
            </c:rich>
          </c:tx>
          <c:layout>
            <c:manualLayout>
              <c:xMode val="edge"/>
              <c:yMode val="edge"/>
              <c:x val="2.6427165354330713E-2"/>
              <c:y val="0.3497347440944881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CH"/>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975687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D22B4-0564-493A-B979-BBC533F73F44}" type="datetimeFigureOut">
              <a:rPr lang="en-GB" smtClean="0"/>
              <a:t>04/09/2025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CAECE-110F-4CD6-A9D0-3A87A47EC649}" type="slidenum">
              <a:rPr lang="en-GB" smtClean="0"/>
              <a:t>‹N›</a:t>
            </a:fld>
            <a:endParaRPr lang="en-GB"/>
          </a:p>
        </p:txBody>
      </p:sp>
    </p:spTree>
    <p:extLst>
      <p:ext uri="{BB962C8B-B14F-4D97-AF65-F5344CB8AC3E}">
        <p14:creationId xmlns:p14="http://schemas.microsoft.com/office/powerpoint/2010/main" val="178785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pPr>
              <a:defRPr/>
            </a:pPr>
            <a:fld id="{A1435824-F435-405F-82FC-C5B86CD5CBFE}" type="slidenum">
              <a:rPr lang="de-CH" smtClean="0"/>
              <a:pPr>
                <a:defRPr/>
              </a:pPr>
              <a:t>3</a:t>
            </a:fld>
            <a:endParaRPr lang="de-CH"/>
          </a:p>
        </p:txBody>
      </p:sp>
    </p:spTree>
    <p:extLst>
      <p:ext uri="{BB962C8B-B14F-4D97-AF65-F5344CB8AC3E}">
        <p14:creationId xmlns:p14="http://schemas.microsoft.com/office/powerpoint/2010/main" val="380720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688f2008e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f688f2008e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Times"/>
            </a:endParaRPr>
          </a:p>
        </p:txBody>
      </p:sp>
      <p:sp>
        <p:nvSpPr>
          <p:cNvPr id="4" name="Slide Number Placeholder 3"/>
          <p:cNvSpPr>
            <a:spLocks noGrp="1"/>
          </p:cNvSpPr>
          <p:nvPr>
            <p:ph type="sldNum" sz="quarter" idx="5"/>
          </p:nvPr>
        </p:nvSpPr>
        <p:spPr/>
        <p:txBody>
          <a:bodyPr/>
          <a:lstStyle/>
          <a:p>
            <a:pPr>
              <a:defRPr/>
            </a:pPr>
            <a:fld id="{A1435824-F435-405F-82FC-C5B86CD5CBFE}" type="slidenum">
              <a:rPr lang="de-CH" smtClean="0"/>
              <a:pPr>
                <a:defRPr/>
              </a:pPr>
              <a:t>5</a:t>
            </a:fld>
            <a:endParaRPr lang="de-CH"/>
          </a:p>
        </p:txBody>
      </p:sp>
    </p:spTree>
    <p:extLst>
      <p:ext uri="{BB962C8B-B14F-4D97-AF65-F5344CB8AC3E}">
        <p14:creationId xmlns:p14="http://schemas.microsoft.com/office/powerpoint/2010/main" val="222918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1435824-F435-405F-82FC-C5B86CD5CBFE}" type="slidenum">
              <a:rPr lang="de-CH" smtClean="0"/>
              <a:pPr>
                <a:defRPr/>
              </a:pPr>
              <a:t>6</a:t>
            </a:fld>
            <a:endParaRPr lang="de-CH"/>
          </a:p>
        </p:txBody>
      </p:sp>
    </p:spTree>
    <p:extLst>
      <p:ext uri="{BB962C8B-B14F-4D97-AF65-F5344CB8AC3E}">
        <p14:creationId xmlns:p14="http://schemas.microsoft.com/office/powerpoint/2010/main" val="2360743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CON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olo 11">
            <a:extLst>
              <a:ext uri="{FF2B5EF4-FFF2-40B4-BE49-F238E27FC236}">
                <a16:creationId xmlns:a16="http://schemas.microsoft.com/office/drawing/2014/main" id="{ACD3EF4E-E073-501F-FE7D-E6CC869463A4}"/>
              </a:ext>
            </a:extLst>
          </p:cNvPr>
          <p:cNvSpPr>
            <a:spLocks noGrp="1"/>
          </p:cNvSpPr>
          <p:nvPr>
            <p:ph type="title" hasCustomPrompt="1"/>
          </p:nvPr>
        </p:nvSpPr>
        <p:spPr>
          <a:xfrm>
            <a:off x="727363" y="3415434"/>
            <a:ext cx="10515600" cy="1325563"/>
          </a:xfrm>
        </p:spPr>
        <p:txBody>
          <a:bodyPr/>
          <a:lstStyle>
            <a:lvl1pPr algn="ctr">
              <a:defRPr>
                <a:solidFill>
                  <a:schemeClr val="bg1"/>
                </a:solidFill>
                <a:latin typeface="Montserrat Medium" panose="00000600000000000000" pitchFamily="2" charset="0"/>
              </a:defRPr>
            </a:lvl1pPr>
          </a:lstStyle>
          <a:p>
            <a:r>
              <a:rPr lang="it-IT" dirty="0"/>
              <a:t>Titolo della presentazione</a:t>
            </a:r>
          </a:p>
        </p:txBody>
      </p:sp>
    </p:spTree>
    <p:extLst>
      <p:ext uri="{BB962C8B-B14F-4D97-AF65-F5344CB8AC3E}">
        <p14:creationId xmlns:p14="http://schemas.microsoft.com/office/powerpoint/2010/main" val="120738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CI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3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ERTINA GENERI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F4A0DC-8AE6-1A8B-4768-0744B17C7145}"/>
              </a:ext>
            </a:extLst>
          </p:cNvPr>
          <p:cNvSpPr>
            <a:spLocks noGrp="1"/>
          </p:cNvSpPr>
          <p:nvPr>
            <p:ph type="title" hasCustomPrompt="1"/>
          </p:nvPr>
        </p:nvSpPr>
        <p:spPr>
          <a:xfrm>
            <a:off x="838200" y="2667000"/>
            <a:ext cx="10515600" cy="1325563"/>
          </a:xfrm>
        </p:spPr>
        <p:txBody>
          <a:bodyPr>
            <a:normAutofit/>
          </a:bodyPr>
          <a:lstStyle>
            <a:lvl1pPr algn="ctr">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it-IT" dirty="0"/>
              <a:t>Grazie per l’attenzione</a:t>
            </a:r>
          </a:p>
        </p:txBody>
      </p:sp>
    </p:spTree>
    <p:extLst>
      <p:ext uri="{BB962C8B-B14F-4D97-AF65-F5344CB8AC3E}">
        <p14:creationId xmlns:p14="http://schemas.microsoft.com/office/powerpoint/2010/main" val="262005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ERTINA MAIL PERSON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A4DFEF7-3263-A88F-A372-E7B683ED476B}"/>
              </a:ext>
            </a:extLst>
          </p:cNvPr>
          <p:cNvSpPr txBox="1">
            <a:spLocks/>
          </p:cNvSpPr>
          <p:nvPr userDrawn="1"/>
        </p:nvSpPr>
        <p:spPr>
          <a:xfrm>
            <a:off x="838200" y="53816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kern="1200">
                <a:solidFill>
                  <a:srgbClr val="00406E"/>
                </a:solidFill>
                <a:latin typeface="Open Sans" panose="020B0606030504020204" pitchFamily="34" charset="0"/>
                <a:ea typeface="Open Sans" panose="020B0606030504020204" pitchFamily="34" charset="0"/>
                <a:cs typeface="Open Sans" panose="020B0606030504020204" pitchFamily="34" charset="0"/>
              </a:defRPr>
            </a:lvl1pPr>
          </a:lstStyle>
          <a:p>
            <a:endParaRPr lang="it-IT" dirty="0"/>
          </a:p>
        </p:txBody>
      </p:sp>
      <p:sp>
        <p:nvSpPr>
          <p:cNvPr id="7" name="Segnaposto testo 6">
            <a:extLst>
              <a:ext uri="{FF2B5EF4-FFF2-40B4-BE49-F238E27FC236}">
                <a16:creationId xmlns:a16="http://schemas.microsoft.com/office/drawing/2014/main" id="{903A0771-61CF-EADF-6022-519A4F7B0057}"/>
              </a:ext>
            </a:extLst>
          </p:cNvPr>
          <p:cNvSpPr>
            <a:spLocks noGrp="1"/>
          </p:cNvSpPr>
          <p:nvPr>
            <p:ph type="body" sz="quarter" idx="10" hasCustomPrompt="1"/>
          </p:nvPr>
        </p:nvSpPr>
        <p:spPr>
          <a:xfrm>
            <a:off x="0" y="6181725"/>
            <a:ext cx="12192000" cy="600075"/>
          </a:xfrm>
        </p:spPr>
        <p:txBody>
          <a:bodyPr>
            <a:normAutofit/>
          </a:bodyPr>
          <a:lstStyle>
            <a:lvl1pPr marL="0" indent="0" algn="ctr">
              <a:buFontTx/>
              <a:buNone/>
              <a:defRPr sz="2800" spc="270" baseline="0">
                <a:solidFill>
                  <a:srgbClr val="E87700"/>
                </a:solidFill>
                <a:latin typeface="DIN 2014 Light" panose="020B0404020202020204" pitchFamily="34" charset="0"/>
                <a:ea typeface="DIN 2014 Light" panose="020B0404020202020204" pitchFamily="34" charset="0"/>
                <a:cs typeface="Open Sans Light" pitchFamily="2" charset="0"/>
              </a:defRPr>
            </a:lvl1pPr>
          </a:lstStyle>
          <a:p>
            <a:pPr lvl="0"/>
            <a:r>
              <a:rPr lang="it-IT" dirty="0"/>
              <a:t>nome.cognome@cimafoundation.org</a:t>
            </a:r>
          </a:p>
        </p:txBody>
      </p:sp>
    </p:spTree>
    <p:extLst>
      <p:ext uri="{BB962C8B-B14F-4D97-AF65-F5344CB8AC3E}">
        <p14:creationId xmlns:p14="http://schemas.microsoft.com/office/powerpoint/2010/main" val="84593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JECTS 2022 ITA">
    <p:spTree>
      <p:nvGrpSpPr>
        <p:cNvPr id="1" name=""/>
        <p:cNvGrpSpPr/>
        <p:nvPr/>
      </p:nvGrpSpPr>
      <p:grpSpPr>
        <a:xfrm>
          <a:off x="0" y="0"/>
          <a:ext cx="0" cy="0"/>
          <a:chOff x="0" y="0"/>
          <a:chExt cx="0" cy="0"/>
        </a:xfrm>
      </p:grpSpPr>
      <p:pic>
        <p:nvPicPr>
          <p:cNvPr id="2" name="Immagine 1" descr="Immagine che contiene schermata, Policromia, testo, grafica&#10;&#10;Descrizione generata automaticamente">
            <a:extLst>
              <a:ext uri="{FF2B5EF4-FFF2-40B4-BE49-F238E27FC236}">
                <a16:creationId xmlns:a16="http://schemas.microsoft.com/office/drawing/2014/main" id="{230C3512-4AC1-3B98-4CDD-E21B022E5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1240" y="0"/>
            <a:ext cx="10980760" cy="6858000"/>
          </a:xfrm>
          <a:prstGeom prst="rect">
            <a:avLst/>
          </a:prstGeom>
        </p:spPr>
      </p:pic>
      <p:sp>
        <p:nvSpPr>
          <p:cNvPr id="3" name="Rettangolo 2">
            <a:extLst>
              <a:ext uri="{FF2B5EF4-FFF2-40B4-BE49-F238E27FC236}">
                <a16:creationId xmlns:a16="http://schemas.microsoft.com/office/drawing/2014/main" id="{81BD0B8F-D010-6ADD-91DA-5CFAACD6C5AC}"/>
              </a:ext>
            </a:extLst>
          </p:cNvPr>
          <p:cNvSpPr/>
          <p:nvPr userDrawn="1"/>
        </p:nvSpPr>
        <p:spPr>
          <a:xfrm>
            <a:off x="0" y="0"/>
            <a:ext cx="1320800" cy="6858000"/>
          </a:xfrm>
          <a:prstGeom prst="rect">
            <a:avLst/>
          </a:prstGeom>
          <a:solidFill>
            <a:srgbClr val="004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8A6B92A4-EAAB-0FCE-16D9-BA08481386E1}"/>
              </a:ext>
            </a:extLst>
          </p:cNvPr>
          <p:cNvSpPr txBox="1"/>
          <p:nvPr userDrawn="1"/>
        </p:nvSpPr>
        <p:spPr>
          <a:xfrm rot="16200000">
            <a:off x="-2768602" y="3228945"/>
            <a:ext cx="6858003" cy="400110"/>
          </a:xfrm>
          <a:prstGeom prst="rect">
            <a:avLst/>
          </a:prstGeom>
          <a:noFill/>
        </p:spPr>
        <p:txBody>
          <a:bodyPr wrap="square" rtlCol="0">
            <a:spAutoFit/>
          </a:bodyPr>
          <a:lstStyle/>
          <a:p>
            <a:pPr algn="ctr"/>
            <a:r>
              <a:rPr lang="it-IT" sz="2000" b="1" dirty="0">
                <a:solidFill>
                  <a:schemeClr val="bg1"/>
                </a:solidFill>
                <a:latin typeface="DIN 2014 Extra Bold" panose="020B0804020202020204" pitchFamily="34" charset="0"/>
                <a:ea typeface="DIN 2014 Extra Bold" panose="020B0804020202020204" pitchFamily="34" charset="0"/>
              </a:rPr>
              <a:t>PROGRAMMEI, PROGETTI E AMBITI</a:t>
            </a:r>
          </a:p>
        </p:txBody>
      </p:sp>
    </p:spTree>
    <p:extLst>
      <p:ext uri="{BB962C8B-B14F-4D97-AF65-F5344CB8AC3E}">
        <p14:creationId xmlns:p14="http://schemas.microsoft.com/office/powerpoint/2010/main" val="35185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S 2022 EN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150B449-FBA0-C4DE-4749-FA205754BA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11240" y="1"/>
            <a:ext cx="10980760" cy="6857999"/>
          </a:xfrm>
          <a:prstGeom prst="rect">
            <a:avLst/>
          </a:prstGeom>
        </p:spPr>
      </p:pic>
      <p:sp>
        <p:nvSpPr>
          <p:cNvPr id="3" name="Rettangolo 2">
            <a:extLst>
              <a:ext uri="{FF2B5EF4-FFF2-40B4-BE49-F238E27FC236}">
                <a16:creationId xmlns:a16="http://schemas.microsoft.com/office/drawing/2014/main" id="{753128FE-099F-0B81-5261-90A090FF4432}"/>
              </a:ext>
            </a:extLst>
          </p:cNvPr>
          <p:cNvSpPr/>
          <p:nvPr userDrawn="1"/>
        </p:nvSpPr>
        <p:spPr>
          <a:xfrm>
            <a:off x="0" y="0"/>
            <a:ext cx="1320800" cy="6858000"/>
          </a:xfrm>
          <a:prstGeom prst="rect">
            <a:avLst/>
          </a:prstGeom>
          <a:solidFill>
            <a:srgbClr val="0040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25D5AA17-7E5F-28AD-3C94-A98A11BAFA3B}"/>
              </a:ext>
            </a:extLst>
          </p:cNvPr>
          <p:cNvSpPr txBox="1"/>
          <p:nvPr userDrawn="1"/>
        </p:nvSpPr>
        <p:spPr>
          <a:xfrm rot="16200000">
            <a:off x="-2768602" y="3228945"/>
            <a:ext cx="6858003" cy="400110"/>
          </a:xfrm>
          <a:prstGeom prst="rect">
            <a:avLst/>
          </a:prstGeom>
          <a:noFill/>
        </p:spPr>
        <p:txBody>
          <a:bodyPr wrap="square" rtlCol="0">
            <a:spAutoFit/>
          </a:bodyPr>
          <a:lstStyle/>
          <a:p>
            <a:pPr algn="ctr"/>
            <a:r>
              <a:rPr lang="it-IT" sz="2000" b="1" dirty="0">
                <a:solidFill>
                  <a:schemeClr val="bg1"/>
                </a:solidFill>
                <a:latin typeface="DIN 2014 Extra Bold" panose="020B0804020202020204" pitchFamily="34" charset="0"/>
                <a:ea typeface="DIN 2014 Extra Bold" panose="020B0804020202020204" pitchFamily="34" charset="0"/>
              </a:rPr>
              <a:t>PROGRAMMES, PROJECTS AND DEPARTMENTS</a:t>
            </a:r>
          </a:p>
        </p:txBody>
      </p:sp>
    </p:spTree>
    <p:extLst>
      <p:ext uri="{BB962C8B-B14F-4D97-AF65-F5344CB8AC3E}">
        <p14:creationId xmlns:p14="http://schemas.microsoft.com/office/powerpoint/2010/main" val="2324638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45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8157DEB-AF34-B7EE-2BF9-BA04A9BB0AE6}"/>
              </a:ext>
            </a:extLst>
          </p:cNvPr>
          <p:cNvSpPr txBox="1"/>
          <p:nvPr userDrawn="1"/>
        </p:nvSpPr>
        <p:spPr>
          <a:xfrm>
            <a:off x="1076325" y="1104900"/>
            <a:ext cx="7149906" cy="2723823"/>
          </a:xfrm>
          <a:prstGeom prst="rect">
            <a:avLst/>
          </a:prstGeom>
          <a:noFill/>
        </p:spPr>
        <p:txBody>
          <a:bodyPr wrap="none" rtlCol="0">
            <a:spAutoFit/>
          </a:bodyPr>
          <a:lstStyle/>
          <a:p>
            <a:pPr algn="l">
              <a:lnSpc>
                <a:spcPct val="170000"/>
              </a:lnSpc>
            </a:pP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Per il testo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della</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presentazione</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consigliano</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seguenti</a:t>
            </a:r>
            <a:r>
              <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font:</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Open Sans (fonts.google.com)</a:t>
            </a:r>
            <a:endParaRPr lang="en-US" sz="1800" b="1"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Montserrat (fonts.google.com)</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Arial (font </a:t>
            </a:r>
            <a:r>
              <a:rPr lang="en-US" sz="1800" cap="none"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comune</a:t>
            </a: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per office)</a:t>
            </a:r>
          </a:p>
          <a:p>
            <a:pPr algn="l">
              <a:lnSpc>
                <a:spcPct val="170000"/>
              </a:lnSpc>
            </a:pPr>
            <a:r>
              <a:rPr lang="en-US"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Din 2014 (adobe font)</a:t>
            </a:r>
            <a:endParaRPr lang="it-IT" sz="1800" cap="none"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it-IT" dirty="0"/>
          </a:p>
        </p:txBody>
      </p:sp>
    </p:spTree>
    <p:extLst>
      <p:ext uri="{BB962C8B-B14F-4D97-AF65-F5344CB8AC3E}">
        <p14:creationId xmlns:p14="http://schemas.microsoft.com/office/powerpoint/2010/main" val="3948367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ody">
  <p:cSld name="1_body">
    <p:spTree>
      <p:nvGrpSpPr>
        <p:cNvPr id="1" name="Shape 58"/>
        <p:cNvGrpSpPr/>
        <p:nvPr/>
      </p:nvGrpSpPr>
      <p:grpSpPr>
        <a:xfrm>
          <a:off x="0" y="0"/>
          <a:ext cx="0" cy="0"/>
          <a:chOff x="0" y="0"/>
          <a:chExt cx="0" cy="0"/>
        </a:xfrm>
      </p:grpSpPr>
      <p:sp>
        <p:nvSpPr>
          <p:cNvPr id="59" name="Google Shape;59;p14"/>
          <p:cNvSpPr txBox="1">
            <a:spLocks noGrp="1"/>
          </p:cNvSpPr>
          <p:nvPr>
            <p:ph type="body" idx="1"/>
          </p:nvPr>
        </p:nvSpPr>
        <p:spPr>
          <a:xfrm>
            <a:off x="1573107" y="1859279"/>
            <a:ext cx="10037200" cy="3312000"/>
          </a:xfrm>
          <a:prstGeom prst="rect">
            <a:avLst/>
          </a:prstGeom>
          <a:noFill/>
          <a:ln>
            <a:noFill/>
          </a:ln>
        </p:spPr>
        <p:txBody>
          <a:bodyPr spcFirstLastPara="1" wrap="square" lIns="91425" tIns="45700" rIns="91425" bIns="45700" anchor="t" anchorCtr="0">
            <a:normAutofit/>
          </a:bodyPr>
          <a:lstStyle>
            <a:lvl1pPr marL="609585" marR="0" lvl="0" indent="-440256" algn="l" rtl="0">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1pPr>
            <a:lvl2pPr marL="1219170" marR="0" lvl="1" indent="-440256" algn="l" rtl="0">
              <a:spcBef>
                <a:spcPts val="427"/>
              </a:spcBef>
              <a:spcAft>
                <a:spcPts val="0"/>
              </a:spcAft>
              <a:buClr>
                <a:schemeClr val="dk1"/>
              </a:buClr>
              <a:buSzPts val="1600"/>
              <a:buFont typeface="Noto Sans Symbols"/>
              <a:buChar char="−"/>
              <a:defRPr sz="2133" b="0" i="0" u="none" strike="noStrike" cap="none">
                <a:solidFill>
                  <a:schemeClr val="dk1"/>
                </a:solidFill>
                <a:latin typeface="Arial"/>
                <a:ea typeface="Arial"/>
                <a:cs typeface="Arial"/>
                <a:sym typeface="Arial"/>
              </a:defRPr>
            </a:lvl2pPr>
            <a:lvl3pPr marL="1828754" marR="0" lvl="2" indent="-440256" algn="l" rtl="0">
              <a:spcBef>
                <a:spcPts val="42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3pPr>
            <a:lvl4pPr marL="2438339" marR="0" lvl="3" indent="-482588" algn="l" rtl="0">
              <a:spcBef>
                <a:spcPts val="560"/>
              </a:spcBef>
              <a:spcAft>
                <a:spcPts val="0"/>
              </a:spcAft>
              <a:buClr>
                <a:srgbClr val="C0C0C0"/>
              </a:buClr>
              <a:buSzPts val="2100"/>
              <a:buFont typeface="Arial"/>
              <a:buChar char="•"/>
              <a:defRPr sz="2800" b="0" i="0" u="none" strike="noStrike" cap="none">
                <a:solidFill>
                  <a:schemeClr val="dk1"/>
                </a:solidFill>
                <a:latin typeface="Arial"/>
                <a:ea typeface="Arial"/>
                <a:cs typeface="Arial"/>
                <a:sym typeface="Arial"/>
              </a:defRPr>
            </a:lvl4pPr>
            <a:lvl5pPr marL="3047924" marR="0" lvl="4"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5pPr>
            <a:lvl6pPr marL="3657509" marR="0" lvl="5"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6pPr>
            <a:lvl7pPr marL="4267093" marR="0" lvl="6"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7pPr>
            <a:lvl8pPr marL="4876678" marR="0" lvl="7"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8pPr>
            <a:lvl9pPr marL="5486263" marR="0" lvl="8" indent="-482588" algn="l" rtl="0">
              <a:spcBef>
                <a:spcPts val="560"/>
              </a:spcBef>
              <a:spcAft>
                <a:spcPts val="0"/>
              </a:spcAft>
              <a:buClr>
                <a:srgbClr val="DDDDDD"/>
              </a:buClr>
              <a:buSzPts val="2100"/>
              <a:buFont typeface="Arial"/>
              <a:buChar char="•"/>
              <a:defRPr sz="2800"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title"/>
          </p:nvPr>
        </p:nvSpPr>
        <p:spPr>
          <a:xfrm>
            <a:off x="1581573" y="247613"/>
            <a:ext cx="10021200" cy="9440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SzPts val="2800"/>
              <a:buNone/>
              <a:defRPr sz="4267" b="0" i="0" u="none" strike="noStrike" cap="none">
                <a:solidFill>
                  <a:schemeClr val="dk1"/>
                </a:solidFill>
                <a:latin typeface="Arial"/>
                <a:ea typeface="Arial"/>
                <a:cs typeface="Arial"/>
                <a:sym typeface="Arial"/>
              </a:defRPr>
            </a:lvl1pPr>
            <a:lvl2pPr marR="0" lvl="1" algn="l" rtl="0">
              <a:spcBef>
                <a:spcPts val="0"/>
              </a:spcBef>
              <a:spcAft>
                <a:spcPts val="0"/>
              </a:spcAft>
              <a:buSzPts val="2800"/>
              <a:buNone/>
              <a:defRPr sz="4267" b="1" i="0" u="none" strike="noStrike" cap="none">
                <a:solidFill>
                  <a:schemeClr val="dk1"/>
                </a:solidFill>
                <a:latin typeface="Arial"/>
                <a:ea typeface="Arial"/>
                <a:cs typeface="Arial"/>
                <a:sym typeface="Arial"/>
              </a:defRPr>
            </a:lvl2pPr>
            <a:lvl3pPr marR="0" lvl="2" algn="l" rtl="0">
              <a:spcBef>
                <a:spcPts val="0"/>
              </a:spcBef>
              <a:spcAft>
                <a:spcPts val="0"/>
              </a:spcAft>
              <a:buSzPts val="2800"/>
              <a:buNone/>
              <a:defRPr sz="4267" b="1" i="0" u="none" strike="noStrike" cap="none">
                <a:solidFill>
                  <a:schemeClr val="dk1"/>
                </a:solidFill>
                <a:latin typeface="Arial"/>
                <a:ea typeface="Arial"/>
                <a:cs typeface="Arial"/>
                <a:sym typeface="Arial"/>
              </a:defRPr>
            </a:lvl3pPr>
            <a:lvl4pPr marR="0" lvl="3" algn="l" rtl="0">
              <a:spcBef>
                <a:spcPts val="0"/>
              </a:spcBef>
              <a:spcAft>
                <a:spcPts val="0"/>
              </a:spcAft>
              <a:buSzPts val="2800"/>
              <a:buNone/>
              <a:defRPr sz="4267" b="1" i="0" u="none" strike="noStrike" cap="none">
                <a:solidFill>
                  <a:schemeClr val="dk1"/>
                </a:solidFill>
                <a:latin typeface="Arial"/>
                <a:ea typeface="Arial"/>
                <a:cs typeface="Arial"/>
                <a:sym typeface="Arial"/>
              </a:defRPr>
            </a:lvl4pPr>
            <a:lvl5pPr marR="0" lvl="4" algn="l" rtl="0">
              <a:spcBef>
                <a:spcPts val="0"/>
              </a:spcBef>
              <a:spcAft>
                <a:spcPts val="0"/>
              </a:spcAft>
              <a:buSzPts val="2800"/>
              <a:buNone/>
              <a:defRPr sz="4267" b="1" i="0" u="none" strike="noStrike" cap="none">
                <a:solidFill>
                  <a:schemeClr val="dk1"/>
                </a:solidFill>
                <a:latin typeface="Arial"/>
                <a:ea typeface="Arial"/>
                <a:cs typeface="Arial"/>
                <a:sym typeface="Arial"/>
              </a:defRPr>
            </a:lvl5pPr>
            <a:lvl6pPr marR="0" lvl="5" algn="l" rtl="0">
              <a:spcBef>
                <a:spcPts val="0"/>
              </a:spcBef>
              <a:spcAft>
                <a:spcPts val="0"/>
              </a:spcAft>
              <a:buSzPts val="2800"/>
              <a:buNone/>
              <a:defRPr sz="4267" b="1" i="0" u="none" strike="noStrike" cap="none">
                <a:solidFill>
                  <a:schemeClr val="dk1"/>
                </a:solidFill>
                <a:latin typeface="Arial"/>
                <a:ea typeface="Arial"/>
                <a:cs typeface="Arial"/>
                <a:sym typeface="Arial"/>
              </a:defRPr>
            </a:lvl6pPr>
            <a:lvl7pPr marR="0" lvl="6" algn="l" rtl="0">
              <a:spcBef>
                <a:spcPts val="0"/>
              </a:spcBef>
              <a:spcAft>
                <a:spcPts val="0"/>
              </a:spcAft>
              <a:buSzPts val="2800"/>
              <a:buNone/>
              <a:defRPr sz="4267" b="1" i="0" u="none" strike="noStrike" cap="none">
                <a:solidFill>
                  <a:schemeClr val="dk1"/>
                </a:solidFill>
                <a:latin typeface="Arial"/>
                <a:ea typeface="Arial"/>
                <a:cs typeface="Arial"/>
                <a:sym typeface="Arial"/>
              </a:defRPr>
            </a:lvl7pPr>
            <a:lvl8pPr marR="0" lvl="7" algn="l" rtl="0">
              <a:spcBef>
                <a:spcPts val="0"/>
              </a:spcBef>
              <a:spcAft>
                <a:spcPts val="0"/>
              </a:spcAft>
              <a:buSzPts val="2800"/>
              <a:buNone/>
              <a:defRPr sz="4267" b="1" i="0" u="none" strike="noStrike" cap="none">
                <a:solidFill>
                  <a:schemeClr val="dk1"/>
                </a:solidFill>
                <a:latin typeface="Arial"/>
                <a:ea typeface="Arial"/>
                <a:cs typeface="Arial"/>
                <a:sym typeface="Arial"/>
              </a:defRPr>
            </a:lvl8pPr>
            <a:lvl9pPr marR="0" lvl="8" algn="l" rtl="0">
              <a:spcBef>
                <a:spcPts val="0"/>
              </a:spcBef>
              <a:spcAft>
                <a:spcPts val="0"/>
              </a:spcAft>
              <a:buSzPts val="2800"/>
              <a:buNone/>
              <a:defRPr sz="4267" b="1" i="0" u="none" strike="noStrike" cap="none">
                <a:solidFill>
                  <a:schemeClr val="dk1"/>
                </a:solidFill>
                <a:latin typeface="Arial"/>
                <a:ea typeface="Arial"/>
                <a:cs typeface="Arial"/>
                <a:sym typeface="Arial"/>
              </a:defRPr>
            </a:lvl9pPr>
          </a:lstStyle>
          <a:p>
            <a:endParaRPr/>
          </a:p>
        </p:txBody>
      </p:sp>
      <p:pic>
        <p:nvPicPr>
          <p:cNvPr id="61" name="Google Shape;61;p14" descr="Wappen"/>
          <p:cNvPicPr preferRelativeResize="0"/>
          <p:nvPr/>
        </p:nvPicPr>
        <p:blipFill rotWithShape="1">
          <a:blip r:embed="rId2">
            <a:alphaModFix/>
          </a:blip>
          <a:srcRect/>
          <a:stretch/>
        </p:blipFill>
        <p:spPr>
          <a:xfrm>
            <a:off x="462443" y="422043"/>
            <a:ext cx="389467" cy="440267"/>
          </a:xfrm>
          <a:prstGeom prst="rect">
            <a:avLst/>
          </a:prstGeom>
          <a:noFill/>
          <a:ln>
            <a:noFill/>
          </a:ln>
        </p:spPr>
      </p:pic>
      <p:sp>
        <p:nvSpPr>
          <p:cNvPr id="62" name="Google Shape;62;p14"/>
          <p:cNvSpPr/>
          <p:nvPr/>
        </p:nvSpPr>
        <p:spPr>
          <a:xfrm>
            <a:off x="1524093" y="6151605"/>
            <a:ext cx="1760800" cy="372000"/>
          </a:xfrm>
          <a:prstGeom prst="rect">
            <a:avLst/>
          </a:prstGeom>
          <a:solidFill>
            <a:schemeClr val="lt1"/>
          </a:solid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chemeClr val="dk1"/>
              </a:buClr>
              <a:buSzPts val="2100"/>
              <a:buFont typeface="Arial"/>
              <a:buNone/>
            </a:pPr>
            <a:endParaRPr sz="2800" b="0" i="0" u="none" strike="noStrike" cap="none">
              <a:solidFill>
                <a:schemeClr val="lt1"/>
              </a:solidFill>
              <a:latin typeface="Arial"/>
              <a:ea typeface="Arial"/>
              <a:cs typeface="Arial"/>
              <a:sym typeface="Arial"/>
            </a:endParaRPr>
          </a:p>
        </p:txBody>
      </p:sp>
      <p:sp>
        <p:nvSpPr>
          <p:cNvPr id="63" name="Google Shape;63;p14"/>
          <p:cNvSpPr/>
          <p:nvPr/>
        </p:nvSpPr>
        <p:spPr>
          <a:xfrm>
            <a:off x="1638067" y="6037189"/>
            <a:ext cx="1687200" cy="119600"/>
          </a:xfrm>
          <a:prstGeom prst="rect">
            <a:avLst/>
          </a:prstGeom>
          <a:solidFill>
            <a:schemeClr val="lt1"/>
          </a:solid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chemeClr val="dk1"/>
              </a:buClr>
              <a:buSzPts val="2100"/>
              <a:buFont typeface="Arial"/>
              <a:buNone/>
            </a:pPr>
            <a:endParaRPr sz="2800" b="0" i="0" u="none" strike="noStrike" cap="none">
              <a:solidFill>
                <a:schemeClr val="lt1"/>
              </a:solidFill>
              <a:latin typeface="Arial"/>
              <a:ea typeface="Arial"/>
              <a:cs typeface="Arial"/>
              <a:sym typeface="Arial"/>
            </a:endParaRPr>
          </a:p>
        </p:txBody>
      </p:sp>
      <p:pic>
        <p:nvPicPr>
          <p:cNvPr id="64" name="Google Shape;64;p14"/>
          <p:cNvPicPr preferRelativeResize="0"/>
          <p:nvPr/>
        </p:nvPicPr>
        <p:blipFill rotWithShape="1">
          <a:blip r:embed="rId3">
            <a:alphaModFix/>
          </a:blip>
          <a:srcRect l="8446" t="78006" r="10882"/>
          <a:stretch/>
        </p:blipFill>
        <p:spPr>
          <a:xfrm>
            <a:off x="462432" y="6341954"/>
            <a:ext cx="1389280" cy="239372"/>
          </a:xfrm>
          <a:prstGeom prst="rect">
            <a:avLst/>
          </a:prstGeom>
          <a:noFill/>
          <a:ln>
            <a:noFill/>
          </a:ln>
        </p:spPr>
      </p:pic>
    </p:spTree>
    <p:extLst>
      <p:ext uri="{BB962C8B-B14F-4D97-AF65-F5344CB8AC3E}">
        <p14:creationId xmlns:p14="http://schemas.microsoft.com/office/powerpoint/2010/main" val="3204735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body">
    <p:spTree>
      <p:nvGrpSpPr>
        <p:cNvPr id="1" name=""/>
        <p:cNvGrpSpPr/>
        <p:nvPr/>
      </p:nvGrpSpPr>
      <p:grpSpPr>
        <a:xfrm>
          <a:off x="0" y="0"/>
          <a:ext cx="0" cy="0"/>
          <a:chOff x="0" y="0"/>
          <a:chExt cx="0" cy="0"/>
        </a:xfrm>
      </p:grpSpPr>
      <p:sp>
        <p:nvSpPr>
          <p:cNvPr id="13" name="Textplatzhalter 16"/>
          <p:cNvSpPr>
            <a:spLocks noGrp="1"/>
          </p:cNvSpPr>
          <p:nvPr>
            <p:ph type="body" sz="quarter" idx="15" hasCustomPrompt="1"/>
          </p:nvPr>
        </p:nvSpPr>
        <p:spPr>
          <a:xfrm>
            <a:off x="1573107" y="1507525"/>
            <a:ext cx="10037235" cy="4324865"/>
          </a:xfrm>
          <a:prstGeom prst="rect">
            <a:avLst/>
          </a:prstGeom>
        </p:spPr>
        <p:txBody>
          <a:bodyPr/>
          <a:lstStyle>
            <a:lvl1pPr marL="355591" marR="0" indent="-355591" algn="l" defTabSz="1219170" rtl="0" eaLnBrk="0" fontAlgn="base" latinLnBrk="0" hangingPunct="0">
              <a:lnSpc>
                <a:spcPct val="100000"/>
              </a:lnSpc>
              <a:spcBef>
                <a:spcPct val="20000"/>
              </a:spcBef>
              <a:spcAft>
                <a:spcPct val="0"/>
              </a:spcAft>
              <a:buClrTx/>
              <a:buSzTx/>
              <a:buFont typeface="Arial" panose="020B0604020202020204" pitchFamily="34" charset="0"/>
              <a:buChar char="•"/>
              <a:tabLst/>
              <a:defRPr sz="2133"/>
            </a:lvl1pPr>
            <a:lvl2pPr marL="952476" indent="-342891">
              <a:buClrTx/>
              <a:buFont typeface="Symbol" panose="05050102010706020507" pitchFamily="18" charset="2"/>
              <a:buChar char="-"/>
              <a:defRPr sz="2133" baseline="0">
                <a:solidFill>
                  <a:schemeClr val="tx1"/>
                </a:solidFill>
                <a:latin typeface="Calibri" panose="020F0502020204030204" pitchFamily="34" charset="0"/>
                <a:cs typeface="Calibri" panose="020F0502020204030204" pitchFamily="34" charset="0"/>
              </a:defRPr>
            </a:lvl2pPr>
            <a:lvl3pPr>
              <a:buClrTx/>
              <a:defRPr sz="2133">
                <a:solidFill>
                  <a:schemeClr val="tx1"/>
                </a:solidFill>
              </a:defRPr>
            </a:lvl3pPr>
          </a:lstStyle>
          <a:p>
            <a:pPr lvl="0"/>
            <a:r>
              <a:rPr lang="de-CH"/>
              <a:t>Grundschrift mit Aufzählung, Arial normal, 16 Punkt</a:t>
            </a:r>
          </a:p>
          <a:p>
            <a:pPr lvl="1"/>
            <a:r>
              <a:rPr lang="de-CH"/>
              <a:t>Ebene zwei, 16 Punkt</a:t>
            </a:r>
          </a:p>
          <a:p>
            <a:pPr lvl="2"/>
            <a:endParaRPr lang="de-CH"/>
          </a:p>
        </p:txBody>
      </p:sp>
      <p:sp>
        <p:nvSpPr>
          <p:cNvPr id="14" name="Titel 3"/>
          <p:cNvSpPr>
            <a:spLocks noGrp="1"/>
          </p:cNvSpPr>
          <p:nvPr>
            <p:ph type="title" hasCustomPrompt="1"/>
          </p:nvPr>
        </p:nvSpPr>
        <p:spPr>
          <a:xfrm>
            <a:off x="1581573" y="247614"/>
            <a:ext cx="10021344" cy="944109"/>
          </a:xfrm>
          <a:prstGeom prst="rect">
            <a:avLst/>
          </a:prstGeom>
        </p:spPr>
        <p:txBody>
          <a:bodyPr/>
          <a:lstStyle>
            <a:lvl1pPr>
              <a:defRPr sz="4267" b="0"/>
            </a:lvl1pPr>
          </a:lstStyle>
          <a:p>
            <a:r>
              <a:rPr lang="de-DE"/>
              <a:t>Titel, Arial, normal, 32 Punkt</a:t>
            </a:r>
          </a:p>
        </p:txBody>
      </p:sp>
      <p:pic>
        <p:nvPicPr>
          <p:cNvPr id="5" name="Bild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185" b="74924"/>
          <a:stretch/>
        </p:blipFill>
        <p:spPr>
          <a:xfrm>
            <a:off x="100221" y="5424631"/>
            <a:ext cx="12050471" cy="1364661"/>
          </a:xfrm>
          <a:prstGeom prst="rect">
            <a:avLst/>
          </a:prstGeom>
        </p:spPr>
      </p:pic>
      <p:pic>
        <p:nvPicPr>
          <p:cNvPr id="7" name="Picture 44" descr="Wapp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2443" y="499276"/>
            <a:ext cx="389467" cy="44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bwMode="auto">
          <a:xfrm>
            <a:off x="1649764" y="6192358"/>
            <a:ext cx="1698803" cy="348441"/>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de-DE" sz="2800" b="0" i="0" u="none" strike="noStrike" cap="none" normalizeH="0" baseline="0">
              <a:ln>
                <a:noFill/>
              </a:ln>
              <a:solidFill>
                <a:schemeClr val="bg1"/>
              </a:solidFill>
              <a:effectLst/>
              <a:latin typeface="Arial" charset="0"/>
            </a:endParaRPr>
          </a:p>
        </p:txBody>
      </p:sp>
      <p:sp>
        <p:nvSpPr>
          <p:cNvPr id="8" name="Rechteck 7"/>
          <p:cNvSpPr/>
          <p:nvPr userDrawn="1"/>
        </p:nvSpPr>
        <p:spPr bwMode="auto">
          <a:xfrm>
            <a:off x="1774803" y="6077026"/>
            <a:ext cx="1687156" cy="119716"/>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de-DE" sz="2800" b="0" i="0" u="none" strike="noStrike" cap="none" normalizeH="0" baseline="0">
              <a:ln>
                <a:noFill/>
              </a:ln>
              <a:solidFill>
                <a:schemeClr val="bg1"/>
              </a:solidFill>
              <a:effectLst/>
              <a:latin typeface="Arial" charset="0"/>
            </a:endParaRPr>
          </a:p>
        </p:txBody>
      </p:sp>
      <p:sp>
        <p:nvSpPr>
          <p:cNvPr id="11" name="Rechteck 10"/>
          <p:cNvSpPr/>
          <p:nvPr userDrawn="1"/>
        </p:nvSpPr>
        <p:spPr bwMode="auto">
          <a:xfrm>
            <a:off x="1498723" y="6168653"/>
            <a:ext cx="1687156" cy="119716"/>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de-DE" sz="2800" b="0" i="0" u="none" strike="noStrike" cap="none" normalizeH="0" baseline="0">
              <a:ln>
                <a:noFill/>
              </a:ln>
              <a:solidFill>
                <a:schemeClr val="bg1"/>
              </a:solidFill>
              <a:effectLst/>
              <a:latin typeface="Arial" charset="0"/>
            </a:endParaRPr>
          </a:p>
        </p:txBody>
      </p:sp>
      <p:pic>
        <p:nvPicPr>
          <p:cNvPr id="12" name="Bild 5"/>
          <p:cNvPicPr>
            <a:picLocks noChangeAspect="1"/>
          </p:cNvPicPr>
          <p:nvPr userDrawn="1"/>
        </p:nvPicPr>
        <p:blipFill>
          <a:blip r:embed="rId4"/>
          <a:stretch>
            <a:fillRect/>
          </a:stretch>
        </p:blipFill>
        <p:spPr>
          <a:xfrm>
            <a:off x="1736483" y="6225091"/>
            <a:ext cx="1541661" cy="192021"/>
          </a:xfrm>
          <a:prstGeom prst="rect">
            <a:avLst/>
          </a:prstGeom>
        </p:spPr>
      </p:pic>
    </p:spTree>
    <p:extLst>
      <p:ext uri="{BB962C8B-B14F-4D97-AF65-F5344CB8AC3E}">
        <p14:creationId xmlns:p14="http://schemas.microsoft.com/office/powerpoint/2010/main" val="1904479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body">
    <p:spTree>
      <p:nvGrpSpPr>
        <p:cNvPr id="1" name=""/>
        <p:cNvGrpSpPr/>
        <p:nvPr/>
      </p:nvGrpSpPr>
      <p:grpSpPr>
        <a:xfrm>
          <a:off x="0" y="0"/>
          <a:ext cx="0" cy="0"/>
          <a:chOff x="0" y="0"/>
          <a:chExt cx="0" cy="0"/>
        </a:xfrm>
      </p:grpSpPr>
      <p:sp>
        <p:nvSpPr>
          <p:cNvPr id="14" name="Titel 3"/>
          <p:cNvSpPr>
            <a:spLocks noGrp="1"/>
          </p:cNvSpPr>
          <p:nvPr>
            <p:ph type="title" hasCustomPrompt="1"/>
          </p:nvPr>
        </p:nvSpPr>
        <p:spPr>
          <a:xfrm>
            <a:off x="812054" y="247614"/>
            <a:ext cx="11065053" cy="944109"/>
          </a:xfrm>
          <a:prstGeom prst="rect">
            <a:avLst/>
          </a:prstGeom>
        </p:spPr>
        <p:txBody>
          <a:bodyPr/>
          <a:lstStyle>
            <a:lvl1pPr>
              <a:defRPr sz="4267" b="0"/>
            </a:lvl1pPr>
          </a:lstStyle>
          <a:p>
            <a:r>
              <a:rPr lang="en-GB" noProof="0" dirty="0"/>
              <a:t>Title, Arial, normal, 32 point</a:t>
            </a:r>
          </a:p>
        </p:txBody>
      </p:sp>
    </p:spTree>
    <p:extLst>
      <p:ext uri="{BB962C8B-B14F-4D97-AF65-F5344CB8AC3E}">
        <p14:creationId xmlns:p14="http://schemas.microsoft.com/office/powerpoint/2010/main" val="3159085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 SENZ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51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VUO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spTree>
    <p:extLst>
      <p:ext uri="{BB962C8B-B14F-4D97-AF65-F5344CB8AC3E}">
        <p14:creationId xmlns:p14="http://schemas.microsoft.com/office/powerpoint/2010/main" val="32996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NTS 2022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CF00FFAB-A083-0E8F-F350-34E0F80A9F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905253" y="369000"/>
            <a:ext cx="8381492" cy="5770543"/>
          </a:xfrm>
          <a:prstGeom prst="rect">
            <a:avLst/>
          </a:prstGeom>
        </p:spPr>
      </p:pic>
      <p:sp>
        <p:nvSpPr>
          <p:cNvPr id="3" name="CasellaDiTesto 2">
            <a:extLst>
              <a:ext uri="{FF2B5EF4-FFF2-40B4-BE49-F238E27FC236}">
                <a16:creationId xmlns:a16="http://schemas.microsoft.com/office/drawing/2014/main" id="{9ECE120B-BF23-BCF3-74D8-1DBFFDB52DE2}"/>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MAIN EVENTS 2022</a:t>
            </a:r>
          </a:p>
        </p:txBody>
      </p:sp>
    </p:spTree>
    <p:extLst>
      <p:ext uri="{BB962C8B-B14F-4D97-AF65-F5344CB8AC3E}">
        <p14:creationId xmlns:p14="http://schemas.microsoft.com/office/powerpoint/2010/main" val="252964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NTS 2022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sp>
        <p:nvSpPr>
          <p:cNvPr id="2" name="CasellaDiTesto 1">
            <a:extLst>
              <a:ext uri="{FF2B5EF4-FFF2-40B4-BE49-F238E27FC236}">
                <a16:creationId xmlns:a16="http://schemas.microsoft.com/office/drawing/2014/main" id="{63950BBE-8275-FD9B-EEC9-AEC46862D3A8}"/>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PRINCIPALI EVENTI 2022</a:t>
            </a:r>
          </a:p>
        </p:txBody>
      </p:sp>
      <p:pic>
        <p:nvPicPr>
          <p:cNvPr id="3" name="Immagine 2" descr="Immagine che contiene schermata, cerchio, testo, numero&#10;&#10;Descrizione generata automaticamente">
            <a:extLst>
              <a:ext uri="{FF2B5EF4-FFF2-40B4-BE49-F238E27FC236}">
                <a16:creationId xmlns:a16="http://schemas.microsoft.com/office/drawing/2014/main" id="{006E4569-D41E-91D2-3C06-D81C70D2B9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5253" y="369000"/>
            <a:ext cx="8381493" cy="6120000"/>
          </a:xfrm>
          <a:prstGeom prst="rect">
            <a:avLst/>
          </a:prstGeom>
        </p:spPr>
      </p:pic>
    </p:spTree>
    <p:extLst>
      <p:ext uri="{BB962C8B-B14F-4D97-AF65-F5344CB8AC3E}">
        <p14:creationId xmlns:p14="http://schemas.microsoft.com/office/powerpoint/2010/main" val="151504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GRAMMES AND DPT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73F9DB4F-6625-12E6-83EE-9F14557458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55759" y="155289"/>
            <a:ext cx="5880481" cy="5829299"/>
          </a:xfrm>
          <a:prstGeom prst="rect">
            <a:avLst/>
          </a:prstGeom>
        </p:spPr>
      </p:pic>
      <p:sp>
        <p:nvSpPr>
          <p:cNvPr id="3" name="CasellaDiTesto 2">
            <a:extLst>
              <a:ext uri="{FF2B5EF4-FFF2-40B4-BE49-F238E27FC236}">
                <a16:creationId xmlns:a16="http://schemas.microsoft.com/office/drawing/2014/main" id="{8A93CE66-861A-AAAE-80A3-70BBABFCD023}"/>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PROGRAMMI E AMBITI</a:t>
            </a:r>
          </a:p>
        </p:txBody>
      </p:sp>
    </p:spTree>
    <p:extLst>
      <p:ext uri="{BB962C8B-B14F-4D97-AF65-F5344CB8AC3E}">
        <p14:creationId xmlns:p14="http://schemas.microsoft.com/office/powerpoint/2010/main" val="200344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GRAMMES AND DPT 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descr="Immagine che contiene testo, cerchio, schermata, tavolozza&#10;&#10;Descrizione generata automaticamente">
            <a:extLst>
              <a:ext uri="{FF2B5EF4-FFF2-40B4-BE49-F238E27FC236}">
                <a16:creationId xmlns:a16="http://schemas.microsoft.com/office/drawing/2014/main" id="{06F99292-A35B-35A8-9B45-8D721257A2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55759" y="155289"/>
            <a:ext cx="5880481" cy="5829300"/>
          </a:xfrm>
          <a:prstGeom prst="rect">
            <a:avLst/>
          </a:prstGeom>
        </p:spPr>
      </p:pic>
      <p:sp>
        <p:nvSpPr>
          <p:cNvPr id="3" name="CasellaDiTesto 2">
            <a:extLst>
              <a:ext uri="{FF2B5EF4-FFF2-40B4-BE49-F238E27FC236}">
                <a16:creationId xmlns:a16="http://schemas.microsoft.com/office/drawing/2014/main" id="{B3FC17A3-5831-171B-6753-E83F3B51F75D}"/>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PROGRAMMES AND DEPARTMENTS</a:t>
            </a:r>
          </a:p>
        </p:txBody>
      </p:sp>
    </p:spTree>
    <p:extLst>
      <p:ext uri="{BB962C8B-B14F-4D97-AF65-F5344CB8AC3E}">
        <p14:creationId xmlns:p14="http://schemas.microsoft.com/office/powerpoint/2010/main" val="3424382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NAGEMENT AND FUNDING 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descr="Immagine che contiene testo, schermata, cerchio, Carattere&#10;&#10;Descrizione generata automaticamente">
            <a:extLst>
              <a:ext uri="{FF2B5EF4-FFF2-40B4-BE49-F238E27FC236}">
                <a16:creationId xmlns:a16="http://schemas.microsoft.com/office/drawing/2014/main" id="{6541BED4-19F6-3F29-B8EB-1C745E507B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21847" y="1278731"/>
            <a:ext cx="4653772" cy="4300537"/>
          </a:xfrm>
          <a:prstGeom prst="rect">
            <a:avLst/>
          </a:prstGeom>
        </p:spPr>
      </p:pic>
      <p:cxnSp>
        <p:nvCxnSpPr>
          <p:cNvPr id="3" name="Connettore diritto 2">
            <a:extLst>
              <a:ext uri="{FF2B5EF4-FFF2-40B4-BE49-F238E27FC236}">
                <a16:creationId xmlns:a16="http://schemas.microsoft.com/office/drawing/2014/main" id="{2D3BC135-A216-A90A-6A0C-F60B5AA918CA}"/>
              </a:ext>
            </a:extLst>
          </p:cNvPr>
          <p:cNvCxnSpPr>
            <a:cxnSpLocks/>
          </p:cNvCxnSpPr>
          <p:nvPr userDrawn="1"/>
        </p:nvCxnSpPr>
        <p:spPr>
          <a:xfrm>
            <a:off x="6677025" y="1700213"/>
            <a:ext cx="0" cy="3457575"/>
          </a:xfrm>
          <a:prstGeom prst="line">
            <a:avLst/>
          </a:prstGeom>
          <a:ln w="38100">
            <a:solidFill>
              <a:srgbClr val="00406E"/>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5A0BA59B-F22B-8357-4B75-5718DD98F9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16381" y="718802"/>
            <a:ext cx="5265392" cy="5265392"/>
          </a:xfrm>
          <a:prstGeom prst="rect">
            <a:avLst/>
          </a:prstGeom>
        </p:spPr>
      </p:pic>
      <p:sp>
        <p:nvSpPr>
          <p:cNvPr id="5" name="CasellaDiTesto 4">
            <a:extLst>
              <a:ext uri="{FF2B5EF4-FFF2-40B4-BE49-F238E27FC236}">
                <a16:creationId xmlns:a16="http://schemas.microsoft.com/office/drawing/2014/main" id="{63B2BAAD-26BD-F3DA-7C25-0B8DD2C18D75}"/>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ORGANIGRAMMA</a:t>
            </a:r>
          </a:p>
        </p:txBody>
      </p:sp>
    </p:spTree>
    <p:extLst>
      <p:ext uri="{BB962C8B-B14F-4D97-AF65-F5344CB8AC3E}">
        <p14:creationId xmlns:p14="http://schemas.microsoft.com/office/powerpoint/2010/main" val="182160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NAGEMENT AND FUNDINGE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825A8AC-97A3-2D9F-4B78-6D92A313F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5619" y="155289"/>
            <a:ext cx="453300" cy="563513"/>
          </a:xfrm>
          <a:prstGeom prst="rect">
            <a:avLst/>
          </a:prstGeom>
        </p:spPr>
      </p:pic>
      <p:pic>
        <p:nvPicPr>
          <p:cNvPr id="2" name="Immagine 1">
            <a:extLst>
              <a:ext uri="{FF2B5EF4-FFF2-40B4-BE49-F238E27FC236}">
                <a16:creationId xmlns:a16="http://schemas.microsoft.com/office/drawing/2014/main" id="{21FEC8D3-65F4-3622-02CA-0033DAADE91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921847" y="1278731"/>
            <a:ext cx="4653772" cy="4300536"/>
          </a:xfrm>
          <a:prstGeom prst="rect">
            <a:avLst/>
          </a:prstGeom>
        </p:spPr>
      </p:pic>
      <p:pic>
        <p:nvPicPr>
          <p:cNvPr id="3" name="Immagine 2">
            <a:extLst>
              <a:ext uri="{FF2B5EF4-FFF2-40B4-BE49-F238E27FC236}">
                <a16:creationId xmlns:a16="http://schemas.microsoft.com/office/drawing/2014/main" id="{0366EE9F-CA02-FBE1-A356-64EC3B14729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16381" y="718802"/>
            <a:ext cx="5265392" cy="5265392"/>
          </a:xfrm>
          <a:prstGeom prst="rect">
            <a:avLst/>
          </a:prstGeom>
        </p:spPr>
      </p:pic>
      <p:cxnSp>
        <p:nvCxnSpPr>
          <p:cNvPr id="4" name="Connettore diritto 3">
            <a:extLst>
              <a:ext uri="{FF2B5EF4-FFF2-40B4-BE49-F238E27FC236}">
                <a16:creationId xmlns:a16="http://schemas.microsoft.com/office/drawing/2014/main" id="{7F31883E-E9BE-886E-67D9-08AEFEAAB5F4}"/>
              </a:ext>
            </a:extLst>
          </p:cNvPr>
          <p:cNvCxnSpPr>
            <a:cxnSpLocks/>
          </p:cNvCxnSpPr>
          <p:nvPr userDrawn="1"/>
        </p:nvCxnSpPr>
        <p:spPr>
          <a:xfrm>
            <a:off x="6677025" y="1700213"/>
            <a:ext cx="0" cy="3457575"/>
          </a:xfrm>
          <a:prstGeom prst="line">
            <a:avLst/>
          </a:prstGeom>
          <a:ln w="38100">
            <a:solidFill>
              <a:srgbClr val="00406E"/>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65C8F46B-11CF-9B66-9E80-F29E047D00DF}"/>
              </a:ext>
            </a:extLst>
          </p:cNvPr>
          <p:cNvSpPr txBox="1"/>
          <p:nvPr userDrawn="1"/>
        </p:nvSpPr>
        <p:spPr>
          <a:xfrm>
            <a:off x="616381" y="318692"/>
            <a:ext cx="6858003" cy="400110"/>
          </a:xfrm>
          <a:prstGeom prst="rect">
            <a:avLst/>
          </a:prstGeom>
          <a:noFill/>
        </p:spPr>
        <p:txBody>
          <a:bodyPr wrap="square" rtlCol="0">
            <a:spAutoFit/>
          </a:bodyPr>
          <a:lstStyle/>
          <a:p>
            <a:pPr algn="l"/>
            <a:r>
              <a:rPr lang="it-IT" sz="2000" b="1" dirty="0">
                <a:solidFill>
                  <a:srgbClr val="00406E"/>
                </a:solidFill>
                <a:latin typeface="DIN 2014 Extra Bold" panose="020B0804020202020204" pitchFamily="34" charset="0"/>
                <a:ea typeface="DIN 2014 Extra Bold" panose="020B0804020202020204" pitchFamily="34" charset="0"/>
              </a:rPr>
              <a:t>ORGANIZATION CHART</a:t>
            </a:r>
          </a:p>
        </p:txBody>
      </p:sp>
    </p:spTree>
    <p:extLst>
      <p:ext uri="{BB962C8B-B14F-4D97-AF65-F5344CB8AC3E}">
        <p14:creationId xmlns:p14="http://schemas.microsoft.com/office/powerpoint/2010/main" val="207336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31825D-081E-9448-36AF-35CC54CDC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5257E67-F66D-A972-7504-F01F420F0B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A13AFA-B1A1-C789-DEBF-C6DB91CA4A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8B3AC-2D3A-4672-8E09-D51050AE9DB1}" type="datetimeFigureOut">
              <a:rPr lang="it-IT" smtClean="0"/>
              <a:t>04/09/2025</a:t>
            </a:fld>
            <a:endParaRPr lang="it-IT"/>
          </a:p>
        </p:txBody>
      </p:sp>
      <p:sp>
        <p:nvSpPr>
          <p:cNvPr id="5" name="Segnaposto piè di pagina 4">
            <a:extLst>
              <a:ext uri="{FF2B5EF4-FFF2-40B4-BE49-F238E27FC236}">
                <a16:creationId xmlns:a16="http://schemas.microsoft.com/office/drawing/2014/main" id="{7575C175-2B98-9832-6586-686C134AD3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CFF5D29-0784-16E9-B5DA-8BDEE738B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07419-493E-44D6-BAA2-E2EFF389C908}" type="slidenum">
              <a:rPr lang="it-IT" smtClean="0"/>
              <a:t>‹N›</a:t>
            </a:fld>
            <a:endParaRPr lang="it-IT"/>
          </a:p>
        </p:txBody>
      </p:sp>
    </p:spTree>
    <p:extLst>
      <p:ext uri="{BB962C8B-B14F-4D97-AF65-F5344CB8AC3E}">
        <p14:creationId xmlns:p14="http://schemas.microsoft.com/office/powerpoint/2010/main" val="241274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58" r:id="rId6"/>
    <p:sldLayoutId id="2147483659" r:id="rId7"/>
    <p:sldLayoutId id="2147483656" r:id="rId8"/>
    <p:sldLayoutId id="2147483657" r:id="rId9"/>
    <p:sldLayoutId id="2147483652" r:id="rId10"/>
    <p:sldLayoutId id="2147483653" r:id="rId11"/>
    <p:sldLayoutId id="2147483654" r:id="rId12"/>
    <p:sldLayoutId id="2147483655" r:id="rId13"/>
    <p:sldLayoutId id="2147483662" r:id="rId14"/>
    <p:sldLayoutId id="2147483663" r:id="rId15"/>
    <p:sldLayoutId id="2147483664" r:id="rId16"/>
    <p:sldLayoutId id="2147483665" r:id="rId17"/>
    <p:sldLayoutId id="214748366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icon-model.org/" TargetMode="External"/><Relationship Id="rId2" Type="http://schemas.openxmlformats.org/officeDocument/2006/relationships/hyperlink" Target="http://www.cosmo-model.org/"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5194/egusphere-2025-3585"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D56FC30-718A-4602-329D-D346FB73FC29}"/>
              </a:ext>
            </a:extLst>
          </p:cNvPr>
          <p:cNvSpPr>
            <a:spLocks noGrp="1"/>
          </p:cNvSpPr>
          <p:nvPr>
            <p:ph type="title"/>
          </p:nvPr>
        </p:nvSpPr>
        <p:spPr>
          <a:xfrm>
            <a:off x="727363" y="2157984"/>
            <a:ext cx="10515600" cy="3131653"/>
          </a:xfrm>
        </p:spPr>
        <p:txBody>
          <a:bodyPr>
            <a:normAutofit/>
          </a:bodyPr>
          <a:lstStyle/>
          <a:p>
            <a:pPr>
              <a:lnSpc>
                <a:spcPct val="100000"/>
              </a:lnSpc>
            </a:pPr>
            <a:r>
              <a:rPr lang="it-IT" b="1" dirty="0">
                <a:latin typeface="Arial" panose="020B0604020202020204" pitchFamily="34" charset="0"/>
                <a:cs typeface="Arial" panose="020B0604020202020204" pitchFamily="34" charset="0"/>
              </a:rPr>
              <a:t>WG S/I</a:t>
            </a:r>
            <a:r>
              <a:rPr lang="en-GB" altLang="en-US" b="1" dirty="0"/>
              <a:t> : news about our activities</a:t>
            </a:r>
            <a:br>
              <a:rPr lang="it-IT" b="1" dirty="0">
                <a:latin typeface="Arial" panose="020B0604020202020204" pitchFamily="34" charset="0"/>
                <a:cs typeface="Arial" panose="020B0604020202020204" pitchFamily="34" charset="0"/>
              </a:rPr>
            </a:br>
            <a:br>
              <a:rPr lang="it-IT" b="1" dirty="0">
                <a:latin typeface="Arial" panose="020B0604020202020204" pitchFamily="34" charset="0"/>
                <a:cs typeface="Arial" panose="020B0604020202020204" pitchFamily="34" charset="0"/>
              </a:rPr>
            </a:br>
            <a:r>
              <a:rPr lang="it-IT" altLang="en-US" sz="2200" b="1" dirty="0">
                <a:latin typeface="Arial" panose="020B0604020202020204" pitchFamily="34" charset="0"/>
                <a:cs typeface="Arial" panose="020B0604020202020204" pitchFamily="34" charset="0"/>
              </a:rPr>
              <a:t>Massimo Milelli and </a:t>
            </a:r>
            <a:r>
              <a:rPr lang="it-IT" altLang="en-US" sz="2200" b="1" dirty="0" err="1">
                <a:latin typeface="Arial" panose="020B0604020202020204" pitchFamily="34" charset="0"/>
                <a:cs typeface="Arial" panose="020B0604020202020204" pitchFamily="34" charset="0"/>
              </a:rPr>
              <a:t>colleagues</a:t>
            </a:r>
            <a:br>
              <a:rPr lang="it-IT" altLang="en-US" sz="2200" b="1" dirty="0">
                <a:latin typeface="Arial" panose="020B0604020202020204" pitchFamily="34" charset="0"/>
                <a:cs typeface="Arial" panose="020B0604020202020204" pitchFamily="34" charset="0"/>
              </a:rPr>
            </a:br>
            <a:br>
              <a:rPr lang="it-IT" altLang="en-US" sz="2200" b="1" dirty="0">
                <a:latin typeface="Arial" panose="020B0604020202020204" pitchFamily="34" charset="0"/>
                <a:cs typeface="Arial" panose="020B0604020202020204" pitchFamily="34" charset="0"/>
              </a:rPr>
            </a:br>
            <a:r>
              <a:rPr lang="it-IT" altLang="en-US" sz="2200" b="1" dirty="0">
                <a:latin typeface="Arial" panose="020B0604020202020204" pitchFamily="34" charset="0"/>
                <a:cs typeface="Arial" panose="020B0604020202020204" pitchFamily="34" charset="0"/>
              </a:rPr>
              <a:t>4th </a:t>
            </a:r>
            <a:r>
              <a:rPr lang="it-IT" altLang="en-US" sz="2200" b="1" dirty="0" err="1">
                <a:latin typeface="Arial" panose="020B0604020202020204" pitchFamily="34" charset="0"/>
                <a:cs typeface="Arial" panose="020B0604020202020204" pitchFamily="34" charset="0"/>
              </a:rPr>
              <a:t>September</a:t>
            </a:r>
            <a:r>
              <a:rPr lang="it-IT" altLang="en-US" sz="2200" b="1" dirty="0">
                <a:latin typeface="Arial" panose="020B0604020202020204" pitchFamily="34" charset="0"/>
                <a:cs typeface="Arial" panose="020B0604020202020204" pitchFamily="34" charset="0"/>
              </a:rPr>
              <a:t> 2025, 27th COSMO General Meeting, Basel</a:t>
            </a:r>
            <a:endParaRPr lang="it-IT" b="1"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FA49832C-71B7-4B69-C7E2-4AAD6886B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1574" y="6033708"/>
            <a:ext cx="2139306" cy="544209"/>
          </a:xfrm>
          <a:prstGeom prst="rect">
            <a:avLst/>
          </a:prstGeom>
        </p:spPr>
      </p:pic>
      <p:pic>
        <p:nvPicPr>
          <p:cNvPr id="4" name="Picture 5">
            <a:extLst>
              <a:ext uri="{FF2B5EF4-FFF2-40B4-BE49-F238E27FC236}">
                <a16:creationId xmlns:a16="http://schemas.microsoft.com/office/drawing/2014/main" id="{A3FDFA35-D74E-B96B-3EEB-7D7EC520B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33" y="5687576"/>
            <a:ext cx="1309688" cy="1038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10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66CB7540-19E8-6E9B-3C97-8FB15312E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564" y="256032"/>
            <a:ext cx="8711135" cy="5976637"/>
          </a:xfrm>
          <a:prstGeom prst="rect">
            <a:avLst/>
          </a:prstGeom>
        </p:spPr>
      </p:pic>
      <p:sp>
        <p:nvSpPr>
          <p:cNvPr id="2" name="CasellaDiTesto 1">
            <a:extLst>
              <a:ext uri="{FF2B5EF4-FFF2-40B4-BE49-F238E27FC236}">
                <a16:creationId xmlns:a16="http://schemas.microsoft.com/office/drawing/2014/main" id="{F9ECF2CF-05C3-B290-9078-99B45D5C4490}"/>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Enrico, </a:t>
            </a:r>
            <a:r>
              <a:rPr lang="it-IT" dirty="0" err="1">
                <a:latin typeface="Arial" panose="020B0604020202020204" pitchFamily="34" charset="0"/>
                <a:cs typeface="Arial" panose="020B0604020202020204" pitchFamily="34" charset="0"/>
              </a:rPr>
              <a:t>Arpae</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61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04F3B626-B7A5-FB0F-C468-F23B3E25C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210" y="367896"/>
            <a:ext cx="10458988" cy="5829600"/>
          </a:xfrm>
          <a:prstGeom prst="rect">
            <a:avLst/>
          </a:prstGeom>
        </p:spPr>
      </p:pic>
      <p:sp>
        <p:nvSpPr>
          <p:cNvPr id="12" name="CasellaDiTesto 11">
            <a:extLst>
              <a:ext uri="{FF2B5EF4-FFF2-40B4-BE49-F238E27FC236}">
                <a16:creationId xmlns:a16="http://schemas.microsoft.com/office/drawing/2014/main" id="{8C235BF1-A5E9-C870-057E-68951EFE3740}"/>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Xu</a:t>
            </a:r>
            <a:r>
              <a:rPr lang="it-IT" dirty="0">
                <a:latin typeface="Arial" panose="020B0604020202020204" pitchFamily="34" charset="0"/>
                <a:cs typeface="Arial" panose="020B0604020202020204" pitchFamily="34" charset="0"/>
              </a:rPr>
              <a:t>, DWD</a:t>
            </a:r>
          </a:p>
        </p:txBody>
      </p:sp>
    </p:spTree>
    <p:extLst>
      <p:ext uri="{BB962C8B-B14F-4D97-AF65-F5344CB8AC3E}">
        <p14:creationId xmlns:p14="http://schemas.microsoft.com/office/powerpoint/2010/main" val="716809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mappa, schermata&#10;&#10;Il contenuto generato dall'IA potrebbe non essere corretto.">
            <a:extLst>
              <a:ext uri="{FF2B5EF4-FFF2-40B4-BE49-F238E27FC236}">
                <a16:creationId xmlns:a16="http://schemas.microsoft.com/office/drawing/2014/main" id="{734A34C0-54B3-C0A0-0186-76C61339A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49" y="389117"/>
            <a:ext cx="10484389" cy="5867702"/>
          </a:xfrm>
          <a:prstGeom prst="rect">
            <a:avLst/>
          </a:prstGeom>
        </p:spPr>
      </p:pic>
      <p:sp>
        <p:nvSpPr>
          <p:cNvPr id="2" name="CasellaDiTesto 1">
            <a:extLst>
              <a:ext uri="{FF2B5EF4-FFF2-40B4-BE49-F238E27FC236}">
                <a16:creationId xmlns:a16="http://schemas.microsoft.com/office/drawing/2014/main" id="{68992522-81A1-8CB5-D6E7-9E21C08BFA51}"/>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Xu</a:t>
            </a:r>
            <a:r>
              <a:rPr lang="it-IT" dirty="0">
                <a:latin typeface="Arial" panose="020B0604020202020204" pitchFamily="34" charset="0"/>
                <a:cs typeface="Arial" panose="020B0604020202020204" pitchFamily="34" charset="0"/>
              </a:rPr>
              <a:t>, DWD</a:t>
            </a:r>
          </a:p>
        </p:txBody>
      </p:sp>
    </p:spTree>
    <p:extLst>
      <p:ext uri="{BB962C8B-B14F-4D97-AF65-F5344CB8AC3E}">
        <p14:creationId xmlns:p14="http://schemas.microsoft.com/office/powerpoint/2010/main" val="3587902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diagramma, schermata, Piano&#10;&#10;Il contenuto generato dall'IA potrebbe non essere corretto.">
            <a:extLst>
              <a:ext uri="{FF2B5EF4-FFF2-40B4-BE49-F238E27FC236}">
                <a16:creationId xmlns:a16="http://schemas.microsoft.com/office/drawing/2014/main" id="{640D7BA0-8A8D-050B-CED4-96ECDEE9A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88" y="380494"/>
            <a:ext cx="10503440" cy="5874052"/>
          </a:xfrm>
          <a:prstGeom prst="rect">
            <a:avLst/>
          </a:prstGeom>
        </p:spPr>
      </p:pic>
      <p:sp>
        <p:nvSpPr>
          <p:cNvPr id="2" name="CasellaDiTesto 1">
            <a:extLst>
              <a:ext uri="{FF2B5EF4-FFF2-40B4-BE49-F238E27FC236}">
                <a16:creationId xmlns:a16="http://schemas.microsoft.com/office/drawing/2014/main" id="{7D2D36B9-EB4B-6B4B-FF4B-A61BD905C320}"/>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Xu</a:t>
            </a:r>
            <a:r>
              <a:rPr lang="it-IT" dirty="0">
                <a:latin typeface="Arial" panose="020B0604020202020204" pitchFamily="34" charset="0"/>
                <a:cs typeface="Arial" panose="020B0604020202020204" pitchFamily="34" charset="0"/>
              </a:rPr>
              <a:t>, DWD</a:t>
            </a:r>
          </a:p>
        </p:txBody>
      </p:sp>
    </p:spTree>
    <p:extLst>
      <p:ext uri="{BB962C8B-B14F-4D97-AF65-F5344CB8AC3E}">
        <p14:creationId xmlns:p14="http://schemas.microsoft.com/office/powerpoint/2010/main" val="2123323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testo, mappa, schermata&#10;&#10;Il contenuto generato dall'IA potrebbe non essere corretto.">
            <a:extLst>
              <a:ext uri="{FF2B5EF4-FFF2-40B4-BE49-F238E27FC236}">
                <a16:creationId xmlns:a16="http://schemas.microsoft.com/office/drawing/2014/main" id="{3FA9BFEF-E6C0-4FE9-0907-27A9EAA58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47" y="207418"/>
            <a:ext cx="10554242" cy="5905804"/>
          </a:xfrm>
          <a:prstGeom prst="rect">
            <a:avLst/>
          </a:prstGeom>
        </p:spPr>
      </p:pic>
      <p:sp>
        <p:nvSpPr>
          <p:cNvPr id="2" name="CasellaDiTesto 1">
            <a:extLst>
              <a:ext uri="{FF2B5EF4-FFF2-40B4-BE49-F238E27FC236}">
                <a16:creationId xmlns:a16="http://schemas.microsoft.com/office/drawing/2014/main" id="{8296A812-34F8-003E-CAA7-06841B6CEF4D}"/>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Xu</a:t>
            </a:r>
            <a:r>
              <a:rPr lang="it-IT" dirty="0">
                <a:latin typeface="Arial" panose="020B0604020202020204" pitchFamily="34" charset="0"/>
                <a:cs typeface="Arial" panose="020B0604020202020204" pitchFamily="34" charset="0"/>
              </a:rPr>
              <a:t>, DWD</a:t>
            </a:r>
          </a:p>
        </p:txBody>
      </p:sp>
    </p:spTree>
    <p:extLst>
      <p:ext uri="{BB962C8B-B14F-4D97-AF65-F5344CB8AC3E}">
        <p14:creationId xmlns:p14="http://schemas.microsoft.com/office/powerpoint/2010/main" val="349924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schermata, Carattere, numero&#10;&#10;Il contenuto generato dall'IA potrebbe non essere corretto.">
            <a:extLst>
              <a:ext uri="{FF2B5EF4-FFF2-40B4-BE49-F238E27FC236}">
                <a16:creationId xmlns:a16="http://schemas.microsoft.com/office/drawing/2014/main" id="{7839CE5B-EE67-94C3-4CDF-87DC0102B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503" y="431522"/>
            <a:ext cx="10497089" cy="5848651"/>
          </a:xfrm>
          <a:prstGeom prst="rect">
            <a:avLst/>
          </a:prstGeom>
        </p:spPr>
      </p:pic>
      <p:sp>
        <p:nvSpPr>
          <p:cNvPr id="2" name="CasellaDiTesto 1">
            <a:extLst>
              <a:ext uri="{FF2B5EF4-FFF2-40B4-BE49-F238E27FC236}">
                <a16:creationId xmlns:a16="http://schemas.microsoft.com/office/drawing/2014/main" id="{A1FA81E0-1F1F-F7E6-AB08-FEDADDAF38D9}"/>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Xu</a:t>
            </a:r>
            <a:r>
              <a:rPr lang="it-IT" dirty="0">
                <a:latin typeface="Arial" panose="020B0604020202020204" pitchFamily="34" charset="0"/>
                <a:cs typeface="Arial" panose="020B0604020202020204" pitchFamily="34" charset="0"/>
              </a:rPr>
              <a:t>, DWD</a:t>
            </a:r>
          </a:p>
        </p:txBody>
      </p:sp>
    </p:spTree>
    <p:extLst>
      <p:ext uri="{BB962C8B-B14F-4D97-AF65-F5344CB8AC3E}">
        <p14:creationId xmlns:p14="http://schemas.microsoft.com/office/powerpoint/2010/main" val="374324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31A7B70D-FF21-B53C-4B6B-F2C698F31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80" y="482448"/>
            <a:ext cx="10503440" cy="5893103"/>
          </a:xfrm>
          <a:prstGeom prst="rect">
            <a:avLst/>
          </a:prstGeom>
        </p:spPr>
      </p:pic>
      <p:sp>
        <p:nvSpPr>
          <p:cNvPr id="4" name="CasellaDiTesto 3">
            <a:extLst>
              <a:ext uri="{FF2B5EF4-FFF2-40B4-BE49-F238E27FC236}">
                <a16:creationId xmlns:a16="http://schemas.microsoft.com/office/drawing/2014/main" id="{59247A68-A638-CE44-51F3-3457B3C61853}"/>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Alfonso, </a:t>
            </a:r>
            <a:r>
              <a:rPr lang="it-IT" dirty="0" err="1">
                <a:latin typeface="Arial" panose="020B0604020202020204" pitchFamily="34" charset="0"/>
                <a:cs typeface="Arial" panose="020B0604020202020204" pitchFamily="34" charset="0"/>
              </a:rPr>
              <a:t>Arpae</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884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diagramma&#10;&#10;Il contenuto generato dall'IA potrebbe non essere corretto.">
            <a:extLst>
              <a:ext uri="{FF2B5EF4-FFF2-40B4-BE49-F238E27FC236}">
                <a16:creationId xmlns:a16="http://schemas.microsoft.com/office/drawing/2014/main" id="{FD40E4C3-AA38-6D08-3AE2-FDD405D69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65" y="517510"/>
            <a:ext cx="10573293" cy="5512083"/>
          </a:xfrm>
          <a:prstGeom prst="rect">
            <a:avLst/>
          </a:prstGeom>
        </p:spPr>
      </p:pic>
      <p:sp>
        <p:nvSpPr>
          <p:cNvPr id="10" name="CasellaDiTesto 9">
            <a:extLst>
              <a:ext uri="{FF2B5EF4-FFF2-40B4-BE49-F238E27FC236}">
                <a16:creationId xmlns:a16="http://schemas.microsoft.com/office/drawing/2014/main" id="{DBE964B7-1FCA-2ED2-93C4-49919A510CCF}"/>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Alfonso, </a:t>
            </a:r>
            <a:r>
              <a:rPr lang="it-IT" dirty="0" err="1">
                <a:latin typeface="Arial" panose="020B0604020202020204" pitchFamily="34" charset="0"/>
                <a:cs typeface="Arial" panose="020B0604020202020204" pitchFamily="34" charset="0"/>
              </a:rPr>
              <a:t>Arpae</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031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diagramma&#10;&#10;Il contenuto generato dall'IA potrebbe non essere corretto.">
            <a:extLst>
              <a:ext uri="{FF2B5EF4-FFF2-40B4-BE49-F238E27FC236}">
                <a16:creationId xmlns:a16="http://schemas.microsoft.com/office/drawing/2014/main" id="{E3AB7970-778F-BDB5-82D9-7CCD4D39E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75" y="566163"/>
            <a:ext cx="10560593" cy="5550185"/>
          </a:xfrm>
          <a:prstGeom prst="rect">
            <a:avLst/>
          </a:prstGeom>
        </p:spPr>
      </p:pic>
      <p:sp>
        <p:nvSpPr>
          <p:cNvPr id="2" name="CasellaDiTesto 1">
            <a:extLst>
              <a:ext uri="{FF2B5EF4-FFF2-40B4-BE49-F238E27FC236}">
                <a16:creationId xmlns:a16="http://schemas.microsoft.com/office/drawing/2014/main" id="{4B76A340-B3FC-7A37-8264-42DBE59F320C}"/>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Alfonso, </a:t>
            </a:r>
            <a:r>
              <a:rPr lang="it-IT" dirty="0" err="1">
                <a:latin typeface="Arial" panose="020B0604020202020204" pitchFamily="34" charset="0"/>
                <a:cs typeface="Arial" panose="020B0604020202020204" pitchFamily="34" charset="0"/>
              </a:rPr>
              <a:t>Arpae</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5699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schermata, mappa&#10;&#10;Il contenuto generato dall'IA potrebbe non essere corretto.">
            <a:extLst>
              <a:ext uri="{FF2B5EF4-FFF2-40B4-BE49-F238E27FC236}">
                <a16:creationId xmlns:a16="http://schemas.microsoft.com/office/drawing/2014/main" id="{570ABAFF-6576-CB0E-D4B1-CE25436B4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0" y="18000"/>
            <a:ext cx="7196328" cy="6679759"/>
          </a:xfrm>
          <a:prstGeom prst="rect">
            <a:avLst/>
          </a:prstGeom>
        </p:spPr>
      </p:pic>
      <p:sp>
        <p:nvSpPr>
          <p:cNvPr id="2" name="CasellaDiTesto 1">
            <a:extLst>
              <a:ext uri="{FF2B5EF4-FFF2-40B4-BE49-F238E27FC236}">
                <a16:creationId xmlns:a16="http://schemas.microsoft.com/office/drawing/2014/main" id="{534FE936-1529-9B42-41A7-1867CF1F1697}"/>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Alfonso, </a:t>
            </a:r>
            <a:r>
              <a:rPr lang="it-IT" dirty="0" err="1">
                <a:latin typeface="Arial" panose="020B0604020202020204" pitchFamily="34" charset="0"/>
                <a:cs typeface="Arial" panose="020B0604020202020204" pitchFamily="34" charset="0"/>
              </a:rPr>
              <a:t>Arpae</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235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F153AD1-30A1-3016-A35C-A1A499E8195E}"/>
              </a:ext>
            </a:extLst>
          </p:cNvPr>
          <p:cNvSpPr txBox="1">
            <a:spLocks/>
          </p:cNvSpPr>
          <p:nvPr/>
        </p:nvSpPr>
        <p:spPr>
          <a:xfrm>
            <a:off x="4424240" y="256757"/>
            <a:ext cx="2167467" cy="944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a:t>Outlook</a:t>
            </a:r>
            <a:endParaRPr lang="it-IT" sz="3200" b="1" dirty="0"/>
          </a:p>
        </p:txBody>
      </p:sp>
      <p:sp>
        <p:nvSpPr>
          <p:cNvPr id="2" name="CasellaDiTesto 1">
            <a:extLst>
              <a:ext uri="{FF2B5EF4-FFF2-40B4-BE49-F238E27FC236}">
                <a16:creationId xmlns:a16="http://schemas.microsoft.com/office/drawing/2014/main" id="{E50BF332-D37E-500D-0C99-D6CE7FB77FA5}"/>
              </a:ext>
            </a:extLst>
          </p:cNvPr>
          <p:cNvSpPr txBox="1"/>
          <p:nvPr/>
        </p:nvSpPr>
        <p:spPr>
          <a:xfrm>
            <a:off x="3465576" y="1664208"/>
            <a:ext cx="5989320" cy="3693319"/>
          </a:xfrm>
          <a:prstGeom prst="rect">
            <a:avLst/>
          </a:prstGeom>
          <a:noFill/>
        </p:spPr>
        <p:txBody>
          <a:bodyPr wrap="square" rtlCol="0">
            <a:spAutoFit/>
          </a:bodyPr>
          <a:lstStyle/>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HPC activities @MeteoSwiss</a:t>
            </a:r>
          </a:p>
          <a:p>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err="1">
                <a:latin typeface="Arial" panose="020B0604020202020204" pitchFamily="34" charset="0"/>
                <a:cs typeface="Arial" panose="020B0604020202020204" pitchFamily="34" charset="0"/>
              </a:rPr>
              <a:t>Fieldextra</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ICON-LEPS</a:t>
            </a:r>
          </a:p>
          <a:p>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NWP-TS</a:t>
            </a:r>
          </a:p>
          <a:p>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GLORI </a:t>
            </a:r>
            <a:r>
              <a:rPr lang="it-IT" dirty="0" err="1">
                <a:latin typeface="Arial" panose="020B0604020202020204" pitchFamily="34" charset="0"/>
                <a:cs typeface="Arial" panose="020B0604020202020204" pitchFamily="34" charset="0"/>
              </a:rPr>
              <a:t>infrastructure</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err="1">
                <a:latin typeface="Arial" panose="020B0604020202020204" pitchFamily="34" charset="0"/>
                <a:cs typeface="Arial" panose="020B0604020202020204" pitchFamily="34" charset="0"/>
              </a:rPr>
              <a:t>Documentation</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New COSMO web site</a:t>
            </a:r>
          </a:p>
        </p:txBody>
      </p:sp>
    </p:spTree>
    <p:extLst>
      <p:ext uri="{BB962C8B-B14F-4D97-AF65-F5344CB8AC3E}">
        <p14:creationId xmlns:p14="http://schemas.microsoft.com/office/powerpoint/2010/main" val="631203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FF28-C2CF-D83D-3C84-754A40F41C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13BD49-136E-4DD5-7241-8E5E6C9ACD06}"/>
              </a:ext>
            </a:extLst>
          </p:cNvPr>
          <p:cNvSpPr>
            <a:spLocks noChangeArrowheads="1"/>
          </p:cNvSpPr>
          <p:nvPr/>
        </p:nvSpPr>
        <p:spPr bwMode="auto">
          <a:xfrm>
            <a:off x="722376" y="1330698"/>
            <a:ext cx="1100632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The documentation is updated:</a:t>
            </a:r>
          </a:p>
          <a:p>
            <a:pPr marR="0" lvl="0" algn="l" defTabSz="914400" rtl="0" eaLnBrk="0" fontAlgn="base" latinLnBrk="0" hangingPunct="0">
              <a:lnSpc>
                <a:spcPct val="100000"/>
              </a:lnSpc>
              <a:spcBef>
                <a:spcPct val="0"/>
              </a:spcBef>
              <a:spcAft>
                <a:spcPct val="0"/>
              </a:spcAft>
              <a:buClrTx/>
              <a:buSzTx/>
              <a:tabLst/>
            </a:pPr>
            <a:endPar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p>
            <a:pPr marL="742950" lvl="1" indent="-285750" eaLnBrk="0" fontAlgn="base" hangingPunct="0">
              <a:spcBef>
                <a:spcPct val="0"/>
              </a:spcBef>
              <a:spcAft>
                <a:spcPct val="0"/>
              </a:spcAft>
              <a:buFont typeface="Wingdings" panose="05000000000000000000" pitchFamily="2" charset="2"/>
              <a:buChar char="q"/>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PP IMPACT -&gt; </a:t>
            </a:r>
            <a:r>
              <a:rPr lang="en-US" dirty="0">
                <a:latin typeface="Arial" panose="020B0604020202020204" pitchFamily="34" charset="0"/>
                <a:cs typeface="Arial" panose="020B0604020202020204" pitchFamily="34" charset="0"/>
              </a:rPr>
              <a:t>Paper </a:t>
            </a:r>
          </a:p>
          <a:p>
            <a:pPr marL="742950" lvl="1" indent="-285750" eaLnBrk="0" fontAlgn="base" hangingPunct="0">
              <a:spcBef>
                <a:spcPct val="0"/>
              </a:spcBef>
              <a:spcAft>
                <a:spcPct val="0"/>
              </a:spcAft>
              <a:buFont typeface="Wingdings" panose="05000000000000000000" pitchFamily="2" charset="2"/>
              <a:buChar char="q"/>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PP COMFORT </a:t>
            </a:r>
            <a:r>
              <a:rPr lang="en-GB" dirty="0">
                <a:latin typeface="Arial" panose="020B0604020202020204" pitchFamily="34" charset="0"/>
                <a:cs typeface="Arial" panose="020B0604020202020204" pitchFamily="34" charset="0"/>
              </a:rPr>
              <a:t>-&gt; </a:t>
            </a: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TR</a:t>
            </a:r>
          </a:p>
          <a:p>
            <a:pPr marL="742950" lvl="1" indent="-285750" eaLnBrk="0" fontAlgn="base" hangingPunct="0">
              <a:spcBef>
                <a:spcPct val="0"/>
              </a:spcBef>
              <a:spcAft>
                <a:spcPct val="0"/>
              </a:spcAft>
              <a:buFont typeface="Wingdings" panose="05000000000000000000" pitchFamily="2" charset="2"/>
              <a:buChar char="q"/>
            </a:pPr>
            <a:r>
              <a:rPr kumimoji="0" lang="en-GB"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PP MILEPOST -&gt; internal report</a:t>
            </a:r>
          </a:p>
          <a:p>
            <a:pPr marL="742950" lvl="1" indent="-285750" eaLnBrk="0" fontAlgn="base" hangingPunct="0">
              <a:spcBef>
                <a:spcPct val="0"/>
              </a:spcBef>
              <a:spcAft>
                <a:spcPct val="0"/>
              </a:spcAft>
              <a:buFont typeface="Wingdings" panose="05000000000000000000" pitchFamily="2" charset="2"/>
              <a:buChar char="q"/>
            </a:pPr>
            <a:r>
              <a:rPr lang="en-GB" dirty="0">
                <a:latin typeface="Arial" panose="020B0604020202020204" pitchFamily="34" charset="0"/>
                <a:cs typeface="Arial" panose="020B0604020202020204" pitchFamily="34" charset="0"/>
              </a:rPr>
              <a:t>Newer EMVORADO user guide (Feb 2025) </a:t>
            </a:r>
          </a:p>
          <a:p>
            <a:pPr marL="742950" lvl="1" indent="-285750" eaLnBrk="0" fontAlgn="base" hangingPunct="0">
              <a:spcBef>
                <a:spcPct val="0"/>
              </a:spcBef>
              <a:spcAft>
                <a:spcPct val="0"/>
              </a:spcAft>
              <a:buFont typeface="Wingdings" panose="05000000000000000000" pitchFamily="2" charset="2"/>
              <a:buChar char="q"/>
            </a:pPr>
            <a:r>
              <a:rPr lang="en-US" dirty="0">
                <a:latin typeface="Arial" panose="020B0604020202020204" pitchFamily="34" charset="0"/>
                <a:cs typeface="Arial" panose="020B0604020202020204" pitchFamily="34" charset="0"/>
              </a:rPr>
              <a:t>New NWP Test Suite Report</a:t>
            </a:r>
          </a:p>
          <a:p>
            <a:pPr marL="742950" lvl="1" indent="-285750" eaLnBrk="0" fontAlgn="base" hangingPunct="0">
              <a:spcBef>
                <a:spcPct val="0"/>
              </a:spcBef>
              <a:spcAft>
                <a:spcPct val="0"/>
              </a:spcAft>
              <a:buFont typeface="Wingdings" panose="05000000000000000000" pitchFamily="2" charset="2"/>
              <a:buChar char="q"/>
            </a:pPr>
            <a:r>
              <a:rPr lang="en-US" dirty="0">
                <a:latin typeface="Arial" panose="020B0604020202020204" pitchFamily="34" charset="0"/>
                <a:cs typeface="Arial" panose="020B0604020202020204" pitchFamily="34" charset="0"/>
              </a:rPr>
              <a:t>New list of the 2025 per-diem and hotel-rates amounts</a:t>
            </a:r>
          </a:p>
          <a:p>
            <a:pPr marL="742950" lvl="1" indent="-285750" eaLnBrk="0" fontAlgn="base" hangingPunct="0">
              <a:spcBef>
                <a:spcPct val="0"/>
              </a:spcBef>
              <a:spcAft>
                <a:spcPct val="0"/>
              </a:spcAft>
              <a:buFont typeface="Wingdings" panose="05000000000000000000" pitchFamily="2" charset="2"/>
              <a:buChar char="q"/>
            </a:pPr>
            <a:r>
              <a:rPr lang="en-US" dirty="0">
                <a:latin typeface="Arial" panose="020B0604020202020204" pitchFamily="34" charset="0"/>
                <a:cs typeface="Arial" panose="020B0604020202020204" pitchFamily="34" charset="0"/>
              </a:rPr>
              <a:t>2024 ESSL testbed report (evaluation of DWD nowcast) </a:t>
            </a:r>
          </a:p>
          <a:p>
            <a:pPr marR="0" lvl="0" algn="l" defTabSz="914400" rtl="0" eaLnBrk="0" fontAlgn="base" latinLnBrk="0" hangingPunct="0">
              <a:lnSpc>
                <a:spcPct val="100000"/>
              </a:lnSpc>
              <a:spcBef>
                <a:spcPct val="0"/>
              </a:spcBef>
              <a:spcAft>
                <a:spcPct val="0"/>
              </a:spcAft>
              <a:buClrTx/>
              <a:buSzTx/>
              <a:tabLst/>
            </a:pPr>
            <a:endParaRPr lang="en-GB" dirty="0">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GB" altLang="en-US" dirty="0">
                <a:latin typeface="Arial" panose="020B0604020202020204" pitchFamily="34" charset="0"/>
                <a:cs typeface="Arial" panose="020B0604020202020204" pitchFamily="34" charset="0"/>
              </a:rPr>
              <a:t>Expected TRs during the next COSMO year (09/2025-08/2026): PP PROPHECY, PP CAIIR 2, PP CARMENs, PP CITTA’, PP </a:t>
            </a:r>
            <a:r>
              <a:rPr lang="en-GB" altLang="en-US" dirty="0" err="1">
                <a:latin typeface="Arial" panose="020B0604020202020204" pitchFamily="34" charset="0"/>
                <a:cs typeface="Arial" panose="020B0604020202020204" pitchFamily="34" charset="0"/>
              </a:rPr>
              <a:t>KENDAScope</a:t>
            </a:r>
            <a:r>
              <a:rPr lang="en-GB" altLang="en-US" dirty="0">
                <a:latin typeface="Arial" panose="020B0604020202020204" pitchFamily="34" charset="0"/>
                <a:cs typeface="Arial" panose="020B0604020202020204" pitchFamily="34" charset="0"/>
              </a:rPr>
              <a:t> (unless there are papers out of them)</a:t>
            </a:r>
          </a:p>
        </p:txBody>
      </p:sp>
      <p:sp>
        <p:nvSpPr>
          <p:cNvPr id="4" name="CasellaDiTesto 3">
            <a:extLst>
              <a:ext uri="{FF2B5EF4-FFF2-40B4-BE49-F238E27FC236}">
                <a16:creationId xmlns:a16="http://schemas.microsoft.com/office/drawing/2014/main" id="{02945B8A-FBA3-78D1-571D-58851436C84E}"/>
              </a:ext>
            </a:extLst>
          </p:cNvPr>
          <p:cNvSpPr txBox="1"/>
          <p:nvPr/>
        </p:nvSpPr>
        <p:spPr>
          <a:xfrm>
            <a:off x="4210050" y="382262"/>
            <a:ext cx="3397758" cy="584775"/>
          </a:xfrm>
          <a:prstGeom prst="rect">
            <a:avLst/>
          </a:prstGeom>
          <a:noFill/>
        </p:spPr>
        <p:txBody>
          <a:bodyPr wrap="square">
            <a:spAutoFit/>
          </a:bodyPr>
          <a:lstStyle/>
          <a:p>
            <a:r>
              <a:rPr lang="it-IT" sz="3200" b="1" dirty="0" err="1">
                <a:latin typeface="Arial" panose="020B0604020202020204" pitchFamily="34" charset="0"/>
                <a:cs typeface="Arial" panose="020B0604020202020204" pitchFamily="34" charset="0"/>
              </a:rPr>
              <a:t>Documentation</a:t>
            </a:r>
            <a:endParaRPr lang="it-IT"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925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E5F40-F549-1390-00EE-D47D26895232}"/>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31008E7F-9283-444B-3922-E732EF315F4C}"/>
              </a:ext>
            </a:extLst>
          </p:cNvPr>
          <p:cNvSpPr txBox="1">
            <a:spLocks noChangeArrowheads="1"/>
          </p:cNvSpPr>
          <p:nvPr/>
        </p:nvSpPr>
        <p:spPr bwMode="auto">
          <a:xfrm>
            <a:off x="2041497" y="150423"/>
            <a:ext cx="7767522" cy="772896"/>
          </a:xfrm>
          <a:prstGeom prst="rect">
            <a:avLst/>
          </a:prstGeom>
          <a:noFill/>
          <a:ln>
            <a:noFill/>
          </a:ln>
          <a:effectLst/>
        </p:spPr>
        <p:txBody>
          <a:bodyPr wrap="square" lIns="0" tIns="28440" rIns="0" bIns="0">
            <a:spAutoFit/>
          </a:bodyP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0779125" algn="l"/>
                <a:tab pos="10780713" algn="l"/>
              </a:tabLst>
              <a:defRPr>
                <a:solidFill>
                  <a:srgbClr val="000000"/>
                </a:solidFill>
                <a:latin typeface="Arial" panose="020B0604020202020204" pitchFamily="34" charset="0"/>
                <a:cs typeface="Source Han Sans CN Regular" charset="0"/>
              </a:defRPr>
            </a:lvl9pPr>
          </a:lstStyle>
          <a:p>
            <a:pPr algn="ctr" eaLnBrk="1">
              <a:lnSpc>
                <a:spcPct val="93000"/>
              </a:lnSpc>
              <a:buSzPct val="100000"/>
              <a:defRPr/>
            </a:pPr>
            <a:r>
              <a:rPr lang="en-GB" altLang="en-US" sz="3200" b="1" spc="-1" dirty="0">
                <a:solidFill>
                  <a:schemeClr val="tx1"/>
                </a:solidFill>
                <a:latin typeface="Arial"/>
                <a:cs typeface="+mn-cs"/>
              </a:rPr>
              <a:t>Web site, points of discussion</a:t>
            </a:r>
          </a:p>
          <a:p>
            <a:pPr algn="ctr" eaLnBrk="1">
              <a:lnSpc>
                <a:spcPct val="93000"/>
              </a:lnSpc>
              <a:buSzPct val="100000"/>
              <a:defRPr/>
            </a:pPr>
            <a:endParaRPr lang="en-GB" altLang="en-US" sz="2000" b="1" spc="-1" dirty="0">
              <a:solidFill>
                <a:schemeClr val="tx1"/>
              </a:solidFill>
              <a:latin typeface="Arial"/>
              <a:cs typeface="+mn-cs"/>
            </a:endParaRPr>
          </a:p>
        </p:txBody>
      </p:sp>
      <p:sp>
        <p:nvSpPr>
          <p:cNvPr id="4" name="CasellaDiTesto 3">
            <a:extLst>
              <a:ext uri="{FF2B5EF4-FFF2-40B4-BE49-F238E27FC236}">
                <a16:creationId xmlns:a16="http://schemas.microsoft.com/office/drawing/2014/main" id="{144D2E10-273D-298E-66C5-FE5B9C0411EC}"/>
              </a:ext>
            </a:extLst>
          </p:cNvPr>
          <p:cNvSpPr txBox="1"/>
          <p:nvPr/>
        </p:nvSpPr>
        <p:spPr>
          <a:xfrm>
            <a:off x="353568" y="1369462"/>
            <a:ext cx="11460480" cy="3393878"/>
          </a:xfrm>
          <a:prstGeom prst="rect">
            <a:avLst/>
          </a:prstGeom>
          <a:noFill/>
        </p:spPr>
        <p:txBody>
          <a:bodyPr wrap="square">
            <a:spAutoFit/>
          </a:bodyPr>
          <a:lstStyle/>
          <a:p>
            <a:pPr lvl="0" algn="just">
              <a:lnSpc>
                <a:spcPct val="115000"/>
              </a:lnSpc>
              <a:spcBef>
                <a:spcPts val="600"/>
              </a:spcBef>
              <a:spcAft>
                <a:spcPts val="300"/>
              </a:spcAft>
              <a:buSzPts val="1100"/>
            </a:pPr>
            <a:r>
              <a:rPr lang="en-GB" dirty="0">
                <a:latin typeface="Arial" panose="020B0604020202020204" pitchFamily="34" charset="0"/>
                <a:cs typeface="Arial" panose="020B0604020202020204" pitchFamily="34" charset="0"/>
              </a:rPr>
              <a:t>The COSMO Steering Committee, decided to establish a small Task Team (TT) to design and prototype the new COSMO Website, considering the reorganization of the COSMO Working Groups and the successful migration to ICON model. The TT shall include the current webmaster (Theodore Andreadis, HNMS) as well as other volunteering experts from members and partners.</a:t>
            </a:r>
            <a:endParaRPr lang="en-GB" b="1" dirty="0">
              <a:latin typeface="Arial" panose="020B0604020202020204" pitchFamily="34" charset="0"/>
              <a:cs typeface="Arial" panose="020B0604020202020204" pitchFamily="34" charset="0"/>
            </a:endParaRPr>
          </a:p>
          <a:p>
            <a:pPr lvl="0" algn="just">
              <a:lnSpc>
                <a:spcPct val="115000"/>
              </a:lnSpc>
              <a:spcBef>
                <a:spcPts val="600"/>
              </a:spcBef>
              <a:spcAft>
                <a:spcPts val="300"/>
              </a:spcAft>
              <a:buSzPts val="1100"/>
            </a:pPr>
            <a:endParaRPr lang="en-GB" sz="1800" b="1" dirty="0">
              <a:effectLst/>
              <a:latin typeface="Arial" panose="020B0604020202020204" pitchFamily="34" charset="0"/>
              <a:ea typeface="Arial" panose="020B0604020202020204" pitchFamily="34" charset="0"/>
              <a:cs typeface="Arial" panose="020B0604020202020204" pitchFamily="34" charset="0"/>
            </a:endParaRPr>
          </a:p>
          <a:p>
            <a:pPr marL="285750" lvl="0" indent="-285750" algn="just">
              <a:lnSpc>
                <a:spcPct val="115000"/>
              </a:lnSpc>
              <a:spcBef>
                <a:spcPts val="600"/>
              </a:spcBef>
              <a:spcAft>
                <a:spcPts val="300"/>
              </a:spcAft>
              <a:buSzPts val="1100"/>
              <a:buFont typeface="Arial" panose="020B0604020202020204" pitchFamily="34" charset="0"/>
              <a:buChar char="•"/>
            </a:pPr>
            <a:r>
              <a:rPr lang="en-GB" sz="1800" b="1" dirty="0">
                <a:effectLst/>
                <a:latin typeface="Arial" panose="020B0604020202020204" pitchFamily="34" charset="0"/>
                <a:ea typeface="Arial" panose="020B0604020202020204" pitchFamily="34" charset="0"/>
                <a:cs typeface="Arial" panose="020B0604020202020204" pitchFamily="34" charset="0"/>
              </a:rPr>
              <a:t>Who are the users</a:t>
            </a:r>
          </a:p>
          <a:p>
            <a:pPr marL="285750" lvl="0" indent="-285750" algn="just">
              <a:lnSpc>
                <a:spcPct val="115000"/>
              </a:lnSpc>
              <a:spcBef>
                <a:spcPts val="600"/>
              </a:spcBef>
              <a:spcAft>
                <a:spcPts val="300"/>
              </a:spcAft>
              <a:buSzPts val="1100"/>
              <a:buFont typeface="Arial" panose="020B0604020202020204" pitchFamily="34" charset="0"/>
              <a:buChar char="•"/>
            </a:pPr>
            <a:r>
              <a:rPr lang="en-GB" sz="1800" dirty="0">
                <a:effectLst/>
                <a:latin typeface="Arial" panose="020B0604020202020204" pitchFamily="34" charset="0"/>
                <a:ea typeface="Arial" panose="020B0604020202020204" pitchFamily="34" charset="0"/>
                <a:cs typeface="Arial" panose="020B0604020202020204" pitchFamily="34" charset="0"/>
              </a:rPr>
              <a:t>No duplication of info between </a:t>
            </a:r>
            <a:r>
              <a:rPr lang="en-GB" sz="1800" dirty="0">
                <a:effectLst/>
                <a:latin typeface="Arial" panose="020B0604020202020204" pitchFamily="34" charset="0"/>
                <a:ea typeface="Arial" panose="020B0604020202020204" pitchFamily="34" charset="0"/>
                <a:cs typeface="Arial" panose="020B0604020202020204" pitchFamily="34" charset="0"/>
                <a:hlinkClick r:id="rId2"/>
              </a:rPr>
              <a:t>www.cosmo-model.org</a:t>
            </a:r>
            <a:r>
              <a:rPr lang="en-GB" sz="1800" dirty="0">
                <a:effectLst/>
                <a:latin typeface="Arial" panose="020B0604020202020204" pitchFamily="34" charset="0"/>
                <a:ea typeface="Arial" panose="020B0604020202020204" pitchFamily="34" charset="0"/>
                <a:cs typeface="Arial" panose="020B0604020202020204" pitchFamily="34" charset="0"/>
              </a:rPr>
              <a:t> and </a:t>
            </a:r>
            <a:r>
              <a:rPr lang="en-GB" sz="1800" dirty="0">
                <a:effectLst/>
                <a:latin typeface="Arial" panose="020B0604020202020204" pitchFamily="34" charset="0"/>
                <a:ea typeface="Arial" panose="020B0604020202020204" pitchFamily="34" charset="0"/>
                <a:cs typeface="Arial" panose="020B0604020202020204" pitchFamily="34" charset="0"/>
                <a:hlinkClick r:id="rId3"/>
              </a:rPr>
              <a:t>www.icon-model.org</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285750" lvl="0" indent="-285750" algn="just">
              <a:lnSpc>
                <a:spcPct val="115000"/>
              </a:lnSpc>
              <a:spcBef>
                <a:spcPts val="600"/>
              </a:spcBef>
              <a:spcAft>
                <a:spcPts val="300"/>
              </a:spcAft>
              <a:buSzPts val="1100"/>
              <a:buFont typeface="Arial" panose="020B0604020202020204" pitchFamily="34" charset="0"/>
              <a:buChar char="•"/>
            </a:pPr>
            <a:r>
              <a:rPr lang="en-GB" sz="1800" dirty="0">
                <a:effectLst/>
                <a:latin typeface="Arial" panose="020B0604020202020204" pitchFamily="34" charset="0"/>
                <a:ea typeface="Arial" panose="020B0604020202020204" pitchFamily="34" charset="0"/>
                <a:cs typeface="Arial" panose="020B0604020202020204" pitchFamily="34" charset="0"/>
              </a:rPr>
              <a:t>Review of the current COSMO website, identifying obsolete contents or pages to be updated</a:t>
            </a:r>
            <a:r>
              <a:rPr lang="en-GB" dirty="0">
                <a:latin typeface="Arial" panose="020B0604020202020204" pitchFamily="34" charset="0"/>
                <a:ea typeface="Arial" panose="020B0604020202020204" pitchFamily="34" charset="0"/>
                <a:cs typeface="Arial" panose="020B0604020202020204" pitchFamily="34" charset="0"/>
              </a:rPr>
              <a:t> </a:t>
            </a:r>
            <a:r>
              <a:rPr lang="en-GB" sz="1800" dirty="0">
                <a:effectLst/>
                <a:latin typeface="Arial" panose="020B0604020202020204" pitchFamily="34" charset="0"/>
                <a:ea typeface="Arial" panose="020B0604020202020204" pitchFamily="34" charset="0"/>
                <a:cs typeface="Arial" panose="020B0604020202020204" pitchFamily="34" charset="0"/>
              </a:rPr>
              <a:t>-&gt; strong interaction with WG chair/co-chair</a:t>
            </a:r>
          </a:p>
        </p:txBody>
      </p:sp>
    </p:spTree>
    <p:extLst>
      <p:ext uri="{BB962C8B-B14F-4D97-AF65-F5344CB8AC3E}">
        <p14:creationId xmlns:p14="http://schemas.microsoft.com/office/powerpoint/2010/main" val="1234575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2192-3D4B-632E-66DC-3F74BA67256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0201A8E-2754-B2AC-7CE8-74610806C7CB}"/>
              </a:ext>
            </a:extLst>
          </p:cNvPr>
          <p:cNvSpPr txBox="1"/>
          <p:nvPr/>
        </p:nvSpPr>
        <p:spPr>
          <a:xfrm>
            <a:off x="353568" y="1021990"/>
            <a:ext cx="11460480" cy="4723473"/>
          </a:xfrm>
          <a:prstGeom prst="rect">
            <a:avLst/>
          </a:prstGeom>
          <a:noFill/>
        </p:spPr>
        <p:txBody>
          <a:bodyPr wrap="square">
            <a:spAutoFit/>
          </a:bodyPr>
          <a:lstStyle/>
          <a:p>
            <a:pPr marL="285750" indent="-285750" algn="just">
              <a:lnSpc>
                <a:spcPct val="115000"/>
              </a:lnSpc>
              <a:spcBef>
                <a:spcPts val="600"/>
              </a:spcBef>
              <a:spcAft>
                <a:spcPts val="300"/>
              </a:spcAft>
              <a:buSzPts val="1100"/>
              <a:buFont typeface="Wingdings" panose="05000000000000000000" pitchFamily="2" charset="2"/>
              <a:buChar char="ü"/>
            </a:pPr>
            <a:r>
              <a:rPr lang="en-GB" dirty="0">
                <a:latin typeface="Arial" panose="020B0604020202020204" pitchFamily="34" charset="0"/>
                <a:ea typeface="Arial" panose="020B0604020202020204" pitchFamily="34" charset="0"/>
                <a:cs typeface="Arial" panose="020B0604020202020204" pitchFamily="34" charset="0"/>
              </a:rPr>
              <a:t>Structure of the consortium (WGs, STC, SMC, participants…)</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a:latin typeface="Arial" panose="020B0604020202020204" pitchFamily="34" charset="0"/>
                <a:ea typeface="Arial" panose="020B0604020202020204" pitchFamily="34" charset="0"/>
                <a:cs typeface="Arial" panose="020B0604020202020204" pitchFamily="34" charset="0"/>
              </a:rPr>
              <a:t>A bit of history</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a:latin typeface="Arial" panose="020B0604020202020204" pitchFamily="34" charset="0"/>
                <a:ea typeface="Arial" panose="020B0604020202020204" pitchFamily="34" charset="0"/>
                <a:cs typeface="Arial" panose="020B0604020202020204" pitchFamily="34" charset="0"/>
              </a:rPr>
              <a:t>All info about support license</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a:latin typeface="Arial" panose="020B0604020202020204" pitchFamily="34" charset="0"/>
                <a:ea typeface="Arial" panose="020B0604020202020204" pitchFamily="34" charset="0"/>
                <a:cs typeface="Arial" panose="020B0604020202020204" pitchFamily="34" charset="0"/>
              </a:rPr>
              <a:t>Scientific docs such as papers, newsletter, TR</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a:latin typeface="Arial" panose="020B0604020202020204" pitchFamily="34" charset="0"/>
                <a:ea typeface="Arial" panose="020B0604020202020204" pitchFamily="34" charset="0"/>
                <a:cs typeface="Arial" panose="020B0604020202020204" pitchFamily="34" charset="0"/>
              </a:rPr>
              <a:t>Events (ICCARUS, GM)</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a:latin typeface="Arial" panose="020B0604020202020204" pitchFamily="34" charset="0"/>
                <a:ea typeface="Arial" panose="020B0604020202020204" pitchFamily="34" charset="0"/>
                <a:cs typeface="Arial" panose="020B0604020202020204" pitchFamily="34" charset="0"/>
              </a:rPr>
              <a:t>Verification results</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a:latin typeface="Arial" panose="020B0604020202020204" pitchFamily="34" charset="0"/>
                <a:ea typeface="Arial" panose="020B0604020202020204" pitchFamily="34" charset="0"/>
                <a:cs typeface="Arial" panose="020B0604020202020204" pitchFamily="34" charset="0"/>
              </a:rPr>
              <a:t>ICON-LEPS maps (Consortium product)</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err="1">
                <a:latin typeface="Arial" panose="020B0604020202020204" pitchFamily="34" charset="0"/>
                <a:ea typeface="Arial" panose="020B0604020202020204" pitchFamily="34" charset="0"/>
                <a:cs typeface="Arial" panose="020B0604020202020204" pitchFamily="34" charset="0"/>
              </a:rPr>
              <a:t>Nextcloud</a:t>
            </a:r>
            <a:r>
              <a:rPr lang="en-GB" dirty="0">
                <a:latin typeface="Arial" panose="020B0604020202020204" pitchFamily="34" charset="0"/>
                <a:ea typeface="Arial" panose="020B0604020202020204" pitchFamily="34" charset="0"/>
                <a:cs typeface="Arial" panose="020B0604020202020204" pitchFamily="34" charset="0"/>
              </a:rPr>
              <a:t> (open source) as repository for docs, presentations… To be installed on the Greek server</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a:highlight>
                  <a:srgbClr val="FFFF00"/>
                </a:highlight>
                <a:latin typeface="Arial" panose="020B0604020202020204" pitchFamily="34" charset="0"/>
                <a:ea typeface="Arial" panose="020B0604020202020204" pitchFamily="34" charset="0"/>
                <a:cs typeface="Arial" panose="020B0604020202020204" pitchFamily="34" charset="0"/>
              </a:rPr>
              <a:t>FTEs page not movable to Gitlab</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err="1">
                <a:highlight>
                  <a:srgbClr val="FFFF00"/>
                </a:highlight>
                <a:latin typeface="Arial" panose="020B0604020202020204" pitchFamily="34" charset="0"/>
                <a:ea typeface="Arial" panose="020B0604020202020204" pitchFamily="34" charset="0"/>
                <a:cs typeface="Arial" panose="020B0604020202020204" pitchFamily="34" charset="0"/>
              </a:rPr>
              <a:t>Namelist</a:t>
            </a:r>
            <a:r>
              <a:rPr lang="en-GB" dirty="0">
                <a:highlight>
                  <a:srgbClr val="FFFF00"/>
                </a:highlight>
                <a:latin typeface="Arial" panose="020B0604020202020204" pitchFamily="34" charset="0"/>
                <a:ea typeface="Arial" panose="020B0604020202020204" pitchFamily="34" charset="0"/>
                <a:cs typeface="Arial" panose="020B0604020202020204" pitchFamily="34" charset="0"/>
              </a:rPr>
              <a:t> comparison tool only for internal use</a:t>
            </a:r>
          </a:p>
          <a:p>
            <a:pPr marL="285750" indent="-285750" algn="just">
              <a:lnSpc>
                <a:spcPct val="115000"/>
              </a:lnSpc>
              <a:spcBef>
                <a:spcPts val="600"/>
              </a:spcBef>
              <a:spcAft>
                <a:spcPts val="300"/>
              </a:spcAft>
              <a:buSzPts val="1100"/>
              <a:buFont typeface="Wingdings" panose="05000000000000000000" pitchFamily="2" charset="2"/>
              <a:buChar char="ü"/>
            </a:pPr>
            <a:r>
              <a:rPr lang="en-GB" dirty="0">
                <a:latin typeface="Arial" panose="020B0604020202020204" pitchFamily="34" charset="0"/>
                <a:ea typeface="Arial" panose="020B0604020202020204" pitchFamily="34" charset="0"/>
                <a:cs typeface="Arial" panose="020B0604020202020204" pitchFamily="34" charset="0"/>
              </a:rPr>
              <a:t>External company to manage the design, keeping the COSMO brand and identity, but with a new logo</a:t>
            </a:r>
          </a:p>
        </p:txBody>
      </p:sp>
    </p:spTree>
    <p:extLst>
      <p:ext uri="{BB962C8B-B14F-4D97-AF65-F5344CB8AC3E}">
        <p14:creationId xmlns:p14="http://schemas.microsoft.com/office/powerpoint/2010/main" val="2267484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aria aperta, acqua, cielo, lago&#10;&#10;Il contenuto generato dall'IA potrebbe non essere corretto.">
            <a:extLst>
              <a:ext uri="{FF2B5EF4-FFF2-40B4-BE49-F238E27FC236}">
                <a16:creationId xmlns:a16="http://schemas.microsoft.com/office/drawing/2014/main" id="{739F2D2C-5F38-1261-2100-A31B7A2FE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299" y="425148"/>
            <a:ext cx="8010270" cy="6007703"/>
          </a:xfrm>
          <a:prstGeom prst="rect">
            <a:avLst/>
          </a:prstGeom>
        </p:spPr>
      </p:pic>
      <p:sp>
        <p:nvSpPr>
          <p:cNvPr id="7" name="CustomShape 1">
            <a:extLst>
              <a:ext uri="{FF2B5EF4-FFF2-40B4-BE49-F238E27FC236}">
                <a16:creationId xmlns:a16="http://schemas.microsoft.com/office/drawing/2014/main" id="{5D62244A-23BA-A108-EFFC-A89E62559837}"/>
              </a:ext>
            </a:extLst>
          </p:cNvPr>
          <p:cNvSpPr/>
          <p:nvPr/>
        </p:nvSpPr>
        <p:spPr>
          <a:xfrm>
            <a:off x="611187" y="4676458"/>
            <a:ext cx="10969625" cy="114458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eaLnBrk="1">
              <a:buClr>
                <a:srgbClr val="000000"/>
              </a:buClr>
              <a:buSzPct val="100000"/>
              <a:buFont typeface="Times New Roman" panose="02020603050405020304" pitchFamily="18" charset="0"/>
              <a:buNone/>
              <a:defRPr/>
            </a:pPr>
            <a:r>
              <a:rPr lang="en-US" sz="4000" b="1" spc="-1" dirty="0">
                <a:solidFill>
                  <a:schemeClr val="bg2"/>
                </a:solidFill>
                <a:latin typeface="Arial"/>
              </a:rPr>
              <a:t>Thank you for the attention</a:t>
            </a:r>
          </a:p>
        </p:txBody>
      </p:sp>
    </p:spTree>
    <p:extLst>
      <p:ext uri="{BB962C8B-B14F-4D97-AF65-F5344CB8AC3E}">
        <p14:creationId xmlns:p14="http://schemas.microsoft.com/office/powerpoint/2010/main" val="448342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621250-5EB1-4326-9ED3-6EF84816C855}"/>
              </a:ext>
            </a:extLst>
          </p:cNvPr>
          <p:cNvSpPr>
            <a:spLocks noGrp="1"/>
          </p:cNvSpPr>
          <p:nvPr>
            <p:ph type="body" idx="1"/>
          </p:nvPr>
        </p:nvSpPr>
        <p:spPr>
          <a:xfrm>
            <a:off x="499098" y="1438031"/>
            <a:ext cx="11482255" cy="2997783"/>
          </a:xfrm>
        </p:spPr>
        <p:txBody>
          <a:bodyPr>
            <a:noAutofit/>
          </a:bodyPr>
          <a:lstStyle/>
          <a:p>
            <a:r>
              <a:rPr lang="en-US" sz="2400" dirty="0"/>
              <a:t>Code is being mostly used by </a:t>
            </a:r>
            <a:r>
              <a:rPr lang="en-US" sz="2400" dirty="0" err="1"/>
              <a:t>MeteoSwiss</a:t>
            </a:r>
            <a:r>
              <a:rPr lang="en-US" sz="2400" dirty="0"/>
              <a:t>, MPI-M and ETHZ on GPUs</a:t>
            </a:r>
          </a:p>
          <a:p>
            <a:pPr marL="169329" indent="0">
              <a:buNone/>
            </a:pPr>
            <a:endParaRPr lang="en-US" sz="2400" dirty="0"/>
          </a:p>
          <a:p>
            <a:r>
              <a:rPr lang="en-US" sz="2400" dirty="0"/>
              <a:t>Paper ICON-GPU for NWP is submitted and available as pre-print : </a:t>
            </a:r>
            <a:r>
              <a:rPr lang="en-US" sz="2400" dirty="0">
                <a:hlinkClick r:id="rId3"/>
              </a:rPr>
              <a:t>https://doi.org/10.5194/egusphere-2025-3585</a:t>
            </a:r>
            <a:endParaRPr lang="en-US" sz="2400" dirty="0"/>
          </a:p>
          <a:p>
            <a:pPr marL="169329" indent="0">
              <a:buNone/>
            </a:pPr>
            <a:endParaRPr lang="en-US" sz="2400" dirty="0"/>
          </a:p>
          <a:p>
            <a:r>
              <a:rPr lang="en-US" sz="2400" dirty="0"/>
              <a:t>Planned GPU port: </a:t>
            </a:r>
            <a:r>
              <a:rPr lang="en-US" sz="2400" dirty="0" err="1"/>
              <a:t>Emvorado</a:t>
            </a:r>
            <a:endParaRPr lang="en-US" sz="2400" dirty="0"/>
          </a:p>
          <a:p>
            <a:pPr marL="169329" indent="0">
              <a:buNone/>
            </a:pPr>
            <a:endParaRPr lang="en-US" sz="2400" dirty="0"/>
          </a:p>
        </p:txBody>
      </p:sp>
      <p:sp>
        <p:nvSpPr>
          <p:cNvPr id="3" name="Title 2">
            <a:extLst>
              <a:ext uri="{FF2B5EF4-FFF2-40B4-BE49-F238E27FC236}">
                <a16:creationId xmlns:a16="http://schemas.microsoft.com/office/drawing/2014/main" id="{9C60656C-A32E-4944-A48B-D4C09667EE45}"/>
              </a:ext>
            </a:extLst>
          </p:cNvPr>
          <p:cNvSpPr>
            <a:spLocks noGrp="1"/>
          </p:cNvSpPr>
          <p:nvPr>
            <p:ph type="title"/>
          </p:nvPr>
        </p:nvSpPr>
        <p:spPr>
          <a:xfrm>
            <a:off x="1581573" y="247613"/>
            <a:ext cx="10399780" cy="944000"/>
          </a:xfrm>
        </p:spPr>
        <p:txBody>
          <a:bodyPr>
            <a:normAutofit/>
          </a:bodyPr>
          <a:lstStyle/>
          <a:p>
            <a:r>
              <a:rPr lang="en-US" dirty="0"/>
              <a:t>ICON on GPU</a:t>
            </a:r>
            <a:endParaRPr lang="de-CH" dirty="0"/>
          </a:p>
        </p:txBody>
      </p:sp>
      <p:pic>
        <p:nvPicPr>
          <p:cNvPr id="26" name="Picture 25">
            <a:extLst>
              <a:ext uri="{FF2B5EF4-FFF2-40B4-BE49-F238E27FC236}">
                <a16:creationId xmlns:a16="http://schemas.microsoft.com/office/drawing/2014/main" id="{ACBB4ACB-4FBF-4F9A-8EC2-2FD46E5ED57B}"/>
              </a:ext>
            </a:extLst>
          </p:cNvPr>
          <p:cNvPicPr>
            <a:picLocks noChangeAspect="1"/>
          </p:cNvPicPr>
          <p:nvPr/>
        </p:nvPicPr>
        <p:blipFill>
          <a:blip r:embed="rId4"/>
          <a:stretch>
            <a:fillRect/>
          </a:stretch>
        </p:blipFill>
        <p:spPr>
          <a:xfrm>
            <a:off x="5087295" y="3979280"/>
            <a:ext cx="5090315" cy="2184993"/>
          </a:xfrm>
          <a:prstGeom prst="rect">
            <a:avLst/>
          </a:prstGeom>
        </p:spPr>
      </p:pic>
      <p:sp>
        <p:nvSpPr>
          <p:cNvPr id="4" name="CasellaDiTesto 3">
            <a:extLst>
              <a:ext uri="{FF2B5EF4-FFF2-40B4-BE49-F238E27FC236}">
                <a16:creationId xmlns:a16="http://schemas.microsoft.com/office/drawing/2014/main" id="{84202B5D-E7DD-22C2-B179-8F9F3E384727}"/>
              </a:ext>
            </a:extLst>
          </p:cNvPr>
          <p:cNvSpPr txBox="1"/>
          <p:nvPr/>
        </p:nvSpPr>
        <p:spPr>
          <a:xfrm>
            <a:off x="9260099" y="6358701"/>
            <a:ext cx="2782549"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Xavier, MCH</a:t>
            </a:r>
          </a:p>
        </p:txBody>
      </p:sp>
    </p:spTree>
    <p:extLst>
      <p:ext uri="{BB962C8B-B14F-4D97-AF65-F5344CB8AC3E}">
        <p14:creationId xmlns:p14="http://schemas.microsoft.com/office/powerpoint/2010/main" val="206562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1581573" y="247613"/>
            <a:ext cx="10021200" cy="944000"/>
          </a:xfrm>
          <a:prstGeom prst="rect">
            <a:avLst/>
          </a:prstGeom>
        </p:spPr>
        <p:txBody>
          <a:bodyPr spcFirstLastPara="1" vert="horz" wrap="square" lIns="121900" tIns="60933" rIns="121900" bIns="60933" rtlCol="0" anchor="t" anchorCtr="0">
            <a:normAutofit/>
          </a:bodyPr>
          <a:lstStyle/>
          <a:p>
            <a:r>
              <a:rPr lang="en-US" dirty="0"/>
              <a:t>CPU / GPU performance comparison </a:t>
            </a:r>
          </a:p>
        </p:txBody>
      </p:sp>
      <p:sp>
        <p:nvSpPr>
          <p:cNvPr id="2" name="TextBox 1">
            <a:extLst>
              <a:ext uri="{FF2B5EF4-FFF2-40B4-BE49-F238E27FC236}">
                <a16:creationId xmlns:a16="http://schemas.microsoft.com/office/drawing/2014/main" id="{6980A557-1AA2-474F-99DA-DE73403176BA}"/>
              </a:ext>
            </a:extLst>
          </p:cNvPr>
          <p:cNvSpPr txBox="1"/>
          <p:nvPr/>
        </p:nvSpPr>
        <p:spPr>
          <a:xfrm>
            <a:off x="7971691" y="1841229"/>
            <a:ext cx="3631083" cy="1077026"/>
          </a:xfrm>
          <a:prstGeom prst="rect">
            <a:avLst/>
          </a:prstGeom>
          <a:noFill/>
        </p:spPr>
        <p:txBody>
          <a:bodyPr wrap="square" rtlCol="0">
            <a:spAutoFit/>
          </a:bodyPr>
          <a:lstStyle/>
          <a:p>
            <a:r>
              <a:rPr lang="de-CH" sz="2133" dirty="0"/>
              <a:t>8 AMD </a:t>
            </a:r>
            <a:r>
              <a:rPr lang="de-CH" sz="2133" dirty="0" err="1"/>
              <a:t>Epyc</a:t>
            </a:r>
            <a:r>
              <a:rPr lang="de-CH" sz="2133" dirty="0"/>
              <a:t> CPUs (64 </a:t>
            </a:r>
            <a:r>
              <a:rPr lang="de-CH" sz="2133" dirty="0" err="1"/>
              <a:t>cores</a:t>
            </a:r>
            <a:r>
              <a:rPr lang="de-CH" sz="2133" dirty="0"/>
              <a:t>) </a:t>
            </a:r>
            <a:r>
              <a:rPr lang="de-CH" sz="2133" dirty="0" err="1"/>
              <a:t>vs</a:t>
            </a:r>
            <a:r>
              <a:rPr lang="de-CH" sz="2133" dirty="0"/>
              <a:t> </a:t>
            </a:r>
            <a:br>
              <a:rPr lang="de-CH" sz="2133" dirty="0"/>
            </a:br>
            <a:r>
              <a:rPr lang="de-CH" sz="2133" dirty="0"/>
              <a:t>8 A100 Nvidia GPUs</a:t>
            </a:r>
            <a:endParaRPr lang="en-150" sz="2133" dirty="0"/>
          </a:p>
        </p:txBody>
      </p:sp>
      <p:graphicFrame>
        <p:nvGraphicFramePr>
          <p:cNvPr id="5" name="Chart 4">
            <a:extLst>
              <a:ext uri="{FF2B5EF4-FFF2-40B4-BE49-F238E27FC236}">
                <a16:creationId xmlns:a16="http://schemas.microsoft.com/office/drawing/2014/main" id="{7F09EEDE-4B48-47EF-8069-DC83D08B7A1E}"/>
              </a:ext>
            </a:extLst>
          </p:cNvPr>
          <p:cNvGraphicFramePr/>
          <p:nvPr/>
        </p:nvGraphicFramePr>
        <p:xfrm>
          <a:off x="1466834" y="1380232"/>
          <a:ext cx="8083567" cy="452073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A0C410F-D780-49C4-B0D7-C5C15AC1E8F1}"/>
              </a:ext>
            </a:extLst>
          </p:cNvPr>
          <p:cNvSpPr txBox="1"/>
          <p:nvPr/>
        </p:nvSpPr>
        <p:spPr>
          <a:xfrm>
            <a:off x="2257777" y="5814834"/>
            <a:ext cx="8534400" cy="913199"/>
          </a:xfrm>
          <a:prstGeom prst="rect">
            <a:avLst/>
          </a:prstGeom>
          <a:noFill/>
        </p:spPr>
        <p:txBody>
          <a:bodyPr wrap="square" rtlCol="0">
            <a:spAutoFit/>
          </a:bodyPr>
          <a:lstStyle/>
          <a:p>
            <a:pPr marL="457189" indent="-457189">
              <a:buFont typeface="Arial" panose="020B0604020202020204" pitchFamily="34" charset="0"/>
              <a:buChar char="•"/>
            </a:pPr>
            <a:r>
              <a:rPr lang="en-US" sz="2667" dirty="0"/>
              <a:t>5.6x speed up factor when comparing CPU to GPU</a:t>
            </a:r>
            <a:endParaRPr lang="de-CH" sz="2667" dirty="0"/>
          </a:p>
        </p:txBody>
      </p:sp>
      <p:sp>
        <p:nvSpPr>
          <p:cNvPr id="3" name="TextBox 2">
            <a:extLst>
              <a:ext uri="{FF2B5EF4-FFF2-40B4-BE49-F238E27FC236}">
                <a16:creationId xmlns:a16="http://schemas.microsoft.com/office/drawing/2014/main" id="{36B3D467-45DC-4DB0-BF23-4C0E0210C5D1}"/>
              </a:ext>
            </a:extLst>
          </p:cNvPr>
          <p:cNvSpPr txBox="1"/>
          <p:nvPr/>
        </p:nvSpPr>
        <p:spPr>
          <a:xfrm>
            <a:off x="3670570" y="1239423"/>
            <a:ext cx="4850860" cy="461665"/>
          </a:xfrm>
          <a:prstGeom prst="rect">
            <a:avLst/>
          </a:prstGeom>
          <a:noFill/>
        </p:spPr>
        <p:txBody>
          <a:bodyPr wrap="square" rtlCol="0">
            <a:spAutoFit/>
          </a:bodyPr>
          <a:lstStyle/>
          <a:p>
            <a:r>
              <a:rPr lang="en-US" sz="2400" dirty="0"/>
              <a:t>ICON-CH1-EPS Benchmark</a:t>
            </a:r>
            <a:endParaRPr lang="de-CH" sz="2400" dirty="0"/>
          </a:p>
        </p:txBody>
      </p:sp>
      <p:sp>
        <p:nvSpPr>
          <p:cNvPr id="4" name="CasellaDiTesto 3">
            <a:extLst>
              <a:ext uri="{FF2B5EF4-FFF2-40B4-BE49-F238E27FC236}">
                <a16:creationId xmlns:a16="http://schemas.microsoft.com/office/drawing/2014/main" id="{3B65A9E9-31D3-891E-599C-BB5DDD6CA33D}"/>
              </a:ext>
            </a:extLst>
          </p:cNvPr>
          <p:cNvSpPr txBox="1"/>
          <p:nvPr/>
        </p:nvSpPr>
        <p:spPr>
          <a:xfrm>
            <a:off x="9260099" y="6358701"/>
            <a:ext cx="2782549"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Xavier, MCH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5A2F2A4-2BA4-4E14-88AE-1F94DF87BD0C}"/>
              </a:ext>
            </a:extLst>
          </p:cNvPr>
          <p:cNvSpPr>
            <a:spLocks noGrp="1"/>
          </p:cNvSpPr>
          <p:nvPr>
            <p:ph type="body" sz="quarter" idx="15"/>
          </p:nvPr>
        </p:nvSpPr>
        <p:spPr>
          <a:xfrm>
            <a:off x="1081095" y="1317115"/>
            <a:ext cx="10029811" cy="4615852"/>
          </a:xfrm>
        </p:spPr>
        <p:txBody>
          <a:bodyPr vert="horz" lIns="121920" tIns="60960" rIns="121920" bIns="60960" rtlCol="0" anchor="t">
            <a:normAutofit/>
          </a:bodyPr>
          <a:lstStyle/>
          <a:p>
            <a:pPr>
              <a:spcAft>
                <a:spcPts val="800"/>
              </a:spcAft>
            </a:pPr>
            <a:r>
              <a:rPr lang="de-CH" sz="2400" dirty="0">
                <a:latin typeface="Arial" panose="020B0604020202020204" pitchFamily="34" charset="0"/>
                <a:cs typeface="Arial" panose="020B0604020202020204" pitchFamily="34" charset="0"/>
              </a:rPr>
              <a:t>ICON </a:t>
            </a:r>
            <a:r>
              <a:rPr lang="de-CH" sz="2400" dirty="0" err="1">
                <a:latin typeface="Arial" panose="020B0604020202020204" pitchFamily="34" charset="0"/>
                <a:cs typeface="Arial" panose="020B0604020202020204" pitchFamily="34" charset="0"/>
              </a:rPr>
              <a:t>port</a:t>
            </a:r>
            <a:r>
              <a:rPr lang="de-CH" sz="2400" dirty="0">
                <a:latin typeface="Arial" panose="020B0604020202020204" pitchFamily="34" charset="0"/>
                <a:cs typeface="Arial" panose="020B0604020202020204" pitchFamily="34" charset="0"/>
              </a:rPr>
              <a:t> on GPU </a:t>
            </a:r>
            <a:r>
              <a:rPr lang="de-CH" sz="2400" dirty="0" err="1">
                <a:latin typeface="Arial" panose="020B0604020202020204" pitchFamily="34" charset="0"/>
                <a:cs typeface="Arial" panose="020B0604020202020204" pitchFamily="34" charset="0"/>
              </a:rPr>
              <a:t>is</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mostly</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completed</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reduced</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effort</a:t>
            </a:r>
            <a:r>
              <a:rPr lang="de-CH" sz="2400" dirty="0">
                <a:latin typeface="Arial" panose="020B0604020202020204" pitchFamily="34" charset="0"/>
                <a:cs typeface="Arial" panose="020B0604020202020204" pitchFamily="34" charset="0"/>
              </a:rPr>
              <a:t> on </a:t>
            </a:r>
            <a:r>
              <a:rPr lang="de-CH" sz="2400" dirty="0" err="1">
                <a:latin typeface="Arial" panose="020B0604020202020204" pitchFamily="34" charset="0"/>
                <a:cs typeface="Arial" panose="020B0604020202020204" pitchFamily="34" charset="0"/>
              </a:rPr>
              <a:t>maintenance</a:t>
            </a:r>
            <a:r>
              <a:rPr lang="de-CH" sz="2400" dirty="0">
                <a:latin typeface="Arial" panose="020B0604020202020204" pitchFamily="34" charset="0"/>
                <a:cs typeface="Arial" panose="020B0604020202020204" pitchFamily="34" charset="0"/>
              </a:rPr>
              <a:t> and </a:t>
            </a:r>
            <a:r>
              <a:rPr lang="de-CH" sz="2400" dirty="0" err="1">
                <a:latin typeface="Arial" panose="020B0604020202020204" pitchFamily="34" charset="0"/>
                <a:cs typeface="Arial" panose="020B0604020202020204" pitchFamily="34" charset="0"/>
              </a:rPr>
              <a:t>optimization</a:t>
            </a:r>
            <a:endParaRPr lang="de-CH" sz="2400" dirty="0">
              <a:latin typeface="Arial" panose="020B0604020202020204" pitchFamily="34" charset="0"/>
              <a:cs typeface="Arial" panose="020B0604020202020204" pitchFamily="34" charset="0"/>
            </a:endParaRPr>
          </a:p>
          <a:p>
            <a:pPr>
              <a:spcAft>
                <a:spcPts val="800"/>
              </a:spcAft>
            </a:pPr>
            <a:r>
              <a:rPr lang="de-CH" sz="2400" dirty="0" err="1">
                <a:latin typeface="Arial" panose="020B0604020202020204" pitchFamily="34" charset="0"/>
                <a:cs typeface="Arial" panose="020B0604020202020204" pitchFamily="34" charset="0"/>
              </a:rPr>
              <a:t>Several</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efforts</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are</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ongoing</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to</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modernize</a:t>
            </a:r>
            <a:r>
              <a:rPr lang="de-CH" sz="2400" dirty="0">
                <a:latin typeface="Arial" panose="020B0604020202020204" pitchFamily="34" charset="0"/>
                <a:cs typeface="Arial" panose="020B0604020202020204" pitchFamily="34" charset="0"/>
              </a:rPr>
              <a:t> and </a:t>
            </a:r>
            <a:r>
              <a:rPr lang="de-CH" sz="2400" dirty="0" err="1">
                <a:latin typeface="Arial" panose="020B0604020202020204" pitchFamily="34" charset="0"/>
                <a:cs typeface="Arial" panose="020B0604020202020204" pitchFamily="34" charset="0"/>
              </a:rPr>
              <a:t>make</a:t>
            </a:r>
            <a:r>
              <a:rPr lang="de-CH" sz="2400" dirty="0">
                <a:latin typeface="Arial" panose="020B0604020202020204" pitchFamily="34" charset="0"/>
                <a:cs typeface="Arial" panose="020B0604020202020204" pitchFamily="34" charset="0"/>
              </a:rPr>
              <a:t> ICON </a:t>
            </a:r>
            <a:r>
              <a:rPr lang="de-CH" sz="2400" dirty="0" err="1">
                <a:latin typeface="Arial" panose="020B0604020202020204" pitchFamily="34" charset="0"/>
                <a:cs typeface="Arial" panose="020B0604020202020204" pitchFamily="34" charset="0"/>
              </a:rPr>
              <a:t>more</a:t>
            </a:r>
            <a:r>
              <a:rPr lang="de-CH" sz="2400" dirty="0">
                <a:latin typeface="Arial" panose="020B0604020202020204" pitchFamily="34" charset="0"/>
                <a:cs typeface="Arial" panose="020B0604020202020204" pitchFamily="34" charset="0"/>
              </a:rPr>
              <a:t> </a:t>
            </a:r>
            <a:r>
              <a:rPr lang="de-CH" sz="2400" dirty="0" err="1">
                <a:latin typeface="Arial" panose="020B0604020202020204" pitchFamily="34" charset="0"/>
                <a:cs typeface="Arial" panose="020B0604020202020204" pitchFamily="34" charset="0"/>
              </a:rPr>
              <a:t>performance</a:t>
            </a:r>
            <a:r>
              <a:rPr lang="de-CH" sz="2400" dirty="0">
                <a:latin typeface="Arial" panose="020B0604020202020204" pitchFamily="34" charset="0"/>
                <a:cs typeface="Arial" panose="020B0604020202020204" pitchFamily="34" charset="0"/>
              </a:rPr>
              <a:t> portable</a:t>
            </a:r>
          </a:p>
          <a:p>
            <a:pPr lvl="1">
              <a:spcAft>
                <a:spcPts val="800"/>
              </a:spcAft>
            </a:pPr>
            <a:r>
              <a:rPr lang="de-CH" sz="2400" dirty="0">
                <a:latin typeface="Arial" panose="020B0604020202020204" pitchFamily="34" charset="0"/>
                <a:cs typeface="Arial" panose="020B0604020202020204" pitchFamily="34" charset="0"/>
              </a:rPr>
              <a:t>ICON-C </a:t>
            </a:r>
          </a:p>
          <a:p>
            <a:pPr lvl="1">
              <a:spcAft>
                <a:spcPts val="800"/>
              </a:spcAft>
            </a:pPr>
            <a:r>
              <a:rPr lang="de-CH" sz="2400" dirty="0" err="1">
                <a:latin typeface="Arial" panose="020B0604020202020204" pitchFamily="34" charset="0"/>
                <a:cs typeface="Arial" panose="020B0604020202020204" pitchFamily="34" charset="0"/>
              </a:rPr>
              <a:t>WarmWorld</a:t>
            </a:r>
            <a:r>
              <a:rPr lang="de-CH"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re-writing of some components using different languages -&gt; C++ / </a:t>
            </a:r>
            <a:r>
              <a:rPr lang="en-US" sz="2400" dirty="0" err="1">
                <a:latin typeface="Arial" panose="020B0604020202020204" pitchFamily="34" charset="0"/>
                <a:cs typeface="Arial" panose="020B0604020202020204" pitchFamily="34" charset="0"/>
              </a:rPr>
              <a:t>KokKos</a:t>
            </a:r>
            <a:endParaRPr lang="de-CH" sz="2400" dirty="0">
              <a:latin typeface="Arial" panose="020B0604020202020204" pitchFamily="34" charset="0"/>
              <a:cs typeface="Arial" panose="020B0604020202020204" pitchFamily="34" charset="0"/>
            </a:endParaRPr>
          </a:p>
          <a:p>
            <a:pPr lvl="1">
              <a:spcAft>
                <a:spcPts val="800"/>
              </a:spcAft>
            </a:pPr>
            <a:r>
              <a:rPr lang="de-CH" sz="2400" dirty="0">
                <a:latin typeface="Arial" panose="020B0604020202020204" pitchFamily="34" charset="0"/>
                <a:cs typeface="Arial" panose="020B0604020202020204" pitchFamily="34" charset="0"/>
              </a:rPr>
              <a:t>EXCLAIM</a:t>
            </a:r>
          </a:p>
          <a:p>
            <a:pPr>
              <a:spcAft>
                <a:spcPts val="800"/>
              </a:spcAft>
            </a:pPr>
            <a:endParaRPr lang="de-CH" sz="2400" dirty="0">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A4FD8CE1-E4FB-EBBB-90A2-94FE39A55BCB}"/>
              </a:ext>
            </a:extLst>
          </p:cNvPr>
          <p:cNvSpPr txBox="1"/>
          <p:nvPr/>
        </p:nvSpPr>
        <p:spPr>
          <a:xfrm>
            <a:off x="9260099" y="6358701"/>
            <a:ext cx="2782549"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Xavier, MCH</a:t>
            </a:r>
          </a:p>
        </p:txBody>
      </p:sp>
    </p:spTree>
    <p:extLst>
      <p:ext uri="{BB962C8B-B14F-4D97-AF65-F5344CB8AC3E}">
        <p14:creationId xmlns:p14="http://schemas.microsoft.com/office/powerpoint/2010/main" val="3221000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1AB5F3-8E74-2E48-B0E8-B134B92CA248}"/>
              </a:ext>
            </a:extLst>
          </p:cNvPr>
          <p:cNvSpPr>
            <a:spLocks noGrp="1"/>
          </p:cNvSpPr>
          <p:nvPr>
            <p:ph type="title"/>
          </p:nvPr>
        </p:nvSpPr>
        <p:spPr>
          <a:xfrm>
            <a:off x="812054" y="247614"/>
            <a:ext cx="10136524" cy="944109"/>
          </a:xfrm>
        </p:spPr>
        <p:txBody>
          <a:bodyPr/>
          <a:lstStyle/>
          <a:p>
            <a:pPr algn="ctr"/>
            <a:r>
              <a:rPr lang="en-US" spc="800" dirty="0" err="1">
                <a:solidFill>
                  <a:srgbClr val="FF0000"/>
                </a:solidFill>
              </a:rPr>
              <a:t>Fieldextra</a:t>
            </a:r>
            <a:r>
              <a:rPr lang="en-US" spc="800" dirty="0">
                <a:solidFill>
                  <a:srgbClr val="FF0000"/>
                </a:solidFill>
              </a:rPr>
              <a:t> beyond July 2026    </a:t>
            </a:r>
            <a:endParaRPr lang="en-US" sz="2400" spc="800" dirty="0">
              <a:solidFill>
                <a:srgbClr val="FF0000"/>
              </a:solidFill>
            </a:endParaRPr>
          </a:p>
        </p:txBody>
      </p:sp>
      <p:pic>
        <p:nvPicPr>
          <p:cNvPr id="4" name="Picture 12" descr="C:\Users\jmb\AppData\Local\Microsoft\Windows\Temporary Internet Files\Content.IE5\2XW2KGIA\9182-a-swiss-army-knife-isolated-on-a-white-background-pv[1].jpg">
            <a:extLst>
              <a:ext uri="{FF2B5EF4-FFF2-40B4-BE49-F238E27FC236}">
                <a16:creationId xmlns:a16="http://schemas.microsoft.com/office/drawing/2014/main" id="{22AE41D8-E858-7B41-99DD-8EC3325443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879" y="247612"/>
            <a:ext cx="1120080" cy="74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A4D60B32-7F33-E544-B4B0-F0BD9F081D9A}"/>
              </a:ext>
            </a:extLst>
          </p:cNvPr>
          <p:cNvSpPr txBox="1">
            <a:spLocks/>
          </p:cNvSpPr>
          <p:nvPr/>
        </p:nvSpPr>
        <p:spPr>
          <a:xfrm>
            <a:off x="465063" y="1394922"/>
            <a:ext cx="11157761" cy="4880407"/>
          </a:xfrm>
          <a:prstGeom prst="rect">
            <a:avLst/>
          </a:prstGeom>
        </p:spPr>
        <p:txBody>
          <a:bodyPr>
            <a:noAutofit/>
          </a:bodyPr>
          <a:lstStyle>
            <a:lvl1pPr marL="342900" indent="-342900" algn="l" rtl="0" eaLnBrk="1" fontAlgn="base" hangingPunct="1">
              <a:spcBef>
                <a:spcPct val="20000"/>
              </a:spcBef>
              <a:spcAft>
                <a:spcPct val="0"/>
              </a:spcAft>
              <a:buChar char="•"/>
              <a:defRPr sz="21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457189" indent="-457189">
              <a:lnSpc>
                <a:spcPct val="107000"/>
              </a:lnSpc>
              <a:spcAft>
                <a:spcPts val="1067"/>
              </a:spcAft>
              <a:buFont typeface="Symbol" pitchFamily="2" charset="2"/>
              <a:buChar char=""/>
            </a:pPr>
            <a:r>
              <a:rPr lang="en-US" sz="1867" dirty="0"/>
              <a:t>Petra Baumann is the new SCA</a:t>
            </a:r>
          </a:p>
          <a:p>
            <a:pPr marL="457189" indent="-457189">
              <a:lnSpc>
                <a:spcPct val="107000"/>
              </a:lnSpc>
              <a:spcAft>
                <a:spcPts val="1067"/>
              </a:spcAft>
              <a:buFont typeface="Symbol" pitchFamily="2" charset="2"/>
              <a:buChar char=""/>
            </a:pPr>
            <a:r>
              <a:rPr lang="en-US" sz="1867" dirty="0" err="1"/>
              <a:t>MeteoSwiss</a:t>
            </a:r>
            <a:r>
              <a:rPr lang="en-US" sz="1867" dirty="0"/>
              <a:t> expects to run </a:t>
            </a:r>
            <a:r>
              <a:rPr lang="en-US" sz="1867" dirty="0" err="1"/>
              <a:t>fieldextra</a:t>
            </a:r>
            <a:r>
              <a:rPr lang="en-US" sz="1867" dirty="0"/>
              <a:t> operationally </a:t>
            </a:r>
            <a:r>
              <a:rPr lang="en-US" sz="1867" b="1" dirty="0">
                <a:solidFill>
                  <a:srgbClr val="00B050"/>
                </a:solidFill>
              </a:rPr>
              <a:t>for ~5 more years</a:t>
            </a:r>
          </a:p>
          <a:p>
            <a:pPr marL="457189" indent="-457189">
              <a:lnSpc>
                <a:spcPct val="107000"/>
              </a:lnSpc>
              <a:spcAft>
                <a:spcPts val="1067"/>
              </a:spcAft>
              <a:buFont typeface="Symbol" pitchFamily="2" charset="2"/>
              <a:buChar char=""/>
            </a:pPr>
            <a:r>
              <a:rPr lang="en-US" sz="1867" dirty="0" err="1"/>
              <a:t>MeteoSwiss</a:t>
            </a:r>
            <a:r>
              <a:rPr lang="en-US" sz="1867" dirty="0"/>
              <a:t> is building an NWP data processing framework in Python, and exploring new workflows</a:t>
            </a:r>
          </a:p>
          <a:p>
            <a:pPr marL="457189" indent="-457189">
              <a:lnSpc>
                <a:spcPct val="107000"/>
              </a:lnSpc>
              <a:spcAft>
                <a:spcPts val="1067"/>
              </a:spcAft>
              <a:buFont typeface="Symbol" pitchFamily="2" charset="2"/>
              <a:buChar char=""/>
            </a:pPr>
            <a:r>
              <a:rPr lang="en-US" sz="1867" dirty="0" err="1"/>
              <a:t>MeteoSwiss</a:t>
            </a:r>
            <a:r>
              <a:rPr lang="en-US" sz="1867" dirty="0"/>
              <a:t> will focus on stabilization of the code, bug fixes, support of new GRIB codes, </a:t>
            </a:r>
            <a:r>
              <a:rPr lang="en-US" sz="1867" dirty="0" err="1"/>
              <a:t>eccodes</a:t>
            </a:r>
            <a:r>
              <a:rPr lang="en-US" sz="1867" dirty="0"/>
              <a:t> updates.</a:t>
            </a:r>
          </a:p>
          <a:p>
            <a:pPr marL="457189" indent="-457189">
              <a:lnSpc>
                <a:spcPct val="107000"/>
              </a:lnSpc>
              <a:spcAft>
                <a:spcPts val="1067"/>
              </a:spcAft>
              <a:buFont typeface="Symbol" pitchFamily="2" charset="2"/>
              <a:buChar char=""/>
            </a:pPr>
            <a:r>
              <a:rPr lang="en-US" sz="1867" dirty="0"/>
              <a:t>No huge effort on adding new features</a:t>
            </a:r>
          </a:p>
          <a:p>
            <a:pPr marL="0" indent="0">
              <a:lnSpc>
                <a:spcPct val="107000"/>
              </a:lnSpc>
              <a:spcAft>
                <a:spcPts val="1067"/>
              </a:spcAft>
              <a:buNone/>
            </a:pPr>
            <a:endParaRPr lang="en-CH" sz="1867" dirty="0"/>
          </a:p>
        </p:txBody>
      </p:sp>
      <p:sp>
        <p:nvSpPr>
          <p:cNvPr id="6" name="Rechteck 24">
            <a:extLst>
              <a:ext uri="{FF2B5EF4-FFF2-40B4-BE49-F238E27FC236}">
                <a16:creationId xmlns:a16="http://schemas.microsoft.com/office/drawing/2014/main" id="{E39ABBEA-3B50-4345-8EA2-D41BA525AC82}"/>
              </a:ext>
            </a:extLst>
          </p:cNvPr>
          <p:cNvSpPr/>
          <p:nvPr/>
        </p:nvSpPr>
        <p:spPr>
          <a:xfrm>
            <a:off x="298480" y="6355947"/>
            <a:ext cx="11324344" cy="256545"/>
          </a:xfrm>
          <a:prstGeom prst="rect">
            <a:avLst/>
          </a:prstGeom>
        </p:spPr>
        <p:txBody>
          <a:bodyPr wrap="square">
            <a:spAutoFit/>
          </a:bodyPr>
          <a:lstStyle/>
          <a:p>
            <a:pPr defTabSz="914377"/>
            <a:r>
              <a:rPr lang="en-GB" sz="1067" i="1" dirty="0" err="1">
                <a:solidFill>
                  <a:schemeClr val="bg1">
                    <a:lumMod val="50000"/>
                  </a:schemeClr>
                </a:solidFill>
                <a:latin typeface="Roboto Light"/>
                <a:cs typeface="Roboto Light"/>
              </a:rPr>
              <a:t>petra.baumann</a:t>
            </a:r>
            <a:r>
              <a:rPr lang="en-GB" sz="1067" i="1" dirty="0">
                <a:solidFill>
                  <a:schemeClr val="bg1">
                    <a:lumMod val="50000"/>
                  </a:schemeClr>
                </a:solidFill>
                <a:latin typeface="Roboto Light"/>
                <a:cs typeface="Roboto Light"/>
              </a:rPr>
              <a:t>@meteoswiss.ch,   COSMO GM 2025,  Basel						</a:t>
            </a:r>
            <a:r>
              <a:rPr lang="en-GB" sz="1067" dirty="0">
                <a:solidFill>
                  <a:schemeClr val="bg1">
                    <a:lumMod val="50000"/>
                  </a:schemeClr>
                </a:solidFill>
                <a:latin typeface="Roboto Light"/>
                <a:cs typeface="Roboto Light"/>
              </a:rPr>
              <a:t> 	                      </a:t>
            </a:r>
            <a:fld id="{1EE35605-8AB3-442C-A293-9F31FDF185BC}" type="slidenum">
              <a:rPr lang="en-GB" sz="1067">
                <a:solidFill>
                  <a:schemeClr val="bg1">
                    <a:lumMod val="50000"/>
                  </a:schemeClr>
                </a:solidFill>
                <a:latin typeface="Roboto Light"/>
                <a:cs typeface="Roboto Light"/>
              </a:rPr>
              <a:pPr defTabSz="914377"/>
              <a:t>6</a:t>
            </a:fld>
            <a:endParaRPr lang="en-GB" sz="1067" i="1" dirty="0">
              <a:solidFill>
                <a:schemeClr val="bg1">
                  <a:lumMod val="50000"/>
                </a:schemeClr>
              </a:solidFill>
              <a:latin typeface="Roboto Light"/>
              <a:cs typeface="Roboto Light"/>
            </a:endParaRPr>
          </a:p>
        </p:txBody>
      </p:sp>
      <p:sp>
        <p:nvSpPr>
          <p:cNvPr id="2" name="CasellaDiTesto 1">
            <a:extLst>
              <a:ext uri="{FF2B5EF4-FFF2-40B4-BE49-F238E27FC236}">
                <a16:creationId xmlns:a16="http://schemas.microsoft.com/office/drawing/2014/main" id="{B862DD6B-C7AE-5B54-F023-7E5098D581F9}"/>
              </a:ext>
            </a:extLst>
          </p:cNvPr>
          <p:cNvSpPr txBox="1"/>
          <p:nvPr/>
        </p:nvSpPr>
        <p:spPr>
          <a:xfrm>
            <a:off x="9260099" y="6358701"/>
            <a:ext cx="2782549"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Petra, MCH</a:t>
            </a:r>
          </a:p>
        </p:txBody>
      </p:sp>
    </p:spTree>
    <p:extLst>
      <p:ext uri="{BB962C8B-B14F-4D97-AF65-F5344CB8AC3E}">
        <p14:creationId xmlns:p14="http://schemas.microsoft.com/office/powerpoint/2010/main" val="987496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F3D8C69E-80E5-370D-CFB2-712E8676F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868" y="203778"/>
            <a:ext cx="8970264" cy="6011830"/>
          </a:xfrm>
          <a:prstGeom prst="rect">
            <a:avLst/>
          </a:prstGeom>
        </p:spPr>
      </p:pic>
      <p:sp>
        <p:nvSpPr>
          <p:cNvPr id="2" name="CasellaDiTesto 1">
            <a:extLst>
              <a:ext uri="{FF2B5EF4-FFF2-40B4-BE49-F238E27FC236}">
                <a16:creationId xmlns:a16="http://schemas.microsoft.com/office/drawing/2014/main" id="{4E08BEF1-7AEA-F2AC-BCCD-E8E717391BCE}"/>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Enrico, </a:t>
            </a:r>
            <a:r>
              <a:rPr lang="it-IT" dirty="0" err="1">
                <a:latin typeface="Arial" panose="020B0604020202020204" pitchFamily="34" charset="0"/>
                <a:cs typeface="Arial" panose="020B0604020202020204" pitchFamily="34" charset="0"/>
              </a:rPr>
              <a:t>Arpae</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41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7E9BBCA4-144D-F4ED-1B97-0436DB139ACA}"/>
              </a:ext>
            </a:extLst>
          </p:cNvPr>
          <p:cNvPicPr>
            <a:picLocks noChangeAspect="1"/>
          </p:cNvPicPr>
          <p:nvPr/>
        </p:nvPicPr>
        <p:blipFill>
          <a:blip r:embed="rId2">
            <a:extLst>
              <a:ext uri="{28A0092B-C50C-407E-A947-70E740481C1C}">
                <a14:useLocalDpi xmlns:a14="http://schemas.microsoft.com/office/drawing/2010/main" val="0"/>
              </a:ext>
            </a:extLst>
          </a:blip>
          <a:srcRect b="74723"/>
          <a:stretch>
            <a:fillRect/>
          </a:stretch>
        </p:blipFill>
        <p:spPr>
          <a:xfrm>
            <a:off x="1143845" y="1683963"/>
            <a:ext cx="9904310" cy="1571301"/>
          </a:xfrm>
          <a:prstGeom prst="rect">
            <a:avLst/>
          </a:prstGeom>
        </p:spPr>
      </p:pic>
      <p:sp>
        <p:nvSpPr>
          <p:cNvPr id="2" name="CasellaDiTesto 1">
            <a:extLst>
              <a:ext uri="{FF2B5EF4-FFF2-40B4-BE49-F238E27FC236}">
                <a16:creationId xmlns:a16="http://schemas.microsoft.com/office/drawing/2014/main" id="{B551B157-8523-9018-6739-8F9988D52601}"/>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Enrico, </a:t>
            </a:r>
            <a:r>
              <a:rPr lang="it-IT" dirty="0" err="1">
                <a:latin typeface="Arial" panose="020B0604020202020204" pitchFamily="34" charset="0"/>
                <a:cs typeface="Arial" panose="020B0604020202020204" pitchFamily="34" charset="0"/>
              </a:rPr>
              <a:t>Arpae</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937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diagramma, Diagramma&#10;&#10;Il contenuto generato dall'IA potrebbe non essere corretto.">
            <a:extLst>
              <a:ext uri="{FF2B5EF4-FFF2-40B4-BE49-F238E27FC236}">
                <a16:creationId xmlns:a16="http://schemas.microsoft.com/office/drawing/2014/main" id="{5A84EB8D-C2DC-93A2-26E7-BE8B5B8D4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576" y="347472"/>
            <a:ext cx="9923905" cy="6107019"/>
          </a:xfrm>
          <a:prstGeom prst="rect">
            <a:avLst/>
          </a:prstGeom>
        </p:spPr>
      </p:pic>
      <p:sp>
        <p:nvSpPr>
          <p:cNvPr id="2" name="CasellaDiTesto 1">
            <a:extLst>
              <a:ext uri="{FF2B5EF4-FFF2-40B4-BE49-F238E27FC236}">
                <a16:creationId xmlns:a16="http://schemas.microsoft.com/office/drawing/2014/main" id="{D12151A2-BD9C-3FC9-CC03-7088984029B0}"/>
              </a:ext>
            </a:extLst>
          </p:cNvPr>
          <p:cNvSpPr txBox="1"/>
          <p:nvPr/>
        </p:nvSpPr>
        <p:spPr>
          <a:xfrm>
            <a:off x="362987" y="203778"/>
            <a:ext cx="2928853"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Courtesy</a:t>
            </a:r>
            <a:r>
              <a:rPr lang="it-IT" dirty="0">
                <a:latin typeface="Arial" panose="020B0604020202020204" pitchFamily="34" charset="0"/>
                <a:cs typeface="Arial" panose="020B0604020202020204" pitchFamily="34" charset="0"/>
              </a:rPr>
              <a:t> of Enrico, </a:t>
            </a:r>
            <a:r>
              <a:rPr lang="it-IT" dirty="0" err="1">
                <a:latin typeface="Arial" panose="020B0604020202020204" pitchFamily="34" charset="0"/>
                <a:cs typeface="Arial" panose="020B0604020202020204" pitchFamily="34" charset="0"/>
              </a:rPr>
              <a:t>Arpae</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64178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zato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0C67FD6EA600542B996A86AAE887D85" ma:contentTypeVersion="17" ma:contentTypeDescription="Creare un nuovo documento." ma:contentTypeScope="" ma:versionID="dcf0c41f03c3084fe8ab577b48b27c55">
  <xsd:schema xmlns:xsd="http://www.w3.org/2001/XMLSchema" xmlns:xs="http://www.w3.org/2001/XMLSchema" xmlns:p="http://schemas.microsoft.com/office/2006/metadata/properties" xmlns:ns2="6992dc9d-8abb-44d0-8683-093dc6be3399" xmlns:ns3="59474945-2270-4ad5-8817-0e21fcef7236" targetNamespace="http://schemas.microsoft.com/office/2006/metadata/properties" ma:root="true" ma:fieldsID="d1dd0eeafcae3b854beef252e7bf2806" ns2:_="" ns3:_="">
    <xsd:import namespace="6992dc9d-8abb-44d0-8683-093dc6be3399"/>
    <xsd:import namespace="59474945-2270-4ad5-8817-0e21fcef72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92dc9d-8abb-44d0-8683-093dc6be3399"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98be9f10-d478-49ef-a4e7-8b7b100a268b}" ma:internalName="TaxCatchAll" ma:showField="CatchAllData" ma:web="6992dc9d-8abb-44d0-8683-093dc6be33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474945-2270-4ad5-8817-0e21fcef72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d327cc8c-0af7-43f1-af81-b340761e30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474945-2270-4ad5-8817-0e21fcef7236">
      <Terms xmlns="http://schemas.microsoft.com/office/infopath/2007/PartnerControls"/>
    </lcf76f155ced4ddcb4097134ff3c332f>
    <TaxCatchAll xmlns="6992dc9d-8abb-44d0-8683-093dc6be3399" xsi:nil="true"/>
  </documentManagement>
</p:properties>
</file>

<file path=customXml/itemProps1.xml><?xml version="1.0" encoding="utf-8"?>
<ds:datastoreItem xmlns:ds="http://schemas.openxmlformats.org/officeDocument/2006/customXml" ds:itemID="{4119F35A-E4D6-4888-A473-8D2C654152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92dc9d-8abb-44d0-8683-093dc6be3399"/>
    <ds:schemaRef ds:uri="59474945-2270-4ad5-8817-0e21fcef72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C6D0C0-6A49-4096-83A1-0C6650AB8F83}">
  <ds:schemaRefs>
    <ds:schemaRef ds:uri="http://schemas.microsoft.com/sharepoint/v3/contenttype/forms"/>
  </ds:schemaRefs>
</ds:datastoreItem>
</file>

<file path=customXml/itemProps3.xml><?xml version="1.0" encoding="utf-8"?>
<ds:datastoreItem xmlns:ds="http://schemas.openxmlformats.org/officeDocument/2006/customXml" ds:itemID="{A4BAB4A5-E6F2-4943-8856-BF58FEBFADA7}">
  <ds:schemaRefs>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6992dc9d-8abb-44d0-8683-093dc6be3399"/>
    <ds:schemaRef ds:uri="http://schemas.openxmlformats.org/package/2006/metadata/core-properties"/>
    <ds:schemaRef ds:uri="59474945-2270-4ad5-8817-0e21fcef723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994</TotalTime>
  <Words>631</Words>
  <Application>Microsoft Office PowerPoint</Application>
  <PresentationFormat>Widescreen</PresentationFormat>
  <Paragraphs>88</Paragraphs>
  <Slides>23</Slides>
  <Notes>4</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23</vt:i4>
      </vt:variant>
    </vt:vector>
  </HeadingPairs>
  <TitlesOfParts>
    <vt:vector size="36" baseType="lpstr">
      <vt:lpstr>Arial</vt:lpstr>
      <vt:lpstr>Calibri</vt:lpstr>
      <vt:lpstr>DIN 2014 Extra Bold</vt:lpstr>
      <vt:lpstr>DIN 2014 Light</vt:lpstr>
      <vt:lpstr>Montserrat Medium</vt:lpstr>
      <vt:lpstr>Noto Sans Symbols</vt:lpstr>
      <vt:lpstr>Open Sans</vt:lpstr>
      <vt:lpstr>Roboto Light</vt:lpstr>
      <vt:lpstr>Symbol</vt:lpstr>
      <vt:lpstr>Times</vt:lpstr>
      <vt:lpstr>Times New Roman</vt:lpstr>
      <vt:lpstr>Wingdings</vt:lpstr>
      <vt:lpstr>Tema di Office</vt:lpstr>
      <vt:lpstr>WG S/I : news about our activities  Massimo Milelli and colleagues  4th September 2025, 27th COSMO General Meeting, Basel</vt:lpstr>
      <vt:lpstr>Presentazione standard di PowerPoint</vt:lpstr>
      <vt:lpstr>ICON on GPU</vt:lpstr>
      <vt:lpstr>CPU / GPU performance comparison </vt:lpstr>
      <vt:lpstr>Presentazione standard di PowerPoint</vt:lpstr>
      <vt:lpstr>Fieldextra beyond July 2026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Silvia  Porcu</dc:creator>
  <cp:lastModifiedBy>Massimo Milelli</cp:lastModifiedBy>
  <cp:revision>269</cp:revision>
  <dcterms:created xsi:type="dcterms:W3CDTF">2022-11-24T10:43:36Z</dcterms:created>
  <dcterms:modified xsi:type="dcterms:W3CDTF">2025-09-04T07:34:44Z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0x01010050C67FD6EA600542B996A86AAE887D85</vt:lpwstr>
  </property>
  <property fmtid="{D5CDD505-2E9C-101B-9397-08002B2CF9AE}" pid="3" name="MediaServiceImageTags">
    <vt:lpwstr/>
  </property>
</Properties>
</file>