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4"/>
    <p:sldMasterId id="2147483720" r:id="rId5"/>
    <p:sldMasterId id="2147483708" r:id="rId6"/>
    <p:sldMasterId id="2147483743" r:id="rId7"/>
    <p:sldMasterId id="2147483755" r:id="rId8"/>
  </p:sldMasterIdLst>
  <p:notesMasterIdLst>
    <p:notesMasterId r:id="rId30"/>
  </p:notesMasterIdLst>
  <p:handoutMasterIdLst>
    <p:handoutMasterId r:id="rId31"/>
  </p:handoutMasterIdLst>
  <p:sldIdLst>
    <p:sldId id="851" r:id="rId9"/>
    <p:sldId id="907" r:id="rId10"/>
    <p:sldId id="906" r:id="rId11"/>
    <p:sldId id="929" r:id="rId12"/>
    <p:sldId id="930" r:id="rId13"/>
    <p:sldId id="920" r:id="rId14"/>
    <p:sldId id="922" r:id="rId15"/>
    <p:sldId id="924" r:id="rId16"/>
    <p:sldId id="927" r:id="rId17"/>
    <p:sldId id="928" r:id="rId18"/>
    <p:sldId id="923" r:id="rId19"/>
    <p:sldId id="932" r:id="rId20"/>
    <p:sldId id="931" r:id="rId21"/>
    <p:sldId id="289" r:id="rId22"/>
    <p:sldId id="291" r:id="rId23"/>
    <p:sldId id="292" r:id="rId24"/>
    <p:sldId id="295" r:id="rId25"/>
    <p:sldId id="294" r:id="rId26"/>
    <p:sldId id="919" r:id="rId27"/>
    <p:sldId id="935" r:id="rId28"/>
    <p:sldId id="934" r:id="rId29"/>
  </p:sldIdLst>
  <p:sldSz cx="12192000" cy="6858000"/>
  <p:notesSz cx="6789738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67" kern="1200">
        <a:solidFill>
          <a:srgbClr val="FFFFFF"/>
        </a:solidFill>
        <a:latin typeface="Gill Sans"/>
        <a:ea typeface="ヒラギノ角ゴ ProN W3"/>
        <a:cs typeface="ヒラギノ角ゴ ProN W3"/>
        <a:sym typeface="Gill Sans"/>
      </a:defRPr>
    </a:lvl1pPr>
    <a:lvl2pPr marL="378875" indent="230712" algn="l" rtl="0" fontAlgn="base">
      <a:spcBef>
        <a:spcPct val="0"/>
      </a:spcBef>
      <a:spcAft>
        <a:spcPct val="0"/>
      </a:spcAft>
      <a:defRPr sz="4267" kern="1200">
        <a:solidFill>
          <a:srgbClr val="FFFFFF"/>
        </a:solidFill>
        <a:latin typeface="Gill Sans"/>
        <a:ea typeface="ヒラギノ角ゴ ProN W3"/>
        <a:cs typeface="ヒラギノ角ゴ ProN W3"/>
        <a:sym typeface="Gill Sans"/>
      </a:defRPr>
    </a:lvl2pPr>
    <a:lvl3pPr marL="761981" indent="457189" algn="l" rtl="0" fontAlgn="base">
      <a:spcBef>
        <a:spcPct val="0"/>
      </a:spcBef>
      <a:spcAft>
        <a:spcPct val="0"/>
      </a:spcAft>
      <a:defRPr sz="4267" kern="1200">
        <a:solidFill>
          <a:srgbClr val="FFFFFF"/>
        </a:solidFill>
        <a:latin typeface="Gill Sans"/>
        <a:ea typeface="ヒラギノ角ゴ ProN W3"/>
        <a:cs typeface="ヒラギノ角ゴ ProN W3"/>
        <a:sym typeface="Gill Sans"/>
      </a:defRPr>
    </a:lvl3pPr>
    <a:lvl4pPr marL="1145089" indent="683667" algn="l" rtl="0" fontAlgn="base">
      <a:spcBef>
        <a:spcPct val="0"/>
      </a:spcBef>
      <a:spcAft>
        <a:spcPct val="0"/>
      </a:spcAft>
      <a:defRPr sz="4267" kern="1200">
        <a:solidFill>
          <a:srgbClr val="FFFFFF"/>
        </a:solidFill>
        <a:latin typeface="Gill Sans"/>
        <a:ea typeface="ヒラギノ角ゴ ProN W3"/>
        <a:cs typeface="ヒラギノ角ゴ ProN W3"/>
        <a:sym typeface="Gill Sans"/>
      </a:defRPr>
    </a:lvl4pPr>
    <a:lvl5pPr marL="1526079" indent="912261" algn="l" rtl="0" fontAlgn="base">
      <a:spcBef>
        <a:spcPct val="0"/>
      </a:spcBef>
      <a:spcAft>
        <a:spcPct val="0"/>
      </a:spcAft>
      <a:defRPr sz="4267" kern="1200">
        <a:solidFill>
          <a:srgbClr val="FFFFFF"/>
        </a:solidFill>
        <a:latin typeface="Gill Sans"/>
        <a:ea typeface="ヒラギノ角ゴ ProN W3"/>
        <a:cs typeface="ヒラギノ角ゴ ProN W3"/>
        <a:sym typeface="Gill Sans"/>
      </a:defRPr>
    </a:lvl5pPr>
    <a:lvl6pPr marL="3047924" algn="l" defTabSz="1219170" rtl="0" eaLnBrk="1" latinLnBrk="0" hangingPunct="1">
      <a:defRPr sz="4267" kern="1200">
        <a:solidFill>
          <a:srgbClr val="FFFFFF"/>
        </a:solidFill>
        <a:latin typeface="Gill Sans"/>
        <a:ea typeface="ヒラギノ角ゴ ProN W3"/>
        <a:cs typeface="ヒラギノ角ゴ ProN W3"/>
        <a:sym typeface="Gill Sans"/>
      </a:defRPr>
    </a:lvl6pPr>
    <a:lvl7pPr marL="3657509" algn="l" defTabSz="1219170" rtl="0" eaLnBrk="1" latinLnBrk="0" hangingPunct="1">
      <a:defRPr sz="4267" kern="1200">
        <a:solidFill>
          <a:srgbClr val="FFFFFF"/>
        </a:solidFill>
        <a:latin typeface="Gill Sans"/>
        <a:ea typeface="ヒラギノ角ゴ ProN W3"/>
        <a:cs typeface="ヒラギノ角ゴ ProN W3"/>
        <a:sym typeface="Gill Sans"/>
      </a:defRPr>
    </a:lvl7pPr>
    <a:lvl8pPr marL="4267093" algn="l" defTabSz="1219170" rtl="0" eaLnBrk="1" latinLnBrk="0" hangingPunct="1">
      <a:defRPr sz="4267" kern="1200">
        <a:solidFill>
          <a:srgbClr val="FFFFFF"/>
        </a:solidFill>
        <a:latin typeface="Gill Sans"/>
        <a:ea typeface="ヒラギノ角ゴ ProN W3"/>
        <a:cs typeface="ヒラギノ角ゴ ProN W3"/>
        <a:sym typeface="Gill Sans"/>
      </a:defRPr>
    </a:lvl8pPr>
    <a:lvl9pPr marL="4876678" algn="l" defTabSz="1219170" rtl="0" eaLnBrk="1" latinLnBrk="0" hangingPunct="1">
      <a:defRPr sz="4267" kern="1200">
        <a:solidFill>
          <a:srgbClr val="FFFFFF"/>
        </a:solidFill>
        <a:latin typeface="Gill Sans"/>
        <a:ea typeface="ヒラギノ角ゴ ProN W3"/>
        <a:cs typeface="ヒラギノ角ゴ ProN W3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2060"/>
    <a:srgbClr val="017385"/>
    <a:srgbClr val="007C92"/>
    <a:srgbClr val="007385"/>
    <a:srgbClr val="FFFF99"/>
    <a:srgbClr val="1F55A0"/>
    <a:srgbClr val="0066CC"/>
    <a:srgbClr val="33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96433" autoAdjust="0"/>
  </p:normalViewPr>
  <p:slideViewPr>
    <p:cSldViewPr>
      <p:cViewPr varScale="1">
        <p:scale>
          <a:sx n="62" d="100"/>
          <a:sy n="62" d="100"/>
        </p:scale>
        <p:origin x="198" y="66"/>
      </p:cViewPr>
      <p:guideLst>
        <p:guide orient="horz" pos="225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200" d="100"/>
          <a:sy n="200" d="100"/>
        </p:scale>
        <p:origin x="-1434" y="-7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4925" y="0"/>
            <a:ext cx="294322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1pPr>
          </a:lstStyle>
          <a:p>
            <a:pPr>
              <a:defRPr/>
            </a:pPr>
            <a:fld id="{FB4AD4BA-6355-4B34-ABBA-38144616BBA3}" type="datetime1">
              <a:rPr lang="it-IT"/>
              <a:pPr>
                <a:defRPr/>
              </a:pPr>
              <a:t>03/09/2025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32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4925" y="9431338"/>
            <a:ext cx="29432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1pPr>
          </a:lstStyle>
          <a:p>
            <a:pPr>
              <a:defRPr/>
            </a:pPr>
            <a:fld id="{F1745AC4-8BCA-427F-A8BE-4F8F7FEC47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9781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0" tIns="46095" rIns="92190" bIns="46095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4925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0" tIns="46095" rIns="92190" bIns="4609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1pPr>
          </a:lstStyle>
          <a:p>
            <a:pPr>
              <a:defRPr/>
            </a:pPr>
            <a:fld id="{6DFA3C0C-2208-4B95-97CA-D97F8A6A6D94}" type="datetime1">
              <a:rPr lang="it-IT"/>
              <a:pPr>
                <a:defRPr/>
              </a:pPr>
              <a:t>03/09/2025</a:t>
            </a:fld>
            <a:endParaRPr lang="it-IT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" y="744538"/>
            <a:ext cx="6618288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6463"/>
            <a:ext cx="542925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0" tIns="46095" rIns="92190" bIns="460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32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0" tIns="46095" rIns="92190" bIns="46095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4925" y="9431338"/>
            <a:ext cx="29432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0" tIns="46095" rIns="92190" bIns="4609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Gill Sans" charset="0"/>
                <a:ea typeface="ヒラギノ角ゴ ProN W3" charset="-128"/>
                <a:cs typeface="+mn-cs"/>
                <a:sym typeface="Gill Sans" charset="0"/>
              </a:defRPr>
            </a:lvl1pPr>
          </a:lstStyle>
          <a:p>
            <a:pPr>
              <a:defRPr/>
            </a:pPr>
            <a:fld id="{0DCCD008-D31B-405F-B6FA-DF009D9AB4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7715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78875" rtl="0" eaLnBrk="0" fontAlgn="base" hangingPunct="0">
      <a:spcBef>
        <a:spcPct val="30000"/>
      </a:spcBef>
      <a:spcAft>
        <a:spcPct val="0"/>
      </a:spcAft>
      <a:defRPr sz="933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378875" algn="l" defTabSz="378875" rtl="0" eaLnBrk="0" fontAlgn="base" hangingPunct="0">
      <a:spcBef>
        <a:spcPct val="30000"/>
      </a:spcBef>
      <a:spcAft>
        <a:spcPct val="0"/>
      </a:spcAft>
      <a:defRPr sz="933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761981" algn="l" defTabSz="378875" rtl="0" eaLnBrk="0" fontAlgn="base" hangingPunct="0">
      <a:spcBef>
        <a:spcPct val="30000"/>
      </a:spcBef>
      <a:spcAft>
        <a:spcPct val="0"/>
      </a:spcAft>
      <a:defRPr sz="933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145089" algn="l" defTabSz="378875" rtl="0" eaLnBrk="0" fontAlgn="base" hangingPunct="0">
      <a:spcBef>
        <a:spcPct val="30000"/>
      </a:spcBef>
      <a:spcAft>
        <a:spcPct val="0"/>
      </a:spcAft>
      <a:defRPr sz="933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526079" algn="l" defTabSz="378875" rtl="0" eaLnBrk="0" fontAlgn="base" hangingPunct="0">
      <a:spcBef>
        <a:spcPct val="30000"/>
      </a:spcBef>
      <a:spcAft>
        <a:spcPct val="0"/>
      </a:spcAft>
      <a:defRPr sz="933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1912675" algn="l" defTabSz="765072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6pPr>
    <a:lvl7pPr marL="2295212" algn="l" defTabSz="765072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7pPr>
    <a:lvl8pPr marL="2677748" algn="l" defTabSz="765072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8pPr>
    <a:lvl9pPr marL="3060282" algn="l" defTabSz="765072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D930EE-7850-49F5-A42C-A46B1B373C34}" type="slidenum">
              <a:rPr lang="it-IT"/>
              <a:pPr/>
              <a:t>2</a:t>
            </a:fld>
            <a:endParaRPr lang="it-IT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45948" y="9431599"/>
            <a:ext cx="2935933" cy="48959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9986" tIns="46793" rIns="89986" bIns="46793" anchor="b"/>
          <a:lstStyle/>
          <a:p>
            <a:pPr algn="r">
              <a:tabLst>
                <a:tab pos="0" algn="l"/>
                <a:tab pos="447605" algn="l"/>
                <a:tab pos="896799" algn="l"/>
                <a:tab pos="1345991" algn="l"/>
                <a:tab pos="1795184" algn="l"/>
                <a:tab pos="2244376" algn="l"/>
                <a:tab pos="2693569" algn="l"/>
                <a:tab pos="3142762" algn="l"/>
                <a:tab pos="3591954" algn="l"/>
                <a:tab pos="4041147" algn="l"/>
                <a:tab pos="4490339" algn="l"/>
                <a:tab pos="4939532" algn="l"/>
                <a:tab pos="5388725" algn="l"/>
                <a:tab pos="5837917" algn="l"/>
                <a:tab pos="6287110" algn="l"/>
                <a:tab pos="6736302" algn="l"/>
                <a:tab pos="7185495" algn="l"/>
                <a:tab pos="7634688" algn="l"/>
                <a:tab pos="8083880" algn="l"/>
                <a:tab pos="8533073" algn="l"/>
                <a:tab pos="8982267" algn="l"/>
              </a:tabLst>
            </a:pPr>
            <a:fld id="{8C1A2764-EB0E-426C-ADE8-5A25724E42C7}" type="slidenum">
              <a:rPr lang="it-IT" sz="1200">
                <a:solidFill>
                  <a:srgbClr val="000000"/>
                </a:solidFill>
              </a:rPr>
              <a:pPr algn="r">
                <a:tabLst>
                  <a:tab pos="0" algn="l"/>
                  <a:tab pos="447605" algn="l"/>
                  <a:tab pos="896799" algn="l"/>
                  <a:tab pos="1345991" algn="l"/>
                  <a:tab pos="1795184" algn="l"/>
                  <a:tab pos="2244376" algn="l"/>
                  <a:tab pos="2693569" algn="l"/>
                  <a:tab pos="3142762" algn="l"/>
                  <a:tab pos="3591954" algn="l"/>
                  <a:tab pos="4041147" algn="l"/>
                  <a:tab pos="4490339" algn="l"/>
                  <a:tab pos="4939532" algn="l"/>
                  <a:tab pos="5388725" algn="l"/>
                  <a:tab pos="5837917" algn="l"/>
                  <a:tab pos="6287110" algn="l"/>
                  <a:tab pos="6736302" algn="l"/>
                  <a:tab pos="7185495" algn="l"/>
                  <a:tab pos="7634688" algn="l"/>
                  <a:tab pos="8083880" algn="l"/>
                  <a:tab pos="8533073" algn="l"/>
                  <a:tab pos="8982267" algn="l"/>
                </a:tabLst>
              </a:pPr>
              <a:t>2</a:t>
            </a:fld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845947" y="9431600"/>
            <a:ext cx="2942220" cy="49649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9986" tIns="46793" rIns="89986" bIns="46793" anchor="b"/>
          <a:lstStyle/>
          <a:p>
            <a:pPr algn="r">
              <a:tabLst>
                <a:tab pos="0" algn="l"/>
                <a:tab pos="447605" algn="l"/>
                <a:tab pos="896799" algn="l"/>
                <a:tab pos="1345991" algn="l"/>
                <a:tab pos="1795184" algn="l"/>
                <a:tab pos="2244376" algn="l"/>
                <a:tab pos="2693569" algn="l"/>
                <a:tab pos="3142762" algn="l"/>
                <a:tab pos="3591954" algn="l"/>
                <a:tab pos="4041147" algn="l"/>
                <a:tab pos="4490339" algn="l"/>
                <a:tab pos="4939532" algn="l"/>
                <a:tab pos="5388725" algn="l"/>
                <a:tab pos="5837917" algn="l"/>
                <a:tab pos="6287110" algn="l"/>
                <a:tab pos="6736302" algn="l"/>
                <a:tab pos="7185495" algn="l"/>
                <a:tab pos="7634688" algn="l"/>
                <a:tab pos="8083880" algn="l"/>
                <a:tab pos="8533073" algn="l"/>
                <a:tab pos="8982267" algn="l"/>
              </a:tabLst>
            </a:pPr>
            <a:fld id="{F8DB965D-2D83-44F0-9378-5BD64A938253}" type="slidenum">
              <a:rPr lang="it-IT" sz="1200">
                <a:latin typeface="Calibri" pitchFamily="34" charset="0"/>
              </a:rPr>
              <a:pPr algn="r">
                <a:tabLst>
                  <a:tab pos="0" algn="l"/>
                  <a:tab pos="447605" algn="l"/>
                  <a:tab pos="896799" algn="l"/>
                  <a:tab pos="1345991" algn="l"/>
                  <a:tab pos="1795184" algn="l"/>
                  <a:tab pos="2244376" algn="l"/>
                  <a:tab pos="2693569" algn="l"/>
                  <a:tab pos="3142762" algn="l"/>
                  <a:tab pos="3591954" algn="l"/>
                  <a:tab pos="4041147" algn="l"/>
                  <a:tab pos="4490339" algn="l"/>
                  <a:tab pos="4939532" algn="l"/>
                  <a:tab pos="5388725" algn="l"/>
                  <a:tab pos="5837917" algn="l"/>
                  <a:tab pos="6287110" algn="l"/>
                  <a:tab pos="6736302" algn="l"/>
                  <a:tab pos="7185495" algn="l"/>
                  <a:tab pos="7634688" algn="l"/>
                  <a:tab pos="8083880" algn="l"/>
                  <a:tab pos="8533073" algn="l"/>
                  <a:tab pos="8982267" algn="l"/>
                </a:tabLst>
              </a:pPr>
              <a:t>2</a:t>
            </a:fld>
            <a:endParaRPr lang="it-IT" sz="1200" dirty="0">
              <a:latin typeface="Calibri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845947" y="9431600"/>
            <a:ext cx="2929646" cy="4826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9986" tIns="46793" rIns="89986" bIns="46793" anchor="b"/>
          <a:lstStyle/>
          <a:p>
            <a:pPr algn="r">
              <a:tabLst>
                <a:tab pos="0" algn="l"/>
                <a:tab pos="447605" algn="l"/>
                <a:tab pos="896799" algn="l"/>
                <a:tab pos="1345991" algn="l"/>
                <a:tab pos="1795184" algn="l"/>
                <a:tab pos="2244376" algn="l"/>
                <a:tab pos="2693569" algn="l"/>
                <a:tab pos="3142762" algn="l"/>
                <a:tab pos="3591954" algn="l"/>
                <a:tab pos="4041147" algn="l"/>
                <a:tab pos="4490339" algn="l"/>
                <a:tab pos="4939532" algn="l"/>
                <a:tab pos="5388725" algn="l"/>
                <a:tab pos="5837917" algn="l"/>
                <a:tab pos="6287110" algn="l"/>
                <a:tab pos="6736302" algn="l"/>
                <a:tab pos="7185495" algn="l"/>
                <a:tab pos="7634688" algn="l"/>
                <a:tab pos="8083880" algn="l"/>
                <a:tab pos="8533073" algn="l"/>
                <a:tab pos="8982267" algn="l"/>
              </a:tabLst>
            </a:pPr>
            <a:fld id="{DFD2928C-21FF-43A2-9048-EB6CF2910B9A}" type="slidenum">
              <a:rPr lang="it-IT" sz="1200">
                <a:latin typeface="Calibri" pitchFamily="34" charset="0"/>
              </a:rPr>
              <a:pPr algn="r">
                <a:tabLst>
                  <a:tab pos="0" algn="l"/>
                  <a:tab pos="447605" algn="l"/>
                  <a:tab pos="896799" algn="l"/>
                  <a:tab pos="1345991" algn="l"/>
                  <a:tab pos="1795184" algn="l"/>
                  <a:tab pos="2244376" algn="l"/>
                  <a:tab pos="2693569" algn="l"/>
                  <a:tab pos="3142762" algn="l"/>
                  <a:tab pos="3591954" algn="l"/>
                  <a:tab pos="4041147" algn="l"/>
                  <a:tab pos="4490339" algn="l"/>
                  <a:tab pos="4939532" algn="l"/>
                  <a:tab pos="5388725" algn="l"/>
                  <a:tab pos="5837917" algn="l"/>
                  <a:tab pos="6287110" algn="l"/>
                  <a:tab pos="6736302" algn="l"/>
                  <a:tab pos="7185495" algn="l"/>
                  <a:tab pos="7634688" algn="l"/>
                  <a:tab pos="8083880" algn="l"/>
                  <a:tab pos="8533073" algn="l"/>
                  <a:tab pos="8982267" algn="l"/>
                </a:tabLst>
              </a:pPr>
              <a:t>2</a:t>
            </a:fld>
            <a:endParaRPr lang="it-IT" sz="1200" dirty="0">
              <a:latin typeface="Calibri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845947" y="9431600"/>
            <a:ext cx="2942220" cy="49649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9986" tIns="46793" rIns="89986" bIns="46793" anchor="b"/>
          <a:lstStyle/>
          <a:p>
            <a:pPr algn="r">
              <a:tabLst>
                <a:tab pos="0" algn="l"/>
                <a:tab pos="447605" algn="l"/>
                <a:tab pos="896799" algn="l"/>
                <a:tab pos="1345991" algn="l"/>
                <a:tab pos="1795184" algn="l"/>
                <a:tab pos="2244376" algn="l"/>
                <a:tab pos="2693569" algn="l"/>
                <a:tab pos="3142762" algn="l"/>
                <a:tab pos="3591954" algn="l"/>
                <a:tab pos="4041147" algn="l"/>
                <a:tab pos="4490339" algn="l"/>
                <a:tab pos="4939532" algn="l"/>
                <a:tab pos="5388725" algn="l"/>
                <a:tab pos="5837917" algn="l"/>
                <a:tab pos="6287110" algn="l"/>
                <a:tab pos="6736302" algn="l"/>
                <a:tab pos="7185495" algn="l"/>
                <a:tab pos="7634688" algn="l"/>
                <a:tab pos="8083880" algn="l"/>
                <a:tab pos="8533073" algn="l"/>
                <a:tab pos="8982267" algn="l"/>
              </a:tabLst>
            </a:pPr>
            <a:fld id="{8437940F-3BAE-491C-ADE3-2E581DFFDBCA}" type="slidenum">
              <a:rPr lang="it-IT" sz="1200">
                <a:latin typeface="Calibri" pitchFamily="34" charset="0"/>
              </a:rPr>
              <a:pPr algn="r">
                <a:tabLst>
                  <a:tab pos="0" algn="l"/>
                  <a:tab pos="447605" algn="l"/>
                  <a:tab pos="896799" algn="l"/>
                  <a:tab pos="1345991" algn="l"/>
                  <a:tab pos="1795184" algn="l"/>
                  <a:tab pos="2244376" algn="l"/>
                  <a:tab pos="2693569" algn="l"/>
                  <a:tab pos="3142762" algn="l"/>
                  <a:tab pos="3591954" algn="l"/>
                  <a:tab pos="4041147" algn="l"/>
                  <a:tab pos="4490339" algn="l"/>
                  <a:tab pos="4939532" algn="l"/>
                  <a:tab pos="5388725" algn="l"/>
                  <a:tab pos="5837917" algn="l"/>
                  <a:tab pos="6287110" algn="l"/>
                  <a:tab pos="6736302" algn="l"/>
                  <a:tab pos="7185495" algn="l"/>
                  <a:tab pos="7634688" algn="l"/>
                  <a:tab pos="8083880" algn="l"/>
                  <a:tab pos="8533073" algn="l"/>
                  <a:tab pos="8982267" algn="l"/>
                </a:tabLst>
              </a:pPr>
              <a:t>2</a:t>
            </a:fld>
            <a:endParaRPr lang="it-IT" sz="1200" dirty="0">
              <a:latin typeface="Calibri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845947" y="9431600"/>
            <a:ext cx="2928074" cy="480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9986" tIns="46793" rIns="89986" bIns="46793" anchor="b"/>
          <a:lstStyle/>
          <a:p>
            <a:pPr algn="r">
              <a:tabLst>
                <a:tab pos="0" algn="l"/>
                <a:tab pos="447605" algn="l"/>
                <a:tab pos="896799" algn="l"/>
                <a:tab pos="1345991" algn="l"/>
                <a:tab pos="1795184" algn="l"/>
                <a:tab pos="2244376" algn="l"/>
                <a:tab pos="2693569" algn="l"/>
                <a:tab pos="3142762" algn="l"/>
                <a:tab pos="3591954" algn="l"/>
                <a:tab pos="4041147" algn="l"/>
                <a:tab pos="4490339" algn="l"/>
                <a:tab pos="4939532" algn="l"/>
                <a:tab pos="5388725" algn="l"/>
                <a:tab pos="5837917" algn="l"/>
                <a:tab pos="6287110" algn="l"/>
                <a:tab pos="6736302" algn="l"/>
                <a:tab pos="7185495" algn="l"/>
                <a:tab pos="7634688" algn="l"/>
                <a:tab pos="8083880" algn="l"/>
                <a:tab pos="8533073" algn="l"/>
                <a:tab pos="8982267" algn="l"/>
              </a:tabLst>
            </a:pPr>
            <a:fld id="{4F1A341E-E463-4883-B580-D161AEBB62A9}" type="slidenum">
              <a:rPr lang="it-IT" sz="1200">
                <a:latin typeface="Calibri" pitchFamily="34" charset="0"/>
              </a:rPr>
              <a:pPr algn="r">
                <a:tabLst>
                  <a:tab pos="0" algn="l"/>
                  <a:tab pos="447605" algn="l"/>
                  <a:tab pos="896799" algn="l"/>
                  <a:tab pos="1345991" algn="l"/>
                  <a:tab pos="1795184" algn="l"/>
                  <a:tab pos="2244376" algn="l"/>
                  <a:tab pos="2693569" algn="l"/>
                  <a:tab pos="3142762" algn="l"/>
                  <a:tab pos="3591954" algn="l"/>
                  <a:tab pos="4041147" algn="l"/>
                  <a:tab pos="4490339" algn="l"/>
                  <a:tab pos="4939532" algn="l"/>
                  <a:tab pos="5388725" algn="l"/>
                  <a:tab pos="5837917" algn="l"/>
                  <a:tab pos="6287110" algn="l"/>
                  <a:tab pos="6736302" algn="l"/>
                  <a:tab pos="7185495" algn="l"/>
                  <a:tab pos="7634688" algn="l"/>
                  <a:tab pos="8083880" algn="l"/>
                  <a:tab pos="8533073" algn="l"/>
                  <a:tab pos="8982267" algn="l"/>
                </a:tabLst>
              </a:pPr>
              <a:t>2</a:t>
            </a:fld>
            <a:endParaRPr lang="it-IT" sz="1200" dirty="0">
              <a:latin typeface="Calibri" pitchFamily="34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845947" y="9431600"/>
            <a:ext cx="2929646" cy="4826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9986" tIns="46793" rIns="89986" bIns="46793" anchor="b"/>
          <a:lstStyle/>
          <a:p>
            <a:pPr algn="r">
              <a:tabLst>
                <a:tab pos="0" algn="l"/>
                <a:tab pos="447605" algn="l"/>
                <a:tab pos="896799" algn="l"/>
                <a:tab pos="1345991" algn="l"/>
                <a:tab pos="1795184" algn="l"/>
                <a:tab pos="2244376" algn="l"/>
                <a:tab pos="2693569" algn="l"/>
                <a:tab pos="3142762" algn="l"/>
                <a:tab pos="3591954" algn="l"/>
                <a:tab pos="4041147" algn="l"/>
                <a:tab pos="4490339" algn="l"/>
                <a:tab pos="4939532" algn="l"/>
                <a:tab pos="5388725" algn="l"/>
                <a:tab pos="5837917" algn="l"/>
                <a:tab pos="6287110" algn="l"/>
                <a:tab pos="6736302" algn="l"/>
                <a:tab pos="7185495" algn="l"/>
                <a:tab pos="7634688" algn="l"/>
                <a:tab pos="8083880" algn="l"/>
                <a:tab pos="8533073" algn="l"/>
                <a:tab pos="8982267" algn="l"/>
              </a:tabLst>
            </a:pPr>
            <a:fld id="{CE502F72-3C1E-401A-B845-C970C28BFA36}" type="slidenum">
              <a:rPr lang="it-IT" sz="1200">
                <a:latin typeface="Calibri" pitchFamily="34" charset="0"/>
              </a:rPr>
              <a:pPr algn="r">
                <a:tabLst>
                  <a:tab pos="0" algn="l"/>
                  <a:tab pos="447605" algn="l"/>
                  <a:tab pos="896799" algn="l"/>
                  <a:tab pos="1345991" algn="l"/>
                  <a:tab pos="1795184" algn="l"/>
                  <a:tab pos="2244376" algn="l"/>
                  <a:tab pos="2693569" algn="l"/>
                  <a:tab pos="3142762" algn="l"/>
                  <a:tab pos="3591954" algn="l"/>
                  <a:tab pos="4041147" algn="l"/>
                  <a:tab pos="4490339" algn="l"/>
                  <a:tab pos="4939532" algn="l"/>
                  <a:tab pos="5388725" algn="l"/>
                  <a:tab pos="5837917" algn="l"/>
                  <a:tab pos="6287110" algn="l"/>
                  <a:tab pos="6736302" algn="l"/>
                  <a:tab pos="7185495" algn="l"/>
                  <a:tab pos="7634688" algn="l"/>
                  <a:tab pos="8083880" algn="l"/>
                  <a:tab pos="8533073" algn="l"/>
                  <a:tab pos="8982267" algn="l"/>
                </a:tabLst>
              </a:pPr>
              <a:t>2</a:t>
            </a:fld>
            <a:endParaRPr lang="it-IT" sz="1200" dirty="0">
              <a:latin typeface="Calibri" pitchFamily="34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845948" y="9431599"/>
            <a:ext cx="2935933" cy="48959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9986" tIns="46793" rIns="89986" bIns="46793" anchor="b"/>
          <a:lstStyle/>
          <a:p>
            <a:pPr algn="r">
              <a:tabLst>
                <a:tab pos="0" algn="l"/>
                <a:tab pos="447605" algn="l"/>
                <a:tab pos="896799" algn="l"/>
                <a:tab pos="1345991" algn="l"/>
                <a:tab pos="1795184" algn="l"/>
                <a:tab pos="2244376" algn="l"/>
                <a:tab pos="2693569" algn="l"/>
                <a:tab pos="3142762" algn="l"/>
                <a:tab pos="3591954" algn="l"/>
                <a:tab pos="4041147" algn="l"/>
                <a:tab pos="4490339" algn="l"/>
                <a:tab pos="4939532" algn="l"/>
                <a:tab pos="5388725" algn="l"/>
                <a:tab pos="5837917" algn="l"/>
                <a:tab pos="6287110" algn="l"/>
                <a:tab pos="6736302" algn="l"/>
                <a:tab pos="7185495" algn="l"/>
                <a:tab pos="7634688" algn="l"/>
                <a:tab pos="8083880" algn="l"/>
                <a:tab pos="8533073" algn="l"/>
                <a:tab pos="8982267" algn="l"/>
              </a:tabLst>
            </a:pPr>
            <a:fld id="{AF6E63DE-2711-400B-9794-C9FA9D0D88F1}" type="slidenum">
              <a:rPr lang="it-IT" sz="1200">
                <a:latin typeface="Calibri" pitchFamily="34" charset="0"/>
              </a:rPr>
              <a:pPr algn="r">
                <a:tabLst>
                  <a:tab pos="0" algn="l"/>
                  <a:tab pos="447605" algn="l"/>
                  <a:tab pos="896799" algn="l"/>
                  <a:tab pos="1345991" algn="l"/>
                  <a:tab pos="1795184" algn="l"/>
                  <a:tab pos="2244376" algn="l"/>
                  <a:tab pos="2693569" algn="l"/>
                  <a:tab pos="3142762" algn="l"/>
                  <a:tab pos="3591954" algn="l"/>
                  <a:tab pos="4041147" algn="l"/>
                  <a:tab pos="4490339" algn="l"/>
                  <a:tab pos="4939532" algn="l"/>
                  <a:tab pos="5388725" algn="l"/>
                  <a:tab pos="5837917" algn="l"/>
                  <a:tab pos="6287110" algn="l"/>
                  <a:tab pos="6736302" algn="l"/>
                  <a:tab pos="7185495" algn="l"/>
                  <a:tab pos="7634688" algn="l"/>
                  <a:tab pos="8083880" algn="l"/>
                  <a:tab pos="8533073" algn="l"/>
                  <a:tab pos="8982267" algn="l"/>
                </a:tabLst>
              </a:pPr>
              <a:t>2</a:t>
            </a:fld>
            <a:endParaRPr lang="it-IT" sz="1200" dirty="0">
              <a:latin typeface="Calibri" pitchFamily="34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845947" y="9431600"/>
            <a:ext cx="2942220" cy="49649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9986" tIns="46793" rIns="89986" bIns="46793" anchor="b"/>
          <a:lstStyle/>
          <a:p>
            <a:pPr algn="r">
              <a:tabLst>
                <a:tab pos="0" algn="l"/>
                <a:tab pos="447605" algn="l"/>
                <a:tab pos="896799" algn="l"/>
                <a:tab pos="1345991" algn="l"/>
                <a:tab pos="1795184" algn="l"/>
                <a:tab pos="2244376" algn="l"/>
                <a:tab pos="2693569" algn="l"/>
                <a:tab pos="3142762" algn="l"/>
                <a:tab pos="3591954" algn="l"/>
                <a:tab pos="4041147" algn="l"/>
                <a:tab pos="4490339" algn="l"/>
                <a:tab pos="4939532" algn="l"/>
                <a:tab pos="5388725" algn="l"/>
                <a:tab pos="5837917" algn="l"/>
                <a:tab pos="6287110" algn="l"/>
                <a:tab pos="6736302" algn="l"/>
                <a:tab pos="7185495" algn="l"/>
                <a:tab pos="7634688" algn="l"/>
                <a:tab pos="8083880" algn="l"/>
                <a:tab pos="8533073" algn="l"/>
                <a:tab pos="8982267" algn="l"/>
              </a:tabLst>
            </a:pPr>
            <a:fld id="{AF8E3E9A-BEAE-426F-8A1F-CC4DCBA328A7}" type="slidenum">
              <a:rPr lang="it-IT" sz="1200">
                <a:latin typeface="Calibri" pitchFamily="34" charset="0"/>
              </a:rPr>
              <a:pPr algn="r">
                <a:tabLst>
                  <a:tab pos="0" algn="l"/>
                  <a:tab pos="447605" algn="l"/>
                  <a:tab pos="896799" algn="l"/>
                  <a:tab pos="1345991" algn="l"/>
                  <a:tab pos="1795184" algn="l"/>
                  <a:tab pos="2244376" algn="l"/>
                  <a:tab pos="2693569" algn="l"/>
                  <a:tab pos="3142762" algn="l"/>
                  <a:tab pos="3591954" algn="l"/>
                  <a:tab pos="4041147" algn="l"/>
                  <a:tab pos="4490339" algn="l"/>
                  <a:tab pos="4939532" algn="l"/>
                  <a:tab pos="5388725" algn="l"/>
                  <a:tab pos="5837917" algn="l"/>
                  <a:tab pos="6287110" algn="l"/>
                  <a:tab pos="6736302" algn="l"/>
                  <a:tab pos="7185495" algn="l"/>
                  <a:tab pos="7634688" algn="l"/>
                  <a:tab pos="8083880" algn="l"/>
                  <a:tab pos="8533073" algn="l"/>
                  <a:tab pos="8982267" algn="l"/>
                </a:tabLst>
              </a:pPr>
              <a:t>2</a:t>
            </a:fld>
            <a:endParaRPr lang="it-IT" sz="1200" dirty="0">
              <a:latin typeface="Calibri" pitchFamily="34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131624" y="744736"/>
            <a:ext cx="4526492" cy="372368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426" tIns="45713" rIns="91426" bIns="45713" anchor="ctr"/>
          <a:lstStyle/>
          <a:p>
            <a:endParaRPr lang="it-IT"/>
          </a:p>
        </p:txBody>
      </p:sp>
      <p:sp>
        <p:nvSpPr>
          <p:cNvPr id="22538" name="Rectangle 10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8975" y="4716661"/>
            <a:ext cx="5419217" cy="4456349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845947" y="9431600"/>
            <a:ext cx="2942220" cy="49649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9986" tIns="46793" rIns="89986" bIns="46793" anchor="b"/>
          <a:lstStyle/>
          <a:p>
            <a:pPr algn="r">
              <a:tabLst>
                <a:tab pos="0" algn="l"/>
                <a:tab pos="447605" algn="l"/>
                <a:tab pos="896799" algn="l"/>
                <a:tab pos="1345991" algn="l"/>
                <a:tab pos="1795184" algn="l"/>
                <a:tab pos="2244376" algn="l"/>
                <a:tab pos="2693569" algn="l"/>
                <a:tab pos="3142762" algn="l"/>
                <a:tab pos="3591954" algn="l"/>
                <a:tab pos="4041147" algn="l"/>
                <a:tab pos="4490339" algn="l"/>
                <a:tab pos="4939532" algn="l"/>
                <a:tab pos="5388725" algn="l"/>
                <a:tab pos="5837917" algn="l"/>
                <a:tab pos="6287110" algn="l"/>
                <a:tab pos="6736302" algn="l"/>
                <a:tab pos="7185495" algn="l"/>
                <a:tab pos="7634688" algn="l"/>
                <a:tab pos="8083880" algn="l"/>
                <a:tab pos="8533073" algn="l"/>
                <a:tab pos="8982267" algn="l"/>
              </a:tabLst>
            </a:pPr>
            <a:fld id="{1CCCD978-30EF-4ECE-A01F-31596D5CD887}" type="slidenum">
              <a:rPr lang="it-IT" sz="1200">
                <a:latin typeface="Calibri" pitchFamily="34" charset="0"/>
              </a:rPr>
              <a:pPr algn="r">
                <a:tabLst>
                  <a:tab pos="0" algn="l"/>
                  <a:tab pos="447605" algn="l"/>
                  <a:tab pos="896799" algn="l"/>
                  <a:tab pos="1345991" algn="l"/>
                  <a:tab pos="1795184" algn="l"/>
                  <a:tab pos="2244376" algn="l"/>
                  <a:tab pos="2693569" algn="l"/>
                  <a:tab pos="3142762" algn="l"/>
                  <a:tab pos="3591954" algn="l"/>
                  <a:tab pos="4041147" algn="l"/>
                  <a:tab pos="4490339" algn="l"/>
                  <a:tab pos="4939532" algn="l"/>
                  <a:tab pos="5388725" algn="l"/>
                  <a:tab pos="5837917" algn="l"/>
                  <a:tab pos="6287110" algn="l"/>
                  <a:tab pos="6736302" algn="l"/>
                  <a:tab pos="7185495" algn="l"/>
                  <a:tab pos="7634688" algn="l"/>
                  <a:tab pos="8083880" algn="l"/>
                  <a:tab pos="8533073" algn="l"/>
                  <a:tab pos="8982267" algn="l"/>
                </a:tabLst>
              </a:pPr>
              <a:t>2</a:t>
            </a:fld>
            <a:endParaRPr lang="it-IT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08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6F7EF-27EE-4D86-A52C-FA86C9E7C73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60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6F7EF-27EE-4D86-A52C-FA86C9E7C73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546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6F7EF-27EE-4D86-A52C-FA86C9E7C73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8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6F7EF-27EE-4D86-A52C-FA86C9E7C73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447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6F7EF-27EE-4D86-A52C-FA86C9E7C73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31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13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4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22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5183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9776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281519" y="762001"/>
            <a:ext cx="11635316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9319" y="114301"/>
            <a:ext cx="11239500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459319" y="1143000"/>
            <a:ext cx="11262783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708" indent="-357708">
              <a:lnSpc>
                <a:spcPts val="3200"/>
              </a:lnSpc>
              <a:spcAft>
                <a:spcPts val="8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667" b="0">
                <a:solidFill>
                  <a:schemeClr val="tx1"/>
                </a:solidFill>
              </a:defRPr>
            </a:lvl1pPr>
            <a:lvl2pPr marL="715415" indent="-357708">
              <a:lnSpc>
                <a:spcPts val="3200"/>
              </a:lnSpc>
              <a:spcAft>
                <a:spcPts val="800"/>
              </a:spcAft>
              <a:buClr>
                <a:srgbClr val="0000FF"/>
              </a:buClr>
              <a:buFont typeface="Lucida Grande"/>
              <a:buChar char="–"/>
              <a:defRPr sz="2667" b="0">
                <a:solidFill>
                  <a:schemeClr val="tx1"/>
                </a:solidFill>
              </a:defRPr>
            </a:lvl2pPr>
            <a:lvl3pPr marL="1075240" indent="-359824">
              <a:lnSpc>
                <a:spcPts val="3200"/>
              </a:lnSpc>
              <a:spcAft>
                <a:spcPts val="800"/>
              </a:spcAft>
              <a:buClr>
                <a:schemeClr val="tx1"/>
              </a:buClr>
              <a:buFont typeface="Lucida Grande"/>
              <a:buChar char="●"/>
              <a:defRPr sz="2667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8915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42062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9292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35024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2582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4617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3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73859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42341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90759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56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50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36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14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40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47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7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49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91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1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22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621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40794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281519" y="762001"/>
            <a:ext cx="11635316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9319" y="114301"/>
            <a:ext cx="11239500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459319" y="1143000"/>
            <a:ext cx="11262783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708" indent="-357708">
              <a:lnSpc>
                <a:spcPts val="3200"/>
              </a:lnSpc>
              <a:spcAft>
                <a:spcPts val="8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667" b="0">
                <a:solidFill>
                  <a:schemeClr val="tx1"/>
                </a:solidFill>
              </a:defRPr>
            </a:lvl1pPr>
            <a:lvl2pPr marL="715415" indent="-357708">
              <a:lnSpc>
                <a:spcPts val="3200"/>
              </a:lnSpc>
              <a:spcAft>
                <a:spcPts val="800"/>
              </a:spcAft>
              <a:buClr>
                <a:srgbClr val="0000FF"/>
              </a:buClr>
              <a:buFont typeface="Lucida Grande"/>
              <a:buChar char="–"/>
              <a:defRPr sz="2667" b="0">
                <a:solidFill>
                  <a:schemeClr val="tx1"/>
                </a:solidFill>
              </a:defRPr>
            </a:lvl2pPr>
            <a:lvl3pPr marL="1075240" indent="-359824">
              <a:lnSpc>
                <a:spcPts val="3200"/>
              </a:lnSpc>
              <a:spcAft>
                <a:spcPts val="800"/>
              </a:spcAft>
              <a:buClr>
                <a:schemeClr val="tx1"/>
              </a:buClr>
              <a:buFont typeface="Lucida Grande"/>
              <a:buChar char="●"/>
              <a:defRPr sz="2667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50647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74791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498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3751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87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5703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13111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61755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9192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 b="1"/>
            </a:lvl1pPr>
          </a:lstStyle>
          <a:p>
            <a:pPr>
              <a:defRPr/>
            </a:pPr>
            <a:fld id="{6CF702EE-417C-4037-BD95-1C3B15C79D3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4088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639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2800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31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737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38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79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83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0168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033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143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145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683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ri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EF60C4-19E2-8FB7-73EA-BF6EEBE90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5AFC7BD-2FB5-7999-ACE6-41F82D8E0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3084A6-EE19-A9BF-A971-13DEF171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52A6D6-28BA-E5AA-6CBA-25102B01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5919" y="6528265"/>
            <a:ext cx="685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54119-E908-4B5C-9536-615181B19FB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0C6CDFC-C9AB-9B0C-BE5E-8D0A931A7FEB}"/>
              </a:ext>
            </a:extLst>
          </p:cNvPr>
          <p:cNvGrpSpPr/>
          <p:nvPr userDrawn="1"/>
        </p:nvGrpSpPr>
        <p:grpSpPr>
          <a:xfrm>
            <a:off x="-15493" y="6574263"/>
            <a:ext cx="12207493" cy="288001"/>
            <a:chOff x="-15493" y="6574263"/>
            <a:chExt cx="12207493" cy="288001"/>
          </a:xfrm>
        </p:grpSpPr>
        <p:pic>
          <p:nvPicPr>
            <p:cNvPr id="8" name="Immagine 7" descr="Immagine che contiene Policromia, modello, blu, linea&#10;&#10;Descrizione generata automaticamente">
              <a:extLst>
                <a:ext uri="{FF2B5EF4-FFF2-40B4-BE49-F238E27FC236}">
                  <a16:creationId xmlns:a16="http://schemas.microsoft.com/office/drawing/2014/main" id="{9B781F24-FE63-55C3-03BE-0DF6CB2FE1CD}"/>
                </a:ext>
              </a:extLst>
            </p:cNvPr>
            <p:cNvPicPr>
              <a:picLocks/>
            </p:cNvPicPr>
            <p:nvPr/>
          </p:nvPicPr>
          <p:blipFill>
            <a:blip r:embed="rId2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74264"/>
              <a:ext cx="12192000" cy="28800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29B8F16-39F3-4CD8-D309-6BA4EF169759}"/>
                </a:ext>
              </a:extLst>
            </p:cNvPr>
            <p:cNvSpPr txBox="1"/>
            <p:nvPr/>
          </p:nvSpPr>
          <p:spPr>
            <a:xfrm>
              <a:off x="-15493" y="6574263"/>
              <a:ext cx="1937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600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@UniofReading</a:t>
              </a:r>
            </a:p>
          </p:txBody>
        </p:sp>
      </p:grpSp>
      <p:pic>
        <p:nvPicPr>
          <p:cNvPr id="10" name="Picture 2" descr="https://www.aeronautica.difesa.it/wp-content/uploads/2023/02/logo_centenario_landscape-1024x179.png">
            <a:extLst>
              <a:ext uri="{FF2B5EF4-FFF2-40B4-BE49-F238E27FC236}">
                <a16:creationId xmlns:a16="http://schemas.microsoft.com/office/drawing/2014/main" id="{CE8CCDDB-2341-5F83-3CB9-04FCDE83B47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0"/>
          <a:stretch/>
        </p:blipFill>
        <p:spPr bwMode="auto">
          <a:xfrm>
            <a:off x="11011535" y="13722"/>
            <a:ext cx="1118473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56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E57B12-0B01-80B0-205D-211CA31E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E6C213-0E98-67DD-B5B7-77939CC35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9C8BD3-20DF-40C1-3D09-3E34BC9CF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99D1F7-D947-0B12-A0BE-A6B25E74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C63061-819A-447C-30AD-0CA37020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54119-E908-4B5C-9536-615181B19FB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25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4FF01D-BF23-0AEC-61A4-8DFA0C5E7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D53FF4-A7E5-9F6F-EB5C-71C6AA7B8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482AAF-108D-E524-ECB9-7A44EBA8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E2E27D-1D1D-7827-0238-6EE16969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2459D0-21F0-ABED-CBA6-1892AD68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54119-E908-4B5C-9536-615181B19FB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953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573C5E-77B5-9CE9-79F9-63BE718A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C107DD-6178-E9A1-4BD2-ECEC64619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B92258-EA03-E366-1DD3-FD8C72AE0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762162-B01E-9B27-01EA-39E756F67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0E132F-ADE2-FCF4-A768-DACE2AC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ECE074-D73A-EBDB-8691-1E5D5720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54119-E908-4B5C-9536-615181B19FB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18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088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73F284-5124-B95B-D448-EDDFC709A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CAED79-C218-387C-58A3-D7135EAC7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B576452-1240-2C82-C636-A17F104A6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9254E62-ABF6-41CE-0B0B-1A5A8D4155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24FEAAD-6F8C-1D0A-5456-FA37BBDB1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8C7D1E-3C44-0035-F0D6-66905175A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28A3CD9-5CAD-E5D5-28FE-5922A946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8FC3D7E-66BF-72AC-BDFE-BCF1D14E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54119-E908-4B5C-9536-615181B19FB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337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DB4EF6-B6DB-A6AD-DFF1-DE873BAC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85E1328-F5A0-D352-0623-9306D75BD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90FDAC5-6334-934E-61EF-8B5BEEE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7330A6-E1DA-07BF-3E52-9844004CC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54119-E908-4B5C-9536-615181B19FB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80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5E9DD90-031E-B906-EDE2-1F1AFE76C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43ED82D-BAD7-6A06-FD97-CF94D8B11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63E412-8AC6-60F1-A33A-48D27CFB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54119-E908-4B5C-9536-615181B19FB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811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45E399-644B-2C3B-287A-7A4D9FD8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937D3E-F3B4-CD70-1E5A-4C632F354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997D32-567A-87FB-6C6D-F2558E1A2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129D30-6693-CFD3-7674-535B3DF79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D2A2FA-F27C-06D2-C6FE-B56A4D1BA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92462-FD4A-E57A-904D-93CD12D5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54119-E908-4B5C-9536-615181B19FB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10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5EF97B-2146-068C-71C6-DCDF323A1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271ECB6-8DA1-92CC-FF4D-2D4A205E56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A16072-15ED-D85B-9377-DAB7A20FC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463CE1-2FE7-5B33-358F-763C9A26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BCAFE0-99B9-A696-0C2F-20F37E9F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B7F9EF-AF96-B9E2-EE61-DE4DC270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54119-E908-4B5C-9536-615181B19FB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134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CA845C-5972-0912-99F5-960D0E8C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402FF9-E58E-7FF9-A7B4-222042CEA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45853B-9C30-1C33-183C-E08EA715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DD9719-93E8-3CC7-B79E-F8647B87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855977-D4CB-20B7-AC2F-44B3695BC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54119-E908-4B5C-9536-615181B19FB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7069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4206E4C-4162-3D05-8871-E11CBD0907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920314-3ED5-FD64-0D0C-C77946303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0665EB-BA05-0D61-6174-5CB5927B4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B0BBEC-E94F-0BDB-ABB1-D6759CCB1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198617-548A-7502-F223-D4AFBF60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54119-E908-4B5C-9536-615181B19FB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052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821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694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97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333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754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6713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0753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6699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1507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5105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6529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13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D30-6AC2-4DCD-BA37-4FEF6CF0E59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0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DD5089-D484-4A08-89D7-8D6A3BC2696E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5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DD5089-D484-4A08-89D7-8D6A3BC2696E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8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DB8F1-862F-4307-849F-9103576979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21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7E8667-83DA-1465-39B5-B305504A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B5C77B-1667-AF9A-91A8-7162F4CDF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12DD1A4-9826-9A1B-1C44-455E3F64DD92}"/>
              </a:ext>
            </a:extLst>
          </p:cNvPr>
          <p:cNvGrpSpPr/>
          <p:nvPr userDrawn="1"/>
        </p:nvGrpSpPr>
        <p:grpSpPr>
          <a:xfrm>
            <a:off x="-15493" y="6574263"/>
            <a:ext cx="12207493" cy="288001"/>
            <a:chOff x="-15493" y="6574263"/>
            <a:chExt cx="12207493" cy="288001"/>
          </a:xfrm>
        </p:grpSpPr>
        <p:pic>
          <p:nvPicPr>
            <p:cNvPr id="8" name="Immagine 7" descr="Immagine che contiene Policromia, modello, blu, linea&#10;&#10;Descrizione generata automaticamente">
              <a:extLst>
                <a:ext uri="{FF2B5EF4-FFF2-40B4-BE49-F238E27FC236}">
                  <a16:creationId xmlns:a16="http://schemas.microsoft.com/office/drawing/2014/main" id="{4B794DA0-8220-94BD-1267-C3B9AA0AE32A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74264"/>
              <a:ext cx="12192000" cy="28800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6367051-EAE9-84DB-3AF8-C0B186FE0F9C}"/>
                </a:ext>
              </a:extLst>
            </p:cNvPr>
            <p:cNvSpPr txBox="1"/>
            <p:nvPr/>
          </p:nvSpPr>
          <p:spPr>
            <a:xfrm>
              <a:off x="-15493" y="6574263"/>
              <a:ext cx="1937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6000"/>
                    </a:prst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@UniofReading</a:t>
              </a:r>
            </a:p>
          </p:txBody>
        </p:sp>
      </p:grpSp>
      <p:pic>
        <p:nvPicPr>
          <p:cNvPr id="10" name="Picture 2" descr="https://www.aeronautica.difesa.it/wp-content/uploads/2023/02/logo_centenario_landscape-1024x179.png">
            <a:extLst>
              <a:ext uri="{FF2B5EF4-FFF2-40B4-BE49-F238E27FC236}">
                <a16:creationId xmlns:a16="http://schemas.microsoft.com/office/drawing/2014/main" id="{61F99CA6-C279-1DBA-2823-63C8708147D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0"/>
          <a:stretch/>
        </p:blipFill>
        <p:spPr bwMode="auto">
          <a:xfrm>
            <a:off x="11011535" y="13722"/>
            <a:ext cx="1118473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E58F9E32-433C-EAF0-61D4-8E5E8F590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 sz="1600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3A1D1B6E-79A6-1B24-C402-C7CB1D272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919" y="6528265"/>
            <a:ext cx="685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8654119-E908-4B5C-9536-615181B19FB7}" type="slidenum">
              <a:rPr lang="it-IT" smtClean="0">
                <a:solidFill>
                  <a:prstClr val="black"/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0942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BF4E3-FBA1-4259-8088-001BD0C0BCB5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731A2-C2C7-40D3-A471-51A76CFD5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00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image" Target="../media/image33.jp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3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2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88" y="1196752"/>
            <a:ext cx="6499955" cy="3746665"/>
          </a:xfrm>
          <a:prstGeom prst="rect">
            <a:avLst/>
          </a:prstGeom>
        </p:spPr>
      </p:pic>
      <p:pic>
        <p:nvPicPr>
          <p:cNvPr id="6" name="Immagine 5" descr="Immagine che contiene testo, cartone animato, illustrazione&#10;&#10;Descrizione generata automaticamente">
            <a:extLst>
              <a:ext uri="{FF2B5EF4-FFF2-40B4-BE49-F238E27FC236}">
                <a16:creationId xmlns:a16="http://schemas.microsoft.com/office/drawing/2014/main" id="{A09F0912-EEC2-EF92-78E1-1E17FDB9E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716" y="975681"/>
            <a:ext cx="5112568" cy="533114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28343" y="908720"/>
            <a:ext cx="4896544" cy="4607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altLang="it-IT" sz="26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 about</a:t>
            </a:r>
          </a:p>
          <a:p>
            <a:pPr marL="836075" lvl="1" indent="-457200">
              <a:buFont typeface="Wingdings" panose="05000000000000000000" pitchFamily="2" charset="2"/>
              <a:buChar char="ü"/>
            </a:pPr>
            <a:r>
              <a:rPr lang="en-GB" altLang="it-IT" sz="26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  <a:p>
            <a:pPr marL="836075" lvl="1" indent="-457200">
              <a:buFont typeface="Wingdings" panose="05000000000000000000" pitchFamily="2" charset="2"/>
              <a:buChar char="ü"/>
            </a:pPr>
            <a:r>
              <a:rPr lang="en-GB" altLang="it-IT" sz="26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and development</a:t>
            </a:r>
          </a:p>
          <a:p>
            <a:pPr marL="836075" lvl="1" indent="-457200">
              <a:buFont typeface="Wingdings" panose="05000000000000000000" pitchFamily="2" charset="2"/>
              <a:buChar char="ü"/>
            </a:pPr>
            <a:r>
              <a:rPr lang="en-GB" altLang="it-IT" sz="26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Scientific collaborations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altLang="it-IT" sz="26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 on</a:t>
            </a:r>
          </a:p>
          <a:p>
            <a:pPr marL="836075" lvl="1" indent="-457200">
              <a:buFont typeface="Wingdings" panose="05000000000000000000" pitchFamily="2" charset="2"/>
              <a:buChar char="ü"/>
            </a:pPr>
            <a:r>
              <a:rPr lang="en-GB" altLang="it-IT" sz="26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of the national partnership</a:t>
            </a:r>
          </a:p>
          <a:p>
            <a:pPr marL="836075" lvl="1" indent="-457200">
              <a:buFont typeface="Wingdings" panose="05000000000000000000" pitchFamily="2" charset="2"/>
              <a:buChar char="ü"/>
            </a:pPr>
            <a:r>
              <a:rPr lang="en-GB" altLang="it-IT" sz="26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Alignment with COSMO strategy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GB" altLang="it-IT" sz="26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endParaRPr lang="it-IT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6B14972A-9A67-7C89-5FEF-97677ED7394E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Titolo 10">
            <a:extLst>
              <a:ext uri="{FF2B5EF4-FFF2-40B4-BE49-F238E27FC236}">
                <a16:creationId xmlns:a16="http://schemas.microsoft.com/office/drawing/2014/main" id="{13D92539-A7EC-1DC0-6809-0C6191FA867A}"/>
              </a:ext>
            </a:extLst>
          </p:cNvPr>
          <p:cNvSpPr txBox="1">
            <a:spLocks/>
          </p:cNvSpPr>
          <p:nvPr/>
        </p:nvSpPr>
        <p:spPr>
          <a:xfrm>
            <a:off x="0" y="13722"/>
            <a:ext cx="12192000" cy="864000"/>
          </a:xfrm>
          <a:prstGeom prst="rect">
            <a:avLst/>
          </a:prstGeom>
        </p:spPr>
        <p:txBody>
          <a:bodyPr/>
          <a:lstStyle>
            <a:lvl1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2pPr>
            <a:lvl3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3pPr>
            <a:lvl4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4pPr>
            <a:lvl5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5pPr>
            <a:lvl6pPr marL="311814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6pPr>
            <a:lvl7pPr marL="598722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7pPr>
            <a:lvl8pPr marL="88563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8pPr>
            <a:lvl9pPr marL="117254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9pPr>
          </a:lstStyle>
          <a:p>
            <a:r>
              <a:rPr lang="it-IT" sz="4000" b="1" kern="1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Calibri" panose="020F0502020204030204" pitchFamily="34" charset="0"/>
                <a:sym typeface="Gill Sans"/>
              </a:rPr>
              <a:t>National Report - ITALY</a:t>
            </a:r>
            <a:endParaRPr lang="it-IT" sz="3733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Calibri" panose="020F0502020204030204" pitchFamily="34" charset="0"/>
              <a:sym typeface="Gill Sans"/>
            </a:endParaRPr>
          </a:p>
          <a:p>
            <a:endParaRPr lang="it-IT" sz="3733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  <a:sym typeface="Gill San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5DC347C-BBF2-275D-1605-F1533C9775FC}"/>
              </a:ext>
            </a:extLst>
          </p:cNvPr>
          <p:cNvSpPr txBox="1"/>
          <p:nvPr/>
        </p:nvSpPr>
        <p:spPr>
          <a:xfrm>
            <a:off x="351463" y="4725144"/>
            <a:ext cx="11489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Calibri corpo"/>
                <a:ea typeface="+mn-ea"/>
                <a:cs typeface="+mn-cs"/>
              </a:rPr>
              <a:t>Antonio VOCINO, the CNMCA NWP group </a:t>
            </a:r>
            <a:br>
              <a:rPr lang="en-US" sz="2800" b="1" i="1" dirty="0">
                <a:solidFill>
                  <a:srgbClr val="002060"/>
                </a:solidFill>
                <a:latin typeface="Calibri corpo"/>
                <a:ea typeface="+mn-ea"/>
                <a:cs typeface="+mn-cs"/>
              </a:rPr>
            </a:br>
            <a:r>
              <a:rPr lang="en-US" sz="2400" b="1" i="1" dirty="0">
                <a:solidFill>
                  <a:srgbClr val="002060"/>
                </a:solidFill>
                <a:latin typeface="Calibri corpo"/>
                <a:ea typeface="+mn-ea"/>
                <a:cs typeface="+mn-cs"/>
              </a:rPr>
              <a:t>and the “Italian COSMO family”</a:t>
            </a:r>
            <a:br>
              <a:rPr lang="en-US" sz="2800" i="1" dirty="0">
                <a:solidFill>
                  <a:srgbClr val="002060"/>
                </a:solidFill>
                <a:latin typeface="Calibri corpo"/>
                <a:ea typeface="+mn-ea"/>
                <a:cs typeface="+mn-cs"/>
              </a:rPr>
            </a:br>
            <a:r>
              <a:rPr lang="it-IT" sz="1600" i="1" dirty="0">
                <a:solidFill>
                  <a:srgbClr val="002060"/>
                </a:solidFill>
                <a:latin typeface="Calibri corpo"/>
                <a:ea typeface="+mn-ea"/>
                <a:cs typeface="+mn-cs"/>
              </a:rPr>
              <a:t>antonio.vocino@am.difesa.it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9F46FE9-2286-D7AA-CB3B-CC3051AC97D4}"/>
              </a:ext>
            </a:extLst>
          </p:cNvPr>
          <p:cNvGrpSpPr/>
          <p:nvPr/>
        </p:nvGrpSpPr>
        <p:grpSpPr>
          <a:xfrm>
            <a:off x="3638202" y="5496044"/>
            <a:ext cx="8434462" cy="926296"/>
            <a:chOff x="3638202" y="5496044"/>
            <a:chExt cx="8434462" cy="926296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C24360ED-D78B-60AD-B6E9-CA9562B61FC9}"/>
                </a:ext>
              </a:extLst>
            </p:cNvPr>
            <p:cNvGrpSpPr/>
            <p:nvPr/>
          </p:nvGrpSpPr>
          <p:grpSpPr>
            <a:xfrm>
              <a:off x="3638202" y="5496044"/>
              <a:ext cx="7415795" cy="926296"/>
              <a:chOff x="4448525" y="980728"/>
              <a:chExt cx="7415795" cy="926296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908A293D-83BC-336A-1ED3-32B470459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67416" y="992496"/>
                <a:ext cx="6296904" cy="914528"/>
              </a:xfrm>
              <a:prstGeom prst="rect">
                <a:avLst/>
              </a:prstGeom>
            </p:spPr>
          </p:pic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F492DB87-C666-3FBB-9BD6-37ECE6932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48525" y="980728"/>
                <a:ext cx="1038370" cy="914528"/>
              </a:xfrm>
              <a:prstGeom prst="rect">
                <a:avLst/>
              </a:prstGeom>
            </p:spPr>
          </p:pic>
        </p:grpSp>
        <p:pic>
          <p:nvPicPr>
            <p:cNvPr id="14" name="Immagine 13" descr="Immagine che contiene testo, Carattere, logo, Blu elettrico&#10;&#10;Il contenuto generato dall'IA potrebbe non essere corretto.">
              <a:extLst>
                <a:ext uri="{FF2B5EF4-FFF2-40B4-BE49-F238E27FC236}">
                  <a16:creationId xmlns:a16="http://schemas.microsoft.com/office/drawing/2014/main" id="{EBF8D62E-1090-DEFF-5131-5E936680B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81926" y="5500402"/>
              <a:ext cx="990738" cy="905001"/>
            </a:xfrm>
            <a:prstGeom prst="rect">
              <a:avLst/>
            </a:prstGeom>
          </p:spPr>
        </p:pic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99C3107B-F959-B5F3-56BE-8490A01DD0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34145" y="974858"/>
            <a:ext cx="3523708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702E38C0-09AA-7213-068D-26202F6F0C96}"/>
              </a:ext>
            </a:extLst>
          </p:cNvPr>
          <p:cNvGrpSpPr/>
          <p:nvPr/>
        </p:nvGrpSpPr>
        <p:grpSpPr>
          <a:xfrm>
            <a:off x="120365" y="116632"/>
            <a:ext cx="7415795" cy="926296"/>
            <a:chOff x="4448525" y="980728"/>
            <a:chExt cx="7415795" cy="92629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780A471-7C35-7F5F-F3C8-DA9E0D843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7416" y="992496"/>
              <a:ext cx="6296904" cy="914528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D8B6EC2-456B-1AED-5691-FEFE6A482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525" y="980728"/>
              <a:ext cx="1038370" cy="914528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F962ABE1-5F5D-EE4E-ED99-6E13532D9A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98400" y="1195200"/>
            <a:ext cx="9395200" cy="52848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1631C79-739B-72E5-8A67-B926F8039126}"/>
              </a:ext>
            </a:extLst>
          </p:cNvPr>
          <p:cNvSpPr/>
          <p:nvPr/>
        </p:nvSpPr>
        <p:spPr>
          <a:xfrm>
            <a:off x="120364" y="116632"/>
            <a:ext cx="5255555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948246D-12CF-7247-E889-69A5237F135C}"/>
              </a:ext>
            </a:extLst>
          </p:cNvPr>
          <p:cNvSpPr/>
          <p:nvPr/>
        </p:nvSpPr>
        <p:spPr>
          <a:xfrm>
            <a:off x="6456040" y="115200"/>
            <a:ext cx="1160640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3DFB3728-50C9-E0EA-C42B-F00670019411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3846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702E38C0-09AA-7213-068D-26202F6F0C96}"/>
              </a:ext>
            </a:extLst>
          </p:cNvPr>
          <p:cNvGrpSpPr/>
          <p:nvPr/>
        </p:nvGrpSpPr>
        <p:grpSpPr>
          <a:xfrm>
            <a:off x="120365" y="116632"/>
            <a:ext cx="7415795" cy="926296"/>
            <a:chOff x="4448525" y="980728"/>
            <a:chExt cx="7415795" cy="92629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780A471-7C35-7F5F-F3C8-DA9E0D843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7416" y="992496"/>
              <a:ext cx="6296904" cy="914528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D8B6EC2-456B-1AED-5691-FEFE6A482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525" y="980728"/>
              <a:ext cx="1038370" cy="914528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F962ABE1-5F5D-EE4E-ED99-6E13532D9A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99376" y="1196752"/>
            <a:ext cx="9393247" cy="528370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ACC6620-F0EE-A20D-8B0D-05F9B55591D2}"/>
              </a:ext>
            </a:extLst>
          </p:cNvPr>
          <p:cNvSpPr/>
          <p:nvPr/>
        </p:nvSpPr>
        <p:spPr>
          <a:xfrm>
            <a:off x="136130" y="116632"/>
            <a:ext cx="6296904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0F4EA14C-74FD-20EB-1D52-5C59CEE5C838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2914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073E2-98C3-BE8E-30BF-322686D3E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4AD522F-05EC-BFFF-82CE-692E5CEFD4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9376" y="1196752"/>
            <a:ext cx="9393247" cy="528370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3BF059C-23B7-1ABA-20B4-0D58A06F2AB1}"/>
              </a:ext>
            </a:extLst>
          </p:cNvPr>
          <p:cNvSpPr/>
          <p:nvPr/>
        </p:nvSpPr>
        <p:spPr>
          <a:xfrm>
            <a:off x="136130" y="116632"/>
            <a:ext cx="6296904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8DE77DE2-043E-EC60-BB16-C17175046B2D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9" name="Immagine 8" descr="Immagine che contiene testo, Carattere, logo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C3BD001F-4D5B-89DB-6146-D9A3E7BBF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050" y="127264"/>
            <a:ext cx="990738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93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BAEDA-2878-0F7C-2462-A9DB0EC27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D6241DD-EF3A-30C3-8558-F3FB2618A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17538"/>
            <a:ext cx="8030564" cy="6022923"/>
          </a:xfrm>
          <a:prstGeom prst="rect">
            <a:avLst/>
          </a:prstGeom>
        </p:spPr>
      </p:pic>
      <p:sp>
        <p:nvSpPr>
          <p:cNvPr id="51" name="Titolo 10">
            <a:extLst>
              <a:ext uri="{FF2B5EF4-FFF2-40B4-BE49-F238E27FC236}">
                <a16:creationId xmlns:a16="http://schemas.microsoft.com/office/drawing/2014/main" id="{89ACAFAD-DBF6-AF39-D2CE-582C1167AAF0}"/>
              </a:ext>
            </a:extLst>
          </p:cNvPr>
          <p:cNvSpPr txBox="1">
            <a:spLocks/>
          </p:cNvSpPr>
          <p:nvPr/>
        </p:nvSpPr>
        <p:spPr>
          <a:xfrm>
            <a:off x="0" y="2996952"/>
            <a:ext cx="12192000" cy="879277"/>
          </a:xfrm>
          <a:prstGeom prst="rect">
            <a:avLst/>
          </a:prstGeom>
        </p:spPr>
        <p:txBody>
          <a:bodyPr/>
          <a:lstStyle>
            <a:lvl1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2pPr>
            <a:lvl3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3pPr>
            <a:lvl4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4pPr>
            <a:lvl5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5pPr>
            <a:lvl6pPr marL="311814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6pPr>
            <a:lvl7pPr marL="598722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7pPr>
            <a:lvl8pPr marL="88563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8pPr>
            <a:lvl9pPr marL="117254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9pPr>
          </a:lstStyle>
          <a:p>
            <a:r>
              <a:rPr lang="it-IT" sz="3733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  <a:t>Rumors</a:t>
            </a:r>
            <a:r>
              <a:rPr lang="it-IT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  <a:t> from </a:t>
            </a:r>
            <a:r>
              <a:rPr lang="it-IT" sz="3733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  <a:t>our</a:t>
            </a:r>
            <a:r>
              <a:rPr lang="it-IT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  <a:t> forecasting room…</a:t>
            </a:r>
            <a:br>
              <a:rPr lang="it-IT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</a:br>
            <a:r>
              <a:rPr lang="it-IT" sz="3733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  <a:t>recent</a:t>
            </a:r>
            <a:r>
              <a:rPr lang="it-IT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  <a:t> ICON case studies</a:t>
            </a:r>
          </a:p>
        </p:txBody>
      </p:sp>
      <p:sp>
        <p:nvSpPr>
          <p:cNvPr id="48" name="Segnaposto piè di pagina 4">
            <a:extLst>
              <a:ext uri="{FF2B5EF4-FFF2-40B4-BE49-F238E27FC236}">
                <a16:creationId xmlns:a16="http://schemas.microsoft.com/office/drawing/2014/main" id="{B9BE5B80-F07E-6AEB-744A-DB82D312276E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0349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ato\Documents\aeronautica\Corso_professionale\4)faseAM\tesina\tesi_latex\imma\mete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5717" y="34290"/>
            <a:ext cx="1656283" cy="1634490"/>
          </a:xfrm>
          <a:prstGeom prst="rect">
            <a:avLst/>
          </a:prstGeom>
          <a:noFill/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" y="6103913"/>
            <a:ext cx="3289560" cy="7489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187" y="5861392"/>
            <a:ext cx="779813" cy="991421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07304" y="76812"/>
            <a:ext cx="8920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Study: intense TS over south Tuscany 20-21/08/2025</a:t>
            </a:r>
          </a:p>
        </p:txBody>
      </p:sp>
      <p:pic>
        <p:nvPicPr>
          <p:cNvPr id="9" name="Immagin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4" y="6367"/>
            <a:ext cx="1242060" cy="1652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/>
          <p:cNvSpPr txBox="1"/>
          <p:nvPr/>
        </p:nvSpPr>
        <p:spPr>
          <a:xfrm>
            <a:off x="3738789" y="6293697"/>
            <a:ext cx="598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COSMO GM-2025,  01-05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 Basel,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Switzerland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7"/>
          <a:stretch/>
        </p:blipFill>
        <p:spPr>
          <a:xfrm>
            <a:off x="420933" y="1430897"/>
            <a:ext cx="5472652" cy="4533900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98187" y="1520026"/>
            <a:ext cx="3009217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 + rain gauges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18-24 UTC 20/08/25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24" y="1543246"/>
            <a:ext cx="5343144" cy="430920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67" y="1460312"/>
            <a:ext cx="4488715" cy="4501865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8830282" y="3147646"/>
            <a:ext cx="739586" cy="64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5989477" y="3385870"/>
            <a:ext cx="739586" cy="64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1279521" y="4158762"/>
            <a:ext cx="1377445" cy="10286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359648" y="5052936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IFS 00utc 20/08/25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Prec06h step +24h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055346" y="5052936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ICON-IT 00utc 20/08/25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Prec06h step +24h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622066" y="720939"/>
            <a:ext cx="8920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 tends to miss convection that starts at sea</a:t>
            </a:r>
          </a:p>
        </p:txBody>
      </p:sp>
    </p:spTree>
    <p:extLst>
      <p:ext uri="{BB962C8B-B14F-4D97-AF65-F5344CB8AC3E}">
        <p14:creationId xmlns:p14="http://schemas.microsoft.com/office/powerpoint/2010/main" val="705064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ato\Documents\aeronautica\Corso_professionale\4)faseAM\tesina\tesi_latex\imma\mete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5717" y="34290"/>
            <a:ext cx="1656283" cy="1634490"/>
          </a:xfrm>
          <a:prstGeom prst="rect">
            <a:avLst/>
          </a:prstGeom>
          <a:noFill/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" y="6103913"/>
            <a:ext cx="3289560" cy="7489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187" y="5861392"/>
            <a:ext cx="779813" cy="991421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07304" y="76812"/>
            <a:ext cx="8920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Study: intense TS over south Romagna 24/08/2025</a:t>
            </a:r>
          </a:p>
        </p:txBody>
      </p:sp>
      <p:pic>
        <p:nvPicPr>
          <p:cNvPr id="9" name="Immagin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4" y="6367"/>
            <a:ext cx="1242060" cy="1652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/>
          <p:cNvSpPr txBox="1"/>
          <p:nvPr/>
        </p:nvSpPr>
        <p:spPr>
          <a:xfrm>
            <a:off x="3738789" y="6293697"/>
            <a:ext cx="598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COSMO GM-2025,  01-05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 Basel,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Switzerland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347405" y="1040894"/>
            <a:ext cx="3009217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 SRI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368527" y="588044"/>
            <a:ext cx="8920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 saw correctly the convection but with some hours of delay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101" y="1448507"/>
            <a:ext cx="4874236" cy="258387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031" y="3732093"/>
            <a:ext cx="4777306" cy="2527784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3658" y="1555100"/>
            <a:ext cx="5054796" cy="233338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3658" y="3803988"/>
            <a:ext cx="5125549" cy="2340266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279648" y="1049709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ICON-IT 00utc 23/08/25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prec1h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37373" y="2081921"/>
            <a:ext cx="198602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24/08/25 - 02utc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439941" y="2081921"/>
            <a:ext cx="3279396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24/08/25 - 06utc - step +30h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37373" y="4328369"/>
            <a:ext cx="198602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24/08/25 - 04utc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6439941" y="4328369"/>
            <a:ext cx="3279396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24/08/25 - 08utc - step +32h</a:t>
            </a:r>
          </a:p>
        </p:txBody>
      </p:sp>
      <p:sp>
        <p:nvSpPr>
          <p:cNvPr id="28" name="Ovale 27"/>
          <p:cNvSpPr/>
          <p:nvPr/>
        </p:nvSpPr>
        <p:spPr>
          <a:xfrm>
            <a:off x="2503412" y="2818237"/>
            <a:ext cx="614543" cy="64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e 28"/>
          <p:cNvSpPr/>
          <p:nvPr/>
        </p:nvSpPr>
        <p:spPr>
          <a:xfrm>
            <a:off x="8115758" y="2831190"/>
            <a:ext cx="614543" cy="64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e 29"/>
          <p:cNvSpPr/>
          <p:nvPr/>
        </p:nvSpPr>
        <p:spPr>
          <a:xfrm>
            <a:off x="8261889" y="5287318"/>
            <a:ext cx="614543" cy="64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e 30"/>
          <p:cNvSpPr/>
          <p:nvPr/>
        </p:nvSpPr>
        <p:spPr>
          <a:xfrm>
            <a:off x="2592690" y="5399034"/>
            <a:ext cx="614543" cy="64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285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6" y="1101364"/>
            <a:ext cx="4681141" cy="4959366"/>
          </a:xfrm>
          <a:prstGeom prst="rect">
            <a:avLst/>
          </a:prstGeom>
        </p:spPr>
      </p:pic>
      <p:pic>
        <p:nvPicPr>
          <p:cNvPr id="1026" name="Picture 2" descr="https://prometeo2.meteoam.it/Storage/Catop/2025-08-28/ECMW_203_202508280000_ITALIA_PT@@@@@@_999@@@@@@@@@_018_006_06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57" y="1747109"/>
            <a:ext cx="5373671" cy="403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rometeo2.meteoam.it/Storage/Catop/2025-08-28/ICON_134_202508280000_ITALIA_PT@@@@@@_999@@@@@@@@@_018_006_07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12" y="1739225"/>
            <a:ext cx="4188026" cy="420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bato\Documents\aeronautica\Corso_professionale\4)faseAM\tesina\tesi_latex\imma\meteo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35717" y="34290"/>
            <a:ext cx="1656283" cy="1634490"/>
          </a:xfrm>
          <a:prstGeom prst="rect">
            <a:avLst/>
          </a:prstGeom>
          <a:noFill/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" y="6103913"/>
            <a:ext cx="3289560" cy="7489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187" y="5861392"/>
            <a:ext cx="779813" cy="991421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46820" y="76812"/>
            <a:ext cx="9690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Study: precipitation over Liguria and Tuscany 28/08/2025</a:t>
            </a:r>
          </a:p>
        </p:txBody>
      </p:sp>
      <p:pic>
        <p:nvPicPr>
          <p:cNvPr id="9" name="Immagine 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4" y="6367"/>
            <a:ext cx="1242060" cy="1652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/>
          <p:cNvSpPr txBox="1"/>
          <p:nvPr/>
        </p:nvSpPr>
        <p:spPr>
          <a:xfrm>
            <a:off x="3738789" y="6293697"/>
            <a:ext cx="598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COSMO GM-2025,  01-05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 Basel,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Switzerland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322332" y="876829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 + rain gauges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12-18 UTC 28/08/25</a:t>
            </a:r>
          </a:p>
        </p:txBody>
      </p:sp>
      <p:sp>
        <p:nvSpPr>
          <p:cNvPr id="3" name="Ovale 2"/>
          <p:cNvSpPr/>
          <p:nvPr/>
        </p:nvSpPr>
        <p:spPr>
          <a:xfrm>
            <a:off x="8606708" y="2721007"/>
            <a:ext cx="739586" cy="64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6067090" y="2876868"/>
            <a:ext cx="739586" cy="64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686430" y="2213720"/>
            <a:ext cx="1120779" cy="931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5045449" y="5052936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IFS 00utc 28/08/25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Prec06h step +18h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363074" y="5052936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ICON-IT 00utc 28/08/25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Prec06h step +18h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566118" y="1243773"/>
            <a:ext cx="67319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Overestimation for IFS, Week signal for ICON-IT</a:t>
            </a:r>
          </a:p>
        </p:txBody>
      </p:sp>
    </p:spTree>
    <p:extLst>
      <p:ext uri="{BB962C8B-B14F-4D97-AF65-F5344CB8AC3E}">
        <p14:creationId xmlns:p14="http://schemas.microsoft.com/office/powerpoint/2010/main" val="144396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ometeo2.meteoam.it/Storage/Catop/2025-08-28/ECMW_203_202508280000_ITALIA_PT@@@@@@_999@@@@@@@@@_024_006_06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377" y="1820077"/>
            <a:ext cx="5699802" cy="427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3" y="1213337"/>
            <a:ext cx="4950968" cy="4890575"/>
          </a:xfrm>
          <a:prstGeom prst="rect">
            <a:avLst/>
          </a:prstGeom>
        </p:spPr>
      </p:pic>
      <p:pic>
        <p:nvPicPr>
          <p:cNvPr id="2" name="Picture 3" descr="C:\Users\bato\Documents\aeronautica\Corso_professionale\4)faseAM\tesina\tesi_latex\imma\mete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35717" y="34290"/>
            <a:ext cx="1656283" cy="1634490"/>
          </a:xfrm>
          <a:prstGeom prst="rect">
            <a:avLst/>
          </a:prstGeom>
          <a:noFill/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" y="6103913"/>
            <a:ext cx="3289560" cy="7489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187" y="5861392"/>
            <a:ext cx="779813" cy="991421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46820" y="76812"/>
            <a:ext cx="96908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Study: precipitation FCST over Liguria and Tuscany 28/08/2025</a:t>
            </a:r>
          </a:p>
        </p:txBody>
      </p:sp>
      <p:pic>
        <p:nvPicPr>
          <p:cNvPr id="9" name="Immagine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4" y="6367"/>
            <a:ext cx="1242060" cy="1652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/>
          <p:cNvSpPr txBox="1"/>
          <p:nvPr/>
        </p:nvSpPr>
        <p:spPr>
          <a:xfrm>
            <a:off x="3738789" y="6293697"/>
            <a:ext cx="598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COSMO GM-2025,  01-05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 Basel,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Switzerland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505745" y="719498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 + rain gauges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18-24 UTC 28/08/25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E924C24-FD69-A116-001F-522961C7942A}"/>
              </a:ext>
            </a:extLst>
          </p:cNvPr>
          <p:cNvGrpSpPr/>
          <p:nvPr/>
        </p:nvGrpSpPr>
        <p:grpSpPr>
          <a:xfrm>
            <a:off x="7919184" y="1876383"/>
            <a:ext cx="4052941" cy="4064814"/>
            <a:chOff x="7919184" y="1952583"/>
            <a:chExt cx="4052941" cy="4064814"/>
          </a:xfrm>
        </p:grpSpPr>
        <p:pic>
          <p:nvPicPr>
            <p:cNvPr id="1026" name="Picture 2" descr="https://prometeo2.meteoam.it/Storage/Catop/2025-08-28/ICON_134_202508280000_ITALIA_PT@@@@@@_999@@@@@@@@@_024_006_071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9184" y="1952583"/>
              <a:ext cx="4052941" cy="406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e 2"/>
            <p:cNvSpPr/>
            <p:nvPr/>
          </p:nvSpPr>
          <p:spPr>
            <a:xfrm>
              <a:off x="8417044" y="3021181"/>
              <a:ext cx="895324" cy="6784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Ovale 14"/>
          <p:cNvSpPr/>
          <p:nvPr/>
        </p:nvSpPr>
        <p:spPr>
          <a:xfrm>
            <a:off x="6168896" y="3182621"/>
            <a:ext cx="835390" cy="6772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1059713" y="2454487"/>
            <a:ext cx="1377445" cy="10286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5049077" y="5328070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IFS 00utc 28/08/25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Prec06h step +24h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055346" y="5387043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ICON-IT 00utc 28/08/25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Prec06h step +24h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680191" y="1045929"/>
            <a:ext cx="67319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Overestimation for IFS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 signal for ICON-IT, especially at sea (TS line)</a:t>
            </a:r>
          </a:p>
        </p:txBody>
      </p:sp>
    </p:spTree>
    <p:extLst>
      <p:ext uri="{BB962C8B-B14F-4D97-AF65-F5344CB8AC3E}">
        <p14:creationId xmlns:p14="http://schemas.microsoft.com/office/powerpoint/2010/main" val="3786557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ometeo2.meteoam.it/Storage/Catop/2025-08-28/ECMW_203_202508280000_ITALIA_PT@@@@@@_999@@@@@@@@@_030_006_06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213" y="1686472"/>
            <a:ext cx="5730131" cy="42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rometeo2.meteoam.it/Storage/Catop/2025-08-28/ICON_134_202508280000_ITALIA_PT@@@@@@_999@@@@@@@@@_030_006_07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221" y="1739225"/>
            <a:ext cx="4211096" cy="432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" y="926899"/>
            <a:ext cx="4869133" cy="5197635"/>
          </a:xfrm>
          <a:prstGeom prst="rect">
            <a:avLst/>
          </a:prstGeom>
        </p:spPr>
      </p:pic>
      <p:pic>
        <p:nvPicPr>
          <p:cNvPr id="2" name="Picture 3" descr="C:\Users\bato\Documents\aeronautica\Corso_professionale\4)faseAM\tesina\tesi_latex\imma\meteo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35717" y="34290"/>
            <a:ext cx="1656283" cy="1634490"/>
          </a:xfrm>
          <a:prstGeom prst="rect">
            <a:avLst/>
          </a:prstGeom>
          <a:noFill/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" y="6103913"/>
            <a:ext cx="3289560" cy="7489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187" y="5861392"/>
            <a:ext cx="779813" cy="991421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46820" y="76812"/>
            <a:ext cx="96908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Study: precipitation FCST over Liguria and Tuscany 29/08/2025</a:t>
            </a:r>
          </a:p>
        </p:txBody>
      </p:sp>
      <p:pic>
        <p:nvPicPr>
          <p:cNvPr id="9" name="Immagine 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4" y="6367"/>
            <a:ext cx="1242060" cy="1652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/>
          <p:cNvSpPr txBox="1"/>
          <p:nvPr/>
        </p:nvSpPr>
        <p:spPr>
          <a:xfrm>
            <a:off x="3738789" y="6293697"/>
            <a:ext cx="598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COSMO GM-2025,  01-05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 Basel,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Switzerland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46820" y="747326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 + rain gauges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00-06 UTC 29/08/25</a:t>
            </a:r>
          </a:p>
        </p:txBody>
      </p:sp>
      <p:sp>
        <p:nvSpPr>
          <p:cNvPr id="3" name="Ovale 2"/>
          <p:cNvSpPr/>
          <p:nvPr/>
        </p:nvSpPr>
        <p:spPr>
          <a:xfrm>
            <a:off x="9316886" y="3279531"/>
            <a:ext cx="908568" cy="7913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5754421" y="3505559"/>
            <a:ext cx="848602" cy="7587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1641417" y="2883877"/>
            <a:ext cx="1377445" cy="10286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966317" y="5052936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IFS 00utc 28/08/25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Prec06h step +30h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402970" y="5037346"/>
            <a:ext cx="300921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ICON-IT 00utc 28/08/25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Prec06h step +30h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557102" y="1045929"/>
            <a:ext cx="67319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Overestimation for both models in the North of Italy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signal for ICON-IT in the Center of Italy</a:t>
            </a:r>
          </a:p>
        </p:txBody>
      </p:sp>
      <p:sp>
        <p:nvSpPr>
          <p:cNvPr id="23" name="Ovale 22"/>
          <p:cNvSpPr/>
          <p:nvPr/>
        </p:nvSpPr>
        <p:spPr>
          <a:xfrm>
            <a:off x="5435550" y="2592985"/>
            <a:ext cx="1182923" cy="3793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e 23"/>
          <p:cNvSpPr/>
          <p:nvPr/>
        </p:nvSpPr>
        <p:spPr>
          <a:xfrm>
            <a:off x="8848882" y="2257433"/>
            <a:ext cx="1182923" cy="3793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90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Viso umano, vestiti, persona, sorriso&#10;&#10;Il contenuto generato dall'IA potrebbe non essere corretto.">
            <a:extLst>
              <a:ext uri="{FF2B5EF4-FFF2-40B4-BE49-F238E27FC236}">
                <a16:creationId xmlns:a16="http://schemas.microsoft.com/office/drawing/2014/main" id="{6B7A26D1-99DC-FAFF-20AE-A60B4181D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435" y="1097721"/>
            <a:ext cx="3919364" cy="5225819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6EA72A-0346-ACC1-793E-CDB9CFDAC8CC}"/>
              </a:ext>
            </a:extLst>
          </p:cNvPr>
          <p:cNvSpPr txBox="1">
            <a:spLocks/>
          </p:cNvSpPr>
          <p:nvPr/>
        </p:nvSpPr>
        <p:spPr>
          <a:xfrm>
            <a:off x="838200" y="1268759"/>
            <a:ext cx="5761856" cy="490820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Fostering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COSMO narrative for the benefit of the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Italian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NWP community</a:t>
            </a:r>
          </a:p>
          <a:p>
            <a:pPr fontAlgn="auto">
              <a:spcAft>
                <a:spcPts val="0"/>
              </a:spcAft>
            </a:pP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Strengthening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national partnership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it-IT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synergies</a:t>
            </a:r>
            <a:r>
              <a:rPr lang="it-IT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it-IT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  <a:r>
              <a:rPr lang="it-IT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it-IT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coordination</a:t>
            </a:r>
            <a:br>
              <a:rPr lang="it-IT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duplications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it-IT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autarchy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it-IT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endParaRPr lang="it-IT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Alignment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the COSMO strategy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feeding</a:t>
            </a:r>
            <a:r>
              <a:rPr lang="it-IT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Working Groups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bringing</a:t>
            </a:r>
            <a:r>
              <a:rPr lang="it-IT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COSMO activities «</a:t>
            </a:r>
            <a:r>
              <a:rPr lang="it-IT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home»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open-science and open-mind</a:t>
            </a:r>
          </a:p>
          <a:p>
            <a:pPr fontAlgn="auto">
              <a:spcAft>
                <a:spcPts val="0"/>
              </a:spcAft>
            </a:pPr>
            <a:endParaRPr lang="it-IT" dirty="0"/>
          </a:p>
          <a:p>
            <a:pPr marL="0" indent="0" fontAlgn="auto">
              <a:spcAft>
                <a:spcPts val="0"/>
              </a:spcAft>
              <a:buNone/>
            </a:pPr>
            <a:br>
              <a:rPr lang="it-IT" i="1" dirty="0"/>
            </a:br>
            <a:endParaRPr lang="it-IT" i="1" dirty="0">
              <a:highlight>
                <a:srgbClr val="FFFF00"/>
              </a:highlight>
            </a:endParaRPr>
          </a:p>
        </p:txBody>
      </p:sp>
      <p:sp>
        <p:nvSpPr>
          <p:cNvPr id="4" name="Titolo 10">
            <a:extLst>
              <a:ext uri="{FF2B5EF4-FFF2-40B4-BE49-F238E27FC236}">
                <a16:creationId xmlns:a16="http://schemas.microsoft.com/office/drawing/2014/main" id="{C2541306-271B-9693-AC1F-722A240807F1}"/>
              </a:ext>
            </a:extLst>
          </p:cNvPr>
          <p:cNvSpPr txBox="1">
            <a:spLocks/>
          </p:cNvSpPr>
          <p:nvPr/>
        </p:nvSpPr>
        <p:spPr>
          <a:xfrm>
            <a:off x="0" y="13722"/>
            <a:ext cx="12192000" cy="879277"/>
          </a:xfrm>
          <a:prstGeom prst="rect">
            <a:avLst/>
          </a:prstGeom>
        </p:spPr>
        <p:txBody>
          <a:bodyPr/>
          <a:lstStyle>
            <a:lvl1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2pPr>
            <a:lvl3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3pPr>
            <a:lvl4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4pPr>
            <a:lvl5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5pPr>
            <a:lvl6pPr marL="311814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6pPr>
            <a:lvl7pPr marL="598722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7pPr>
            <a:lvl8pPr marL="88563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8pPr>
            <a:lvl9pPr marL="117254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9pPr>
          </a:lstStyle>
          <a:p>
            <a:r>
              <a:rPr lang="en-US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  <a:t>The way ahead</a:t>
            </a:r>
            <a:br>
              <a:rPr lang="en-US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</a:br>
            <a:endParaRPr lang="it-IT" sz="3733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  <a:sym typeface="Gill Sans"/>
            </a:endParaRPr>
          </a:p>
          <a:p>
            <a:endParaRPr lang="it-IT" sz="3733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  <a:sym typeface="Gill San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9F00027-3631-64B5-0BA6-68AAB346FC26}"/>
              </a:ext>
            </a:extLst>
          </p:cNvPr>
          <p:cNvSpPr txBox="1"/>
          <p:nvPr/>
        </p:nvSpPr>
        <p:spPr>
          <a:xfrm>
            <a:off x="3238048" y="5355213"/>
            <a:ext cx="3659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But…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how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does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it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 work?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67E8AF3D-F989-CF41-BDB1-9F526340F0D0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62086D3-C7FB-416F-B088-B4064FB46ED6}"/>
              </a:ext>
            </a:extLst>
          </p:cNvPr>
          <p:cNvSpPr txBox="1"/>
          <p:nvPr/>
        </p:nvSpPr>
        <p:spPr>
          <a:xfrm>
            <a:off x="8544272" y="5642084"/>
            <a:ext cx="168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Thank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you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4243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7331440" y="796449"/>
            <a:ext cx="3949136" cy="1545657"/>
            <a:chOff x="5498580" y="597337"/>
            <a:chExt cx="2961852" cy="1159243"/>
          </a:xfrm>
        </p:grpSpPr>
        <p:grpSp>
          <p:nvGrpSpPr>
            <p:cNvPr id="8" name="Gruppo 7"/>
            <p:cNvGrpSpPr/>
            <p:nvPr/>
          </p:nvGrpSpPr>
          <p:grpSpPr>
            <a:xfrm>
              <a:off x="5530810" y="629963"/>
              <a:ext cx="2929622" cy="1126617"/>
              <a:chOff x="5238072" y="419021"/>
              <a:chExt cx="2929622" cy="1126617"/>
            </a:xfrm>
          </p:grpSpPr>
          <p:sp>
            <p:nvSpPr>
              <p:cNvPr id="9" name="Text Box 39"/>
              <p:cNvSpPr txBox="1">
                <a:spLocks noChangeArrowheads="1"/>
              </p:cNvSpPr>
              <p:nvPr/>
            </p:nvSpPr>
            <p:spPr bwMode="auto">
              <a:xfrm>
                <a:off x="5238072" y="419021"/>
                <a:ext cx="2929622" cy="555778"/>
              </a:xfrm>
              <a:prstGeom prst="rect">
                <a:avLst/>
              </a:prstGeom>
              <a:noFill/>
              <a:ln w="9360" cap="sq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tabLst>
                    <a:tab pos="723882" algn="l"/>
                    <a:tab pos="1447764" algn="l"/>
                    <a:tab pos="2171646" algn="l"/>
                    <a:tab pos="2895528" algn="l"/>
                    <a:tab pos="3619410" algn="l"/>
                    <a:tab pos="4343291" algn="l"/>
                    <a:tab pos="5067173" algn="l"/>
                    <a:tab pos="5791055" algn="l"/>
                  </a:tabLst>
                </a:pPr>
                <a:endParaRPr lang="it-IT" sz="800" dirty="0">
                  <a:solidFill>
                    <a:srgbClr val="000000"/>
                  </a:solidFill>
                </a:endParaRPr>
              </a:p>
              <a:p>
                <a:pPr>
                  <a:tabLst>
                    <a:tab pos="723882" algn="l"/>
                    <a:tab pos="1447764" algn="l"/>
                    <a:tab pos="2171646" algn="l"/>
                    <a:tab pos="2895528" algn="l"/>
                    <a:tab pos="3619410" algn="l"/>
                    <a:tab pos="4343291" algn="l"/>
                    <a:tab pos="5067173" algn="l"/>
                    <a:tab pos="5791055" algn="l"/>
                  </a:tabLst>
                </a:pPr>
                <a:endParaRPr lang="it-IT" sz="800" dirty="0">
                  <a:solidFill>
                    <a:srgbClr val="000000"/>
                  </a:solidFill>
                </a:endParaRPr>
              </a:p>
              <a:p>
                <a:pPr>
                  <a:tabLst>
                    <a:tab pos="723882" algn="l"/>
                    <a:tab pos="1447764" algn="l"/>
                    <a:tab pos="2171646" algn="l"/>
                    <a:tab pos="2895528" algn="l"/>
                    <a:tab pos="3619410" algn="l"/>
                    <a:tab pos="4343291" algn="l"/>
                    <a:tab pos="5067173" algn="l"/>
                    <a:tab pos="5791055" algn="l"/>
                  </a:tabLst>
                </a:pPr>
                <a:r>
                  <a:rPr lang="it-IT" sz="867" dirty="0">
                    <a:solidFill>
                      <a:srgbClr val="000000"/>
                    </a:solidFill>
                  </a:rPr>
                  <a:t>RAOB (</a:t>
                </a:r>
                <a:r>
                  <a:rPr lang="it-IT" sz="867" dirty="0" err="1">
                    <a:solidFill>
                      <a:srgbClr val="000000"/>
                    </a:solidFill>
                  </a:rPr>
                  <a:t>also</a:t>
                </a:r>
                <a:r>
                  <a:rPr lang="it-IT" sz="867" dirty="0">
                    <a:solidFill>
                      <a:srgbClr val="000000"/>
                    </a:solidFill>
                  </a:rPr>
                  <a:t> </a:t>
                </a:r>
                <a:r>
                  <a:rPr lang="it-IT" sz="867" dirty="0" err="1">
                    <a:solidFill>
                      <a:srgbClr val="000000"/>
                    </a:solidFill>
                  </a:rPr>
                  <a:t>descent</a:t>
                </a:r>
                <a:r>
                  <a:rPr lang="it-IT" sz="867" dirty="0">
                    <a:solidFill>
                      <a:srgbClr val="000000"/>
                    </a:solidFill>
                  </a:rPr>
                  <a:t>), PILOT, SYNOP (</a:t>
                </a:r>
                <a:r>
                  <a:rPr lang="it-IT" sz="867" dirty="0" err="1">
                    <a:solidFill>
                      <a:srgbClr val="000000"/>
                    </a:solidFill>
                  </a:rPr>
                  <a:t>also</a:t>
                </a:r>
                <a:r>
                  <a:rPr lang="it-IT" sz="867" dirty="0">
                    <a:solidFill>
                      <a:srgbClr val="000000"/>
                    </a:solidFill>
                  </a:rPr>
                  <a:t> non-GTS), SHIP, BUOY, Wind </a:t>
                </a:r>
                <a:r>
                  <a:rPr lang="it-IT" sz="867" dirty="0" err="1">
                    <a:solidFill>
                      <a:srgbClr val="000000"/>
                    </a:solidFill>
                  </a:rPr>
                  <a:t>Profilers</a:t>
                </a:r>
                <a:r>
                  <a:rPr lang="it-IT" sz="867" dirty="0">
                    <a:solidFill>
                      <a:srgbClr val="000000"/>
                    </a:solidFill>
                  </a:rPr>
                  <a:t>/</a:t>
                </a:r>
                <a:r>
                  <a:rPr lang="it-IT" sz="867" dirty="0" err="1">
                    <a:solidFill>
                      <a:srgbClr val="000000"/>
                    </a:solidFill>
                  </a:rPr>
                  <a:t>Radars</a:t>
                </a:r>
                <a:r>
                  <a:rPr lang="it-IT" sz="867" dirty="0">
                    <a:solidFill>
                      <a:srgbClr val="000000"/>
                    </a:solidFill>
                  </a:rPr>
                  <a:t>, AMDAR-AIREP, Mode-S, Meteosat AMV, </a:t>
                </a:r>
                <a:r>
                  <a:rPr lang="it-IT" sz="867" dirty="0" err="1">
                    <a:solidFill>
                      <a:srgbClr val="000000"/>
                    </a:solidFill>
                  </a:rPr>
                  <a:t>Metop</a:t>
                </a:r>
                <a:r>
                  <a:rPr lang="it-IT" sz="867" dirty="0">
                    <a:solidFill>
                      <a:srgbClr val="000000"/>
                    </a:solidFill>
                  </a:rPr>
                  <a:t> </a:t>
                </a:r>
                <a:r>
                  <a:rPr lang="it-IT" sz="867" dirty="0" err="1">
                    <a:solidFill>
                      <a:srgbClr val="000000"/>
                    </a:solidFill>
                  </a:rPr>
                  <a:t>scatt</a:t>
                </a:r>
                <a:r>
                  <a:rPr lang="it-IT" sz="867" dirty="0">
                    <a:solidFill>
                      <a:srgbClr val="000000"/>
                    </a:solidFill>
                  </a:rPr>
                  <a:t>. </a:t>
                </a:r>
                <a:r>
                  <a:rPr lang="it-IT" sz="867" dirty="0" err="1">
                    <a:solidFill>
                      <a:srgbClr val="000000"/>
                    </a:solidFill>
                  </a:rPr>
                  <a:t>winds</a:t>
                </a:r>
                <a:r>
                  <a:rPr lang="it-IT" sz="867" dirty="0">
                    <a:solidFill>
                      <a:srgbClr val="000000"/>
                    </a:solidFill>
                  </a:rPr>
                  <a:t>, NOAA/</a:t>
                </a:r>
                <a:r>
                  <a:rPr lang="it-IT" sz="867" dirty="0" err="1">
                    <a:solidFill>
                      <a:srgbClr val="000000"/>
                    </a:solidFill>
                  </a:rPr>
                  <a:t>Metop</a:t>
                </a:r>
                <a:r>
                  <a:rPr lang="it-IT" sz="867" dirty="0">
                    <a:solidFill>
                      <a:srgbClr val="000000"/>
                    </a:solidFill>
                  </a:rPr>
                  <a:t> </a:t>
                </a:r>
                <a:r>
                  <a:rPr lang="en-GB" sz="867" dirty="0">
                    <a:solidFill>
                      <a:srgbClr val="000000"/>
                    </a:solidFill>
                  </a:rPr>
                  <a:t>AMSUA/MHS and NPP/NOAA ATMS</a:t>
                </a:r>
                <a:r>
                  <a:rPr lang="it-IT" sz="867" dirty="0">
                    <a:solidFill>
                      <a:srgbClr val="000000"/>
                    </a:solidFill>
                  </a:rPr>
                  <a:t> </a:t>
                </a:r>
                <a:r>
                  <a:rPr lang="it-IT" sz="867" dirty="0" err="1">
                    <a:solidFill>
                      <a:srgbClr val="000000"/>
                    </a:solidFill>
                  </a:rPr>
                  <a:t>radiances</a:t>
                </a:r>
                <a:endParaRPr lang="it-IT" sz="867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" name="Gruppo 60"/>
              <p:cNvGrpSpPr/>
              <p:nvPr/>
            </p:nvGrpSpPr>
            <p:grpSpPr>
              <a:xfrm>
                <a:off x="5238075" y="1117012"/>
                <a:ext cx="2929619" cy="428626"/>
                <a:chOff x="6097328" y="1633364"/>
                <a:chExt cx="3906159" cy="571500"/>
              </a:xfrm>
            </p:grpSpPr>
            <p:sp>
              <p:nvSpPr>
                <p:cNvPr id="11" name="Rettangolo 49"/>
                <p:cNvSpPr>
                  <a:spLocks noChangeArrowheads="1"/>
                </p:cNvSpPr>
                <p:nvPr/>
              </p:nvSpPr>
              <p:spPr bwMode="auto">
                <a:xfrm>
                  <a:off x="6097328" y="1633364"/>
                  <a:ext cx="3888439" cy="571499"/>
                </a:xfrm>
                <a:prstGeom prst="rect">
                  <a:avLst/>
                </a:prstGeom>
                <a:noFill/>
                <a:ln w="12700" algn="ctr">
                  <a:solidFill>
                    <a:srgbClr val="00B05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it-IT" sz="4200"/>
                </a:p>
              </p:txBody>
            </p:sp>
            <p:pic>
              <p:nvPicPr>
                <p:cNvPr id="12" name="Picture 2" descr="http://www.irishjobs.ie/Logos/ECMWF-5713.gif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180176" y="1661939"/>
                  <a:ext cx="1357312" cy="542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CasellaDiTesto 40"/>
                <p:cNvSpPr txBox="1">
                  <a:spLocks noChangeArrowheads="1"/>
                </p:cNvSpPr>
                <p:nvPr/>
              </p:nvSpPr>
              <p:spPr bwMode="auto">
                <a:xfrm>
                  <a:off x="7705505" y="1681644"/>
                  <a:ext cx="2297982" cy="5232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it-IT" sz="1400" dirty="0" err="1">
                      <a:solidFill>
                        <a:srgbClr val="002060"/>
                      </a:solidFill>
                      <a:latin typeface="Arial" pitchFamily="34" charset="0"/>
                      <a:ea typeface="+mn-ea"/>
                      <a:cs typeface="+mn-cs"/>
                    </a:rPr>
                    <a:t>Boundary</a:t>
                  </a:r>
                  <a:r>
                    <a:rPr lang="it-IT" sz="1400" dirty="0">
                      <a:solidFill>
                        <a:srgbClr val="002060"/>
                      </a:solidFill>
                      <a:latin typeface="Arial" pitchFamily="34" charset="0"/>
                      <a:ea typeface="+mn-ea"/>
                      <a:cs typeface="+mn-cs"/>
                    </a:rPr>
                    <a:t> </a:t>
                  </a:r>
                  <a:r>
                    <a:rPr lang="it-IT" sz="1400" dirty="0" err="1">
                      <a:solidFill>
                        <a:srgbClr val="002060"/>
                      </a:solidFill>
                      <a:latin typeface="Arial" pitchFamily="34" charset="0"/>
                      <a:ea typeface="+mn-ea"/>
                      <a:cs typeface="+mn-cs"/>
                    </a:rPr>
                    <a:t>Conditions</a:t>
                  </a:r>
                  <a:endParaRPr lang="it-IT" sz="1400" dirty="0">
                    <a:solidFill>
                      <a:srgbClr val="00206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  <a:p>
                  <a:r>
                    <a:rPr lang="it-IT" sz="1000" dirty="0">
                      <a:solidFill>
                        <a:srgbClr val="002060"/>
                      </a:solidFill>
                      <a:latin typeface="Arial" pitchFamily="34" charset="0"/>
                      <a:ea typeface="+mn-ea"/>
                      <a:cs typeface="+mn-cs"/>
                    </a:rPr>
                    <a:t>(HRES, ENS)</a:t>
                  </a:r>
                  <a:r>
                    <a:rPr lang="it-IT" sz="1400" dirty="0">
                      <a:solidFill>
                        <a:srgbClr val="002060"/>
                      </a:solidFill>
                      <a:latin typeface="Arial" pitchFamily="34" charset="0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</p:grpSp>
        <p:sp>
          <p:nvSpPr>
            <p:cNvPr id="14" name="CasellaDiTesto 38"/>
            <p:cNvSpPr txBox="1">
              <a:spLocks noChangeArrowheads="1"/>
            </p:cNvSpPr>
            <p:nvPr/>
          </p:nvSpPr>
          <p:spPr bwMode="auto">
            <a:xfrm>
              <a:off x="5498580" y="597337"/>
              <a:ext cx="892312" cy="22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333" dirty="0" err="1">
                  <a:solidFill>
                    <a:srgbClr val="000099"/>
                  </a:solidFill>
                  <a:latin typeface="Arial" pitchFamily="34" charset="0"/>
                  <a:ea typeface="+mn-ea"/>
                  <a:cs typeface="+mn-cs"/>
                </a:rPr>
                <a:t>Observations</a:t>
              </a:r>
              <a:endParaRPr lang="it-IT" sz="1333" dirty="0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Line 17"/>
          <p:cNvSpPr>
            <a:spLocks noChangeShapeType="1"/>
          </p:cNvSpPr>
          <p:nvPr/>
        </p:nvSpPr>
        <p:spPr bwMode="auto">
          <a:xfrm flipH="1">
            <a:off x="6672064" y="1157164"/>
            <a:ext cx="432048" cy="0"/>
          </a:xfrm>
          <a:prstGeom prst="line">
            <a:avLst/>
          </a:prstGeom>
          <a:noFill/>
          <a:ln w="57240" cap="sq">
            <a:solidFill>
              <a:srgbClr val="333399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 sz="3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51" name="Gruppo 50"/>
          <p:cNvGrpSpPr/>
          <p:nvPr/>
        </p:nvGrpSpPr>
        <p:grpSpPr>
          <a:xfrm>
            <a:off x="1631508" y="752872"/>
            <a:ext cx="4968553" cy="1524000"/>
            <a:chOff x="1223630" y="564654"/>
            <a:chExt cx="3726415" cy="1143000"/>
          </a:xfrm>
        </p:grpSpPr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2202083" y="564654"/>
              <a:ext cx="2747962" cy="3178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400" b="1" dirty="0">
                  <a:solidFill>
                    <a:srgbClr val="CC0000"/>
                  </a:solidFill>
                  <a:latin typeface="Arial" pitchFamily="34" charset="0"/>
                  <a:ea typeface="+mn-ea"/>
                  <a:cs typeface="+mn-cs"/>
                </a:rPr>
                <a:t>Ensemble Data </a:t>
              </a:r>
              <a:r>
                <a:rPr lang="it-IT" sz="1400" b="1" dirty="0" err="1">
                  <a:solidFill>
                    <a:srgbClr val="CC0000"/>
                  </a:solidFill>
                  <a:latin typeface="Arial" pitchFamily="34" charset="0"/>
                  <a:ea typeface="+mn-ea"/>
                  <a:cs typeface="+mn-cs"/>
                </a:rPr>
                <a:t>Assimilation</a:t>
              </a:r>
              <a:r>
                <a:rPr lang="it-IT" sz="1400" b="1" dirty="0">
                  <a:solidFill>
                    <a:srgbClr val="CC0000"/>
                  </a:solidFill>
                  <a:latin typeface="Arial" pitchFamily="34" charset="0"/>
                  <a:ea typeface="+mn-ea"/>
                  <a:cs typeface="+mn-cs"/>
                </a:rPr>
                <a:t>:</a:t>
              </a:r>
            </a:p>
          </p:txBody>
        </p:sp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31006" y="866930"/>
              <a:ext cx="1188244" cy="8096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9" name="Rettangolo 37"/>
            <p:cNvSpPr>
              <a:spLocks noChangeArrowheads="1"/>
            </p:cNvSpPr>
            <p:nvPr/>
          </p:nvSpPr>
          <p:spPr bwMode="auto">
            <a:xfrm>
              <a:off x="1223630" y="564654"/>
              <a:ext cx="3582393" cy="114300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449251">
                <a:buClr>
                  <a:srgbClr val="000000"/>
                </a:buClr>
                <a:buSzPct val="100000"/>
              </a:pPr>
              <a:endParaRPr lang="it-IT" sz="1800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2519871" y="798779"/>
              <a:ext cx="525752" cy="624884"/>
            </a:xfrm>
            <a:prstGeom prst="rect">
              <a:avLst/>
            </a:prstGeom>
            <a:solidFill>
              <a:srgbClr val="99CC00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solidFill>
                    <a:schemeClr val="bg2"/>
                  </a:solidFill>
                  <a:latin typeface="Calibri" pitchFamily="34" charset="0"/>
                  <a:ea typeface="+mn-ea"/>
                  <a:cs typeface="+mn-cs"/>
                </a:rPr>
                <a:t>3h </a:t>
              </a:r>
              <a:r>
                <a:rPr lang="it-IT" sz="1200" b="1" dirty="0" err="1">
                  <a:solidFill>
                    <a:schemeClr val="bg2"/>
                  </a:solidFill>
                  <a:latin typeface="Calibri" pitchFamily="34" charset="0"/>
                  <a:ea typeface="+mn-ea"/>
                  <a:cs typeface="+mn-cs"/>
                </a:rPr>
                <a:t>cycle</a:t>
              </a:r>
              <a:endParaRPr lang="it-IT" sz="1200" b="1" dirty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endParaRP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solidFill>
                    <a:schemeClr val="bg2"/>
                  </a:solidFill>
                  <a:latin typeface="Calibri" pitchFamily="34" charset="0"/>
                  <a:ea typeface="+mn-ea"/>
                  <a:cs typeface="+mn-cs"/>
                </a:rPr>
                <a:t>7 km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solidFill>
                    <a:schemeClr val="bg2"/>
                  </a:solidFill>
                  <a:latin typeface="Calibri" pitchFamily="34" charset="0"/>
                  <a:ea typeface="+mn-ea"/>
                  <a:cs typeface="+mn-cs"/>
                </a:rPr>
                <a:t>49 v.l.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solidFill>
                    <a:schemeClr val="bg2"/>
                  </a:solidFill>
                  <a:latin typeface="Calibri" pitchFamily="34" charset="0"/>
                  <a:ea typeface="+mn-ea"/>
                  <a:cs typeface="+mn-cs"/>
                </a:rPr>
                <a:t>40+1 m.</a:t>
              </a:r>
            </a:p>
          </p:txBody>
        </p:sp>
        <p:sp>
          <p:nvSpPr>
            <p:cNvPr id="21" name="CasellaDiTesto 51"/>
            <p:cNvSpPr txBox="1">
              <a:spLocks noChangeArrowheads="1"/>
            </p:cNvSpPr>
            <p:nvPr/>
          </p:nvSpPr>
          <p:spPr bwMode="auto">
            <a:xfrm>
              <a:off x="1223726" y="1088344"/>
              <a:ext cx="1404156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00007D"/>
                  </a:solidFill>
                  <a:latin typeface="Arial" pitchFamily="34" charset="0"/>
                  <a:ea typeface="+mn-ea"/>
                  <a:cs typeface="+mn-cs"/>
                </a:rPr>
                <a:t>LETKF</a:t>
              </a:r>
            </a:p>
          </p:txBody>
        </p:sp>
        <p:sp>
          <p:nvSpPr>
            <p:cNvPr id="22" name="CasellaDiTesto 38"/>
            <p:cNvSpPr txBox="1">
              <a:spLocks noChangeArrowheads="1"/>
            </p:cNvSpPr>
            <p:nvPr/>
          </p:nvSpPr>
          <p:spPr bwMode="auto">
            <a:xfrm>
              <a:off x="1242869" y="745945"/>
              <a:ext cx="793727" cy="130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533" dirty="0" err="1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Operational</a:t>
              </a:r>
              <a:r>
                <a:rPr lang="it-IT" sz="533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 </a:t>
              </a:r>
              <a:r>
                <a:rPr lang="it-IT" sz="533" dirty="0" err="1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since</a:t>
              </a:r>
              <a:r>
                <a:rPr lang="it-IT" sz="533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 </a:t>
              </a:r>
              <a:r>
                <a:rPr lang="it-IT" sz="533" dirty="0" err="1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June</a:t>
              </a:r>
              <a:r>
                <a:rPr lang="it-IT" sz="533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 2011</a:t>
              </a:r>
            </a:p>
          </p:txBody>
        </p:sp>
      </p:grpSp>
      <p:grpSp>
        <p:nvGrpSpPr>
          <p:cNvPr id="53" name="Gruppo 52"/>
          <p:cNvGrpSpPr/>
          <p:nvPr/>
        </p:nvGrpSpPr>
        <p:grpSpPr>
          <a:xfrm>
            <a:off x="3959763" y="1040905"/>
            <a:ext cx="2327144" cy="1152130"/>
            <a:chOff x="2969822" y="780678"/>
            <a:chExt cx="1745358" cy="864097"/>
          </a:xfrm>
        </p:grpSpPr>
        <p:pic>
          <p:nvPicPr>
            <p:cNvPr id="23" name="Immagine 22" descr="dominio_it2.2.png"/>
            <p:cNvPicPr>
              <a:picLocks noChangeAspect="1"/>
            </p:cNvPicPr>
            <p:nvPr/>
          </p:nvPicPr>
          <p:blipFill>
            <a:blip r:embed="rId5"/>
            <a:srcRect t="10983"/>
            <a:stretch>
              <a:fillRect/>
            </a:stretch>
          </p:blipFill>
          <p:spPr>
            <a:xfrm>
              <a:off x="3077834" y="879333"/>
              <a:ext cx="1187394" cy="765442"/>
            </a:xfrm>
            <a:prstGeom prst="rect">
              <a:avLst/>
            </a:prstGeom>
          </p:spPr>
        </p:pic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4157954" y="780678"/>
              <a:ext cx="557226" cy="624883"/>
            </a:xfrm>
            <a:prstGeom prst="rect">
              <a:avLst/>
            </a:prstGeom>
            <a:solidFill>
              <a:srgbClr val="99CC00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solidFill>
                    <a:schemeClr val="bg2"/>
                  </a:solidFill>
                  <a:latin typeface="Calibri" pitchFamily="34" charset="0"/>
                  <a:ea typeface="+mn-ea"/>
                  <a:cs typeface="+mn-cs"/>
                </a:rPr>
                <a:t>1h </a:t>
              </a:r>
              <a:r>
                <a:rPr lang="it-IT" sz="1200" b="1" dirty="0" err="1">
                  <a:solidFill>
                    <a:schemeClr val="bg2"/>
                  </a:solidFill>
                  <a:latin typeface="Calibri" pitchFamily="34" charset="0"/>
                  <a:ea typeface="+mn-ea"/>
                  <a:cs typeface="+mn-cs"/>
                </a:rPr>
                <a:t>cycle</a:t>
              </a:r>
              <a:endParaRPr lang="it-IT" sz="1200" b="1" dirty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endParaRP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solidFill>
                    <a:schemeClr val="bg2"/>
                  </a:solidFill>
                  <a:latin typeface="Calibri" pitchFamily="34" charset="0"/>
                  <a:ea typeface="+mn-ea"/>
                  <a:cs typeface="+mn-cs"/>
                </a:rPr>
                <a:t>2.2 km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solidFill>
                    <a:schemeClr val="bg2"/>
                  </a:solidFill>
                  <a:latin typeface="Calibri" pitchFamily="34" charset="0"/>
                  <a:ea typeface="+mn-ea"/>
                  <a:cs typeface="+mn-cs"/>
                </a:rPr>
                <a:t>65 v.l.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solidFill>
                    <a:schemeClr val="bg2"/>
                  </a:solidFill>
                  <a:latin typeface="Calibri" pitchFamily="34" charset="0"/>
                  <a:ea typeface="+mn-ea"/>
                  <a:cs typeface="+mn-cs"/>
                </a:rPr>
                <a:t>40+1 m.</a:t>
              </a:r>
            </a:p>
          </p:txBody>
        </p:sp>
        <p:sp>
          <p:nvSpPr>
            <p:cNvPr id="25" name="CasellaDiTesto 51"/>
            <p:cNvSpPr txBox="1">
              <a:spLocks noChangeArrowheads="1"/>
            </p:cNvSpPr>
            <p:nvPr/>
          </p:nvSpPr>
          <p:spPr bwMode="auto">
            <a:xfrm>
              <a:off x="2969822" y="1082504"/>
              <a:ext cx="1404156" cy="253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00007D"/>
                  </a:solidFill>
                  <a:latin typeface="Arial" pitchFamily="34" charset="0"/>
                  <a:ea typeface="+mn-ea"/>
                  <a:cs typeface="+mn-cs"/>
                </a:rPr>
                <a:t>HR-LETKF</a:t>
              </a:r>
            </a:p>
          </p:txBody>
        </p:sp>
        <p:sp>
          <p:nvSpPr>
            <p:cNvPr id="26" name="CasellaDiTesto 38"/>
            <p:cNvSpPr txBox="1">
              <a:spLocks noChangeArrowheads="1"/>
            </p:cNvSpPr>
            <p:nvPr/>
          </p:nvSpPr>
          <p:spPr bwMode="auto">
            <a:xfrm>
              <a:off x="3030773" y="791085"/>
              <a:ext cx="764873" cy="130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533" dirty="0" err="1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Operational</a:t>
              </a:r>
              <a:r>
                <a:rPr lang="it-IT" sz="533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 </a:t>
              </a:r>
              <a:r>
                <a:rPr lang="it-IT" sz="533" dirty="0" err="1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since</a:t>
              </a:r>
              <a:r>
                <a:rPr lang="it-IT" sz="533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 </a:t>
              </a:r>
              <a:r>
                <a:rPr lang="it-IT" sz="533" dirty="0" err="1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nov</a:t>
              </a:r>
              <a:r>
                <a:rPr lang="it-IT" sz="533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 2018</a:t>
              </a:r>
            </a:p>
          </p:txBody>
        </p:sp>
      </p:grpSp>
      <p:grpSp>
        <p:nvGrpSpPr>
          <p:cNvPr id="71" name="Gruppo 70"/>
          <p:cNvGrpSpPr/>
          <p:nvPr/>
        </p:nvGrpSpPr>
        <p:grpSpPr>
          <a:xfrm>
            <a:off x="3264430" y="1921024"/>
            <a:ext cx="2590151" cy="1440160"/>
            <a:chOff x="2448322" y="1440768"/>
            <a:chExt cx="1942613" cy="1080120"/>
          </a:xfrm>
        </p:grpSpPr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2448322" y="1909992"/>
              <a:ext cx="971550" cy="3017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000" b="1" dirty="0" err="1">
                  <a:solidFill>
                    <a:srgbClr val="000080"/>
                  </a:solidFill>
                  <a:latin typeface="Arial" pitchFamily="34" charset="0"/>
                  <a:ea typeface="+mn-ea"/>
                  <a:cs typeface="+mn-cs"/>
                </a:rPr>
                <a:t>Deterministic</a:t>
              </a:r>
              <a:endParaRPr lang="it-IT" sz="1000" b="1" dirty="0">
                <a:solidFill>
                  <a:srgbClr val="000080"/>
                </a:solidFill>
                <a:latin typeface="Arial" pitchFamily="34" charset="0"/>
                <a:ea typeface="+mn-ea"/>
                <a:cs typeface="+mn-cs"/>
              </a:endParaRP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000" b="1" dirty="0" err="1">
                  <a:solidFill>
                    <a:srgbClr val="000080"/>
                  </a:solidFill>
                  <a:latin typeface="Arial" pitchFamily="34" charset="0"/>
                  <a:ea typeface="+mn-ea"/>
                  <a:cs typeface="+mn-cs"/>
                </a:rPr>
                <a:t>Analysis</a:t>
              </a:r>
              <a:endParaRPr lang="it-IT" sz="1000" b="1" dirty="0">
                <a:solidFill>
                  <a:srgbClr val="00008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4" name="Line 17"/>
            <p:cNvSpPr>
              <a:spLocks noChangeShapeType="1"/>
            </p:cNvSpPr>
            <p:nvPr/>
          </p:nvSpPr>
          <p:spPr bwMode="auto">
            <a:xfrm>
              <a:off x="2500725" y="1440768"/>
              <a:ext cx="1890210" cy="1080120"/>
            </a:xfrm>
            <a:prstGeom prst="line">
              <a:avLst/>
            </a:prstGeom>
            <a:noFill/>
            <a:ln w="57240" cap="sq">
              <a:solidFill>
                <a:srgbClr val="333399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 sz="3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4" name="Gruppo 53"/>
          <p:cNvGrpSpPr/>
          <p:nvPr/>
        </p:nvGrpSpPr>
        <p:grpSpPr>
          <a:xfrm>
            <a:off x="1631507" y="2306136"/>
            <a:ext cx="1295400" cy="1122865"/>
            <a:chOff x="1223631" y="1545636"/>
            <a:chExt cx="971550" cy="842149"/>
          </a:xfrm>
        </p:grpSpPr>
        <p:sp>
          <p:nvSpPr>
            <p:cNvPr id="55" name="Text Box 22"/>
            <p:cNvSpPr txBox="1">
              <a:spLocks noChangeArrowheads="1"/>
            </p:cNvSpPr>
            <p:nvPr/>
          </p:nvSpPr>
          <p:spPr bwMode="auto">
            <a:xfrm>
              <a:off x="1223631" y="1659596"/>
              <a:ext cx="971550" cy="3017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000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" pitchFamily="34" charset="0"/>
                  <a:ea typeface="+mn-ea"/>
                  <a:cs typeface="+mn-cs"/>
                </a:rPr>
                <a:t>Ensemble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0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" pitchFamily="34" charset="0"/>
                  <a:ea typeface="+mn-ea"/>
                  <a:cs typeface="+mn-cs"/>
                </a:rPr>
                <a:t>Analysis</a:t>
              </a:r>
              <a:endParaRPr lang="it-IT" sz="1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6" name="Line 21"/>
            <p:cNvSpPr>
              <a:spLocks noChangeShapeType="1"/>
            </p:cNvSpPr>
            <p:nvPr/>
          </p:nvSpPr>
          <p:spPr bwMode="auto">
            <a:xfrm>
              <a:off x="1817697" y="1545636"/>
              <a:ext cx="18236" cy="842149"/>
            </a:xfrm>
            <a:prstGeom prst="line">
              <a:avLst/>
            </a:prstGeom>
            <a:noFill/>
            <a:ln w="57240" cap="sq">
              <a:solidFill>
                <a:schemeClr val="tx2">
                  <a:lumMod val="50000"/>
                  <a:lumOff val="50000"/>
                </a:schemeClr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 sz="3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8" name="Line 21"/>
          <p:cNvSpPr>
            <a:spLocks noChangeShapeType="1"/>
          </p:cNvSpPr>
          <p:nvPr/>
        </p:nvSpPr>
        <p:spPr bwMode="auto">
          <a:xfrm>
            <a:off x="4847809" y="2331550"/>
            <a:ext cx="6323" cy="1125645"/>
          </a:xfrm>
          <a:prstGeom prst="line">
            <a:avLst/>
          </a:prstGeom>
          <a:noFill/>
          <a:ln w="57240" cap="sq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 sz="3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57" name="Gruppo 56"/>
          <p:cNvGrpSpPr/>
          <p:nvPr/>
        </p:nvGrpSpPr>
        <p:grpSpPr>
          <a:xfrm>
            <a:off x="1403772" y="2799450"/>
            <a:ext cx="4116169" cy="3663951"/>
            <a:chOff x="1214800" y="2339957"/>
            <a:chExt cx="2925155" cy="2747963"/>
          </a:xfrm>
        </p:grpSpPr>
        <p:sp>
          <p:nvSpPr>
            <p:cNvPr id="59" name="Rettangolo 39"/>
            <p:cNvSpPr>
              <a:spLocks noChangeArrowheads="1"/>
            </p:cNvSpPr>
            <p:nvPr/>
          </p:nvSpPr>
          <p:spPr bwMode="auto">
            <a:xfrm>
              <a:off x="1223631" y="2524088"/>
              <a:ext cx="2916324" cy="2533688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449251">
                <a:buClr>
                  <a:srgbClr val="000000"/>
                </a:buClr>
                <a:buSzPct val="100000"/>
              </a:pPr>
              <a:endParaRPr lang="it-IT" sz="1800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0" name="Text Box 9"/>
            <p:cNvSpPr txBox="1">
              <a:spLocks noChangeArrowheads="1"/>
            </p:cNvSpPr>
            <p:nvPr/>
          </p:nvSpPr>
          <p:spPr bwMode="auto">
            <a:xfrm rot="16200000">
              <a:off x="11862" y="3542895"/>
              <a:ext cx="2747963" cy="3420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 algn="ctr"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400" b="1" dirty="0">
                  <a:solidFill>
                    <a:srgbClr val="CC0000"/>
                  </a:solidFill>
                  <a:latin typeface="Arial" pitchFamily="34" charset="0"/>
                  <a:ea typeface="+mn-ea"/>
                  <a:cs typeface="+mn-cs"/>
                </a:rPr>
                <a:t>Ensemble </a:t>
              </a:r>
              <a:r>
                <a:rPr lang="it-IT" sz="1400" b="1" dirty="0" err="1">
                  <a:solidFill>
                    <a:srgbClr val="CC0000"/>
                  </a:solidFill>
                  <a:latin typeface="Arial" pitchFamily="34" charset="0"/>
                  <a:ea typeface="+mn-ea"/>
                  <a:cs typeface="+mn-cs"/>
                </a:rPr>
                <a:t>Prediction</a:t>
              </a:r>
              <a:r>
                <a:rPr lang="it-IT" sz="1400" b="1" dirty="0">
                  <a:solidFill>
                    <a:srgbClr val="CC0000"/>
                  </a:solidFill>
                  <a:latin typeface="Arial" pitchFamily="34" charset="0"/>
                  <a:ea typeface="+mn-ea"/>
                  <a:cs typeface="+mn-cs"/>
                </a:rPr>
                <a:t> System:</a:t>
              </a:r>
            </a:p>
          </p:txBody>
        </p:sp>
      </p:grpSp>
      <p:grpSp>
        <p:nvGrpSpPr>
          <p:cNvPr id="61" name="Gruppo 60"/>
          <p:cNvGrpSpPr/>
          <p:nvPr/>
        </p:nvGrpSpPr>
        <p:grpSpPr>
          <a:xfrm>
            <a:off x="1733664" y="3073616"/>
            <a:ext cx="2256251" cy="3151337"/>
            <a:chOff x="1385647" y="2577665"/>
            <a:chExt cx="1692188" cy="2363503"/>
          </a:xfrm>
        </p:grpSpPr>
        <p:pic>
          <p:nvPicPr>
            <p:cNvPr id="62" name="Picture 2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85647" y="3970842"/>
              <a:ext cx="1499044" cy="9644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3" name="Text Box 30"/>
            <p:cNvSpPr txBox="1">
              <a:spLocks noChangeArrowheads="1"/>
            </p:cNvSpPr>
            <p:nvPr/>
          </p:nvSpPr>
          <p:spPr bwMode="auto">
            <a:xfrm>
              <a:off x="1419864" y="4210124"/>
              <a:ext cx="1639968" cy="73104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69840" rIns="90000" bIns="45000"/>
            <a:lstStyle/>
            <a:p>
              <a:pPr>
                <a:spcBef>
                  <a:spcPts val="0"/>
                </a:spcBef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  <a:defRPr/>
              </a:pPr>
              <a:r>
                <a:rPr lang="it-IT" sz="1467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+mn-ea"/>
                  <a:cs typeface="Arial" charset="0"/>
                </a:rPr>
                <a:t>NETTUNO-ME EPS </a:t>
              </a:r>
            </a:p>
            <a:p>
              <a:pPr>
                <a:spcBef>
                  <a:spcPts val="0"/>
                </a:spcBef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  <a:defRPr/>
              </a:pPr>
              <a:r>
                <a:rPr lang="it-IT" sz="1467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+mn-ea"/>
                  <a:cs typeface="Arial" charset="0"/>
                </a:rPr>
                <a:t>3’, 30 </a:t>
              </a:r>
              <a:r>
                <a:rPr lang="it-IT" sz="1467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+mn-ea"/>
                  <a:cs typeface="Arial" charset="0"/>
                </a:rPr>
                <a:t>freq</a:t>
              </a:r>
              <a:r>
                <a:rPr lang="it-IT" sz="1467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+mn-ea"/>
                  <a:cs typeface="Arial" charset="0"/>
                </a:rPr>
                <a:t>., 36 dir.</a:t>
              </a:r>
            </a:p>
            <a:p>
              <a:pPr>
                <a:spcBef>
                  <a:spcPts val="0"/>
                </a:spcBef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  <a:defRPr/>
              </a:pPr>
              <a:r>
                <a:rPr lang="it-IT" sz="1467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+mn-ea"/>
                  <a:cs typeface="Arial" charset="0"/>
                </a:rPr>
                <a:t>00 UTC up to 48h</a:t>
              </a:r>
            </a:p>
          </p:txBody>
        </p:sp>
        <p:pic>
          <p:nvPicPr>
            <p:cNvPr id="64" name="Picture 10"/>
            <p:cNvPicPr>
              <a:picLocks noChangeAspect="1" noChangeArrowheads="1"/>
            </p:cNvPicPr>
            <p:nvPr/>
          </p:nvPicPr>
          <p:blipFill>
            <a:blip r:embed="rId7"/>
            <a:srcRect l="8452" t="5669" r="3810"/>
            <a:stretch>
              <a:fillRect/>
            </a:stretch>
          </p:blipFill>
          <p:spPr bwMode="auto">
            <a:xfrm>
              <a:off x="1418906" y="2817042"/>
              <a:ext cx="1478912" cy="11588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5" name="Text Box 20"/>
            <p:cNvSpPr txBox="1">
              <a:spLocks noChangeArrowheads="1"/>
            </p:cNvSpPr>
            <p:nvPr/>
          </p:nvSpPr>
          <p:spPr bwMode="auto">
            <a:xfrm>
              <a:off x="1476304" y="3212976"/>
              <a:ext cx="1601531" cy="410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467" b="1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COSMO-ME EPS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467" b="1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   </a:t>
              </a:r>
              <a:r>
                <a:rPr lang="it-IT" sz="1467" b="1" u="sng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00-12 UTC 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467" b="1" u="sng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    up to 72h</a:t>
              </a:r>
            </a:p>
          </p:txBody>
        </p:sp>
        <p:sp>
          <p:nvSpPr>
            <p:cNvPr id="66" name="Text Box 16"/>
            <p:cNvSpPr txBox="1">
              <a:spLocks noChangeArrowheads="1"/>
            </p:cNvSpPr>
            <p:nvPr/>
          </p:nvSpPr>
          <p:spPr bwMode="auto">
            <a:xfrm>
              <a:off x="2353761" y="2577665"/>
              <a:ext cx="461241" cy="486384"/>
            </a:xfrm>
            <a:prstGeom prst="rect">
              <a:avLst/>
            </a:prstGeom>
            <a:solidFill>
              <a:srgbClr val="99CC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latin typeface="Calibri" pitchFamily="34" charset="0"/>
                  <a:ea typeface="+mn-ea"/>
                  <a:cs typeface="+mn-cs"/>
                </a:rPr>
                <a:t>7 km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latin typeface="Calibri" pitchFamily="34" charset="0"/>
                  <a:ea typeface="+mn-ea"/>
                  <a:cs typeface="+mn-cs"/>
                </a:rPr>
                <a:t>45 v.l.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latin typeface="Calibri" pitchFamily="34" charset="0"/>
                  <a:ea typeface="+mn-ea"/>
                  <a:cs typeface="+mn-cs"/>
                </a:rPr>
                <a:t>20 m.</a:t>
              </a:r>
            </a:p>
          </p:txBody>
        </p:sp>
      </p:grpSp>
      <p:grpSp>
        <p:nvGrpSpPr>
          <p:cNvPr id="67" name="Gruppo 66"/>
          <p:cNvGrpSpPr/>
          <p:nvPr/>
        </p:nvGrpSpPr>
        <p:grpSpPr>
          <a:xfrm>
            <a:off x="3724901" y="3492437"/>
            <a:ext cx="1891047" cy="1634170"/>
            <a:chOff x="2897814" y="2744594"/>
            <a:chExt cx="1418285" cy="1225628"/>
          </a:xfrm>
        </p:grpSpPr>
        <p:pic>
          <p:nvPicPr>
            <p:cNvPr id="68" name="Immagine 67" descr="dominio_it2.2.png"/>
            <p:cNvPicPr>
              <a:picLocks noChangeAspect="1"/>
            </p:cNvPicPr>
            <p:nvPr/>
          </p:nvPicPr>
          <p:blipFill>
            <a:blip r:embed="rId5"/>
            <a:srcRect t="19688" r="2193"/>
            <a:stretch>
              <a:fillRect/>
            </a:stretch>
          </p:blipFill>
          <p:spPr>
            <a:xfrm>
              <a:off x="2897814" y="3230978"/>
              <a:ext cx="1180681" cy="702078"/>
            </a:xfrm>
            <a:prstGeom prst="rect">
              <a:avLst/>
            </a:prstGeom>
          </p:spPr>
        </p:pic>
        <p:sp>
          <p:nvSpPr>
            <p:cNvPr id="69" name="Text Box 16"/>
            <p:cNvSpPr txBox="1">
              <a:spLocks noChangeArrowheads="1"/>
            </p:cNvSpPr>
            <p:nvPr/>
          </p:nvSpPr>
          <p:spPr bwMode="auto">
            <a:xfrm>
              <a:off x="3437874" y="2744594"/>
              <a:ext cx="461241" cy="486384"/>
            </a:xfrm>
            <a:prstGeom prst="rect">
              <a:avLst/>
            </a:prstGeom>
            <a:solidFill>
              <a:srgbClr val="99CC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latin typeface="Calibri" pitchFamily="34" charset="0"/>
                  <a:ea typeface="+mn-ea"/>
                  <a:cs typeface="+mn-cs"/>
                </a:rPr>
                <a:t>2.2 km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latin typeface="Calibri" pitchFamily="34" charset="0"/>
                  <a:ea typeface="+mn-ea"/>
                  <a:cs typeface="+mn-cs"/>
                </a:rPr>
                <a:t>65 v.l.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200" b="1" dirty="0">
                  <a:latin typeface="Calibri" pitchFamily="34" charset="0"/>
                  <a:ea typeface="+mn-ea"/>
                  <a:cs typeface="+mn-cs"/>
                </a:rPr>
                <a:t>20 m.</a:t>
              </a:r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2906799" y="3392996"/>
              <a:ext cx="1409300" cy="577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sz="1467" b="1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COSMO-IT EPS</a:t>
              </a:r>
            </a:p>
            <a:p>
              <a:pPr>
                <a:defRPr/>
              </a:pPr>
              <a:r>
                <a:rPr lang="it-IT" sz="1467" b="1" u="sng" dirty="0">
                  <a:solidFill>
                    <a:srgbClr val="FF0000"/>
                  </a:solidFill>
                  <a:latin typeface="Arial" pitchFamily="34" charset="0"/>
                  <a:ea typeface="+mn-ea"/>
                  <a:cs typeface="+mn-cs"/>
                </a:rPr>
                <a:t>00-12 UTC up to 48h</a:t>
              </a:r>
            </a:p>
          </p:txBody>
        </p:sp>
      </p:grpSp>
      <p:grpSp>
        <p:nvGrpSpPr>
          <p:cNvPr id="73" name="Gruppo 72"/>
          <p:cNvGrpSpPr/>
          <p:nvPr/>
        </p:nvGrpSpPr>
        <p:grpSpPr>
          <a:xfrm>
            <a:off x="8588968" y="2471718"/>
            <a:ext cx="2572313" cy="3678092"/>
            <a:chOff x="6441726" y="1853788"/>
            <a:chExt cx="1929235" cy="2758569"/>
          </a:xfrm>
        </p:grpSpPr>
        <p:grpSp>
          <p:nvGrpSpPr>
            <p:cNvPr id="35" name="Gruppo 34"/>
            <p:cNvGrpSpPr/>
            <p:nvPr/>
          </p:nvGrpSpPr>
          <p:grpSpPr>
            <a:xfrm>
              <a:off x="6441726" y="2282359"/>
              <a:ext cx="1802682" cy="2329998"/>
              <a:chOff x="6225702" y="2282359"/>
              <a:chExt cx="1802682" cy="2329998"/>
            </a:xfrm>
          </p:grpSpPr>
          <p:pic>
            <p:nvPicPr>
              <p:cNvPr id="50" name="Picture 31"/>
              <p:cNvPicPr>
                <a:picLocks noChangeAspect="1" noChangeArrowheads="1"/>
              </p:cNvPicPr>
              <p:nvPr/>
            </p:nvPicPr>
            <p:blipFill>
              <a:blip r:embed="rId8"/>
              <a:srcRect r="6250"/>
              <a:stretch>
                <a:fillRect/>
              </a:stretch>
            </p:blipFill>
            <p:spPr bwMode="auto">
              <a:xfrm>
                <a:off x="6534028" y="3873251"/>
                <a:ext cx="1278741" cy="7391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30" name="Immagine 29" descr="dominio_it2.2.png"/>
              <p:cNvPicPr>
                <a:picLocks noChangeAspect="1"/>
              </p:cNvPicPr>
              <p:nvPr/>
            </p:nvPicPr>
            <p:blipFill>
              <a:blip r:embed="rId5"/>
              <a:srcRect t="19075" r="2193"/>
              <a:stretch>
                <a:fillRect/>
              </a:stretch>
            </p:blipFill>
            <p:spPr>
              <a:xfrm>
                <a:off x="6225702" y="2571750"/>
                <a:ext cx="1802682" cy="1080120"/>
              </a:xfrm>
              <a:prstGeom prst="rect">
                <a:avLst/>
              </a:prstGeom>
            </p:spPr>
          </p:pic>
          <p:sp>
            <p:nvSpPr>
              <p:cNvPr id="32" name="CasellaDiTesto 31"/>
              <p:cNvSpPr txBox="1"/>
              <p:nvPr/>
            </p:nvSpPr>
            <p:spPr>
              <a:xfrm>
                <a:off x="6783531" y="2787775"/>
                <a:ext cx="786655" cy="654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it-IT" sz="1267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+mn-ea"/>
                    <a:cs typeface="+mn-cs"/>
                  </a:rPr>
                  <a:t>COSMO-IT</a:t>
                </a:r>
              </a:p>
              <a:p>
                <a:pPr>
                  <a:defRPr/>
                </a:pPr>
                <a:r>
                  <a:rPr lang="it-IT" sz="1267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+mn-ea"/>
                    <a:cs typeface="+mn-cs"/>
                  </a:rPr>
                  <a:t>00-06-12-18 UTC </a:t>
                </a:r>
                <a:r>
                  <a:rPr lang="it-IT" sz="1267" b="1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+mn-ea"/>
                    <a:cs typeface="+mn-cs"/>
                  </a:rPr>
                  <a:t>up to 48/30h</a:t>
                </a:r>
              </a:p>
            </p:txBody>
          </p:sp>
          <p:sp>
            <p:nvSpPr>
              <p:cNvPr id="48" name="Rectangle 5"/>
              <p:cNvSpPr>
                <a:spLocks noChangeArrowheads="1"/>
              </p:cNvSpPr>
              <p:nvPr/>
            </p:nvSpPr>
            <p:spPr bwMode="auto">
              <a:xfrm>
                <a:off x="6609861" y="2282359"/>
                <a:ext cx="1069555" cy="209385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Font typeface="Calibri" pitchFamily="34" charset="0"/>
                  <a:buChar char="-"/>
                  <a:tabLst>
                    <a:tab pos="0" algn="l"/>
                    <a:tab pos="447663" algn="l"/>
                    <a:tab pos="896916" algn="l"/>
                    <a:tab pos="1346166" algn="l"/>
                    <a:tab pos="1795418" algn="l"/>
                    <a:tab pos="2244669" algn="l"/>
                    <a:tab pos="2693921" algn="l"/>
                    <a:tab pos="3143172" algn="l"/>
                    <a:tab pos="3592424" algn="l"/>
                    <a:tab pos="4041674" algn="l"/>
                    <a:tab pos="4490926" algn="l"/>
                    <a:tab pos="4940176" algn="l"/>
                    <a:tab pos="5389428" algn="l"/>
                    <a:tab pos="5838679" algn="l"/>
                    <a:tab pos="6287931" algn="l"/>
                    <a:tab pos="6737182" algn="l"/>
                    <a:tab pos="7186434" algn="l"/>
                    <a:tab pos="7635684" algn="l"/>
                    <a:tab pos="8084937" algn="l"/>
                    <a:tab pos="8534187" algn="l"/>
                    <a:tab pos="8983438" algn="l"/>
                  </a:tabLst>
                </a:pPr>
                <a:r>
                  <a:rPr lang="it-IT" sz="1200" dirty="0">
                    <a:solidFill>
                      <a:schemeClr val="bg2"/>
                    </a:solidFill>
                    <a:latin typeface="Calibri" pitchFamily="34" charset="0"/>
                  </a:rPr>
                  <a:t> </a:t>
                </a:r>
                <a:r>
                  <a:rPr lang="it-IT" sz="1200" dirty="0" err="1">
                    <a:solidFill>
                      <a:schemeClr val="bg2"/>
                    </a:solidFill>
                    <a:latin typeface="Calibri" pitchFamily="34" charset="0"/>
                  </a:rPr>
                  <a:t>explicit</a:t>
                </a:r>
                <a:r>
                  <a:rPr lang="it-IT" sz="1200" dirty="0">
                    <a:solidFill>
                      <a:schemeClr val="bg2"/>
                    </a:solidFill>
                    <a:latin typeface="Calibri" pitchFamily="34" charset="0"/>
                  </a:rPr>
                  <a:t> </a:t>
                </a:r>
                <a:r>
                  <a:rPr lang="it-IT" sz="1200" dirty="0" err="1">
                    <a:solidFill>
                      <a:schemeClr val="bg2"/>
                    </a:solidFill>
                    <a:latin typeface="Calibri" pitchFamily="34" charset="0"/>
                  </a:rPr>
                  <a:t>convection</a:t>
                </a:r>
                <a:endParaRPr lang="it-IT" sz="1200" dirty="0">
                  <a:solidFill>
                    <a:schemeClr val="bg2"/>
                  </a:solidFill>
                  <a:latin typeface="Calibri" pitchFamily="34" charset="0"/>
                </a:endParaRPr>
              </a:p>
            </p:txBody>
          </p:sp>
          <p:sp>
            <p:nvSpPr>
              <p:cNvPr id="49" name="Text Box 30"/>
              <p:cNvSpPr txBox="1">
                <a:spLocks noChangeArrowheads="1"/>
              </p:cNvSpPr>
              <p:nvPr/>
            </p:nvSpPr>
            <p:spPr bwMode="auto">
              <a:xfrm>
                <a:off x="6588633" y="3900802"/>
                <a:ext cx="1406984" cy="476253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  <p:txBody>
              <a:bodyPr lIns="90000" tIns="69840" rIns="90000" bIns="45000"/>
              <a:lstStyle/>
              <a:p>
                <a:pPr>
                  <a:lnSpc>
                    <a:spcPct val="93000"/>
                  </a:lnSpc>
                  <a:spcBef>
                    <a:spcPts val="0"/>
                  </a:spcBef>
                  <a:tabLst>
                    <a:tab pos="0" algn="l"/>
                    <a:tab pos="447663" algn="l"/>
                    <a:tab pos="896916" algn="l"/>
                    <a:tab pos="1346166" algn="l"/>
                    <a:tab pos="1795418" algn="l"/>
                    <a:tab pos="2244669" algn="l"/>
                    <a:tab pos="2693921" algn="l"/>
                    <a:tab pos="3143172" algn="l"/>
                    <a:tab pos="3592424" algn="l"/>
                    <a:tab pos="4041674" algn="l"/>
                    <a:tab pos="4490926" algn="l"/>
                    <a:tab pos="4940176" algn="l"/>
                    <a:tab pos="5389428" algn="l"/>
                    <a:tab pos="5838679" algn="l"/>
                    <a:tab pos="6287931" algn="l"/>
                    <a:tab pos="6737182" algn="l"/>
                    <a:tab pos="7186434" algn="l"/>
                    <a:tab pos="7635684" algn="l"/>
                    <a:tab pos="8084937" algn="l"/>
                    <a:tab pos="8534187" algn="l"/>
                    <a:tab pos="8983438" algn="l"/>
                  </a:tabLst>
                  <a:defRPr/>
                </a:pPr>
                <a:r>
                  <a:rPr lang="it-IT" sz="1467" b="1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  <a:cs typeface="Arial" charset="0"/>
                  </a:rPr>
                  <a:t>NETTUNO-IT</a:t>
                </a:r>
              </a:p>
              <a:p>
                <a:pPr>
                  <a:lnSpc>
                    <a:spcPct val="93000"/>
                  </a:lnSpc>
                  <a:spcBef>
                    <a:spcPts val="0"/>
                  </a:spcBef>
                  <a:tabLst>
                    <a:tab pos="0" algn="l"/>
                    <a:tab pos="447663" algn="l"/>
                    <a:tab pos="896916" algn="l"/>
                    <a:tab pos="1346166" algn="l"/>
                    <a:tab pos="1795418" algn="l"/>
                    <a:tab pos="2244669" algn="l"/>
                    <a:tab pos="2693921" algn="l"/>
                    <a:tab pos="3143172" algn="l"/>
                    <a:tab pos="3592424" algn="l"/>
                    <a:tab pos="4041674" algn="l"/>
                    <a:tab pos="4490926" algn="l"/>
                    <a:tab pos="4940176" algn="l"/>
                    <a:tab pos="5389428" algn="l"/>
                    <a:tab pos="5838679" algn="l"/>
                    <a:tab pos="6287931" algn="l"/>
                    <a:tab pos="6737182" algn="l"/>
                    <a:tab pos="7186434" algn="l"/>
                    <a:tab pos="7635684" algn="l"/>
                    <a:tab pos="8084937" algn="l"/>
                    <a:tab pos="8534187" algn="l"/>
                    <a:tab pos="8983438" algn="l"/>
                  </a:tabLst>
                  <a:defRPr/>
                </a:pPr>
                <a:r>
                  <a:rPr lang="it-IT" sz="1467" b="1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  <a:cs typeface="Arial" charset="0"/>
                  </a:rPr>
                  <a:t>1’, 30 </a:t>
                </a:r>
                <a:r>
                  <a:rPr lang="it-IT" sz="1467" b="1" dirty="0" err="1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  <a:cs typeface="Arial" charset="0"/>
                  </a:rPr>
                  <a:t>freq</a:t>
                </a:r>
                <a:r>
                  <a:rPr lang="it-IT" sz="1467" b="1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  <a:cs typeface="Arial" charset="0"/>
                  </a:rPr>
                  <a:t>., 36 </a:t>
                </a:r>
                <a:r>
                  <a:rPr lang="it-IT" sz="1467" b="1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  <a:cs typeface="Arial" charset="0"/>
                  </a:rPr>
                  <a:t>dir.</a:t>
                </a:r>
              </a:p>
              <a:p>
                <a:pPr>
                  <a:lnSpc>
                    <a:spcPct val="93000"/>
                  </a:lnSpc>
                  <a:spcBef>
                    <a:spcPts val="0"/>
                  </a:spcBef>
                  <a:tabLst>
                    <a:tab pos="0" algn="l"/>
                    <a:tab pos="447663" algn="l"/>
                    <a:tab pos="896916" algn="l"/>
                    <a:tab pos="1346166" algn="l"/>
                    <a:tab pos="1795418" algn="l"/>
                    <a:tab pos="2244669" algn="l"/>
                    <a:tab pos="2693921" algn="l"/>
                    <a:tab pos="3143172" algn="l"/>
                    <a:tab pos="3592424" algn="l"/>
                    <a:tab pos="4041674" algn="l"/>
                    <a:tab pos="4490926" algn="l"/>
                    <a:tab pos="4940176" algn="l"/>
                    <a:tab pos="5389428" algn="l"/>
                    <a:tab pos="5838679" algn="l"/>
                    <a:tab pos="6287931" algn="l"/>
                    <a:tab pos="6737182" algn="l"/>
                    <a:tab pos="7186434" algn="l"/>
                    <a:tab pos="7635684" algn="l"/>
                    <a:tab pos="8084937" algn="l"/>
                    <a:tab pos="8534187" algn="l"/>
                    <a:tab pos="8983438" algn="l"/>
                  </a:tabLst>
                  <a:defRPr/>
                </a:pPr>
                <a:r>
                  <a:rPr lang="it-IT" sz="1467" b="1" u="sng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  <a:cs typeface="Arial" charset="0"/>
                  </a:rPr>
                  <a:t>00-12 UTC up to 48h</a:t>
                </a:r>
              </a:p>
            </p:txBody>
          </p:sp>
        </p:grpSp>
        <p:sp>
          <p:nvSpPr>
            <p:cNvPr id="74" name="Text Box 3"/>
            <p:cNvSpPr txBox="1">
              <a:spLocks noChangeArrowheads="1"/>
            </p:cNvSpPr>
            <p:nvPr/>
          </p:nvSpPr>
          <p:spPr bwMode="auto">
            <a:xfrm>
              <a:off x="7804236" y="1853788"/>
              <a:ext cx="566725" cy="440218"/>
            </a:xfrm>
            <a:prstGeom prst="rect">
              <a:avLst/>
            </a:prstGeom>
            <a:solidFill>
              <a:srgbClr val="99CC00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600" b="1" dirty="0">
                  <a:latin typeface="Calibri" pitchFamily="34" charset="0"/>
                  <a:ea typeface="+mn-ea"/>
                  <a:cs typeface="+mn-cs"/>
                </a:rPr>
                <a:t>2.2 km</a:t>
              </a:r>
            </a:p>
            <a:p>
              <a:pPr>
                <a:tabLst>
                  <a:tab pos="0" algn="l"/>
                  <a:tab pos="447663" algn="l"/>
                  <a:tab pos="896916" algn="l"/>
                  <a:tab pos="1346166" algn="l"/>
                  <a:tab pos="1795418" algn="l"/>
                  <a:tab pos="2244669" algn="l"/>
                  <a:tab pos="2693921" algn="l"/>
                  <a:tab pos="3143172" algn="l"/>
                  <a:tab pos="3592424" algn="l"/>
                  <a:tab pos="4041674" algn="l"/>
                  <a:tab pos="4490926" algn="l"/>
                  <a:tab pos="4940176" algn="l"/>
                  <a:tab pos="5389428" algn="l"/>
                  <a:tab pos="5838679" algn="l"/>
                  <a:tab pos="6287931" algn="l"/>
                  <a:tab pos="6737182" algn="l"/>
                  <a:tab pos="7186434" algn="l"/>
                  <a:tab pos="7635684" algn="l"/>
                  <a:tab pos="8084937" algn="l"/>
                  <a:tab pos="8534187" algn="l"/>
                  <a:tab pos="8983438" algn="l"/>
                </a:tabLst>
              </a:pPr>
              <a:r>
                <a:rPr lang="it-IT" sz="1600" b="1" dirty="0">
                  <a:latin typeface="Calibri" pitchFamily="34" charset="0"/>
                  <a:ea typeface="+mn-ea"/>
                  <a:cs typeface="+mn-cs"/>
                </a:rPr>
                <a:t>65 v.l.</a:t>
              </a:r>
            </a:p>
          </p:txBody>
        </p:sp>
      </p:grpSp>
      <p:grpSp>
        <p:nvGrpSpPr>
          <p:cNvPr id="79" name="Gruppo 78"/>
          <p:cNvGrpSpPr/>
          <p:nvPr/>
        </p:nvGrpSpPr>
        <p:grpSpPr>
          <a:xfrm>
            <a:off x="5663955" y="2390384"/>
            <a:ext cx="5712631" cy="4040323"/>
            <a:chOff x="4247966" y="1792788"/>
            <a:chExt cx="4284473" cy="3030242"/>
          </a:xfrm>
        </p:grpSpPr>
        <p:grpSp>
          <p:nvGrpSpPr>
            <p:cNvPr id="80" name="Gruppo 79"/>
            <p:cNvGrpSpPr/>
            <p:nvPr/>
          </p:nvGrpSpPr>
          <p:grpSpPr>
            <a:xfrm>
              <a:off x="4496528" y="1832629"/>
              <a:ext cx="1731656" cy="2827353"/>
              <a:chOff x="4301973" y="1807496"/>
              <a:chExt cx="1731656" cy="2827353"/>
            </a:xfrm>
          </p:grpSpPr>
          <p:pic>
            <p:nvPicPr>
              <p:cNvPr id="84" name="Picture 10"/>
              <p:cNvPicPr>
                <a:picLocks noChangeAspect="1" noChangeArrowheads="1"/>
              </p:cNvPicPr>
              <p:nvPr/>
            </p:nvPicPr>
            <p:blipFill>
              <a:blip r:embed="rId7"/>
              <a:srcRect l="8452" t="5669" r="3810"/>
              <a:stretch>
                <a:fillRect/>
              </a:stretch>
            </p:blipFill>
            <p:spPr bwMode="auto">
              <a:xfrm>
                <a:off x="4355979" y="2481292"/>
                <a:ext cx="1677650" cy="131459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grpSp>
            <p:nvGrpSpPr>
              <p:cNvPr id="85" name="Gruppo 32"/>
              <p:cNvGrpSpPr>
                <a:grpSpLocks/>
              </p:cNvGrpSpPr>
              <p:nvPr/>
            </p:nvGrpSpPr>
            <p:grpSpPr bwMode="auto">
              <a:xfrm>
                <a:off x="4355976" y="3867895"/>
                <a:ext cx="1486756" cy="766954"/>
                <a:chOff x="1698349" y="4511705"/>
                <a:chExt cx="2676479" cy="1571636"/>
              </a:xfrm>
            </p:grpSpPr>
            <p:pic>
              <p:nvPicPr>
                <p:cNvPr id="89" name="Picture 29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698349" y="4511705"/>
                  <a:ext cx="2482036" cy="1571636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sp>
              <p:nvSpPr>
                <p:cNvPr id="90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841956" y="4517764"/>
                  <a:ext cx="2532872" cy="975934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lIns="90000" tIns="69840" rIns="90000" bIns="45000"/>
                <a:lstStyle/>
                <a:p>
                  <a:pPr>
                    <a:lnSpc>
                      <a:spcPct val="93000"/>
                    </a:lnSpc>
                    <a:spcBef>
                      <a:spcPts val="0"/>
                    </a:spcBef>
                    <a:tabLst>
                      <a:tab pos="0" algn="l"/>
                      <a:tab pos="447663" algn="l"/>
                      <a:tab pos="896916" algn="l"/>
                      <a:tab pos="1346166" algn="l"/>
                      <a:tab pos="1795418" algn="l"/>
                      <a:tab pos="2244669" algn="l"/>
                      <a:tab pos="2693921" algn="l"/>
                      <a:tab pos="3143172" algn="l"/>
                      <a:tab pos="3592424" algn="l"/>
                      <a:tab pos="4041674" algn="l"/>
                      <a:tab pos="4490926" algn="l"/>
                      <a:tab pos="4940176" algn="l"/>
                      <a:tab pos="5389428" algn="l"/>
                      <a:tab pos="5838679" algn="l"/>
                      <a:tab pos="6287931" algn="l"/>
                      <a:tab pos="6737182" algn="l"/>
                      <a:tab pos="7186434" algn="l"/>
                      <a:tab pos="7635684" algn="l"/>
                      <a:tab pos="8084937" algn="l"/>
                      <a:tab pos="8534187" algn="l"/>
                      <a:tab pos="8983438" algn="l"/>
                    </a:tabLst>
                    <a:defRPr/>
                  </a:pPr>
                  <a:r>
                    <a:rPr lang="it-IT" sz="1467" b="1" dirty="0">
                      <a:solidFill>
                        <a:schemeClr val="bg2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  <a:ea typeface="+mn-ea"/>
                      <a:cs typeface="Arial" charset="0"/>
                    </a:rPr>
                    <a:t>NETTUNO-ME</a:t>
                  </a:r>
                </a:p>
                <a:p>
                  <a:pPr>
                    <a:lnSpc>
                      <a:spcPct val="93000"/>
                    </a:lnSpc>
                    <a:spcBef>
                      <a:spcPts val="0"/>
                    </a:spcBef>
                    <a:tabLst>
                      <a:tab pos="0" algn="l"/>
                      <a:tab pos="447663" algn="l"/>
                      <a:tab pos="896916" algn="l"/>
                      <a:tab pos="1346166" algn="l"/>
                      <a:tab pos="1795418" algn="l"/>
                      <a:tab pos="2244669" algn="l"/>
                      <a:tab pos="2693921" algn="l"/>
                      <a:tab pos="3143172" algn="l"/>
                      <a:tab pos="3592424" algn="l"/>
                      <a:tab pos="4041674" algn="l"/>
                      <a:tab pos="4490926" algn="l"/>
                      <a:tab pos="4940176" algn="l"/>
                      <a:tab pos="5389428" algn="l"/>
                      <a:tab pos="5838679" algn="l"/>
                      <a:tab pos="6287931" algn="l"/>
                      <a:tab pos="6737182" algn="l"/>
                      <a:tab pos="7186434" algn="l"/>
                      <a:tab pos="7635684" algn="l"/>
                      <a:tab pos="8084937" algn="l"/>
                      <a:tab pos="8534187" algn="l"/>
                      <a:tab pos="8983438" algn="l"/>
                    </a:tabLst>
                    <a:defRPr/>
                  </a:pPr>
                  <a:r>
                    <a:rPr lang="it-IT" sz="1467" b="1" dirty="0">
                      <a:solidFill>
                        <a:schemeClr val="bg2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  <a:ea typeface="+mn-ea"/>
                      <a:cs typeface="Arial" charset="0"/>
                    </a:rPr>
                    <a:t>3’, 30 </a:t>
                  </a:r>
                  <a:r>
                    <a:rPr lang="it-IT" sz="1467" b="1" dirty="0" err="1">
                      <a:solidFill>
                        <a:schemeClr val="bg2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  <a:ea typeface="+mn-ea"/>
                      <a:cs typeface="Arial" charset="0"/>
                    </a:rPr>
                    <a:t>freq</a:t>
                  </a:r>
                  <a:r>
                    <a:rPr lang="it-IT" sz="1467" b="1" dirty="0">
                      <a:solidFill>
                        <a:schemeClr val="bg2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  <a:ea typeface="+mn-ea"/>
                      <a:cs typeface="Arial" charset="0"/>
                    </a:rPr>
                    <a:t>., 36 dir.</a:t>
                  </a:r>
                </a:p>
                <a:p>
                  <a:pPr>
                    <a:lnSpc>
                      <a:spcPct val="93000"/>
                    </a:lnSpc>
                    <a:spcBef>
                      <a:spcPts val="0"/>
                    </a:spcBef>
                    <a:tabLst>
                      <a:tab pos="0" algn="l"/>
                      <a:tab pos="447663" algn="l"/>
                      <a:tab pos="896916" algn="l"/>
                      <a:tab pos="1346166" algn="l"/>
                      <a:tab pos="1795418" algn="l"/>
                      <a:tab pos="2244669" algn="l"/>
                      <a:tab pos="2693921" algn="l"/>
                      <a:tab pos="3143172" algn="l"/>
                      <a:tab pos="3592424" algn="l"/>
                      <a:tab pos="4041674" algn="l"/>
                      <a:tab pos="4490926" algn="l"/>
                      <a:tab pos="4940176" algn="l"/>
                      <a:tab pos="5389428" algn="l"/>
                      <a:tab pos="5838679" algn="l"/>
                      <a:tab pos="6287931" algn="l"/>
                      <a:tab pos="6737182" algn="l"/>
                      <a:tab pos="7186434" algn="l"/>
                      <a:tab pos="7635684" algn="l"/>
                      <a:tab pos="8084937" algn="l"/>
                      <a:tab pos="8534187" algn="l"/>
                      <a:tab pos="8983438" algn="l"/>
                    </a:tabLst>
                    <a:defRPr/>
                  </a:pPr>
                  <a:r>
                    <a:rPr lang="it-IT" sz="1467" b="1" u="sng" dirty="0">
                      <a:solidFill>
                        <a:schemeClr val="bg2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  <a:ea typeface="+mn-ea"/>
                      <a:cs typeface="Arial" charset="0"/>
                    </a:rPr>
                    <a:t>00-12 UTC up to 72h</a:t>
                  </a:r>
                </a:p>
              </p:txBody>
            </p:sp>
          </p:grpSp>
          <p:sp>
            <p:nvSpPr>
              <p:cNvPr id="86" name="CasellaDiTesto 85"/>
              <p:cNvSpPr txBox="1"/>
              <p:nvPr/>
            </p:nvSpPr>
            <p:spPr>
              <a:xfrm>
                <a:off x="4525445" y="2882394"/>
                <a:ext cx="1270691" cy="577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it-IT" sz="1467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+mn-ea"/>
                    <a:cs typeface="+mn-cs"/>
                  </a:rPr>
                  <a:t>COSMO-ME</a:t>
                </a:r>
              </a:p>
              <a:p>
                <a:pPr>
                  <a:defRPr/>
                </a:pPr>
                <a:r>
                  <a:rPr lang="it-IT" sz="1467" b="1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+mn-ea"/>
                    <a:cs typeface="+mn-cs"/>
                  </a:rPr>
                  <a:t>00-06-12-18 UTC up to 72h</a:t>
                </a:r>
              </a:p>
            </p:txBody>
          </p:sp>
          <p:sp>
            <p:nvSpPr>
              <p:cNvPr id="87" name="Text Box 3"/>
              <p:cNvSpPr txBox="1">
                <a:spLocks noChangeArrowheads="1"/>
              </p:cNvSpPr>
              <p:nvPr/>
            </p:nvSpPr>
            <p:spPr bwMode="auto">
              <a:xfrm>
                <a:off x="4301973" y="1807496"/>
                <a:ext cx="508920" cy="440218"/>
              </a:xfrm>
              <a:prstGeom prst="rect">
                <a:avLst/>
              </a:prstGeom>
              <a:solidFill>
                <a:srgbClr val="99CC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447663" algn="l"/>
                    <a:tab pos="896916" algn="l"/>
                    <a:tab pos="1346166" algn="l"/>
                    <a:tab pos="1795418" algn="l"/>
                    <a:tab pos="2244669" algn="l"/>
                    <a:tab pos="2693921" algn="l"/>
                    <a:tab pos="3143172" algn="l"/>
                    <a:tab pos="3592424" algn="l"/>
                    <a:tab pos="4041674" algn="l"/>
                    <a:tab pos="4490926" algn="l"/>
                    <a:tab pos="4940176" algn="l"/>
                    <a:tab pos="5389428" algn="l"/>
                    <a:tab pos="5838679" algn="l"/>
                    <a:tab pos="6287931" algn="l"/>
                    <a:tab pos="6737182" algn="l"/>
                    <a:tab pos="7186434" algn="l"/>
                    <a:tab pos="7635684" algn="l"/>
                    <a:tab pos="8084937" algn="l"/>
                    <a:tab pos="8534187" algn="l"/>
                    <a:tab pos="8983438" algn="l"/>
                  </a:tabLst>
                </a:pPr>
                <a:r>
                  <a:rPr lang="it-IT" sz="1600" b="1" dirty="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rPr>
                  <a:t>5 km</a:t>
                </a:r>
              </a:p>
              <a:p>
                <a:pPr>
                  <a:tabLst>
                    <a:tab pos="0" algn="l"/>
                    <a:tab pos="447663" algn="l"/>
                    <a:tab pos="896916" algn="l"/>
                    <a:tab pos="1346166" algn="l"/>
                    <a:tab pos="1795418" algn="l"/>
                    <a:tab pos="2244669" algn="l"/>
                    <a:tab pos="2693921" algn="l"/>
                    <a:tab pos="3143172" algn="l"/>
                    <a:tab pos="3592424" algn="l"/>
                    <a:tab pos="4041674" algn="l"/>
                    <a:tab pos="4490926" algn="l"/>
                    <a:tab pos="4940176" algn="l"/>
                    <a:tab pos="5389428" algn="l"/>
                    <a:tab pos="5838679" algn="l"/>
                    <a:tab pos="6287931" algn="l"/>
                    <a:tab pos="6737182" algn="l"/>
                    <a:tab pos="7186434" algn="l"/>
                    <a:tab pos="7635684" algn="l"/>
                    <a:tab pos="8084937" algn="l"/>
                    <a:tab pos="8534187" algn="l"/>
                    <a:tab pos="8983438" algn="l"/>
                  </a:tabLst>
                </a:pPr>
                <a:r>
                  <a:rPr lang="it-IT" sz="1600" b="1" dirty="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rPr>
                  <a:t>45 v.l.</a:t>
                </a:r>
              </a:p>
            </p:txBody>
          </p:sp>
          <p:sp>
            <p:nvSpPr>
              <p:cNvPr id="88" name="Rectangle 4"/>
              <p:cNvSpPr>
                <a:spLocks noChangeArrowheads="1"/>
              </p:cNvSpPr>
              <p:nvPr/>
            </p:nvSpPr>
            <p:spPr bwMode="auto">
              <a:xfrm>
                <a:off x="4409985" y="2247714"/>
                <a:ext cx="1415515" cy="209385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Font typeface="Calibri" pitchFamily="34" charset="0"/>
                  <a:buChar char="-"/>
                  <a:tabLst>
                    <a:tab pos="0" algn="l"/>
                    <a:tab pos="447663" algn="l"/>
                    <a:tab pos="896916" algn="l"/>
                    <a:tab pos="1346166" algn="l"/>
                    <a:tab pos="1795418" algn="l"/>
                    <a:tab pos="2244669" algn="l"/>
                    <a:tab pos="2693921" algn="l"/>
                    <a:tab pos="3143172" algn="l"/>
                    <a:tab pos="3592424" algn="l"/>
                    <a:tab pos="4041674" algn="l"/>
                    <a:tab pos="4490926" algn="l"/>
                    <a:tab pos="4940176" algn="l"/>
                    <a:tab pos="5389428" algn="l"/>
                    <a:tab pos="5838679" algn="l"/>
                    <a:tab pos="6287931" algn="l"/>
                    <a:tab pos="6737182" algn="l"/>
                    <a:tab pos="7186434" algn="l"/>
                    <a:tab pos="7635684" algn="l"/>
                    <a:tab pos="8084937" algn="l"/>
                    <a:tab pos="8534187" algn="l"/>
                    <a:tab pos="8983438" algn="l"/>
                  </a:tabLst>
                </a:pPr>
                <a:r>
                  <a:rPr lang="it-IT" sz="1200" dirty="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r>
                  <a:rPr lang="it-IT" sz="1200" dirty="0" err="1">
                    <a:solidFill>
                      <a:srgbClr val="000000"/>
                    </a:solidFill>
                    <a:latin typeface="Calibri" pitchFamily="34" charset="0"/>
                  </a:rPr>
                  <a:t>parameterized</a:t>
                </a:r>
                <a:r>
                  <a:rPr lang="it-IT" sz="1200" dirty="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r>
                  <a:rPr lang="it-IT" sz="1200" dirty="0" err="1">
                    <a:solidFill>
                      <a:srgbClr val="000000"/>
                    </a:solidFill>
                    <a:latin typeface="Calibri" pitchFamily="34" charset="0"/>
                  </a:rPr>
                  <a:t>convection</a:t>
                </a:r>
                <a:endParaRPr lang="it-IT" sz="12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81" name="Gruppo 80"/>
            <p:cNvGrpSpPr/>
            <p:nvPr/>
          </p:nvGrpSpPr>
          <p:grpSpPr>
            <a:xfrm>
              <a:off x="4247966" y="1792788"/>
              <a:ext cx="4284473" cy="3030242"/>
              <a:chOff x="4247967" y="1707654"/>
              <a:chExt cx="3672408" cy="3350122"/>
            </a:xfrm>
          </p:grpSpPr>
          <p:sp>
            <p:nvSpPr>
              <p:cNvPr id="82" name="Rettangolo 32"/>
              <p:cNvSpPr>
                <a:spLocks noChangeArrowheads="1"/>
              </p:cNvSpPr>
              <p:nvPr/>
            </p:nvSpPr>
            <p:spPr bwMode="auto">
              <a:xfrm>
                <a:off x="4247967" y="1707654"/>
                <a:ext cx="3672408" cy="3350122"/>
              </a:xfrm>
              <a:prstGeom prst="rect">
                <a:avLst/>
              </a:prstGeom>
              <a:noFill/>
              <a:ln w="9525" algn="ctr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449251">
                  <a:buClr>
                    <a:srgbClr val="000000"/>
                  </a:buClr>
                  <a:buSzPct val="100000"/>
                </a:pPr>
                <a:endParaRPr lang="it-IT" sz="1800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3" name="Text Box 9"/>
              <p:cNvSpPr txBox="1">
                <a:spLocks noChangeArrowheads="1"/>
              </p:cNvSpPr>
              <p:nvPr/>
            </p:nvSpPr>
            <p:spPr bwMode="auto">
              <a:xfrm>
                <a:off x="4788027" y="1713793"/>
                <a:ext cx="2747962" cy="31789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/>
              <a:lstStyle/>
              <a:p>
                <a:pPr algn="ctr">
                  <a:tabLst>
                    <a:tab pos="0" algn="l"/>
                    <a:tab pos="447663" algn="l"/>
                    <a:tab pos="896916" algn="l"/>
                    <a:tab pos="1346166" algn="l"/>
                    <a:tab pos="1795418" algn="l"/>
                    <a:tab pos="2244669" algn="l"/>
                    <a:tab pos="2693921" algn="l"/>
                    <a:tab pos="3143172" algn="l"/>
                    <a:tab pos="3592424" algn="l"/>
                    <a:tab pos="4041674" algn="l"/>
                    <a:tab pos="4490926" algn="l"/>
                    <a:tab pos="4940176" algn="l"/>
                    <a:tab pos="5389428" algn="l"/>
                    <a:tab pos="5838679" algn="l"/>
                    <a:tab pos="6287931" algn="l"/>
                    <a:tab pos="6737182" algn="l"/>
                    <a:tab pos="7186434" algn="l"/>
                    <a:tab pos="7635684" algn="l"/>
                    <a:tab pos="8084937" algn="l"/>
                    <a:tab pos="8534187" algn="l"/>
                    <a:tab pos="8983438" algn="l"/>
                  </a:tabLst>
                </a:pPr>
                <a:r>
                  <a:rPr lang="it-IT" sz="1400" b="1" dirty="0" err="1">
                    <a:solidFill>
                      <a:srgbClr val="CC0000"/>
                    </a:solidFill>
                    <a:latin typeface="Arial" pitchFamily="34" charset="0"/>
                    <a:ea typeface="+mn-ea"/>
                    <a:cs typeface="+mn-cs"/>
                  </a:rPr>
                  <a:t>Local</a:t>
                </a:r>
                <a:r>
                  <a:rPr lang="it-IT" sz="1400" b="1" dirty="0">
                    <a:solidFill>
                      <a:srgbClr val="CC0000"/>
                    </a:solidFill>
                    <a:latin typeface="Arial" pitchFamily="34" charset="0"/>
                    <a:ea typeface="+mn-ea"/>
                    <a:cs typeface="+mn-cs"/>
                  </a:rPr>
                  <a:t> Area </a:t>
                </a:r>
                <a:r>
                  <a:rPr lang="it-IT" sz="1400" b="1" dirty="0" err="1">
                    <a:solidFill>
                      <a:srgbClr val="CC0000"/>
                    </a:solidFill>
                    <a:latin typeface="Arial" pitchFamily="34" charset="0"/>
                    <a:ea typeface="+mn-ea"/>
                    <a:cs typeface="+mn-cs"/>
                  </a:rPr>
                  <a:t>Modeling</a:t>
                </a:r>
                <a:r>
                  <a:rPr lang="it-IT" sz="1400" b="1" dirty="0">
                    <a:solidFill>
                      <a:srgbClr val="CC0000"/>
                    </a:solidFill>
                    <a:latin typeface="Arial" pitchFamily="34" charset="0"/>
                    <a:ea typeface="+mn-ea"/>
                    <a:cs typeface="+mn-cs"/>
                  </a:rPr>
                  <a:t>:</a:t>
                </a:r>
              </a:p>
            </p:txBody>
          </p:sp>
        </p:grpSp>
      </p:grpSp>
      <p:sp>
        <p:nvSpPr>
          <p:cNvPr id="72" name="Titolo 10"/>
          <p:cNvSpPr txBox="1">
            <a:spLocks/>
          </p:cNvSpPr>
          <p:nvPr/>
        </p:nvSpPr>
        <p:spPr>
          <a:xfrm>
            <a:off x="0" y="13722"/>
            <a:ext cx="12192000" cy="879277"/>
          </a:xfrm>
          <a:prstGeom prst="rect">
            <a:avLst/>
          </a:prstGeom>
        </p:spPr>
        <p:txBody>
          <a:bodyPr/>
          <a:lstStyle>
            <a:lvl1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2pPr>
            <a:lvl3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3pPr>
            <a:lvl4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4pPr>
            <a:lvl5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5pPr>
            <a:lvl6pPr marL="311814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6pPr>
            <a:lvl7pPr marL="598722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7pPr>
            <a:lvl8pPr marL="88563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8pPr>
            <a:lvl9pPr marL="117254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9pPr>
          </a:lstStyle>
          <a:p>
            <a:r>
              <a:rPr lang="it-IT" sz="3733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Calibri" panose="020F0502020204030204" pitchFamily="34" charset="0"/>
                <a:sym typeface="Gill Sans"/>
              </a:rPr>
              <a:t>ItAF</a:t>
            </a:r>
            <a:r>
              <a:rPr lang="it-IT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Calibri" panose="020F0502020204030204" pitchFamily="34" charset="0"/>
                <a:sym typeface="Gill Sans"/>
              </a:rPr>
              <a:t> </a:t>
            </a:r>
            <a:r>
              <a:rPr lang="it-IT" sz="3733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Calibri" panose="020F0502020204030204" pitchFamily="34" charset="0"/>
                <a:sym typeface="Gill Sans"/>
              </a:rPr>
              <a:t>Met</a:t>
            </a:r>
            <a:r>
              <a:rPr lang="it-IT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Calibri" panose="020F0502020204030204" pitchFamily="34" charset="0"/>
                <a:sym typeface="Gill Sans"/>
              </a:rPr>
              <a:t> Service COSMO </a:t>
            </a:r>
            <a:r>
              <a:rPr lang="it-IT" sz="3733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Calibri" panose="020F0502020204030204" pitchFamily="34" charset="0"/>
                <a:sym typeface="Gill Sans"/>
              </a:rPr>
              <a:t>suites</a:t>
            </a:r>
            <a:endParaRPr lang="it-IT" sz="3733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Calibri" panose="020F0502020204030204" pitchFamily="34" charset="0"/>
              <a:sym typeface="Gill Sans"/>
            </a:endParaRPr>
          </a:p>
          <a:p>
            <a:endParaRPr lang="it-IT" sz="3733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  <a:sym typeface="Gill Sans"/>
            </a:endParaRPr>
          </a:p>
        </p:txBody>
      </p:sp>
      <p:sp>
        <p:nvSpPr>
          <p:cNvPr id="52" name="Line 17"/>
          <p:cNvSpPr>
            <a:spLocks noChangeShapeType="1"/>
          </p:cNvSpPr>
          <p:nvPr/>
        </p:nvSpPr>
        <p:spPr bwMode="auto">
          <a:xfrm>
            <a:off x="5740524" y="1916832"/>
            <a:ext cx="3026016" cy="1593259"/>
          </a:xfrm>
          <a:prstGeom prst="line">
            <a:avLst/>
          </a:prstGeom>
          <a:noFill/>
          <a:ln w="57240" cap="sq">
            <a:solidFill>
              <a:srgbClr val="333399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it-IT" sz="32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A230840-AF93-9D9B-4C78-83A71CBA07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65" y="116632"/>
            <a:ext cx="1038370" cy="914528"/>
          </a:xfrm>
          <a:prstGeom prst="rect">
            <a:avLst/>
          </a:prstGeom>
        </p:spPr>
      </p:pic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92DE0E5D-067E-F24E-7B8B-1E00075765BA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584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C0568-9D8D-AC9C-486B-C40334C28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olo 10">
            <a:extLst>
              <a:ext uri="{FF2B5EF4-FFF2-40B4-BE49-F238E27FC236}">
                <a16:creationId xmlns:a16="http://schemas.microsoft.com/office/drawing/2014/main" id="{907FE81C-0F89-1F5D-25E3-E601972BBE9B}"/>
              </a:ext>
            </a:extLst>
          </p:cNvPr>
          <p:cNvSpPr txBox="1">
            <a:spLocks/>
          </p:cNvSpPr>
          <p:nvPr/>
        </p:nvSpPr>
        <p:spPr>
          <a:xfrm>
            <a:off x="0" y="2996952"/>
            <a:ext cx="12192000" cy="879277"/>
          </a:xfrm>
          <a:prstGeom prst="rect">
            <a:avLst/>
          </a:prstGeom>
        </p:spPr>
        <p:txBody>
          <a:bodyPr/>
          <a:lstStyle>
            <a:lvl1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2pPr>
            <a:lvl3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3pPr>
            <a:lvl4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4pPr>
            <a:lvl5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5pPr>
            <a:lvl6pPr marL="311814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6pPr>
            <a:lvl7pPr marL="598722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7pPr>
            <a:lvl8pPr marL="88563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8pPr>
            <a:lvl9pPr marL="117254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9pPr>
          </a:lstStyle>
          <a:p>
            <a:r>
              <a:rPr lang="it-IT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  <a:t>Post-credits…</a:t>
            </a:r>
          </a:p>
        </p:txBody>
      </p:sp>
      <p:sp>
        <p:nvSpPr>
          <p:cNvPr id="48" name="Segnaposto piè di pagina 4">
            <a:extLst>
              <a:ext uri="{FF2B5EF4-FFF2-40B4-BE49-F238E27FC236}">
                <a16:creationId xmlns:a16="http://schemas.microsoft.com/office/drawing/2014/main" id="{5CC550BA-1106-B379-6494-0C175F16B5C5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662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AB55D86-9D29-2B41-A4E9-C405632F2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pinto, cartone animato, disegno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417C77A7-DBFB-9227-086F-85E30717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5178A2-B44E-0E5B-7272-63FF3453D95D}"/>
              </a:ext>
            </a:extLst>
          </p:cNvPr>
          <p:cNvSpPr txBox="1"/>
          <p:nvPr/>
        </p:nvSpPr>
        <p:spPr>
          <a:xfrm rot="520283">
            <a:off x="10095722" y="3704997"/>
            <a:ext cx="839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Mister</a:t>
            </a:r>
            <a:br>
              <a:rPr lang="it-IT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COSMO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1811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o 36"/>
          <p:cNvGrpSpPr/>
          <p:nvPr/>
        </p:nvGrpSpPr>
        <p:grpSpPr>
          <a:xfrm>
            <a:off x="7728180" y="644691"/>
            <a:ext cx="3168352" cy="1409384"/>
            <a:chOff x="4733795" y="224872"/>
            <a:chExt cx="2839879" cy="1364368"/>
          </a:xfrm>
        </p:grpSpPr>
        <p:sp>
          <p:nvSpPr>
            <p:cNvPr id="2" name="Text Box 39"/>
            <p:cNvSpPr txBox="1">
              <a:spLocks noChangeArrowheads="1"/>
            </p:cNvSpPr>
            <p:nvPr/>
          </p:nvSpPr>
          <p:spPr bwMode="auto">
            <a:xfrm>
              <a:off x="4733796" y="224872"/>
              <a:ext cx="2646413" cy="687374"/>
            </a:xfrm>
            <a:prstGeom prst="rect">
              <a:avLst/>
            </a:prstGeom>
            <a:noFill/>
            <a:ln w="9360" cap="sq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9988" tIns="46793" rIns="89988" bIns="46793">
              <a:spAutoFit/>
            </a:bodyPr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1pPr>
              <a:lvl2pPr>
                <a:spcBef>
                  <a:spcPts val="52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 sz="21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3pPr>
              <a:lvl4pPr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4pPr>
              <a:lvl5pPr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5pPr>
              <a:lvl6pPr marL="25146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6pPr>
              <a:lvl7pPr marL="29718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7pPr>
              <a:lvl8pPr marL="34290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8pPr>
              <a:lvl9pPr marL="38862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9pPr>
            </a:lstStyle>
            <a:p>
              <a:pPr defTabSz="449191">
                <a:spcBef>
                  <a:spcPct val="0"/>
                </a:spcBef>
                <a:buClrTx/>
              </a:pPr>
              <a:endParaRPr lang="it-IT" sz="800" dirty="0"/>
            </a:p>
            <a:p>
              <a:pPr defTabSz="449191">
                <a:spcBef>
                  <a:spcPct val="0"/>
                </a:spcBef>
                <a:buClrTx/>
              </a:pPr>
              <a:r>
                <a:rPr lang="it-IT" sz="800" dirty="0"/>
                <a:t>RAOB (</a:t>
              </a:r>
              <a:r>
                <a:rPr lang="it-IT" sz="800" dirty="0" err="1"/>
                <a:t>also</a:t>
              </a:r>
              <a:r>
                <a:rPr lang="it-IT" sz="800" dirty="0"/>
                <a:t> </a:t>
              </a:r>
              <a:r>
                <a:rPr lang="it-IT" sz="800" dirty="0" err="1"/>
                <a:t>descent</a:t>
              </a:r>
              <a:r>
                <a:rPr lang="it-IT" sz="800" dirty="0"/>
                <a:t>), PILOT, SYNOP (</a:t>
              </a:r>
              <a:r>
                <a:rPr lang="it-IT" sz="800" dirty="0" err="1"/>
                <a:t>also</a:t>
              </a:r>
              <a:r>
                <a:rPr lang="it-IT" sz="800" dirty="0"/>
                <a:t> non-GTS), SHIP, BUOY, Wind </a:t>
              </a:r>
              <a:r>
                <a:rPr lang="it-IT" sz="800" dirty="0" err="1"/>
                <a:t>Profilers</a:t>
              </a:r>
              <a:r>
                <a:rPr lang="it-IT" sz="800" dirty="0"/>
                <a:t>/</a:t>
              </a:r>
              <a:r>
                <a:rPr lang="it-IT" sz="800" dirty="0" err="1"/>
                <a:t>Radars</a:t>
              </a:r>
              <a:r>
                <a:rPr lang="it-IT" sz="800" dirty="0"/>
                <a:t>, AMDAR-AIREP, Mode-S, Meteosat AMV, </a:t>
              </a:r>
              <a:r>
                <a:rPr lang="it-IT" sz="800" dirty="0" err="1"/>
                <a:t>Metop</a:t>
              </a:r>
              <a:r>
                <a:rPr lang="it-IT" sz="800" dirty="0"/>
                <a:t> </a:t>
              </a:r>
              <a:r>
                <a:rPr lang="it-IT" sz="800" dirty="0" err="1"/>
                <a:t>scatt</a:t>
              </a:r>
              <a:r>
                <a:rPr lang="it-IT" sz="800" dirty="0"/>
                <a:t>. </a:t>
              </a:r>
              <a:r>
                <a:rPr lang="it-IT" sz="800" dirty="0" err="1"/>
                <a:t>winds</a:t>
              </a:r>
              <a:r>
                <a:rPr lang="it-IT" sz="800" dirty="0"/>
                <a:t>, NOAA/</a:t>
              </a:r>
              <a:r>
                <a:rPr lang="it-IT" sz="800" dirty="0" err="1"/>
                <a:t>Metop</a:t>
              </a:r>
              <a:r>
                <a:rPr lang="it-IT" sz="800" dirty="0"/>
                <a:t> </a:t>
              </a:r>
              <a:r>
                <a:rPr lang="en-GB" sz="800" dirty="0"/>
                <a:t>AMSUA/MHS and NPP/NOAA ATMS</a:t>
              </a:r>
              <a:r>
                <a:rPr lang="it-IT" sz="800" dirty="0"/>
                <a:t> </a:t>
              </a:r>
              <a:r>
                <a:rPr lang="it-IT" sz="800" dirty="0" err="1"/>
                <a:t>radiances</a:t>
              </a:r>
              <a:endParaRPr lang="it-IT" sz="800" dirty="0"/>
            </a:p>
          </p:txBody>
        </p:sp>
        <p:grpSp>
          <p:nvGrpSpPr>
            <p:cNvPr id="12" name="Gruppo 60"/>
            <p:cNvGrpSpPr>
              <a:grpSpLocks/>
            </p:cNvGrpSpPr>
            <p:nvPr/>
          </p:nvGrpSpPr>
          <p:grpSpPr bwMode="auto">
            <a:xfrm>
              <a:off x="4733795" y="1082732"/>
              <a:ext cx="2839879" cy="506508"/>
              <a:chOff x="5929312" y="1847054"/>
              <a:chExt cx="3786332" cy="675433"/>
            </a:xfrm>
          </p:grpSpPr>
          <p:sp>
            <p:nvSpPr>
              <p:cNvPr id="13" name="Rettangolo 49"/>
              <p:cNvSpPr>
                <a:spLocks noChangeArrowheads="1"/>
              </p:cNvSpPr>
              <p:nvPr/>
            </p:nvSpPr>
            <p:spPr bwMode="auto">
              <a:xfrm>
                <a:off x="5929312" y="1914979"/>
                <a:ext cx="3528390" cy="571502"/>
              </a:xfrm>
              <a:prstGeom prst="rect">
                <a:avLst/>
              </a:prstGeom>
              <a:noFill/>
              <a:ln w="12700" algn="ctr">
                <a:solidFill>
                  <a:srgbClr val="00B05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defTabSz="449191">
                  <a:buClr>
                    <a:srgbClr val="000000"/>
                  </a:buClr>
                  <a:buSzPct val="100000"/>
                </a:pPr>
                <a:endParaRPr lang="it-IT" altLang="it-IT" sz="4200">
                  <a:latin typeface="Arial" panose="020B0604020202020204" pitchFamily="34" charset="0"/>
                </a:endParaRPr>
              </a:p>
            </p:txBody>
          </p:sp>
          <p:pic>
            <p:nvPicPr>
              <p:cNvPr id="14" name="Picture 2" descr="http://www.irishjobs.ie/Logos/ECMWF-5713.gi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2161" y="1943555"/>
                <a:ext cx="1357311" cy="542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CasellaDiTesto 40"/>
              <p:cNvSpPr txBox="1">
                <a:spLocks noChangeArrowheads="1"/>
              </p:cNvSpPr>
              <p:nvPr/>
            </p:nvSpPr>
            <p:spPr bwMode="auto">
              <a:xfrm>
                <a:off x="7308469" y="1847054"/>
                <a:ext cx="2407175" cy="675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defTabSz="449191">
                  <a:buClr>
                    <a:srgbClr val="000000"/>
                  </a:buClr>
                  <a:buSzPct val="100000"/>
                </a:pPr>
                <a:r>
                  <a:rPr lang="it-IT" altLang="it-IT" sz="1400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Boundary</a:t>
                </a:r>
                <a:r>
                  <a:rPr lang="it-IT" altLang="it-IT" sz="14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it-IT" altLang="it-IT" sz="1333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Conditions</a:t>
                </a:r>
                <a:endParaRPr lang="it-IT" altLang="it-IT" sz="1400" dirty="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  <a:p>
                <a:pPr defTabSz="449191">
                  <a:buClr>
                    <a:srgbClr val="000000"/>
                  </a:buClr>
                  <a:buSzPct val="100000"/>
                </a:pPr>
                <a:r>
                  <a:rPr lang="it-IT" altLang="it-IT" sz="10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(HRES, ENS)</a:t>
                </a:r>
                <a:r>
                  <a:rPr lang="it-IT" altLang="it-IT" sz="14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p:grpSp>
      </p:grpSp>
      <p:sp>
        <p:nvSpPr>
          <p:cNvPr id="17" name="Line 17"/>
          <p:cNvSpPr>
            <a:spLocks noChangeShapeType="1"/>
          </p:cNvSpPr>
          <p:nvPr/>
        </p:nvSpPr>
        <p:spPr bwMode="auto">
          <a:xfrm flipH="1">
            <a:off x="6983109" y="1028733"/>
            <a:ext cx="361031" cy="0"/>
          </a:xfrm>
          <a:prstGeom prst="line">
            <a:avLst/>
          </a:prstGeom>
          <a:noFill/>
          <a:ln w="57240" cap="sq">
            <a:solidFill>
              <a:srgbClr val="3333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49191" eaLnBrk="0" hangingPunct="0"/>
            <a:endParaRPr lang="it-IT" sz="1333">
              <a:latin typeface="Arial" panose="020B0604020202020204" pitchFamily="34" charset="0"/>
            </a:endParaRPr>
          </a:p>
        </p:txBody>
      </p:sp>
      <p:sp>
        <p:nvSpPr>
          <p:cNvPr id="18" name="CasellaDiTesto 38"/>
          <p:cNvSpPr txBox="1">
            <a:spLocks noChangeArrowheads="1"/>
          </p:cNvSpPr>
          <p:nvPr/>
        </p:nvSpPr>
        <p:spPr bwMode="auto">
          <a:xfrm>
            <a:off x="7684486" y="582369"/>
            <a:ext cx="987771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191">
              <a:buClr>
                <a:srgbClr val="000000"/>
              </a:buClr>
              <a:buSzPct val="100000"/>
            </a:pPr>
            <a:r>
              <a:rPr lang="it-IT" altLang="it-IT" sz="1067" dirty="0" err="1">
                <a:solidFill>
                  <a:srgbClr val="000099"/>
                </a:solidFill>
                <a:latin typeface="Arial" panose="020B0604020202020204" pitchFamily="34" charset="0"/>
              </a:rPr>
              <a:t>Observations</a:t>
            </a:r>
            <a:endParaRPr lang="it-IT" altLang="it-IT" sz="1067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grpSp>
        <p:nvGrpSpPr>
          <p:cNvPr id="41" name="Gruppo 40"/>
          <p:cNvGrpSpPr/>
          <p:nvPr/>
        </p:nvGrpSpPr>
        <p:grpSpPr>
          <a:xfrm>
            <a:off x="3834923" y="764912"/>
            <a:ext cx="3125173" cy="1882994"/>
            <a:chOff x="1698314" y="175745"/>
            <a:chExt cx="2801176" cy="1822851"/>
          </a:xfrm>
        </p:grpSpPr>
        <p:sp>
          <p:nvSpPr>
            <p:cNvPr id="3" name="Text Box 9"/>
            <p:cNvSpPr txBox="1">
              <a:spLocks noChangeArrowheads="1"/>
            </p:cNvSpPr>
            <p:nvPr/>
          </p:nvSpPr>
          <p:spPr bwMode="auto">
            <a:xfrm>
              <a:off x="1751885" y="198534"/>
              <a:ext cx="2747605" cy="317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988" tIns="44995" rIns="89988" bIns="44995"/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1pPr>
              <a:lvl2pPr>
                <a:spcBef>
                  <a:spcPts val="52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1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3pPr>
              <a:lvl4pPr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4pPr>
              <a:lvl5pPr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5pPr>
              <a:lvl6pPr marL="25146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6pPr>
              <a:lvl7pPr marL="29718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7pPr>
              <a:lvl8pPr marL="34290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8pPr>
              <a:lvl9pPr marL="38862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9pPr>
            </a:lstStyle>
            <a:p>
              <a:pPr defTabSz="449191">
                <a:spcBef>
                  <a:spcPct val="0"/>
                </a:spcBef>
              </a:pPr>
              <a:r>
                <a:rPr lang="it-IT" altLang="it-IT" sz="1400" b="1" dirty="0">
                  <a:solidFill>
                    <a:srgbClr val="CC0000"/>
                  </a:solidFill>
                </a:rPr>
                <a:t>Ensemble Data </a:t>
              </a:r>
              <a:r>
                <a:rPr lang="it-IT" altLang="it-IT" sz="1400" b="1" dirty="0" err="1">
                  <a:solidFill>
                    <a:srgbClr val="CC0000"/>
                  </a:solidFill>
                </a:rPr>
                <a:t>Assimilation</a:t>
              </a:r>
              <a:r>
                <a:rPr lang="it-IT" altLang="it-IT" sz="1400" b="1" dirty="0">
                  <a:solidFill>
                    <a:srgbClr val="CC0000"/>
                  </a:solidFill>
                </a:rPr>
                <a:t>:</a:t>
              </a:r>
            </a:p>
          </p:txBody>
        </p:sp>
        <p:grpSp>
          <p:nvGrpSpPr>
            <p:cNvPr id="38" name="Gruppo 37"/>
            <p:cNvGrpSpPr/>
            <p:nvPr/>
          </p:nvGrpSpPr>
          <p:grpSpPr>
            <a:xfrm>
              <a:off x="1698314" y="175745"/>
              <a:ext cx="2530939" cy="1822851"/>
              <a:chOff x="1698314" y="175745"/>
              <a:chExt cx="2530939" cy="1822851"/>
            </a:xfrm>
          </p:grpSpPr>
          <p:sp>
            <p:nvSpPr>
              <p:cNvPr id="4" name="Rettangolo 37"/>
              <p:cNvSpPr>
                <a:spLocks noChangeArrowheads="1"/>
              </p:cNvSpPr>
              <p:nvPr/>
            </p:nvSpPr>
            <p:spPr bwMode="auto">
              <a:xfrm>
                <a:off x="1698314" y="175745"/>
                <a:ext cx="2530939" cy="1184836"/>
              </a:xfrm>
              <a:prstGeom prst="rect">
                <a:avLst/>
              </a:prstGeom>
              <a:noFill/>
              <a:ln w="9525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49191">
                  <a:buClr>
                    <a:srgbClr val="000000"/>
                  </a:buClr>
                  <a:buSzPct val="100000"/>
                </a:pPr>
                <a:endParaRPr lang="it-IT" altLang="it-IT" sz="1800">
                  <a:latin typeface="Arial" panose="020B0604020202020204" pitchFamily="34" charset="0"/>
                </a:endParaRPr>
              </a:p>
            </p:txBody>
          </p:sp>
          <p:pic>
            <p:nvPicPr>
              <p:cNvPr id="24" name="Immagine 56" descr="dominio_it2.2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983"/>
              <a:stretch>
                <a:fillRect/>
              </a:stretch>
            </p:blipFill>
            <p:spPr bwMode="auto">
              <a:xfrm>
                <a:off x="2109723" y="452614"/>
                <a:ext cx="1310011" cy="844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16"/>
              <p:cNvSpPr txBox="1">
                <a:spLocks noChangeArrowheads="1"/>
              </p:cNvSpPr>
              <p:nvPr/>
            </p:nvSpPr>
            <p:spPr bwMode="auto">
              <a:xfrm>
                <a:off x="3481873" y="476973"/>
                <a:ext cx="687856" cy="1521623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89988" tIns="46793" rIns="89988" bIns="46793">
                <a:spAutoFit/>
              </a:bodyPr>
              <a:lstStyle>
                <a:lvl1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1pPr>
                <a:lvl2pPr>
                  <a:spcBef>
                    <a:spcPts val="52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1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2pPr>
                <a:lvl3pPr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3pPr>
                <a:lvl4pPr>
                  <a:spcBef>
                    <a:spcPts val="3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4pPr>
                <a:lvl5pPr>
                  <a:spcBef>
                    <a:spcPts val="3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5pPr>
                <a:lvl6pPr marL="2514600" indent="-228600" defTabSz="449263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6pPr>
                <a:lvl7pPr marL="2971800" indent="-228600" defTabSz="449263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7pPr>
                <a:lvl8pPr marL="3429000" indent="-228600" defTabSz="449263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8pPr>
                <a:lvl9pPr marL="3886200" indent="-228600" defTabSz="449263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9pPr>
              </a:lstStyle>
              <a:p>
                <a:pPr defTabSz="449191">
                  <a:spcBef>
                    <a:spcPct val="0"/>
                  </a:spcBef>
                </a:pPr>
                <a:r>
                  <a:rPr lang="it-IT" altLang="it-IT" sz="1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1h </a:t>
                </a:r>
                <a:r>
                  <a:rPr lang="it-IT" altLang="it-IT" sz="1600" b="1" dirty="0" err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cycle</a:t>
                </a:r>
                <a:endParaRPr lang="it-IT" altLang="it-IT" sz="1600" b="1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  <a:p>
                <a:pPr defTabSz="449191">
                  <a:spcBef>
                    <a:spcPct val="0"/>
                  </a:spcBef>
                </a:pPr>
                <a:r>
                  <a:rPr lang="it-IT" altLang="it-IT" sz="1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2.2 km</a:t>
                </a:r>
              </a:p>
              <a:p>
                <a:pPr defTabSz="449191">
                  <a:spcBef>
                    <a:spcPct val="0"/>
                  </a:spcBef>
                </a:pPr>
                <a:r>
                  <a:rPr lang="it-IT" altLang="it-IT" sz="1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65 v.l.</a:t>
                </a:r>
              </a:p>
              <a:p>
                <a:pPr defTabSz="449191">
                  <a:spcBef>
                    <a:spcPct val="0"/>
                  </a:spcBef>
                </a:pPr>
                <a:r>
                  <a:rPr lang="it-IT" altLang="it-IT" sz="16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40+1 m.</a:t>
                </a:r>
              </a:p>
            </p:txBody>
          </p:sp>
          <p:sp>
            <p:nvSpPr>
              <p:cNvPr id="26" name="CasellaDiTesto 51"/>
              <p:cNvSpPr txBox="1">
                <a:spLocks noChangeArrowheads="1"/>
              </p:cNvSpPr>
              <p:nvPr/>
            </p:nvSpPr>
            <p:spPr bwMode="auto">
              <a:xfrm>
                <a:off x="2124500" y="735584"/>
                <a:ext cx="1404755" cy="446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defTabSz="449191">
                  <a:buClr>
                    <a:srgbClr val="000000"/>
                  </a:buClr>
                  <a:buSzPct val="100000"/>
                </a:pPr>
                <a:r>
                  <a:rPr lang="it-IT" altLang="it-IT" sz="1600" b="1">
                    <a:solidFill>
                      <a:srgbClr val="00007D"/>
                    </a:solidFill>
                    <a:latin typeface="Arial" panose="020B0604020202020204" pitchFamily="34" charset="0"/>
                  </a:rPr>
                  <a:t>LETKF</a:t>
                </a:r>
              </a:p>
              <a:p>
                <a:pPr algn="ctr" defTabSz="449191">
                  <a:buClr>
                    <a:srgbClr val="000000"/>
                  </a:buClr>
                  <a:buSzPct val="100000"/>
                </a:pPr>
                <a:endParaRPr lang="it-IT" altLang="it-IT" sz="800" b="1">
                  <a:solidFill>
                    <a:srgbClr val="00007D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Gruppo 43"/>
          <p:cNvGrpSpPr/>
          <p:nvPr/>
        </p:nvGrpSpPr>
        <p:grpSpPr>
          <a:xfrm>
            <a:off x="6530530" y="2116260"/>
            <a:ext cx="3840925" cy="3745446"/>
            <a:chOff x="3937588" y="770461"/>
            <a:chExt cx="3442724" cy="3625818"/>
          </a:xfrm>
        </p:grpSpPr>
        <p:sp>
          <p:nvSpPr>
            <p:cNvPr id="5" name="Text Box 18"/>
            <p:cNvSpPr txBox="1">
              <a:spLocks noChangeArrowheads="1"/>
            </p:cNvSpPr>
            <p:nvPr/>
          </p:nvSpPr>
          <p:spPr bwMode="auto">
            <a:xfrm>
              <a:off x="3992859" y="1648719"/>
              <a:ext cx="971425" cy="389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988" tIns="46793" rIns="89988" bIns="46793">
              <a:spAutoFit/>
            </a:bodyPr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1pPr>
              <a:lvl2pPr>
                <a:spcBef>
                  <a:spcPts val="52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1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3pPr>
              <a:lvl4pPr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4pPr>
              <a:lvl5pPr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5pPr>
              <a:lvl6pPr marL="25146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6pPr>
              <a:lvl7pPr marL="29718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7pPr>
              <a:lvl8pPr marL="34290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8pPr>
              <a:lvl9pPr marL="38862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9pPr>
            </a:lstStyle>
            <a:p>
              <a:pPr defTabSz="449191">
                <a:spcBef>
                  <a:spcPct val="0"/>
                </a:spcBef>
              </a:pPr>
              <a:r>
                <a:rPr lang="it-IT" altLang="it-IT" sz="1000" b="1" dirty="0" err="1">
                  <a:solidFill>
                    <a:srgbClr val="000080"/>
                  </a:solidFill>
                </a:rPr>
                <a:t>Deterministic</a:t>
              </a:r>
              <a:endParaRPr lang="it-IT" altLang="it-IT" sz="1000" b="1" dirty="0">
                <a:solidFill>
                  <a:srgbClr val="000080"/>
                </a:solidFill>
              </a:endParaRPr>
            </a:p>
            <a:p>
              <a:pPr defTabSz="449191">
                <a:spcBef>
                  <a:spcPct val="0"/>
                </a:spcBef>
              </a:pPr>
              <a:r>
                <a:rPr lang="it-IT" altLang="it-IT" sz="1000" b="1" dirty="0">
                  <a:solidFill>
                    <a:srgbClr val="000080"/>
                  </a:solidFill>
                </a:rPr>
                <a:t>Analysis</a:t>
              </a:r>
            </a:p>
          </p:txBody>
        </p:sp>
        <p:grpSp>
          <p:nvGrpSpPr>
            <p:cNvPr id="43" name="Gruppo 42"/>
            <p:cNvGrpSpPr/>
            <p:nvPr/>
          </p:nvGrpSpPr>
          <p:grpSpPr>
            <a:xfrm>
              <a:off x="3937588" y="770461"/>
              <a:ext cx="3442724" cy="3625818"/>
              <a:chOff x="3937588" y="770461"/>
              <a:chExt cx="3442724" cy="3625818"/>
            </a:xfrm>
          </p:grpSpPr>
          <p:grpSp>
            <p:nvGrpSpPr>
              <p:cNvPr id="39" name="Gruppo 38"/>
              <p:cNvGrpSpPr/>
              <p:nvPr/>
            </p:nvGrpSpPr>
            <p:grpSpPr>
              <a:xfrm>
                <a:off x="3937588" y="2286766"/>
                <a:ext cx="3442724" cy="2109513"/>
                <a:chOff x="3937588" y="2286766"/>
                <a:chExt cx="3442724" cy="2109513"/>
              </a:xfrm>
            </p:grpSpPr>
            <p:sp>
              <p:nvSpPr>
                <p:cNvPr id="9" name="Rettangolo 32"/>
                <p:cNvSpPr>
                  <a:spLocks noChangeArrowheads="1"/>
                </p:cNvSpPr>
                <p:nvPr/>
              </p:nvSpPr>
              <p:spPr bwMode="auto">
                <a:xfrm>
                  <a:off x="4112472" y="2286766"/>
                  <a:ext cx="3267840" cy="2109513"/>
                </a:xfrm>
                <a:prstGeom prst="rect">
                  <a:avLst/>
                </a:prstGeom>
                <a:noFill/>
                <a:ln w="9525" algn="ctr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449191">
                    <a:buClr>
                      <a:srgbClr val="000000"/>
                    </a:buClr>
                    <a:buSzPct val="100000"/>
                  </a:pPr>
                  <a:endParaRPr lang="it-IT" altLang="it-IT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6483335" y="2643161"/>
                  <a:ext cx="712046" cy="568195"/>
                </a:xfrm>
                <a:prstGeom prst="rect">
                  <a:avLst/>
                </a:prstGeom>
                <a:solidFill>
                  <a:srgbClr val="99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lIns="89988" tIns="46793" rIns="89988" bIns="46793">
                  <a:spAutoFit/>
                </a:bodyPr>
                <a:lstStyle>
                  <a:lvl1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1pPr>
                  <a:lvl2pPr>
                    <a:spcBef>
                      <a:spcPts val="525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1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2pPr>
                  <a:lvl3pPr>
                    <a:spcBef>
                      <a:spcPts val="45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3pPr>
                  <a:lvl4pPr>
                    <a:spcBef>
                      <a:spcPts val="375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4pPr>
                  <a:lvl5pPr>
                    <a:spcBef>
                      <a:spcPts val="375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5pPr>
                  <a:lvl6pPr marL="25146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6pPr>
                  <a:lvl7pPr marL="29718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7pPr>
                  <a:lvl8pPr marL="34290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8pPr>
                  <a:lvl9pPr marL="38862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9pPr>
                </a:lstStyle>
                <a:p>
                  <a:pPr defTabSz="449191">
                    <a:spcBef>
                      <a:spcPct val="0"/>
                    </a:spcBef>
                  </a:pPr>
                  <a:r>
                    <a:rPr lang="it-IT" altLang="it-IT" sz="1600" b="1" dirty="0">
                      <a:solidFill>
                        <a:srgbClr val="FFFFFF"/>
                      </a:solidFill>
                      <a:latin typeface="Calibri" panose="020F0502020204030204" pitchFamily="34" charset="0"/>
                    </a:rPr>
                    <a:t>2.2 km</a:t>
                  </a:r>
                </a:p>
                <a:p>
                  <a:pPr defTabSz="449191">
                    <a:spcBef>
                      <a:spcPct val="0"/>
                    </a:spcBef>
                  </a:pPr>
                  <a:r>
                    <a:rPr lang="it-IT" altLang="it-IT" sz="1600" b="1" dirty="0">
                      <a:solidFill>
                        <a:srgbClr val="FFFFFF"/>
                      </a:solidFill>
                      <a:latin typeface="Calibri" panose="020F0502020204030204" pitchFamily="34" charset="0"/>
                    </a:rPr>
                    <a:t>65 v.l.</a:t>
                  </a:r>
                </a:p>
              </p:txBody>
            </p:sp>
            <p:sp>
              <p:nvSpPr>
                <p:cNvPr id="1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937588" y="4053424"/>
                  <a:ext cx="2747605" cy="3178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89988" tIns="44995" rIns="89988" bIns="44995"/>
                <a:lstStyle>
                  <a:lvl1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1pPr>
                  <a:lvl2pPr>
                    <a:spcBef>
                      <a:spcPts val="525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1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2pPr>
                  <a:lvl3pPr>
                    <a:spcBef>
                      <a:spcPts val="45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3pPr>
                  <a:lvl4pPr>
                    <a:spcBef>
                      <a:spcPts val="375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4pPr>
                  <a:lvl5pPr>
                    <a:spcBef>
                      <a:spcPts val="375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5pPr>
                  <a:lvl6pPr marL="25146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6pPr>
                  <a:lvl7pPr marL="29718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7pPr>
                  <a:lvl8pPr marL="34290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8pPr>
                  <a:lvl9pPr marL="38862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9pPr>
                </a:lstStyle>
                <a:p>
                  <a:pPr algn="ctr" defTabSz="449191">
                    <a:spcBef>
                      <a:spcPct val="0"/>
                    </a:spcBef>
                  </a:pPr>
                  <a:r>
                    <a:rPr lang="it-IT" altLang="it-IT" sz="1400" b="1" dirty="0">
                      <a:solidFill>
                        <a:srgbClr val="CC0000"/>
                      </a:solidFill>
                    </a:rPr>
                    <a:t>Local Area </a:t>
                  </a:r>
                  <a:r>
                    <a:rPr lang="it-IT" altLang="it-IT" sz="1400" b="1" dirty="0" err="1">
                      <a:solidFill>
                        <a:srgbClr val="CC0000"/>
                      </a:solidFill>
                    </a:rPr>
                    <a:t>Modeling</a:t>
                  </a:r>
                  <a:r>
                    <a:rPr lang="it-IT" altLang="it-IT" sz="1400" b="1" dirty="0">
                      <a:solidFill>
                        <a:srgbClr val="CC0000"/>
                      </a:solidFill>
                    </a:rPr>
                    <a:t>:</a:t>
                  </a:r>
                </a:p>
              </p:txBody>
            </p:sp>
            <p:sp>
              <p:nvSpPr>
                <p:cNvPr id="19" name="Rectangle 5"/>
                <p:cNvSpPr>
                  <a:spLocks noChangeArrowheads="1"/>
                </p:cNvSpPr>
                <p:nvPr/>
              </p:nvSpPr>
              <p:spPr bwMode="auto">
                <a:xfrm>
                  <a:off x="6452099" y="3313639"/>
                  <a:ext cx="774516" cy="4490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89988" tIns="46793" rIns="89988" bIns="46793">
                  <a:spAutoFit/>
                </a:bodyPr>
                <a:lstStyle>
                  <a:lvl1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1pPr>
                  <a:lvl2pPr>
                    <a:spcBef>
                      <a:spcPts val="525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1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2pPr>
                  <a:lvl3pPr>
                    <a:spcBef>
                      <a:spcPts val="45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3pPr>
                  <a:lvl4pPr>
                    <a:spcBef>
                      <a:spcPts val="375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4pPr>
                  <a:lvl5pPr>
                    <a:spcBef>
                      <a:spcPts val="375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5pPr>
                  <a:lvl6pPr marL="25146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6pPr>
                  <a:lvl7pPr marL="29718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7pPr>
                  <a:lvl8pPr marL="34290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8pPr>
                  <a:lvl9pPr marL="3886200" indent="-228600" defTabSz="449263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1500">
                      <a:solidFill>
                        <a:srgbClr val="000000"/>
                      </a:solidFill>
                      <a:latin typeface="Arial" panose="020B0604020202020204" pitchFamily="34" charset="0"/>
                      <a:ea typeface="Source Han Sans CN Regular" charset="0"/>
                      <a:cs typeface="Source Han Sans CN Regular" charset="0"/>
                    </a:defRPr>
                  </a:lvl9pPr>
                </a:lstStyle>
                <a:p>
                  <a:pPr algn="ctr" defTabSz="449191">
                    <a:spcBef>
                      <a:spcPct val="0"/>
                    </a:spcBef>
                  </a:pPr>
                  <a:r>
                    <a:rPr lang="it-IT" altLang="it-IT" sz="1200" dirty="0" err="1">
                      <a:latin typeface="Calibri" panose="020F0502020204030204" pitchFamily="34" charset="0"/>
                    </a:rPr>
                    <a:t>explicit</a:t>
                  </a:r>
                  <a:br>
                    <a:rPr lang="it-IT" altLang="it-IT" sz="1200" dirty="0">
                      <a:latin typeface="Calibri" panose="020F0502020204030204" pitchFamily="34" charset="0"/>
                    </a:rPr>
                  </a:br>
                  <a:r>
                    <a:rPr lang="it-IT" altLang="it-IT" sz="1200" dirty="0" err="1">
                      <a:latin typeface="Calibri" panose="020F0502020204030204" pitchFamily="34" charset="0"/>
                    </a:rPr>
                    <a:t>convection</a:t>
                  </a:r>
                  <a:endParaRPr lang="it-IT" altLang="it-IT" sz="1200" dirty="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" name="Gruppo 39"/>
              <p:cNvGrpSpPr/>
              <p:nvPr/>
            </p:nvGrpSpPr>
            <p:grpSpPr>
              <a:xfrm>
                <a:off x="4128990" y="770461"/>
                <a:ext cx="2271418" cy="3172251"/>
                <a:chOff x="4128990" y="770461"/>
                <a:chExt cx="2271418" cy="3172251"/>
              </a:xfrm>
            </p:grpSpPr>
            <p:grpSp>
              <p:nvGrpSpPr>
                <p:cNvPr id="20" name="Gruppo 75"/>
                <p:cNvGrpSpPr>
                  <a:grpSpLocks/>
                </p:cNvGrpSpPr>
                <p:nvPr/>
              </p:nvGrpSpPr>
              <p:grpSpPr bwMode="auto">
                <a:xfrm>
                  <a:off x="4128990" y="770461"/>
                  <a:ext cx="2271418" cy="3172251"/>
                  <a:chOff x="4581759" y="1284923"/>
                  <a:chExt cx="3028370" cy="4232310"/>
                </a:xfrm>
              </p:grpSpPr>
              <p:pic>
                <p:nvPicPr>
                  <p:cNvPr id="21" name="Immagine 7" descr="dominio_it2.2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9075" r="2193"/>
                  <a:stretch>
                    <a:fillRect/>
                  </a:stretch>
                </p:blipFill>
                <p:spPr bwMode="auto">
                  <a:xfrm>
                    <a:off x="4716452" y="3783417"/>
                    <a:ext cx="2893677" cy="17338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" name="CasellaDiTesto 21"/>
                  <p:cNvSpPr txBox="1"/>
                  <p:nvPr/>
                </p:nvSpPr>
                <p:spPr>
                  <a:xfrm>
                    <a:off x="5698029" y="4843337"/>
                    <a:ext cx="1499898" cy="39751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defTabSz="449191">
                      <a:buClr>
                        <a:srgbClr val="000000"/>
                      </a:buClr>
                      <a:buSzPct val="100000"/>
                      <a:defRPr/>
                    </a:pPr>
                    <a:r>
                      <a:rPr lang="it-IT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+mn-ea"/>
                        <a:cs typeface="+mn-cs"/>
                      </a:rPr>
                      <a:t>ICON-IT</a:t>
                    </a:r>
                  </a:p>
                </p:txBody>
              </p:sp>
              <p:sp>
                <p:nvSpPr>
                  <p:cNvPr id="23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4581759" y="1284923"/>
                    <a:ext cx="1511810" cy="1980165"/>
                  </a:xfrm>
                  <a:prstGeom prst="line">
                    <a:avLst/>
                  </a:prstGeom>
                  <a:noFill/>
                  <a:ln w="57240" cap="sq">
                    <a:solidFill>
                      <a:srgbClr val="333399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449191" eaLnBrk="0" hangingPunct="0"/>
                    <a:endParaRPr lang="it-IT" sz="180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7" name="Line 21"/>
                <p:cNvSpPr>
                  <a:spLocks noChangeShapeType="1"/>
                </p:cNvSpPr>
                <p:nvPr/>
              </p:nvSpPr>
              <p:spPr bwMode="auto">
                <a:xfrm>
                  <a:off x="5871644" y="857012"/>
                  <a:ext cx="3572" cy="1404755"/>
                </a:xfrm>
                <a:prstGeom prst="line">
                  <a:avLst/>
                </a:prstGeom>
                <a:noFill/>
                <a:ln w="57240" cap="sq">
                  <a:solidFill>
                    <a:srgbClr val="333399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49191" eaLnBrk="0" hangingPunct="0"/>
                  <a:endParaRPr lang="it-IT" sz="18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7" name="Gruppo 46"/>
          <p:cNvGrpSpPr/>
          <p:nvPr/>
        </p:nvGrpSpPr>
        <p:grpSpPr>
          <a:xfrm>
            <a:off x="4645947" y="2142151"/>
            <a:ext cx="3154392" cy="1171949"/>
            <a:chOff x="2422120" y="1351057"/>
            <a:chExt cx="2827366" cy="1134518"/>
          </a:xfrm>
        </p:grpSpPr>
        <p:sp>
          <p:nvSpPr>
            <p:cNvPr id="29" name="Text Box 22"/>
            <p:cNvSpPr txBox="1">
              <a:spLocks noChangeArrowheads="1"/>
            </p:cNvSpPr>
            <p:nvPr/>
          </p:nvSpPr>
          <p:spPr bwMode="auto">
            <a:xfrm>
              <a:off x="2422120" y="1741531"/>
              <a:ext cx="971423" cy="3894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9988" tIns="46793" rIns="89988" bIns="46793">
              <a:spAutoFit/>
            </a:bodyPr>
            <a:lstStyle/>
            <a:p>
              <a:pPr defTabSz="449191">
                <a:buClr>
                  <a:srgbClr val="000000"/>
                </a:buClr>
                <a:buSzPct val="100000"/>
                <a:tabLst>
                  <a:tab pos="0" algn="l"/>
                  <a:tab pos="447603" algn="l"/>
                  <a:tab pos="896796" algn="l"/>
                  <a:tab pos="1345986" algn="l"/>
                  <a:tab pos="1795179" algn="l"/>
                  <a:tab pos="2244369" algn="l"/>
                  <a:tab pos="2693562" algn="l"/>
                  <a:tab pos="3142752" algn="l"/>
                  <a:tab pos="3591944" algn="l"/>
                  <a:tab pos="4041135" algn="l"/>
                  <a:tab pos="4490326" algn="l"/>
                  <a:tab pos="4939518" algn="l"/>
                  <a:tab pos="5388709" algn="l"/>
                  <a:tab pos="5837901" algn="l"/>
                  <a:tab pos="6287092" algn="l"/>
                  <a:tab pos="6736284" algn="l"/>
                  <a:tab pos="7185475" algn="l"/>
                  <a:tab pos="7634666" algn="l"/>
                  <a:tab pos="8083858" algn="l"/>
                  <a:tab pos="8533049" algn="l"/>
                  <a:tab pos="8982241" algn="l"/>
                </a:tabLst>
                <a:defRPr/>
              </a:pPr>
              <a:r>
                <a:rPr lang="it-IT" sz="1000" b="1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Ensemble</a:t>
              </a:r>
            </a:p>
            <a:p>
              <a:pPr defTabSz="449191">
                <a:buClr>
                  <a:srgbClr val="000000"/>
                </a:buClr>
                <a:buSzPct val="100000"/>
                <a:tabLst>
                  <a:tab pos="0" algn="l"/>
                  <a:tab pos="447603" algn="l"/>
                  <a:tab pos="896796" algn="l"/>
                  <a:tab pos="1345986" algn="l"/>
                  <a:tab pos="1795179" algn="l"/>
                  <a:tab pos="2244369" algn="l"/>
                  <a:tab pos="2693562" algn="l"/>
                  <a:tab pos="3142752" algn="l"/>
                  <a:tab pos="3591944" algn="l"/>
                  <a:tab pos="4041135" algn="l"/>
                  <a:tab pos="4490326" algn="l"/>
                  <a:tab pos="4939518" algn="l"/>
                  <a:tab pos="5388709" algn="l"/>
                  <a:tab pos="5837901" algn="l"/>
                  <a:tab pos="6287092" algn="l"/>
                  <a:tab pos="6736284" algn="l"/>
                  <a:tab pos="7185475" algn="l"/>
                  <a:tab pos="7634666" algn="l"/>
                  <a:tab pos="8083858" algn="l"/>
                  <a:tab pos="8533049" algn="l"/>
                  <a:tab pos="8982241" algn="l"/>
                </a:tabLst>
                <a:defRPr/>
              </a:pPr>
              <a:r>
                <a:rPr lang="it-IT" sz="1000" b="1" dirty="0" err="1"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ea typeface="+mn-ea"/>
                  <a:cs typeface="+mn-cs"/>
                </a:rPr>
                <a:t>Analysis</a:t>
              </a:r>
              <a:endParaRPr lang="it-IT" sz="1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6" name="Gruppo 45"/>
            <p:cNvGrpSpPr/>
            <p:nvPr/>
          </p:nvGrpSpPr>
          <p:grpSpPr>
            <a:xfrm>
              <a:off x="3149497" y="1351057"/>
              <a:ext cx="2099989" cy="1134518"/>
              <a:chOff x="3149497" y="1351057"/>
              <a:chExt cx="2099989" cy="1134518"/>
            </a:xfrm>
          </p:grpSpPr>
          <p:sp>
            <p:nvSpPr>
              <p:cNvPr id="30" name="Line 21"/>
              <p:cNvSpPr>
                <a:spLocks noChangeShapeType="1"/>
              </p:cNvSpPr>
              <p:nvPr/>
            </p:nvSpPr>
            <p:spPr bwMode="auto">
              <a:xfrm>
                <a:off x="3149497" y="1351057"/>
                <a:ext cx="3571" cy="1134518"/>
              </a:xfrm>
              <a:prstGeom prst="line">
                <a:avLst/>
              </a:prstGeom>
              <a:noFill/>
              <a:ln w="57240" cap="sq">
                <a:solidFill>
                  <a:schemeClr val="tx2">
                    <a:lumMod val="50000"/>
                    <a:lumOff val="50000"/>
                  </a:schemeClr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pPr defTabSz="449191">
                  <a:buClr>
                    <a:srgbClr val="000000"/>
                  </a:buClr>
                  <a:buSzPct val="100000"/>
                  <a:defRPr/>
                </a:pPr>
                <a:endParaRPr lang="it-IT" sz="18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Line 17"/>
              <p:cNvSpPr>
                <a:spLocks noChangeShapeType="1"/>
              </p:cNvSpPr>
              <p:nvPr/>
            </p:nvSpPr>
            <p:spPr bwMode="auto">
              <a:xfrm flipH="1">
                <a:off x="3449495" y="1420104"/>
                <a:ext cx="1799991" cy="1063090"/>
              </a:xfrm>
              <a:prstGeom prst="line">
                <a:avLst/>
              </a:prstGeom>
              <a:noFill/>
              <a:ln w="57240" cap="sq">
                <a:solidFill>
                  <a:schemeClr val="tx2">
                    <a:lumMod val="50000"/>
                    <a:lumOff val="50000"/>
                  </a:schemeClr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pPr defTabSz="449191">
                  <a:buClr>
                    <a:srgbClr val="000000"/>
                  </a:buClr>
                  <a:buSzPct val="100000"/>
                  <a:defRPr/>
                </a:pPr>
                <a:endParaRPr lang="it-IT" sz="18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" name="Gruppo 44"/>
          <p:cNvGrpSpPr/>
          <p:nvPr/>
        </p:nvGrpSpPr>
        <p:grpSpPr>
          <a:xfrm>
            <a:off x="3071666" y="3772351"/>
            <a:ext cx="3065406" cy="2179115"/>
            <a:chOff x="1421580" y="2276052"/>
            <a:chExt cx="2747605" cy="2109514"/>
          </a:xfrm>
        </p:grpSpPr>
        <p:pic>
          <p:nvPicPr>
            <p:cNvPr id="31" name="Immagine 63" descr="dominio_it2.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88" r="2193"/>
            <a:stretch>
              <a:fillRect/>
            </a:stretch>
          </p:blipFill>
          <p:spPr bwMode="auto">
            <a:xfrm>
              <a:off x="2448591" y="3006662"/>
              <a:ext cx="1482116" cy="882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1923313" y="2459295"/>
              <a:ext cx="716918" cy="806553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89988" tIns="46793" rIns="89988" bIns="46793">
              <a:spAutoFit/>
            </a:bodyPr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1pPr>
              <a:lvl2pPr>
                <a:spcBef>
                  <a:spcPts val="52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1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3pPr>
              <a:lvl4pPr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4pPr>
              <a:lvl5pPr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5pPr>
              <a:lvl6pPr marL="25146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6pPr>
              <a:lvl7pPr marL="29718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7pPr>
              <a:lvl8pPr marL="34290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8pPr>
              <a:lvl9pPr marL="3886200" indent="-228600" defTabSz="449263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Source Han Sans CN Regular" charset="0"/>
                  <a:cs typeface="Source Han Sans CN Regular" charset="0"/>
                </a:defRPr>
              </a:lvl9pPr>
            </a:lstStyle>
            <a:p>
              <a:pPr defTabSz="449191">
                <a:spcBef>
                  <a:spcPct val="0"/>
                </a:spcBef>
              </a:pPr>
              <a:r>
                <a:rPr lang="it-IT" altLang="it-IT" sz="1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2.2 km</a:t>
              </a:r>
            </a:p>
            <a:p>
              <a:pPr defTabSz="449191">
                <a:spcBef>
                  <a:spcPct val="0"/>
                </a:spcBef>
              </a:pPr>
              <a:r>
                <a:rPr lang="it-IT" altLang="it-IT" sz="1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65 v.l.</a:t>
              </a:r>
            </a:p>
            <a:p>
              <a:pPr defTabSz="449191">
                <a:spcBef>
                  <a:spcPct val="0"/>
                </a:spcBef>
              </a:pPr>
              <a:r>
                <a:rPr lang="it-IT" altLang="it-IT" sz="1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20 m.</a:t>
              </a:r>
            </a:p>
          </p:txBody>
        </p:sp>
        <p:sp>
          <p:nvSpPr>
            <p:cNvPr id="33" name="CasellaDiTesto 65"/>
            <p:cNvSpPr txBox="1">
              <a:spLocks noChangeArrowheads="1"/>
            </p:cNvSpPr>
            <p:nvPr/>
          </p:nvSpPr>
          <p:spPr bwMode="auto">
            <a:xfrm>
              <a:off x="2456924" y="3348666"/>
              <a:ext cx="1459060" cy="327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449191">
                <a:buClr>
                  <a:srgbClr val="000000"/>
                </a:buClr>
                <a:buSzPct val="100000"/>
              </a:pPr>
              <a:r>
                <a:rPr lang="it-IT" altLang="it-IT" sz="1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ICON-IT EPS</a:t>
              </a:r>
            </a:p>
          </p:txBody>
        </p:sp>
        <p:grpSp>
          <p:nvGrpSpPr>
            <p:cNvPr id="6" name="Gruppo 46"/>
            <p:cNvGrpSpPr>
              <a:grpSpLocks/>
            </p:cNvGrpSpPr>
            <p:nvPr/>
          </p:nvGrpSpPr>
          <p:grpSpPr bwMode="auto">
            <a:xfrm>
              <a:off x="1421580" y="2276052"/>
              <a:ext cx="2747605" cy="2109514"/>
              <a:chOff x="1082179" y="3005409"/>
              <a:chExt cx="3404692" cy="2813772"/>
            </a:xfrm>
          </p:grpSpPr>
          <p:sp>
            <p:nvSpPr>
              <p:cNvPr id="7" name="Rettangolo 39"/>
              <p:cNvSpPr>
                <a:spLocks noChangeArrowheads="1"/>
              </p:cNvSpPr>
              <p:nvPr/>
            </p:nvSpPr>
            <p:spPr bwMode="auto">
              <a:xfrm>
                <a:off x="1416407" y="3005409"/>
                <a:ext cx="2611052" cy="2813772"/>
              </a:xfrm>
              <a:prstGeom prst="rect">
                <a:avLst/>
              </a:prstGeom>
              <a:noFill/>
              <a:ln w="9525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49191">
                  <a:buClr>
                    <a:srgbClr val="000000"/>
                  </a:buClr>
                  <a:buSzPct val="100000"/>
                </a:pPr>
                <a:endParaRPr lang="it-IT" altLang="it-IT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>
                <a:off x="1082179" y="5125747"/>
                <a:ext cx="3404692" cy="455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9988" tIns="44995" rIns="89988" bIns="44995"/>
              <a:lstStyle>
                <a:lvl1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1pPr>
                <a:lvl2pPr>
                  <a:spcBef>
                    <a:spcPts val="52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1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2pPr>
                <a:lvl3pPr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3pPr>
                <a:lvl4pPr>
                  <a:spcBef>
                    <a:spcPts val="3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4pPr>
                <a:lvl5pPr>
                  <a:spcBef>
                    <a:spcPts val="3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5pPr>
                <a:lvl6pPr marL="2514600" indent="-228600" defTabSz="449263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6pPr>
                <a:lvl7pPr marL="2971800" indent="-228600" defTabSz="449263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7pPr>
                <a:lvl8pPr marL="3429000" indent="-228600" defTabSz="449263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8pPr>
                <a:lvl9pPr marL="3886200" indent="-228600" defTabSz="449263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Source Han Sans CN Regular" charset="0"/>
                    <a:cs typeface="Source Han Sans CN Regular" charset="0"/>
                  </a:defRPr>
                </a:lvl9pPr>
              </a:lstStyle>
              <a:p>
                <a:pPr algn="ctr" defTabSz="449191">
                  <a:spcBef>
                    <a:spcPct val="0"/>
                  </a:spcBef>
                </a:pPr>
                <a:r>
                  <a:rPr lang="it-IT" altLang="it-IT" sz="1400" b="1" dirty="0">
                    <a:solidFill>
                      <a:srgbClr val="CC0000"/>
                    </a:solidFill>
                  </a:rPr>
                  <a:t>Ensemble </a:t>
                </a:r>
                <a:r>
                  <a:rPr lang="it-IT" altLang="it-IT" sz="1400" b="1" dirty="0" err="1">
                    <a:solidFill>
                      <a:srgbClr val="CC0000"/>
                    </a:solidFill>
                  </a:rPr>
                  <a:t>Prediction</a:t>
                </a:r>
                <a:r>
                  <a:rPr lang="it-IT" altLang="it-IT" sz="1400" b="1" dirty="0">
                    <a:solidFill>
                      <a:srgbClr val="CC0000"/>
                    </a:solidFill>
                  </a:rPr>
                  <a:t> System:</a:t>
                </a:r>
              </a:p>
            </p:txBody>
          </p:sp>
        </p:grpSp>
      </p:grpSp>
      <p:sp>
        <p:nvSpPr>
          <p:cNvPr id="51" name="Titolo 10"/>
          <p:cNvSpPr txBox="1">
            <a:spLocks/>
          </p:cNvSpPr>
          <p:nvPr/>
        </p:nvSpPr>
        <p:spPr>
          <a:xfrm>
            <a:off x="0" y="13722"/>
            <a:ext cx="12192000" cy="879277"/>
          </a:xfrm>
          <a:prstGeom prst="rect">
            <a:avLst/>
          </a:prstGeom>
        </p:spPr>
        <p:txBody>
          <a:bodyPr/>
          <a:lstStyle>
            <a:lvl1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2pPr>
            <a:lvl3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3pPr>
            <a:lvl4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4pPr>
            <a:lvl5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5pPr>
            <a:lvl6pPr marL="311814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6pPr>
            <a:lvl7pPr marL="598722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7pPr>
            <a:lvl8pPr marL="88563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8pPr>
            <a:lvl9pPr marL="117254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9pPr>
          </a:lstStyle>
          <a:p>
            <a:r>
              <a:rPr lang="it-IT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  <a:t>The ICON Model</a:t>
            </a:r>
          </a:p>
          <a:p>
            <a:endParaRPr lang="it-IT" sz="3733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  <a:sym typeface="Gill San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2613B6E-2A16-7B91-38B1-49B3DAC6D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65" y="116632"/>
            <a:ext cx="1038370" cy="914528"/>
          </a:xfrm>
          <a:prstGeom prst="rect">
            <a:avLst/>
          </a:prstGeom>
        </p:spPr>
      </p:pic>
      <p:sp>
        <p:nvSpPr>
          <p:cNvPr id="48" name="Segnaposto piè di pagina 4">
            <a:extLst>
              <a:ext uri="{FF2B5EF4-FFF2-40B4-BE49-F238E27FC236}">
                <a16:creationId xmlns:a16="http://schemas.microsoft.com/office/drawing/2014/main" id="{64243C59-5B82-77BC-F44E-12F376A52DF2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52" name="Immagine 51" descr="Immagine che contiene testo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D6CA6D90-E03B-C394-C1D3-835A4723CB1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69" r="19488"/>
          <a:stretch>
            <a:fillRect/>
          </a:stretch>
        </p:blipFill>
        <p:spPr>
          <a:xfrm>
            <a:off x="89428" y="1052736"/>
            <a:ext cx="3653386" cy="26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7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BB40B-C003-6112-24DF-C9D314264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olo 10">
            <a:extLst>
              <a:ext uri="{FF2B5EF4-FFF2-40B4-BE49-F238E27FC236}">
                <a16:creationId xmlns:a16="http://schemas.microsoft.com/office/drawing/2014/main" id="{192D533D-83F2-F445-4B96-836F38C2DD51}"/>
              </a:ext>
            </a:extLst>
          </p:cNvPr>
          <p:cNvSpPr txBox="1">
            <a:spLocks/>
          </p:cNvSpPr>
          <p:nvPr/>
        </p:nvSpPr>
        <p:spPr>
          <a:xfrm>
            <a:off x="0" y="13722"/>
            <a:ext cx="12192000" cy="879277"/>
          </a:xfrm>
          <a:prstGeom prst="rect">
            <a:avLst/>
          </a:prstGeom>
        </p:spPr>
        <p:txBody>
          <a:bodyPr/>
          <a:lstStyle>
            <a:lvl1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2pPr>
            <a:lvl3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3pPr>
            <a:lvl4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4pPr>
            <a:lvl5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5pPr>
            <a:lvl6pPr marL="311814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6pPr>
            <a:lvl7pPr marL="598722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7pPr>
            <a:lvl8pPr marL="88563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8pPr>
            <a:lvl9pPr marL="117254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9pPr>
          </a:lstStyle>
          <a:p>
            <a:r>
              <a:rPr lang="it-IT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  <a:t>Work in progress (DA)</a:t>
            </a:r>
          </a:p>
          <a:p>
            <a:endParaRPr lang="it-IT" sz="3733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  <a:sym typeface="Gill San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BEFCAF1-2B91-A3F2-507A-BF760E092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65" y="116632"/>
            <a:ext cx="1038370" cy="914528"/>
          </a:xfrm>
          <a:prstGeom prst="rect">
            <a:avLst/>
          </a:prstGeom>
        </p:spPr>
      </p:pic>
      <p:sp>
        <p:nvSpPr>
          <p:cNvPr id="48" name="Segnaposto piè di pagina 4">
            <a:extLst>
              <a:ext uri="{FF2B5EF4-FFF2-40B4-BE49-F238E27FC236}">
                <a16:creationId xmlns:a16="http://schemas.microsoft.com/office/drawing/2014/main" id="{5CCD799F-18B0-3FC0-2D62-0629220D3300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F5906D27-996F-E7CF-665F-560E4B395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728" y="920482"/>
            <a:ext cx="9468544" cy="532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5E447-8B44-02C9-B9A6-2E5F6320A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olo 10">
            <a:extLst>
              <a:ext uri="{FF2B5EF4-FFF2-40B4-BE49-F238E27FC236}">
                <a16:creationId xmlns:a16="http://schemas.microsoft.com/office/drawing/2014/main" id="{7859D63D-39C5-B966-6CAF-FC3D59759052}"/>
              </a:ext>
            </a:extLst>
          </p:cNvPr>
          <p:cNvSpPr txBox="1">
            <a:spLocks/>
          </p:cNvSpPr>
          <p:nvPr/>
        </p:nvSpPr>
        <p:spPr>
          <a:xfrm>
            <a:off x="0" y="13722"/>
            <a:ext cx="12192000" cy="879277"/>
          </a:xfrm>
          <a:prstGeom prst="rect">
            <a:avLst/>
          </a:prstGeom>
        </p:spPr>
        <p:txBody>
          <a:bodyPr/>
          <a:lstStyle>
            <a:lvl1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2pPr>
            <a:lvl3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3pPr>
            <a:lvl4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4pPr>
            <a:lvl5pPr marL="23813" indent="-23813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pitchFamily="34" charset="0"/>
              </a:defRPr>
            </a:lvl5pPr>
            <a:lvl6pPr marL="311814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6pPr>
            <a:lvl7pPr marL="598722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7pPr>
            <a:lvl8pPr marL="88563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8pPr>
            <a:lvl9pPr marL="1172541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9pPr>
          </a:lstStyle>
          <a:p>
            <a:r>
              <a:rPr lang="it-IT" sz="3733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  <a:sym typeface="Gill Sans"/>
              </a:rPr>
              <a:t>Work in progress (DA)</a:t>
            </a:r>
          </a:p>
          <a:p>
            <a:endParaRPr lang="it-IT" sz="3733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  <a:sym typeface="Gill San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FA77FF5-9041-58E8-1A3F-996937474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65" y="116632"/>
            <a:ext cx="1038370" cy="914528"/>
          </a:xfrm>
          <a:prstGeom prst="rect">
            <a:avLst/>
          </a:prstGeom>
        </p:spPr>
      </p:pic>
      <p:sp>
        <p:nvSpPr>
          <p:cNvPr id="48" name="Segnaposto piè di pagina 4">
            <a:extLst>
              <a:ext uri="{FF2B5EF4-FFF2-40B4-BE49-F238E27FC236}">
                <a16:creationId xmlns:a16="http://schemas.microsoft.com/office/drawing/2014/main" id="{B1F14DE4-2C83-DDDB-1481-6A53A0C13343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BF6C53C8-7EC7-42D8-0E98-C003DE04A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728" y="920482"/>
            <a:ext cx="9468544" cy="53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7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702E38C0-09AA-7213-068D-26202F6F0C96}"/>
              </a:ext>
            </a:extLst>
          </p:cNvPr>
          <p:cNvGrpSpPr/>
          <p:nvPr/>
        </p:nvGrpSpPr>
        <p:grpSpPr>
          <a:xfrm>
            <a:off x="120365" y="116632"/>
            <a:ext cx="7415795" cy="926296"/>
            <a:chOff x="4448525" y="980728"/>
            <a:chExt cx="7415795" cy="92629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780A471-7C35-7F5F-F3C8-DA9E0D843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7416" y="992496"/>
              <a:ext cx="6296904" cy="914528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D8B6EC2-456B-1AED-5691-FEFE6A482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525" y="980728"/>
              <a:ext cx="1038370" cy="914528"/>
            </a:xfrm>
            <a:prstGeom prst="rect">
              <a:avLst/>
            </a:prstGeom>
          </p:spPr>
        </p:pic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A8D1A24B-DF51-7B4F-A172-903E8227B714}"/>
              </a:ext>
            </a:extLst>
          </p:cNvPr>
          <p:cNvSpPr/>
          <p:nvPr/>
        </p:nvSpPr>
        <p:spPr>
          <a:xfrm>
            <a:off x="120365" y="116632"/>
            <a:ext cx="2157261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3E16996-ACFD-6EF3-CD3D-69CD1813EF5B}"/>
              </a:ext>
            </a:extLst>
          </p:cNvPr>
          <p:cNvSpPr/>
          <p:nvPr/>
        </p:nvSpPr>
        <p:spPr>
          <a:xfrm>
            <a:off x="3359695" y="115200"/>
            <a:ext cx="4256985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E24D3FD-B600-CF40-B5A1-3CA9061E1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9" y="1556792"/>
            <a:ext cx="5966660" cy="374441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E0C3CC5-0A37-3FFE-5387-44C9CBD46EA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207358" y="1556792"/>
            <a:ext cx="5965200" cy="3744000"/>
          </a:xfrm>
          <a:prstGeom prst="rect">
            <a:avLst/>
          </a:prstGeom>
        </p:spPr>
      </p:pic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22CDD448-48D3-4929-28A1-193D705B8F4C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160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702E38C0-09AA-7213-068D-26202F6F0C96}"/>
              </a:ext>
            </a:extLst>
          </p:cNvPr>
          <p:cNvGrpSpPr/>
          <p:nvPr/>
        </p:nvGrpSpPr>
        <p:grpSpPr>
          <a:xfrm>
            <a:off x="120365" y="116632"/>
            <a:ext cx="7415795" cy="926296"/>
            <a:chOff x="4448525" y="980728"/>
            <a:chExt cx="7415795" cy="92629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780A471-7C35-7F5F-F3C8-DA9E0D843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7416" y="992496"/>
              <a:ext cx="6296904" cy="914528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D8B6EC2-456B-1AED-5691-FEFE6A482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525" y="980728"/>
              <a:ext cx="1038370" cy="914528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F962ABE1-5F5D-EE4E-ED99-6E13532D9A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55154" y="1196752"/>
            <a:ext cx="7681691" cy="528370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7C631D7-DFB2-F2B7-3ACF-077EA80F3785}"/>
              </a:ext>
            </a:extLst>
          </p:cNvPr>
          <p:cNvSpPr/>
          <p:nvPr/>
        </p:nvSpPr>
        <p:spPr>
          <a:xfrm>
            <a:off x="120365" y="116632"/>
            <a:ext cx="3176864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EB485FB-A333-0DAD-65AE-7033C4DFC6DC}"/>
              </a:ext>
            </a:extLst>
          </p:cNvPr>
          <p:cNvSpPr/>
          <p:nvPr/>
        </p:nvSpPr>
        <p:spPr>
          <a:xfrm>
            <a:off x="4439816" y="115200"/>
            <a:ext cx="3176864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6975B8D9-3010-DE31-E547-8D1B9D4A4C1E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292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702E38C0-09AA-7213-068D-26202F6F0C96}"/>
              </a:ext>
            </a:extLst>
          </p:cNvPr>
          <p:cNvGrpSpPr/>
          <p:nvPr/>
        </p:nvGrpSpPr>
        <p:grpSpPr>
          <a:xfrm>
            <a:off x="120365" y="116632"/>
            <a:ext cx="7415795" cy="926296"/>
            <a:chOff x="4448525" y="980728"/>
            <a:chExt cx="7415795" cy="92629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780A471-7C35-7F5F-F3C8-DA9E0D843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7416" y="992496"/>
              <a:ext cx="6296904" cy="914528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D8B6EC2-456B-1AED-5691-FEFE6A482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525" y="980728"/>
              <a:ext cx="1038370" cy="914528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F962ABE1-5F5D-EE4E-ED99-6E13532D9A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98400" y="1195200"/>
            <a:ext cx="9395200" cy="52848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08EED82-C615-4767-F1B2-F012CE80FA04}"/>
              </a:ext>
            </a:extLst>
          </p:cNvPr>
          <p:cNvSpPr/>
          <p:nvPr/>
        </p:nvSpPr>
        <p:spPr>
          <a:xfrm>
            <a:off x="120365" y="116632"/>
            <a:ext cx="4247444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ABFA7CC-D478-86C2-C6F9-071B14FAFF3D}"/>
              </a:ext>
            </a:extLst>
          </p:cNvPr>
          <p:cNvSpPr/>
          <p:nvPr/>
        </p:nvSpPr>
        <p:spPr>
          <a:xfrm>
            <a:off x="5447928" y="115200"/>
            <a:ext cx="2168752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9898A1B0-27C6-2571-5B4F-13F5C76B4445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7223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702E38C0-09AA-7213-068D-26202F6F0C96}"/>
              </a:ext>
            </a:extLst>
          </p:cNvPr>
          <p:cNvGrpSpPr/>
          <p:nvPr/>
        </p:nvGrpSpPr>
        <p:grpSpPr>
          <a:xfrm>
            <a:off x="120365" y="116632"/>
            <a:ext cx="7415795" cy="926296"/>
            <a:chOff x="4448525" y="980728"/>
            <a:chExt cx="7415795" cy="92629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780A471-7C35-7F5F-F3C8-DA9E0D843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7416" y="992496"/>
              <a:ext cx="6296904" cy="914528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D8B6EC2-456B-1AED-5691-FEFE6A482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525" y="980728"/>
              <a:ext cx="1038370" cy="914528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F962ABE1-5F5D-EE4E-ED99-6E13532D9A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6683" y="1464234"/>
            <a:ext cx="8438633" cy="474673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8A2CCEB-EC9E-5A8F-68FC-ED34CCDB5B3E}"/>
              </a:ext>
            </a:extLst>
          </p:cNvPr>
          <p:cNvSpPr/>
          <p:nvPr/>
        </p:nvSpPr>
        <p:spPr>
          <a:xfrm>
            <a:off x="120365" y="116632"/>
            <a:ext cx="1038370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1B80FB6-D3F1-1E8C-21E1-06425AD61A1F}"/>
              </a:ext>
            </a:extLst>
          </p:cNvPr>
          <p:cNvSpPr/>
          <p:nvPr/>
        </p:nvSpPr>
        <p:spPr>
          <a:xfrm>
            <a:off x="2279576" y="115200"/>
            <a:ext cx="5337104" cy="92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8366E9C3-C5C3-CCB2-F280-ACFC49477F93}"/>
              </a:ext>
            </a:extLst>
          </p:cNvPr>
          <p:cNvSpPr txBox="1">
            <a:spLocks/>
          </p:cNvSpPr>
          <p:nvPr/>
        </p:nvSpPr>
        <p:spPr>
          <a:xfrm>
            <a:off x="1524000" y="6528265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rgbClr val="FFFF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Gill Sans"/>
              </a:defRPr>
            </a:lvl1pPr>
            <a:lvl2pPr marL="378875" indent="230712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761981" indent="457189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145089" indent="683667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1526079" indent="912261" algn="l" rtl="0" fontAlgn="base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3047924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3657509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4267093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4876678" algn="l" defTabSz="1219170" rtl="0" eaLnBrk="1" latinLnBrk="0" hangingPunct="1">
              <a:defRPr sz="4267" kern="120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ea typeface="+mn-ea"/>
              </a:rPr>
              <a:t>COSMO 27</a:t>
            </a:r>
            <a:r>
              <a:rPr lang="en-US" baseline="30000" dirty="0">
                <a:solidFill>
                  <a:prstClr val="black"/>
                </a:solidFill>
                <a:ea typeface="+mn-ea"/>
              </a:rPr>
              <a:t>th</a:t>
            </a:r>
            <a:r>
              <a:rPr lang="en-US" dirty="0">
                <a:solidFill>
                  <a:prstClr val="black"/>
                </a:solidFill>
                <a:ea typeface="+mn-ea"/>
              </a:rPr>
              <a:t> General Meeting – Basel (CH), 1-4 September 2025</a:t>
            </a:r>
            <a:endParaRPr lang="it-IT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69911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trip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1827490B339594EAD1C139ADAE4CE28" ma:contentTypeVersion="0" ma:contentTypeDescription="Creare un nuovo documento." ma:contentTypeScope="" ma:versionID="fac1bafbdda8d98373cc03ae11308da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e2c2bff39701977361371fca1d1563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CB5CEB-3047-47BB-B77C-E423BD8E6E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C2910AF-4C73-49B8-B5AC-79BFB85484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452F49-5758-4858-A557-9041AEB60725}">
  <ds:schemaRefs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4583</TotalTime>
  <Pages>0</Pages>
  <Words>927</Words>
  <Characters>0</Characters>
  <Application>Microsoft Office PowerPoint</Application>
  <PresentationFormat>Widescreen</PresentationFormat>
  <Lines>0</Lines>
  <Paragraphs>186</Paragraphs>
  <Slides>21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21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Calibri corpo</vt:lpstr>
      <vt:lpstr>Calibri Light</vt:lpstr>
      <vt:lpstr>Gill Sans</vt:lpstr>
      <vt:lpstr>Lucida Grande</vt:lpstr>
      <vt:lpstr>Lucida Grande CE</vt:lpstr>
      <vt:lpstr>Wingdings</vt:lpstr>
      <vt:lpstr>Tema di Office</vt:lpstr>
      <vt:lpstr>1_Tema di Office</vt:lpstr>
      <vt:lpstr>Personalizza struttura</vt:lpstr>
      <vt:lpstr>stripes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NWP at CNMCA</dc:title>
  <dc:creator>antonio.vocino@aeronautica.difesa.it</dc:creator>
  <cp:lastModifiedBy>Antonio Vocino</cp:lastModifiedBy>
  <cp:revision>53</cp:revision>
  <cp:lastPrinted>2011-12-15T08:24:12Z</cp:lastPrinted>
  <dcterms:created xsi:type="dcterms:W3CDTF">2016-01-15T13:19:28Z</dcterms:created>
  <dcterms:modified xsi:type="dcterms:W3CDTF">2025-09-03T07:58:47Z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0x01010021827490B339594EAD1C139ADAE4CE28</vt:lpwstr>
  </property>
</Properties>
</file>