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692" r:id="rId3"/>
    <p:sldMasterId id="2147483753" r:id="rId4"/>
  </p:sldMasterIdLst>
  <p:notesMasterIdLst>
    <p:notesMasterId r:id="rId116"/>
  </p:notesMasterIdLst>
  <p:handoutMasterIdLst>
    <p:handoutMasterId r:id="rId117"/>
  </p:handoutMasterIdLst>
  <p:sldIdLst>
    <p:sldId id="1025" r:id="rId5"/>
    <p:sldId id="1003" r:id="rId6"/>
    <p:sldId id="412" r:id="rId7"/>
    <p:sldId id="427" r:id="rId8"/>
    <p:sldId id="415" r:id="rId9"/>
    <p:sldId id="430" r:id="rId10"/>
    <p:sldId id="436" r:id="rId11"/>
    <p:sldId id="434" r:id="rId12"/>
    <p:sldId id="905" r:id="rId13"/>
    <p:sldId id="968" r:id="rId14"/>
    <p:sldId id="257" r:id="rId15"/>
    <p:sldId id="259" r:id="rId16"/>
    <p:sldId id="258" r:id="rId17"/>
    <p:sldId id="972" r:id="rId18"/>
    <p:sldId id="976" r:id="rId19"/>
    <p:sldId id="1029" r:id="rId20"/>
    <p:sldId id="993" r:id="rId21"/>
    <p:sldId id="973" r:id="rId22"/>
    <p:sldId id="987" r:id="rId23"/>
    <p:sldId id="984" r:id="rId24"/>
    <p:sldId id="991" r:id="rId25"/>
    <p:sldId id="989" r:id="rId26"/>
    <p:sldId id="990" r:id="rId27"/>
    <p:sldId id="980" r:id="rId28"/>
    <p:sldId id="256" r:id="rId29"/>
    <p:sldId id="946" r:id="rId30"/>
    <p:sldId id="948" r:id="rId31"/>
    <p:sldId id="954" r:id="rId32"/>
    <p:sldId id="953" r:id="rId33"/>
    <p:sldId id="956" r:id="rId34"/>
    <p:sldId id="955" r:id="rId35"/>
    <p:sldId id="957" r:id="rId36"/>
    <p:sldId id="959" r:id="rId37"/>
    <p:sldId id="958" r:id="rId38"/>
    <p:sldId id="961" r:id="rId39"/>
    <p:sldId id="962" r:id="rId40"/>
    <p:sldId id="965" r:id="rId41"/>
    <p:sldId id="1034" r:id="rId42"/>
    <p:sldId id="876" r:id="rId43"/>
    <p:sldId id="883" r:id="rId44"/>
    <p:sldId id="809" r:id="rId45"/>
    <p:sldId id="877" r:id="rId46"/>
    <p:sldId id="1035" r:id="rId47"/>
    <p:sldId id="887" r:id="rId48"/>
    <p:sldId id="1014" r:id="rId49"/>
    <p:sldId id="1036" r:id="rId50"/>
    <p:sldId id="950" r:id="rId51"/>
    <p:sldId id="1012" r:id="rId52"/>
    <p:sldId id="1015" r:id="rId53"/>
    <p:sldId id="1010" r:id="rId54"/>
    <p:sldId id="1011" r:id="rId55"/>
    <p:sldId id="1000" r:id="rId56"/>
    <p:sldId id="1019" r:id="rId57"/>
    <p:sldId id="1018" r:id="rId58"/>
    <p:sldId id="1016" r:id="rId59"/>
    <p:sldId id="1017" r:id="rId60"/>
    <p:sldId id="1021" r:id="rId61"/>
    <p:sldId id="1022" r:id="rId62"/>
    <p:sldId id="1026" r:id="rId63"/>
    <p:sldId id="1028" r:id="rId64"/>
    <p:sldId id="1027" r:id="rId65"/>
    <p:sldId id="1030" r:id="rId66"/>
    <p:sldId id="1031" r:id="rId67"/>
    <p:sldId id="1033" r:id="rId68"/>
    <p:sldId id="1032" r:id="rId69"/>
    <p:sldId id="873" r:id="rId70"/>
    <p:sldId id="1002" r:id="rId71"/>
    <p:sldId id="1013" r:id="rId72"/>
    <p:sldId id="981" r:id="rId73"/>
    <p:sldId id="1024" r:id="rId74"/>
    <p:sldId id="802" r:id="rId75"/>
    <p:sldId id="803" r:id="rId76"/>
    <p:sldId id="805" r:id="rId77"/>
    <p:sldId id="971" r:id="rId78"/>
    <p:sldId id="974" r:id="rId79"/>
    <p:sldId id="975" r:id="rId80"/>
    <p:sldId id="1001" r:id="rId81"/>
    <p:sldId id="997" r:id="rId82"/>
    <p:sldId id="977" r:id="rId83"/>
    <p:sldId id="985" r:id="rId84"/>
    <p:sldId id="988" r:id="rId85"/>
    <p:sldId id="986" r:id="rId86"/>
    <p:sldId id="995" r:id="rId87"/>
    <p:sldId id="994" r:id="rId88"/>
    <p:sldId id="992" r:id="rId89"/>
    <p:sldId id="999" r:id="rId90"/>
    <p:sldId id="998" r:id="rId91"/>
    <p:sldId id="979" r:id="rId92"/>
    <p:sldId id="804" r:id="rId93"/>
    <p:sldId id="949" r:id="rId94"/>
    <p:sldId id="952" r:id="rId95"/>
    <p:sldId id="945" r:id="rId96"/>
    <p:sldId id="964" r:id="rId97"/>
    <p:sldId id="337" r:id="rId98"/>
    <p:sldId id="919" r:id="rId99"/>
    <p:sldId id="931" r:id="rId100"/>
    <p:sldId id="702" r:id="rId101"/>
    <p:sldId id="706" r:id="rId102"/>
    <p:sldId id="904" r:id="rId103"/>
    <p:sldId id="851" r:id="rId104"/>
    <p:sldId id="830" r:id="rId105"/>
    <p:sldId id="940" r:id="rId106"/>
    <p:sldId id="913" r:id="rId107"/>
    <p:sldId id="969" r:id="rId108"/>
    <p:sldId id="914" r:id="rId109"/>
    <p:sldId id="918" r:id="rId110"/>
    <p:sldId id="917" r:id="rId111"/>
    <p:sldId id="1005" r:id="rId112"/>
    <p:sldId id="915" r:id="rId113"/>
    <p:sldId id="916" r:id="rId114"/>
    <p:sldId id="907" r:id="rId1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1051B"/>
    <a:srgbClr val="D0D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86410"/>
  </p:normalViewPr>
  <p:slideViewPr>
    <p:cSldViewPr snapToGrid="0">
      <p:cViewPr varScale="1">
        <p:scale>
          <a:sx n="73" d="100"/>
          <a:sy n="73" d="100"/>
        </p:scale>
        <p:origin x="112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880"/>
    </p:cViewPr>
  </p:sorterViewPr>
  <p:notesViewPr>
    <p:cSldViewPr snapToGrid="0" showGuides="1">
      <p:cViewPr varScale="1">
        <p:scale>
          <a:sx n="164" d="100"/>
          <a:sy n="164" d="100"/>
        </p:scale>
        <p:origin x="7812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viewProps" Target="viewProps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01.09.2025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01.09.2025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958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Anm. zu ‚850 hPa‘: </a:t>
            </a:r>
          </a:p>
          <a:p>
            <a:r>
              <a:rPr lang="de-DE" dirty="0"/>
              <a:t>Z=1.5km bedeutet in </a:t>
            </a:r>
            <a:r>
              <a:rPr lang="de-DE" dirty="0" err="1"/>
              <a:t>lat</a:t>
            </a:r>
            <a:r>
              <a:rPr lang="de-DE" dirty="0"/>
              <a:t>=0° : 846hPa, in </a:t>
            </a:r>
            <a:r>
              <a:rPr lang="de-DE" dirty="0" err="1"/>
              <a:t>lat</a:t>
            </a:r>
            <a:r>
              <a:rPr lang="de-DE" dirty="0"/>
              <a:t>=45°: 830hPa, in </a:t>
            </a:r>
            <a:r>
              <a:rPr lang="de-DE" dirty="0" err="1"/>
              <a:t>lat</a:t>
            </a:r>
            <a:r>
              <a:rPr lang="de-DE" dirty="0"/>
              <a:t>=60°: 811 hPa, in </a:t>
            </a:r>
            <a:r>
              <a:rPr lang="de-DE" dirty="0" err="1"/>
              <a:t>lat</a:t>
            </a:r>
            <a:r>
              <a:rPr lang="de-DE" dirty="0"/>
              <a:t>=90° 783hPa 0=&gt; </a:t>
            </a:r>
            <a:r>
              <a:rPr lang="de-DE" dirty="0" err="1"/>
              <a:t>consequently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color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92C75-B511-4A06-A546-F98746B9E690}" type="slidenum">
              <a:rPr kumimoji="0" lang="de-DE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de-DE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875669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103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44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5818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92C75-B511-4A06-A546-F98746B9E690}" type="slidenum">
              <a:rPr kumimoji="0" lang="de-DE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32AA5247-7614-43F8-A87C-BC89F7B61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T=9d: </a:t>
            </a:r>
            <a:r>
              <a:rPr lang="de-DE" dirty="0" err="1"/>
              <a:t>lon</a:t>
            </a:r>
            <a:r>
              <a:rPr lang="de-DE" dirty="0"/>
              <a:t>=-173°</a:t>
            </a:r>
          </a:p>
          <a:p>
            <a:r>
              <a:rPr lang="de-DE" dirty="0"/>
              <a:t>T=10d: </a:t>
            </a:r>
            <a:r>
              <a:rPr lang="de-DE" dirty="0" err="1"/>
              <a:t>lon</a:t>
            </a:r>
            <a:r>
              <a:rPr lang="de-DE" dirty="0"/>
              <a:t>=-153°</a:t>
            </a:r>
          </a:p>
          <a:p>
            <a:r>
              <a:rPr lang="de-DE" dirty="0"/>
              <a:t>T=11d: </a:t>
            </a:r>
            <a:r>
              <a:rPr lang="de-DE" dirty="0" err="1"/>
              <a:t>lon</a:t>
            </a:r>
            <a:r>
              <a:rPr lang="de-DE" dirty="0"/>
              <a:t>=-133°</a:t>
            </a:r>
          </a:p>
        </p:txBody>
      </p:sp>
    </p:spTree>
    <p:extLst>
      <p:ext uri="{BB962C8B-B14F-4D97-AF65-F5344CB8AC3E}">
        <p14:creationId xmlns:p14="http://schemas.microsoft.com/office/powerpoint/2010/main" val="254888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89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85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785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16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 = 35 m/s + 1 m/s (</a:t>
            </a:r>
            <a:r>
              <a:rPr lang="de-DE" dirty="0" err="1"/>
              <a:t>perturb</a:t>
            </a:r>
            <a:r>
              <a:rPr lang="de-DE" dirty="0"/>
              <a:t>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92C75-B511-4A06-A546-F98746B9E690}" type="slidenum">
              <a:rPr kumimoji="0" lang="de-DE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de-DE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823518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Wave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expansion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test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on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sphere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(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see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next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slide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285840" marR="0" lvl="0" indent="-2851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HEVI- (ICON) and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purely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expl.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time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integration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(BRIDGE)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comparable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840" marR="0" lvl="0" indent="-2851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on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RCL (ICON: 32, 64, 384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(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thanks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D. Reinert!), BRIDGE: 16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for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an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isotropic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grid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: HEVI still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factor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4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more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expensive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than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explicit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solver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for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grid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anisotropy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&gt; 4:1 (in operational ICON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we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use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more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than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100:1)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   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HEVI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solver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by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far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outperforms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explicit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solver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92C75-B511-4A06-A546-F98746B9E690}" type="slidenum">
              <a:rPr kumimoji="0" lang="de-DE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de-DE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87458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27.08.2025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 dirty="0"/>
              <a:t>Michael Baldauf (DWD)</a:t>
            </a:r>
          </a:p>
        </p:txBody>
      </p:sp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08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204191"/>
            <a:ext cx="6821199" cy="304699"/>
          </a:xfrm>
        </p:spPr>
        <p:txBody>
          <a:bodyPr/>
          <a:lstStyle>
            <a:lvl1pPr>
              <a:defRPr sz="2200" b="1"/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de-DE" dirty="0"/>
              <a:t>Daniel Reinert (DWD)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777777"/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609600" y="1352550"/>
            <a:ext cx="6940550" cy="2819400"/>
          </a:xfrm>
        </p:spPr>
        <p:txBody>
          <a:bodyPr>
            <a:noAutofit/>
          </a:bodyPr>
          <a:lstStyle>
            <a:lvl1pPr marL="266700" indent="-266700">
              <a:buFont typeface="Wingdings" panose="05000000000000000000" pitchFamily="2" charset="2"/>
              <a:buChar char="Ø"/>
              <a:defRPr sz="1400">
                <a:solidFill>
                  <a:srgbClr val="000000"/>
                </a:solidFill>
              </a:defRPr>
            </a:lvl1pPr>
            <a:lvl2pPr marL="628650" indent="-19685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2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13854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768350" y="1149350"/>
            <a:ext cx="6870700" cy="3327400"/>
          </a:xfrm>
        </p:spPr>
        <p:txBody>
          <a:bodyPr>
            <a:noAutofit/>
          </a:bodyPr>
          <a:lstStyle>
            <a:lvl1pPr>
              <a:defRPr b="1"/>
            </a:lvl1pPr>
            <a:lvl2pPr marL="266700" indent="-266700">
              <a:buSzPct val="145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 marL="450850" indent="-184150">
              <a:buSzPct val="145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698186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4439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3098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146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398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1798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403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615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27.08.2025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 dirty="0"/>
              <a:t>Michael Baldauf (DWD)</a:t>
            </a:r>
          </a:p>
        </p:txBody>
      </p:sp>
    </p:spTree>
    <p:extLst>
      <p:ext uri="{BB962C8B-B14F-4D97-AF65-F5344CB8AC3E}">
        <p14:creationId xmlns:p14="http://schemas.microsoft.com/office/powerpoint/2010/main" val="2678976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184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832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 dirty="0">
                <a:solidFill>
                  <a:srgbClr val="D1051B"/>
                </a:solidFill>
              </a:rPr>
              <a:t>FAKTEN</a:t>
            </a:r>
            <a:endParaRPr lang="de-DE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5011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Reinert (DWD)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7050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1500" y="2030266"/>
            <a:ext cx="2371550" cy="1530229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326493" y="2384221"/>
            <a:ext cx="5687230" cy="914400"/>
          </a:xfrm>
          <a:solidFill>
            <a:schemeClr val="tx1"/>
          </a:solidFill>
        </p:spPr>
        <p:txBody>
          <a:bodyPr lIns="144000" rIns="72000" anchor="ctr" anchorCtr="0">
            <a:normAutofit/>
          </a:bodyPr>
          <a:lstStyle>
            <a:lvl1pPr>
              <a:defRPr sz="2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326493" y="2778298"/>
            <a:ext cx="6786754" cy="914400"/>
          </a:xfrm>
        </p:spPr>
        <p:txBody>
          <a:bodyPr anchor="b" anchorCtr="0">
            <a:normAutofit/>
          </a:bodyPr>
          <a:lstStyle>
            <a:lvl1pPr>
              <a:defRPr sz="1600" b="1">
                <a:latin typeface="+mn-lt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116773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119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319" indent="-264319">
              <a:buFont typeface="Wingdings" pitchFamily="2" charset="2"/>
              <a:buChar char="n"/>
              <a:defRPr/>
            </a:lvl1pPr>
            <a:lvl2pPr marL="519113" indent="-195263">
              <a:buFont typeface="Wingdings" pitchFamily="2" charset="2"/>
              <a:buChar char="n"/>
              <a:defRPr/>
            </a:lvl2pPr>
            <a:lvl3pPr marL="857250" indent="-171450">
              <a:buFont typeface="Wingdings" pitchFamily="2" charset="2"/>
              <a:buChar char="n"/>
              <a:defRPr/>
            </a:lvl3pPr>
            <a:lvl4pPr marL="1200150" indent="-171450">
              <a:buFont typeface="Wingdings" pitchFamily="2" charset="2"/>
              <a:buChar char="n"/>
              <a:defRPr/>
            </a:lvl4pPr>
            <a:lvl5pPr marL="1543050" indent="-17145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0" y="4785996"/>
            <a:ext cx="37099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DWD – 02/2017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61F44-54A1-4ACD-B3B1-7F7C37FCBED2}" type="slidenum">
              <a:rPr lang="de-DE"/>
              <a:pPr>
                <a:defRPr/>
              </a:pPr>
              <a:t>‹Nr.›</a:t>
            </a:fld>
            <a:r>
              <a:rPr lang="de-DE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148971463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8D448ED9-AFB5-C5DE-95C2-D76F969889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141685"/>
            <a:ext cx="2295525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23">
            <a:extLst>
              <a:ext uri="{FF2B5EF4-FFF2-40B4-BE49-F238E27FC236}">
                <a16:creationId xmlns:a16="http://schemas.microsoft.com/office/drawing/2014/main" id="{2D6C8FD1-C2D0-21EE-5242-99BCEB7E27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77466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4" y="4080273"/>
            <a:ext cx="8207375" cy="673894"/>
          </a:xfrm>
        </p:spPr>
        <p:txBody>
          <a:bodyPr anchorCtr="1"/>
          <a:lstStyle>
            <a:lvl1pPr algn="ctr">
              <a:defRPr sz="27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9910474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BC17EB78-5840-3700-4F56-489AE7E1A0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F1593DA-C0DE-EBDA-B09F-0E403D009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4B29EC-5059-457A-9C09-34CBB574950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566670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319" indent="-264319">
              <a:buFont typeface="Wingdings" pitchFamily="2" charset="2"/>
              <a:buChar char="n"/>
              <a:defRPr/>
            </a:lvl1pPr>
            <a:lvl2pPr marL="519113" indent="-195263">
              <a:buFont typeface="Wingdings" pitchFamily="2" charset="2"/>
              <a:buChar char="n"/>
              <a:defRPr/>
            </a:lvl2pPr>
            <a:lvl3pPr marL="857250" indent="-171450">
              <a:buFont typeface="Wingdings" pitchFamily="2" charset="2"/>
              <a:buChar char="n"/>
              <a:defRPr/>
            </a:lvl3pPr>
            <a:lvl4pPr marL="1200150" indent="-171450">
              <a:buFont typeface="Wingdings" pitchFamily="2" charset="2"/>
              <a:buChar char="n"/>
              <a:defRPr/>
            </a:lvl4pPr>
            <a:lvl5pPr marL="1543050" indent="-17145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A638B2D4-5013-4E7B-AB44-8BD3AFCCF22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C0132517-5C22-4FF1-E04A-10E3A7DE4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6A93D1-BB01-447E-BF6E-6EEA023483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022230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319" indent="-264319">
              <a:buFont typeface="Wingdings" pitchFamily="2" charset="2"/>
              <a:buChar char=""/>
              <a:defRPr/>
            </a:lvl1pPr>
            <a:lvl2pPr marL="519113" indent="-195263">
              <a:buFont typeface="Wingdings" pitchFamily="2" charset="2"/>
              <a:buChar char=""/>
              <a:defRPr/>
            </a:lvl2pPr>
            <a:lvl3pPr marL="857250" indent="-171450">
              <a:buFont typeface="Wingdings" pitchFamily="2" charset="2"/>
              <a:buChar char=""/>
              <a:defRPr/>
            </a:lvl3pPr>
            <a:lvl4pPr marL="1200150" indent="-171450">
              <a:buFont typeface="Wingdings" pitchFamily="2" charset="2"/>
              <a:buChar char=""/>
              <a:defRPr/>
            </a:lvl4pPr>
            <a:lvl5pPr marL="1543050" indent="-17145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88DD7A9-70CA-6E05-B0AC-0FBE553F63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B874A8E-CEC9-DCD8-71E0-4E9E264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632FCE-A8D3-40B8-B982-F0BD9F7AAFA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64315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CDA46FE-6753-BADF-135B-042E57DC1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C79FFF29-457D-7323-73A0-BE352FC33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14AE80-F294-4C95-AEBA-02F3227D43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787193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150296-CAC1-FF35-269A-F8BF8F329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195487"/>
            <a:ext cx="5773412" cy="3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0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3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39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200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89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079B77E8-F8A9-423F-86D0-E5C3A02BA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5263"/>
            <a:ext cx="5772150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15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150296-CAC1-FF35-269A-F8BF8F329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195487"/>
            <a:ext cx="5773412" cy="3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51940503-5571-43DF-8D90-E9446BD56A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5263"/>
            <a:ext cx="5772150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70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16" y="622246"/>
            <a:ext cx="3340880" cy="2622252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0984" y="2875763"/>
            <a:ext cx="7562032" cy="936000"/>
          </a:xfrm>
          <a:solidFill>
            <a:schemeClr val="tx1"/>
          </a:solidFill>
        </p:spPr>
        <p:txBody>
          <a:bodyPr anchor="ctr" anchorCtr="0">
            <a:noAutofit/>
          </a:bodyPr>
          <a:lstStyle>
            <a:lvl1pPr algn="ctr"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Title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0984" y="4648578"/>
            <a:ext cx="7562032" cy="375120"/>
          </a:xfrm>
        </p:spPr>
        <p:txBody>
          <a:bodyPr anchor="ctr" anchorCtr="0">
            <a:normAutofit/>
          </a:bodyPr>
          <a:lstStyle>
            <a:lvl1pPr algn="ctr">
              <a:defRPr sz="1600" b="1">
                <a:latin typeface="+mn-lt"/>
              </a:defRPr>
            </a:lvl1pPr>
          </a:lstStyle>
          <a:p>
            <a:pPr lvl="0"/>
            <a:r>
              <a:rPr lang="de-DE" dirty="0"/>
              <a:t>Conference, Date, Place</a:t>
            </a:r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1914" y="3848503"/>
            <a:ext cx="7562031" cy="375120"/>
          </a:xfrm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de-DE"/>
              <a:t>Author(s)</a:t>
            </a:r>
            <a:endParaRPr lang="de-DE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90984" y="4231646"/>
            <a:ext cx="7562031" cy="416932"/>
          </a:xfrm>
        </p:spPr>
        <p:txBody>
          <a:bodyPr anchor="ctr" anchorCtr="0">
            <a:normAutofit/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Affiliation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52942-FCE0-4074-A8F6-DCA32956B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892"/>
          <a:stretch/>
        </p:blipFill>
        <p:spPr>
          <a:xfrm>
            <a:off x="790984" y="684630"/>
            <a:ext cx="1170432" cy="650538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DWD-Logo" descr="Wort-Bild-Marke des Deutschen Wetterdienst. Wetter und Klima aus einer Hand.">
            <a:extLst>
              <a:ext uri="{FF2B5EF4-FFF2-40B4-BE49-F238E27FC236}">
                <a16:creationId xmlns:a16="http://schemas.microsoft.com/office/drawing/2014/main" id="{4F8BA161-0693-452F-A163-49A00D00F7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0625" y="684630"/>
            <a:ext cx="1612390" cy="432000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811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0" r:id="rId3"/>
    <p:sldLayoutId id="2147483750" r:id="rId4"/>
    <p:sldLayoutId id="2147483751" r:id="rId5"/>
    <p:sldLayoutId id="2147483752" r:id="rId6"/>
    <p:sldLayoutId id="2147483674" r:id="rId7"/>
    <p:sldLayoutId id="2147483688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4B2EDA-4AFD-4BA4-8D6E-05F861D9AB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5" y="302604"/>
            <a:ext cx="649352" cy="2124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/>
          <p:cNvCxnSpPr/>
          <p:nvPr userDrawn="1"/>
        </p:nvCxnSpPr>
        <p:spPr>
          <a:xfrm>
            <a:off x="144000" y="603400"/>
            <a:ext cx="8856000" cy="0"/>
          </a:xfrm>
          <a:prstGeom prst="line">
            <a:avLst/>
          </a:prstGeom>
          <a:ln w="190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980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+mj-lt"/>
        <a:buNone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+mj-lt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+mj-lt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+mj-lt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+mj-lt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387610" y="12495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/>
          <p:cNvCxnSpPr/>
          <p:nvPr userDrawn="1"/>
        </p:nvCxnSpPr>
        <p:spPr>
          <a:xfrm>
            <a:off x="144000" y="603400"/>
            <a:ext cx="8856000" cy="0"/>
          </a:xfrm>
          <a:prstGeom prst="line">
            <a:avLst/>
          </a:prstGeom>
          <a:ln w="190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204191"/>
            <a:ext cx="6821199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/>
          <p:cNvCxnSpPr/>
          <p:nvPr userDrawn="1"/>
        </p:nvCxnSpPr>
        <p:spPr>
          <a:xfrm>
            <a:off x="144000" y="4736853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7418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802820" y="479125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ctr"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Daniel Reinert (DWD)</a:t>
            </a:r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8086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072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+mj-lt"/>
        <a:buNone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+mj-lt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+mj-lt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+mj-lt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marR="0" indent="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+mj-lt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4D73C0-6B29-A64E-8683-2E0B6BA99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9" y="897731"/>
            <a:ext cx="83534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E8600F-8C69-0A5D-6936-A8C3686C5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9" y="1379935"/>
            <a:ext cx="83534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2906668E-BE73-9FEA-4876-1D2558CD212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6" y="4763691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BCDDAA3E-E02E-9893-18D6-D424278887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804173"/>
            <a:ext cx="44608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2D530D2-6706-5A08-04C2-067FF9C66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141685"/>
            <a:ext cx="2295525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F679A29C-968D-0A3A-B8F1-02984F462E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77466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DCB16934-57F3-59E9-6CD7-31B66AE423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4786313"/>
            <a:ext cx="3709988" cy="1619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65692D11-9B64-DB2A-52FD-E02745C95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4786313"/>
            <a:ext cx="465138" cy="1619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fld id="{E18CF1F4-048A-44F5-8677-0B34A25A95F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8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64319" indent="-264319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19113" indent="-19526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7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3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tags" Target="../tags/tag3.xml"/><Relationship Id="rId21" Type="http://schemas.openxmlformats.org/officeDocument/2006/relationships/image" Target="../media/image20.png"/><Relationship Id="rId7" Type="http://schemas.openxmlformats.org/officeDocument/2006/relationships/tags" Target="../tags/tag7.xml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tags" Target="../tags/tag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4.png"/><Relationship Id="rId5" Type="http://schemas.openxmlformats.org/officeDocument/2006/relationships/tags" Target="../tags/tag5.xml"/><Relationship Id="rId15" Type="http://schemas.openxmlformats.org/officeDocument/2006/relationships/image" Target="../media/image16.png"/><Relationship Id="rId23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image" Target="../media/image22.png"/><Relationship Id="rId14" Type="http://schemas.openxmlformats.org/officeDocument/2006/relationships/image" Target="../media/image15.png"/><Relationship Id="rId22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0.png"/><Relationship Id="rId4" Type="http://schemas.openxmlformats.org/officeDocument/2006/relationships/image" Target="../media/image15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0.xml"/><Relationship Id="rId7" Type="http://schemas.openxmlformats.org/officeDocument/2006/relationships/image" Target="../media/image3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73.png"/><Relationship Id="rId4" Type="http://schemas.openxmlformats.org/officeDocument/2006/relationships/tags" Target="../tags/tag11.xml"/><Relationship Id="rId9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E184A991-04D4-4627-A4F7-A9F13FBDACC1}"/>
              </a:ext>
            </a:extLst>
          </p:cNvPr>
          <p:cNvSpPr/>
          <p:nvPr/>
        </p:nvSpPr>
        <p:spPr>
          <a:xfrm>
            <a:off x="1847301" y="986525"/>
            <a:ext cx="5507190" cy="24072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defTabSz="685800"/>
            <a:r>
              <a:rPr lang="en-US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Overview WG DYN ‘dynamics and </a:t>
            </a:r>
            <a:r>
              <a:rPr lang="en-US" b="1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numerics</a:t>
            </a:r>
            <a:r>
              <a:rPr lang="en-US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’</a:t>
            </a:r>
          </a:p>
          <a:p>
            <a:pPr defTabSz="685800"/>
            <a:r>
              <a:rPr lang="en-US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</a:p>
          <a:p>
            <a:pPr defTabSz="685800"/>
            <a:r>
              <a:rPr lang="en-US" sz="140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- Work on ICON vertical advection scheme</a:t>
            </a:r>
          </a:p>
          <a:p>
            <a:pPr defTabSz="685800"/>
            <a:r>
              <a:rPr lang="en-US" sz="140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- Status of the BRIDGE project</a:t>
            </a:r>
          </a:p>
          <a:p>
            <a:pPr defTabSz="685800"/>
            <a:endParaRPr lang="en-US" b="1" spc="-1" dirty="0">
              <a:solidFill>
                <a:srgbClr val="2D4B9B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r>
              <a:rPr lang="en-US" sz="1400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COSMO General Meeting, Basel</a:t>
            </a:r>
          </a:p>
          <a:p>
            <a:pPr defTabSz="685800"/>
            <a:r>
              <a:rPr lang="en-US" sz="1400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01-04 Sept. 2025</a:t>
            </a:r>
            <a:endParaRPr lang="de-DE" sz="1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endParaRPr lang="de-DE" sz="1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endParaRPr lang="de-DE" sz="1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r>
              <a:rPr lang="de-DE" sz="1400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Michael Baldauf</a:t>
            </a:r>
            <a:r>
              <a:rPr lang="de-DE" sz="140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(DWD)</a:t>
            </a:r>
            <a:endParaRPr lang="de-DE" sz="1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974970-62F3-4EBF-9479-82ECC44A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69" y="3763123"/>
            <a:ext cx="1833531" cy="6538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6BAEDDD-B7A7-4141-B391-FCBD06520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448" y="4090061"/>
            <a:ext cx="4330059" cy="3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4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9D15CB-EA4F-424F-A684-2E76E701C783}"/>
              </a:ext>
            </a:extLst>
          </p:cNvPr>
          <p:cNvSpPr txBox="1"/>
          <p:nvPr/>
        </p:nvSpPr>
        <p:spPr>
          <a:xfrm>
            <a:off x="652637" y="753563"/>
            <a:ext cx="6778138" cy="3098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de-DE" sz="1350" b="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BRIDGE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   </a:t>
            </a:r>
            <a:r>
              <a:rPr lang="de-DE" altLang="de-DE" sz="13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lang="de-DE" altLang="de-DE" sz="1350" b="1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B</a:t>
            </a:r>
            <a:r>
              <a:rPr lang="de-DE" altLang="de-DE" sz="13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asic </a:t>
            </a:r>
            <a:r>
              <a:rPr lang="de-DE" altLang="de-DE" sz="1350" b="1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R</a:t>
            </a:r>
            <a:r>
              <a:rPr lang="de-DE" altLang="de-DE" sz="13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esearch </a:t>
            </a:r>
            <a:r>
              <a:rPr lang="de-DE" altLang="de-DE" sz="135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lang="de-DE" altLang="de-DE" sz="13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altLang="de-DE" sz="1350" b="1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I</a:t>
            </a:r>
            <a:r>
              <a:rPr lang="de-DE" altLang="de-DE" sz="13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CON </a:t>
            </a:r>
            <a:r>
              <a:rPr lang="de-DE" altLang="de-DE" sz="135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with</a:t>
            </a:r>
            <a:r>
              <a:rPr lang="de-DE" altLang="de-DE" sz="13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D</a:t>
            </a:r>
            <a:r>
              <a:rPr lang="de-DE" altLang="de-DE" sz="1350" dirty="0" err="1">
                <a:solidFill>
                  <a:srgbClr val="002060"/>
                </a:solidFill>
                <a:latin typeface="Arial" panose="020B0604020202020204" pitchFamily="34" charset="0"/>
                <a:ea typeface="DejaVu Sans"/>
                <a:cs typeface="DejaVu Sans"/>
              </a:rPr>
              <a:t>iscontinuous</a:t>
            </a:r>
            <a:r>
              <a:rPr lang="de-DE" altLang="de-DE" sz="1350" b="1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G</a:t>
            </a:r>
            <a:r>
              <a:rPr lang="de-DE" altLang="de-DE" sz="1350" dirty="0" err="1">
                <a:solidFill>
                  <a:srgbClr val="002060"/>
                </a:solidFill>
                <a:latin typeface="Arial" panose="020B0604020202020204" pitchFamily="34" charset="0"/>
                <a:ea typeface="DejaVu Sans"/>
                <a:cs typeface="DejaVu Sans"/>
              </a:rPr>
              <a:t>alerkin</a:t>
            </a:r>
            <a:r>
              <a:rPr lang="de-DE" altLang="de-DE" sz="1350" b="1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altLang="de-DE" sz="13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altLang="de-DE" sz="1350" b="1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E</a:t>
            </a:r>
            <a:r>
              <a:rPr lang="de-DE" altLang="de-DE" sz="13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xtension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) 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an informal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project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at DWD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runs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since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~ 2020)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‚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Classical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‘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discontinuous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Galerkin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(DG)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solver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Euler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equations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with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thermodyn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 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variable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either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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total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energy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shallow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water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advection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, …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eqns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.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Equations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are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formulated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in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covariant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form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using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Ricci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tensor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calculus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(on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spherical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ellipsoidal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flat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manifolds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clear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distinction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between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:    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equations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–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metrics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– DG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discretization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  <a:sym typeface="Symbol" panose="05050102010706020507" pitchFamily="18" charset="2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Collocated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nodal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finite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elements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; Riemann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solver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: Lax-Friedrichs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flux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  <a:sym typeface="Symbol" panose="05050102010706020507" pitchFamily="18" charset="2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Treatment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diffusion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by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Bassi,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Rebay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(1997) ‚RB1‘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scheme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  <a:sym typeface="Symbol" panose="05050102010706020507" pitchFamily="18" charset="2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Grid: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horizontally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icosahedral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triangular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prismatic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grid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cells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  <a:sym typeface="Symbol" panose="05050102010706020507" pitchFamily="18" charset="2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Time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integration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: explicit RK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HEVI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with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IMEX-RK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Stabilization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via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exponential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filtering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048AA9-F3AF-4570-821B-F8BFDA3D5EE3}"/>
              </a:ext>
            </a:extLst>
          </p:cNvPr>
          <p:cNvSpPr txBox="1"/>
          <p:nvPr/>
        </p:nvSpPr>
        <p:spPr>
          <a:xfrm>
            <a:off x="1575016" y="3884913"/>
            <a:ext cx="62760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050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Baldauf (2020) JCP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Discontinuous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Galerkin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solver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shallow-water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equations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in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covariant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form </a:t>
            </a:r>
            <a:b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	on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and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ellipsoid</a:t>
            </a:r>
          </a:p>
          <a:p>
            <a:pPr defTabSz="685800"/>
            <a:r>
              <a:rPr lang="de-DE" sz="1050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Baldauf (2021) JCP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 A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horizontally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explicit,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vertically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implicit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(HEVI)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discontinuous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Galerkin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scheme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b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	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2-dimensional Euler and Navier-Stokes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equations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using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terrain-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following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cordinates</a:t>
            </a:r>
            <a:endParaRPr lang="de-DE" sz="10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2054D400-1061-43EE-AF98-5F55D9E4CB6C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" name="CustomShape 6">
            <a:extLst>
              <a:ext uri="{FF2B5EF4-FFF2-40B4-BE49-F238E27FC236}">
                <a16:creationId xmlns:a16="http://schemas.microsoft.com/office/drawing/2014/main" id="{2DCCA2F9-A65E-45A0-9535-1B8CE78670FA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6739C2A4-7CB0-4AA1-BB12-77467A1233AC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10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609576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16D516-CA37-69FB-8A83-5F1D98CA0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599642"/>
            <a:ext cx="4158208" cy="31186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DE486EE-2ADB-498C-B76D-8656134DB9DD}"/>
              </a:ext>
            </a:extLst>
          </p:cNvPr>
          <p:cNvSpPr txBox="1"/>
          <p:nvPr/>
        </p:nvSpPr>
        <p:spPr>
          <a:xfrm>
            <a:off x="1493658" y="735547"/>
            <a:ext cx="5750357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Held, Suarez (1994)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= ‚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poor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mans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climate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run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‘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35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Only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solve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pure Euler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equations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no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diffusion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no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microphysics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…),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but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add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height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and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latitude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dependent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relaxation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terms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on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rhs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momentum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and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energy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equations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5622399-AF6B-4F99-ADF6-AE35CDE1D109}"/>
              </a:ext>
            </a:extLst>
          </p:cNvPr>
          <p:cNvSpPr txBox="1"/>
          <p:nvPr/>
        </p:nvSpPr>
        <p:spPr>
          <a:xfrm>
            <a:off x="5490103" y="2361390"/>
            <a:ext cx="21178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Stabilization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standard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exponential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filtering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necessary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031C0A0F-CADC-3C87-F653-FDD517FA3ECB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93127A4B-3C5B-CDFD-F7CE-B25954FB49EA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6739C2A4-7CB0-4AA1-BB12-77467A1233AC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100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2523011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2BD6C7F-2D57-4631-A3A5-3719A9497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58" y="1167594"/>
            <a:ext cx="2153110" cy="28937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A354EC7-8DED-4052-BCE3-F5D58309C824}"/>
              </a:ext>
            </a:extLst>
          </p:cNvPr>
          <p:cNvSpPr txBox="1"/>
          <p:nvPr/>
        </p:nvSpPr>
        <p:spPr>
          <a:xfrm>
            <a:off x="1493659" y="735546"/>
            <a:ext cx="41136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Held, Suarez (1994)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= ‚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poor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mans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climate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run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‘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A6445A-E623-4A1D-8DAD-5BCBBFA7111F}"/>
              </a:ext>
            </a:extLst>
          </p:cNvPr>
          <p:cNvSpPr txBox="1"/>
          <p:nvPr/>
        </p:nvSpPr>
        <p:spPr>
          <a:xfrm>
            <a:off x="1673113" y="4152448"/>
            <a:ext cx="17443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From</a:t>
            </a: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05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Held, Suarez (1994)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D321CA9-A262-4AFC-A246-FB0BB212CA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1155304"/>
            <a:ext cx="2538282" cy="19037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886556A-A058-4284-9BE4-5B03ACD97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98" y="2895786"/>
            <a:ext cx="2538281" cy="190371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7A24A0-EDC0-4592-A2D5-A576D8222E1F}"/>
              </a:ext>
            </a:extLst>
          </p:cNvPr>
          <p:cNvSpPr txBox="1"/>
          <p:nvPr/>
        </p:nvSpPr>
        <p:spPr>
          <a:xfrm>
            <a:off x="6624228" y="1329612"/>
            <a:ext cx="11961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Init</a:t>
            </a: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.:</a:t>
            </a:r>
            <a:b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Jab., Will. (2006)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60370B-4BC0-45E6-BE84-91A01C0228DC}"/>
              </a:ext>
            </a:extLst>
          </p:cNvPr>
          <p:cNvSpPr txBox="1"/>
          <p:nvPr/>
        </p:nvSpPr>
        <p:spPr>
          <a:xfrm>
            <a:off x="6732241" y="3111810"/>
            <a:ext cx="9557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Init</a:t>
            </a: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.:</a:t>
            </a:r>
            <a:b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v=0, T=250K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99A9BB-90F4-4656-AA1A-42D5EB9A1466}"/>
              </a:ext>
            </a:extLst>
          </p:cNvPr>
          <p:cNvSpPr txBox="1"/>
          <p:nvPr/>
        </p:nvSpPr>
        <p:spPr>
          <a:xfrm>
            <a:off x="5058054" y="4799497"/>
            <a:ext cx="8483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BRIDGE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E23BF258-FE09-BF1B-4BEB-D7152BA5E77C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062CACD4-5F1D-6606-ECB9-DE981AB6BBA2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6739C2A4-7CB0-4AA1-BB12-77467A1233AC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101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92507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06316BE-8E31-4A7E-ACED-413EEED92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42" y="1104715"/>
            <a:ext cx="4084775" cy="30635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6C22661-DF68-49A5-BFDA-BB8CF41915A8}"/>
              </a:ext>
            </a:extLst>
          </p:cNvPr>
          <p:cNvSpPr txBox="1"/>
          <p:nvPr/>
        </p:nvSpPr>
        <p:spPr>
          <a:xfrm>
            <a:off x="1763688" y="843558"/>
            <a:ext cx="43588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Held, Suarez (1994)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test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 global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mass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conservation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9A83035-6664-4DCE-9587-2034E7F180E6}"/>
              </a:ext>
            </a:extLst>
          </p:cNvPr>
          <p:cNvSpPr txBox="1"/>
          <p:nvPr/>
        </p:nvSpPr>
        <p:spPr>
          <a:xfrm>
            <a:off x="2491983" y="4407954"/>
            <a:ext cx="4206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Relative global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mass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increase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only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3 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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10</a:t>
            </a:r>
            <a:r>
              <a:rPr lang="de-DE" sz="1350" b="1" baseline="300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-9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/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yr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!</a:t>
            </a: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99320B54-F6C4-4E85-B8E7-049380719C67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EC2F5A6-5D2C-471F-94F4-7229AB6ECAD4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102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7656345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0316BEB-7FBF-4A29-B489-D1B9D6CCD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00" y="918000"/>
            <a:ext cx="3072390" cy="23042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B4D615-A8E1-477C-B794-64533E0C1E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00" y="918000"/>
            <a:ext cx="3072390" cy="230429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39429F6-7DEE-44E4-BEEA-533A8DF9CE92}"/>
              </a:ext>
            </a:extLst>
          </p:cNvPr>
          <p:cNvSpPr txBox="1"/>
          <p:nvPr/>
        </p:nvSpPr>
        <p:spPr>
          <a:xfrm>
            <a:off x="1655676" y="735546"/>
            <a:ext cx="52870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Example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 LAM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run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central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Europe,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R2B8 (~10km)-LAM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grid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4F02FA-10DD-449B-BF79-DF4716E4E762}"/>
              </a:ext>
            </a:extLst>
          </p:cNvPr>
          <p:cNvSpPr txBox="1"/>
          <p:nvPr/>
        </p:nvSpPr>
        <p:spPr>
          <a:xfrm>
            <a:off x="4139952" y="3407155"/>
            <a:ext cx="37804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Constant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inflow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(</a:t>
            </a:r>
            <a:r>
              <a:rPr lang="de-DE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,</a:t>
            </a:r>
            <a:r>
              <a:rPr lang="de-DE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)=(10,10) m/s,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=0.01 1/s,</a:t>
            </a:r>
            <a:b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</a:b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note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: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no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geostrophic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balance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by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the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pressure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field</a:t>
            </a:r>
            <a:endParaRPr lang="de-DE" sz="1200" dirty="0">
              <a:solidFill>
                <a:prstClr val="black"/>
              </a:solidFill>
              <a:latin typeface="Arial"/>
              <a:ea typeface="DejaVu Sans"/>
              <a:cs typeface="Courier New" panose="02070309020205020404" pitchFamily="49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pre_pr_oro.py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orography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on R2B10, (~2.5km)</a:t>
            </a:r>
            <a:b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generated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from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R2B13 (~300m) ASTER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data</a:t>
            </a:r>
            <a:endParaRPr lang="de-DE" sz="12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50D132-D093-4AEA-9F36-9E37161253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4" y="2835000"/>
            <a:ext cx="3072390" cy="230429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7A52EC7-3BF6-44C6-AE58-CC3F7768F3AC}"/>
              </a:ext>
            </a:extLst>
          </p:cNvPr>
          <p:cNvSpPr/>
          <p:nvPr/>
        </p:nvSpPr>
        <p:spPr>
          <a:xfrm>
            <a:off x="4350390" y="2895786"/>
            <a:ext cx="2921910" cy="32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>
              <a:solidFill>
                <a:prstClr val="white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6949AF5-EBF0-4F5F-9735-AAF0766F68A3}"/>
              </a:ext>
            </a:extLst>
          </p:cNvPr>
          <p:cNvSpPr/>
          <p:nvPr/>
        </p:nvSpPr>
        <p:spPr>
          <a:xfrm>
            <a:off x="1143122" y="4811992"/>
            <a:ext cx="3072389" cy="32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>
              <a:solidFill>
                <a:prstClr val="white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2793E44-38A3-40A2-BA4D-FFCB7EC1DD42}"/>
              </a:ext>
            </a:extLst>
          </p:cNvPr>
          <p:cNvSpPr txBox="1"/>
          <p:nvPr/>
        </p:nvSpPr>
        <p:spPr>
          <a:xfrm>
            <a:off x="3869922" y="1243436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212A0B1-FE58-42BB-90BA-AE808AF4C2B5}"/>
              </a:ext>
            </a:extLst>
          </p:cNvPr>
          <p:cNvSpPr txBox="1"/>
          <p:nvPr/>
        </p:nvSpPr>
        <p:spPr>
          <a:xfrm>
            <a:off x="7002270" y="1212058"/>
            <a:ext cx="2616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54A43B0-45C1-4223-B3ED-C8D9252D0931}"/>
              </a:ext>
            </a:extLst>
          </p:cNvPr>
          <p:cNvSpPr txBox="1"/>
          <p:nvPr/>
        </p:nvSpPr>
        <p:spPr>
          <a:xfrm>
            <a:off x="3869922" y="3109263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C193B964-2C13-4697-BB0D-50D55E23D6E1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933804D5-6F45-49D0-A800-0AE33A1EA35B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103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8985356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C7BF898-C26C-4C24-9E24-EA196A782972}"/>
              </a:ext>
            </a:extLst>
          </p:cNvPr>
          <p:cNvSpPr txBox="1"/>
          <p:nvPr/>
        </p:nvSpPr>
        <p:spPr>
          <a:xfrm>
            <a:off x="1621777" y="836271"/>
            <a:ext cx="481574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b="1" baseline="-250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=35 m/s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Fields in z ~ 5 km,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deep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atm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colors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dashed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), 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		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shallow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atm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approx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(solid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301C03-A5EE-4256-92AC-3F450C9D71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13292"/>
          <a:stretch/>
        </p:blipFill>
        <p:spPr>
          <a:xfrm>
            <a:off x="1445605" y="1707654"/>
            <a:ext cx="3072390" cy="14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959629-BCBF-4F53-B850-4F74D8116D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13292"/>
          <a:stretch/>
        </p:blipFill>
        <p:spPr>
          <a:xfrm>
            <a:off x="4680012" y="1702305"/>
            <a:ext cx="3072390" cy="14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2F9364E-3118-4783-BB3C-99D80B049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13292"/>
          <a:stretch/>
        </p:blipFill>
        <p:spPr>
          <a:xfrm>
            <a:off x="1439652" y="3219822"/>
            <a:ext cx="3072390" cy="1458000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A874FA84-7BFD-4D5F-9528-8AC5CAB4CF02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E10185E-BA63-402F-A7B8-2D7E306D8974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71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DE46BA1-9282-41F4-8D7A-55A4EB6417E1}"/>
              </a:ext>
            </a:extLst>
          </p:cNvPr>
          <p:cNvSpPr txBox="1"/>
          <p:nvPr/>
        </p:nvSpPr>
        <p:spPr>
          <a:xfrm>
            <a:off x="1385646" y="897564"/>
            <a:ext cx="6035050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BRIDGE Ausgabeoptionen:</a:t>
            </a:r>
            <a:b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bisher: 	Ausgabe der Felder auf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latlon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-Gitter, per YAC interpoliert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50" b="1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neu: </a:t>
            </a:r>
            <a:r>
              <a:rPr lang="de-DE" sz="1350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	Ausgabe der Felder auf den Quadraturpunkten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+	vermeidet ‚Speicherexplosionen‘ durch YAC</a:t>
            </a: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+	code verständlicher, es wird nur die Fortran-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netCDF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-Schnittstelle benutzt</a:t>
            </a: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	 nun auch 1-Flächenfelder T850, ps, … ausgeben</a:t>
            </a: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	 alle Ausgabefelder in einer .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nc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Datei</a:t>
            </a: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+	‚echte‘ (d.h. auf 2 Dreiecken)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single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column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Simulation möglich</a:t>
            </a: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+	deutlich schnellere Ausgabe (kein Einsammeln, jeder Prozessor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flushed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b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seine Ausgabe auf Platte)</a:t>
            </a: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Zusammenfügen der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domains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per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Postprocessing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notwendig</a:t>
            </a:r>
            <a:b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(Tool </a:t>
            </a:r>
            <a:r>
              <a:rPr lang="de-DE" sz="1350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  <a:sym typeface="Wingdings" panose="05000000000000000000" pitchFamily="2" charset="2"/>
              </a:rPr>
              <a:t>nc_collgrid.py, 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benutzt Python </a:t>
            </a:r>
            <a:r>
              <a:rPr lang="de-DE" sz="1350" dirty="0" err="1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  <a:sym typeface="Wingdings" panose="05000000000000000000" pitchFamily="2" charset="2"/>
              </a:rPr>
              <a:t>xarray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-Paket)</a:t>
            </a: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Plots von Vertikalschnitten (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lat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-z,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lon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-z) benötigen externe Interpolation</a:t>
            </a: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+	direkterer Zugriff auf ‚Numerik‘ (Quadraturpunkte) insbes. bei Plots </a:t>
            </a:r>
            <a:b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auf Modellflächen und von Vertikalprofilen</a:t>
            </a:r>
          </a:p>
          <a:p>
            <a:pPr marL="269081" indent="-269081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470297" algn="l"/>
              </a:tabLs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+	vermeidet Interpolationsartefakte durch YAC</a:t>
            </a:r>
            <a:endParaRPr lang="de-DE" sz="135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82F1F21-7EE2-48EA-B1D8-595294916C35}"/>
              </a:ext>
            </a:extLst>
          </p:cNvPr>
          <p:cNvSpPr txBox="1"/>
          <p:nvPr/>
        </p:nvSpPr>
        <p:spPr>
          <a:xfrm>
            <a:off x="1385646" y="186132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Beitrag von Michael B.</a:t>
            </a:r>
          </a:p>
        </p:txBody>
      </p:sp>
    </p:spTree>
    <p:extLst>
      <p:ext uri="{BB962C8B-B14F-4D97-AF65-F5344CB8AC3E}">
        <p14:creationId xmlns:p14="http://schemas.microsoft.com/office/powerpoint/2010/main" val="41719115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F978FBD-E417-4F5A-B8C4-054B0FCC3C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6" y="925827"/>
            <a:ext cx="4389129" cy="32918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A54CA3F-5640-4C55-AF07-F7EFF3FD42D9}"/>
              </a:ext>
            </a:extLst>
          </p:cNvPr>
          <p:cNvSpPr txBox="1"/>
          <p:nvPr/>
        </p:nvSpPr>
        <p:spPr>
          <a:xfrm>
            <a:off x="1385646" y="186132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Beitrag von Michael B.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91C4E8-8EA4-45A1-B03C-4B0E65533B84}"/>
              </a:ext>
            </a:extLst>
          </p:cNvPr>
          <p:cNvSpPr txBox="1"/>
          <p:nvPr/>
        </p:nvSpPr>
        <p:spPr>
          <a:xfrm>
            <a:off x="1971580" y="4772703"/>
            <a:ext cx="6145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7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05.06.2025</a:t>
            </a:r>
          </a:p>
        </p:txBody>
      </p:sp>
    </p:spTree>
    <p:extLst>
      <p:ext uri="{BB962C8B-B14F-4D97-AF65-F5344CB8AC3E}">
        <p14:creationId xmlns:p14="http://schemas.microsoft.com/office/powerpoint/2010/main" val="12660918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497F29B-87AF-404F-9B34-03612BCE2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6" y="925827"/>
            <a:ext cx="4389129" cy="32918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8539012-35A5-45A2-ACC9-8DE209B156EF}"/>
              </a:ext>
            </a:extLst>
          </p:cNvPr>
          <p:cNvSpPr txBox="1"/>
          <p:nvPr/>
        </p:nvSpPr>
        <p:spPr>
          <a:xfrm>
            <a:off x="1385646" y="186132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Beitrag von Michael B.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218211-9233-4663-8FC5-9C6FA51F229A}"/>
              </a:ext>
            </a:extLst>
          </p:cNvPr>
          <p:cNvSpPr txBox="1"/>
          <p:nvPr/>
        </p:nvSpPr>
        <p:spPr>
          <a:xfrm>
            <a:off x="1971580" y="4772703"/>
            <a:ext cx="6145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7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05.06.2025</a:t>
            </a:r>
          </a:p>
        </p:txBody>
      </p:sp>
    </p:spTree>
    <p:extLst>
      <p:ext uri="{BB962C8B-B14F-4D97-AF65-F5344CB8AC3E}">
        <p14:creationId xmlns:p14="http://schemas.microsoft.com/office/powerpoint/2010/main" val="31140213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AF1677-8789-4241-A631-7595664B8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06" y="134729"/>
            <a:ext cx="3078342" cy="48740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5E06E73-BDBA-419F-81DD-8D7320AC5BEA}"/>
              </a:ext>
            </a:extLst>
          </p:cNvPr>
          <p:cNvSpPr txBox="1"/>
          <p:nvPr/>
        </p:nvSpPr>
        <p:spPr>
          <a:xfrm>
            <a:off x="5274078" y="1059583"/>
            <a:ext cx="26084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Referenzlösung</a:t>
            </a:r>
            <a:b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Jablonowski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Williamson (2006)</a:t>
            </a:r>
          </a:p>
        </p:txBody>
      </p:sp>
    </p:spTree>
    <p:extLst>
      <p:ext uri="{BB962C8B-B14F-4D97-AF65-F5344CB8AC3E}">
        <p14:creationId xmlns:p14="http://schemas.microsoft.com/office/powerpoint/2010/main" val="153850083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836DAC0-69A1-431E-A1CA-199836E6C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6" y="925827"/>
            <a:ext cx="4389129" cy="329184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61A646E-B72E-4E0D-9F7B-142A5B10D1AA}"/>
              </a:ext>
            </a:extLst>
          </p:cNvPr>
          <p:cNvSpPr txBox="1"/>
          <p:nvPr/>
        </p:nvSpPr>
        <p:spPr>
          <a:xfrm>
            <a:off x="1655676" y="1005576"/>
            <a:ext cx="3098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Neue Ausgabe auf Quadraturpunkten: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FECA40-5ECF-4CBC-B4F2-E8DD38328754}"/>
              </a:ext>
            </a:extLst>
          </p:cNvPr>
          <p:cNvSpPr txBox="1"/>
          <p:nvPr/>
        </p:nvSpPr>
        <p:spPr>
          <a:xfrm>
            <a:off x="1385646" y="186132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Beitrag von Michael B.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A4FBFF-5BBF-4141-8679-85A348C29DEC}"/>
              </a:ext>
            </a:extLst>
          </p:cNvPr>
          <p:cNvSpPr txBox="1"/>
          <p:nvPr/>
        </p:nvSpPr>
        <p:spPr>
          <a:xfrm>
            <a:off x="1971580" y="4772703"/>
            <a:ext cx="6145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7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05.06.2025</a:t>
            </a:r>
          </a:p>
        </p:txBody>
      </p:sp>
    </p:spTree>
    <p:extLst>
      <p:ext uri="{BB962C8B-B14F-4D97-AF65-F5344CB8AC3E}">
        <p14:creationId xmlns:p14="http://schemas.microsoft.com/office/powerpoint/2010/main" val="545524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7C9AF9-1D02-47B3-8BD1-A1B06104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22ABD5-7CFE-49C7-96B3-6ECC1BDD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Michael Baldauf (DWD)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7A61E9-06BD-4BBD-8968-4382D3A28C47}"/>
              </a:ext>
            </a:extLst>
          </p:cNvPr>
          <p:cNvSpPr txBox="1"/>
          <p:nvPr/>
        </p:nvSpPr>
        <p:spPr>
          <a:xfrm>
            <a:off x="1687360" y="1604187"/>
            <a:ext cx="5057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Very </a:t>
            </a:r>
            <a:r>
              <a:rPr lang="de-DE" b="1" dirty="0" err="1"/>
              <a:t>first</a:t>
            </a:r>
            <a:r>
              <a:rPr lang="de-DE" b="1" dirty="0"/>
              <a:t> </a:t>
            </a:r>
            <a:r>
              <a:rPr lang="de-DE" b="1" dirty="0" err="1"/>
              <a:t>steps</a:t>
            </a:r>
            <a:r>
              <a:rPr lang="de-DE" b="1" dirty="0"/>
              <a:t> </a:t>
            </a:r>
            <a:r>
              <a:rPr lang="de-DE" b="1" dirty="0" err="1"/>
              <a:t>towards</a:t>
            </a:r>
            <a:r>
              <a:rPr lang="de-DE" b="1" dirty="0"/>
              <a:t> </a:t>
            </a:r>
            <a:r>
              <a:rPr lang="de-DE" b="1" dirty="0" err="1"/>
              <a:t>moisture</a:t>
            </a:r>
            <a:r>
              <a:rPr lang="de-DE" b="1" dirty="0"/>
              <a:t> in BRIDGE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0681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9D7A7AC-BEF8-42AD-AB19-8853F776B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6" y="925827"/>
            <a:ext cx="4389129" cy="329184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5202528-DAB2-4A88-A33B-1B993AD7F966}"/>
              </a:ext>
            </a:extLst>
          </p:cNvPr>
          <p:cNvSpPr txBox="1"/>
          <p:nvPr/>
        </p:nvSpPr>
        <p:spPr>
          <a:xfrm>
            <a:off x="1655676" y="1005576"/>
            <a:ext cx="3098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Neue Ausgabe auf Quadraturpunkten: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7099DFF-38C1-48CD-806C-C79CAB1D2A19}"/>
              </a:ext>
            </a:extLst>
          </p:cNvPr>
          <p:cNvSpPr txBox="1"/>
          <p:nvPr/>
        </p:nvSpPr>
        <p:spPr>
          <a:xfrm>
            <a:off x="1385646" y="186132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>
                <a:solidFill>
                  <a:srgbClr val="2D4B9B"/>
                </a:solidFill>
                <a:latin typeface="Arial" panose="020B0604020202020204" pitchFamily="34" charset="0"/>
                <a:ea typeface="DejaVu Sans"/>
                <a:cs typeface="DejaVu Sans"/>
              </a:rPr>
              <a:t>Beitrag von Michael B.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9E3862-DB1C-4F16-A089-1D111B088BC9}"/>
              </a:ext>
            </a:extLst>
          </p:cNvPr>
          <p:cNvSpPr txBox="1"/>
          <p:nvPr/>
        </p:nvSpPr>
        <p:spPr>
          <a:xfrm>
            <a:off x="1971580" y="4772703"/>
            <a:ext cx="6145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75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05.06.2025</a:t>
            </a:r>
          </a:p>
        </p:txBody>
      </p:sp>
    </p:spTree>
    <p:extLst>
      <p:ext uri="{BB962C8B-B14F-4D97-AF65-F5344CB8AC3E}">
        <p14:creationId xmlns:p14="http://schemas.microsoft.com/office/powerpoint/2010/main" val="2547496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424D13D-CFA9-4F3E-B135-D269918CC849}"/>
              </a:ext>
            </a:extLst>
          </p:cNvPr>
          <p:cNvSpPr txBox="1"/>
          <p:nvPr/>
        </p:nvSpPr>
        <p:spPr>
          <a:xfrm>
            <a:off x="1709738" y="1275160"/>
            <a:ext cx="5146409" cy="23775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Workshop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presentations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in 2024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COSMO GM 2024, Offenbach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SRNWP/EWGLAM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meeting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2024, Prague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‚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Mathematics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Weather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 Workshop Bad Orb, online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pres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Planned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in 2025</a:t>
            </a:r>
          </a:p>
          <a:p>
            <a:pPr marL="285750" marR="0" lvl="0" indent="-2857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WG DYN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meetings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during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ICCARUS 2025</a:t>
            </a:r>
          </a:p>
          <a:p>
            <a:pPr marL="285750" marR="0" lvl="0" indent="-2857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WG DYN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meeting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at COSMO GM (27.08.25)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‚PDEs on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sphere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‘, 12-16 May 2025, Brazil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COSMO GM,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Switzerland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SRNWP/EWGLAM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meeting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2025,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Sweden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343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390077-FE00-45E1-9D19-47DCC2523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993C4E-72A3-4C29-AA20-F38DE8977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647AD61-C66F-4BDB-B511-21FA7205C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08" y="730269"/>
            <a:ext cx="5413375" cy="38867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09E4733-EF4C-458E-BB8D-9DECB1CEE2C0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1199569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192B45-D934-406E-BD80-AAAFCBAA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0EBE79-5FF5-4FB3-86E4-CD6A58B4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Michael Baldauf (DWD)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84E07F-2742-4B63-8C60-40F5D0918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3" y="808721"/>
            <a:ext cx="5633893" cy="37923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6B1065-5B86-4D99-BCB9-4DB7FF8483B8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197514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667887-E27C-47F2-8FC1-0137326C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3270A8-8A0B-4F46-9E8C-5F0E784D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5325B57-E1C2-4486-9FB1-150E0DF5B17F}"/>
              </a:ext>
            </a:extLst>
          </p:cNvPr>
          <p:cNvSpPr txBox="1"/>
          <p:nvPr/>
        </p:nvSpPr>
        <p:spPr>
          <a:xfrm>
            <a:off x="194052" y="740260"/>
            <a:ext cx="7389331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Bryan, Fritsch (2002) MWR </a:t>
            </a:r>
            <a:r>
              <a:rPr lang="de-DE" b="1" dirty="0" err="1"/>
              <a:t>test</a:t>
            </a:r>
            <a:r>
              <a:rPr lang="de-DE" b="1" dirty="0"/>
              <a:t> </a:t>
            </a:r>
            <a:r>
              <a:rPr lang="de-DE" b="1" dirty="0" err="1"/>
              <a:t>case</a:t>
            </a:r>
            <a:endParaRPr lang="de-DE" b="1" dirty="0"/>
          </a:p>
          <a:p>
            <a:endParaRPr lang="de-DE" b="1" dirty="0"/>
          </a:p>
          <a:p>
            <a:r>
              <a:rPr lang="de-DE" sz="1600" dirty="0"/>
              <a:t>Set a warm </a:t>
            </a:r>
            <a:r>
              <a:rPr lang="de-DE" sz="1600" dirty="0" err="1"/>
              <a:t>bubble</a:t>
            </a:r>
            <a:r>
              <a:rPr lang="de-DE" sz="1600" dirty="0"/>
              <a:t> (+2 K) in an </a:t>
            </a:r>
            <a:r>
              <a:rPr lang="de-DE" sz="1600" dirty="0" err="1"/>
              <a:t>environment</a:t>
            </a:r>
            <a:r>
              <a:rPr lang="de-DE" sz="1600" dirty="0"/>
              <a:t> </a:t>
            </a:r>
            <a:r>
              <a:rPr lang="de-DE" sz="1600" dirty="0" err="1"/>
              <a:t>atmosphere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i="1" dirty="0"/>
              <a:t>dry </a:t>
            </a:r>
            <a:r>
              <a:rPr lang="de-DE" sz="1600" i="1" dirty="0" err="1"/>
              <a:t>case</a:t>
            </a:r>
            <a:r>
              <a:rPr lang="de-DE" sz="1600" dirty="0"/>
              <a:t>:               </a:t>
            </a:r>
            <a:r>
              <a:rPr lang="de-DE" sz="1600" dirty="0" err="1"/>
              <a:t>pot</a:t>
            </a:r>
            <a:r>
              <a:rPr lang="de-DE" sz="1600" dirty="0"/>
              <a:t>. </a:t>
            </a:r>
            <a:r>
              <a:rPr lang="de-DE" sz="1600" dirty="0" err="1"/>
              <a:t>temp</a:t>
            </a:r>
            <a:r>
              <a:rPr lang="de-DE" sz="1600" dirty="0"/>
              <a:t>. </a:t>
            </a:r>
            <a:r>
              <a:rPr lang="de-DE" sz="1600" dirty="0">
                <a:sym typeface="Symbol" panose="05050102010706020507" pitchFamily="18" charset="2"/>
              </a:rPr>
              <a:t> = 300 K, </a:t>
            </a:r>
            <a:r>
              <a:rPr lang="de-DE" sz="1600" dirty="0" err="1">
                <a:sym typeface="Symbol" panose="05050102010706020507" pitchFamily="18" charset="2"/>
              </a:rPr>
              <a:t>without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moisture</a:t>
            </a:r>
            <a:endParaRPr lang="de-DE" sz="1600" dirty="0">
              <a:sym typeface="Symbol" panose="05050102010706020507" pitchFamily="18" charset="2"/>
            </a:endParaRPr>
          </a:p>
          <a:p>
            <a:pPr marL="285750" indent="-285750">
              <a:buFontTx/>
              <a:buChar char="-"/>
            </a:pPr>
            <a:r>
              <a:rPr lang="de-DE" sz="1600" i="1" dirty="0" err="1">
                <a:sym typeface="Symbol" panose="05050102010706020507" pitchFamily="18" charset="2"/>
              </a:rPr>
              <a:t>moist</a:t>
            </a:r>
            <a:r>
              <a:rPr lang="de-DE" sz="1600" i="1" dirty="0">
                <a:sym typeface="Symbol" panose="05050102010706020507" pitchFamily="18" charset="2"/>
              </a:rPr>
              <a:t> </a:t>
            </a:r>
            <a:r>
              <a:rPr lang="de-DE" sz="1600" i="1" dirty="0" err="1">
                <a:sym typeface="Symbol" panose="05050102010706020507" pitchFamily="18" charset="2"/>
              </a:rPr>
              <a:t>case</a:t>
            </a:r>
            <a:r>
              <a:rPr lang="de-DE" sz="1600" dirty="0">
                <a:sym typeface="Symbol" panose="05050102010706020507" pitchFamily="18" charset="2"/>
              </a:rPr>
              <a:t>: </a:t>
            </a:r>
            <a:r>
              <a:rPr lang="de-DE" sz="1600" dirty="0" err="1">
                <a:sym typeface="Symbol" panose="05050102010706020507" pitchFamily="18" charset="2"/>
              </a:rPr>
              <a:t>equiv</a:t>
            </a:r>
            <a:r>
              <a:rPr lang="de-DE" sz="1600" dirty="0">
                <a:sym typeface="Symbol" panose="05050102010706020507" pitchFamily="18" charset="2"/>
              </a:rPr>
              <a:t>. </a:t>
            </a:r>
            <a:r>
              <a:rPr lang="de-DE" sz="1600" dirty="0" err="1">
                <a:sym typeface="Symbol" panose="05050102010706020507" pitchFamily="18" charset="2"/>
              </a:rPr>
              <a:t>pot</a:t>
            </a:r>
            <a:r>
              <a:rPr lang="de-DE" sz="1600" dirty="0">
                <a:sym typeface="Symbol" panose="05050102010706020507" pitchFamily="18" charset="2"/>
              </a:rPr>
              <a:t>. </a:t>
            </a:r>
            <a:r>
              <a:rPr lang="de-DE" sz="1600" dirty="0" err="1">
                <a:sym typeface="Symbol" panose="05050102010706020507" pitchFamily="18" charset="2"/>
              </a:rPr>
              <a:t>temp</a:t>
            </a:r>
            <a:r>
              <a:rPr lang="de-DE" sz="1600" dirty="0">
                <a:sym typeface="Symbol" panose="05050102010706020507" pitchFamily="18" charset="2"/>
              </a:rPr>
              <a:t>. </a:t>
            </a:r>
            <a:r>
              <a:rPr lang="de-DE" sz="1600" baseline="-25000" dirty="0">
                <a:sym typeface="Symbol" panose="05050102010706020507" pitchFamily="18" charset="2"/>
              </a:rPr>
              <a:t>e</a:t>
            </a:r>
            <a:r>
              <a:rPr lang="de-DE" sz="1600" dirty="0">
                <a:sym typeface="Symbol" panose="05050102010706020507" pitchFamily="18" charset="2"/>
              </a:rPr>
              <a:t> = 300 K, </a:t>
            </a:r>
            <a:r>
              <a:rPr lang="de-DE" sz="1600" dirty="0" err="1">
                <a:sym typeface="Symbol" panose="05050102010706020507" pitchFamily="18" charset="2"/>
              </a:rPr>
              <a:t>saturated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atm</a:t>
            </a:r>
            <a:r>
              <a:rPr lang="de-DE" sz="1600" dirty="0">
                <a:sym typeface="Symbol" panose="05050102010706020507" pitchFamily="18" charset="2"/>
              </a:rPr>
              <a:t>.+</a:t>
            </a:r>
            <a:r>
              <a:rPr lang="de-DE" sz="1600" dirty="0" err="1">
                <a:sym typeface="Symbol" panose="05050102010706020507" pitchFamily="18" charset="2"/>
              </a:rPr>
              <a:t>clouds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everywhere</a:t>
            </a:r>
            <a:endParaRPr lang="de-DE" sz="1600" dirty="0">
              <a:sym typeface="Symbol" panose="05050102010706020507" pitchFamily="18" charset="2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ym typeface="Symbol" panose="05050102010706020507" pitchFamily="18" charset="2"/>
              </a:rPr>
              <a:t>dx=</a:t>
            </a:r>
            <a:r>
              <a:rPr lang="de-DE" sz="1600" dirty="0" err="1">
                <a:sym typeface="Symbol" panose="05050102010706020507" pitchFamily="18" charset="2"/>
              </a:rPr>
              <a:t>dz</a:t>
            </a:r>
            <a:r>
              <a:rPr lang="de-DE" sz="1600" dirty="0">
                <a:sym typeface="Symbol" panose="05050102010706020507" pitchFamily="18" charset="2"/>
              </a:rPr>
              <a:t>=100m</a:t>
            </a:r>
          </a:p>
          <a:p>
            <a:pPr marL="285750" indent="-285750">
              <a:buFontTx/>
              <a:buChar char="-"/>
            </a:pPr>
            <a:endParaRPr lang="de-DE" sz="1600" dirty="0">
              <a:sym typeface="Symbol" panose="05050102010706020507" pitchFamily="18" charset="2"/>
            </a:endParaRPr>
          </a:p>
          <a:p>
            <a:r>
              <a:rPr lang="de-DE" sz="1600" dirty="0">
                <a:sym typeface="Symbol" panose="05050102010706020507" pitchFamily="18" charset="2"/>
              </a:rPr>
              <a:t>In </a:t>
            </a:r>
            <a:r>
              <a:rPr lang="de-DE" sz="1600" dirty="0" err="1">
                <a:sym typeface="Symbol" panose="05050102010706020507" pitchFamily="18" charset="2"/>
              </a:rPr>
              <a:t>both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cases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the</a:t>
            </a:r>
            <a:r>
              <a:rPr lang="de-DE" sz="1600" dirty="0">
                <a:sym typeface="Symbol" panose="05050102010706020507" pitchFamily="18" charset="2"/>
              </a:rPr>
              <a:t> w </a:t>
            </a:r>
            <a:r>
              <a:rPr lang="de-DE" sz="1600" dirty="0" err="1">
                <a:sym typeface="Symbol" panose="05050102010706020507" pitchFamily="18" charset="2"/>
              </a:rPr>
              <a:t>field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should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look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quite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similar</a:t>
            </a:r>
            <a:r>
              <a:rPr lang="de-DE" sz="1600" dirty="0">
                <a:sym typeface="Symbol" panose="05050102010706020507" pitchFamily="18" charset="2"/>
              </a:rPr>
              <a:t> (but not </a:t>
            </a:r>
            <a:r>
              <a:rPr lang="de-DE" sz="1600" dirty="0" err="1">
                <a:sym typeface="Symbol" panose="05050102010706020507" pitchFamily="18" charset="2"/>
              </a:rPr>
              <a:t>exactly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identical</a:t>
            </a:r>
            <a:r>
              <a:rPr lang="de-DE" sz="1600" dirty="0">
                <a:sym typeface="Symbol" panose="05050102010706020507" pitchFamily="18" charset="2"/>
              </a:rPr>
              <a:t>)</a:t>
            </a:r>
          </a:p>
          <a:p>
            <a:endParaRPr lang="de-DE" sz="1600" dirty="0">
              <a:sym typeface="Symbol" panose="05050102010706020507" pitchFamily="18" charset="2"/>
            </a:endParaRPr>
          </a:p>
          <a:p>
            <a:r>
              <a:rPr lang="de-DE" sz="1600" dirty="0" err="1">
                <a:sym typeface="Symbol" panose="05050102010706020507" pitchFamily="18" charset="2"/>
              </a:rPr>
              <a:t>Remarks</a:t>
            </a:r>
            <a:r>
              <a:rPr lang="de-DE" sz="1600" dirty="0">
                <a:sym typeface="Symbol" panose="05050102010706020507" pitchFamily="18" charset="2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ym typeface="Symbol" panose="05050102010706020507" pitchFamily="18" charset="2"/>
              </a:rPr>
              <a:t>the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moist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initialization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procedure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is</a:t>
            </a:r>
            <a:r>
              <a:rPr lang="de-DE" sz="1600" dirty="0">
                <a:sym typeface="Symbol" panose="05050102010706020507" pitchFamily="18" charset="2"/>
              </a:rPr>
              <a:t> not </a:t>
            </a:r>
            <a:r>
              <a:rPr lang="de-DE" sz="1600" dirty="0" err="1">
                <a:sym typeface="Symbol" panose="05050102010706020507" pitchFamily="18" charset="2"/>
              </a:rPr>
              <a:t>exactly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clear</a:t>
            </a:r>
            <a:r>
              <a:rPr lang="de-DE" sz="1600" dirty="0">
                <a:sym typeface="Symbol" panose="05050102010706020507" pitchFamily="18" charset="2"/>
              </a:rPr>
              <a:t> … at least, </a:t>
            </a:r>
            <a:r>
              <a:rPr lang="de-DE" sz="1600" dirty="0" err="1">
                <a:sym typeface="Symbol" panose="05050102010706020507" pitchFamily="18" charset="2"/>
              </a:rPr>
              <a:t>for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me</a:t>
            </a:r>
            <a:r>
              <a:rPr lang="de-DE" sz="1600" dirty="0">
                <a:sym typeface="Symbol" panose="05050102010706020507" pitchFamily="18" charset="2"/>
              </a:rPr>
              <a:t> …</a:t>
            </a:r>
            <a:br>
              <a:rPr lang="de-DE" sz="1600" dirty="0">
                <a:sym typeface="Symbol" panose="05050102010706020507" pitchFamily="18" charset="2"/>
              </a:rPr>
            </a:br>
            <a:r>
              <a:rPr lang="de-DE" sz="1600" dirty="0">
                <a:sym typeface="Symbol" panose="05050102010706020507" pitchFamily="18" charset="2"/>
              </a:rPr>
              <a:t>(</a:t>
            </a:r>
            <a:r>
              <a:rPr lang="de-DE" sz="1600" dirty="0" err="1">
                <a:sym typeface="Symbol" panose="05050102010706020507" pitchFamily="18" charset="2"/>
              </a:rPr>
              <a:t>iteration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is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necessary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for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the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environment</a:t>
            </a:r>
            <a:r>
              <a:rPr lang="de-DE" sz="1600" dirty="0">
                <a:sym typeface="Symbol" panose="05050102010706020507" pitchFamily="18" charset="2"/>
              </a:rPr>
              <a:t>, but also </a:t>
            </a:r>
            <a:r>
              <a:rPr lang="de-DE" sz="1600" dirty="0" err="1">
                <a:sym typeface="Symbol" panose="05050102010706020507" pitchFamily="18" charset="2"/>
              </a:rPr>
              <a:t>for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the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bubble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setting</a:t>
            </a:r>
            <a:r>
              <a:rPr lang="de-DE" sz="1600" dirty="0">
                <a:sym typeface="Symbol" panose="05050102010706020507" pitchFamily="18" charset="2"/>
              </a:rPr>
              <a:t>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ym typeface="Symbol" panose="05050102010706020507" pitchFamily="18" charset="2"/>
              </a:rPr>
              <a:t>the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buoyancy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term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must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be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adapted</a:t>
            </a:r>
            <a:r>
              <a:rPr lang="de-DE" sz="1600" dirty="0">
                <a:sym typeface="Symbol" panose="05050102010706020507" pitchFamily="18" charset="2"/>
              </a:rPr>
              <a:t> (not so nice…)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ym typeface="Symbol" panose="05050102010706020507" pitchFamily="18" charset="2"/>
              </a:rPr>
              <a:t>„</a:t>
            </a:r>
            <a:r>
              <a:rPr lang="de-DE" sz="1600" dirty="0" err="1">
                <a:sym typeface="Symbol" panose="05050102010706020507" pitchFamily="18" charset="2"/>
              </a:rPr>
              <a:t>No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physical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or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computational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diffusion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is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applied</a:t>
            </a:r>
            <a:r>
              <a:rPr lang="de-DE" sz="1600" dirty="0">
                <a:sym typeface="Symbol" panose="05050102010706020507" pitchFamily="18" charset="2"/>
              </a:rPr>
              <a:t>“. </a:t>
            </a:r>
            <a:br>
              <a:rPr lang="de-DE" sz="1600" dirty="0">
                <a:sym typeface="Symbol" panose="05050102010706020507" pitchFamily="18" charset="2"/>
              </a:rPr>
            </a:br>
            <a:r>
              <a:rPr lang="de-DE" sz="1600" dirty="0" err="1">
                <a:sym typeface="Symbol" panose="05050102010706020507" pitchFamily="18" charset="2"/>
              </a:rPr>
              <a:t>Is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this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really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the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case</a:t>
            </a:r>
            <a:r>
              <a:rPr lang="de-DE" sz="1600" dirty="0">
                <a:sym typeface="Symbol" panose="05050102010706020507" pitchFamily="18" charset="2"/>
              </a:rPr>
              <a:t> …?</a:t>
            </a:r>
            <a:endParaRPr lang="de-DE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AC68A3-6383-4689-88DD-1396858B0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56" y="793272"/>
            <a:ext cx="1303637" cy="37411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246E7C6-0478-430D-B021-009A2A78EC25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132753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A0EF2E-76DB-4A67-B54F-86FAB16BAD39}"/>
              </a:ext>
            </a:extLst>
          </p:cNvPr>
          <p:cNvSpPr txBox="1"/>
          <p:nvPr/>
        </p:nvSpPr>
        <p:spPr>
          <a:xfrm>
            <a:off x="379708" y="790413"/>
            <a:ext cx="74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dry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, </a:t>
            </a:r>
            <a:r>
              <a:rPr lang="de-DE" b="1" dirty="0" err="1"/>
              <a:t>weak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971C70-3205-4EB0-B90E-7BB9C70FF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5677"/>
            <a:ext cx="3803912" cy="285293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B71406-2064-4AFA-A0E4-4C88818BC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5677"/>
            <a:ext cx="3803623" cy="28532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09F5865-79CA-4227-BD59-A3D8ABA94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48" y="843475"/>
            <a:ext cx="1298561" cy="37432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07CB5FB-8750-4286-8AF1-26367DE48BA5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860A9A8-51A1-44B4-8E3E-D1E24DC28BF1}"/>
              </a:ext>
            </a:extLst>
          </p:cNvPr>
          <p:cNvSpPr txBox="1"/>
          <p:nvPr/>
        </p:nvSpPr>
        <p:spPr>
          <a:xfrm>
            <a:off x="6935491" y="1833839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ym typeface="Symbol" panose="05050102010706020507" pitchFamily="18" charset="2"/>
              </a:rPr>
              <a:t></a:t>
            </a:r>
            <a:endParaRPr lang="de-DE" i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07341B7-1ECB-47FC-AEA0-387029287C8C}"/>
              </a:ext>
            </a:extLst>
          </p:cNvPr>
          <p:cNvSpPr txBox="1"/>
          <p:nvPr/>
        </p:nvSpPr>
        <p:spPr>
          <a:xfrm>
            <a:off x="3182318" y="183383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51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259A1-B2ED-68FD-D308-A00C4378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56C310-F54A-A2F7-5D48-C026A10F7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2D4B9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27.08.2025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2D4B9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721D8E-C776-7C1F-A3F4-E2D6AC0CF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2D4B9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Michael Baldauf (DWD)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2D4B9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BAFB2F1-D8B5-8CF9-2953-6C22F2BE0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48" y="843475"/>
            <a:ext cx="1298561" cy="37432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2C0A65-D7D3-C740-FC47-2F0F6BE531A3}"/>
              </a:ext>
            </a:extLst>
          </p:cNvPr>
          <p:cNvSpPr txBox="1"/>
          <p:nvPr/>
        </p:nvSpPr>
        <p:spPr>
          <a:xfrm>
            <a:off x="379708" y="790413"/>
            <a:ext cx="838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Bryan , Fritsch (2002)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dry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diffusion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K=20m²/s,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filtering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00F497-3039-AC35-E2FE-AF2CBC876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4800"/>
            <a:ext cx="3803912" cy="28529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B19689F-C082-BA1F-F09B-6F1025E3F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4800"/>
            <a:ext cx="3803912" cy="285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96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3DCF6-8C7C-C02F-1351-E66882FB9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893102-14C8-E02C-6EA7-C4AD85711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F1231C-6ADE-CE92-2FFB-C7779619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54E1341-AD4F-8F83-BED4-F5895DAA4063}"/>
              </a:ext>
            </a:extLst>
          </p:cNvPr>
          <p:cNvSpPr txBox="1"/>
          <p:nvPr/>
        </p:nvSpPr>
        <p:spPr>
          <a:xfrm>
            <a:off x="379708" y="790413"/>
            <a:ext cx="866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</a:t>
            </a:r>
            <a:r>
              <a:rPr lang="de-DE" b="1" dirty="0" err="1"/>
              <a:t>moist</a:t>
            </a:r>
            <a:r>
              <a:rPr lang="de-DE" b="1" dirty="0"/>
              <a:t>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 K=10m²/s,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BD78A2-F34B-1D0E-3C43-BE918C5D9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4800"/>
            <a:ext cx="3803912" cy="28529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C8988E8-709B-9AE1-B3D8-1EC9706CF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4800"/>
            <a:ext cx="3803912" cy="285293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5C6BF1B-A040-E81A-38A0-1B4647BBE572}"/>
              </a:ext>
            </a:extLst>
          </p:cNvPr>
          <p:cNvSpPr txBox="1"/>
          <p:nvPr/>
        </p:nvSpPr>
        <p:spPr>
          <a:xfrm>
            <a:off x="1418675" y="1271313"/>
            <a:ext cx="6211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Max. </a:t>
            </a:r>
            <a:r>
              <a:rPr lang="de-DE" sz="1600" dirty="0" err="1"/>
              <a:t>oversaturation</a:t>
            </a:r>
            <a:r>
              <a:rPr lang="de-DE" sz="1600" dirty="0"/>
              <a:t>: 0.8%, relative </a:t>
            </a:r>
            <a:r>
              <a:rPr lang="de-DE" sz="1600" dirty="0" err="1"/>
              <a:t>change</a:t>
            </a:r>
            <a:r>
              <a:rPr lang="de-DE" sz="1600" dirty="0"/>
              <a:t> in </a:t>
            </a:r>
            <a:r>
              <a:rPr lang="de-DE" sz="1600" dirty="0" err="1"/>
              <a:t>water</a:t>
            </a:r>
            <a:r>
              <a:rPr lang="de-DE" sz="1600" dirty="0"/>
              <a:t> </a:t>
            </a:r>
            <a:r>
              <a:rPr lang="de-DE" sz="1600" dirty="0" err="1"/>
              <a:t>mass</a:t>
            </a:r>
            <a:r>
              <a:rPr lang="de-DE" sz="1600" dirty="0"/>
              <a:t>: 1.0e-15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F80F7D-154C-444E-8921-F8044E7F5733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A248361-5AAC-4B6D-9382-FA75109181C3}"/>
              </a:ext>
            </a:extLst>
          </p:cNvPr>
          <p:cNvSpPr txBox="1"/>
          <p:nvPr/>
        </p:nvSpPr>
        <p:spPr>
          <a:xfrm>
            <a:off x="6935491" y="1833839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ym typeface="Symbol" panose="05050102010706020507" pitchFamily="18" charset="2"/>
              </a:rPr>
              <a:t></a:t>
            </a:r>
            <a:endParaRPr lang="de-DE" i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BD36E8F-E05B-4CD4-98F7-B83717B09EDC}"/>
              </a:ext>
            </a:extLst>
          </p:cNvPr>
          <p:cNvSpPr txBox="1"/>
          <p:nvPr/>
        </p:nvSpPr>
        <p:spPr>
          <a:xfrm>
            <a:off x="3182318" y="183383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414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097D82-154E-4FA1-A9B3-1E5B9A7D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41E44C-9ADF-48EA-B0D2-BA86CA4A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D330C40-42AD-4B98-9B4B-A01B8323447C}"/>
              </a:ext>
            </a:extLst>
          </p:cNvPr>
          <p:cNvSpPr txBox="1"/>
          <p:nvPr/>
        </p:nvSpPr>
        <p:spPr>
          <a:xfrm>
            <a:off x="677755" y="842116"/>
            <a:ext cx="7662675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Weisman</a:t>
            </a:r>
            <a:r>
              <a:rPr lang="de-DE" b="1" dirty="0"/>
              <a:t>, Klemp (1982) MWR </a:t>
            </a:r>
            <a:r>
              <a:rPr lang="de-DE" b="1" dirty="0" err="1"/>
              <a:t>setup</a:t>
            </a:r>
            <a:endParaRPr lang="de-DE" b="1" dirty="0"/>
          </a:p>
          <a:p>
            <a:endParaRPr lang="de-DE" dirty="0"/>
          </a:p>
          <a:p>
            <a:r>
              <a:rPr lang="de-DE" sz="1600" dirty="0" err="1"/>
              <a:t>Prescibe</a:t>
            </a:r>
            <a:r>
              <a:rPr lang="de-DE" sz="1600" dirty="0"/>
              <a:t> </a:t>
            </a:r>
            <a:r>
              <a:rPr lang="de-DE" sz="1600" dirty="0">
                <a:sym typeface="Symbol" panose="05050102010706020507" pitchFamily="18" charset="2"/>
              </a:rPr>
              <a:t> and rel. </a:t>
            </a:r>
            <a:r>
              <a:rPr lang="de-DE" sz="1600" dirty="0" err="1">
                <a:sym typeface="Symbol" panose="05050102010706020507" pitchFamily="18" charset="2"/>
              </a:rPr>
              <a:t>humidity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of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/>
              <a:t>an </a:t>
            </a:r>
            <a:r>
              <a:rPr lang="de-DE" sz="1600" dirty="0" err="1"/>
              <a:t>environment</a:t>
            </a:r>
            <a:r>
              <a:rPr lang="de-DE" sz="1600" dirty="0"/>
              <a:t> </a:t>
            </a:r>
            <a:r>
              <a:rPr lang="de-DE" sz="1600" dirty="0" err="1"/>
              <a:t>atmosphere</a:t>
            </a:r>
            <a:r>
              <a:rPr lang="de-DE" sz="1600" dirty="0"/>
              <a:t>; </a:t>
            </a:r>
            <a:r>
              <a:rPr lang="de-DE" sz="1600" dirty="0" err="1"/>
              <a:t>set</a:t>
            </a:r>
            <a:r>
              <a:rPr lang="de-DE" sz="1600" dirty="0"/>
              <a:t> in a warm </a:t>
            </a:r>
            <a:r>
              <a:rPr lang="de-DE" sz="1600" dirty="0" err="1"/>
              <a:t>bubble</a:t>
            </a:r>
            <a:r>
              <a:rPr lang="de-DE" sz="1600" dirty="0"/>
              <a:t>.</a:t>
            </a:r>
          </a:p>
          <a:p>
            <a:r>
              <a:rPr lang="de-DE" sz="1600" dirty="0"/>
              <a:t>Use Kessler </a:t>
            </a:r>
            <a:r>
              <a:rPr lang="de-DE" sz="1600" dirty="0" err="1"/>
              <a:t>microphysics</a:t>
            </a:r>
            <a:r>
              <a:rPr lang="de-DE" sz="1600" dirty="0"/>
              <a:t> and a TKE </a:t>
            </a:r>
            <a:r>
              <a:rPr lang="de-DE" sz="1600" dirty="0" err="1"/>
              <a:t>turbulence</a:t>
            </a:r>
            <a:r>
              <a:rPr lang="de-DE" sz="1600" dirty="0"/>
              <a:t> </a:t>
            </a:r>
            <a:r>
              <a:rPr lang="de-DE" sz="1600" dirty="0" err="1"/>
              <a:t>scheme</a:t>
            </a:r>
            <a:r>
              <a:rPr lang="de-DE" sz="1600" dirty="0"/>
              <a:t>.</a:t>
            </a:r>
          </a:p>
          <a:p>
            <a:endParaRPr lang="de-DE" sz="1600" dirty="0"/>
          </a:p>
          <a:p>
            <a:r>
              <a:rPr lang="de-DE" sz="1600" dirty="0"/>
              <a:t>Remark: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purpose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paper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investigation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	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supercell</a:t>
            </a:r>
            <a:r>
              <a:rPr lang="de-DE" sz="1600" dirty="0"/>
              <a:t> </a:t>
            </a:r>
            <a:r>
              <a:rPr lang="de-DE" sz="1600" dirty="0" err="1"/>
              <a:t>storms</a:t>
            </a:r>
            <a:r>
              <a:rPr lang="de-DE" sz="1600" dirty="0"/>
              <a:t>; </a:t>
            </a:r>
          </a:p>
          <a:p>
            <a:r>
              <a:rPr lang="de-DE" sz="1600" dirty="0"/>
              <a:t>	</a:t>
            </a:r>
            <a:r>
              <a:rPr lang="de-DE" sz="1600" dirty="0" err="1"/>
              <a:t>it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a </a:t>
            </a:r>
            <a:r>
              <a:rPr lang="de-DE" sz="1600" dirty="0" err="1"/>
              <a:t>less</a:t>
            </a:r>
            <a:r>
              <a:rPr lang="de-DE" sz="1600" dirty="0"/>
              <a:t> </a:t>
            </a:r>
            <a:r>
              <a:rPr lang="de-DE" sz="1600" dirty="0" err="1"/>
              <a:t>extent</a:t>
            </a:r>
            <a:r>
              <a:rPr lang="de-DE" sz="1600" dirty="0"/>
              <a:t> a </a:t>
            </a:r>
            <a:r>
              <a:rPr lang="de-DE" sz="1600" dirty="0" err="1"/>
              <a:t>test</a:t>
            </a:r>
            <a:r>
              <a:rPr lang="de-DE" sz="1600" dirty="0"/>
              <a:t> </a:t>
            </a:r>
            <a:r>
              <a:rPr lang="de-DE" sz="1600" dirty="0" err="1"/>
              <a:t>case</a:t>
            </a:r>
            <a:r>
              <a:rPr lang="de-DE" sz="1600" dirty="0"/>
              <a:t> </a:t>
            </a:r>
            <a:r>
              <a:rPr lang="de-DE" sz="1600" dirty="0" err="1"/>
              <a:t>setup</a:t>
            </a:r>
            <a:r>
              <a:rPr lang="de-DE" sz="1600" dirty="0"/>
              <a:t>.</a:t>
            </a:r>
          </a:p>
          <a:p>
            <a:endParaRPr lang="de-DE" sz="1600" dirty="0"/>
          </a:p>
          <a:p>
            <a:endParaRPr lang="de-DE" sz="1600" dirty="0"/>
          </a:p>
          <a:p>
            <a:r>
              <a:rPr lang="de-DE" sz="1600" dirty="0"/>
              <a:t>BRIDGE </a:t>
            </a:r>
            <a:r>
              <a:rPr lang="de-DE" sz="1600" dirty="0" err="1"/>
              <a:t>setup</a:t>
            </a:r>
            <a:r>
              <a:rPr lang="de-DE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4th </a:t>
            </a:r>
            <a:r>
              <a:rPr lang="de-DE" sz="1600" dirty="0" err="1"/>
              <a:t>order</a:t>
            </a:r>
            <a:r>
              <a:rPr lang="de-DE" sz="1600" dirty="0"/>
              <a:t> DG, dx=8 km, </a:t>
            </a:r>
            <a:r>
              <a:rPr lang="de-DE" sz="1600" dirty="0" err="1"/>
              <a:t>dz</a:t>
            </a:r>
            <a:r>
              <a:rPr lang="de-DE" sz="1600" dirty="0"/>
              <a:t>=1300 …3600m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RK4, </a:t>
            </a:r>
            <a:r>
              <a:rPr lang="de-DE" sz="1600" dirty="0" err="1"/>
              <a:t>dt</a:t>
            </a:r>
            <a:r>
              <a:rPr lang="de-DE" sz="1600" dirty="0"/>
              <a:t>=0.05s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With </a:t>
            </a:r>
            <a:r>
              <a:rPr lang="de-DE" sz="1600" dirty="0" err="1"/>
              <a:t>diffusion</a:t>
            </a:r>
            <a:r>
              <a:rPr lang="de-DE" sz="1600" dirty="0"/>
              <a:t>, Km=</a:t>
            </a:r>
            <a:r>
              <a:rPr lang="de-DE" sz="1600" dirty="0" err="1"/>
              <a:t>Kh</a:t>
            </a:r>
            <a:r>
              <a:rPr lang="de-DE" sz="1600" dirty="0"/>
              <a:t>=10 m²/s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With </a:t>
            </a:r>
            <a:r>
              <a:rPr lang="de-DE" sz="1600" dirty="0" err="1"/>
              <a:t>filtering</a:t>
            </a:r>
            <a:endParaRPr lang="de-DE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D15F0F1-1624-4CAC-9E27-EBC1012280B0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BDAE1C-42A0-4B1A-627A-C4328FABA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42" y="1804241"/>
            <a:ext cx="2966765" cy="278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9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3960F2-0C63-4DFA-921F-CC9510DEB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66"/>
            <a:ext cx="7924877" cy="36904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F45C71D-6573-4261-A07E-4A3BA443CC85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2EFC09D-5781-47EA-BA12-CB3C55646BBB}"/>
              </a:ext>
            </a:extLst>
          </p:cNvPr>
          <p:cNvSpPr txBox="1"/>
          <p:nvPr/>
        </p:nvSpPr>
        <p:spPr>
          <a:xfrm>
            <a:off x="2483603" y="900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425E11-B838-4371-B14E-62C7FF318E1F}"/>
              </a:ext>
            </a:extLst>
          </p:cNvPr>
          <p:cNvSpPr txBox="1"/>
          <p:nvPr/>
        </p:nvSpPr>
        <p:spPr>
          <a:xfrm>
            <a:off x="5172559" y="90006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ym typeface="Symbol" panose="05050102010706020507" pitchFamily="18" charset="2"/>
              </a:rPr>
              <a:t></a:t>
            </a:r>
            <a:endParaRPr lang="de-DE" i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8268A6-A690-4373-B226-F4C7CD3F4400}"/>
              </a:ext>
            </a:extLst>
          </p:cNvPr>
          <p:cNvSpPr txBox="1"/>
          <p:nvPr/>
        </p:nvSpPr>
        <p:spPr>
          <a:xfrm>
            <a:off x="7796938" y="900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22E012-D782-46CC-BEEE-CF8828BC7005}"/>
              </a:ext>
            </a:extLst>
          </p:cNvPr>
          <p:cNvSpPr txBox="1"/>
          <p:nvPr/>
        </p:nvSpPr>
        <p:spPr>
          <a:xfrm>
            <a:off x="257400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F7F530A-2B45-4403-A397-C33D2C8A3E0B}"/>
              </a:ext>
            </a:extLst>
          </p:cNvPr>
          <p:cNvSpPr txBox="1"/>
          <p:nvPr/>
        </p:nvSpPr>
        <p:spPr>
          <a:xfrm>
            <a:off x="517255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9AC4A90-CA9B-4F20-B401-3AEAA6B79C61}"/>
              </a:ext>
            </a:extLst>
          </p:cNvPr>
          <p:cNvSpPr txBox="1"/>
          <p:nvPr/>
        </p:nvSpPr>
        <p:spPr>
          <a:xfrm>
            <a:off x="7796938" y="274530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rh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25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noProof="0" dirty="0"/>
              <a:t>Truncation error analysis </a:t>
            </a:r>
            <a:br>
              <a:rPr lang="en-US" sz="2800" noProof="0" dirty="0"/>
            </a:br>
            <a:r>
              <a:rPr lang="en-US" sz="2800" noProof="0" dirty="0"/>
              <a:t>for the piecewise parabolic method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WG Dynamics &amp; </a:t>
            </a:r>
            <a:r>
              <a:rPr lang="en-US" noProof="0" dirty="0" err="1"/>
              <a:t>Numerics</a:t>
            </a:r>
            <a:r>
              <a:rPr lang="en-US" noProof="0" dirty="0"/>
              <a:t>, COSMO GM 2025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i="1" noProof="0" dirty="0"/>
              <a:t>David Strassmann</a:t>
            </a:r>
            <a:r>
              <a:rPr lang="en-US" i="1" baseline="30000" noProof="0" dirty="0"/>
              <a:t>1</a:t>
            </a:r>
            <a:r>
              <a:rPr lang="en-US" i="1" noProof="0" dirty="0"/>
              <a:t>, Daniel Reinert</a:t>
            </a:r>
            <a:r>
              <a:rPr lang="en-US" i="1" baseline="30000" noProof="0" dirty="0"/>
              <a:t>2</a:t>
            </a:r>
            <a:r>
              <a:rPr lang="en-US" i="1" noProof="0" dirty="0"/>
              <a:t>, Anurag Dipankar</a:t>
            </a:r>
            <a:r>
              <a:rPr lang="en-US" i="1" baseline="30000" noProof="0" dirty="0"/>
              <a:t>1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noProof="0" dirty="0"/>
              <a:t>(1) Center for Climate Systems Modelling, ETH Zürich</a:t>
            </a:r>
          </a:p>
          <a:p>
            <a:r>
              <a:rPr lang="en-US" noProof="0" dirty="0"/>
              <a:t>(2) </a:t>
            </a:r>
            <a:r>
              <a:rPr lang="en-US" noProof="0" dirty="0" err="1"/>
              <a:t>Deutscher</a:t>
            </a:r>
            <a:r>
              <a:rPr lang="en-US" noProof="0" dirty="0"/>
              <a:t> </a:t>
            </a:r>
            <a:r>
              <a:rPr lang="en-US" noProof="0" dirty="0" err="1"/>
              <a:t>Wetterdienst</a:t>
            </a:r>
            <a:r>
              <a:rPr lang="en-US" noProof="0" dirty="0"/>
              <a:t>, Offenbach</a:t>
            </a:r>
          </a:p>
        </p:txBody>
      </p:sp>
    </p:spTree>
    <p:extLst>
      <p:ext uri="{BB962C8B-B14F-4D97-AF65-F5344CB8AC3E}">
        <p14:creationId xmlns:p14="http://schemas.microsoft.com/office/powerpoint/2010/main" val="1613929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F9D747-E396-43A7-A788-98FB6CC36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3" y="900000"/>
            <a:ext cx="7924877" cy="36904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9DA3EB9-58F6-428C-82F4-44CD6DCA5688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62AA04-895D-4E96-868A-A43B0F097CB1}"/>
              </a:ext>
            </a:extLst>
          </p:cNvPr>
          <p:cNvSpPr txBox="1"/>
          <p:nvPr/>
        </p:nvSpPr>
        <p:spPr>
          <a:xfrm>
            <a:off x="2483603" y="900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F6F6B5-6F6F-4A54-9803-6FF1C5DB0F4A}"/>
              </a:ext>
            </a:extLst>
          </p:cNvPr>
          <p:cNvSpPr txBox="1"/>
          <p:nvPr/>
        </p:nvSpPr>
        <p:spPr>
          <a:xfrm>
            <a:off x="5172559" y="90006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ym typeface="Symbol" panose="05050102010706020507" pitchFamily="18" charset="2"/>
              </a:rPr>
              <a:t></a:t>
            </a:r>
            <a:endParaRPr lang="de-DE" i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8A12ED-EF50-4694-ADD1-E09F94F1CFB8}"/>
              </a:ext>
            </a:extLst>
          </p:cNvPr>
          <p:cNvSpPr txBox="1"/>
          <p:nvPr/>
        </p:nvSpPr>
        <p:spPr>
          <a:xfrm>
            <a:off x="7796938" y="900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5216C5-EA69-4015-8345-8444DCCBF4CD}"/>
              </a:ext>
            </a:extLst>
          </p:cNvPr>
          <p:cNvSpPr txBox="1"/>
          <p:nvPr/>
        </p:nvSpPr>
        <p:spPr>
          <a:xfrm>
            <a:off x="257400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6A5D0C0-539C-4DE2-A439-7E20B592C0AD}"/>
              </a:ext>
            </a:extLst>
          </p:cNvPr>
          <p:cNvSpPr txBox="1"/>
          <p:nvPr/>
        </p:nvSpPr>
        <p:spPr>
          <a:xfrm>
            <a:off x="517255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CF84EA7-D824-4FC5-A0B0-52622AC08EDE}"/>
              </a:ext>
            </a:extLst>
          </p:cNvPr>
          <p:cNvSpPr txBox="1"/>
          <p:nvPr/>
        </p:nvSpPr>
        <p:spPr>
          <a:xfrm>
            <a:off x="7796938" y="274530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rh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4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470CB4-6853-4524-8A99-BAF6CFA28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7924877" cy="36904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5FF5CC-F033-4722-9571-EF2C1D676851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F25B94-2E3A-4585-A6DC-E1DFC355BC97}"/>
              </a:ext>
            </a:extLst>
          </p:cNvPr>
          <p:cNvSpPr txBox="1"/>
          <p:nvPr/>
        </p:nvSpPr>
        <p:spPr>
          <a:xfrm>
            <a:off x="2483603" y="900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4839E1-41C1-45B7-89DF-971E185E6B8C}"/>
              </a:ext>
            </a:extLst>
          </p:cNvPr>
          <p:cNvSpPr txBox="1"/>
          <p:nvPr/>
        </p:nvSpPr>
        <p:spPr>
          <a:xfrm>
            <a:off x="5172559" y="90006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ym typeface="Symbol" panose="05050102010706020507" pitchFamily="18" charset="2"/>
              </a:rPr>
              <a:t></a:t>
            </a:r>
            <a:endParaRPr lang="de-DE" i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655EA1-F921-4FB8-BAC8-7EB6F8F6E39D}"/>
              </a:ext>
            </a:extLst>
          </p:cNvPr>
          <p:cNvSpPr txBox="1"/>
          <p:nvPr/>
        </p:nvSpPr>
        <p:spPr>
          <a:xfrm>
            <a:off x="7796938" y="900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D0DA39-079B-4692-B946-4C4A29486A00}"/>
              </a:ext>
            </a:extLst>
          </p:cNvPr>
          <p:cNvSpPr txBox="1"/>
          <p:nvPr/>
        </p:nvSpPr>
        <p:spPr>
          <a:xfrm>
            <a:off x="257400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55B9FFB-2D89-491A-9F31-B114E7B3E456}"/>
              </a:ext>
            </a:extLst>
          </p:cNvPr>
          <p:cNvSpPr txBox="1"/>
          <p:nvPr/>
        </p:nvSpPr>
        <p:spPr>
          <a:xfrm>
            <a:off x="517255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3408681-EADD-48FB-8D6B-D926FF1E0682}"/>
              </a:ext>
            </a:extLst>
          </p:cNvPr>
          <p:cNvSpPr txBox="1"/>
          <p:nvPr/>
        </p:nvSpPr>
        <p:spPr>
          <a:xfrm>
            <a:off x="7796938" y="274530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rh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93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33605A-B352-4960-9086-E14290318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7924877" cy="36904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16CFD3F-4870-4191-B9DD-3059BAD2F534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866E3E7-B247-45DC-8B59-BD453511DC3D}"/>
              </a:ext>
            </a:extLst>
          </p:cNvPr>
          <p:cNvSpPr txBox="1"/>
          <p:nvPr/>
        </p:nvSpPr>
        <p:spPr>
          <a:xfrm>
            <a:off x="2483603" y="900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92A81DC-E1F6-4418-B51A-99F3F04067AE}"/>
              </a:ext>
            </a:extLst>
          </p:cNvPr>
          <p:cNvSpPr txBox="1"/>
          <p:nvPr/>
        </p:nvSpPr>
        <p:spPr>
          <a:xfrm>
            <a:off x="5172559" y="90006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ym typeface="Symbol" panose="05050102010706020507" pitchFamily="18" charset="2"/>
              </a:rPr>
              <a:t></a:t>
            </a:r>
            <a:endParaRPr lang="de-DE" i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DD6306-C8DB-4B7E-9022-4A2224BB8EDD}"/>
              </a:ext>
            </a:extLst>
          </p:cNvPr>
          <p:cNvSpPr txBox="1"/>
          <p:nvPr/>
        </p:nvSpPr>
        <p:spPr>
          <a:xfrm>
            <a:off x="7796938" y="900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47B1DD-29A1-48DB-8F09-683232828DC1}"/>
              </a:ext>
            </a:extLst>
          </p:cNvPr>
          <p:cNvSpPr txBox="1"/>
          <p:nvPr/>
        </p:nvSpPr>
        <p:spPr>
          <a:xfrm>
            <a:off x="257400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E7F91FE-28BB-4200-AED3-3F12D850295F}"/>
              </a:ext>
            </a:extLst>
          </p:cNvPr>
          <p:cNvSpPr txBox="1"/>
          <p:nvPr/>
        </p:nvSpPr>
        <p:spPr>
          <a:xfrm>
            <a:off x="517255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5845AD5-7690-4AC8-91A2-25C763FAC6F9}"/>
              </a:ext>
            </a:extLst>
          </p:cNvPr>
          <p:cNvSpPr txBox="1"/>
          <p:nvPr/>
        </p:nvSpPr>
        <p:spPr>
          <a:xfrm>
            <a:off x="7796938" y="274530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rh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79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9F3E95-6314-44F7-BEE3-6A2F61364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7924877" cy="369047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B4F7A4-4B42-F36D-D51D-0379C015C640}"/>
              </a:ext>
            </a:extLst>
          </p:cNvPr>
          <p:cNvSpPr txBox="1"/>
          <p:nvPr/>
        </p:nvSpPr>
        <p:spPr>
          <a:xfrm>
            <a:off x="1433054" y="4058834"/>
            <a:ext cx="750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Max. </a:t>
            </a:r>
            <a:r>
              <a:rPr lang="de-DE" dirty="0" err="1"/>
              <a:t>oversaturation</a:t>
            </a:r>
            <a:r>
              <a:rPr lang="de-DE" dirty="0"/>
              <a:t>: 4.3%, relative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conservation</a:t>
            </a:r>
            <a:r>
              <a:rPr lang="de-DE" dirty="0"/>
              <a:t> </a:t>
            </a:r>
            <a:r>
              <a:rPr lang="de-DE" dirty="0" err="1"/>
              <a:t>error</a:t>
            </a:r>
            <a:r>
              <a:rPr lang="de-DE" dirty="0"/>
              <a:t> ~ 3%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6B5EFC-ED78-4281-971F-6D09FCACA4C3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560464-19F1-4719-A719-C733A2463F9B}"/>
              </a:ext>
            </a:extLst>
          </p:cNvPr>
          <p:cNvSpPr txBox="1"/>
          <p:nvPr/>
        </p:nvSpPr>
        <p:spPr>
          <a:xfrm>
            <a:off x="2483603" y="900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F5EA8D-F804-41E1-9423-2C3AF011CC3B}"/>
              </a:ext>
            </a:extLst>
          </p:cNvPr>
          <p:cNvSpPr txBox="1"/>
          <p:nvPr/>
        </p:nvSpPr>
        <p:spPr>
          <a:xfrm>
            <a:off x="5172559" y="90006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ym typeface="Symbol" panose="05050102010706020507" pitchFamily="18" charset="2"/>
              </a:rPr>
              <a:t></a:t>
            </a:r>
            <a:endParaRPr lang="de-DE" i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E628E2-AB2E-4DFE-AE28-6888A9D2AD38}"/>
              </a:ext>
            </a:extLst>
          </p:cNvPr>
          <p:cNvSpPr txBox="1"/>
          <p:nvPr/>
        </p:nvSpPr>
        <p:spPr>
          <a:xfrm>
            <a:off x="7796938" y="900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A7D78B7-2E07-4592-84FF-E45912F1EE5C}"/>
              </a:ext>
            </a:extLst>
          </p:cNvPr>
          <p:cNvSpPr txBox="1"/>
          <p:nvPr/>
        </p:nvSpPr>
        <p:spPr>
          <a:xfrm>
            <a:off x="257400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1573C5-CD27-49AD-9AAA-D1EDC8DC6DC9}"/>
              </a:ext>
            </a:extLst>
          </p:cNvPr>
          <p:cNvSpPr txBox="1"/>
          <p:nvPr/>
        </p:nvSpPr>
        <p:spPr>
          <a:xfrm>
            <a:off x="5172559" y="274530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endParaRPr lang="de-DE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C86C09-C47C-4EE9-8941-C3E8231825F3}"/>
              </a:ext>
            </a:extLst>
          </p:cNvPr>
          <p:cNvSpPr txBox="1"/>
          <p:nvPr/>
        </p:nvSpPr>
        <p:spPr>
          <a:xfrm>
            <a:off x="7796938" y="274530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rh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6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C161BA4-5721-48CC-8CC1-7371D561BBA0}"/>
              </a:ext>
            </a:extLst>
          </p:cNvPr>
          <p:cNvSpPr txBox="1"/>
          <p:nvPr/>
        </p:nvSpPr>
        <p:spPr>
          <a:xfrm>
            <a:off x="402955" y="937647"/>
            <a:ext cx="7659469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very</a:t>
            </a:r>
            <a:r>
              <a:rPr lang="de-DE" sz="1600" dirty="0"/>
              <a:t> </a:t>
            </a:r>
            <a:r>
              <a:rPr lang="de-DE" sz="1600" dirty="0" err="1"/>
              <a:t>first</a:t>
            </a:r>
            <a:r>
              <a:rPr lang="de-DE" sz="1600" dirty="0"/>
              <a:t> </a:t>
            </a:r>
            <a:r>
              <a:rPr lang="de-DE" sz="1600" dirty="0" err="1"/>
              <a:t>steps</a:t>
            </a:r>
            <a:r>
              <a:rPr lang="de-DE" sz="1600" dirty="0"/>
              <a:t> </a:t>
            </a:r>
            <a:r>
              <a:rPr lang="de-DE" sz="1600" dirty="0" err="1"/>
              <a:t>towards</a:t>
            </a:r>
            <a:r>
              <a:rPr lang="de-DE" sz="1600" dirty="0"/>
              <a:t> </a:t>
            </a:r>
            <a:r>
              <a:rPr lang="de-DE" sz="1600" dirty="0" err="1"/>
              <a:t>using</a:t>
            </a:r>
            <a:r>
              <a:rPr lang="de-DE" sz="1600" dirty="0"/>
              <a:t> </a:t>
            </a:r>
            <a:r>
              <a:rPr lang="de-DE" sz="1600" dirty="0" err="1"/>
              <a:t>microphysics</a:t>
            </a:r>
            <a:r>
              <a:rPr lang="de-DE" sz="1600" dirty="0"/>
              <a:t> in BRIDGE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been</a:t>
            </a:r>
            <a:r>
              <a:rPr lang="de-DE" sz="1600" dirty="0"/>
              <a:t> </a:t>
            </a:r>
            <a:r>
              <a:rPr lang="de-DE" sz="1600" dirty="0" err="1"/>
              <a:t>made</a:t>
            </a:r>
            <a:r>
              <a:rPr lang="de-DE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condensation</a:t>
            </a:r>
            <a:r>
              <a:rPr lang="de-DE" sz="1600" dirty="0"/>
              <a:t>/</a:t>
            </a:r>
            <a:r>
              <a:rPr lang="de-DE" sz="1600" dirty="0" err="1"/>
              <a:t>evaporation</a:t>
            </a:r>
            <a:r>
              <a:rPr lang="de-DE" sz="1600" dirty="0"/>
              <a:t> </a:t>
            </a:r>
            <a:r>
              <a:rPr lang="de-DE" sz="1600" dirty="0" err="1"/>
              <a:t>implemented</a:t>
            </a:r>
            <a:r>
              <a:rPr lang="de-DE" sz="1600" dirty="0"/>
              <a:t>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reduced</a:t>
            </a:r>
            <a:r>
              <a:rPr lang="de-DE" sz="1600" dirty="0"/>
              <a:t> </a:t>
            </a:r>
            <a:r>
              <a:rPr lang="de-DE" sz="1600" dirty="0" err="1"/>
              <a:t>conservation</a:t>
            </a:r>
            <a:r>
              <a:rPr lang="de-DE" sz="1600" dirty="0"/>
              <a:t> </a:t>
            </a:r>
            <a:r>
              <a:rPr lang="de-DE" sz="1600" dirty="0" err="1"/>
              <a:t>violation</a:t>
            </a:r>
            <a:r>
              <a:rPr lang="de-DE" sz="1600" dirty="0"/>
              <a:t> (=2nd </a:t>
            </a:r>
            <a:r>
              <a:rPr lang="de-DE" sz="1600" dirty="0" err="1"/>
              <a:t>step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Zhang, Shu, 2010)</a:t>
            </a:r>
            <a:br>
              <a:rPr lang="de-DE" sz="1600" dirty="0"/>
            </a:br>
            <a:r>
              <a:rPr lang="de-DE" sz="1600" dirty="0"/>
              <a:t>in a </a:t>
            </a:r>
            <a:r>
              <a:rPr lang="de-DE" sz="1600" dirty="0" err="1"/>
              <a:t>positivity</a:t>
            </a:r>
            <a:r>
              <a:rPr lang="de-DE" sz="1600" dirty="0"/>
              <a:t> </a:t>
            </a:r>
            <a:r>
              <a:rPr lang="de-DE" sz="1600" dirty="0" err="1"/>
              <a:t>pres</a:t>
            </a:r>
            <a:r>
              <a:rPr lang="de-DE" sz="1600" dirty="0"/>
              <a:t>. </a:t>
            </a:r>
            <a:r>
              <a:rPr lang="de-DE" sz="1600" dirty="0" err="1"/>
              <a:t>transport</a:t>
            </a:r>
            <a:r>
              <a:rPr lang="de-DE" sz="1600" dirty="0"/>
              <a:t> </a:t>
            </a:r>
            <a:r>
              <a:rPr lang="de-DE" sz="1600" dirty="0" err="1"/>
              <a:t>scheme</a:t>
            </a:r>
            <a:r>
              <a:rPr lang="de-DE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with</a:t>
            </a:r>
            <a:r>
              <a:rPr lang="de-DE" sz="1600" dirty="0"/>
              <a:t> explicit time </a:t>
            </a:r>
            <a:r>
              <a:rPr lang="de-DE" sz="1600" dirty="0" err="1"/>
              <a:t>integration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works</a:t>
            </a:r>
            <a:r>
              <a:rPr lang="de-DE" sz="1600" dirty="0"/>
              <a:t> </a:t>
            </a:r>
            <a:r>
              <a:rPr lang="de-DE" sz="1600" dirty="0" err="1"/>
              <a:t>satisfyingly</a:t>
            </a:r>
            <a:r>
              <a:rPr lang="de-DE" sz="1600" dirty="0"/>
              <a:t> in </a:t>
            </a:r>
            <a:r>
              <a:rPr lang="de-DE" sz="1600" dirty="0" err="1"/>
              <a:t>idealized</a:t>
            </a:r>
            <a:r>
              <a:rPr lang="de-DE" sz="1600" dirty="0"/>
              <a:t> </a:t>
            </a:r>
            <a:r>
              <a:rPr lang="de-DE" sz="1600" dirty="0" err="1"/>
              <a:t>test</a:t>
            </a:r>
            <a:r>
              <a:rPr lang="de-DE" sz="1600" dirty="0"/>
              <a:t> </a:t>
            </a:r>
            <a:r>
              <a:rPr lang="de-DE" sz="1600" dirty="0" err="1"/>
              <a:t>cases</a:t>
            </a:r>
            <a:r>
              <a:rPr lang="de-D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 </a:t>
            </a:r>
            <a:r>
              <a:rPr lang="de-DE" sz="1600" dirty="0" err="1"/>
              <a:t>lot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heavy </a:t>
            </a:r>
            <a:r>
              <a:rPr lang="de-DE" sz="1600" dirty="0" err="1"/>
              <a:t>todo‘s</a:t>
            </a:r>
            <a:r>
              <a:rPr lang="de-DE" sz="1600" dirty="0"/>
              <a:t> </a:t>
            </a:r>
            <a:r>
              <a:rPr lang="de-DE" sz="1600" dirty="0" err="1"/>
              <a:t>remain</a:t>
            </a:r>
            <a:r>
              <a:rPr lang="de-DE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True </a:t>
            </a:r>
            <a:r>
              <a:rPr lang="de-DE" sz="1600" dirty="0" err="1"/>
              <a:t>conserving</a:t>
            </a:r>
            <a:r>
              <a:rPr lang="de-DE" sz="1600" dirty="0"/>
              <a:t>, </a:t>
            </a:r>
            <a:r>
              <a:rPr lang="de-DE" sz="1600" dirty="0" err="1"/>
              <a:t>posit</a:t>
            </a:r>
            <a:r>
              <a:rPr lang="de-DE" sz="1600" dirty="0"/>
              <a:t>. </a:t>
            </a:r>
            <a:r>
              <a:rPr lang="de-DE" sz="1600" dirty="0" err="1"/>
              <a:t>pres</a:t>
            </a:r>
            <a:r>
              <a:rPr lang="de-DE" sz="1600" dirty="0"/>
              <a:t>. (and </a:t>
            </a:r>
            <a:r>
              <a:rPr lang="de-DE" sz="1600" dirty="0" err="1"/>
              <a:t>mass</a:t>
            </a:r>
            <a:r>
              <a:rPr lang="de-DE" sz="1600" dirty="0"/>
              <a:t> </a:t>
            </a:r>
            <a:r>
              <a:rPr lang="de-DE" sz="1600" dirty="0" err="1"/>
              <a:t>consistent</a:t>
            </a:r>
            <a:r>
              <a:rPr lang="de-DE" sz="1600" dirty="0"/>
              <a:t>?) </a:t>
            </a:r>
            <a:r>
              <a:rPr lang="de-DE" sz="1600" dirty="0" err="1"/>
              <a:t>advection</a:t>
            </a:r>
            <a:r>
              <a:rPr lang="de-DE" sz="1600" dirty="0"/>
              <a:t> </a:t>
            </a:r>
            <a:r>
              <a:rPr lang="de-DE" sz="1600" dirty="0" err="1"/>
              <a:t>scheme</a:t>
            </a:r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Couple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IMEX-RK (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 err="1"/>
              <a:t>much</a:t>
            </a:r>
            <a:r>
              <a:rPr lang="de-DE" sz="1600" dirty="0"/>
              <a:t> larger </a:t>
            </a:r>
            <a:r>
              <a:rPr lang="de-DE" sz="1600" dirty="0" err="1"/>
              <a:t>dt</a:t>
            </a:r>
            <a:r>
              <a:rPr lang="de-DE" sz="1600" dirty="0"/>
              <a:t>), and </a:t>
            </a:r>
            <a:r>
              <a:rPr lang="de-DE" sz="1600" dirty="0" err="1"/>
              <a:t>splitting</a:t>
            </a:r>
            <a:r>
              <a:rPr lang="de-DE" sz="1600" dirty="0"/>
              <a:t> </a:t>
            </a:r>
            <a:r>
              <a:rPr lang="de-DE" sz="1600" dirty="0" err="1"/>
              <a:t>schemes</a:t>
            </a:r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Full</a:t>
            </a:r>
            <a:r>
              <a:rPr lang="de-DE" sz="1600" dirty="0"/>
              <a:t> Kessler </a:t>
            </a:r>
            <a:r>
              <a:rPr lang="de-DE" sz="1600" dirty="0" err="1"/>
              <a:t>with</a:t>
            </a:r>
            <a:r>
              <a:rPr lang="de-DE" sz="1600" dirty="0"/>
              <a:t> (</a:t>
            </a:r>
            <a:r>
              <a:rPr lang="de-DE" sz="1600" dirty="0" err="1"/>
              <a:t>implicit</a:t>
            </a:r>
            <a:r>
              <a:rPr lang="de-DE" sz="1600" dirty="0"/>
              <a:t>) </a:t>
            </a:r>
            <a:r>
              <a:rPr lang="de-DE" sz="1600" dirty="0" err="1"/>
              <a:t>sedimentation</a:t>
            </a:r>
            <a:r>
              <a:rPr lang="de-DE" sz="1600" dirty="0"/>
              <a:t> (and </a:t>
            </a:r>
            <a:r>
              <a:rPr lang="de-DE" sz="1600" dirty="0" err="1"/>
              <a:t>saturation</a:t>
            </a:r>
            <a:r>
              <a:rPr lang="de-DE" sz="1600" dirty="0"/>
              <a:t> </a:t>
            </a:r>
            <a:r>
              <a:rPr lang="de-DE" sz="1600" dirty="0" err="1"/>
              <a:t>adjustment</a:t>
            </a:r>
            <a:r>
              <a:rPr lang="de-DE" sz="1600" dirty="0"/>
              <a:t>?)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3EAC97-34A9-4945-BC0D-730E2A9FC73C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1862698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25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1871700" y="1059582"/>
            <a:ext cx="5507190" cy="22149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defTabSz="685800"/>
            <a:r>
              <a:rPr lang="en-US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About the spherical and ellipsoidal geopotential approximation and first results with a Discontinuous </a:t>
            </a:r>
            <a:r>
              <a:rPr lang="en-US" b="1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Galerkin</a:t>
            </a:r>
            <a:r>
              <a:rPr lang="en-US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dynamical core</a:t>
            </a:r>
          </a:p>
          <a:p>
            <a:pPr defTabSz="685800"/>
            <a:endParaRPr lang="en-US" b="1" spc="-1" dirty="0">
              <a:solidFill>
                <a:srgbClr val="2D4B9B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r>
              <a:rPr lang="en-US" sz="1350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PDEs on the sphere 2025, Sao Paulo, </a:t>
            </a:r>
            <a:r>
              <a:rPr lang="en-US" sz="1350" b="1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Brasil</a:t>
            </a:r>
            <a:endParaRPr lang="en-US" sz="1350" b="1" spc="-1" dirty="0">
              <a:solidFill>
                <a:srgbClr val="2D4B9B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r>
              <a:rPr lang="en-US" sz="1350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12-16 May 2025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r>
              <a:rPr lang="de-DE" sz="1350" b="1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Michael Baldauf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(DWD, Germany)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3FA7AC21-F4DA-4CB1-AC18-FFC80ACC0D11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E1DAB0E-E55E-4186-88EE-18B22276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3921900"/>
            <a:ext cx="1582630" cy="56438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38E434F-0D3A-4A6E-B302-C5B6D5641C7A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1E290BC-1CBC-4993-9A23-1E35900A0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19" y="1167594"/>
            <a:ext cx="3537325" cy="17635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A17DAE0-5B04-42A3-9E5D-CCAB25E04F0A}"/>
              </a:ext>
            </a:extLst>
          </p:cNvPr>
          <p:cNvSpPr txBox="1"/>
          <p:nvPr/>
        </p:nvSpPr>
        <p:spPr>
          <a:xfrm>
            <a:off x="1245304" y="731480"/>
            <a:ext cx="6801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Ellipsoidal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geopotential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approximation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(EGA)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by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Staniforth</a:t>
            </a:r>
            <a:r>
              <a:rPr lang="de-DE" sz="1350" b="1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White (2015) QJRMS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75BBAA-B941-487D-9D13-C9099244B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70" y="1804159"/>
            <a:ext cx="2081975" cy="38040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1AE6B7B-A955-4A0C-9432-89B4AAD475BC}"/>
              </a:ext>
            </a:extLst>
          </p:cNvPr>
          <p:cNvSpPr txBox="1"/>
          <p:nvPr/>
        </p:nvSpPr>
        <p:spPr>
          <a:xfrm>
            <a:off x="1493658" y="1331189"/>
            <a:ext cx="24769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Ellipsoidal</a:t>
            </a:r>
            <a:r>
              <a:rPr lang="de-DE" sz="120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approximation</a:t>
            </a:r>
            <a:r>
              <a:rPr lang="de-DE" sz="120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br>
              <a:rPr lang="de-DE" sz="120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coordinate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surfaces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with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=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const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with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</a:t>
            </a:r>
            <a:r>
              <a:rPr lang="de-DE" sz="12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</a:t>
            </a:r>
            <a:r>
              <a:rPr lang="de-DE" sz="12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)=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</a:t>
            </a:r>
            <a:r>
              <a:rPr lang="de-DE" sz="12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</a:t>
            </a:r>
            <a:r>
              <a:rPr lang="de-DE" sz="12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)=…</a:t>
            </a:r>
            <a:b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and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geopotential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B187918-7243-474C-85A3-31E0A052E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1" y="3540579"/>
            <a:ext cx="2945882" cy="48933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413A992-A808-44D9-B272-2BE206F7DA37}"/>
              </a:ext>
            </a:extLst>
          </p:cNvPr>
          <p:cNvSpPr txBox="1"/>
          <p:nvPr/>
        </p:nvSpPr>
        <p:spPr>
          <a:xfrm>
            <a:off x="4486848" y="3086192"/>
            <a:ext cx="3170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To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get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an 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orthogonal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coordinate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system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one</a:t>
            </a:r>
            <a:b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needs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to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solve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iteratively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: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ADE4052-BF4F-4C73-817B-067573B245C4}"/>
              </a:ext>
            </a:extLst>
          </p:cNvPr>
          <p:cNvSpPr txBox="1"/>
          <p:nvPr/>
        </p:nvSpPr>
        <p:spPr>
          <a:xfrm>
            <a:off x="1463201" y="4029912"/>
            <a:ext cx="253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This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approach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in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particular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retains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Clairaut‘s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fraction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</a:t>
            </a:r>
            <a:r>
              <a:rPr lang="de-DE" sz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pole</a:t>
            </a:r>
            <a:r>
              <a:rPr lang="de-DE" sz="12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/</a:t>
            </a:r>
            <a:r>
              <a:rPr lang="de-DE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</a:t>
            </a:r>
            <a:r>
              <a:rPr lang="de-DE" sz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eq</a:t>
            </a:r>
            <a:r>
              <a:rPr lang="de-DE" sz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sz="12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821A007-8552-4647-BEAF-DDF260E5D758}"/>
              </a:ext>
            </a:extLst>
          </p:cNvPr>
          <p:cNvSpPr txBox="1"/>
          <p:nvPr/>
        </p:nvSpPr>
        <p:spPr>
          <a:xfrm>
            <a:off x="4788024" y="4045719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following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D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(</a:t>
            </a:r>
            <a:r>
              <a:rPr lang="de-DE" sz="1200" i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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is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chosen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so</a:t>
            </a:r>
          </a:p>
          <a:p>
            <a:pPr defTabSz="685800"/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that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200" i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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is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the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geographic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latitude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.</a:t>
            </a:r>
            <a:endParaRPr lang="de-DE" sz="12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023DCF0-7AA7-4200-AB49-9761F4632B85}"/>
              </a:ext>
            </a:extLst>
          </p:cNvPr>
          <p:cNvSpPr txBox="1"/>
          <p:nvPr/>
        </p:nvSpPr>
        <p:spPr>
          <a:xfrm>
            <a:off x="1405554" y="3650385"/>
            <a:ext cx="3081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=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const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. on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surfaces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with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=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const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.! </a:t>
            </a:r>
            <a:endParaRPr lang="de-DE" sz="12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05CEFA-1F32-46A9-8054-A654825F97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60" y="2734332"/>
            <a:ext cx="2996952" cy="376406"/>
          </a:xfrm>
          <a:prstGeom prst="rect">
            <a:avLst/>
          </a:prstGeom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2FE380A7-816A-4569-855C-F3C058A3FB9A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C29CF2A-FC98-4991-B686-4DFE6DAE53B0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26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5C64CCE-050E-45E8-B94B-C421DCE0AD96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9346056-2AB3-2A62-F7AF-1B736B6A6FCF}"/>
              </a:ext>
            </a:extLst>
          </p:cNvPr>
          <p:cNvSpPr txBox="1"/>
          <p:nvPr/>
        </p:nvSpPr>
        <p:spPr>
          <a:xfrm>
            <a:off x="1711415" y="3267108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Monopole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48591B-054E-09E4-F968-0AE7EAC2C48B}"/>
              </a:ext>
            </a:extLst>
          </p:cNvPr>
          <p:cNvSpPr txBox="1"/>
          <p:nvPr/>
        </p:nvSpPr>
        <p:spPr>
          <a:xfrm>
            <a:off x="2452962" y="3249756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Quadrupole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B778291-5B44-9CA6-4A37-BF5D92FDEF07}"/>
              </a:ext>
            </a:extLst>
          </p:cNvPr>
          <p:cNvSpPr txBox="1"/>
          <p:nvPr/>
        </p:nvSpPr>
        <p:spPr>
          <a:xfrm>
            <a:off x="3375009" y="3232405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>
                <a:solidFill>
                  <a:srgbClr val="000000"/>
                </a:solidFill>
              </a:rPr>
              <a:t>Centrifugal</a:t>
            </a:r>
            <a:endParaRPr lang="de-DE" sz="1100" dirty="0">
              <a:solidFill>
                <a:srgbClr val="000000"/>
              </a:solidFill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7FAB894C-8968-1698-EF93-D19F3FB820D6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2113930" y="3015811"/>
            <a:ext cx="198749" cy="251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45235DDA-291B-6180-1062-560F21716520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2913985" y="3086192"/>
            <a:ext cx="1" cy="163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8D560AFD-F2F4-02EB-9C97-CAA758790470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3683645" y="3086192"/>
            <a:ext cx="125137" cy="146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595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5C0306A-5CEE-4442-9A64-A19021762E51}"/>
              </a:ext>
            </a:extLst>
          </p:cNvPr>
          <p:cNvSpPr txBox="1"/>
          <p:nvPr/>
        </p:nvSpPr>
        <p:spPr>
          <a:xfrm>
            <a:off x="1547664" y="1062420"/>
            <a:ext cx="53832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Idea: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use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a </a:t>
            </a:r>
            <a:r>
              <a:rPr lang="de-DE" sz="135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geostrophic+hydrostatic</a:t>
            </a:r>
            <a:r>
              <a:rPr lang="de-DE" sz="135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balanced</a:t>
            </a:r>
            <a:r>
              <a:rPr lang="de-DE" sz="135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, </a:t>
            </a:r>
            <a:r>
              <a:rPr lang="de-DE" sz="135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stationary</a:t>
            </a:r>
            <a:r>
              <a:rPr lang="de-DE" sz="135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initial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state</a:t>
            </a:r>
            <a:endParaRPr lang="de-DE" sz="135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29FEEF6-0581-449F-AC9C-3AE5E507E2F0}"/>
              </a:ext>
            </a:extLst>
          </p:cNvPr>
          <p:cNvSpPr txBox="1"/>
          <p:nvPr/>
        </p:nvSpPr>
        <p:spPr>
          <a:xfrm>
            <a:off x="1574183" y="1707654"/>
            <a:ext cx="5365571" cy="2793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Prescribe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a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purely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zonal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velocity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field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form  </a:t>
            </a:r>
            <a:r>
              <a:rPr lang="de-DE" sz="1350" b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= 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,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) </a:t>
            </a:r>
            <a:r>
              <a:rPr lang="de-DE" sz="1350" b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de-DE" sz="1350" baseline="-250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</a:t>
            </a:r>
            <a:endParaRPr lang="de-DE" sz="135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  <a:sym typeface="Symbol" panose="05050102010706020507" pitchFamily="18" charset="2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35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  <a:sym typeface="Symbol" panose="05050102010706020507" pitchFamily="18" charset="2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exists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if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integrability</a:t>
            </a:r>
            <a:r>
              <a:rPr lang="de-DE" sz="135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condition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    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rhs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= 0     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is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fulfilled</a:t>
            </a:r>
            <a:b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</a:b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 (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generalized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) thermal wind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relationship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= PDE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,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)</a:t>
            </a:r>
            <a:endParaRPr lang="de-DE" sz="1350" i="1" dirty="0">
              <a:solidFill>
                <a:prstClr val="black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What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is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correct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boundary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condition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Method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characteristics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prescription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a 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de-DE" sz="135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z</a:t>
            </a:r>
            <a:r>
              <a:rPr lang="de-DE" sz="135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-profile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is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possible 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(e.g. at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equator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Solve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PDE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,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)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e.g. via a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spectral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solver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Determine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via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line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integration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Finally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add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some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perturbation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(e.g. on </a:t>
            </a:r>
            <a:r>
              <a:rPr lang="de-DE" sz="1350" b="1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D2636A-3A42-4745-B56C-9623197FDC2D}"/>
              </a:ext>
            </a:extLst>
          </p:cNvPr>
          <p:cNvSpPr txBox="1"/>
          <p:nvPr/>
        </p:nvSpPr>
        <p:spPr>
          <a:xfrm>
            <a:off x="1817694" y="711294"/>
            <a:ext cx="48590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What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is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a </a:t>
            </a:r>
            <a:r>
              <a:rPr lang="de-DE" sz="1350" b="1" u="sng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fair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comparison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between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sphere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and ellipsoid?</a:t>
            </a: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7BDCE4EA-C825-4914-A41B-337AC2B96E17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F58CC8E1-5FFE-4B50-A677-F0E8D087BDE1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27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26A114-3739-4084-B993-9F451E36B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66" y="1362764"/>
            <a:ext cx="3699030" cy="28921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C08B0DB-9BD4-4E66-A873-E066956BB514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74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9B421A1-CBB5-4C58-9F8C-A3244A7A1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5" b="6252"/>
          <a:stretch/>
        </p:blipFill>
        <p:spPr>
          <a:xfrm>
            <a:off x="1521000" y="1620000"/>
            <a:ext cx="3072390" cy="14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46039E-AE3D-476A-B027-A806ADA399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1620000"/>
            <a:ext cx="3072532" cy="14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180D4C-F06E-491F-9450-FF9293F80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5" b="6262"/>
          <a:stretch/>
        </p:blipFill>
        <p:spPr>
          <a:xfrm>
            <a:off x="1521000" y="3267000"/>
            <a:ext cx="3072532" cy="14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7D78105-2CA7-499F-AACF-1F739D3C03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6" b="6260"/>
          <a:stretch/>
        </p:blipFill>
        <p:spPr>
          <a:xfrm>
            <a:off x="4653000" y="3267000"/>
            <a:ext cx="3072390" cy="145800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706A543E-6825-4C2F-B622-54BCA894BAD8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1A771185-17A8-4A40-8D8F-4CA5A7EE46A6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28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BD05DA-6B30-48BA-8A8A-7169C99A780C}"/>
              </a:ext>
            </a:extLst>
          </p:cNvPr>
          <p:cNvSpPr txBox="1"/>
          <p:nvPr/>
        </p:nvSpPr>
        <p:spPr>
          <a:xfrm>
            <a:off x="1621778" y="836271"/>
            <a:ext cx="54986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b="1" baseline="-250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=35 m/s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Fields in z ~ 5 km,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colors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dashed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), ellipsoid (solid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CAB9C7-FC01-95E5-62D8-616D2336046A}"/>
              </a:ext>
            </a:extLst>
          </p:cNvPr>
          <p:cNvSpPr txBox="1"/>
          <p:nvPr/>
        </p:nvSpPr>
        <p:spPr>
          <a:xfrm>
            <a:off x="4303657" y="3238482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8D65848-B7C9-97D7-E834-45A55AA0274A}"/>
              </a:ext>
            </a:extLst>
          </p:cNvPr>
          <p:cNvSpPr txBox="1"/>
          <p:nvPr/>
        </p:nvSpPr>
        <p:spPr>
          <a:xfrm>
            <a:off x="7505429" y="3290134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8F89BD-8D5D-76B7-E676-C3DA8CE09EA0}"/>
              </a:ext>
            </a:extLst>
          </p:cNvPr>
          <p:cNvSpPr txBox="1"/>
          <p:nvPr/>
        </p:nvSpPr>
        <p:spPr>
          <a:xfrm>
            <a:off x="4303658" y="1510018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4BA2FD6-4B65-D239-B89B-057FEE330888}"/>
              </a:ext>
            </a:extLst>
          </p:cNvPr>
          <p:cNvSpPr txBox="1"/>
          <p:nvPr/>
        </p:nvSpPr>
        <p:spPr>
          <a:xfrm>
            <a:off x="7505307" y="157636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662468B-D341-498D-B9CE-9D2B4CBD173C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90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F3375AE-5C9E-4CF5-9141-2927BB1019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1620000"/>
            <a:ext cx="3072532" cy="14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9FB9D1-07CE-448C-8028-ADCF3E0C1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1620000"/>
            <a:ext cx="3072532" cy="14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A52A232-3596-4F89-BF56-19C824DA9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3267000"/>
            <a:ext cx="3072532" cy="14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388BDE-AF76-4267-8D34-D0B33D77E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3267000"/>
            <a:ext cx="3072532" cy="145800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18C1333D-DB35-4CBE-8A14-D1F5F57E11B9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0A0805BB-DD40-463F-8E36-8AC5488E0A47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29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0FA10EC-27BC-4358-8A09-BFFD7043722E}"/>
              </a:ext>
            </a:extLst>
          </p:cNvPr>
          <p:cNvSpPr txBox="1"/>
          <p:nvPr/>
        </p:nvSpPr>
        <p:spPr>
          <a:xfrm>
            <a:off x="1621778" y="836271"/>
            <a:ext cx="54986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b="1" baseline="-250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=35 m/s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Fields in z ~ 5 km,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colors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dashed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), ellipsoid (solid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FCD53A-5701-A230-E5C3-32CA520DC242}"/>
              </a:ext>
            </a:extLst>
          </p:cNvPr>
          <p:cNvSpPr txBox="1"/>
          <p:nvPr/>
        </p:nvSpPr>
        <p:spPr>
          <a:xfrm>
            <a:off x="4303657" y="3238482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5F8EB7-8259-67C6-C56F-44C66258DB25}"/>
              </a:ext>
            </a:extLst>
          </p:cNvPr>
          <p:cNvSpPr txBox="1"/>
          <p:nvPr/>
        </p:nvSpPr>
        <p:spPr>
          <a:xfrm>
            <a:off x="7505429" y="3290134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641F9D2-F28E-0059-515F-4B4005157FE0}"/>
              </a:ext>
            </a:extLst>
          </p:cNvPr>
          <p:cNvSpPr txBox="1"/>
          <p:nvPr/>
        </p:nvSpPr>
        <p:spPr>
          <a:xfrm>
            <a:off x="4303658" y="1510018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A272C68-734A-4A1D-8004-9C7115439715}"/>
              </a:ext>
            </a:extLst>
          </p:cNvPr>
          <p:cNvSpPr txBox="1"/>
          <p:nvPr/>
        </p:nvSpPr>
        <p:spPr>
          <a:xfrm>
            <a:off x="7505307" y="157636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18E4FE5-58D4-48B9-A868-59E1C517B50F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38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6673C22-E0D7-4129-87A9-58B968A0AE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8813" y="914642"/>
            <a:ext cx="7572233" cy="376286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inite volume method</a:t>
            </a:r>
            <a:r>
              <a:rPr lang="en-US" sz="1400" dirty="0"/>
              <a:t> for solving (non)-linear </a:t>
            </a:r>
            <a:r>
              <a:rPr lang="en-US" sz="1400" dirty="0">
                <a:solidFill>
                  <a:schemeClr val="tx1"/>
                </a:solidFill>
              </a:rPr>
              <a:t>1D</a:t>
            </a:r>
            <a:r>
              <a:rPr lang="en-US" sz="1400" dirty="0"/>
              <a:t> scalar conservation laws</a:t>
            </a:r>
          </a:p>
          <a:p>
            <a:endParaRPr lang="en-US" dirty="0"/>
          </a:p>
          <a:p>
            <a:endParaRPr lang="en-US" sz="1400" dirty="0"/>
          </a:p>
          <a:p>
            <a:pPr marL="0" indent="0">
              <a:buNone/>
            </a:pPr>
            <a:endParaRPr lang="en-US" sz="800" dirty="0"/>
          </a:p>
          <a:p>
            <a:r>
              <a:rPr lang="en-US" sz="1400" dirty="0"/>
              <a:t>Introduced by Colella and Woodward in 1984.</a:t>
            </a:r>
          </a:p>
          <a:p>
            <a:r>
              <a:rPr lang="en-US" dirty="0">
                <a:solidFill>
                  <a:schemeClr val="tx1"/>
                </a:solidFill>
              </a:rPr>
              <a:t>Well established </a:t>
            </a:r>
            <a:r>
              <a:rPr lang="en-US" dirty="0"/>
              <a:t>method in astrophysical and geophysical fluid dynamics.</a:t>
            </a:r>
            <a:endParaRPr lang="en-US" sz="1400" dirty="0"/>
          </a:p>
          <a:p>
            <a:r>
              <a:rPr lang="en-US" dirty="0"/>
              <a:t>Formally </a:t>
            </a:r>
            <a:r>
              <a:rPr lang="en-US" dirty="0">
                <a:solidFill>
                  <a:schemeClr val="tx1"/>
                </a:solidFill>
              </a:rPr>
              <a:t>third-order accurate in space</a:t>
            </a:r>
            <a:r>
              <a:rPr lang="en-US" dirty="0"/>
              <a:t> on non-uniform grids.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Used by ICON</a:t>
            </a:r>
            <a:r>
              <a:rPr lang="en-US" sz="1400" dirty="0"/>
              <a:t> for the vertical transport of scalars (water vapor, condensate</a:t>
            </a:r>
            <a:r>
              <a:rPr lang="en-US" dirty="0"/>
              <a:t>s, dust, …).</a:t>
            </a:r>
          </a:p>
          <a:p>
            <a:endParaRPr lang="en-US" sz="1400" dirty="0"/>
          </a:p>
          <a:p>
            <a:r>
              <a:rPr lang="en-US" dirty="0"/>
              <a:t>Multiple analyses available in the literature (e.g. </a:t>
            </a:r>
            <a:r>
              <a:rPr lang="en-US" dirty="0" err="1"/>
              <a:t>Zerroukat</a:t>
            </a:r>
            <a:r>
              <a:rPr lang="en-US" dirty="0"/>
              <a:t> (2006), White &amp; </a:t>
            </a:r>
            <a:r>
              <a:rPr lang="en-US" dirty="0" err="1"/>
              <a:t>Adcroft</a:t>
            </a:r>
            <a:r>
              <a:rPr lang="en-US" dirty="0"/>
              <a:t> (2008)), </a:t>
            </a:r>
            <a:br>
              <a:rPr lang="en-US" dirty="0"/>
            </a:br>
            <a:r>
              <a:rPr lang="en-US" dirty="0"/>
              <a:t>however, with a focus on the spatial truncation error (uniform velocity case).</a:t>
            </a:r>
          </a:p>
          <a:p>
            <a:r>
              <a:rPr lang="en-US" sz="1400" dirty="0">
                <a:solidFill>
                  <a:schemeClr val="tx1"/>
                </a:solidFill>
              </a:rPr>
              <a:t>Aim of this work</a:t>
            </a:r>
            <a:r>
              <a:rPr lang="en-US" sz="1400" dirty="0"/>
              <a:t>: </a:t>
            </a:r>
            <a:br>
              <a:rPr lang="en-US" sz="1400" dirty="0"/>
            </a:br>
            <a:r>
              <a:rPr lang="en-US" sz="1400" dirty="0"/>
              <a:t>systematic truncation erro</a:t>
            </a:r>
            <a:r>
              <a:rPr lang="en-US" dirty="0"/>
              <a:t>r analysis focusing on </a:t>
            </a:r>
            <a:r>
              <a:rPr lang="en-US" dirty="0">
                <a:solidFill>
                  <a:schemeClr val="tx1"/>
                </a:solidFill>
              </a:rPr>
              <a:t>temporal discretization</a:t>
            </a:r>
            <a:r>
              <a:rPr lang="en-US" dirty="0"/>
              <a:t> aspects</a:t>
            </a:r>
            <a:endParaRPr lang="en-US" sz="1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/>
              <a:t>PPM method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 Reinert (DWD)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8FC84-22FA-4F5E-86B7-A7761BE44B02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76A378-1A47-46DB-948D-E29A3F57D83D}"/>
                  </a:ext>
                </a:extLst>
              </p:cNvPr>
              <p:cNvSpPr txBox="1"/>
              <p:nvPr/>
            </p:nvSpPr>
            <p:spPr>
              <a:xfrm>
                <a:off x="2797909" y="1286942"/>
                <a:ext cx="1644168" cy="561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num>
                        <m:den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𝐹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76A378-1A47-46DB-948D-E29A3F57D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909" y="1286942"/>
                <a:ext cx="1644168" cy="5613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492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C0C0964-D20D-48E2-918C-F3594184A2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1620000"/>
            <a:ext cx="3072532" cy="14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BD45340-8765-4D0A-9439-72B4500F3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1620000"/>
            <a:ext cx="3072532" cy="14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C063104-B4C8-437D-B734-E66412FCCC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3267000"/>
            <a:ext cx="3072532" cy="14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37C9B7-10AE-4615-ABB0-48A960449D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3267000"/>
            <a:ext cx="3072532" cy="145800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7351C0C2-1471-42B2-B791-96E31661D263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69B3DCC2-87B1-4E90-9233-7D67EB4ED2B2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30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E0427F-A737-49C0-BBE7-22F67A986362}"/>
              </a:ext>
            </a:extLst>
          </p:cNvPr>
          <p:cNvSpPr txBox="1"/>
          <p:nvPr/>
        </p:nvSpPr>
        <p:spPr>
          <a:xfrm>
            <a:off x="1621778" y="836271"/>
            <a:ext cx="54986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b="1" baseline="-250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=35 m/s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Fields in z ~ 5 km,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colors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dashed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), ellipsoid (solid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6F6964C-A8A9-1D36-F1D3-127ADFD096AE}"/>
              </a:ext>
            </a:extLst>
          </p:cNvPr>
          <p:cNvSpPr txBox="1"/>
          <p:nvPr/>
        </p:nvSpPr>
        <p:spPr>
          <a:xfrm>
            <a:off x="4303657" y="3238482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9FD0328-1FCC-A267-0EAE-B1073C9EAA67}"/>
              </a:ext>
            </a:extLst>
          </p:cNvPr>
          <p:cNvSpPr txBox="1"/>
          <p:nvPr/>
        </p:nvSpPr>
        <p:spPr>
          <a:xfrm>
            <a:off x="7505429" y="3290134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9C459BD-3D46-73A1-DDB9-73E730EDE5D8}"/>
              </a:ext>
            </a:extLst>
          </p:cNvPr>
          <p:cNvSpPr txBox="1"/>
          <p:nvPr/>
        </p:nvSpPr>
        <p:spPr>
          <a:xfrm>
            <a:off x="4303658" y="1510018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454635-A678-7C94-957A-B01D43CF11DA}"/>
              </a:ext>
            </a:extLst>
          </p:cNvPr>
          <p:cNvSpPr txBox="1"/>
          <p:nvPr/>
        </p:nvSpPr>
        <p:spPr>
          <a:xfrm>
            <a:off x="7505307" y="157636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E519759-1D3E-4774-85CA-1EE9F640248C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7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28F5DF9-CCC1-42E4-9818-C3D65C7F8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1620000"/>
            <a:ext cx="3072532" cy="14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0E8B4A6-694F-49AB-A13B-5C514057DE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1620000"/>
            <a:ext cx="3072532" cy="14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75A2E2-59CA-4365-85F5-AD75F3B683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3267000"/>
            <a:ext cx="3072532" cy="14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27B94AB-CC40-486A-904E-02E7FA72F5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3267000"/>
            <a:ext cx="3072532" cy="1458000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C44881F1-8E46-47B7-9161-61F0CCC0199B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73F08851-F5A8-4A58-A3E1-85F8F1FB09E5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31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F3CEC2A-9EC7-4CC0-8FB7-202FE7FE4241}"/>
              </a:ext>
            </a:extLst>
          </p:cNvPr>
          <p:cNvSpPr txBox="1"/>
          <p:nvPr/>
        </p:nvSpPr>
        <p:spPr>
          <a:xfrm>
            <a:off x="1621778" y="836271"/>
            <a:ext cx="54986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b="1" baseline="-250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=35 m/s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Fields in z ~ 5 km,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colors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dashed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), ellipsoid (solid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E3B1227-6C3C-81C5-70A3-2704AFDAE29D}"/>
              </a:ext>
            </a:extLst>
          </p:cNvPr>
          <p:cNvSpPr txBox="1"/>
          <p:nvPr/>
        </p:nvSpPr>
        <p:spPr>
          <a:xfrm>
            <a:off x="4303657" y="3238482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1E909D-70B7-8A00-2CE3-98F0C5ADBABA}"/>
              </a:ext>
            </a:extLst>
          </p:cNvPr>
          <p:cNvSpPr txBox="1"/>
          <p:nvPr/>
        </p:nvSpPr>
        <p:spPr>
          <a:xfrm>
            <a:off x="7505429" y="3290134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E06108-3DEF-2D64-3639-C8ACCC26FDB8}"/>
              </a:ext>
            </a:extLst>
          </p:cNvPr>
          <p:cNvSpPr txBox="1"/>
          <p:nvPr/>
        </p:nvSpPr>
        <p:spPr>
          <a:xfrm>
            <a:off x="4303658" y="1510018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A253E34-A1D9-782C-8CB6-781DD87C89DA}"/>
              </a:ext>
            </a:extLst>
          </p:cNvPr>
          <p:cNvSpPr txBox="1"/>
          <p:nvPr/>
        </p:nvSpPr>
        <p:spPr>
          <a:xfrm>
            <a:off x="7505307" y="157636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AF6E5DA-730A-4152-86BE-562D8BF4ED94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76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3D52EE-0340-4055-8AE4-8968484CE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1620000"/>
            <a:ext cx="3072532" cy="14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0FB21B1-EEF3-48CC-960C-71057128B6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1620000"/>
            <a:ext cx="3072532" cy="14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BF96ECA-55D7-4BEC-9197-8881F8CC52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3267000"/>
            <a:ext cx="3072532" cy="14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82D9692-7FF0-4E6B-96BC-5E73840FBA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3267000"/>
            <a:ext cx="3072532" cy="1458000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C0C2FD7A-E9A1-4097-AB1C-52D1EEE1F9BC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14611617-4971-475E-9777-9115FFA22A99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32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6A4A7E7-0C20-4DAA-B90F-2FACD3BF625E}"/>
              </a:ext>
            </a:extLst>
          </p:cNvPr>
          <p:cNvSpPr txBox="1"/>
          <p:nvPr/>
        </p:nvSpPr>
        <p:spPr>
          <a:xfrm>
            <a:off x="1621778" y="836271"/>
            <a:ext cx="54986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b="1" baseline="-250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=35 m/s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Fields in z ~ 5 km,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colors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dashed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), ellipsoid (solid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44501C3-E564-F3E8-C4F6-A93E61F18FCE}"/>
              </a:ext>
            </a:extLst>
          </p:cNvPr>
          <p:cNvSpPr txBox="1"/>
          <p:nvPr/>
        </p:nvSpPr>
        <p:spPr>
          <a:xfrm>
            <a:off x="4303657" y="3238482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07A974-395E-8E76-01F2-7135C1CBB93B}"/>
              </a:ext>
            </a:extLst>
          </p:cNvPr>
          <p:cNvSpPr txBox="1"/>
          <p:nvPr/>
        </p:nvSpPr>
        <p:spPr>
          <a:xfrm>
            <a:off x="7505429" y="3290134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DAB941-DB6F-0DF2-C15D-2FEA78572681}"/>
              </a:ext>
            </a:extLst>
          </p:cNvPr>
          <p:cNvSpPr txBox="1"/>
          <p:nvPr/>
        </p:nvSpPr>
        <p:spPr>
          <a:xfrm>
            <a:off x="4303658" y="1510018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22510D3-0564-46E5-8968-3CAE94372164}"/>
              </a:ext>
            </a:extLst>
          </p:cNvPr>
          <p:cNvSpPr txBox="1"/>
          <p:nvPr/>
        </p:nvSpPr>
        <p:spPr>
          <a:xfrm>
            <a:off x="7505307" y="157636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7ED9962-8C70-4180-9B84-A5C8A2AC742A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67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C0D0AA2-6434-4646-8A0A-1C07E98B4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1620000"/>
            <a:ext cx="3072532" cy="14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C016D2-7958-4C2E-AF1D-310BB9911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1620000"/>
            <a:ext cx="3072532" cy="14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93C8E3-7B63-476A-BBB5-43019E302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3267000"/>
            <a:ext cx="3072532" cy="14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FABF099-A423-4A4D-B91C-D5613D1807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3267000"/>
            <a:ext cx="3072532" cy="1458000"/>
          </a:xfrm>
          <a:prstGeom prst="rect">
            <a:avLst/>
          </a:prstGeom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4B743344-A41E-4FA2-8123-A4BC7B3A8996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B534E7A4-EDE0-429D-B96D-6820477F048D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33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B5404DE-D999-4449-A772-6F6247AF051D}"/>
              </a:ext>
            </a:extLst>
          </p:cNvPr>
          <p:cNvSpPr txBox="1"/>
          <p:nvPr/>
        </p:nvSpPr>
        <p:spPr>
          <a:xfrm>
            <a:off x="1621778" y="836271"/>
            <a:ext cx="62680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b="1" baseline="-250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=35 m/s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Fields in z ~ 5 km,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colors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dashed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), ellipsoid (solid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 (zoom in)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680C11-7747-68BA-7A3E-0AECC64319F8}"/>
              </a:ext>
            </a:extLst>
          </p:cNvPr>
          <p:cNvSpPr txBox="1"/>
          <p:nvPr/>
        </p:nvSpPr>
        <p:spPr>
          <a:xfrm>
            <a:off x="4303657" y="3238482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D90BA6-AA28-1543-C8AC-B28310E1378D}"/>
              </a:ext>
            </a:extLst>
          </p:cNvPr>
          <p:cNvSpPr txBox="1"/>
          <p:nvPr/>
        </p:nvSpPr>
        <p:spPr>
          <a:xfrm>
            <a:off x="7505429" y="3290134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B9344A-7EE9-9E49-7926-E02AE49C1E42}"/>
              </a:ext>
            </a:extLst>
          </p:cNvPr>
          <p:cNvSpPr txBox="1"/>
          <p:nvPr/>
        </p:nvSpPr>
        <p:spPr>
          <a:xfrm>
            <a:off x="4303658" y="1510018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D1BF241-8967-C82B-883E-19F37BE98970}"/>
              </a:ext>
            </a:extLst>
          </p:cNvPr>
          <p:cNvSpPr txBox="1"/>
          <p:nvPr/>
        </p:nvSpPr>
        <p:spPr>
          <a:xfrm>
            <a:off x="7505307" y="157636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5641FFF-9913-46DB-A9AD-22B09539D5F7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60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4D83833-F771-4E7E-8B65-ECF1AB0ED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1620000"/>
            <a:ext cx="3072532" cy="14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9CAB75-41A6-4E63-95F5-3C5999917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1620000"/>
            <a:ext cx="3072532" cy="14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9CDF044-3965-4202-BC2D-C912E4EB41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1521000" y="3267000"/>
            <a:ext cx="3072532" cy="14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ABF88A1-780F-4320-A434-851E829E8A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6267"/>
          <a:stretch/>
        </p:blipFill>
        <p:spPr>
          <a:xfrm>
            <a:off x="4653000" y="3267000"/>
            <a:ext cx="3072532" cy="1458000"/>
          </a:xfrm>
          <a:prstGeom prst="rect">
            <a:avLst/>
          </a:prstGeom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9FAF0ACC-9468-46AC-BFA3-65359E22BA4A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45CF7070-29D5-484F-AC83-A908C66E0D88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34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9F490D7-7CCF-497D-8C52-C73FF4E7D0B6}"/>
              </a:ext>
            </a:extLst>
          </p:cNvPr>
          <p:cNvSpPr txBox="1"/>
          <p:nvPr/>
        </p:nvSpPr>
        <p:spPr>
          <a:xfrm>
            <a:off x="1621778" y="836271"/>
            <a:ext cx="62680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b="1" baseline="-250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=35 m/s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Fields in z ~ 5 km,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sphere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colors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dashed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), ellipsoid (solid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 (zoom in)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34A7C1-436C-5B35-435B-6BCC6329B741}"/>
              </a:ext>
            </a:extLst>
          </p:cNvPr>
          <p:cNvSpPr txBox="1"/>
          <p:nvPr/>
        </p:nvSpPr>
        <p:spPr>
          <a:xfrm>
            <a:off x="4303657" y="3238482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8B994B-EFDE-D48B-92E7-E522703BBE9E}"/>
              </a:ext>
            </a:extLst>
          </p:cNvPr>
          <p:cNvSpPr txBox="1"/>
          <p:nvPr/>
        </p:nvSpPr>
        <p:spPr>
          <a:xfrm>
            <a:off x="7505429" y="3290134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3D3557-9751-2347-E7A1-30F977399E19}"/>
              </a:ext>
            </a:extLst>
          </p:cNvPr>
          <p:cNvSpPr txBox="1"/>
          <p:nvPr/>
        </p:nvSpPr>
        <p:spPr>
          <a:xfrm>
            <a:off x="4303658" y="1510018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5AAA56-E8D2-50A5-A07B-E91AC50F80E8}"/>
              </a:ext>
            </a:extLst>
          </p:cNvPr>
          <p:cNvSpPr txBox="1"/>
          <p:nvPr/>
        </p:nvSpPr>
        <p:spPr>
          <a:xfrm>
            <a:off x="7505307" y="157636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7A63D4F-7936-450E-9D48-C74579862621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22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A027C9F-7414-4C42-BA4B-405F95C11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6" y="951570"/>
            <a:ext cx="2419654" cy="18147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1F16D46-7B67-42F4-94DA-C3794AD76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197" y="2841780"/>
            <a:ext cx="2419654" cy="181474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9CF5C95-A5F8-4919-A0B4-58191AE68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80" y="1167594"/>
            <a:ext cx="2862318" cy="2146739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A16FC54-C1D0-422B-B1E7-D9C97714A030}"/>
              </a:ext>
            </a:extLst>
          </p:cNvPr>
          <p:cNvCxnSpPr/>
          <p:nvPr/>
        </p:nvCxnSpPr>
        <p:spPr>
          <a:xfrm flipV="1">
            <a:off x="2043803" y="2311805"/>
            <a:ext cx="0" cy="270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2B0D068-8E9D-44D7-B52B-4295A91D9AAD}"/>
              </a:ext>
            </a:extLst>
          </p:cNvPr>
          <p:cNvCxnSpPr/>
          <p:nvPr/>
        </p:nvCxnSpPr>
        <p:spPr>
          <a:xfrm flipV="1">
            <a:off x="2598494" y="2284911"/>
            <a:ext cx="0" cy="270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0E412DA-EE94-418C-87FA-78A27F69F999}"/>
              </a:ext>
            </a:extLst>
          </p:cNvPr>
          <p:cNvCxnSpPr/>
          <p:nvPr/>
        </p:nvCxnSpPr>
        <p:spPr>
          <a:xfrm flipV="1">
            <a:off x="3186803" y="2190782"/>
            <a:ext cx="0" cy="270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C58C412E-6E33-4274-95D9-BE7149E65792}"/>
              </a:ext>
            </a:extLst>
          </p:cNvPr>
          <p:cNvSpPr txBox="1"/>
          <p:nvPr/>
        </p:nvSpPr>
        <p:spPr>
          <a:xfrm>
            <a:off x="1871700" y="2571750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9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t=9d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6F6A365-A61F-4C5A-A19C-34D6E9B926D0}"/>
              </a:ext>
            </a:extLst>
          </p:cNvPr>
          <p:cNvSpPr txBox="1"/>
          <p:nvPr/>
        </p:nvSpPr>
        <p:spPr>
          <a:xfrm>
            <a:off x="2387849" y="2558561"/>
            <a:ext cx="4764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9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t=10d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6FFA2A1-38EE-413E-B5F0-FAC6694489FA}"/>
              </a:ext>
            </a:extLst>
          </p:cNvPr>
          <p:cNvSpPr txBox="1"/>
          <p:nvPr/>
        </p:nvSpPr>
        <p:spPr>
          <a:xfrm>
            <a:off x="3033251" y="2477960"/>
            <a:ext cx="4764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9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t=11d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10C5EED-BE67-48D4-9BF5-0B582E7380FF}"/>
              </a:ext>
            </a:extLst>
          </p:cNvPr>
          <p:cNvSpPr txBox="1"/>
          <p:nvPr/>
        </p:nvSpPr>
        <p:spPr>
          <a:xfrm>
            <a:off x="1601670" y="813070"/>
            <a:ext cx="23968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Determine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Position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v: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5CBF8EC-2B98-44C4-87B9-EEE5C96BD820}"/>
              </a:ext>
            </a:extLst>
          </p:cNvPr>
          <p:cNvSpPr txBox="1"/>
          <p:nvPr/>
        </p:nvSpPr>
        <p:spPr>
          <a:xfrm>
            <a:off x="6463079" y="3612526"/>
            <a:ext cx="142859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 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lon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/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dt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~ -0.1°/d</a:t>
            </a: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571AE318-0771-4939-BA89-150A850ECC89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3A79718F-D333-49BC-859A-7AACF71594E5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35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BBB5BC1-2EA7-4E06-8CF9-D241C07AA543}"/>
              </a:ext>
            </a:extLst>
          </p:cNvPr>
          <p:cNvSpPr txBox="1"/>
          <p:nvPr/>
        </p:nvSpPr>
        <p:spPr>
          <a:xfrm>
            <a:off x="6358009" y="2166657"/>
            <a:ext cx="170751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e-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folding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time ~ 1,46 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1ECE8A-03FA-5E1D-9261-F23C7F302A52}"/>
              </a:ext>
            </a:extLst>
          </p:cNvPr>
          <p:cNvSpPr txBox="1"/>
          <p:nvPr/>
        </p:nvSpPr>
        <p:spPr>
          <a:xfrm>
            <a:off x="1699665" y="3731624"/>
            <a:ext cx="279114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u="sng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Fair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comparison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</a:t>
            </a:r>
          </a:p>
          <a:p>
            <a:pPr defTabSz="685800"/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consider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range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exponential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perturbation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growth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13C11ED-7740-476F-AB2C-D022C82FE214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40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9D4C57B0-26FA-4C09-956C-350FCAAF12CF}"/>
              </a:ext>
            </a:extLst>
          </p:cNvPr>
          <p:cNvGraphicFramePr>
            <a:graphicFrameLocks noGrp="1"/>
          </p:cNvGraphicFramePr>
          <p:nvPr/>
        </p:nvGraphicFramePr>
        <p:xfrm>
          <a:off x="1871700" y="1329612"/>
          <a:ext cx="5184577" cy="324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143">
                  <a:extLst>
                    <a:ext uri="{9D8B030D-6E8A-4147-A177-3AD203B41FA5}">
                      <a16:colId xmlns:a16="http://schemas.microsoft.com/office/drawing/2014/main" val="291368666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3245501787"/>
                    </a:ext>
                  </a:extLst>
                </a:gridCol>
                <a:gridCol w="799949">
                  <a:extLst>
                    <a:ext uri="{9D8B030D-6E8A-4147-A177-3AD203B41FA5}">
                      <a16:colId xmlns:a16="http://schemas.microsoft.com/office/drawing/2014/main" val="3577788391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738243297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405139284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978968686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83778967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de-DE" sz="1400" dirty="0" err="1"/>
                        <a:t>max</a:t>
                      </a:r>
                      <a:r>
                        <a:rPr lang="de-DE" sz="1400" dirty="0"/>
                        <a:t> u</a:t>
                      </a:r>
                    </a:p>
                    <a:p>
                      <a:r>
                        <a:rPr lang="de-DE" sz="1400" dirty="0"/>
                        <a:t>in m/s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z</a:t>
                      </a:r>
                    </a:p>
                    <a:p>
                      <a:r>
                        <a:rPr lang="de-DE" sz="1400" dirty="0"/>
                        <a:t>in km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dlon</a:t>
                      </a:r>
                      <a:r>
                        <a:rPr lang="de-DE" sz="1400" dirty="0"/>
                        <a:t>/</a:t>
                      </a:r>
                      <a:r>
                        <a:rPr lang="de-DE" sz="1400" dirty="0" err="1"/>
                        <a:t>dt</a:t>
                      </a:r>
                      <a:endParaRPr lang="de-DE" sz="1400" dirty="0"/>
                    </a:p>
                    <a:p>
                      <a:r>
                        <a:rPr lang="de-DE" sz="1400" dirty="0"/>
                        <a:t>in °/d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dx/</a:t>
                      </a:r>
                      <a:r>
                        <a:rPr lang="de-DE" sz="1400" dirty="0" err="1"/>
                        <a:t>dt</a:t>
                      </a:r>
                      <a:endParaRPr lang="de-DE" sz="1400" dirty="0"/>
                    </a:p>
                    <a:p>
                      <a:r>
                        <a:rPr lang="de-DE" sz="1400" dirty="0"/>
                        <a:t>in km/d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dx/</a:t>
                      </a:r>
                      <a:r>
                        <a:rPr lang="de-DE" sz="1400" dirty="0" err="1"/>
                        <a:t>dt</a:t>
                      </a:r>
                      <a:endParaRPr lang="de-DE" sz="1400" dirty="0"/>
                    </a:p>
                    <a:p>
                      <a:r>
                        <a:rPr lang="de-DE" sz="1400" dirty="0"/>
                        <a:t>in m/s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D</a:t>
                      </a:r>
                      <a:r>
                        <a:rPr lang="de-DE" sz="1400" dirty="0" err="1">
                          <a:sym typeface="Symbol" panose="05050102010706020507" pitchFamily="18" charset="2"/>
                        </a:rPr>
                        <a:t>lon</a:t>
                      </a:r>
                      <a:r>
                        <a:rPr lang="de-DE" sz="1400" dirty="0">
                          <a:sym typeface="Symbol" panose="05050102010706020507" pitchFamily="18" charset="2"/>
                        </a:rPr>
                        <a:t>/</a:t>
                      </a:r>
                      <a:r>
                        <a:rPr lang="de-DE" sz="1400" dirty="0" err="1">
                          <a:sym typeface="Symbol" panose="05050102010706020507" pitchFamily="18" charset="2"/>
                        </a:rPr>
                        <a:t>dt</a:t>
                      </a:r>
                      <a:endParaRPr lang="de-DE" sz="1400" dirty="0">
                        <a:sym typeface="Symbol" panose="05050102010706020507" pitchFamily="18" charset="2"/>
                      </a:endParaRPr>
                    </a:p>
                    <a:p>
                      <a:r>
                        <a:rPr lang="de-DE" sz="1400" dirty="0">
                          <a:sym typeface="Symbol" panose="05050102010706020507" pitchFamily="18" charset="2"/>
                        </a:rPr>
                        <a:t>in °/d</a:t>
                      </a:r>
                      <a:endParaRPr lang="de-DE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d</a:t>
                      </a:r>
                      <a:r>
                        <a:rPr lang="de-DE" sz="1400" dirty="0" err="1">
                          <a:sym typeface="Symbol" panose="05050102010706020507" pitchFamily="18" charset="2"/>
                        </a:rPr>
                        <a:t>x</a:t>
                      </a:r>
                      <a:r>
                        <a:rPr lang="de-DE" sz="1400" dirty="0">
                          <a:sym typeface="Symbol" panose="05050102010706020507" pitchFamily="18" charset="2"/>
                        </a:rPr>
                        <a:t>/</a:t>
                      </a:r>
                      <a:r>
                        <a:rPr lang="de-DE" sz="1400" dirty="0" err="1">
                          <a:sym typeface="Symbol" panose="05050102010706020507" pitchFamily="18" charset="2"/>
                        </a:rPr>
                        <a:t>dt</a:t>
                      </a:r>
                      <a:endParaRPr lang="de-DE" sz="1400" dirty="0">
                        <a:sym typeface="Symbol" panose="05050102010706020507" pitchFamily="18" charset="2"/>
                      </a:endParaRPr>
                    </a:p>
                    <a:p>
                      <a:r>
                        <a:rPr lang="de-DE" sz="1400" dirty="0">
                          <a:sym typeface="Symbol" panose="05050102010706020507" pitchFamily="18" charset="2"/>
                        </a:rPr>
                        <a:t>in km/d</a:t>
                      </a:r>
                      <a:endParaRPr lang="de-DE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499100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13.8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920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10.6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-0.068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-4.5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047699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-0.065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-4.3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703962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-0.053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-3.5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26034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400" dirty="0"/>
                        <a:t>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18.9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1260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14.5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-0.1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-6.5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9826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-0.088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-5.9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9534658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-0.053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-3.5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308624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400" dirty="0"/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23.9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1590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18.4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-0.20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-13.1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75726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-0.17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-11.0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0562242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-0.12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-8.0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7913401"/>
                  </a:ext>
                </a:extLst>
              </a:tr>
            </a:tbl>
          </a:graphicData>
        </a:graphic>
      </p:graphicFrame>
      <p:sp>
        <p:nvSpPr>
          <p:cNvPr id="6" name="CustomShape 1">
            <a:extLst>
              <a:ext uri="{FF2B5EF4-FFF2-40B4-BE49-F238E27FC236}">
                <a16:creationId xmlns:a16="http://schemas.microsoft.com/office/drawing/2014/main" id="{2FD7F360-8CEB-4F94-BEB5-139D2871DF9D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2DF20B4F-57A9-478B-8A3A-A363A7DB6FDA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36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38DDA0-41AC-4EE6-B867-1708EEAE5507}"/>
              </a:ext>
            </a:extLst>
          </p:cNvPr>
          <p:cNvSpPr txBox="1"/>
          <p:nvPr/>
        </p:nvSpPr>
        <p:spPr>
          <a:xfrm>
            <a:off x="1439652" y="856161"/>
            <a:ext cx="64781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Some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statistics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v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position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setups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with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different </a:t>
            </a:r>
            <a:r>
              <a:rPr lang="de-DE" sz="135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sz="1350" baseline="-250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max</a:t>
            </a:r>
            <a:endParaRPr lang="de-DE" sz="1350" baseline="-250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2BAF3B8-9040-4F06-B319-CAF3E9DC33B4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67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462A7C9-1851-44A0-BC91-3C2F8997F0F1}"/>
              </a:ext>
            </a:extLst>
          </p:cNvPr>
          <p:cNvSpPr txBox="1"/>
          <p:nvPr/>
        </p:nvSpPr>
        <p:spPr>
          <a:xfrm>
            <a:off x="1439652" y="897564"/>
            <a:ext cx="585173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Summary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Effects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i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ellipsoidal</a:t>
            </a:r>
            <a:r>
              <a:rPr lang="de-DE" sz="1350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geopotential </a:t>
            </a:r>
            <a:r>
              <a:rPr lang="de-DE" sz="1350" i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approximation</a:t>
            </a:r>
            <a:r>
              <a:rPr lang="de-DE" sz="1350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(EGA)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have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been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investigated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use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higher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order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Discontinuous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Galerkin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solver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Test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scenario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development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baroclinic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instability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; 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compare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positional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shifts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during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exponential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growing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phase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Effects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small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and in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order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ellipticity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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~0.003: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frontal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shifts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up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to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 ~100 km / 7days 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stronger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jets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wave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velocity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slightly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smaller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ellipsoid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Nevertheless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EGA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might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relevant in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near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future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NWP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models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this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test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scenario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EGA vs. SGA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effects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significantly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larger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than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deep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vs.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shallow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atm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effects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spcAft>
                <a:spcPts val="450"/>
              </a:spcAft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spcAft>
                <a:spcPts val="450"/>
              </a:spcAft>
            </a:pP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Outlook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Investigate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influence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large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scale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mountains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Use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higher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resolution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63821BCC-9525-4A4F-AEFE-91F079DBC636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78CE3B-25C0-494A-8E72-59CD71025147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96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5C7901D-4603-A67B-8FC6-C59DBBD170B9}"/>
              </a:ext>
            </a:extLst>
          </p:cNvPr>
          <p:cNvSpPr txBox="1"/>
          <p:nvPr/>
        </p:nvSpPr>
        <p:spPr>
          <a:xfrm>
            <a:off x="2322888" y="1897482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BRIDGE – </a:t>
            </a:r>
            <a:r>
              <a:rPr lang="de-DE" b="1" dirty="0" err="1"/>
              <a:t>collaboration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academia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23401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1DEC4886-C1DB-4195-9A92-6466CE54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17829"/>
            <a:ext cx="1295400" cy="7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CED971-28E0-4DE5-A81F-39F94DEEC187}"/>
              </a:ext>
            </a:extLst>
          </p:cNvPr>
          <p:cNvSpPr txBox="1"/>
          <p:nvPr/>
        </p:nvSpPr>
        <p:spPr>
          <a:xfrm>
            <a:off x="1547664" y="897564"/>
            <a:ext cx="6301725" cy="237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Project: 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ICON-DG: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Gearing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up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ICON Model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with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Smarter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Discretizations</a:t>
            </a:r>
            <a:endParaRPr kumimoji="0" lang="de-D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in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call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‚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WarmWorld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Module 4 Smarter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‘ 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by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German Ministry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of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Research and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Educ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. (BMBF)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has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been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accepted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Duration: 01.07.2024 - 30.06.2027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Project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partners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DLR Köln,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Inst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.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for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software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technology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,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project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leader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Johannes Markert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Univ. Köln, Division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Mathematics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group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Prof. Gregor Gassner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postdoc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Tristan Montoya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DWD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M. Baldauf, BRIDGE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group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3217C6-88B0-4FA4-8722-76F2753F6AB3}"/>
              </a:ext>
            </a:extLst>
          </p:cNvPr>
          <p:cNvSpPr txBox="1"/>
          <p:nvPr/>
        </p:nvSpPr>
        <p:spPr>
          <a:xfrm>
            <a:off x="1493658" y="3435847"/>
            <a:ext cx="5492209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Goal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develop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further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stabilization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DG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schemes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designing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entropy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stable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/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entropy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conserving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schemes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(=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obeying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2</a:t>
            </a:r>
            <a:r>
              <a:rPr kumimoji="0" lang="de-DE" sz="13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law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thermodynamics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especially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prismatic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grid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cells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used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in 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ICON / BRIDGE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with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HEVI and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horiz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flux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transformations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‚Next Generation DG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methods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‘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911D92F5-B9DD-167F-DF89-F3817322AA47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7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1104881C-9B48-E89C-7860-BDE181ADCD85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75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7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048A38-3469-4830-BB60-6B28DFA661C2}"/>
              </a:ext>
            </a:extLst>
          </p:cNvPr>
          <p:cNvSpPr txBox="1"/>
          <p:nvPr/>
        </p:nvSpPr>
        <p:spPr>
          <a:xfrm>
            <a:off x="4842030" y="4448824"/>
            <a:ext cx="30265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e.g. Gassner, Winters (2021) Front. Phys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000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2424350F-EB18-47AD-96C0-BFAF234B1ECF}"/>
              </a:ext>
            </a:extLst>
          </p:cNvPr>
          <p:cNvSpPr txBox="1"/>
          <p:nvPr/>
        </p:nvSpPr>
        <p:spPr>
          <a:xfrm>
            <a:off x="5513696" y="823004"/>
            <a:ext cx="2848970" cy="9187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 PPM </a:t>
            </a:r>
            <a:r>
              <a:rPr lang="de-DE" dirty="0" err="1"/>
              <a:t>scheme</a:t>
            </a:r>
            <a:r>
              <a:rPr lang="de-DE" dirty="0"/>
              <a:t> (2/3)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 Reinert (DWD)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8FC84-22FA-4F5E-86B7-A7761BE44B02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71283" y="841380"/>
                <a:ext cx="4631629" cy="1442500"/>
              </a:xfrm>
            </p:spPr>
            <p:txBody>
              <a:bodyPr/>
              <a:lstStyle/>
              <a:p>
                <a:r>
                  <a:rPr lang="de-DE" dirty="0" err="1"/>
                  <a:t>Eulerian</a:t>
                </a:r>
                <a:r>
                  <a:rPr lang="de-DE" dirty="0"/>
                  <a:t> </a:t>
                </a:r>
                <a:r>
                  <a:rPr lang="de-DE" dirty="0" err="1"/>
                  <a:t>view</a:t>
                </a:r>
                <a:r>
                  <a:rPr lang="de-DE" dirty="0"/>
                  <a:t> → </a:t>
                </a:r>
                <a:r>
                  <a:rPr lang="de-DE" dirty="0" err="1"/>
                  <a:t>Lagrangian</a:t>
                </a:r>
                <a:r>
                  <a:rPr lang="de-DE" dirty="0"/>
                  <a:t> </a:t>
                </a:r>
                <a:r>
                  <a:rPr lang="de-DE" dirty="0" err="1"/>
                  <a:t>view</a:t>
                </a:r>
                <a:endParaRPr lang="de-DE" dirty="0"/>
              </a:p>
              <a:p>
                <a:r>
                  <a:rPr lang="de-DE" dirty="0" err="1">
                    <a:solidFill>
                      <a:schemeClr val="tx1"/>
                    </a:solidFill>
                  </a:rPr>
                  <a:t>Convert</a:t>
                </a:r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</a:rPr>
                  <a:t>the</a:t>
                </a:r>
                <a:r>
                  <a:rPr lang="de-DE" dirty="0">
                    <a:solidFill>
                      <a:schemeClr val="tx1"/>
                    </a:solidFill>
                  </a:rPr>
                  <a:t> time integral </a:t>
                </a:r>
                <a:r>
                  <a:rPr lang="de-DE" dirty="0" err="1">
                    <a:solidFill>
                      <a:schemeClr val="tx1"/>
                    </a:solidFill>
                  </a:rPr>
                  <a:t>into</a:t>
                </a:r>
                <a:r>
                  <a:rPr lang="de-DE" dirty="0">
                    <a:solidFill>
                      <a:schemeClr val="tx1"/>
                    </a:solidFill>
                  </a:rPr>
                  <a:t> a </a:t>
                </a:r>
                <a:r>
                  <a:rPr lang="de-DE" dirty="0" err="1">
                    <a:solidFill>
                      <a:schemeClr val="tx1"/>
                    </a:solidFill>
                  </a:rPr>
                  <a:t>space</a:t>
                </a:r>
                <a:r>
                  <a:rPr lang="de-DE" dirty="0">
                    <a:solidFill>
                      <a:schemeClr val="tx1"/>
                    </a:solidFill>
                  </a:rPr>
                  <a:t> integral</a:t>
                </a:r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 err="1"/>
                  <a:t>along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trajectory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an </a:t>
                </a:r>
                <a:r>
                  <a:rPr lang="de-DE" dirty="0" err="1"/>
                  <a:t>air</a:t>
                </a:r>
                <a:r>
                  <a:rPr lang="de-DE" dirty="0"/>
                  <a:t> </a:t>
                </a:r>
                <a:r>
                  <a:rPr lang="de-DE" dirty="0" err="1"/>
                  <a:t>parcel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arrival</a:t>
                </a:r>
                <a:r>
                  <a:rPr lang="de-DE" dirty="0"/>
                  <a:t> </a:t>
                </a:r>
                <a:r>
                  <a:rPr lang="de-DE" dirty="0" err="1"/>
                  <a:t>point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+1/2</m:t>
                        </m:r>
                      </m:sub>
                    </m:sSub>
                  </m:oMath>
                </a14:m>
                <a:r>
                  <a:rPr lang="de-DE" dirty="0"/>
                  <a:t>.</a:t>
                </a:r>
              </a:p>
            </p:txBody>
          </p:sp>
        </mc:Choice>
        <mc:Fallback xmlns="">
          <p:sp>
            <p:nvSpPr>
              <p:cNvPr id="5" name="Text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71283" y="841380"/>
                <a:ext cx="4631629" cy="1442500"/>
              </a:xfrm>
              <a:blipFill>
                <a:blip r:embed="rId9"/>
                <a:stretch>
                  <a:fillRect l="-526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387FEF76-ADA7-4D22-9A71-978255169341}"/>
              </a:ext>
            </a:extLst>
          </p:cNvPr>
          <p:cNvGrpSpPr/>
          <p:nvPr/>
        </p:nvGrpSpPr>
        <p:grpSpPr>
          <a:xfrm>
            <a:off x="5612508" y="816579"/>
            <a:ext cx="2657901" cy="883894"/>
            <a:chOff x="5612508" y="816579"/>
            <a:chExt cx="2657901" cy="88389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A92FA3E-77A3-44A1-9E95-0BEA762F6785}"/>
                </a:ext>
              </a:extLst>
            </p:cNvPr>
            <p:cNvGrpSpPr/>
            <p:nvPr/>
          </p:nvGrpSpPr>
          <p:grpSpPr>
            <a:xfrm>
              <a:off x="5612508" y="816579"/>
              <a:ext cx="2657901" cy="550702"/>
              <a:chOff x="5947012" y="757227"/>
              <a:chExt cx="2657901" cy="55070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E6031FA-09BA-4CB0-8770-1C215D933F0E}"/>
                  </a:ext>
                </a:extLst>
              </p:cNvPr>
              <p:cNvCxnSpPr/>
              <p:nvPr/>
            </p:nvCxnSpPr>
            <p:spPr>
              <a:xfrm>
                <a:off x="5947012" y="1078173"/>
                <a:ext cx="2657901" cy="0"/>
              </a:xfrm>
              <a:prstGeom prst="straightConnector1">
                <a:avLst/>
              </a:prstGeom>
              <a:ln w="158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CEFEDE1-2BA9-4343-AF49-617F9880850B}"/>
                  </a:ext>
                </a:extLst>
              </p:cNvPr>
              <p:cNvCxnSpPr/>
              <p:nvPr/>
            </p:nvCxnSpPr>
            <p:spPr>
              <a:xfrm>
                <a:off x="6202907" y="1033173"/>
                <a:ext cx="0" cy="9000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F9A6ED4-AFAC-41D4-84B4-0DDA01123DC6}"/>
                  </a:ext>
                </a:extLst>
              </p:cNvPr>
              <p:cNvCxnSpPr/>
              <p:nvPr/>
            </p:nvCxnSpPr>
            <p:spPr>
              <a:xfrm>
                <a:off x="6815919" y="1033173"/>
                <a:ext cx="0" cy="9000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C88DF69-B02E-40D9-8D33-A0828D2B71BD}"/>
                  </a:ext>
                </a:extLst>
              </p:cNvPr>
              <p:cNvCxnSpPr/>
              <p:nvPr/>
            </p:nvCxnSpPr>
            <p:spPr>
              <a:xfrm>
                <a:off x="7440305" y="1029761"/>
                <a:ext cx="0" cy="9000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A834B67-21BF-41E5-BD70-383E08CEE5E2}"/>
                  </a:ext>
                </a:extLst>
              </p:cNvPr>
              <p:cNvCxnSpPr/>
              <p:nvPr/>
            </p:nvCxnSpPr>
            <p:spPr>
              <a:xfrm>
                <a:off x="8076065" y="1033173"/>
                <a:ext cx="0" cy="9000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10C8D468-FA8F-483D-90EF-DF48E9C3369F}"/>
                      </a:ext>
                    </a:extLst>
                  </p:cNvPr>
                  <p:cNvSpPr txBox="1"/>
                  <p:nvPr/>
                </p:nvSpPr>
                <p:spPr>
                  <a:xfrm>
                    <a:off x="7271931" y="1119950"/>
                    <a:ext cx="401071" cy="1844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de-DE" sz="1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de-DE" sz="1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+1/2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4B9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4="http://schemas.microsoft.com/office/drawing/2010/main" xmlns="" xmlns:a16="http://schemas.microsoft.com/office/drawing/2014/main" id="{10C8D468-FA8F-483D-90EF-DF48E9C336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1931" y="1119950"/>
                    <a:ext cx="401071" cy="1844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545" r="-3030" b="-290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F13559F-040A-4FD5-A33E-051A012EED6C}"/>
                      </a:ext>
                    </a:extLst>
                  </p:cNvPr>
                  <p:cNvSpPr txBox="1"/>
                  <p:nvPr/>
                </p:nvSpPr>
                <p:spPr>
                  <a:xfrm>
                    <a:off x="6647146" y="1123520"/>
                    <a:ext cx="401071" cy="1844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de-DE" sz="1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de-DE" sz="1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−1/2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4B9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4="http://schemas.microsoft.com/office/drawing/2010/main" xmlns="" xmlns:a16="http://schemas.microsoft.com/office/drawing/2014/main" id="{FF13559F-040A-4FD5-A33E-051A012EED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47146" y="1123520"/>
                    <a:ext cx="401071" cy="18440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4615" r="-4615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0E5D39B-6875-4821-B4B0-34C82BD517B9}"/>
                      </a:ext>
                    </a:extLst>
                  </p:cNvPr>
                  <p:cNvSpPr txBox="1"/>
                  <p:nvPr/>
                </p:nvSpPr>
                <p:spPr>
                  <a:xfrm>
                    <a:off x="7379181" y="772155"/>
                    <a:ext cx="363048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de-DE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0" lang="de-DE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  <m:r>
                                <a:rPr kumimoji="0" lang="de-DE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+1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4B9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4="http://schemas.microsoft.com/office/drawing/2010/main" xmlns="" xmlns:a16="http://schemas.microsoft.com/office/drawing/2014/main" id="{20E5D39B-6875-4821-B4B0-34C82BD517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9181" y="772155"/>
                    <a:ext cx="363048" cy="18466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6780" t="-19355" r="-33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2FB5A1E-96B4-4963-AD4C-FB55A5FC1C31}"/>
                      </a:ext>
                    </a:extLst>
                  </p:cNvPr>
                  <p:cNvSpPr txBox="1"/>
                  <p:nvPr/>
                </p:nvSpPr>
                <p:spPr>
                  <a:xfrm>
                    <a:off x="6815919" y="757227"/>
                    <a:ext cx="215572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de-DE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0" lang="de-DE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4B9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4="http://schemas.microsoft.com/office/drawing/2010/main" xmlns="" xmlns:a16="http://schemas.microsoft.com/office/drawing/2014/main" id="{82FB5A1E-96B4-4963-AD4C-FB55A5FC1C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15919" y="757227"/>
                    <a:ext cx="215572" cy="18466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8333" t="-23333" r="-47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16B3810-20F4-46AF-BF2F-9ABE08D4E4FB}"/>
                  </a:ext>
                </a:extLst>
              </p:cNvPr>
              <p:cNvGrpSpPr/>
              <p:nvPr/>
            </p:nvGrpSpPr>
            <p:grpSpPr>
              <a:xfrm>
                <a:off x="6903233" y="965591"/>
                <a:ext cx="553786" cy="48494"/>
                <a:chOff x="6923705" y="965591"/>
                <a:chExt cx="553786" cy="48494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9D023F17-9101-4CFA-B76C-2FAA5F5C0EE2}"/>
                    </a:ext>
                  </a:extLst>
                </p:cNvPr>
                <p:cNvGrpSpPr/>
                <p:nvPr/>
              </p:nvGrpSpPr>
              <p:grpSpPr>
                <a:xfrm>
                  <a:off x="6963770" y="967008"/>
                  <a:ext cx="513721" cy="47077"/>
                  <a:chOff x="6963770" y="967008"/>
                  <a:chExt cx="513721" cy="47077"/>
                </a:xfrm>
              </p:grpSpPr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FD1BAC12-FB4E-42E5-A973-826EC39A43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63770" y="990730"/>
                    <a:ext cx="476535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CBCD6FF2-5E89-4267-A59A-B7415F80B3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30414" y="967008"/>
                    <a:ext cx="47077" cy="47077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011ECB8-60E8-49B2-BBCA-09FF31D063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23705" y="965591"/>
                  <a:ext cx="47077" cy="47077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43E3F8-C003-436E-8FFE-9FF809BA1D5D}"/>
                </a:ext>
              </a:extLst>
            </p:cNvPr>
            <p:cNvSpPr txBox="1"/>
            <p:nvPr/>
          </p:nvSpPr>
          <p:spPr>
            <a:xfrm>
              <a:off x="6253060" y="1469641"/>
              <a:ext cx="12618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1D </a:t>
              </a:r>
              <a:r>
                <a:rPr kumimoji="0" lang="de-DE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parcel</a:t>
              </a: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trajectory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93EE93-25DC-4496-8A40-D5D9306DC3AB}"/>
              </a:ext>
            </a:extLst>
          </p:cNvPr>
          <p:cNvGrpSpPr/>
          <p:nvPr/>
        </p:nvGrpSpPr>
        <p:grpSpPr>
          <a:xfrm>
            <a:off x="744596" y="2158530"/>
            <a:ext cx="3785639" cy="2367142"/>
            <a:chOff x="744596" y="2096704"/>
            <a:chExt cx="3785639" cy="2367142"/>
          </a:xfrm>
        </p:grpSpPr>
        <p:pic>
          <p:nvPicPr>
            <p:cNvPr id="18" name="Grafik 17" descr="IguanaTex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901701" y="2096704"/>
              <a:ext cx="2786057" cy="539936"/>
            </a:xfrm>
            <a:prstGeom prst="rect">
              <a:avLst/>
            </a:prstGeom>
          </p:spPr>
        </p:pic>
        <p:pic>
          <p:nvPicPr>
            <p:cNvPr id="21" name="Grafik 20" descr="IguanaTex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901701" y="3934908"/>
              <a:ext cx="3628534" cy="52893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F403376-8EBE-4D28-9CB2-D93F50C2A8EA}"/>
                </a:ext>
              </a:extLst>
            </p:cNvPr>
            <p:cNvCxnSpPr>
              <a:cxnSpLocks/>
            </p:cNvCxnSpPr>
            <p:nvPr/>
          </p:nvCxnSpPr>
          <p:spPr>
            <a:xfrm>
              <a:off x="1632124" y="2619580"/>
              <a:ext cx="0" cy="1332000"/>
            </a:xfrm>
            <a:prstGeom prst="straightConnector1">
              <a:avLst/>
            </a:prstGeom>
            <a:ln w="317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B427E8E-9E19-411C-8CDF-73FFCF429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4596" y="2914092"/>
              <a:ext cx="780277" cy="7802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57BDAF-FBF4-4435-862E-7853E1F34B42}"/>
                </a:ext>
              </a:extLst>
            </p:cNvPr>
            <p:cNvSpPr txBox="1"/>
            <p:nvPr/>
          </p:nvSpPr>
          <p:spPr>
            <a:xfrm>
              <a:off x="1647733" y="3160573"/>
              <a:ext cx="1939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switch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Lagrangian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view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DAD1FC-4F4A-4C20-A1ED-E2D04BDAB1F4}"/>
              </a:ext>
            </a:extLst>
          </p:cNvPr>
          <p:cNvCxnSpPr/>
          <p:nvPr/>
        </p:nvCxnSpPr>
        <p:spPr>
          <a:xfrm>
            <a:off x="7105801" y="1137525"/>
            <a:ext cx="3872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33FA2A-CC47-4DC5-85B3-BCCECA0D6FE4}"/>
                  </a:ext>
                </a:extLst>
              </p:cNvPr>
              <p:cNvSpPr txBox="1"/>
              <p:nvPr/>
            </p:nvSpPr>
            <p:spPr>
              <a:xfrm>
                <a:off x="7445889" y="917376"/>
                <a:ext cx="362984" cy="1677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de-DE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de-DE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+1/2</m:t>
                          </m:r>
                        </m:sub>
                      </m:sSub>
                    </m:oMath>
                  </m:oMathPara>
                </a14:m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4="http://schemas.microsoft.com/office/drawing/2010/main" xmlns:a16="http://schemas.microsoft.com/office/drawing/2014/main" xmlns="" id="{C933FA2A-CC47-4DC5-85B3-BCCECA0D6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889" y="917376"/>
                <a:ext cx="362984" cy="167738"/>
              </a:xfrm>
              <a:prstGeom prst="rect">
                <a:avLst/>
              </a:prstGeom>
              <a:blipFill>
                <a:blip r:embed="rId17"/>
                <a:stretch>
                  <a:fillRect l="-6667" r="-166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A28D00-A4B1-4B97-9789-0D6B93E653AA}"/>
                  </a:ext>
                </a:extLst>
              </p:cNvPr>
              <p:cNvSpPr txBox="1"/>
              <p:nvPr/>
            </p:nvSpPr>
            <p:spPr>
              <a:xfrm>
                <a:off x="5569295" y="822085"/>
                <a:ext cx="34759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de-DE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&gt;0</m:t>
                      </m:r>
                    </m:oMath>
                  </m:oMathPara>
                </a14:m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4="http://schemas.microsoft.com/office/drawing/2010/main" xmlns:a16="http://schemas.microsoft.com/office/drawing/2014/main" xmlns="" id="{F7A28D00-A4B1-4B97-9789-0D6B93E65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295" y="822085"/>
                <a:ext cx="347595" cy="153888"/>
              </a:xfrm>
              <a:prstGeom prst="rect">
                <a:avLst/>
              </a:prstGeom>
              <a:blipFill>
                <a:blip r:embed="rId18"/>
                <a:stretch>
                  <a:fillRect l="-5263" r="-7018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3391F3F-A9D1-48F9-A8B1-979EFEA2470E}"/>
              </a:ext>
            </a:extLst>
          </p:cNvPr>
          <p:cNvGrpSpPr/>
          <p:nvPr/>
        </p:nvGrpSpPr>
        <p:grpSpPr>
          <a:xfrm>
            <a:off x="7146931" y="1172556"/>
            <a:ext cx="1152705" cy="527917"/>
            <a:chOff x="7146931" y="1172556"/>
            <a:chExt cx="1152705" cy="527917"/>
          </a:xfrm>
        </p:grpSpPr>
        <p:pic>
          <p:nvPicPr>
            <p:cNvPr id="57" name="Grafik 56" descr="IguanaTex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7986493" y="1363711"/>
              <a:ext cx="313143" cy="336762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90CDEB2-0539-46F5-B9DE-CBFB3601C5B6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 flipV="1">
              <a:off x="7146931" y="1172556"/>
              <a:ext cx="839562" cy="359536"/>
            </a:xfrm>
            <a:prstGeom prst="straightConnector1">
              <a:avLst/>
            </a:prstGeom>
            <a:ln w="952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8FD6E5-9C15-4EB8-A012-78982583BDC9}"/>
              </a:ext>
            </a:extLst>
          </p:cNvPr>
          <p:cNvGrpSpPr/>
          <p:nvPr/>
        </p:nvGrpSpPr>
        <p:grpSpPr>
          <a:xfrm>
            <a:off x="5576018" y="2055455"/>
            <a:ext cx="2911020" cy="2615404"/>
            <a:chOff x="5576018" y="2055455"/>
            <a:chExt cx="2911020" cy="26154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5604E1-1B1D-43DD-B732-F17838A8E1C7}"/>
                </a:ext>
              </a:extLst>
            </p:cNvPr>
            <p:cNvGrpSpPr/>
            <p:nvPr/>
          </p:nvGrpSpPr>
          <p:grpSpPr>
            <a:xfrm>
              <a:off x="7258277" y="4274874"/>
              <a:ext cx="1176925" cy="395985"/>
              <a:chOff x="2161863" y="4313271"/>
              <a:chExt cx="1176925" cy="39598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1E4C3FB-E040-4E58-99EA-CDEEF134A597}"/>
                  </a:ext>
                </a:extLst>
              </p:cNvPr>
              <p:cNvGrpSpPr/>
              <p:nvPr/>
            </p:nvGrpSpPr>
            <p:grpSpPr>
              <a:xfrm>
                <a:off x="2270169" y="4313271"/>
                <a:ext cx="252000" cy="180000"/>
                <a:chOff x="4431300" y="4357411"/>
                <a:chExt cx="252000" cy="180000"/>
              </a:xfrm>
            </p:grpSpPr>
            <p:cxnSp>
              <p:nvCxnSpPr>
                <p:cNvPr id="22" name="Gerader Verbinder 18">
                  <a:extLst>
                    <a:ext uri="{FF2B5EF4-FFF2-40B4-BE49-F238E27FC236}">
                      <a16:creationId xmlns:a16="http://schemas.microsoft.com/office/drawing/2014/main" id="{296E2779-8CC2-463F-97C8-53C15CAEAC97}"/>
                    </a:ext>
                  </a:extLst>
                </p:cNvPr>
                <p:cNvCxnSpPr/>
                <p:nvPr/>
              </p:nvCxnSpPr>
              <p:spPr>
                <a:xfrm rot="10800000">
                  <a:off x="4431300" y="4536044"/>
                  <a:ext cx="252000" cy="0"/>
                </a:xfrm>
                <a:prstGeom prst="line">
                  <a:avLst/>
                </a:prstGeom>
                <a:ln w="158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Gerade Verbindung mit Pfeil 19">
                  <a:extLst>
                    <a:ext uri="{FF2B5EF4-FFF2-40B4-BE49-F238E27FC236}">
                      <a16:creationId xmlns:a16="http://schemas.microsoft.com/office/drawing/2014/main" id="{9C10B5D9-49A6-4EB7-903A-DCCD4BA1394D}"/>
                    </a:ext>
                  </a:extLst>
                </p:cNvPr>
                <p:cNvCxnSpPr/>
                <p:nvPr/>
              </p:nvCxnSpPr>
              <p:spPr>
                <a:xfrm rot="10800000">
                  <a:off x="4434713" y="4357411"/>
                  <a:ext cx="0" cy="18000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50000"/>
                    </a:schemeClr>
                  </a:solidFill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feld 15 1">
                <a:extLst>
                  <a:ext uri="{FF2B5EF4-FFF2-40B4-BE49-F238E27FC236}">
                    <a16:creationId xmlns:a16="http://schemas.microsoft.com/office/drawing/2014/main" id="{8F22E165-9A9E-4B7D-B233-A873D7E57C8C}"/>
                  </a:ext>
                </a:extLst>
              </p:cNvPr>
              <p:cNvSpPr txBox="1"/>
              <p:nvPr/>
            </p:nvSpPr>
            <p:spPr>
              <a:xfrm>
                <a:off x="2161863" y="4463035"/>
                <a:ext cx="117692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temporal </a:t>
                </a:r>
                <a:r>
                  <a:rPr kumimoji="0" lang="de-DE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average</a:t>
                </a:r>
                <a:endPara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53A3A69-842D-4D75-8FA6-5B3CF9738FA3}"/>
                </a:ext>
              </a:extLst>
            </p:cNvPr>
            <p:cNvGrpSpPr/>
            <p:nvPr/>
          </p:nvGrpSpPr>
          <p:grpSpPr>
            <a:xfrm>
              <a:off x="5846196" y="2456844"/>
              <a:ext cx="2640842" cy="798284"/>
              <a:chOff x="5718136" y="2331860"/>
              <a:chExt cx="2640842" cy="798284"/>
            </a:xfrm>
          </p:grpSpPr>
          <p:pic>
            <p:nvPicPr>
              <p:cNvPr id="53" name="Grafik 52" descr="IguanaTex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5718136" y="2331860"/>
                <a:ext cx="1326541" cy="377918"/>
              </a:xfrm>
              <a:prstGeom prst="rect">
                <a:avLst/>
              </a:prstGeom>
            </p:spPr>
          </p:pic>
          <p:pic>
            <p:nvPicPr>
              <p:cNvPr id="49" name="Grafik 24" descr="IguanaTex_tmp.png">
                <a:extLst>
                  <a:ext uri="{FF2B5EF4-FFF2-40B4-BE49-F238E27FC236}">
                    <a16:creationId xmlns:a16="http://schemas.microsoft.com/office/drawing/2014/main" id="{2F4EE468-F9FC-4157-8ADA-D61B6761289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>
                <a:off x="5852624" y="2658024"/>
                <a:ext cx="2506354" cy="472120"/>
              </a:xfrm>
              <a:prstGeom prst="rect">
                <a:avLst/>
              </a:prstGeom>
            </p:spPr>
          </p:pic>
        </p:grpSp>
        <p:sp>
          <p:nvSpPr>
            <p:cNvPr id="51" name="Textfeld 15 2">
              <a:extLst>
                <a:ext uri="{FF2B5EF4-FFF2-40B4-BE49-F238E27FC236}">
                  <a16:creationId xmlns:a16="http://schemas.microsoft.com/office/drawing/2014/main" id="{583F2F67-4059-4522-A49F-CA16D018C4A1}"/>
                </a:ext>
              </a:extLst>
            </p:cNvPr>
            <p:cNvSpPr txBox="1"/>
            <p:nvPr/>
          </p:nvSpPr>
          <p:spPr>
            <a:xfrm>
              <a:off x="5606378" y="3328896"/>
              <a:ext cx="15359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new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integration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bounds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41646C4-D479-47C7-9D14-D401E523CC62}"/>
                </a:ext>
              </a:extLst>
            </p:cNvPr>
            <p:cNvSpPr txBox="1"/>
            <p:nvPr/>
          </p:nvSpPr>
          <p:spPr>
            <a:xfrm>
              <a:off x="5576018" y="2055455"/>
              <a:ext cx="159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Variable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substitution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8" name="Gruppieren 57"/>
            <p:cNvGrpSpPr/>
            <p:nvPr/>
          </p:nvGrpSpPr>
          <p:grpSpPr>
            <a:xfrm>
              <a:off x="5767756" y="3655373"/>
              <a:ext cx="2218737" cy="545138"/>
              <a:chOff x="5763286" y="3636083"/>
              <a:chExt cx="2218737" cy="545138"/>
            </a:xfrm>
          </p:grpSpPr>
          <p:pic>
            <p:nvPicPr>
              <p:cNvPr id="55" name="Grafik 54" descr="IguanaTex_tmp.png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5763286" y="3636083"/>
                <a:ext cx="1907039" cy="219256"/>
              </a:xfrm>
              <a:prstGeom prst="rect">
                <a:avLst/>
              </a:prstGeom>
            </p:spPr>
          </p:pic>
          <p:pic>
            <p:nvPicPr>
              <p:cNvPr id="56" name="Grafik 55" descr="IguanaTex_tmp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3"/>
              <a:stretch>
                <a:fillRect/>
              </a:stretch>
            </p:blipFill>
            <p:spPr>
              <a:xfrm>
                <a:off x="5944716" y="3984426"/>
                <a:ext cx="2037307" cy="19679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620900" y="789480"/>
            <a:ext cx="4323490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Discontinuous</a:t>
            </a:r>
            <a:r>
              <a:rPr kumimoji="0" lang="de-DE" sz="135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35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(DG) </a:t>
            </a:r>
            <a:r>
              <a:rPr kumimoji="0" lang="de-DE" sz="135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methods</a:t>
            </a:r>
            <a:r>
              <a:rPr kumimoji="0" lang="de-DE" sz="135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a </a:t>
            </a:r>
            <a:r>
              <a:rPr kumimoji="0" lang="de-DE" sz="135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nutshell</a:t>
            </a:r>
            <a:endParaRPr kumimoji="0" lang="de-DE" sz="13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0" name="Picture 2" descr="D:\Work\Projekte\Veranstaltungen\2013\130902_EZMW-Seminar_Reading\DG_1.gif"/>
          <p:cNvPicPr/>
          <p:nvPr/>
        </p:nvPicPr>
        <p:blipFill>
          <a:blip r:embed="rId2"/>
          <a:stretch/>
        </p:blipFill>
        <p:spPr>
          <a:xfrm>
            <a:off x="1871700" y="1130043"/>
            <a:ext cx="2989170" cy="39231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D:\Work\Projekte\Veranstaltungen\2013\130902_EZMW-Seminar_Reading\Nair_abb9.2.gif"/>
          <p:cNvPicPr/>
          <p:nvPr/>
        </p:nvPicPr>
        <p:blipFill>
          <a:blip r:embed="rId3"/>
          <a:stretch/>
        </p:blipFill>
        <p:spPr>
          <a:xfrm>
            <a:off x="5330464" y="1602972"/>
            <a:ext cx="2096280" cy="67446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490190" y="2240236"/>
            <a:ext cx="2213810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From</a:t>
            </a:r>
            <a:r>
              <a:rPr kumimoji="0" lang="de-DE" sz="9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Nair et al. (2011) </a:t>
            </a:r>
            <a:r>
              <a:rPr kumimoji="0" lang="de-DE" sz="9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‚</a:t>
            </a: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	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techniques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global </a:t>
            </a: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atm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</a:t>
            </a: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models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'</a:t>
            </a:r>
            <a:endParaRPr kumimoji="0" lang="de-DE" sz="9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1572947" y="2329943"/>
            <a:ext cx="3369255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2.)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approach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weak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formulation</a:t>
            </a:r>
            <a:endParaRPr kumimoji="0" lang="de-DE" sz="13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1572947" y="1578845"/>
            <a:ext cx="2632771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1.) Finite-element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representation</a:t>
            </a:r>
            <a:endParaRPr kumimoji="0" lang="de-DE" sz="13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6" name="Picture 7" descr="D:\Work\Projekte\Veranstaltungen\2013\130902_EZMW-Seminar_Reading\DG_FE.gif"/>
          <p:cNvPicPr/>
          <p:nvPr/>
        </p:nvPicPr>
        <p:blipFill>
          <a:blip r:embed="rId4"/>
          <a:stretch/>
        </p:blipFill>
        <p:spPr>
          <a:xfrm>
            <a:off x="2059870" y="1816974"/>
            <a:ext cx="2279610" cy="513810"/>
          </a:xfrm>
          <a:prstGeom prst="rect">
            <a:avLst/>
          </a:prstGeom>
          <a:ln>
            <a:noFill/>
          </a:ln>
        </p:spPr>
      </p:pic>
      <p:sp>
        <p:nvSpPr>
          <p:cNvPr id="157" name="CustomShape 5"/>
          <p:cNvSpPr/>
          <p:nvPr/>
        </p:nvSpPr>
        <p:spPr>
          <a:xfrm>
            <a:off x="4572000" y="4786290"/>
            <a:ext cx="278208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75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75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75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5166066" y="1052306"/>
            <a:ext cx="2425076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1463" algn="l"/>
              </a:tabLst>
              <a:defRPr/>
            </a:pPr>
            <a:r>
              <a:rPr kumimoji="0" lang="de-DE" sz="9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e.g. 	</a:t>
            </a: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Shu (1989) Math. </a:t>
            </a: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Comput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  <a:endParaRPr kumimoji="0" lang="de-DE" sz="9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1463" algn="l"/>
              </a:tabLst>
              <a:defRPr/>
            </a:pP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et al. (1989) JCP</a:t>
            </a:r>
            <a:endParaRPr kumimoji="0" lang="de-DE" sz="9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1463" algn="l"/>
              </a:tabLst>
              <a:defRPr/>
            </a:pP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Hesthaven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9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Warburton</a:t>
            </a:r>
            <a:r>
              <a:rPr kumimoji="0" lang="de-DE" sz="9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(2008)</a:t>
            </a:r>
            <a:endParaRPr kumimoji="0" lang="de-DE" sz="9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62" name="Grafik 1"/>
          <p:cNvPicPr/>
          <p:nvPr/>
        </p:nvPicPr>
        <p:blipFill>
          <a:blip r:embed="rId5"/>
          <a:stretch/>
        </p:blipFill>
        <p:spPr>
          <a:xfrm>
            <a:off x="1874160" y="2658554"/>
            <a:ext cx="5479920" cy="474390"/>
          </a:xfrm>
          <a:prstGeom prst="rect">
            <a:avLst/>
          </a:prstGeom>
          <a:ln>
            <a:noFill/>
          </a:ln>
        </p:spPr>
      </p:pic>
      <p:sp>
        <p:nvSpPr>
          <p:cNvPr id="17" name="CustomShape 2">
            <a:extLst>
              <a:ext uri="{FF2B5EF4-FFF2-40B4-BE49-F238E27FC236}">
                <a16:creationId xmlns:a16="http://schemas.microsoft.com/office/drawing/2014/main" id="{F805AAAE-F593-47DE-82E5-BA1F4E8C762C}"/>
              </a:ext>
            </a:extLst>
          </p:cNvPr>
          <p:cNvSpPr/>
          <p:nvPr/>
        </p:nvSpPr>
        <p:spPr>
          <a:xfrm>
            <a:off x="1575359" y="3182847"/>
            <a:ext cx="3391184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3.) Finite-volume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ingredient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flux</a:t>
            </a:r>
            <a:endParaRPr kumimoji="0" lang="de-DE" sz="13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 </a:t>
            </a:r>
            <a:endParaRPr kumimoji="0" lang="de-DE" sz="13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0DA206CF-F66E-491D-B0CA-E02E346F0D92}"/>
              </a:ext>
            </a:extLst>
          </p:cNvPr>
          <p:cNvSpPr/>
          <p:nvPr/>
        </p:nvSpPr>
        <p:spPr>
          <a:xfrm>
            <a:off x="2049930" y="4152788"/>
            <a:ext cx="2120901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DejaVu Sans"/>
                <a:cs typeface="DejaVu Sans"/>
              </a:rPr>
              <a:t>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ODE-system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q</a:t>
            </a:r>
            <a:r>
              <a:rPr kumimoji="0" lang="de-DE" sz="135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350" b="0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k</a:t>
            </a:r>
            <a:r>
              <a:rPr kumimoji="0" lang="de-DE" sz="135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350" b="0" i="1" u="none" strike="noStrike" kern="1200" cap="none" spc="-1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jl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35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t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de-DE" sz="13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85A5D9D1-27FF-4A34-9ABC-D717A7839EF1}"/>
              </a:ext>
            </a:extLst>
          </p:cNvPr>
          <p:cNvSpPr/>
          <p:nvPr/>
        </p:nvSpPr>
        <p:spPr>
          <a:xfrm>
            <a:off x="1576480" y="3849702"/>
            <a:ext cx="4793362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4.)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Gaussian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quadrature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volume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surface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integrals</a:t>
            </a:r>
            <a:endParaRPr kumimoji="0" lang="de-DE" sz="13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1" name="Picture 23" descr="M:\mbaldauf\Work\Projekte\Unbenannt.png">
            <a:extLst>
              <a:ext uri="{FF2B5EF4-FFF2-40B4-BE49-F238E27FC236}">
                <a16:creationId xmlns:a16="http://schemas.microsoft.com/office/drawing/2014/main" id="{53D08598-3962-4D48-81B6-708A3DB5A94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953000" y="3477468"/>
            <a:ext cx="4131000" cy="382860"/>
          </a:xfrm>
          <a:prstGeom prst="rect">
            <a:avLst/>
          </a:prstGeom>
          <a:ln>
            <a:noFill/>
          </a:ln>
        </p:spPr>
      </p:pic>
      <p:sp>
        <p:nvSpPr>
          <p:cNvPr id="22" name="CustomShape 9">
            <a:extLst>
              <a:ext uri="{FF2B5EF4-FFF2-40B4-BE49-F238E27FC236}">
                <a16:creationId xmlns:a16="http://schemas.microsoft.com/office/drawing/2014/main" id="{25B44A98-9921-4683-8EAB-112B7B304179}"/>
              </a:ext>
            </a:extLst>
          </p:cNvPr>
          <p:cNvSpPr/>
          <p:nvPr/>
        </p:nvSpPr>
        <p:spPr>
          <a:xfrm>
            <a:off x="1572948" y="4410040"/>
            <a:ext cx="4131002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5.) Use a time-integration 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(Runge-</a:t>
            </a:r>
            <a:r>
              <a:rPr kumimoji="0" lang="de-DE" sz="135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Kutta</a:t>
            </a:r>
            <a:r>
              <a:rPr kumimoji="0" lang="de-DE" sz="135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…)</a:t>
            </a:r>
            <a:endParaRPr kumimoji="0" lang="de-DE" sz="13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3" name="Grafik 1">
            <a:extLst>
              <a:ext uri="{FF2B5EF4-FFF2-40B4-BE49-F238E27FC236}">
                <a16:creationId xmlns:a16="http://schemas.microsoft.com/office/drawing/2014/main" id="{E4AA5DC5-160F-4BCC-BC25-F8F04CB0CDF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811117" y="3821182"/>
            <a:ext cx="863730" cy="839970"/>
          </a:xfrm>
          <a:prstGeom prst="rect">
            <a:avLst/>
          </a:prstGeom>
          <a:ln>
            <a:noFill/>
          </a:ln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8AEE319-D8EB-4BB4-AE6E-385F93A069EB}"/>
              </a:ext>
            </a:extLst>
          </p:cNvPr>
          <p:cNvCxnSpPr/>
          <p:nvPr/>
        </p:nvCxnSpPr>
        <p:spPr>
          <a:xfrm>
            <a:off x="2735796" y="1437625"/>
            <a:ext cx="1026114" cy="122093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EC6898C-AC07-4D72-98C3-E6CB4CEF1BAC}"/>
              </a:ext>
            </a:extLst>
          </p:cNvPr>
          <p:cNvCxnSpPr>
            <a:cxnSpLocks/>
          </p:cNvCxnSpPr>
          <p:nvPr/>
        </p:nvCxnSpPr>
        <p:spPr>
          <a:xfrm>
            <a:off x="2735796" y="1437623"/>
            <a:ext cx="2633829" cy="128207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DA5BEA9B-BE43-4BEA-BED4-CFF66754B5DD}"/>
              </a:ext>
            </a:extLst>
          </p:cNvPr>
          <p:cNvSpPr txBox="1"/>
          <p:nvPr/>
        </p:nvSpPr>
        <p:spPr>
          <a:xfrm>
            <a:off x="3803040" y="1689513"/>
            <a:ext cx="1935145" cy="300082"/>
          </a:xfrm>
          <a:prstGeom prst="rect">
            <a:avLst/>
          </a:prstGeom>
          <a:solidFill>
            <a:srgbClr val="D8F875"/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via Integration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parts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0ED49B4-28F3-4993-8C5F-98A65F11FD25}"/>
              </a:ext>
            </a:extLst>
          </p:cNvPr>
          <p:cNvSpPr txBox="1"/>
          <p:nvPr/>
        </p:nvSpPr>
        <p:spPr>
          <a:xfrm>
            <a:off x="3387260" y="3173418"/>
            <a:ext cx="2287806" cy="923330"/>
          </a:xfrm>
          <a:prstGeom prst="rect">
            <a:avLst/>
          </a:prstGeom>
          <a:solidFill>
            <a:srgbClr val="D8F875"/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Discrete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analogon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summation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parts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 a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lso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allows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derivation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stability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statements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47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C3CA012-59B6-48B0-BBD4-EF75122DEC85}"/>
              </a:ext>
            </a:extLst>
          </p:cNvPr>
          <p:cNvSpPr txBox="1"/>
          <p:nvPr/>
        </p:nvSpPr>
        <p:spPr>
          <a:xfrm>
            <a:off x="345819" y="804469"/>
            <a:ext cx="8315225" cy="36240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done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until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now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Warmworld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Task: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adapt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‚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summation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 (SBP)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operators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covariant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formalism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Baldauf (2020, 2021).</a:t>
            </a:r>
            <a:b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been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successfully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achieved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shallow-water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 a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cubed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sphere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grid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T. Montoya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Related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paper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almost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ready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publication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):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T. Montoya, A. M. Rueda-Ramirez, G. J. Gassner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Entropy-stable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discontinuous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spectral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-element 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methods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spherical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shallow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water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covariant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form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Next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steps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SBP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operators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full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3D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problem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covariant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Euler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Achieve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SBP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property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triangles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(heavy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problem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!)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Meetings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kick-off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meeting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19./20. Sept. 2024 at DLR Köln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at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Warmworld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General Assembly, 14-16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2024, Bremerhaven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Project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meeting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at DWD am 27./28.03.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Bi-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weekly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online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meetings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between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partners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communication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via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Slack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977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feld 1">
            <a:extLst>
              <a:ext uri="{FF2B5EF4-FFF2-40B4-BE49-F238E27FC236}">
                <a16:creationId xmlns:a16="http://schemas.microsoft.com/office/drawing/2014/main" id="{3FFA390E-31BA-41C4-973E-C76D0ED7D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84" y="777883"/>
            <a:ext cx="7552067" cy="362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Currently</a:t>
            </a:r>
            <a:r>
              <a:rPr kumimoji="0" lang="de-DE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attempt</a:t>
            </a:r>
            <a:r>
              <a:rPr kumimoji="0" lang="de-DE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get</a:t>
            </a:r>
            <a:r>
              <a:rPr kumimoji="0" lang="de-DE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funding</a:t>
            </a:r>
            <a:r>
              <a:rPr kumimoji="0" lang="de-DE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</a:t>
            </a:r>
            <a:r>
              <a:rPr kumimoji="0" lang="de-DE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endParaRPr kumimoji="0" lang="de-DE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‚</a:t>
            </a:r>
            <a:r>
              <a:rPr kumimoji="0" lang="en-US" alt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Phase of AEI-DFG Pilot Call in the Fields of Psychology, Particle and Nuclear Physics, </a:t>
            </a:r>
            <a:br>
              <a:rPr kumimoji="0" lang="en-US" alt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Atmospheric Science, Oceanography and Climate Research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</a:t>
            </a:r>
            <a:b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AEI: </a:t>
            </a:r>
            <a:r>
              <a:rPr kumimoji="0" lang="en-US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Agencia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Estatal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</a:t>
            </a:r>
            <a:r>
              <a:rPr kumimoji="0" lang="en-US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Investigación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(Spanish State Research Agency) </a:t>
            </a:r>
            <a:b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DFG: Deutsche </a:t>
            </a:r>
            <a:r>
              <a:rPr kumimoji="0" lang="en-US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Forschungsgemeinschaft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(German Research Foundation) </a:t>
            </a:r>
            <a:b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 partners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Andrés Rueda-Ramirez: prof. at  the </a:t>
            </a:r>
            <a:r>
              <a:rPr kumimoji="0" lang="en-US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Polytechn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Univ. Madrid (from 1.4.2025)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Prof. Gregor </a:t>
            </a:r>
            <a:r>
              <a:rPr kumimoji="0" lang="en-US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Gassner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(Univ. Köln)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M. Baldauf (DWD)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Goal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(DWD part):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Improved, higher order time integration schemes for physics dynamics coupling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Actual status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AEI approved our proposal, no decision from DFG yet</a:t>
            </a:r>
            <a:endParaRPr kumimoji="0" lang="de-DE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2833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16E2E80-8801-8681-E830-523ECE08DC6B}"/>
              </a:ext>
            </a:extLst>
          </p:cNvPr>
          <p:cNvSpPr txBox="1"/>
          <p:nvPr/>
        </p:nvSpPr>
        <p:spPr>
          <a:xfrm>
            <a:off x="3242957" y="220241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Some</a:t>
            </a:r>
            <a:r>
              <a:rPr lang="de-DE" b="1" dirty="0"/>
              <a:t> </a:t>
            </a:r>
            <a:r>
              <a:rPr lang="de-DE" b="1" dirty="0" err="1"/>
              <a:t>other</a:t>
            </a:r>
            <a:r>
              <a:rPr lang="de-DE" b="1" dirty="0"/>
              <a:t> </a:t>
            </a:r>
            <a:r>
              <a:rPr lang="de-DE" b="1" dirty="0" err="1"/>
              <a:t>stuff</a:t>
            </a:r>
            <a:r>
              <a:rPr lang="de-DE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589229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7B1E992-242C-44F8-A617-C75BED3CBDCA}"/>
              </a:ext>
            </a:extLst>
          </p:cNvPr>
          <p:cNvSpPr txBox="1"/>
          <p:nvPr/>
        </p:nvSpPr>
        <p:spPr>
          <a:xfrm>
            <a:off x="1601670" y="789552"/>
            <a:ext cx="4532010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Exponential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filter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with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local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conservation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transform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amplitudes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into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an </a:t>
            </a:r>
            <a:r>
              <a:rPr lang="de-DE" sz="1350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orthogonal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polynomial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base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with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first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base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function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i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</a:t>
            </a:r>
            <a:r>
              <a:rPr lang="de-DE" sz="1350" i="1" baseline="-250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1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=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const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.</a:t>
            </a:r>
          </a:p>
          <a:p>
            <a:pPr defTabSz="685800"/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  <a:sym typeface="Symbol" panose="05050102010706020507" pitchFamily="18" charset="2"/>
            </a:endParaRPr>
          </a:p>
          <a:p>
            <a:pPr defTabSz="685800"/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Orthogonality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related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to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scalar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product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D9B8E9-C87E-4973-ACA6-0AB12D989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42" y="1707655"/>
            <a:ext cx="2510185" cy="52137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10003AE-2DF2-4452-B57E-0455C0B9FA04}"/>
              </a:ext>
            </a:extLst>
          </p:cNvPr>
          <p:cNvSpPr txBox="1"/>
          <p:nvPr/>
        </p:nvSpPr>
        <p:spPr>
          <a:xfrm>
            <a:off x="1601670" y="2313046"/>
            <a:ext cx="5570756" cy="2192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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done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by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Gram-Schmidt-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orthogonalization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during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init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.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phase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.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/>
            <a:r>
              <a:rPr lang="de-DE" sz="1350" i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Filtering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reduce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amplitudes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Q</a:t>
            </a:r>
            <a:r>
              <a:rPr lang="de-DE" sz="1350" i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j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with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exception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Q</a:t>
            </a:r>
            <a:r>
              <a:rPr lang="de-DE" sz="1350" i="1" baseline="-250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1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conservation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!)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and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transform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back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to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nodal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function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space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  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otal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filter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matrix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	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= 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i="1" u="sng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</a:t>
            </a:r>
            <a:r>
              <a:rPr lang="de-DE" sz="1350" baseline="300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-1</a:t>
            </a:r>
          </a:p>
          <a:p>
            <a:pPr defTabSz="685800"/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tabLst>
                <a:tab pos="470297" algn="l"/>
              </a:tabLst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  <a:sym typeface="Wingdings" panose="05000000000000000000" pitchFamily="2" charset="2"/>
            </a:endParaRPr>
          </a:p>
          <a:p>
            <a:pPr defTabSz="685800">
              <a:tabLst>
                <a:tab pos="470297" algn="l"/>
              </a:tabLst>
            </a:pP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Practically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used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filter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coeff.s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for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Held, Suarez (1994)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test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: </a:t>
            </a:r>
            <a:b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	</a:t>
            </a:r>
            <a:r>
              <a:rPr lang="de-DE" sz="1050" i="1" u="sng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de-DE" sz="1050" baseline="3000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=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diag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(  </a:t>
            </a:r>
            <a:r>
              <a:rPr lang="de-DE" sz="1050" b="1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  <a:sym typeface="Wingdings" panose="05000000000000000000" pitchFamily="2" charset="2"/>
              </a:rPr>
              <a:t>1.0</a:t>
            </a:r>
            <a:r>
              <a:rPr lang="de-DE" sz="1050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  <a:sym typeface="Wingdings" panose="05000000000000000000" pitchFamily="2" charset="2"/>
              </a:rPr>
              <a:t>, 0.999985…, 0.9961…, 0.9047… 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)</a:t>
            </a:r>
          </a:p>
          <a:p>
            <a:pPr defTabSz="685800">
              <a:tabLst>
                <a:tab pos="470297" algn="l"/>
              </a:tabLst>
            </a:pP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However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,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for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simulations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for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ellipsoid/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sphere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comparison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only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weak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filtering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is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used</a:t>
            </a:r>
            <a:endParaRPr lang="de-DE" sz="1050" dirty="0">
              <a:solidFill>
                <a:prstClr val="black"/>
              </a:solidFill>
              <a:latin typeface="Arial"/>
              <a:ea typeface="DejaVu Sans"/>
              <a:cs typeface="DejaVu Sans"/>
              <a:sym typeface="Wingdings" panose="05000000000000000000" pitchFamily="2" charset="2"/>
            </a:endParaRPr>
          </a:p>
          <a:p>
            <a:pPr defTabSz="685800">
              <a:tabLst>
                <a:tab pos="470297" algn="l"/>
              </a:tabLst>
            </a:pP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	</a:t>
            </a:r>
            <a:r>
              <a:rPr lang="de-DE" sz="1050" i="1" u="sng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=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diag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(  </a:t>
            </a:r>
            <a:r>
              <a:rPr lang="de-DE" sz="1050" b="1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  <a:sym typeface="Wingdings" panose="05000000000000000000" pitchFamily="2" charset="2"/>
              </a:rPr>
              <a:t>1.0</a:t>
            </a:r>
            <a:r>
              <a:rPr lang="de-DE" sz="1050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  <a:sym typeface="Wingdings" panose="05000000000000000000" pitchFamily="2" charset="2"/>
              </a:rPr>
              <a:t>,    1.0   , 0.9998…, 0.939…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)</a:t>
            </a:r>
            <a:endParaRPr lang="de-DE" sz="10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F523E233-F613-4D94-A2D0-9F2E4DCF876A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346652E3-2BD5-4C9D-8760-92C1B18A0A51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44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297381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06316BE-8E31-4A7E-ACED-413EEED92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42" y="1104715"/>
            <a:ext cx="4084775" cy="30635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6C22661-DF68-49A5-BFDA-BB8CF41915A8}"/>
              </a:ext>
            </a:extLst>
          </p:cNvPr>
          <p:cNvSpPr txBox="1"/>
          <p:nvPr/>
        </p:nvSpPr>
        <p:spPr>
          <a:xfrm>
            <a:off x="1763688" y="843558"/>
            <a:ext cx="43588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srgbClr val="000000"/>
                </a:solidFill>
                <a:latin typeface="Arial"/>
              </a:rPr>
              <a:t>Held, Suarez (1994)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test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: global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mass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conservation</a:t>
            </a:r>
            <a:endParaRPr lang="de-DE" sz="13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9A83035-6664-4DCE-9587-2034E7F180E6}"/>
              </a:ext>
            </a:extLst>
          </p:cNvPr>
          <p:cNvSpPr txBox="1"/>
          <p:nvPr/>
        </p:nvSpPr>
        <p:spPr>
          <a:xfrm>
            <a:off x="2491983" y="4407954"/>
            <a:ext cx="4206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srgbClr val="000000"/>
                </a:solidFill>
                <a:latin typeface="Arial"/>
              </a:rPr>
              <a:t>Relative global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mass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increase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only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3 </a:t>
            </a:r>
            <a:r>
              <a:rPr lang="de-DE" sz="1350" b="1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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10</a:t>
            </a:r>
            <a:r>
              <a:rPr lang="de-DE" sz="1350" b="1" baseline="30000" dirty="0">
                <a:solidFill>
                  <a:srgbClr val="000000"/>
                </a:solidFill>
                <a:latin typeface="Arial"/>
              </a:rPr>
              <a:t>-9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/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yr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!</a:t>
            </a: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99320B54-F6C4-4E85-B8E7-049380719C67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EC2F5A6-5D2C-471F-94F4-7229AB6ECAD4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</a:rPr>
              <a:pPr algn="r" defTabSz="685800"/>
              <a:t>45</a:t>
            </a:fld>
            <a:endParaRPr lang="de-DE" sz="750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D6AC98D4-37EB-19EA-1421-068C4977B6F7}"/>
              </a:ext>
            </a:extLst>
          </p:cNvPr>
          <p:cNvCxnSpPr/>
          <p:nvPr/>
        </p:nvCxnSpPr>
        <p:spPr>
          <a:xfrm flipH="1" flipV="1">
            <a:off x="6262777" y="4088921"/>
            <a:ext cx="155276" cy="155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BDF4FEAD-D5BC-5673-A687-A55196CE2A80}"/>
              </a:ext>
            </a:extLst>
          </p:cNvPr>
          <p:cNvSpPr txBox="1"/>
          <p:nvPr/>
        </p:nvSpPr>
        <p:spPr>
          <a:xfrm>
            <a:off x="6344278" y="412928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1200 </a:t>
            </a:r>
            <a:r>
              <a:rPr lang="de-DE" sz="1400" dirty="0" err="1"/>
              <a:t>days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87347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1404226-272E-4472-9710-32F551A1D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" y="1707654"/>
            <a:ext cx="3803912" cy="28529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02C022-F112-430E-BCDC-0FF0845B2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64" y="1707654"/>
            <a:ext cx="3803912" cy="285293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2491AC7-1907-4EBF-9BBE-841F3C4B5F66}"/>
              </a:ext>
            </a:extLst>
          </p:cNvPr>
          <p:cNvSpPr txBox="1"/>
          <p:nvPr/>
        </p:nvSpPr>
        <p:spPr>
          <a:xfrm>
            <a:off x="1601670" y="696829"/>
            <a:ext cx="54938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Falling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cold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bubble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test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(Straka et al (1993)): global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conservation</a:t>
            </a:r>
            <a:endParaRPr lang="de-DE" sz="13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4FE6C9-36D7-4EA6-8FA2-677B2E1974E7}"/>
              </a:ext>
            </a:extLst>
          </p:cNvPr>
          <p:cNvSpPr txBox="1"/>
          <p:nvPr/>
        </p:nvSpPr>
        <p:spPr>
          <a:xfrm>
            <a:off x="1820526" y="1407572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dirty="0">
                <a:solidFill>
                  <a:srgbClr val="000000"/>
                </a:solidFill>
                <a:latin typeface="Arial"/>
              </a:rPr>
              <a:t>Density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A4E61C9-85B4-4883-A04F-00072AD486B0}"/>
              </a:ext>
            </a:extLst>
          </p:cNvPr>
          <p:cNvSpPr txBox="1"/>
          <p:nvPr/>
        </p:nvSpPr>
        <p:spPr>
          <a:xfrm>
            <a:off x="6195282" y="1407572"/>
            <a:ext cx="7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dirty="0">
                <a:solidFill>
                  <a:srgbClr val="000000"/>
                </a:solidFill>
                <a:latin typeface="Arial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0517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390F32E-25BD-4AB0-82A7-E54392D79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7" y="1579547"/>
            <a:ext cx="3803912" cy="28529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4C96A28-CB8B-4888-8AFA-FAA4387E7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79548"/>
            <a:ext cx="3803912" cy="28529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F96EBBF-11B7-4E06-976F-8216BDBDBCCF}"/>
              </a:ext>
            </a:extLst>
          </p:cNvPr>
          <p:cNvSpPr txBox="1"/>
          <p:nvPr/>
        </p:nvSpPr>
        <p:spPr>
          <a:xfrm>
            <a:off x="1944750" y="1353566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dirty="0">
                <a:solidFill>
                  <a:srgbClr val="000000"/>
                </a:solidFill>
                <a:latin typeface="Arial"/>
              </a:rPr>
              <a:t>Density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24EF4F-5377-4A82-8F7B-9E2AE1ABC63E}"/>
              </a:ext>
            </a:extLst>
          </p:cNvPr>
          <p:cNvSpPr txBox="1"/>
          <p:nvPr/>
        </p:nvSpPr>
        <p:spPr>
          <a:xfrm>
            <a:off x="5933275" y="1353566"/>
            <a:ext cx="7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dirty="0">
                <a:solidFill>
                  <a:srgbClr val="000000"/>
                </a:solidFill>
                <a:latin typeface="Arial"/>
              </a:rPr>
              <a:t>Energy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31D62D1-F859-45CA-AF39-7C06E03C7339}"/>
              </a:ext>
            </a:extLst>
          </p:cNvPr>
          <p:cNvSpPr txBox="1"/>
          <p:nvPr/>
        </p:nvSpPr>
        <p:spPr>
          <a:xfrm>
            <a:off x="1449806" y="711019"/>
            <a:ext cx="66752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Baroclinic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instability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test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Jablonowski</a:t>
            </a:r>
            <a:r>
              <a:rPr lang="de-DE" sz="1350" b="1" dirty="0">
                <a:solidFill>
                  <a:srgbClr val="000000"/>
                </a:solidFill>
                <a:latin typeface="Arial"/>
              </a:rPr>
              <a:t>, Williamson (2006): global </a:t>
            </a:r>
            <a:r>
              <a:rPr lang="de-DE" sz="1350" b="1" dirty="0" err="1">
                <a:solidFill>
                  <a:srgbClr val="000000"/>
                </a:solidFill>
                <a:latin typeface="Arial"/>
              </a:rPr>
              <a:t>conservation</a:t>
            </a:r>
            <a:endParaRPr lang="de-DE" sz="135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5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4CD456B-27E3-4FFD-84C7-5D19A01EAAB2}"/>
              </a:ext>
            </a:extLst>
          </p:cNvPr>
          <p:cNvSpPr txBox="1"/>
          <p:nvPr/>
        </p:nvSpPr>
        <p:spPr>
          <a:xfrm>
            <a:off x="903770" y="741893"/>
            <a:ext cx="6048672" cy="3757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BRIDGE Code </a:t>
            </a:r>
            <a:r>
              <a:rPr lang="de-DE" sz="120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optimisations</a:t>
            </a:r>
            <a:endParaRPr lang="de-DE" sz="1200" b="1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14313" indent="-214313" defTabSz="685800" eaLnBrk="0" fontAlgn="base" hangingPunct="0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Profiling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:</a:t>
            </a:r>
          </a:p>
          <a:p>
            <a:pPr marL="557213" lvl="1" indent="-214313" defTabSz="68580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050" strike="sngStrike" dirty="0" err="1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gprof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 (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unsatisfactory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for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BRIDGE)</a:t>
            </a:r>
          </a:p>
          <a:p>
            <a:pPr marL="557213" lvl="1" indent="-214313" defTabSz="68580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050" dirty="0" err="1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valgrind</a:t>
            </a:r>
            <a:r>
              <a:rPr lang="de-DE" sz="1050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 –</a:t>
            </a:r>
            <a:r>
              <a:rPr lang="de-DE" sz="1050" dirty="0" err="1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tool</a:t>
            </a:r>
            <a:r>
              <a:rPr lang="de-DE" sz="1050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=</a:t>
            </a:r>
            <a:r>
              <a:rPr lang="de-DE" sz="1050" dirty="0" err="1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callgrind</a:t>
            </a:r>
            <a:r>
              <a:rPr lang="de-DE" sz="1050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 &lt;</a:t>
            </a:r>
            <a:r>
              <a:rPr lang="de-DE" sz="1050" dirty="0" err="1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executable</a:t>
            </a:r>
            <a:r>
              <a:rPr lang="de-DE" sz="1050" dirty="0">
                <a:solidFill>
                  <a:prstClr val="black"/>
                </a:solidFill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&gt; &lt;Options&gt;</a:t>
            </a:r>
          </a:p>
          <a:p>
            <a:pPr marL="557213" lvl="1" indent="-214313" defTabSz="68580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simple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run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time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measurements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(not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very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accurate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  <a:t>)</a:t>
            </a:r>
            <a:b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Courier New" panose="02070309020205020404" pitchFamily="49" charset="0"/>
              </a:rPr>
            </a:br>
            <a:endParaRPr lang="de-DE" sz="12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13" indent="-214313" defTabSz="685800" eaLnBrk="0" fontAlgn="base" hangingPunct="0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Mass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matrix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:                                            , ,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actually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needed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lang="de-DE" sz="12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lang="de-DE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</a:t>
            </a:r>
            <a:r>
              <a:rPr lang="de-DE" sz="1200" i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ij</a:t>
            </a:r>
            <a:r>
              <a:rPr lang="de-DE" sz="12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</a:t>
            </a:r>
            <a:r>
              <a:rPr lang="de-DE" sz="12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-1</a:t>
            </a:r>
            <a:r>
              <a:rPr lang="de-DE" sz="12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</a:t>
            </a:r>
            <a:r>
              <a:rPr lang="de-DE" sz="1200" i="1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j</a:t>
            </a:r>
            <a:br>
              <a:rPr lang="de-DE" sz="1200" i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</a:br>
            <a:br>
              <a:rPr lang="de-DE" sz="1200" i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</a:b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has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 a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tensor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product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representation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,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if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J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 separates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horiz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. / </a:t>
            </a:r>
            <a:r>
              <a:rPr lang="de-DE" sz="1200" dirty="0" err="1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vertic</a:t>
            </a:r>
            <a:r>
              <a:rPr lang="de-DE" sz="12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.</a:t>
            </a:r>
            <a:endParaRPr lang="de-DE" sz="12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13" indent="-214313" defTabSz="685800" eaLnBrk="0" fontAlgn="base" hangingPunct="0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Improve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tensor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product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multiplications</a:t>
            </a: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14313" indent="-214313" defTabSz="685800" eaLnBrk="0" fontAlgn="base" hangingPunct="0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…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several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other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stuff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(in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general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reduce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memory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access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) …</a:t>
            </a:r>
            <a:b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</a:b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defTabSz="685800" eaLnBrk="0" fontAlgn="base" hangingPunct="0">
              <a:spcBef>
                <a:spcPts val="45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efficiency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gain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until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now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about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10-35% 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(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much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too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less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!)</a:t>
            </a:r>
          </a:p>
          <a:p>
            <a:pPr marL="342900" lvl="1" defTabSz="685800" eaLnBrk="0" fontAlgn="base" hangingPunct="0">
              <a:spcBef>
                <a:spcPts val="450"/>
              </a:spcBef>
              <a:spcAft>
                <a:spcPct val="0"/>
              </a:spcAft>
              <a:defRPr/>
            </a:pP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  <a:sym typeface="Wingdings" panose="05000000000000000000" pitchFamily="2" charset="2"/>
            </a:endParaRPr>
          </a:p>
          <a:p>
            <a:pPr marL="214313" indent="-214313" defTabSz="685800" eaLnBrk="0" fontAlgn="base" hangingPunct="0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Change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the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IMEX-RK time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integration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from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SSP3(4,3,3)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to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SSP3(3,3,2):</a:t>
            </a:r>
            <a:b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reduces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number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of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LSE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solves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from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4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to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3, and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allows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a 50%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longer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time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step</a:t>
            </a:r>
            <a:b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additionally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saves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a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factor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2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of</a:t>
            </a:r>
            <a:r>
              <a:rPr lang="de-DE" sz="12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2</a:t>
            </a:r>
            <a:endParaRPr lang="de-DE" sz="1200" i="1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29699" name="Grafik 2">
            <a:extLst>
              <a:ext uri="{FF2B5EF4-FFF2-40B4-BE49-F238E27FC236}">
                <a16:creationId xmlns:a16="http://schemas.microsoft.com/office/drawing/2014/main" id="{EBADCB3E-27A1-4590-8DD5-448A52CAD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42" y="2058328"/>
            <a:ext cx="1910954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feld 1">
            <a:extLst>
              <a:ext uri="{FF2B5EF4-FFF2-40B4-BE49-F238E27FC236}">
                <a16:creationId xmlns:a16="http://schemas.microsoft.com/office/drawing/2014/main" id="{7A96F506-1E8A-45D8-8A5C-CCE21861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63" y="4349291"/>
            <a:ext cx="36808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de-DE" sz="1350" dirty="0">
                <a:solidFill>
                  <a:prstClr val="black"/>
                </a:solidFill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lang="de-DE" altLang="de-DE" sz="1350" dirty="0">
                <a:solidFill>
                  <a:prstClr val="black"/>
                </a:solidFill>
                <a:ea typeface="DejaVu Sans"/>
                <a:cs typeface="DejaVu Sans"/>
              </a:rPr>
              <a:t>Much </a:t>
            </a:r>
            <a:r>
              <a:rPr lang="de-DE" altLang="de-DE" sz="1350" dirty="0" err="1">
                <a:solidFill>
                  <a:prstClr val="black"/>
                </a:solidFill>
                <a:ea typeface="DejaVu Sans"/>
                <a:cs typeface="DejaVu Sans"/>
              </a:rPr>
              <a:t>more</a:t>
            </a:r>
            <a:r>
              <a:rPr lang="de-DE" altLang="de-DE" sz="1350" dirty="0">
                <a:solidFill>
                  <a:prstClr val="black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prstClr val="black"/>
                </a:solidFill>
                <a:ea typeface="DejaVu Sans"/>
                <a:cs typeface="DejaVu Sans"/>
              </a:rPr>
              <a:t>optimizations</a:t>
            </a:r>
            <a:r>
              <a:rPr lang="de-DE" altLang="de-DE" sz="1350" dirty="0">
                <a:solidFill>
                  <a:prstClr val="black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prstClr val="black"/>
                </a:solidFill>
                <a:ea typeface="DejaVu Sans"/>
                <a:cs typeface="DejaVu Sans"/>
              </a:rPr>
              <a:t>are</a:t>
            </a:r>
            <a:r>
              <a:rPr lang="de-DE" altLang="de-DE" sz="1350" dirty="0">
                <a:solidFill>
                  <a:prstClr val="black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prstClr val="black"/>
                </a:solidFill>
                <a:ea typeface="DejaVu Sans"/>
                <a:cs typeface="DejaVu Sans"/>
              </a:rPr>
              <a:t>necessary</a:t>
            </a:r>
            <a:r>
              <a:rPr lang="de-DE" altLang="de-DE" sz="1350" dirty="0">
                <a:solidFill>
                  <a:prstClr val="black"/>
                </a:solidFill>
                <a:ea typeface="DejaVu Sans"/>
                <a:cs typeface="DejaVu Sans"/>
              </a:rPr>
              <a:t>….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95BD2-0EC9-6B13-1E58-3C461ABF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C1FC1-D382-64DA-4129-52D3434D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10F16-BE1B-BBC5-FEE3-1AC5DD9C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C2EDE26-AFA9-446B-8FD9-5106C3CEA9F5}"/>
              </a:ext>
            </a:extLst>
          </p:cNvPr>
          <p:cNvSpPr txBox="1"/>
          <p:nvPr/>
        </p:nvSpPr>
        <p:spPr>
          <a:xfrm>
            <a:off x="861853" y="1287910"/>
            <a:ext cx="71577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00"/>
                </a:solidFill>
              </a:rPr>
              <a:t>Output </a:t>
            </a:r>
            <a:r>
              <a:rPr lang="de-DE" sz="1400" b="1" dirty="0" err="1">
                <a:solidFill>
                  <a:srgbClr val="000000"/>
                </a:solidFill>
              </a:rPr>
              <a:t>routines</a:t>
            </a:r>
            <a:endParaRPr lang="de-DE" sz="1400" b="1" dirty="0">
              <a:solidFill>
                <a:srgbClr val="000000"/>
              </a:solidFill>
            </a:endParaRPr>
          </a:p>
          <a:p>
            <a:endParaRPr lang="de-DE" sz="1400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>
                <a:solidFill>
                  <a:srgbClr val="000000"/>
                </a:solidFill>
              </a:rPr>
              <a:t>until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now</a:t>
            </a:r>
            <a:r>
              <a:rPr lang="de-DE" sz="1400" dirty="0">
                <a:solidFill>
                  <a:srgbClr val="000000"/>
                </a:solidFill>
              </a:rPr>
              <a:t>: </a:t>
            </a:r>
            <a:r>
              <a:rPr lang="de-DE" sz="1400" dirty="0" err="1">
                <a:solidFill>
                  <a:srgbClr val="000000"/>
                </a:solidFill>
              </a:rPr>
              <a:t>is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done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using</a:t>
            </a:r>
            <a:r>
              <a:rPr lang="de-DE" sz="1400" dirty="0">
                <a:solidFill>
                  <a:srgbClr val="000000"/>
                </a:solidFill>
              </a:rPr>
              <a:t> YAC (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interpolation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) +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netcdf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fortran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interface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sometimes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‚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memory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explosion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‘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occurs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in larger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simulations</a:t>
            </a:r>
            <a:endParaRPr lang="de-DE" sz="14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new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alternative: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directly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use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FE ‚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interpolation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‘ and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only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netcdf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fortran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interface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much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simpler 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‚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single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column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‘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simulations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now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possible (i.e. on 2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triangles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much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faster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output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(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every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processor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flushes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to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disc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however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one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has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to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collect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output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on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processors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(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is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done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 via Python </a:t>
            </a:r>
            <a:r>
              <a:rPr lang="de-DE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xarray</a:t>
            </a:r>
            <a: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  <a:br>
              <a:rPr lang="de-DE" sz="1400" dirty="0">
                <a:solidFill>
                  <a:srgbClr val="000000"/>
                </a:solidFill>
                <a:sym typeface="Wingdings" panose="05000000000000000000" pitchFamily="2" charset="2"/>
              </a:rPr>
            </a:br>
            <a:endParaRPr lang="de-DE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8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7E5FA8-DC78-4BBC-ADEA-9B968EA25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77" y="2158691"/>
            <a:ext cx="3332857" cy="24328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ICON results from David’s master thesis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 Reinert (DWD)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8FC84-22FA-4F5E-86B7-A7761BE44B02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6673C22-E0D7-4129-87A9-58B968A0AE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244" y="715352"/>
            <a:ext cx="7572233" cy="930758"/>
          </a:xfrm>
        </p:spPr>
        <p:txBody>
          <a:bodyPr/>
          <a:lstStyle/>
          <a:p>
            <a:r>
              <a:rPr lang="en-US" sz="1400" dirty="0"/>
              <a:t>1D (vertical) transport of a Gaussian hill on a uniform grid with </a:t>
            </a:r>
            <a:r>
              <a:rPr lang="en-US" sz="1400" dirty="0" err="1"/>
              <a:t>C</a:t>
            </a:r>
            <a:r>
              <a:rPr lang="en-US" sz="1400" baseline="-25000" dirty="0" err="1"/>
              <a:t>max</a:t>
            </a:r>
            <a:r>
              <a:rPr lang="en-US" sz="1400" dirty="0"/>
              <a:t>=0.5.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PPM</a:t>
            </a:r>
            <a:r>
              <a:rPr lang="en-US" sz="1400" dirty="0"/>
              <a:t>: convergence rate drops to </a:t>
            </a:r>
            <a:r>
              <a:rPr lang="en-US" sz="1400" b="1" dirty="0">
                <a:solidFill>
                  <a:schemeClr val="tx1"/>
                </a:solidFill>
              </a:rPr>
              <a:t>first-order for spatially varying v</a:t>
            </a:r>
            <a:r>
              <a:rPr lang="en-US" sz="1400" dirty="0"/>
              <a:t>.</a:t>
            </a:r>
          </a:p>
          <a:p>
            <a:r>
              <a:rPr lang="en-US" dirty="0"/>
              <a:t>Is this an implementation issue or a property of the scheme?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089396-654F-416A-B224-F7B05698A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932" y="2158691"/>
            <a:ext cx="3332857" cy="24328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E53A14-69DD-409B-8746-898E1DFFE141}"/>
                  </a:ext>
                </a:extLst>
              </p:cNvPr>
              <p:cNvSpPr txBox="1"/>
              <p:nvPr/>
            </p:nvSpPr>
            <p:spPr>
              <a:xfrm>
                <a:off x="5558513" y="1845814"/>
                <a:ext cx="253396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𝑣</m:t>
                      </m:r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𝑧</m:t>
                      </m:r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)~</m:t>
                      </m:r>
                      <m:func>
                        <m:func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l-GR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D4B9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l-G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de-DE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D4B9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4="http://schemas.microsoft.com/office/drawing/2010/main" xmlns:a16="http://schemas.microsoft.com/office/drawing/2014/main" xmlns="" id="{3FE53A14-69DD-409B-8746-898E1DFFE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513" y="1845814"/>
                <a:ext cx="2533962" cy="246221"/>
              </a:xfrm>
              <a:prstGeom prst="rect">
                <a:avLst/>
              </a:prstGeom>
              <a:blipFill>
                <a:blip r:embed="rId4"/>
                <a:stretch>
                  <a:fillRect l="-481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721EC9-CCC0-4A12-8522-BE930A34EE17}"/>
                  </a:ext>
                </a:extLst>
              </p:cNvPr>
              <p:cNvSpPr txBox="1"/>
              <p:nvPr/>
            </p:nvSpPr>
            <p:spPr>
              <a:xfrm>
                <a:off x="1809908" y="1847041"/>
                <a:ext cx="122610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𝑣</m:t>
                      </m:r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)~</m:t>
                      </m:r>
                      <m:r>
                        <m:rPr>
                          <m:sty m:val="p"/>
                        </m:rPr>
                        <a:rPr kumimoji="0" lang="de-DE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de-DE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l-GR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m:rPr>
                          <m:sty m:val="p"/>
                        </m:rPr>
                        <a:rPr kumimoji="0" lang="de-DE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</m:t>
                      </m:r>
                      <m:r>
                        <a:rPr kumimoji="0" lang="de-DE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D4B9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4="http://schemas.microsoft.com/office/drawing/2010/main" xmlns:a16="http://schemas.microsoft.com/office/drawing/2014/main" xmlns="" id="{EC721EC9-CCC0-4A12-8522-BE930A34E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908" y="1847041"/>
                <a:ext cx="1226105" cy="246221"/>
              </a:xfrm>
              <a:prstGeom prst="rect">
                <a:avLst/>
              </a:prstGeom>
              <a:blipFill>
                <a:blip r:embed="rId5"/>
                <a:stretch>
                  <a:fillRect l="-1493" r="-497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B4AE682C-0898-4FC9-91D6-9B9BAEF496EC}"/>
              </a:ext>
            </a:extLst>
          </p:cNvPr>
          <p:cNvSpPr>
            <a:spLocks/>
          </p:cNvSpPr>
          <p:nvPr/>
        </p:nvSpPr>
        <p:spPr>
          <a:xfrm rot="14647928">
            <a:off x="5458714" y="3748621"/>
            <a:ext cx="468000" cy="28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6CB8D-E6FF-46B7-A938-54E8AACEB44A}"/>
              </a:ext>
            </a:extLst>
          </p:cNvPr>
          <p:cNvSpPr txBox="1"/>
          <p:nvPr/>
        </p:nvSpPr>
        <p:spPr>
          <a:xfrm>
            <a:off x="3321485" y="4363739"/>
            <a:ext cx="77136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D. Strassmann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41E8E-9C67-4FBD-8066-711E7FDD5614}"/>
              </a:ext>
            </a:extLst>
          </p:cNvPr>
          <p:cNvSpPr txBox="1"/>
          <p:nvPr/>
        </p:nvSpPr>
        <p:spPr>
          <a:xfrm>
            <a:off x="7583804" y="4367846"/>
            <a:ext cx="77136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D. Strassmann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012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6FEAF6F-C127-451F-956E-E01304C25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62803F-3BA5-4027-B82F-96B5B8D57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CB4DDD5-5B48-457B-9C42-403DDA6B069C}"/>
              </a:ext>
            </a:extLst>
          </p:cNvPr>
          <p:cNvSpPr txBox="1"/>
          <p:nvPr/>
        </p:nvSpPr>
        <p:spPr>
          <a:xfrm>
            <a:off x="444260" y="1052057"/>
            <a:ext cx="7491025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 </a:t>
            </a:r>
            <a:r>
              <a:rPr lang="de-DE" b="1" dirty="0" err="1"/>
              <a:t>slightly</a:t>
            </a:r>
            <a:r>
              <a:rPr lang="de-DE" b="1" dirty="0"/>
              <a:t> </a:t>
            </a:r>
            <a:r>
              <a:rPr lang="de-DE" b="1" dirty="0" err="1"/>
              <a:t>more</a:t>
            </a:r>
            <a:r>
              <a:rPr lang="de-DE" b="1" dirty="0"/>
              <a:t> </a:t>
            </a:r>
            <a:r>
              <a:rPr lang="de-DE" b="1" dirty="0" err="1"/>
              <a:t>realistic</a:t>
            </a:r>
            <a:r>
              <a:rPr lang="de-DE" b="1" dirty="0"/>
              <a:t> </a:t>
            </a:r>
            <a:r>
              <a:rPr lang="de-DE" b="1" dirty="0" err="1"/>
              <a:t>simulation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BRIDGE …</a:t>
            </a:r>
          </a:p>
          <a:p>
            <a:endParaRPr lang="de-DE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‚Limited </a:t>
            </a:r>
            <a:r>
              <a:rPr lang="de-DE" sz="1600" dirty="0" err="1"/>
              <a:t>area</a:t>
            </a:r>
            <a:r>
              <a:rPr lang="de-DE" sz="1600" dirty="0"/>
              <a:t>‘ </a:t>
            </a:r>
            <a:r>
              <a:rPr lang="de-DE" sz="1600" dirty="0" err="1"/>
              <a:t>simulation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initial/</a:t>
            </a:r>
            <a:r>
              <a:rPr lang="de-DE" sz="1600" dirty="0" err="1"/>
              <a:t>boundary</a:t>
            </a:r>
            <a:r>
              <a:rPr lang="de-DE" sz="1600" dirty="0"/>
              <a:t> </a:t>
            </a:r>
            <a:r>
              <a:rPr lang="de-DE" sz="1600" dirty="0" err="1"/>
              <a:t>values</a:t>
            </a:r>
            <a:r>
              <a:rPr lang="de-DE" sz="1600" dirty="0"/>
              <a:t> </a:t>
            </a:r>
            <a:r>
              <a:rPr lang="de-DE" sz="1600" dirty="0" err="1"/>
              <a:t>taken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geostropic</a:t>
            </a:r>
            <a:r>
              <a:rPr lang="de-DE" sz="1600" dirty="0"/>
              <a:t>/</a:t>
            </a:r>
            <a:r>
              <a:rPr lang="de-DE" sz="1600" dirty="0" err="1"/>
              <a:t>hydrostatic</a:t>
            </a:r>
            <a:r>
              <a:rPr lang="de-DE" sz="1600" dirty="0"/>
              <a:t> </a:t>
            </a:r>
            <a:r>
              <a:rPr lang="de-DE" sz="1600" dirty="0" err="1"/>
              <a:t>balancing</a:t>
            </a:r>
            <a:r>
              <a:rPr lang="de-DE" sz="1600" dirty="0"/>
              <a:t> </a:t>
            </a:r>
            <a:r>
              <a:rPr lang="de-DE" sz="1600" dirty="0" err="1"/>
              <a:t>scheme</a:t>
            </a:r>
            <a:r>
              <a:rPr lang="de-DE" sz="1600" dirty="0"/>
              <a:t> (</a:t>
            </a:r>
            <a:r>
              <a:rPr lang="de-DE" sz="1600" dirty="0" err="1"/>
              <a:t>see</a:t>
            </a:r>
            <a:r>
              <a:rPr lang="de-DE" sz="1600" dirty="0"/>
              <a:t> </a:t>
            </a:r>
            <a:r>
              <a:rPr lang="de-DE" sz="1600" dirty="0" err="1"/>
              <a:t>ellip</a:t>
            </a:r>
            <a:r>
              <a:rPr lang="de-DE" sz="1600" dirty="0"/>
              <a:t>./</a:t>
            </a:r>
            <a:r>
              <a:rPr lang="de-DE" sz="1600" dirty="0" err="1"/>
              <a:t>sphere</a:t>
            </a:r>
            <a:r>
              <a:rPr lang="de-DE" sz="1600" dirty="0"/>
              <a:t> </a:t>
            </a:r>
            <a:r>
              <a:rPr lang="de-DE" sz="1600" dirty="0" err="1"/>
              <a:t>topic</a:t>
            </a:r>
            <a:r>
              <a:rPr lang="de-DE" sz="1600" dirty="0"/>
              <a:t> </a:t>
            </a:r>
            <a:r>
              <a:rPr lang="de-DE" sz="1600" dirty="0" err="1"/>
              <a:t>above</a:t>
            </a:r>
            <a:r>
              <a:rPr lang="de-DE" sz="16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/>
              <a:t>Nearly</a:t>
            </a:r>
            <a:r>
              <a:rPr lang="de-DE" sz="1600" dirty="0"/>
              <a:t> ICON-D2 </a:t>
            </a:r>
            <a:r>
              <a:rPr lang="de-DE" sz="1600" dirty="0" err="1"/>
              <a:t>area</a:t>
            </a:r>
            <a:r>
              <a:rPr lang="de-DE" sz="1600" dirty="0"/>
              <a:t>, R2B8 </a:t>
            </a:r>
            <a:r>
              <a:rPr lang="de-DE" sz="1600" dirty="0" err="1"/>
              <a:t>grid</a:t>
            </a:r>
            <a:r>
              <a:rPr lang="de-DE" sz="1600" dirty="0"/>
              <a:t> (dx~10km)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/>
              <a:t>Orography</a:t>
            </a:r>
            <a:r>
              <a:rPr lang="de-DE" sz="1600" dirty="0"/>
              <a:t> on R2B10 (~2.5km), </a:t>
            </a:r>
            <a:r>
              <a:rPr lang="de-DE" sz="1600" dirty="0" err="1"/>
              <a:t>generated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R2B13 (~300m) ASTER </a:t>
            </a:r>
            <a:r>
              <a:rPr lang="de-DE" sz="1600" dirty="0" err="1"/>
              <a:t>data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DG 4th </a:t>
            </a:r>
            <a:r>
              <a:rPr lang="de-DE" sz="1600" dirty="0" err="1"/>
              <a:t>order</a:t>
            </a:r>
            <a:r>
              <a:rPr lang="de-DE" sz="1600" dirty="0"/>
              <a:t> SSP3(3,3,2) IMEX-RK-HEVI time </a:t>
            </a:r>
            <a:r>
              <a:rPr lang="de-DE" sz="1600" dirty="0" err="1"/>
              <a:t>integration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/>
              <a:t>With</a:t>
            </a:r>
            <a:r>
              <a:rPr lang="de-DE" sz="1600" dirty="0"/>
              <a:t> TKE </a:t>
            </a:r>
            <a:r>
              <a:rPr lang="de-DE" sz="1600" dirty="0" err="1"/>
              <a:t>turbulence</a:t>
            </a:r>
            <a:r>
              <a:rPr lang="de-DE" sz="1600" dirty="0"/>
              <a:t> </a:t>
            </a:r>
            <a:r>
              <a:rPr lang="de-DE" sz="1600" dirty="0" err="1"/>
              <a:t>scheme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515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A6B209-7819-4950-995A-DF494D47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25B3D5-580A-47D3-B359-395C129D1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9CD462-67A0-4EE5-B734-61948D43A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275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95BD2-0EC9-6B13-1E58-3C461ABF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C1FC1-D382-64DA-4129-52D3434D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10F16-BE1B-BBC5-FEE3-1AC5DD9C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8EC2DB-1DC2-4A9B-AA79-65AFB4222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8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95BD2-0EC9-6B13-1E58-3C461ABF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C1FC1-D382-64DA-4129-52D3434D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10F16-BE1B-BBC5-FEE3-1AC5DD9C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185266-43F7-44DE-91BC-5AF237BD64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35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95BD2-0EC9-6B13-1E58-3C461ABF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C1FC1-D382-64DA-4129-52D3434D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10F16-BE1B-BBC5-FEE3-1AC5DD9C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865FE0-6A39-4975-B010-2A129F613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13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95BD2-0EC9-6B13-1E58-3C461ABF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C1FC1-D382-64DA-4129-52D3434D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10F16-BE1B-BBC5-FEE3-1AC5DD9C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A0DF9E-007D-42AB-A0DC-1D29782FE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830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95BD2-0EC9-6B13-1E58-3C461ABF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C1FC1-D382-64DA-4129-52D3434D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10F16-BE1B-BBC5-FEE3-1AC5DD9C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6EF4E4-0509-4E93-BD35-AC36A7459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042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95BD2-0EC9-6B13-1E58-3C461ABF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C1FC1-D382-64DA-4129-52D3434D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10F16-BE1B-BBC5-FEE3-1AC5DD9C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F48562-4576-4CE3-964C-41C3E59B4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8369D8-78CC-415F-A745-C688B453A5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9884" r="9507" b="15803"/>
          <a:stretch/>
        </p:blipFill>
        <p:spPr>
          <a:xfrm>
            <a:off x="2452033" y="1628542"/>
            <a:ext cx="3492000" cy="226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FEC39DE-FAEA-4DF2-8DAF-E0FB3A57A346}"/>
              </a:ext>
            </a:extLst>
          </p:cNvPr>
          <p:cNvSpPr/>
          <p:nvPr/>
        </p:nvSpPr>
        <p:spPr>
          <a:xfrm>
            <a:off x="2200759" y="4231037"/>
            <a:ext cx="282844" cy="170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8CEAD4B-11D1-4401-9384-A84B6AF64FD5}"/>
              </a:ext>
            </a:extLst>
          </p:cNvPr>
          <p:cNvCxnSpPr/>
          <p:nvPr/>
        </p:nvCxnSpPr>
        <p:spPr>
          <a:xfrm flipV="1">
            <a:off x="2200759" y="3332300"/>
            <a:ext cx="240224" cy="8987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B034439-346D-44CE-94D1-8AC660944AEC}"/>
              </a:ext>
            </a:extLst>
          </p:cNvPr>
          <p:cNvCxnSpPr>
            <a:cxnSpLocks/>
          </p:cNvCxnSpPr>
          <p:nvPr/>
        </p:nvCxnSpPr>
        <p:spPr>
          <a:xfrm flipV="1">
            <a:off x="2491328" y="3896542"/>
            <a:ext cx="418479" cy="3344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78F24BD-F167-45BC-A495-0380242E849E}"/>
              </a:ext>
            </a:extLst>
          </p:cNvPr>
          <p:cNvCxnSpPr>
            <a:cxnSpLocks/>
          </p:cNvCxnSpPr>
          <p:nvPr/>
        </p:nvCxnSpPr>
        <p:spPr>
          <a:xfrm flipV="1">
            <a:off x="2222069" y="3950560"/>
            <a:ext cx="432016" cy="4493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829F8E94-26AA-422D-B7BF-AE9616ED7B8E}"/>
              </a:ext>
            </a:extLst>
          </p:cNvPr>
          <p:cNvCxnSpPr>
            <a:cxnSpLocks/>
          </p:cNvCxnSpPr>
          <p:nvPr/>
        </p:nvCxnSpPr>
        <p:spPr>
          <a:xfrm flipV="1">
            <a:off x="2491328" y="3896543"/>
            <a:ext cx="2061286" cy="503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3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95BD2-0EC9-6B13-1E58-3C461ABF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C1FC1-D382-64DA-4129-52D3434D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10F16-BE1B-BBC5-FEE3-1AC5DD9C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1BE041-9A88-47E7-B6BB-B3B3E913D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0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3FF7752-037D-4DAB-BA48-4AC2974B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87FE9B-523C-4C58-96D4-468AF00D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8E111E-6063-5C6E-ECBE-1BE217623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4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204191"/>
            <a:ext cx="6821199" cy="304699"/>
          </a:xfrm>
        </p:spPr>
        <p:txBody>
          <a:bodyPr/>
          <a:lstStyle/>
          <a:p>
            <a:r>
              <a:rPr lang="en-US" dirty="0"/>
              <a:t>Example: truncation error for the case v(</a:t>
            </a:r>
            <a:r>
              <a:rPr lang="en-US" dirty="0" err="1"/>
              <a:t>x,t</a:t>
            </a:r>
            <a:r>
              <a:rPr lang="en-US" dirty="0"/>
              <a:t>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 Reinert (DWD)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8FC84-22FA-4F5E-86B7-A7761BE44B02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5021455" y="905522"/>
            <a:ext cx="3846286" cy="1077131"/>
          </a:xfrm>
        </p:spPr>
        <p:txBody>
          <a:bodyPr/>
          <a:lstStyle/>
          <a:p>
            <a:r>
              <a:rPr lang="en-US" dirty="0"/>
              <a:t>Results simplify for the other cases</a:t>
            </a:r>
          </a:p>
          <a:p>
            <a:r>
              <a:rPr lang="en-US" dirty="0"/>
              <a:t>According to this analysis, the scheme is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fourth-order accurate in space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first-order accurate in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0CD937-D758-4BA1-AA40-61F797436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87" y="760866"/>
            <a:ext cx="3012000" cy="386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F808108-9FE5-4071-A7B8-698FD9A5F035}"/>
              </a:ext>
            </a:extLst>
          </p:cNvPr>
          <p:cNvSpPr>
            <a:spLocks noChangeAspect="1"/>
          </p:cNvSpPr>
          <p:nvPr/>
        </p:nvSpPr>
        <p:spPr>
          <a:xfrm>
            <a:off x="2866032" y="1828802"/>
            <a:ext cx="307703" cy="30770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5F1BD9-F4FB-4095-9574-41E8173343BB}"/>
              </a:ext>
            </a:extLst>
          </p:cNvPr>
          <p:cNvSpPr>
            <a:spLocks noChangeAspect="1"/>
          </p:cNvSpPr>
          <p:nvPr/>
        </p:nvSpPr>
        <p:spPr>
          <a:xfrm>
            <a:off x="2786420" y="2298891"/>
            <a:ext cx="307703" cy="30770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C7931-EC2B-4DA2-AA68-273E91505A12}"/>
              </a:ext>
            </a:extLst>
          </p:cNvPr>
          <p:cNvSpPr txBox="1">
            <a:spLocks noChangeAspect="1"/>
          </p:cNvSpPr>
          <p:nvPr/>
        </p:nvSpPr>
        <p:spPr>
          <a:xfrm>
            <a:off x="3732663" y="4167201"/>
            <a:ext cx="615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😱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71697-192B-B455-9204-34C835BAF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14A5A47-F0B2-DED1-21B9-A760C4D0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7ED6E9-08BF-CD12-5E1F-A6F5048C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DCFC46-EF24-8933-AA96-59ABF28F8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278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9E18F-517A-311B-D00F-6B3D57D50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7F16B08-F3F2-2B47-36DA-A06957AA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D70F1A2-E6AC-1D28-618D-B5D352D1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4360A6-A919-D083-CAF2-C84F629243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0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50431B9-6896-1109-AFDE-F464675E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84D152-F7A6-5C5D-0941-8D065BBD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081AC3F-5B61-6E67-978A-8C2453A39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997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45199C-A2DC-3351-2241-F5D0E464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6421CB-3449-3A3E-39B9-259BC34A6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67D560-B5A5-9A39-EE2A-F4E4DC8B8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535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5B3BC5F-27B2-9C95-E2AA-3E183505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0DD0BE-D2C7-B53F-C28D-1C1B7C1A0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3E833D-E253-2AF8-C3E1-0528FB0F2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024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E81FC44-9B9A-F77C-8147-232849E2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7E9EEE-E179-2F3B-3B1C-A4B51914A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FCB6B2-0474-B9CF-E7BB-7BE8C0620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" y="0"/>
            <a:ext cx="7525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919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hteck 1">
            <a:extLst>
              <a:ext uri="{FF2B5EF4-FFF2-40B4-BE49-F238E27FC236}">
                <a16:creationId xmlns:a16="http://schemas.microsoft.com/office/drawing/2014/main" id="{995AEB7D-C41F-4BFE-8353-0F57DDFB4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19" y="746523"/>
            <a:ext cx="6535341" cy="403956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 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FE/DG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MPI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parallelized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	Q2/2021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	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shallow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Q3/2021 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	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Euler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Q1/2022 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2.b	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BR1/BR2       	Q2/2022	</a:t>
            </a:r>
            <a:r>
              <a:rPr lang="de-DE" sz="1350" b="1" spc="-1" dirty="0">
                <a:solidFill>
                  <a:srgbClr val="00B050"/>
                </a:solidFill>
                <a:latin typeface="Wingdings"/>
                <a:ea typeface="Calibri"/>
                <a:cs typeface="DejaVu Sans"/>
              </a:rPr>
              <a:t></a:t>
            </a:r>
            <a:r>
              <a:rPr lang="de-DE" sz="1350" spc="-1" dirty="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/</a:t>
            </a:r>
            <a:r>
              <a:rPr lang="de-DE" sz="1350" spc="-1" dirty="0">
                <a:solidFill>
                  <a:srgbClr val="FFC000"/>
                </a:solidFill>
                <a:latin typeface="Webdings"/>
                <a:ea typeface="Calibri"/>
                <a:cs typeface="DejaVu Sans"/>
              </a:rPr>
              <a:t>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2.c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refinement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Q2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/2022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Euler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HEVI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(IMEX-RK)   	Q3/2022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3.b 	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solver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(Schur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.,...)   	Q4/2022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3.c	</a:t>
            </a:r>
            <a:r>
              <a:rPr lang="de-DE" altLang="de-DE" sz="135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HEVI  	Q1/2023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endParaRPr lang="de-DE" altLang="de-DE" sz="135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(Kessler) +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tracer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advection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(positive definit)  	</a:t>
            </a: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	+ explicit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Q4/2022	</a:t>
            </a:r>
            <a:r>
              <a:rPr lang="de-DE" sz="1350" spc="-1" dirty="0">
                <a:solidFill>
                  <a:srgbClr val="FFC000"/>
                </a:solidFill>
                <a:latin typeface="Webdings"/>
                <a:ea typeface="Calibri"/>
                <a:cs typeface="DejaVu Sans"/>
              </a:rPr>
              <a:t></a:t>
            </a:r>
            <a:r>
              <a:rPr lang="de-DE" altLang="de-DE" sz="135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4.b 	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Graupel) </a:t>
            </a:r>
            <a:b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+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Q1/2023	</a:t>
            </a:r>
            <a:r>
              <a:rPr lang="de-DE" altLang="de-DE" sz="135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b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	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HEVI diffusion on dt(fast phys.);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physics-dynamics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coupl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./time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integr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r>
              <a:rPr lang="en-US" sz="1350" dirty="0">
                <a:solidFill>
                  <a:srgbClr val="2D4B9B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	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Q4/2023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/</a:t>
            </a:r>
            <a:r>
              <a:rPr lang="de-DE" sz="1350" spc="-1" dirty="0">
                <a:solidFill>
                  <a:srgbClr val="FFC000"/>
                </a:solidFill>
                <a:latin typeface="Webdings"/>
                <a:ea typeface="Calibri"/>
                <a:cs typeface="DejaVu Sans"/>
              </a:rPr>
              <a:t>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	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lateral BCs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Q1/2023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/</a:t>
            </a:r>
            <a:r>
              <a:rPr lang="de-DE" altLang="de-DE" sz="1350" b="1" spc="-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7.a 	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vectorized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Q2/2023</a:t>
            </a: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7.b		</a:t>
            </a:r>
            <a:r>
              <a:rPr lang="de-DE" altLang="de-DE" sz="13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lang="de-DE" altLang="de-DE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Q1/2024</a:t>
            </a: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7.c	</a:t>
            </a:r>
            <a:r>
              <a:rPr lang="de-DE" altLang="de-DE" sz="1350" b="1" dirty="0" err="1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r>
              <a:rPr lang="de-DE" altLang="de-DE" sz="1350" b="1" dirty="0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code </a:t>
            </a:r>
            <a:r>
              <a:rPr lang="de-DE" altLang="de-DE" sz="1350" b="1" dirty="0" err="1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Q4/2024	</a:t>
            </a:r>
            <a:r>
              <a:rPr lang="de-DE" altLang="de-DE" sz="135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altLang="de-DE" sz="1350" dirty="0" err="1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one-equation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BL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Q2/2023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 </a:t>
            </a:r>
            <a:endParaRPr lang="de-DE" sz="1350" spc="-1" dirty="0">
              <a:solidFill>
                <a:srgbClr val="FFC000"/>
              </a:solidFill>
              <a:latin typeface="Webdings"/>
              <a:ea typeface="Calibri"/>
              <a:cs typeface="DejaVu Sans"/>
            </a:endParaRPr>
          </a:p>
          <a:p>
            <a:pPr marL="257175" indent="-257175" defTabSz="685800" eaLnBrk="0" fontAlgn="base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AutoNum type="arabicPeriod" startAt="6"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059" name="Textfeld 3">
            <a:extLst>
              <a:ext uri="{FF2B5EF4-FFF2-40B4-BE49-F238E27FC236}">
                <a16:creationId xmlns:a16="http://schemas.microsoft.com/office/drawing/2014/main" id="{1A2E2D00-A414-46CE-99FE-B5EFE457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7" y="1006079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DE" altLang="de-DE" sz="1350">
              <a:solidFill>
                <a:srgbClr val="000000"/>
              </a:solidFill>
              <a:ea typeface="DejaVu Sans"/>
              <a:cs typeface="DejaVu San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DE" altLang="de-DE" sz="135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CB2CA398-EC04-4FE4-B0B2-72650CC19DB8}"/>
              </a:ext>
            </a:extLst>
          </p:cNvPr>
          <p:cNvSpPr/>
          <p:nvPr/>
        </p:nvSpPr>
        <p:spPr>
          <a:xfrm>
            <a:off x="7355681" y="4786313"/>
            <a:ext cx="348854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C548C04A-BF0A-4872-B888-E0B79817E405}" type="slidenum">
              <a:rPr lang="de-DE" altLang="de-DE" sz="750">
                <a:solidFill>
                  <a:srgbClr val="000000"/>
                </a:solidFill>
                <a:ea typeface="DejaVu Sans"/>
                <a:cs typeface="DejaVu San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66</a:t>
            </a:fld>
            <a:endParaRPr lang="de-DE" altLang="de-DE" sz="750" dirty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611C131-A548-B9DB-236F-264439A767B9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5062" name="Textfeld 2">
            <a:extLst>
              <a:ext uri="{FF2B5EF4-FFF2-40B4-BE49-F238E27FC236}">
                <a16:creationId xmlns:a16="http://schemas.microsoft.com/office/drawing/2014/main" id="{D68AAB9D-B0BA-4CFF-8251-A0D3B4B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8" y="270000"/>
            <a:ext cx="401173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Milestones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BRIDGE-project  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Sept. 2024)</a:t>
            </a:r>
            <a:endParaRPr lang="de-DE" altLang="de-DE" sz="135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2253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hteck 1">
            <a:extLst>
              <a:ext uri="{FF2B5EF4-FFF2-40B4-BE49-F238E27FC236}">
                <a16:creationId xmlns:a16="http://schemas.microsoft.com/office/drawing/2014/main" id="{995AEB7D-C41F-4BFE-8353-0F57DDFB4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19" y="746523"/>
            <a:ext cx="6535341" cy="403956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 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FE/DG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MPI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parallelized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	Q2/2021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	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shallow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Q3/2021 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	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Euler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Q1/2022 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2.b	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BR1/BR2       	Q2/2022	</a:t>
            </a:r>
            <a:r>
              <a:rPr lang="de-DE" sz="1350" b="1" spc="-1" dirty="0">
                <a:solidFill>
                  <a:srgbClr val="00B050"/>
                </a:solidFill>
                <a:latin typeface="Wingdings"/>
                <a:ea typeface="Calibri"/>
                <a:cs typeface="DejaVu Sans"/>
              </a:rPr>
              <a:t></a:t>
            </a:r>
            <a:r>
              <a:rPr lang="de-DE" sz="1350" spc="-1" dirty="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/</a:t>
            </a:r>
            <a:r>
              <a:rPr lang="de-DE" sz="1350" spc="-1" dirty="0">
                <a:solidFill>
                  <a:srgbClr val="FFC000"/>
                </a:solidFill>
                <a:latin typeface="Webdings"/>
                <a:ea typeface="Calibri"/>
                <a:cs typeface="DejaVu Sans"/>
              </a:rPr>
              <a:t>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2.c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refinement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Q2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/2022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Euler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HEVI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(IMEX-RK)   	Q3/2022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3.b 	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solver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(Schur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.,...)   	Q4/2022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3.c	</a:t>
            </a:r>
            <a:r>
              <a:rPr lang="de-DE" altLang="de-DE" sz="135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HEVI  	Q1/2023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endParaRPr lang="de-DE" altLang="de-DE" sz="135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(Kessler) +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tracer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advection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(positive definit)  	</a:t>
            </a: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	+ explicit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Q4/2022	</a:t>
            </a:r>
            <a:r>
              <a:rPr lang="de-DE" sz="1350" spc="-1" dirty="0">
                <a:solidFill>
                  <a:srgbClr val="FFC000"/>
                </a:solidFill>
                <a:latin typeface="Webdings"/>
                <a:ea typeface="Calibri"/>
                <a:cs typeface="DejaVu Sans"/>
              </a:rPr>
              <a:t>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4.b 	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Graupel) </a:t>
            </a:r>
            <a:b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+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Q1/2023	</a:t>
            </a:r>
            <a:r>
              <a:rPr lang="de-DE" altLang="de-DE" sz="135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b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	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HEVI diffusion on dt(fast phys.);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physics-dynamics </a:t>
            </a:r>
            <a:r>
              <a:rPr lang="en-US" sz="1350" b="1" dirty="0" err="1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coupl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./time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integr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r>
              <a:rPr lang="en-US" sz="1350" dirty="0">
                <a:solidFill>
                  <a:srgbClr val="2D4B9B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	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Q4/2023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/</a:t>
            </a:r>
            <a:r>
              <a:rPr lang="de-DE" sz="1350" spc="-1" dirty="0">
                <a:solidFill>
                  <a:srgbClr val="FFC000"/>
                </a:solidFill>
                <a:latin typeface="Webdings"/>
                <a:ea typeface="Calibri"/>
                <a:cs typeface="DejaVu Sans"/>
              </a:rPr>
              <a:t>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	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lateral BCs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Q1/2023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/</a:t>
            </a:r>
            <a:r>
              <a:rPr lang="de-DE" altLang="de-DE" sz="1350" b="1" spc="-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7.a 	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vectorized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Q2/2023	</a:t>
            </a:r>
            <a:r>
              <a:rPr lang="de-DE" altLang="de-DE" sz="135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7.b		</a:t>
            </a:r>
            <a:r>
              <a:rPr lang="de-DE" altLang="de-DE" sz="13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lang="de-DE" altLang="de-DE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Q1/2024	</a:t>
            </a:r>
            <a:r>
              <a:rPr lang="de-DE" altLang="de-DE" sz="135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7.c	</a:t>
            </a:r>
            <a:r>
              <a:rPr lang="de-DE" altLang="de-DE" sz="1350" b="1" dirty="0" err="1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r>
              <a:rPr lang="de-DE" altLang="de-DE" sz="1350" b="1" dirty="0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code </a:t>
            </a:r>
            <a:r>
              <a:rPr lang="de-DE" altLang="de-DE" sz="1350" b="1" dirty="0" err="1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Q4/2024	</a:t>
            </a:r>
            <a:r>
              <a:rPr lang="de-DE" altLang="de-DE" sz="135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350" spc="-1" dirty="0">
                <a:solidFill>
                  <a:srgbClr val="FFC000"/>
                </a:solidFill>
                <a:latin typeface="Webdings"/>
                <a:ea typeface="Calibri"/>
              </a:rPr>
              <a:t></a:t>
            </a: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buClrTx/>
              <a:buSzTx/>
              <a:buNone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	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altLang="de-DE" sz="1350" dirty="0" err="1">
                <a:solidFill>
                  <a:srgbClr val="2D4B9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one-equation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BL 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Q2/2023	</a:t>
            </a:r>
            <a:r>
              <a:rPr lang="de-DE" altLang="de-DE" sz="135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 </a:t>
            </a:r>
            <a:endParaRPr lang="de-DE" sz="1350" spc="-1" dirty="0">
              <a:solidFill>
                <a:srgbClr val="FFC000"/>
              </a:solidFill>
              <a:latin typeface="Webdings"/>
              <a:ea typeface="Calibri"/>
              <a:cs typeface="DejaVu Sans"/>
            </a:endParaRPr>
          </a:p>
          <a:p>
            <a:pPr marL="257175" indent="-257175" defTabSz="685800" eaLnBrk="0" fontAlgn="base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AutoNum type="arabicPeriod" startAt="6"/>
              <a:tabLst>
                <a:tab pos="266700" algn="l"/>
                <a:tab pos="407194" algn="l"/>
                <a:tab pos="5249466" algn="l"/>
                <a:tab pos="5917406" algn="l"/>
              </a:tabLst>
              <a:defRPr/>
            </a:pPr>
            <a:endParaRPr lang="de-DE" altLang="de-DE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059" name="Textfeld 3">
            <a:extLst>
              <a:ext uri="{FF2B5EF4-FFF2-40B4-BE49-F238E27FC236}">
                <a16:creationId xmlns:a16="http://schemas.microsoft.com/office/drawing/2014/main" id="{1A2E2D00-A414-46CE-99FE-B5EFE457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7" y="1006079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DE" altLang="de-DE" sz="1350">
              <a:solidFill>
                <a:srgbClr val="000000"/>
              </a:solidFill>
              <a:ea typeface="DejaVu Sans"/>
              <a:cs typeface="DejaVu San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DE" altLang="de-DE" sz="135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CB2CA398-EC04-4FE4-B0B2-72650CC19DB8}"/>
              </a:ext>
            </a:extLst>
          </p:cNvPr>
          <p:cNvSpPr/>
          <p:nvPr/>
        </p:nvSpPr>
        <p:spPr>
          <a:xfrm>
            <a:off x="7355681" y="4786313"/>
            <a:ext cx="348854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C548C04A-BF0A-4872-B888-E0B79817E405}" type="slidenum">
              <a:rPr lang="de-DE" altLang="de-DE" sz="750">
                <a:solidFill>
                  <a:srgbClr val="000000"/>
                </a:solidFill>
                <a:ea typeface="DejaVu Sans"/>
                <a:cs typeface="DejaVu San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67</a:t>
            </a:fld>
            <a:endParaRPr lang="de-DE" altLang="de-DE" sz="750" dirty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611C131-A548-B9DB-236F-264439A767B9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5062" name="Textfeld 2">
            <a:extLst>
              <a:ext uri="{FF2B5EF4-FFF2-40B4-BE49-F238E27FC236}">
                <a16:creationId xmlns:a16="http://schemas.microsoft.com/office/drawing/2014/main" id="{D68AAB9D-B0BA-4CFF-8251-A0D3B4B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8" y="270000"/>
            <a:ext cx="409990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Milestones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altLang="de-DE" sz="13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BRIDGE-project  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altLang="de-DE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</a:t>
            </a:r>
            <a:r>
              <a:rPr lang="de-DE" altLang="de-DE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Sept. 2025)</a:t>
            </a:r>
            <a:endParaRPr lang="de-DE" altLang="de-DE" sz="135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9034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7182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F70831-5F98-427C-AC6F-A4605DAEA273}"/>
              </a:ext>
            </a:extLst>
          </p:cNvPr>
          <p:cNvSpPr txBox="1"/>
          <p:nvPr/>
        </p:nvSpPr>
        <p:spPr>
          <a:xfrm>
            <a:off x="251848" y="972519"/>
            <a:ext cx="781964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discussion</a:t>
            </a:r>
            <a:r>
              <a:rPr lang="de-DE" dirty="0"/>
              <a:t>:</a:t>
            </a:r>
          </a:p>
          <a:p>
            <a:r>
              <a:rPr lang="de-DE" b="1" dirty="0"/>
              <a:t>	Do </a:t>
            </a:r>
            <a:r>
              <a:rPr lang="de-DE" b="1" dirty="0" err="1"/>
              <a:t>we</a:t>
            </a:r>
            <a:r>
              <a:rPr lang="de-DE" b="1" dirty="0"/>
              <a:t> still </a:t>
            </a:r>
            <a:r>
              <a:rPr lang="de-DE" b="1" dirty="0" err="1"/>
              <a:t>need</a:t>
            </a:r>
            <a:r>
              <a:rPr lang="de-DE" b="1" dirty="0"/>
              <a:t> </a:t>
            </a:r>
            <a:r>
              <a:rPr lang="de-DE" b="1" dirty="0" err="1"/>
              <a:t>physical</a:t>
            </a:r>
            <a:r>
              <a:rPr lang="de-DE" b="1" dirty="0"/>
              <a:t> </a:t>
            </a:r>
            <a:r>
              <a:rPr lang="de-DE" b="1" dirty="0" err="1"/>
              <a:t>model</a:t>
            </a:r>
            <a:r>
              <a:rPr lang="de-DE" b="1" dirty="0"/>
              <a:t> </a:t>
            </a:r>
            <a:r>
              <a:rPr lang="de-DE" b="1" dirty="0" err="1"/>
              <a:t>development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b="1" dirty="0"/>
              <a:t>	</a:t>
            </a:r>
            <a:r>
              <a:rPr lang="de-DE" b="1" dirty="0" err="1"/>
              <a:t>rapidly</a:t>
            </a:r>
            <a:r>
              <a:rPr lang="de-DE" b="1" dirty="0"/>
              <a:t> </a:t>
            </a:r>
            <a:r>
              <a:rPr lang="de-DE" b="1" dirty="0" err="1"/>
              <a:t>evolving</a:t>
            </a:r>
            <a:r>
              <a:rPr lang="de-DE" b="1" dirty="0"/>
              <a:t> AI </a:t>
            </a:r>
            <a:r>
              <a:rPr lang="de-DE" b="1" dirty="0" err="1"/>
              <a:t>environment</a:t>
            </a:r>
            <a:r>
              <a:rPr lang="de-DE" b="1" dirty="0"/>
              <a:t>?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Physical</a:t>
            </a:r>
            <a:r>
              <a:rPr lang="de-DE" sz="1600" dirty="0"/>
              <a:t> </a:t>
            </a:r>
            <a:r>
              <a:rPr lang="de-DE" sz="1600" dirty="0" err="1"/>
              <a:t>process</a:t>
            </a:r>
            <a:r>
              <a:rPr lang="de-DE" sz="1600" dirty="0"/>
              <a:t> </a:t>
            </a:r>
            <a:r>
              <a:rPr lang="de-DE" sz="1600" dirty="0" err="1"/>
              <a:t>studies</a:t>
            </a:r>
            <a:r>
              <a:rPr lang="de-DE" sz="1600" dirty="0"/>
              <a:t> in </a:t>
            </a:r>
            <a:r>
              <a:rPr lang="de-DE" sz="1600" dirty="0" err="1"/>
              <a:t>atmosphere</a:t>
            </a:r>
            <a:r>
              <a:rPr lang="de-DE" sz="1600" dirty="0"/>
              <a:t>, </a:t>
            </a:r>
            <a:r>
              <a:rPr lang="de-DE" sz="1600" dirty="0" err="1"/>
              <a:t>ocean</a:t>
            </a:r>
            <a:r>
              <a:rPr lang="de-DE" sz="1600" dirty="0"/>
              <a:t>, </a:t>
            </a:r>
            <a:r>
              <a:rPr lang="de-DE" sz="1600" dirty="0" err="1"/>
              <a:t>biosphere</a:t>
            </a:r>
            <a:r>
              <a:rPr lang="de-DE" sz="1600" dirty="0"/>
              <a:t>, … (</a:t>
            </a:r>
            <a:r>
              <a:rPr lang="de-DE" sz="1600" dirty="0" err="1"/>
              <a:t>academia</a:t>
            </a:r>
            <a:r>
              <a:rPr lang="de-DE" sz="1600" dirty="0"/>
              <a:t>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situations</a:t>
            </a:r>
            <a:r>
              <a:rPr lang="de-DE" sz="1600" dirty="0"/>
              <a:t> </a:t>
            </a:r>
            <a:r>
              <a:rPr lang="de-DE" sz="1600" dirty="0" err="1"/>
              <a:t>where</a:t>
            </a:r>
            <a:r>
              <a:rPr lang="de-DE" sz="1600" dirty="0"/>
              <a:t> </a:t>
            </a:r>
            <a:r>
              <a:rPr lang="de-DE" sz="1600" dirty="0" err="1"/>
              <a:t>training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still rare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unsufficient</a:t>
            </a:r>
            <a:r>
              <a:rPr lang="de-DE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Climate </a:t>
            </a:r>
            <a:r>
              <a:rPr lang="de-DE" sz="1600" dirty="0" err="1"/>
              <a:t>forecasts</a:t>
            </a:r>
            <a:r>
              <a:rPr lang="de-DE" sz="1600" dirty="0"/>
              <a:t>, </a:t>
            </a:r>
            <a:r>
              <a:rPr lang="de-DE" sz="1600" dirty="0" err="1"/>
              <a:t>scenario</a:t>
            </a:r>
            <a:r>
              <a:rPr lang="de-DE" sz="1600" dirty="0"/>
              <a:t> </a:t>
            </a:r>
            <a:r>
              <a:rPr lang="de-DE" sz="1600" dirty="0" err="1"/>
              <a:t>simulations</a:t>
            </a:r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Pollution </a:t>
            </a:r>
            <a:r>
              <a:rPr lang="de-DE" sz="1600" dirty="0" err="1"/>
              <a:t>transport</a:t>
            </a:r>
            <a:r>
              <a:rPr lang="de-DE" sz="1600" dirty="0"/>
              <a:t> (in </a:t>
            </a:r>
            <a:r>
              <a:rPr lang="de-DE" sz="1600" dirty="0" err="1"/>
              <a:t>particular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those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rare </a:t>
            </a:r>
            <a:r>
              <a:rPr lang="de-DE" sz="1600" dirty="0" err="1"/>
              <a:t>training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Space </a:t>
            </a:r>
            <a:r>
              <a:rPr lang="de-DE" sz="1600" dirty="0" err="1"/>
              <a:t>weather</a:t>
            </a:r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Weather</a:t>
            </a:r>
            <a:r>
              <a:rPr lang="de-DE" sz="1600" dirty="0"/>
              <a:t> </a:t>
            </a:r>
            <a:r>
              <a:rPr lang="de-DE" sz="1600" dirty="0" err="1"/>
              <a:t>forecast</a:t>
            </a:r>
            <a:r>
              <a:rPr lang="de-DE" sz="1600" dirty="0"/>
              <a:t> on </a:t>
            </a:r>
            <a:r>
              <a:rPr lang="de-DE" sz="1600" dirty="0" err="1"/>
              <a:t>other</a:t>
            </a:r>
            <a:r>
              <a:rPr lang="de-DE" sz="1600" dirty="0"/>
              <a:t> </a:t>
            </a:r>
            <a:r>
              <a:rPr lang="de-DE" sz="1600" dirty="0" err="1"/>
              <a:t>planets</a:t>
            </a:r>
            <a:r>
              <a:rPr lang="de-DE" sz="1600" dirty="0"/>
              <a:t> (Mars,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Hybrid </a:t>
            </a:r>
            <a:r>
              <a:rPr lang="de-DE" sz="1600" dirty="0" err="1"/>
              <a:t>models</a:t>
            </a:r>
            <a:r>
              <a:rPr lang="de-DE" sz="1600" dirty="0"/>
              <a:t> = </a:t>
            </a:r>
            <a:r>
              <a:rPr lang="de-DE" sz="1600" dirty="0" err="1"/>
              <a:t>combided</a:t>
            </a:r>
            <a:r>
              <a:rPr lang="de-DE" sz="1600" dirty="0"/>
              <a:t> </a:t>
            </a:r>
            <a:r>
              <a:rPr lang="de-DE" sz="1600" dirty="0" err="1"/>
              <a:t>physical</a:t>
            </a:r>
            <a:r>
              <a:rPr lang="de-DE" sz="1600" dirty="0"/>
              <a:t> + AI </a:t>
            </a:r>
            <a:r>
              <a:rPr lang="de-DE" sz="1600" dirty="0" err="1"/>
              <a:t>models</a:t>
            </a:r>
            <a:r>
              <a:rPr lang="de-DE" sz="1600" dirty="0"/>
              <a:t> (</a:t>
            </a:r>
            <a:r>
              <a:rPr lang="de-DE" sz="1600" dirty="0" err="1"/>
              <a:t>perhaps</a:t>
            </a:r>
            <a:r>
              <a:rPr lang="de-DE" sz="1600" dirty="0"/>
              <a:t> also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weather</a:t>
            </a:r>
            <a:r>
              <a:rPr lang="de-DE" sz="1600" dirty="0"/>
              <a:t> </a:t>
            </a:r>
            <a:r>
              <a:rPr lang="de-DE" sz="1600" dirty="0" err="1"/>
              <a:t>pred</a:t>
            </a:r>
            <a:r>
              <a:rPr lang="de-DE" sz="16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153581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65DD7-E9C0-43B0-88B9-FA7E8A26A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Second-order in time PPM </a:t>
            </a:r>
            <a:r>
              <a:rPr lang="de-DE" dirty="0" err="1"/>
              <a:t>scheme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0F6DF-3FB0-414B-9502-3DD53B7030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 Reinert (DWD)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9F023-7DDC-4B8B-990D-A6B391BF00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8FC84-22FA-4F5E-86B7-A7761BE44B02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DFAE0C-9B0D-4D5B-97D0-BE7534E2B0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372" y="4095750"/>
            <a:ext cx="6940550" cy="570593"/>
          </a:xfrm>
        </p:spPr>
        <p:txBody>
          <a:bodyPr/>
          <a:lstStyle/>
          <a:p>
            <a:r>
              <a:rPr lang="en-US" dirty="0"/>
              <a:t>The truncation error for v(</a:t>
            </a:r>
            <a:r>
              <a:rPr lang="en-US" dirty="0" err="1"/>
              <a:t>x,t</a:t>
            </a:r>
            <a:r>
              <a:rPr lang="en-US" dirty="0"/>
              <a:t>) reads </a:t>
            </a:r>
          </a:p>
        </p:txBody>
      </p:sp>
      <p:sp>
        <p:nvSpPr>
          <p:cNvPr id="10" name="Abgerundetes Rechteck 7">
            <a:extLst>
              <a:ext uri="{FF2B5EF4-FFF2-40B4-BE49-F238E27FC236}">
                <a16:creationId xmlns:a16="http://schemas.microsoft.com/office/drawing/2014/main" id="{8BD25A79-E6B7-4816-A17A-9E34AD8C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332" y="1567628"/>
            <a:ext cx="6813645" cy="689429"/>
          </a:xfrm>
          <a:prstGeom prst="roundRect">
            <a:avLst>
              <a:gd name="adj" fmla="val 16667"/>
            </a:avLst>
          </a:prstGeom>
          <a:solidFill>
            <a:srgbClr val="D5EAFF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fik 8" descr="IguanaTex_tmp.png">
            <a:extLst>
              <a:ext uri="{FF2B5EF4-FFF2-40B4-BE49-F238E27FC236}">
                <a16:creationId xmlns:a16="http://schemas.microsoft.com/office/drawing/2014/main" id="{2625BDD9-C535-4154-8940-16CB4EB850C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6898" y="1668134"/>
            <a:ext cx="6542629" cy="486400"/>
          </a:xfrm>
          <a:prstGeom prst="rect">
            <a:avLst/>
          </a:prstGeom>
        </p:spPr>
      </p:pic>
      <p:pic>
        <p:nvPicPr>
          <p:cNvPr id="25" name="Grafik 2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650576" y="4129986"/>
            <a:ext cx="3226592" cy="2364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444009-074E-4262-AAD0-7D97231DD0A8}"/>
              </a:ext>
            </a:extLst>
          </p:cNvPr>
          <p:cNvGrpSpPr/>
          <p:nvPr/>
        </p:nvGrpSpPr>
        <p:grpSpPr>
          <a:xfrm>
            <a:off x="1396766" y="2590178"/>
            <a:ext cx="1656366" cy="709587"/>
            <a:chOff x="1038810" y="2442823"/>
            <a:chExt cx="1656366" cy="709587"/>
          </a:xfrm>
        </p:grpSpPr>
        <p:pic>
          <p:nvPicPr>
            <p:cNvPr id="17" name="Grafik 16" descr="IguanaTex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162376" y="2782277"/>
              <a:ext cx="1532800" cy="37013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8C5577-5CA3-4FAF-AF88-7A21D9B2CDF8}"/>
                </a:ext>
              </a:extLst>
            </p:cNvPr>
            <p:cNvSpPr txBox="1"/>
            <p:nvPr/>
          </p:nvSpPr>
          <p:spPr>
            <a:xfrm>
              <a:off x="1038810" y="2442823"/>
              <a:ext cx="910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first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order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BD8979-6D21-48E9-AB74-A37AE91776DE}"/>
              </a:ext>
            </a:extLst>
          </p:cNvPr>
          <p:cNvGrpSpPr/>
          <p:nvPr/>
        </p:nvGrpSpPr>
        <p:grpSpPr>
          <a:xfrm>
            <a:off x="4058070" y="2590178"/>
            <a:ext cx="3777847" cy="872732"/>
            <a:chOff x="4484351" y="2477059"/>
            <a:chExt cx="3777847" cy="872732"/>
          </a:xfrm>
        </p:grpSpPr>
        <p:pic>
          <p:nvPicPr>
            <p:cNvPr id="19" name="Grafik 18" descr="IguanaTex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4572000" y="2711292"/>
              <a:ext cx="3690198" cy="63849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CC9EFA-C4A6-4909-A4A2-142E5E44834B}"/>
                </a:ext>
              </a:extLst>
            </p:cNvPr>
            <p:cNvSpPr txBox="1"/>
            <p:nvPr/>
          </p:nvSpPr>
          <p:spPr>
            <a:xfrm>
              <a:off x="4484351" y="2477059"/>
              <a:ext cx="1159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second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order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D7D6A50-394E-49D8-ACEB-6E9EE36B6D54}"/>
              </a:ext>
            </a:extLst>
          </p:cNvPr>
          <p:cNvSpPr txBox="1">
            <a:spLocks/>
          </p:cNvSpPr>
          <p:nvPr/>
        </p:nvSpPr>
        <p:spPr>
          <a:xfrm>
            <a:off x="474452" y="736430"/>
            <a:ext cx="6940550" cy="57059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Ø"/>
              <a:tabLst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28650" marR="0" indent="-1968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+mj-lt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+mj-lt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+mj-lt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change in the flux function F.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the expression for the “Courant number” changes.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DFA2BD-4D2E-45A6-86F7-2AF084B34C62}"/>
              </a:ext>
            </a:extLst>
          </p:cNvPr>
          <p:cNvGrpSpPr/>
          <p:nvPr/>
        </p:nvGrpSpPr>
        <p:grpSpPr>
          <a:xfrm>
            <a:off x="7185036" y="3367987"/>
            <a:ext cx="1277744" cy="643308"/>
            <a:chOff x="7185036" y="3367987"/>
            <a:chExt cx="1277744" cy="6433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5A2A1F3-F99B-491F-8DBD-227823056CAF}"/>
                </a:ext>
              </a:extLst>
            </p:cNvPr>
            <p:cNvGrpSpPr/>
            <p:nvPr/>
          </p:nvGrpSpPr>
          <p:grpSpPr>
            <a:xfrm>
              <a:off x="7620403" y="3633864"/>
              <a:ext cx="842377" cy="377431"/>
              <a:chOff x="7519527" y="3520428"/>
              <a:chExt cx="842377" cy="3774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A91C7DB7-4A68-44DA-B0CD-1669733FD1B6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527" y="3520428"/>
                    <a:ext cx="516745" cy="35343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|"/>
                              <m:ctrlP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1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𝜕</m:t>
                                      </m:r>
                                      <m:r>
                                        <a:rPr kumimoji="0" lang="de-DE" sz="1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kumimoji="0" lang="de-DE" sz="1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𝑛</m:t>
                                      </m:r>
                                      <m:r>
                                        <a:rPr kumimoji="0" lang="de-DE" sz="1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+1/2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𝜕</m:t>
                                  </m:r>
                                  <m:r>
                                    <a:rPr kumimoji="0" lang="de-DE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4B9B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A91C7DB7-4A68-44DA-B0CD-1669733FD1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19527" y="3520428"/>
                    <a:ext cx="516745" cy="35343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8824" t="-225862" r="-130588" b="-3275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57D1C77-4B12-4EAE-B345-6BB0F4741429}"/>
                      </a:ext>
                    </a:extLst>
                  </p:cNvPr>
                  <p:cNvSpPr txBox="1"/>
                  <p:nvPr/>
                </p:nvSpPr>
                <p:spPr>
                  <a:xfrm>
                    <a:off x="8009949" y="3774748"/>
                    <a:ext cx="351955" cy="12311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de-DE" sz="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de-DE" sz="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+1/2</m:t>
                          </m:r>
                        </m:oMath>
                      </m:oMathPara>
                    </a14:m>
                    <a:endPara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57D1C77-4B12-4EAE-B345-6BB0F47414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9949" y="3774748"/>
                    <a:ext cx="351955" cy="12311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0526" t="-5000" r="-7018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98AA5B4-5305-47E6-9063-454D58E5FE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5036" y="3367987"/>
              <a:ext cx="361205" cy="299375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25877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27.08.2025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0489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620900" y="789480"/>
            <a:ext cx="4323490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Discontinuous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Galerkin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(DG)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methods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in a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nutshell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50" name="Picture 2" descr="D:\Work\Projekte\Veranstaltungen\2013\130902_EZMW-Seminar_Reading\DG_1.gif"/>
          <p:cNvPicPr/>
          <p:nvPr/>
        </p:nvPicPr>
        <p:blipFill>
          <a:blip r:embed="rId2"/>
          <a:stretch/>
        </p:blipFill>
        <p:spPr>
          <a:xfrm>
            <a:off x="1871700" y="1130043"/>
            <a:ext cx="2989170" cy="39231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D:\Work\Projekte\Veranstaltungen\2013\130902_EZMW-Seminar_Reading\Nair_abb9.2.gif"/>
          <p:cNvPicPr/>
          <p:nvPr/>
        </p:nvPicPr>
        <p:blipFill>
          <a:blip r:embed="rId3"/>
          <a:stretch/>
        </p:blipFill>
        <p:spPr>
          <a:xfrm>
            <a:off x="5330464" y="1602972"/>
            <a:ext cx="2096280" cy="67446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490190" y="2240236"/>
            <a:ext cx="2213810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9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From</a:t>
            </a:r>
            <a:r>
              <a:rPr lang="de-DE" sz="9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Nair et al. (2011) </a:t>
            </a:r>
            <a:r>
              <a:rPr lang="de-DE" sz="9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in ‚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Numerical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	</a:t>
            </a:r>
          </a:p>
          <a:p>
            <a:pPr defTabSz="685800">
              <a:defRPr/>
            </a:pP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techniques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global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atm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.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models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'</a:t>
            </a:r>
            <a:endParaRPr lang="de-DE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1572947" y="2329943"/>
            <a:ext cx="3369255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2.)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Galerkin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approach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weak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formulation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1572947" y="1578845"/>
            <a:ext cx="2632771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1.) Finite-element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representation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56" name="Picture 7" descr="D:\Work\Projekte\Veranstaltungen\2013\130902_EZMW-Seminar_Reading\DG_FE.gif"/>
          <p:cNvPicPr/>
          <p:nvPr/>
        </p:nvPicPr>
        <p:blipFill>
          <a:blip r:embed="rId4"/>
          <a:stretch/>
        </p:blipFill>
        <p:spPr>
          <a:xfrm>
            <a:off x="2059870" y="1816974"/>
            <a:ext cx="2279610" cy="513810"/>
          </a:xfrm>
          <a:prstGeom prst="rect">
            <a:avLst/>
          </a:prstGeom>
          <a:ln>
            <a:noFill/>
          </a:ln>
        </p:spPr>
      </p:pic>
      <p:sp>
        <p:nvSpPr>
          <p:cNvPr id="157" name="CustomShape 5"/>
          <p:cNvSpPr/>
          <p:nvPr/>
        </p:nvSpPr>
        <p:spPr>
          <a:xfrm>
            <a:off x="4572000" y="4786290"/>
            <a:ext cx="278208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6739C2A4-7CB0-4AA1-BB12-77467A1233AC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71</a:t>
            </a:fld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5166066" y="1052306"/>
            <a:ext cx="2425076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defTabSz="685800">
              <a:tabLst>
                <a:tab pos="271463" algn="l"/>
              </a:tabLst>
              <a:defRPr/>
            </a:pPr>
            <a:r>
              <a:rPr lang="de-DE" sz="9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e.g. 	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Cockburn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, Shu (1989) Math.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Comput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.</a:t>
            </a:r>
            <a:endParaRPr lang="de-DE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tabLst>
                <a:tab pos="271463" algn="l"/>
              </a:tabLst>
              <a:defRPr/>
            </a:pP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	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Cockburn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et al. (1989) JCP</a:t>
            </a:r>
            <a:endParaRPr lang="de-DE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tabLst>
                <a:tab pos="271463" algn="l"/>
              </a:tabLst>
              <a:defRPr/>
            </a:pP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	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Hesthaven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Warburton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(2008)</a:t>
            </a:r>
            <a:endParaRPr lang="de-DE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62" name="Grafik 1"/>
          <p:cNvPicPr/>
          <p:nvPr/>
        </p:nvPicPr>
        <p:blipFill>
          <a:blip r:embed="rId5"/>
          <a:stretch/>
        </p:blipFill>
        <p:spPr>
          <a:xfrm>
            <a:off x="1874160" y="2658554"/>
            <a:ext cx="5479920" cy="474390"/>
          </a:xfrm>
          <a:prstGeom prst="rect">
            <a:avLst/>
          </a:prstGeom>
          <a:ln>
            <a:noFill/>
          </a:ln>
        </p:spPr>
      </p:pic>
      <p:sp>
        <p:nvSpPr>
          <p:cNvPr id="17" name="CustomShape 2">
            <a:extLst>
              <a:ext uri="{FF2B5EF4-FFF2-40B4-BE49-F238E27FC236}">
                <a16:creationId xmlns:a16="http://schemas.microsoft.com/office/drawing/2014/main" id="{F805AAAE-F593-47DE-82E5-BA1F4E8C762C}"/>
              </a:ext>
            </a:extLst>
          </p:cNvPr>
          <p:cNvSpPr/>
          <p:nvPr/>
        </p:nvSpPr>
        <p:spPr>
          <a:xfrm>
            <a:off x="1575359" y="3182847"/>
            <a:ext cx="3391184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3.) Finite-volume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ingredient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: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numerical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flux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    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0DA206CF-F66E-491D-B0CA-E02E346F0D92}"/>
              </a:ext>
            </a:extLst>
          </p:cNvPr>
          <p:cNvSpPr/>
          <p:nvPr/>
        </p:nvSpPr>
        <p:spPr>
          <a:xfrm>
            <a:off x="2049930" y="4152788"/>
            <a:ext cx="2120901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000000"/>
                </a:solidFill>
                <a:latin typeface="Wingdings"/>
                <a:ea typeface="DejaVu Sans"/>
                <a:cs typeface="DejaVu Sans"/>
              </a:rPr>
              <a:t>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ODE-system </a:t>
            </a:r>
            <a:r>
              <a:rPr lang="de-DE" sz="13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i="1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q</a:t>
            </a:r>
            <a:r>
              <a:rPr lang="de-DE" sz="1350" spc="-1" baseline="30000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(</a:t>
            </a:r>
            <a:r>
              <a:rPr lang="de-DE" sz="1350" i="1" spc="-1" baseline="30000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k</a:t>
            </a:r>
            <a:r>
              <a:rPr lang="de-DE" sz="1350" spc="-1" baseline="30000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)</a:t>
            </a:r>
            <a:r>
              <a:rPr lang="de-DE" sz="1350" i="1" spc="-1" baseline="-25000" dirty="0" err="1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jl</a:t>
            </a:r>
            <a:r>
              <a:rPr lang="de-DE" sz="1350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(</a:t>
            </a:r>
            <a:r>
              <a:rPr lang="de-DE" sz="1350" i="1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t</a:t>
            </a:r>
            <a:r>
              <a:rPr lang="de-DE" sz="1350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)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85A5D9D1-27FF-4A34-9ABC-D717A7839EF1}"/>
              </a:ext>
            </a:extLst>
          </p:cNvPr>
          <p:cNvSpPr/>
          <p:nvPr/>
        </p:nvSpPr>
        <p:spPr>
          <a:xfrm>
            <a:off x="1576480" y="3849702"/>
            <a:ext cx="4793362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4.)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Gaussian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quadrature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volume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and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surface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integrals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1" name="Picture 23" descr="M:\mbaldauf\Work\Projekte\Unbenannt.png">
            <a:extLst>
              <a:ext uri="{FF2B5EF4-FFF2-40B4-BE49-F238E27FC236}">
                <a16:creationId xmlns:a16="http://schemas.microsoft.com/office/drawing/2014/main" id="{53D08598-3962-4D48-81B6-708A3DB5A94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953000" y="3477468"/>
            <a:ext cx="4131000" cy="382860"/>
          </a:xfrm>
          <a:prstGeom prst="rect">
            <a:avLst/>
          </a:prstGeom>
          <a:ln>
            <a:noFill/>
          </a:ln>
        </p:spPr>
      </p:pic>
      <p:sp>
        <p:nvSpPr>
          <p:cNvPr id="22" name="CustomShape 9">
            <a:extLst>
              <a:ext uri="{FF2B5EF4-FFF2-40B4-BE49-F238E27FC236}">
                <a16:creationId xmlns:a16="http://schemas.microsoft.com/office/drawing/2014/main" id="{25B44A98-9921-4683-8EAB-112B7B304179}"/>
              </a:ext>
            </a:extLst>
          </p:cNvPr>
          <p:cNvSpPr/>
          <p:nvPr/>
        </p:nvSpPr>
        <p:spPr>
          <a:xfrm>
            <a:off x="1572948" y="4410040"/>
            <a:ext cx="4131002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5.) Use a time-integration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scheme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(Runge-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Kutta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, …)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3" name="Grafik 1">
            <a:extLst>
              <a:ext uri="{FF2B5EF4-FFF2-40B4-BE49-F238E27FC236}">
                <a16:creationId xmlns:a16="http://schemas.microsoft.com/office/drawing/2014/main" id="{E4AA5DC5-160F-4BCC-BC25-F8F04CB0CDF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811117" y="3821182"/>
            <a:ext cx="863730" cy="8399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6750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620900" y="789480"/>
            <a:ext cx="4323490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Discontinuous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Galerkin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(DG)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methods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in a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nutshell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50" name="Picture 2" descr="D:\Work\Projekte\Veranstaltungen\2013\130902_EZMW-Seminar_Reading\DG_1.gif"/>
          <p:cNvPicPr/>
          <p:nvPr/>
        </p:nvPicPr>
        <p:blipFill>
          <a:blip r:embed="rId2"/>
          <a:stretch/>
        </p:blipFill>
        <p:spPr>
          <a:xfrm>
            <a:off x="1871700" y="1130043"/>
            <a:ext cx="2989170" cy="39231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D:\Work\Projekte\Veranstaltungen\2013\130902_EZMW-Seminar_Reading\Nair_abb9.2.gif"/>
          <p:cNvPicPr/>
          <p:nvPr/>
        </p:nvPicPr>
        <p:blipFill>
          <a:blip r:embed="rId3"/>
          <a:stretch/>
        </p:blipFill>
        <p:spPr>
          <a:xfrm>
            <a:off x="5330464" y="1602972"/>
            <a:ext cx="2096280" cy="67446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490190" y="2240236"/>
            <a:ext cx="2213810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9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From</a:t>
            </a:r>
            <a:r>
              <a:rPr lang="de-DE" sz="9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Nair et al. (2011) </a:t>
            </a:r>
            <a:r>
              <a:rPr lang="de-DE" sz="9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in ‚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Numerical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	</a:t>
            </a:r>
          </a:p>
          <a:p>
            <a:pPr defTabSz="685800">
              <a:defRPr/>
            </a:pP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techniques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global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atm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.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models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'</a:t>
            </a:r>
            <a:endParaRPr lang="de-DE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1572947" y="2329943"/>
            <a:ext cx="3369255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2.)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Galerkin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approach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weak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formulation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1572947" y="1578845"/>
            <a:ext cx="2632771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1.) Finite-element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representation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56" name="Picture 7" descr="D:\Work\Projekte\Veranstaltungen\2013\130902_EZMW-Seminar_Reading\DG_FE.gif"/>
          <p:cNvPicPr/>
          <p:nvPr/>
        </p:nvPicPr>
        <p:blipFill>
          <a:blip r:embed="rId4"/>
          <a:stretch/>
        </p:blipFill>
        <p:spPr>
          <a:xfrm>
            <a:off x="2059870" y="1816974"/>
            <a:ext cx="2279610" cy="513810"/>
          </a:xfrm>
          <a:prstGeom prst="rect">
            <a:avLst/>
          </a:prstGeom>
          <a:ln>
            <a:noFill/>
          </a:ln>
        </p:spPr>
      </p:pic>
      <p:sp>
        <p:nvSpPr>
          <p:cNvPr id="157" name="CustomShape 5"/>
          <p:cNvSpPr/>
          <p:nvPr/>
        </p:nvSpPr>
        <p:spPr>
          <a:xfrm>
            <a:off x="4572000" y="4786290"/>
            <a:ext cx="278208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6739C2A4-7CB0-4AA1-BB12-77467A1233AC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72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5166066" y="1052306"/>
            <a:ext cx="2425076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defTabSz="685800">
              <a:tabLst>
                <a:tab pos="271463" algn="l"/>
              </a:tabLst>
              <a:defRPr/>
            </a:pPr>
            <a:r>
              <a:rPr lang="de-DE" sz="9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e.g. 	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Cockburn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, Shu (1989) Math.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Comput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.</a:t>
            </a:r>
            <a:endParaRPr lang="de-DE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tabLst>
                <a:tab pos="271463" algn="l"/>
              </a:tabLst>
              <a:defRPr/>
            </a:pP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	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Cockburn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et al. (1989) JCP</a:t>
            </a:r>
            <a:endParaRPr lang="de-DE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tabLst>
                <a:tab pos="271463" algn="l"/>
              </a:tabLst>
              <a:defRPr/>
            </a:pP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	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Hesthaven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900" i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Warburton</a:t>
            </a:r>
            <a:r>
              <a:rPr lang="de-DE" sz="9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(2008)</a:t>
            </a:r>
            <a:endParaRPr lang="de-DE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62" name="Grafik 1"/>
          <p:cNvPicPr/>
          <p:nvPr/>
        </p:nvPicPr>
        <p:blipFill>
          <a:blip r:embed="rId5"/>
          <a:stretch/>
        </p:blipFill>
        <p:spPr>
          <a:xfrm>
            <a:off x="1874160" y="2658554"/>
            <a:ext cx="5479920" cy="474390"/>
          </a:xfrm>
          <a:prstGeom prst="rect">
            <a:avLst/>
          </a:prstGeom>
          <a:ln>
            <a:noFill/>
          </a:ln>
        </p:spPr>
      </p:pic>
      <p:sp>
        <p:nvSpPr>
          <p:cNvPr id="17" name="CustomShape 2">
            <a:extLst>
              <a:ext uri="{FF2B5EF4-FFF2-40B4-BE49-F238E27FC236}">
                <a16:creationId xmlns:a16="http://schemas.microsoft.com/office/drawing/2014/main" id="{F805AAAE-F593-47DE-82E5-BA1F4E8C762C}"/>
              </a:ext>
            </a:extLst>
          </p:cNvPr>
          <p:cNvSpPr/>
          <p:nvPr/>
        </p:nvSpPr>
        <p:spPr>
          <a:xfrm>
            <a:off x="1575359" y="3182847"/>
            <a:ext cx="3391184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3.) Finite-volume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ingredient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: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numerical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flux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    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0DA206CF-F66E-491D-B0CA-E02E346F0D92}"/>
              </a:ext>
            </a:extLst>
          </p:cNvPr>
          <p:cNvSpPr/>
          <p:nvPr/>
        </p:nvSpPr>
        <p:spPr>
          <a:xfrm>
            <a:off x="2049930" y="4152788"/>
            <a:ext cx="2120901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000000"/>
                </a:solidFill>
                <a:latin typeface="Wingdings"/>
                <a:ea typeface="DejaVu Sans"/>
                <a:cs typeface="DejaVu Sans"/>
              </a:rPr>
              <a:t>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ODE-system </a:t>
            </a:r>
            <a:r>
              <a:rPr lang="de-DE" sz="13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i="1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q</a:t>
            </a:r>
            <a:r>
              <a:rPr lang="de-DE" sz="1350" spc="-1" baseline="30000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(</a:t>
            </a:r>
            <a:r>
              <a:rPr lang="de-DE" sz="1350" i="1" spc="-1" baseline="30000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k</a:t>
            </a:r>
            <a:r>
              <a:rPr lang="de-DE" sz="1350" spc="-1" baseline="30000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)</a:t>
            </a:r>
            <a:r>
              <a:rPr lang="de-DE" sz="1350" i="1" spc="-1" baseline="-25000" dirty="0" err="1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jl</a:t>
            </a:r>
            <a:r>
              <a:rPr lang="de-DE" sz="1350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(</a:t>
            </a:r>
            <a:r>
              <a:rPr lang="de-DE" sz="1350" i="1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t</a:t>
            </a:r>
            <a:r>
              <a:rPr lang="de-DE" sz="1350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)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85A5D9D1-27FF-4A34-9ABC-D717A7839EF1}"/>
              </a:ext>
            </a:extLst>
          </p:cNvPr>
          <p:cNvSpPr/>
          <p:nvPr/>
        </p:nvSpPr>
        <p:spPr>
          <a:xfrm>
            <a:off x="1576480" y="3849702"/>
            <a:ext cx="4793362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4.)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Gaussian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quadrature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the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volume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and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surface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integrals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1" name="Picture 23" descr="M:\mbaldauf\Work\Projekte\Unbenannt.png">
            <a:extLst>
              <a:ext uri="{FF2B5EF4-FFF2-40B4-BE49-F238E27FC236}">
                <a16:creationId xmlns:a16="http://schemas.microsoft.com/office/drawing/2014/main" id="{53D08598-3962-4D48-81B6-708A3DB5A94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953000" y="3477468"/>
            <a:ext cx="4131000" cy="382860"/>
          </a:xfrm>
          <a:prstGeom prst="rect">
            <a:avLst/>
          </a:prstGeom>
          <a:ln>
            <a:noFill/>
          </a:ln>
        </p:spPr>
      </p:pic>
      <p:sp>
        <p:nvSpPr>
          <p:cNvPr id="22" name="CustomShape 9">
            <a:extLst>
              <a:ext uri="{FF2B5EF4-FFF2-40B4-BE49-F238E27FC236}">
                <a16:creationId xmlns:a16="http://schemas.microsoft.com/office/drawing/2014/main" id="{25B44A98-9921-4683-8EAB-112B7B304179}"/>
              </a:ext>
            </a:extLst>
          </p:cNvPr>
          <p:cNvSpPr/>
          <p:nvPr/>
        </p:nvSpPr>
        <p:spPr>
          <a:xfrm>
            <a:off x="1572948" y="4410040"/>
            <a:ext cx="4131002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5.) Use a time-integration 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scheme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 (Runge-</a:t>
            </a:r>
            <a:r>
              <a:rPr lang="de-DE" sz="1350" spc="-1" dirty="0" err="1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Kutta</a:t>
            </a:r>
            <a:r>
              <a:rPr lang="de-DE" sz="13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, …)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3" name="Grafik 1">
            <a:extLst>
              <a:ext uri="{FF2B5EF4-FFF2-40B4-BE49-F238E27FC236}">
                <a16:creationId xmlns:a16="http://schemas.microsoft.com/office/drawing/2014/main" id="{E4AA5DC5-160F-4BCC-BC25-F8F04CB0CDF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811117" y="3821182"/>
            <a:ext cx="863730" cy="839970"/>
          </a:xfrm>
          <a:prstGeom prst="rect">
            <a:avLst/>
          </a:prstGeom>
          <a:ln>
            <a:noFill/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224091F-7712-463A-AC25-C60210947F9F}"/>
              </a:ext>
            </a:extLst>
          </p:cNvPr>
          <p:cNvSpPr txBox="1"/>
          <p:nvPr/>
        </p:nvSpPr>
        <p:spPr>
          <a:xfrm>
            <a:off x="5597626" y="1762249"/>
            <a:ext cx="2359941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higher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order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discretization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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F4055EB-56E7-47DA-BF84-AC45775E1FEE}"/>
              </a:ext>
            </a:extLst>
          </p:cNvPr>
          <p:cNvSpPr txBox="1"/>
          <p:nvPr/>
        </p:nvSpPr>
        <p:spPr>
          <a:xfrm>
            <a:off x="5443474" y="2353690"/>
            <a:ext cx="2494594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works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on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unstructured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grids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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4A9207C-0973-48AF-8BE5-596FB038EC8E}"/>
              </a:ext>
            </a:extLst>
          </p:cNvPr>
          <p:cNvSpPr txBox="1"/>
          <p:nvPr/>
        </p:nvSpPr>
        <p:spPr>
          <a:xfrm>
            <a:off x="6126353" y="2833416"/>
            <a:ext cx="1811714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Local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conservation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9B03840-959B-42DC-89EA-0D488033D398}"/>
              </a:ext>
            </a:extLst>
          </p:cNvPr>
          <p:cNvSpPr txBox="1"/>
          <p:nvPr/>
        </p:nvSpPr>
        <p:spPr>
          <a:xfrm>
            <a:off x="5293456" y="3524333"/>
            <a:ext cx="2658100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allows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explicit time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integration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9EC2928-5414-4B10-9902-F3B443849A37}"/>
              </a:ext>
            </a:extLst>
          </p:cNvPr>
          <p:cNvSpPr txBox="1"/>
          <p:nvPr/>
        </p:nvSpPr>
        <p:spPr>
          <a:xfrm>
            <a:off x="5451337" y="4449632"/>
            <a:ext cx="2504212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high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computational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intensity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6B9290F-0D4C-4172-A374-951F28A7187D}"/>
              </a:ext>
            </a:extLst>
          </p:cNvPr>
          <p:cNvSpPr txBox="1"/>
          <p:nvPr/>
        </p:nvSpPr>
        <p:spPr>
          <a:xfrm>
            <a:off x="5312692" y="4103851"/>
            <a:ext cx="2638864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allows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massive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parallelisation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43D009DF-8449-4081-94D5-5BBC5BB238DB}"/>
              </a:ext>
            </a:extLst>
          </p:cNvPr>
          <p:cNvCxnSpPr>
            <a:cxnSpLocks/>
            <a:stCxn id="155" idx="3"/>
          </p:cNvCxnSpPr>
          <p:nvPr/>
        </p:nvCxnSpPr>
        <p:spPr>
          <a:xfrm>
            <a:off x="4205718" y="1716799"/>
            <a:ext cx="1338390" cy="19112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DC6BEFD6-5F2A-48BF-B335-DBF03CE72C5A}"/>
              </a:ext>
            </a:extLst>
          </p:cNvPr>
          <p:cNvCxnSpPr>
            <a:cxnSpLocks/>
          </p:cNvCxnSpPr>
          <p:nvPr/>
        </p:nvCxnSpPr>
        <p:spPr>
          <a:xfrm flipV="1">
            <a:off x="4898067" y="2637705"/>
            <a:ext cx="545407" cy="68176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D2D23441-A354-4341-9127-429AF944CB96}"/>
              </a:ext>
            </a:extLst>
          </p:cNvPr>
          <p:cNvCxnSpPr>
            <a:cxnSpLocks/>
            <a:stCxn id="155" idx="3"/>
          </p:cNvCxnSpPr>
          <p:nvPr/>
        </p:nvCxnSpPr>
        <p:spPr>
          <a:xfrm>
            <a:off x="4205718" y="1716799"/>
            <a:ext cx="1237756" cy="76755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70870FB1-18E3-4603-A575-769E07C86F9C}"/>
              </a:ext>
            </a:extLst>
          </p:cNvPr>
          <p:cNvCxnSpPr>
            <a:cxnSpLocks/>
          </p:cNvCxnSpPr>
          <p:nvPr/>
        </p:nvCxnSpPr>
        <p:spPr>
          <a:xfrm flipV="1">
            <a:off x="4898067" y="2999651"/>
            <a:ext cx="1180864" cy="31981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D85438F-B7A5-4CE6-B0A8-895DEFBF5BA7}"/>
              </a:ext>
            </a:extLst>
          </p:cNvPr>
          <p:cNvCxnSpPr>
            <a:cxnSpLocks/>
          </p:cNvCxnSpPr>
          <p:nvPr/>
        </p:nvCxnSpPr>
        <p:spPr>
          <a:xfrm>
            <a:off x="4898067" y="3319469"/>
            <a:ext cx="373380" cy="18994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7DF162DE-DFAD-4E4B-97B4-3BB89D6C2CF9}"/>
              </a:ext>
            </a:extLst>
          </p:cNvPr>
          <p:cNvCxnSpPr>
            <a:cxnSpLocks/>
          </p:cNvCxnSpPr>
          <p:nvPr/>
        </p:nvCxnSpPr>
        <p:spPr>
          <a:xfrm>
            <a:off x="4301492" y="4129957"/>
            <a:ext cx="1141982" cy="39741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136A10E8-DC44-42B2-A468-F92BE221EA6B}"/>
              </a:ext>
            </a:extLst>
          </p:cNvPr>
          <p:cNvCxnSpPr>
            <a:cxnSpLocks/>
          </p:cNvCxnSpPr>
          <p:nvPr/>
        </p:nvCxnSpPr>
        <p:spPr>
          <a:xfrm>
            <a:off x="4451749" y="3451920"/>
            <a:ext cx="819698" cy="75160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78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9E7540A-62F0-4785-86AF-273C113640C8}"/>
              </a:ext>
            </a:extLst>
          </p:cNvPr>
          <p:cNvSpPr txBox="1"/>
          <p:nvPr/>
        </p:nvSpPr>
        <p:spPr>
          <a:xfrm>
            <a:off x="1641984" y="768052"/>
            <a:ext cx="2925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Euler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equations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(in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covariant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form)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836C15-27E8-428F-AE23-1544399EBEF7}"/>
              </a:ext>
            </a:extLst>
          </p:cNvPr>
          <p:cNvSpPr txBox="1"/>
          <p:nvPr/>
        </p:nvSpPr>
        <p:spPr>
          <a:xfrm>
            <a:off x="1860964" y="1140901"/>
            <a:ext cx="12907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Continuity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eq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E82FF8-1BE7-411C-AEFB-8999B8939004}"/>
              </a:ext>
            </a:extLst>
          </p:cNvPr>
          <p:cNvSpPr txBox="1"/>
          <p:nvPr/>
        </p:nvSpPr>
        <p:spPr>
          <a:xfrm>
            <a:off x="1860964" y="1680110"/>
            <a:ext cx="1386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Momentum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eq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FCFA9E-A3E9-4BE4-BBF6-DBE3F93CF0C0}"/>
              </a:ext>
            </a:extLst>
          </p:cNvPr>
          <p:cNvSpPr txBox="1"/>
          <p:nvPr/>
        </p:nvSpPr>
        <p:spPr>
          <a:xfrm>
            <a:off x="1860964" y="2544298"/>
            <a:ext cx="445186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Energy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budget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eq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.:</a:t>
            </a:r>
          </a:p>
          <a:p>
            <a:pPr defTabSz="685800">
              <a:defRPr/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   Variant 1: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use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density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weighted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potential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temperature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   Variant 2: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use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total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energy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density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817790-798A-4938-8112-164CBC5E8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702" y="3866683"/>
            <a:ext cx="1668925" cy="45266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0AF3D9-B895-4E5D-8217-D0304AFF6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702" y="3183918"/>
            <a:ext cx="1202540" cy="45724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2F4E1D8-62BB-4881-A8BC-5FD14A359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850" y="2982983"/>
            <a:ext cx="530398" cy="24233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9B04F1E-01EF-47C8-B429-41468649F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35" y="1117639"/>
            <a:ext cx="1134126" cy="38985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311C88F-C5CB-45A2-9453-C51723124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63" y="1175563"/>
            <a:ext cx="788499" cy="24233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58F8300-BAF9-46FE-AD47-CF5BEA3C99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34" y="1637956"/>
            <a:ext cx="1557569" cy="43969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05F13D9-2286-4508-8CF5-3483704B61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81" y="2098086"/>
            <a:ext cx="1677383" cy="468859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4C35A342-AAA2-44B3-808C-AA570BE3A552}"/>
              </a:ext>
            </a:extLst>
          </p:cNvPr>
          <p:cNvSpPr txBox="1"/>
          <p:nvPr/>
        </p:nvSpPr>
        <p:spPr>
          <a:xfrm>
            <a:off x="4992727" y="3562239"/>
            <a:ext cx="16129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de-DE" sz="1350" i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= </a:t>
            </a:r>
            <a:r>
              <a:rPr lang="de-DE" sz="1350" i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de-DE" sz="1350" i="1" baseline="-250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kin</a:t>
            </a:r>
            <a:r>
              <a:rPr lang="de-DE" sz="1350" i="1" baseline="-250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i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+ </a:t>
            </a:r>
            <a:r>
              <a:rPr lang="de-DE" sz="1350" i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de-DE" sz="1350" i="1" baseline="-250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pot</a:t>
            </a:r>
            <a:r>
              <a:rPr lang="de-DE" sz="1350" i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+ </a:t>
            </a:r>
            <a:r>
              <a:rPr lang="de-DE" sz="135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de-DE" sz="1350" i="1" baseline="-250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int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0DED56B-BBAD-4117-81F6-17746297A6B1}"/>
              </a:ext>
            </a:extLst>
          </p:cNvPr>
          <p:cNvSpPr txBox="1"/>
          <p:nvPr/>
        </p:nvSpPr>
        <p:spPr>
          <a:xfrm>
            <a:off x="5260163" y="3242191"/>
            <a:ext cx="663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(</a:t>
            </a:r>
            <a:r>
              <a:rPr lang="de-DE" sz="1350" i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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1CB37E4-A0CB-4FB4-96C9-BA7954944144}"/>
              </a:ext>
            </a:extLst>
          </p:cNvPr>
          <p:cNvSpPr txBox="1"/>
          <p:nvPr/>
        </p:nvSpPr>
        <p:spPr>
          <a:xfrm>
            <a:off x="5397886" y="3940085"/>
            <a:ext cx="8018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(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E</a:t>
            </a:r>
            <a:r>
              <a:rPr lang="de-DE" sz="1350" i="1" baseline="-25000" dirty="0">
                <a:solidFill>
                  <a:prstClr val="black"/>
                </a:solidFill>
                <a:latin typeface="Arial"/>
                <a:ea typeface="DejaVu Sans"/>
                <a:cs typeface="Times New Roman" panose="02020603050405020304" pitchFamily="18" charset="0"/>
              </a:rPr>
              <a:t>int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D50FC5F5-F361-42AE-89A1-DF7D305157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01" y="2190202"/>
            <a:ext cx="2264884" cy="284624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9F3422E2-A4BB-A0B4-3BAA-BF7D44888EF9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C1FFA1EC-6AE2-B079-C9E7-711EE0842B56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3D3260A6-DEC3-5D44-A8FF-7499C59CD77B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73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508FB9B-26F3-4E5F-A096-5F418F7F3D1A}"/>
              </a:ext>
            </a:extLst>
          </p:cNvPr>
          <p:cNvSpPr txBox="1"/>
          <p:nvPr/>
        </p:nvSpPr>
        <p:spPr>
          <a:xfrm>
            <a:off x="1651924" y="4449415"/>
            <a:ext cx="3353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case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diffusion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 </a:t>
            </a:r>
            <a:r>
              <a:rPr lang="de-DE" sz="135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</a:t>
            </a:r>
            <a:r>
              <a:rPr lang="de-DE" sz="1350" i="1" baseline="300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ik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lang="de-DE" sz="135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de-DE" sz="1350" i="1" baseline="300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ik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+ </a:t>
            </a:r>
            <a:r>
              <a:rPr lang="de-DE" sz="1350" i="1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de-DE" sz="1350" i="1" baseline="300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ik</a:t>
            </a:r>
            <a:r>
              <a:rPr lang="de-DE" sz="135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diffus</a:t>
            </a:r>
            <a:r>
              <a:rPr lang="de-DE" sz="1350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, …</a:t>
            </a:r>
            <a:endParaRPr lang="de-DE" sz="1350" baseline="-25000" dirty="0">
              <a:solidFill>
                <a:prstClr val="black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A3FCB3D-9875-49AF-A2FD-E8B3E30B2CE5}"/>
              </a:ext>
            </a:extLst>
          </p:cNvPr>
          <p:cNvSpPr/>
          <p:nvPr/>
        </p:nvSpPr>
        <p:spPr>
          <a:xfrm>
            <a:off x="1979712" y="3603642"/>
            <a:ext cx="4860540" cy="7230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651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242792-738C-4540-BF22-9D71AFDBF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21334D-6F10-4E2D-99B9-F7818FDA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73EF60D-3302-42C3-AF6C-15558D3E0B67}"/>
              </a:ext>
            </a:extLst>
          </p:cNvPr>
          <p:cNvSpPr txBox="1"/>
          <p:nvPr/>
        </p:nvSpPr>
        <p:spPr>
          <a:xfrm>
            <a:off x="495945" y="929898"/>
            <a:ext cx="55242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</a:rPr>
              <a:t>Tracer </a:t>
            </a:r>
            <a:r>
              <a:rPr lang="de-DE" b="1" dirty="0" err="1">
                <a:solidFill>
                  <a:srgbClr val="000000"/>
                </a:solidFill>
              </a:rPr>
              <a:t>transport</a:t>
            </a:r>
            <a:endParaRPr lang="de-DE" b="1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sz="1600" dirty="0" err="1">
                <a:solidFill>
                  <a:srgbClr val="000000"/>
                </a:solidFill>
              </a:rPr>
              <a:t>Must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be</a:t>
            </a:r>
            <a:r>
              <a:rPr lang="de-DE" sz="1600" dirty="0">
                <a:solidFill>
                  <a:srgbClr val="000000"/>
                </a:solidFill>
              </a:rPr>
              <a:t>: </a:t>
            </a:r>
            <a:r>
              <a:rPr lang="de-DE" sz="1600" dirty="0" err="1">
                <a:solidFill>
                  <a:srgbClr val="000000"/>
                </a:solidFill>
              </a:rPr>
              <a:t>conserving</a:t>
            </a:r>
            <a:r>
              <a:rPr lang="de-DE" sz="1600" dirty="0">
                <a:solidFill>
                  <a:srgbClr val="000000"/>
                </a:solidFill>
              </a:rPr>
              <a:t>, </a:t>
            </a:r>
            <a:r>
              <a:rPr lang="de-DE" sz="1600" dirty="0" err="1">
                <a:solidFill>
                  <a:srgbClr val="000000"/>
                </a:solidFill>
              </a:rPr>
              <a:t>positivity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preserving</a:t>
            </a:r>
            <a:r>
              <a:rPr lang="de-DE" sz="1600" dirty="0">
                <a:solidFill>
                  <a:srgbClr val="000000"/>
                </a:solidFill>
              </a:rPr>
              <a:t>, </a:t>
            </a:r>
            <a:r>
              <a:rPr lang="de-DE" sz="1600" dirty="0" err="1">
                <a:solidFill>
                  <a:srgbClr val="000000"/>
                </a:solidFill>
              </a:rPr>
              <a:t>mass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consistent</a:t>
            </a:r>
            <a:endParaRPr lang="de-DE" sz="1600" dirty="0">
              <a:solidFill>
                <a:srgbClr val="000000"/>
              </a:solidFill>
            </a:endParaRPr>
          </a:p>
          <a:p>
            <a:endParaRPr lang="de-DE" sz="1600" dirty="0">
              <a:solidFill>
                <a:srgbClr val="000000"/>
              </a:solidFill>
            </a:endParaRPr>
          </a:p>
          <a:p>
            <a:r>
              <a:rPr lang="de-DE" sz="1600" dirty="0">
                <a:solidFill>
                  <a:srgbClr val="000000"/>
                </a:solidFill>
              </a:rPr>
              <a:t>Here: </a:t>
            </a:r>
            <a:r>
              <a:rPr lang="de-DE" sz="1600" dirty="0" err="1">
                <a:solidFill>
                  <a:srgbClr val="000000"/>
                </a:solidFill>
              </a:rPr>
              <a:t>p</a:t>
            </a:r>
            <a:r>
              <a:rPr lang="de-DE" sz="1600" i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ositivity</a:t>
            </a:r>
            <a:r>
              <a:rPr lang="de-DE" sz="1600" i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600" i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pres</a:t>
            </a:r>
            <a:r>
              <a:rPr lang="de-DE" sz="1600" i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.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and (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almost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)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conserving</a:t>
            </a:r>
            <a:b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</a:b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tracer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advection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by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600" i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linear </a:t>
            </a:r>
            <a:r>
              <a:rPr lang="de-DE" sz="1600" i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rescaling</a:t>
            </a:r>
            <a:b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</a:b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=2nd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step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of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600" i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Zhang, Shu (2010)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scheme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:</a:t>
            </a:r>
            <a:b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</a:b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ea typeface="DejaVu Sans"/>
              <a:cs typeface="DejaVu Sans"/>
              <a:sym typeface="Symbol" panose="05050102010706020507" pitchFamily="18" charset="2"/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B241DB-BFFE-4072-BA1D-5956817E0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77" y="2128206"/>
            <a:ext cx="2780528" cy="208539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FEBF46D-20B7-45F4-BA46-D85BC006D6EA}"/>
              </a:ext>
            </a:extLst>
          </p:cNvPr>
          <p:cNvSpPr txBox="1"/>
          <p:nvPr/>
        </p:nvSpPr>
        <p:spPr>
          <a:xfrm>
            <a:off x="6605168" y="4339178"/>
            <a:ext cx="8322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9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One</a:t>
            </a:r>
            <a:r>
              <a:rPr lang="de-DE" sz="9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9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grid</a:t>
            </a:r>
            <a:r>
              <a:rPr lang="de-DE" sz="9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9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cell</a:t>
            </a:r>
            <a:endParaRPr lang="de-DE" sz="90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3CC42A-6041-493B-BC61-5B39BBEFBC16}"/>
              </a:ext>
            </a:extLst>
          </p:cNvPr>
          <p:cNvSpPr txBox="1"/>
          <p:nvPr/>
        </p:nvSpPr>
        <p:spPr>
          <a:xfrm>
            <a:off x="8025938" y="3949648"/>
            <a:ext cx="2616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BF517E1-A56D-4960-AF01-8D444C119D38}"/>
              </a:ext>
            </a:extLst>
          </p:cNvPr>
          <p:cNvSpPr txBox="1"/>
          <p:nvPr/>
        </p:nvSpPr>
        <p:spPr>
          <a:xfrm>
            <a:off x="5531866" y="2234208"/>
            <a:ext cx="3369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5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</a:t>
            </a:r>
            <a:r>
              <a:rPr lang="de-DE" sz="1350" i="1" baseline="-250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v</a:t>
            </a:r>
            <a:endParaRPr lang="de-DE" sz="1350" i="1" baseline="-2500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AE725E4D-CFE0-4BC5-B97C-512B3200AD36}"/>
              </a:ext>
            </a:extLst>
          </p:cNvPr>
          <p:cNvSpPr/>
          <p:nvPr/>
        </p:nvSpPr>
        <p:spPr>
          <a:xfrm>
            <a:off x="6915896" y="3277279"/>
            <a:ext cx="210821" cy="1998222"/>
          </a:xfrm>
          <a:prstGeom prst="rightBrace">
            <a:avLst>
              <a:gd name="adj1" fmla="val 8333"/>
              <a:gd name="adj2" fmla="val 49639"/>
            </a:avLst>
          </a:prstGeom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1901DDC-7D85-4A97-AB0B-C5462845CCD9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35098616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6B015B-3A65-467B-B71E-3716D38A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DB5882-1951-416C-B1C0-780861CB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3970" y="4730735"/>
            <a:ext cx="5413375" cy="274637"/>
          </a:xfrm>
        </p:spPr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id="{A009DF3F-B536-4A39-A9B3-37AD09AB8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04" y="2630667"/>
            <a:ext cx="3849688" cy="18732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hteck 1">
            <a:extLst>
              <a:ext uri="{FF2B5EF4-FFF2-40B4-BE49-F238E27FC236}">
                <a16:creationId xmlns:a16="http://schemas.microsoft.com/office/drawing/2014/main" id="{87B583CF-1C11-43BE-A0E6-BD8BF2650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99" y="2051273"/>
            <a:ext cx="8497888" cy="15700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DF2C94B-4699-4EE3-BA42-7E49ABFB9759}"/>
              </a:ext>
            </a:extLst>
          </p:cNvPr>
          <p:cNvSpPr/>
          <p:nvPr/>
        </p:nvSpPr>
        <p:spPr bwMode="auto">
          <a:xfrm>
            <a:off x="4150644" y="3710566"/>
            <a:ext cx="4889441" cy="87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hteck 4">
            <a:extLst>
              <a:ext uri="{FF2B5EF4-FFF2-40B4-BE49-F238E27FC236}">
                <a16:creationId xmlns:a16="http://schemas.microsoft.com/office/drawing/2014/main" id="{EDD19D6B-AC7B-44B6-87E3-6AECD0B16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163" y="775141"/>
            <a:ext cx="1180212" cy="1027382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t_equation_base</a:t>
            </a: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&lt;&lt;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abstract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init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init_var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flux_expl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flux_expl_hface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source_term_expl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CF0662B-8691-4BF5-B04D-27C5E0182E1C}"/>
              </a:ext>
            </a:extLst>
          </p:cNvPr>
          <p:cNvCxnSpPr>
            <a:cxnSpLocks/>
          </p:cNvCxnSpPr>
          <p:nvPr/>
        </p:nvCxnSpPr>
        <p:spPr bwMode="auto">
          <a:xfrm>
            <a:off x="2717163" y="1095542"/>
            <a:ext cx="118021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r Verbinder 8">
            <a:extLst>
              <a:ext uri="{FF2B5EF4-FFF2-40B4-BE49-F238E27FC236}">
                <a16:creationId xmlns:a16="http://schemas.microsoft.com/office/drawing/2014/main" id="{85404570-8768-4D91-8995-A66E2131CF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17163" y="1168666"/>
            <a:ext cx="118021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9E2B0DD0-30CF-482B-8BD9-20D17DB3A2A4}"/>
              </a:ext>
            </a:extLst>
          </p:cNvPr>
          <p:cNvGrpSpPr/>
          <p:nvPr/>
        </p:nvGrpSpPr>
        <p:grpSpPr>
          <a:xfrm>
            <a:off x="542166" y="2218672"/>
            <a:ext cx="1217613" cy="512674"/>
            <a:chOff x="454818" y="2794880"/>
            <a:chExt cx="1217613" cy="512674"/>
          </a:xfrm>
        </p:grpSpPr>
        <p:sp>
          <p:nvSpPr>
            <p:cNvPr id="14" name="Rechteck 11">
              <a:extLst>
                <a:ext uri="{FF2B5EF4-FFF2-40B4-BE49-F238E27FC236}">
                  <a16:creationId xmlns:a16="http://schemas.microsoft.com/office/drawing/2014/main" id="{6B94F5FB-3644-4AB6-A9AE-2F581A7B8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8" y="2794880"/>
              <a:ext cx="1217613" cy="512674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t_eq_adv2D</a:t>
              </a:r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F4D70E79-5F3D-4CF6-9214-2FC85ADA29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4818" y="3051217"/>
              <a:ext cx="121761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6FD6EAEE-F2A4-4D5D-B072-2B8F46FA17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4818" y="3108311"/>
              <a:ext cx="121761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hteck 21">
            <a:extLst>
              <a:ext uri="{FF2B5EF4-FFF2-40B4-BE49-F238E27FC236}">
                <a16:creationId xmlns:a16="http://schemas.microsoft.com/office/drawing/2014/main" id="{39966C6B-00DA-43E6-B5FB-361AA740A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998" y="2371779"/>
            <a:ext cx="1368425" cy="10858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t_eq_euler</a:t>
            </a: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flux_impl_x3()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source_term_impl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4ED82E2E-DF3B-4646-855B-0D1FDA7D7433}"/>
              </a:ext>
            </a:extLst>
          </p:cNvPr>
          <p:cNvCxnSpPr/>
          <p:nvPr/>
        </p:nvCxnSpPr>
        <p:spPr bwMode="auto">
          <a:xfrm>
            <a:off x="4324998" y="2630667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301C743-3337-4EFB-AAF2-89B950A22E61}"/>
              </a:ext>
            </a:extLst>
          </p:cNvPr>
          <p:cNvCxnSpPr/>
          <p:nvPr/>
        </p:nvCxnSpPr>
        <p:spPr bwMode="auto">
          <a:xfrm>
            <a:off x="4354070" y="2707371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hteck 24">
            <a:extLst>
              <a:ext uri="{FF2B5EF4-FFF2-40B4-BE49-F238E27FC236}">
                <a16:creationId xmlns:a16="http://schemas.microsoft.com/office/drawing/2014/main" id="{75741B9B-8025-4077-BBD6-687ECEE63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599" y="2397898"/>
            <a:ext cx="1368425" cy="10858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t_eq_euler2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flux_impl_x3()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source_term_impl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6499EA12-6D5C-4912-B8CF-2C24F33AA673}"/>
              </a:ext>
            </a:extLst>
          </p:cNvPr>
          <p:cNvCxnSpPr/>
          <p:nvPr/>
        </p:nvCxnSpPr>
        <p:spPr bwMode="auto">
          <a:xfrm>
            <a:off x="6717598" y="2639395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C6A2C9B-8ADB-4F3B-8C13-0649DC31A60B}"/>
              </a:ext>
            </a:extLst>
          </p:cNvPr>
          <p:cNvCxnSpPr/>
          <p:nvPr/>
        </p:nvCxnSpPr>
        <p:spPr bwMode="auto">
          <a:xfrm>
            <a:off x="6717598" y="2712972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hteck 27">
            <a:extLst>
              <a:ext uri="{FF2B5EF4-FFF2-40B4-BE49-F238E27FC236}">
                <a16:creationId xmlns:a16="http://schemas.microsoft.com/office/drawing/2014/main" id="{3F578E84-9A2E-4D09-81F0-9ACA4B0FE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683" y="3844950"/>
            <a:ext cx="1368425" cy="576263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t_eq_tracer_micro</a:t>
            </a: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F136EF6A-625C-4A8B-AEF3-523833B69D7D}"/>
              </a:ext>
            </a:extLst>
          </p:cNvPr>
          <p:cNvCxnSpPr/>
          <p:nvPr/>
        </p:nvCxnSpPr>
        <p:spPr bwMode="auto">
          <a:xfrm>
            <a:off x="4536234" y="4077520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68241756-44BF-458C-A641-B9A202C0A0DF}"/>
              </a:ext>
            </a:extLst>
          </p:cNvPr>
          <p:cNvCxnSpPr/>
          <p:nvPr/>
        </p:nvCxnSpPr>
        <p:spPr bwMode="auto">
          <a:xfrm>
            <a:off x="4536234" y="4148957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hteck 30">
            <a:extLst>
              <a:ext uri="{FF2B5EF4-FFF2-40B4-BE49-F238E27FC236}">
                <a16:creationId xmlns:a16="http://schemas.microsoft.com/office/drawing/2014/main" id="{C965D389-6E9D-4A4D-B657-4D4481465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441" y="3844950"/>
            <a:ext cx="1368425" cy="576263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t_eq_tke</a:t>
            </a: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38A0AC0-7AC1-49BD-907A-A3999C2D4AA0}"/>
              </a:ext>
            </a:extLst>
          </p:cNvPr>
          <p:cNvCxnSpPr/>
          <p:nvPr/>
        </p:nvCxnSpPr>
        <p:spPr bwMode="auto">
          <a:xfrm>
            <a:off x="6129141" y="4071923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CE2A9ADE-AE41-4653-8F53-A2D05CFF0DD1}"/>
              </a:ext>
            </a:extLst>
          </p:cNvPr>
          <p:cNvCxnSpPr/>
          <p:nvPr/>
        </p:nvCxnSpPr>
        <p:spPr bwMode="auto">
          <a:xfrm>
            <a:off x="6129141" y="4143361"/>
            <a:ext cx="13684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Gerader Verbinder 46">
            <a:extLst>
              <a:ext uri="{FF2B5EF4-FFF2-40B4-BE49-F238E27FC236}">
                <a16:creationId xmlns:a16="http://schemas.microsoft.com/office/drawing/2014/main" id="{FEA3487C-35C5-4809-939B-5832255E24E7}"/>
              </a:ext>
            </a:extLst>
          </p:cNvPr>
          <p:cNvCxnSpPr>
            <a:cxnSpLocks noChangeShapeType="1"/>
            <a:stCxn id="23" idx="0"/>
          </p:cNvCxnSpPr>
          <p:nvPr/>
        </p:nvCxnSpPr>
        <p:spPr bwMode="auto">
          <a:xfrm flipV="1">
            <a:off x="5009211" y="1934760"/>
            <a:ext cx="0" cy="43701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r Verbinder 48">
            <a:extLst>
              <a:ext uri="{FF2B5EF4-FFF2-40B4-BE49-F238E27FC236}">
                <a16:creationId xmlns:a16="http://schemas.microsoft.com/office/drawing/2014/main" id="{96EEFE98-7C59-49A5-AE0E-0B47E17359A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788911" y="1934760"/>
            <a:ext cx="0" cy="1910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r Verbinder 50">
            <a:extLst>
              <a:ext uri="{FF2B5EF4-FFF2-40B4-BE49-F238E27FC236}">
                <a16:creationId xmlns:a16="http://schemas.microsoft.com/office/drawing/2014/main" id="{05345388-C46B-4493-BA30-7FA5BA79E52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544556" y="1934761"/>
            <a:ext cx="0" cy="191019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feld 3">
            <a:extLst>
              <a:ext uri="{FF2B5EF4-FFF2-40B4-BE49-F238E27FC236}">
                <a16:creationId xmlns:a16="http://schemas.microsoft.com/office/drawing/2014/main" id="{9AC6E0B7-D7D5-4A1D-9318-AB716DDF1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67" y="4174072"/>
            <a:ext cx="267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Master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classes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feld 4">
            <a:extLst>
              <a:ext uri="{FF2B5EF4-FFF2-40B4-BE49-F238E27FC236}">
                <a16:creationId xmlns:a16="http://schemas.microsoft.com/office/drawing/2014/main" id="{DD743888-F114-48B4-8C60-93125C392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036" y="3800574"/>
            <a:ext cx="1543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Sub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classes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CustomShape 1">
            <a:extLst>
              <a:ext uri="{FF2B5EF4-FFF2-40B4-BE49-F238E27FC236}">
                <a16:creationId xmlns:a16="http://schemas.microsoft.com/office/drawing/2014/main" id="{B9A37081-F514-4DEB-A5E2-22016252CC93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CustomShape 1">
            <a:extLst>
              <a:ext uri="{FF2B5EF4-FFF2-40B4-BE49-F238E27FC236}">
                <a16:creationId xmlns:a16="http://schemas.microsoft.com/office/drawing/2014/main" id="{042FCF4F-461B-412B-9CA2-79CC44867E64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018B45BD-BC14-4435-A485-C44B48A8FE8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75</a:t>
            </a:fld>
            <a:endParaRPr lang="de-DE" sz="1000" b="0" strike="noStrike" spc="-1" dirty="0">
              <a:latin typeface="Arial"/>
            </a:endParaRP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F69D853F-8AC7-4EA0-B788-7AFA4CE523F3}"/>
              </a:ext>
            </a:extLst>
          </p:cNvPr>
          <p:cNvGrpSpPr/>
          <p:nvPr/>
        </p:nvGrpSpPr>
        <p:grpSpPr>
          <a:xfrm>
            <a:off x="1747837" y="3610957"/>
            <a:ext cx="1217613" cy="512674"/>
            <a:chOff x="720726" y="3399097"/>
            <a:chExt cx="1217613" cy="512674"/>
          </a:xfrm>
        </p:grpSpPr>
        <p:sp>
          <p:nvSpPr>
            <p:cNvPr id="75" name="Rechteck 11">
              <a:extLst>
                <a:ext uri="{FF2B5EF4-FFF2-40B4-BE49-F238E27FC236}">
                  <a16:creationId xmlns:a16="http://schemas.microsoft.com/office/drawing/2014/main" id="{0017FDF0-22EA-40BE-923D-D037E59A3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26" y="3399097"/>
              <a:ext cx="1217613" cy="512674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de-DE" sz="800" dirty="0">
                  <a:solidFill>
                    <a:srgbClr val="000000"/>
                  </a:solidFill>
                </a:rPr>
                <a:t>t</a:t>
              </a:r>
              <a:r>
                <a:rPr kumimoji="0" lang="de-DE" alt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_eq_adv3D</a:t>
              </a:r>
            </a:p>
          </p:txBody>
        </p: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747F16CF-6620-43E5-976F-38619444D4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0726" y="3655434"/>
              <a:ext cx="121761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4782AF61-DD5C-47C9-8F65-C92DA458B3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0726" y="3712528"/>
              <a:ext cx="121761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5689EFF1-97C5-4CBC-800B-BDA87FCB8CB0}"/>
              </a:ext>
            </a:extLst>
          </p:cNvPr>
          <p:cNvGrpSpPr/>
          <p:nvPr/>
        </p:nvGrpSpPr>
        <p:grpSpPr>
          <a:xfrm>
            <a:off x="1204511" y="2890863"/>
            <a:ext cx="1217613" cy="512674"/>
            <a:chOff x="454818" y="2794880"/>
            <a:chExt cx="1217613" cy="512674"/>
          </a:xfrm>
        </p:grpSpPr>
        <p:sp>
          <p:nvSpPr>
            <p:cNvPr id="81" name="Rechteck 11">
              <a:extLst>
                <a:ext uri="{FF2B5EF4-FFF2-40B4-BE49-F238E27FC236}">
                  <a16:creationId xmlns:a16="http://schemas.microsoft.com/office/drawing/2014/main" id="{1A43E91E-F387-4EB4-81F1-246D38291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8" y="2794880"/>
              <a:ext cx="1217613" cy="512674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anose="05000000000000000000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t_eq_shw</a:t>
              </a:r>
              <a:endPara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E5A319AD-07FC-42AF-A461-04D07DA0CC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4818" y="3051217"/>
              <a:ext cx="121761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0F92AF8A-7708-4B86-B85F-8B41EF5532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4818" y="3108311"/>
              <a:ext cx="121761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8" name="Gerader Verbinder 48">
            <a:extLst>
              <a:ext uri="{FF2B5EF4-FFF2-40B4-BE49-F238E27FC236}">
                <a16:creationId xmlns:a16="http://schemas.microsoft.com/office/drawing/2014/main" id="{D13A0089-5596-4174-A2D2-F8030F85CA5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17163" y="1934761"/>
            <a:ext cx="0" cy="167407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Gerader Verbinder 48">
            <a:extLst>
              <a:ext uri="{FF2B5EF4-FFF2-40B4-BE49-F238E27FC236}">
                <a16:creationId xmlns:a16="http://schemas.microsoft.com/office/drawing/2014/main" id="{0362D439-40D5-44EA-91A1-23B2B665445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58128" y="1934761"/>
            <a:ext cx="0" cy="95509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Gerader Verbinder 48">
            <a:extLst>
              <a:ext uri="{FF2B5EF4-FFF2-40B4-BE49-F238E27FC236}">
                <a16:creationId xmlns:a16="http://schemas.microsoft.com/office/drawing/2014/main" id="{CFAD4185-4D08-4075-8BA3-DA84EF0BA8C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05932" y="1934761"/>
            <a:ext cx="0" cy="2839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Gerader Verbinder 96">
            <a:extLst>
              <a:ext uri="{FF2B5EF4-FFF2-40B4-BE49-F238E27FC236}">
                <a16:creationId xmlns:a16="http://schemas.microsoft.com/office/drawing/2014/main" id="{BB061D4F-9725-4A2E-B645-64815AF65B0A}"/>
              </a:ext>
            </a:extLst>
          </p:cNvPr>
          <p:cNvCxnSpPr>
            <a:cxnSpLocks/>
          </p:cNvCxnSpPr>
          <p:nvPr/>
        </p:nvCxnSpPr>
        <p:spPr>
          <a:xfrm flipV="1">
            <a:off x="1605932" y="1934760"/>
            <a:ext cx="579635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mit Pfeil 102">
            <a:extLst>
              <a:ext uri="{FF2B5EF4-FFF2-40B4-BE49-F238E27FC236}">
                <a16:creationId xmlns:a16="http://schemas.microsoft.com/office/drawing/2014/main" id="{31C0DB06-5395-4C00-83F1-1AD70BE80968}"/>
              </a:ext>
            </a:extLst>
          </p:cNvPr>
          <p:cNvCxnSpPr/>
          <p:nvPr/>
        </p:nvCxnSpPr>
        <p:spPr>
          <a:xfrm flipV="1">
            <a:off x="3319042" y="1804650"/>
            <a:ext cx="0" cy="13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feld 103">
            <a:extLst>
              <a:ext uri="{FF2B5EF4-FFF2-40B4-BE49-F238E27FC236}">
                <a16:creationId xmlns:a16="http://schemas.microsoft.com/office/drawing/2014/main" id="{F8C72E3E-0EED-4DF2-9223-8C32C27A945E}"/>
              </a:ext>
            </a:extLst>
          </p:cNvPr>
          <p:cNvSpPr txBox="1"/>
          <p:nvPr/>
        </p:nvSpPr>
        <p:spPr>
          <a:xfrm>
            <a:off x="4005729" y="801698"/>
            <a:ext cx="525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BRIDGE </a:t>
            </a:r>
            <a:r>
              <a:rPr lang="de-DE" b="1" dirty="0" err="1"/>
              <a:t>class</a:t>
            </a:r>
            <a:r>
              <a:rPr lang="de-DE" b="1" dirty="0"/>
              <a:t> </a:t>
            </a:r>
            <a:r>
              <a:rPr lang="de-DE" b="1" dirty="0" err="1"/>
              <a:t>structure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equation</a:t>
            </a:r>
            <a:r>
              <a:rPr lang="de-DE" b="1" dirty="0"/>
              <a:t> </a:t>
            </a:r>
            <a:r>
              <a:rPr lang="de-DE" b="1" dirty="0" err="1"/>
              <a:t>systems</a:t>
            </a:r>
            <a:endParaRPr lang="de-DE" b="1" dirty="0"/>
          </a:p>
        </p:txBody>
      </p:sp>
      <p:cxnSp>
        <p:nvCxnSpPr>
          <p:cNvPr id="3" name="Gerader Verbinder 46">
            <a:extLst>
              <a:ext uri="{FF2B5EF4-FFF2-40B4-BE49-F238E27FC236}">
                <a16:creationId xmlns:a16="http://schemas.microsoft.com/office/drawing/2014/main" id="{540D7B2E-7E1C-FBE8-C885-A1F9AFE3134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82297" y="1934760"/>
            <a:ext cx="0" cy="43701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6D3AF542-2DBF-4F0B-AB22-6DAF75901C81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8366491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1775C4-B617-4B28-9294-48A7A66E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E93793-6F22-4805-90B0-41E91D74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5023B6-1A59-4B2A-AE49-277A71FB1473}"/>
              </a:ext>
            </a:extLst>
          </p:cNvPr>
          <p:cNvSpPr txBox="1"/>
          <p:nvPr/>
        </p:nvSpPr>
        <p:spPr>
          <a:xfrm>
            <a:off x="514694" y="1004663"/>
            <a:ext cx="738163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Some</a:t>
            </a:r>
            <a:r>
              <a:rPr lang="de-DE" b="1" dirty="0"/>
              <a:t> </a:t>
            </a:r>
            <a:r>
              <a:rPr lang="de-DE" b="1" dirty="0" err="1"/>
              <a:t>coding</a:t>
            </a:r>
            <a:r>
              <a:rPr lang="de-DE" b="1" dirty="0"/>
              <a:t> </a:t>
            </a:r>
            <a:r>
              <a:rPr lang="de-DE" b="1" dirty="0" err="1"/>
              <a:t>remarks</a:t>
            </a:r>
            <a:r>
              <a:rPr lang="de-DE" b="1" dirty="0"/>
              <a:t>…</a:t>
            </a:r>
          </a:p>
          <a:p>
            <a:endParaRPr lang="de-DE" dirty="0"/>
          </a:p>
          <a:p>
            <a:r>
              <a:rPr lang="de-DE" sz="1600" dirty="0"/>
              <a:t>At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moment</a:t>
            </a:r>
            <a:r>
              <a:rPr lang="de-DE" sz="1600" dirty="0"/>
              <a:t>, </a:t>
            </a:r>
            <a:r>
              <a:rPr lang="de-DE" sz="1600" dirty="0" err="1"/>
              <a:t>only</a:t>
            </a:r>
            <a:r>
              <a:rPr lang="de-DE" sz="1600" dirty="0"/>
              <a:t> explicit RK-</a:t>
            </a:r>
            <a:r>
              <a:rPr lang="de-DE" sz="1600" dirty="0" err="1"/>
              <a:t>schemes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used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moisture</a:t>
            </a:r>
            <a:r>
              <a:rPr lang="de-DE" sz="1600" dirty="0"/>
              <a:t>.</a:t>
            </a:r>
          </a:p>
          <a:p>
            <a:endParaRPr lang="de-DE" sz="1600" dirty="0"/>
          </a:p>
          <a:p>
            <a:r>
              <a:rPr lang="de-DE" sz="1600" dirty="0"/>
              <a:t>New in BRIDGE: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put</a:t>
            </a:r>
            <a:r>
              <a:rPr lang="de-DE" sz="1600" dirty="0"/>
              <a:t> a </a:t>
            </a:r>
            <a:r>
              <a:rPr lang="de-DE" sz="1600" i="1" dirty="0" err="1"/>
              <a:t>list</a:t>
            </a:r>
            <a:r>
              <a:rPr lang="de-DE" sz="1600" i="1" dirty="0"/>
              <a:t> </a:t>
            </a:r>
            <a:r>
              <a:rPr lang="de-DE" sz="1600" i="1" dirty="0" err="1"/>
              <a:t>of</a:t>
            </a:r>
            <a:r>
              <a:rPr lang="de-DE" sz="1600" i="1" dirty="0"/>
              <a:t> </a:t>
            </a:r>
            <a:r>
              <a:rPr lang="de-DE" sz="1600" i="1" dirty="0" err="1"/>
              <a:t>equation</a:t>
            </a:r>
            <a:r>
              <a:rPr lang="de-DE" sz="1600" i="1" dirty="0"/>
              <a:t> </a:t>
            </a:r>
            <a:r>
              <a:rPr lang="de-DE" sz="1600" i="1" dirty="0" err="1"/>
              <a:t>objects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a RK time </a:t>
            </a:r>
            <a:r>
              <a:rPr lang="de-DE" sz="1600" dirty="0" err="1"/>
              <a:t>integrator</a:t>
            </a:r>
            <a:br>
              <a:rPr lang="de-DE" sz="1600" dirty="0"/>
            </a:b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 err="1">
                <a:sym typeface="Wingdings" panose="05000000000000000000" pitchFamily="2" charset="2"/>
              </a:rPr>
              <a:t>simultanous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solution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of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the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whole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equation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system</a:t>
            </a:r>
            <a:r>
              <a:rPr lang="de-DE" sz="1600" dirty="0">
                <a:sym typeface="Wingdings" panose="05000000000000000000" pitchFamily="2" charset="2"/>
              </a:rPr>
              <a:t> Euler + </a:t>
            </a:r>
            <a:r>
              <a:rPr lang="de-DE" sz="1600" dirty="0" err="1">
                <a:sym typeface="Wingdings" panose="05000000000000000000" pitchFamily="2" charset="2"/>
              </a:rPr>
              <a:t>tracer</a:t>
            </a:r>
            <a:r>
              <a:rPr lang="de-DE" sz="1600" dirty="0">
                <a:sym typeface="Wingdings" panose="05000000000000000000" pitchFamily="2" charset="2"/>
              </a:rPr>
              <a:t> + TKE + …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r>
              <a:rPr lang="de-DE" sz="1600" dirty="0" err="1">
                <a:sym typeface="Wingdings" panose="05000000000000000000" pitchFamily="2" charset="2"/>
              </a:rPr>
              <a:t>Equation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objects</a:t>
            </a:r>
            <a:r>
              <a:rPr lang="de-DE" sz="1600" dirty="0">
                <a:sym typeface="Wingdings" panose="05000000000000000000" pitchFamily="2" charset="2"/>
              </a:rPr>
              <a:t> also </a:t>
            </a:r>
            <a:r>
              <a:rPr lang="de-DE" sz="1600" dirty="0" err="1">
                <a:sym typeface="Wingdings" panose="05000000000000000000" pitchFamily="2" charset="2"/>
              </a:rPr>
              <a:t>contain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arrays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for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i="1" dirty="0">
                <a:sym typeface="Wingdings" panose="05000000000000000000" pitchFamily="2" charset="2"/>
              </a:rPr>
              <a:t>invariant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fields</a:t>
            </a:r>
            <a:r>
              <a:rPr lang="de-DE" sz="1600" dirty="0">
                <a:sym typeface="Wingdings" panose="05000000000000000000" pitchFamily="2" charset="2"/>
              </a:rPr>
              <a:t> (e.g. </a:t>
            </a:r>
            <a:r>
              <a:rPr lang="de-DE" sz="1600" dirty="0" err="1">
                <a:sym typeface="Wingdings" panose="05000000000000000000" pitchFamily="2" charset="2"/>
              </a:rPr>
              <a:t>ref</a:t>
            </a:r>
            <a:r>
              <a:rPr lang="de-DE" sz="1600" dirty="0">
                <a:sym typeface="Wingdings" panose="05000000000000000000" pitchFamily="2" charset="2"/>
              </a:rPr>
              <a:t>. </a:t>
            </a:r>
            <a:r>
              <a:rPr lang="de-DE" sz="1600" dirty="0" err="1">
                <a:sym typeface="Wingdings" panose="05000000000000000000" pitchFamily="2" charset="2"/>
              </a:rPr>
              <a:t>state</a:t>
            </a:r>
            <a:r>
              <a:rPr lang="de-DE" sz="1600" dirty="0">
                <a:sym typeface="Wingdings" panose="05000000000000000000" pitchFamily="2" charset="2"/>
              </a:rPr>
              <a:t>)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and </a:t>
            </a:r>
            <a:r>
              <a:rPr lang="de-DE" sz="1600" i="1" dirty="0" err="1">
                <a:sym typeface="Wingdings" panose="05000000000000000000" pitchFamily="2" charset="2"/>
              </a:rPr>
              <a:t>diagnostic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fields</a:t>
            </a:r>
            <a:r>
              <a:rPr lang="de-DE" sz="1600" dirty="0">
                <a:sym typeface="Wingdings" panose="05000000000000000000" pitchFamily="2" charset="2"/>
              </a:rPr>
              <a:t> (e.g. T, K</a:t>
            </a:r>
            <a:r>
              <a:rPr lang="de-DE" sz="1600" baseline="-25000" dirty="0">
                <a:sym typeface="Wingdings" panose="05000000000000000000" pitchFamily="2" charset="2"/>
              </a:rPr>
              <a:t>m</a:t>
            </a:r>
            <a:r>
              <a:rPr lang="de-DE" sz="1600" dirty="0">
                <a:sym typeface="Wingdings" panose="05000000000000000000" pitchFamily="2" charset="2"/>
              </a:rPr>
              <a:t>);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(</a:t>
            </a:r>
            <a:r>
              <a:rPr lang="de-DE" sz="1600" dirty="0" err="1">
                <a:sym typeface="Wingdings" panose="05000000000000000000" pitchFamily="2" charset="2"/>
              </a:rPr>
              <a:t>remark</a:t>
            </a:r>
            <a:r>
              <a:rPr lang="de-DE" sz="1600" dirty="0">
                <a:sym typeface="Wingdings" panose="05000000000000000000" pitchFamily="2" charset="2"/>
              </a:rPr>
              <a:t>: </a:t>
            </a:r>
            <a:r>
              <a:rPr lang="de-DE" sz="1600" dirty="0" err="1">
                <a:sym typeface="Wingdings" panose="05000000000000000000" pitchFamily="2" charset="2"/>
              </a:rPr>
              <a:t>metric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coeff</a:t>
            </a:r>
            <a:r>
              <a:rPr lang="de-DE" sz="1600" dirty="0">
                <a:sym typeface="Wingdings" panose="05000000000000000000" pitchFamily="2" charset="2"/>
              </a:rPr>
              <a:t>. </a:t>
            </a:r>
            <a:r>
              <a:rPr lang="de-DE" sz="1600" dirty="0" err="1">
                <a:sym typeface="Wingdings" panose="05000000000000000000" pitchFamily="2" charset="2"/>
              </a:rPr>
              <a:t>have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their</a:t>
            </a:r>
            <a:r>
              <a:rPr lang="de-DE" sz="1600" dirty="0">
                <a:sym typeface="Wingdings" panose="05000000000000000000" pitchFamily="2" charset="2"/>
              </a:rPr>
              <a:t> own </a:t>
            </a:r>
            <a:r>
              <a:rPr lang="de-DE" sz="1600" dirty="0" err="1">
                <a:sym typeface="Wingdings" panose="05000000000000000000" pitchFamily="2" charset="2"/>
              </a:rPr>
              <a:t>container</a:t>
            </a:r>
            <a:r>
              <a:rPr lang="de-DE" sz="1600" dirty="0">
                <a:sym typeface="Wingdings" panose="05000000000000000000" pitchFamily="2" charset="2"/>
              </a:rPr>
              <a:t>).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 err="1">
                <a:sym typeface="Wingdings" panose="05000000000000000000" pitchFamily="2" charset="2"/>
              </a:rPr>
              <a:t>Now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they</a:t>
            </a:r>
            <a:r>
              <a:rPr lang="de-DE" sz="1600" dirty="0">
                <a:sym typeface="Wingdings" panose="05000000000000000000" pitchFamily="2" charset="2"/>
              </a:rPr>
              <a:t> also </a:t>
            </a:r>
            <a:r>
              <a:rPr lang="de-DE" sz="1600" dirty="0" err="1">
                <a:sym typeface="Wingdings" panose="05000000000000000000" pitchFamily="2" charset="2"/>
              </a:rPr>
              <a:t>contain</a:t>
            </a:r>
            <a:r>
              <a:rPr lang="de-DE" sz="1600" dirty="0">
                <a:sym typeface="Wingdings" panose="05000000000000000000" pitchFamily="2" charset="2"/>
              </a:rPr>
              <a:t> ‚</a:t>
            </a:r>
            <a:r>
              <a:rPr lang="de-DE" sz="1600" i="1" dirty="0" err="1">
                <a:sym typeface="Wingdings" panose="05000000000000000000" pitchFamily="2" charset="2"/>
              </a:rPr>
              <a:t>views</a:t>
            </a:r>
            <a:r>
              <a:rPr lang="de-DE" sz="1600" dirty="0">
                <a:sym typeface="Wingdings" panose="05000000000000000000" pitchFamily="2" charset="2"/>
              </a:rPr>
              <a:t>‘ (=</a:t>
            </a:r>
            <a:r>
              <a:rPr lang="de-DE" sz="1600" dirty="0" err="1">
                <a:sym typeface="Wingdings" panose="05000000000000000000" pitchFamily="2" charset="2"/>
              </a:rPr>
              <a:t>pointers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to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array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subranges</a:t>
            </a:r>
            <a:r>
              <a:rPr lang="de-DE" sz="1600" dirty="0">
                <a:sym typeface="Wingdings" panose="05000000000000000000" pitchFamily="2" charset="2"/>
              </a:rPr>
              <a:t>) </a:t>
            </a:r>
            <a:r>
              <a:rPr lang="de-DE" sz="1600" dirty="0" err="1">
                <a:sym typeface="Wingdings" panose="05000000000000000000" pitchFamily="2" charset="2"/>
              </a:rPr>
              <a:t>to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these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fields</a:t>
            </a:r>
            <a:r>
              <a:rPr lang="de-DE" sz="1600" dirty="0">
                <a:sym typeface="Wingdings" panose="05000000000000000000" pitchFamily="2" charset="2"/>
              </a:rPr>
              <a:t>,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 err="1">
                <a:sym typeface="Wingdings" panose="05000000000000000000" pitchFamily="2" charset="2"/>
              </a:rPr>
              <a:t>which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can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be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used</a:t>
            </a:r>
            <a:r>
              <a:rPr lang="de-DE" sz="1600" dirty="0">
                <a:sym typeface="Wingdings" panose="05000000000000000000" pitchFamily="2" charset="2"/>
              </a:rPr>
              <a:t> in </a:t>
            </a:r>
            <a:r>
              <a:rPr lang="de-DE" sz="1600" dirty="0" err="1">
                <a:sym typeface="Wingdings" panose="05000000000000000000" pitchFamily="2" charset="2"/>
              </a:rPr>
              <a:t>the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flux</a:t>
            </a:r>
            <a:r>
              <a:rPr lang="de-DE" sz="1600" dirty="0">
                <a:sym typeface="Wingdings" panose="05000000000000000000" pitchFamily="2" charset="2"/>
              </a:rPr>
              <a:t> and source </a:t>
            </a:r>
            <a:r>
              <a:rPr lang="de-DE" sz="1600" dirty="0" err="1">
                <a:sym typeface="Wingdings" panose="05000000000000000000" pitchFamily="2" charset="2"/>
              </a:rPr>
              <a:t>term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calculations</a:t>
            </a:r>
            <a:r>
              <a:rPr lang="de-DE" sz="1600" dirty="0">
                <a:sym typeface="Wingdings" panose="05000000000000000000" pitchFamily="2" charset="2"/>
              </a:rPr>
              <a:t>.</a:t>
            </a:r>
            <a:endParaRPr lang="de-DE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0AC8E6-CF9C-489F-8125-247457285E6D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31399681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79BB-8D72-E999-AE57-CAE467775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43C67C-703A-C066-8F0C-A45FC4E3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739AD5-4BB4-1ED6-B190-31786BB0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1852CD7-2B67-0670-0972-402EE63FAF35}"/>
              </a:ext>
            </a:extLst>
          </p:cNvPr>
          <p:cNvSpPr txBox="1"/>
          <p:nvPr/>
        </p:nvSpPr>
        <p:spPr>
          <a:xfrm>
            <a:off x="340328" y="896153"/>
            <a:ext cx="84633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First </a:t>
            </a:r>
            <a:r>
              <a:rPr lang="de-DE" b="1" dirty="0" err="1"/>
              <a:t>sanity</a:t>
            </a:r>
            <a:r>
              <a:rPr lang="de-DE" b="1" dirty="0"/>
              <a:t> </a:t>
            </a:r>
            <a:r>
              <a:rPr lang="de-DE" b="1" dirty="0" err="1"/>
              <a:t>checks</a:t>
            </a:r>
            <a:r>
              <a:rPr lang="de-DE" dirty="0"/>
              <a:t>: </a:t>
            </a:r>
            <a:br>
              <a:rPr lang="de-DE" dirty="0"/>
            </a:br>
            <a:r>
              <a:rPr lang="de-DE" sz="1600" dirty="0" err="1"/>
              <a:t>consider</a:t>
            </a:r>
            <a:r>
              <a:rPr lang="de-DE" sz="1600" dirty="0"/>
              <a:t> </a:t>
            </a:r>
            <a:r>
              <a:rPr lang="de-DE" sz="1600" dirty="0" err="1"/>
              <a:t>only</a:t>
            </a:r>
            <a:r>
              <a:rPr lang="de-DE" sz="1600" dirty="0"/>
              <a:t> 1 </a:t>
            </a:r>
            <a:r>
              <a:rPr lang="de-DE" sz="1600" dirty="0" err="1"/>
              <a:t>grid</a:t>
            </a:r>
            <a:r>
              <a:rPr lang="de-DE" sz="1600" dirty="0"/>
              <a:t> </a:t>
            </a:r>
            <a:r>
              <a:rPr lang="de-DE" sz="1600" dirty="0" err="1"/>
              <a:t>cell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1 </a:t>
            </a:r>
            <a:r>
              <a:rPr lang="de-DE" sz="1600" dirty="0" err="1"/>
              <a:t>quadrature</a:t>
            </a:r>
            <a:r>
              <a:rPr lang="de-DE" sz="1600" dirty="0"/>
              <a:t> </a:t>
            </a:r>
            <a:r>
              <a:rPr lang="de-DE" sz="1600" dirty="0" err="1"/>
              <a:t>point</a:t>
            </a:r>
            <a:br>
              <a:rPr lang="de-DE" sz="1600" dirty="0"/>
            </a:br>
            <a:r>
              <a:rPr lang="de-DE" sz="1600" dirty="0"/>
              <a:t>and </a:t>
            </a:r>
            <a:r>
              <a:rPr lang="de-DE" sz="1600" dirty="0" err="1"/>
              <a:t>free</a:t>
            </a:r>
            <a:r>
              <a:rPr lang="de-DE" sz="1600" dirty="0"/>
              <a:t>-slip = </a:t>
            </a: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flux</a:t>
            </a:r>
            <a:r>
              <a:rPr lang="de-DE" sz="1600" dirty="0"/>
              <a:t> </a:t>
            </a:r>
            <a:r>
              <a:rPr lang="de-DE" sz="1600" dirty="0" err="1"/>
              <a:t>conditions</a:t>
            </a:r>
            <a:r>
              <a:rPr lang="de-DE" sz="1600" dirty="0"/>
              <a:t> (top/</a:t>
            </a:r>
            <a:r>
              <a:rPr lang="de-DE" sz="1600" dirty="0" err="1"/>
              <a:t>bottom</a:t>
            </a:r>
            <a:r>
              <a:rPr lang="de-DE" sz="1600" dirty="0"/>
              <a:t>)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periodic</a:t>
            </a:r>
            <a:r>
              <a:rPr lang="de-DE" sz="1600" dirty="0"/>
              <a:t> </a:t>
            </a:r>
            <a:r>
              <a:rPr lang="de-DE" sz="1600" dirty="0" err="1"/>
              <a:t>conditions</a:t>
            </a:r>
            <a:r>
              <a:rPr lang="de-DE" sz="1600" dirty="0"/>
              <a:t> (lateral)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/>
              <a:t>Oversaturation</a:t>
            </a:r>
            <a:r>
              <a:rPr lang="de-DE" sz="1600" b="1" dirty="0"/>
              <a:t> </a:t>
            </a:r>
            <a:r>
              <a:rPr lang="de-DE" sz="1600" b="1" dirty="0" err="1"/>
              <a:t>test</a:t>
            </a:r>
            <a:r>
              <a:rPr lang="de-DE" sz="1600" dirty="0"/>
              <a:t>: </a:t>
            </a:r>
            <a:br>
              <a:rPr lang="de-DE" sz="1600" dirty="0"/>
            </a:br>
            <a:r>
              <a:rPr lang="de-DE" sz="1600" dirty="0" err="1"/>
              <a:t>set</a:t>
            </a:r>
            <a:r>
              <a:rPr lang="de-DE" sz="1600" dirty="0"/>
              <a:t> T=300 K, </a:t>
            </a:r>
            <a:r>
              <a:rPr lang="de-DE" sz="1600" dirty="0">
                <a:sym typeface="Symbol" panose="05050102010706020507" pitchFamily="18" charset="2"/>
              </a:rPr>
              <a:t></a:t>
            </a:r>
            <a:r>
              <a:rPr lang="de-DE" sz="1600" baseline="-25000" dirty="0">
                <a:sym typeface="Symbol" panose="05050102010706020507" pitchFamily="18" charset="2"/>
              </a:rPr>
              <a:t>v</a:t>
            </a:r>
            <a:r>
              <a:rPr lang="de-DE" sz="1600" dirty="0">
                <a:sym typeface="Symbol" panose="05050102010706020507" pitchFamily="18" charset="2"/>
              </a:rPr>
              <a:t> = </a:t>
            </a:r>
            <a:r>
              <a:rPr lang="de-DE" sz="1600" baseline="-25000" dirty="0" err="1">
                <a:sym typeface="Symbol" panose="05050102010706020507" pitchFamily="18" charset="2"/>
              </a:rPr>
              <a:t>sat</a:t>
            </a:r>
            <a:r>
              <a:rPr lang="de-DE" sz="1600" dirty="0">
                <a:sym typeface="Symbol" panose="05050102010706020507" pitchFamily="18" charset="2"/>
              </a:rPr>
              <a:t>(T) + 0.01 = 0.0360 kg/m³ </a:t>
            </a:r>
            <a:r>
              <a:rPr lang="de-DE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rel.hum</a:t>
            </a:r>
            <a:r>
              <a:rPr lang="de-DE" sz="1600" dirty="0">
                <a:sym typeface="Symbol" panose="05050102010706020507" pitchFamily="18" charset="2"/>
              </a:rPr>
              <a:t>.=138%, </a:t>
            </a:r>
            <a:r>
              <a:rPr lang="de-DE" sz="1600" baseline="-25000" dirty="0">
                <a:sym typeface="Symbol" panose="05050102010706020507" pitchFamily="18" charset="2"/>
              </a:rPr>
              <a:t>c</a:t>
            </a:r>
            <a:r>
              <a:rPr lang="de-DE" sz="1600" dirty="0">
                <a:sym typeface="Symbol" panose="05050102010706020507" pitchFamily="18" charset="2"/>
              </a:rPr>
              <a:t> = 0, p=101882 </a:t>
            </a:r>
            <a:r>
              <a:rPr lang="de-DE" sz="1600" dirty="0" err="1">
                <a:sym typeface="Symbol" panose="05050102010706020507" pitchFamily="18" charset="2"/>
              </a:rPr>
              <a:t>Pa</a:t>
            </a:r>
            <a:br>
              <a:rPr lang="de-DE" sz="1600" dirty="0">
                <a:sym typeface="Symbol" panose="05050102010706020507" pitchFamily="18" charset="2"/>
              </a:rPr>
            </a:br>
            <a:r>
              <a:rPr lang="de-DE" sz="1600" dirty="0">
                <a:sym typeface="Symbol" panose="05050102010706020507" pitchFamily="18" charset="2"/>
              </a:rPr>
              <a:t>After 5 time </a:t>
            </a:r>
            <a:r>
              <a:rPr lang="de-DE" sz="1600" dirty="0" err="1">
                <a:sym typeface="Symbol" panose="05050102010706020507" pitchFamily="18" charset="2"/>
              </a:rPr>
              <a:t>steps</a:t>
            </a:r>
            <a:r>
              <a:rPr lang="de-DE" sz="1600" dirty="0">
                <a:sym typeface="Symbol" panose="05050102010706020507" pitchFamily="18" charset="2"/>
              </a:rPr>
              <a:t>:</a:t>
            </a:r>
            <a:br>
              <a:rPr lang="de-DE" sz="1600" dirty="0">
                <a:sym typeface="Symbol" panose="05050102010706020507" pitchFamily="18" charset="2"/>
              </a:rPr>
            </a:br>
            <a:r>
              <a:rPr lang="de-DE" sz="1600" dirty="0">
                <a:sym typeface="Symbol" panose="05050102010706020507" pitchFamily="18" charset="2"/>
              </a:rPr>
              <a:t>T=304.9 K, </a:t>
            </a:r>
            <a:r>
              <a:rPr lang="de-DE" sz="1600" baseline="-25000" dirty="0">
                <a:sym typeface="Symbol" panose="05050102010706020507" pitchFamily="18" charset="2"/>
              </a:rPr>
              <a:t>v</a:t>
            </a:r>
            <a:r>
              <a:rPr lang="de-DE" sz="1600" dirty="0">
                <a:sym typeface="Symbol" panose="05050102010706020507" pitchFamily="18" charset="2"/>
              </a:rPr>
              <a:t> = 0.0336 kg/m³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 err="1">
                <a:sym typeface="Symbol" panose="05050102010706020507" pitchFamily="18" charset="2"/>
              </a:rPr>
              <a:t>rel.hum</a:t>
            </a:r>
            <a:r>
              <a:rPr lang="de-DE" sz="1600" dirty="0">
                <a:sym typeface="Symbol" panose="05050102010706020507" pitchFamily="18" charset="2"/>
              </a:rPr>
              <a:t>=100%, </a:t>
            </a:r>
            <a:r>
              <a:rPr lang="de-DE" sz="1600" baseline="-25000" dirty="0">
                <a:sym typeface="Symbol" panose="05050102010706020507" pitchFamily="18" charset="2"/>
              </a:rPr>
              <a:t>c</a:t>
            </a:r>
            <a:r>
              <a:rPr lang="de-DE" sz="1600" dirty="0">
                <a:sym typeface="Symbol" panose="05050102010706020507" pitchFamily="18" charset="2"/>
              </a:rPr>
              <a:t> = 0.0024 kg/m³, p=103114 </a:t>
            </a:r>
            <a:r>
              <a:rPr lang="de-DE" sz="1600" dirty="0" err="1">
                <a:sym typeface="Symbol" panose="05050102010706020507" pitchFamily="18" charset="2"/>
              </a:rPr>
              <a:t>Pa</a:t>
            </a:r>
            <a:r>
              <a:rPr lang="de-DE" sz="1600" dirty="0">
                <a:sym typeface="Symbol" panose="05050102010706020507" pitchFamily="18" charset="2"/>
              </a:rPr>
              <a:t>       </a:t>
            </a:r>
            <a:r>
              <a:rPr lang="de-DE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de-DE" sz="1600" dirty="0">
                <a:sym typeface="Symbol" panose="05050102010706020507" pitchFamily="18" charset="2"/>
              </a:rPr>
            </a:br>
            <a:endParaRPr lang="de-DE" sz="16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/>
              <a:t>Undersaturation</a:t>
            </a:r>
            <a:r>
              <a:rPr lang="de-DE" sz="1600" b="1" dirty="0"/>
              <a:t> </a:t>
            </a:r>
            <a:r>
              <a:rPr lang="de-DE" sz="1600" b="1" dirty="0" err="1"/>
              <a:t>test</a:t>
            </a:r>
            <a:r>
              <a:rPr lang="de-DE" sz="1600" b="1" dirty="0"/>
              <a:t> </a:t>
            </a:r>
            <a:r>
              <a:rPr lang="de-DE" sz="1600" b="1" dirty="0" err="1"/>
              <a:t>with</a:t>
            </a:r>
            <a:r>
              <a:rPr lang="de-DE" sz="1600" b="1" dirty="0"/>
              <a:t> </a:t>
            </a:r>
            <a:r>
              <a:rPr lang="de-DE" sz="1600" b="1" dirty="0" err="1"/>
              <a:t>evaporation</a:t>
            </a:r>
            <a:r>
              <a:rPr lang="de-DE" sz="1600" dirty="0"/>
              <a:t>: </a:t>
            </a:r>
            <a:br>
              <a:rPr lang="de-DE" sz="1600" dirty="0"/>
            </a:br>
            <a:r>
              <a:rPr lang="de-DE" sz="1600" dirty="0" err="1"/>
              <a:t>set</a:t>
            </a:r>
            <a:r>
              <a:rPr lang="de-DE" sz="1600" dirty="0"/>
              <a:t> T=300 K, </a:t>
            </a:r>
            <a:r>
              <a:rPr lang="de-DE" sz="1600" dirty="0">
                <a:sym typeface="Symbol" panose="05050102010706020507" pitchFamily="18" charset="2"/>
              </a:rPr>
              <a:t></a:t>
            </a:r>
            <a:r>
              <a:rPr lang="de-DE" sz="1600" baseline="-25000" dirty="0">
                <a:sym typeface="Symbol" panose="05050102010706020507" pitchFamily="18" charset="2"/>
              </a:rPr>
              <a:t>v</a:t>
            </a:r>
            <a:r>
              <a:rPr lang="de-DE" sz="1600" dirty="0">
                <a:sym typeface="Symbol" panose="05050102010706020507" pitchFamily="18" charset="2"/>
              </a:rPr>
              <a:t> = 0 kg/m³ </a:t>
            </a:r>
            <a:r>
              <a:rPr lang="de-DE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rel.hum</a:t>
            </a:r>
            <a:r>
              <a:rPr lang="de-DE" sz="1600" dirty="0">
                <a:sym typeface="Symbol" panose="05050102010706020507" pitchFamily="18" charset="2"/>
              </a:rPr>
              <a:t>.= 0%, </a:t>
            </a:r>
            <a:r>
              <a:rPr lang="de-DE" sz="1600" baseline="-25000" dirty="0">
                <a:sym typeface="Symbol" panose="05050102010706020507" pitchFamily="18" charset="2"/>
              </a:rPr>
              <a:t>c</a:t>
            </a:r>
            <a:r>
              <a:rPr lang="de-DE" sz="1600" dirty="0">
                <a:sym typeface="Symbol" panose="05050102010706020507" pitchFamily="18" charset="2"/>
              </a:rPr>
              <a:t> = 0.01 kg/m³, p=99136 </a:t>
            </a:r>
            <a:r>
              <a:rPr lang="de-DE" sz="1600" dirty="0" err="1">
                <a:sym typeface="Symbol" panose="05050102010706020507" pitchFamily="18" charset="2"/>
              </a:rPr>
              <a:t>Pa</a:t>
            </a:r>
            <a:br>
              <a:rPr lang="de-DE" sz="1600" dirty="0">
                <a:sym typeface="Symbol" panose="05050102010706020507" pitchFamily="18" charset="2"/>
              </a:rPr>
            </a:br>
            <a:r>
              <a:rPr lang="de-DE" sz="1600" dirty="0">
                <a:sym typeface="Symbol" panose="05050102010706020507" pitchFamily="18" charset="2"/>
              </a:rPr>
              <a:t>After 5 time </a:t>
            </a:r>
            <a:r>
              <a:rPr lang="de-DE" sz="1600" dirty="0" err="1">
                <a:sym typeface="Symbol" panose="05050102010706020507" pitchFamily="18" charset="2"/>
              </a:rPr>
              <a:t>steps</a:t>
            </a:r>
            <a:r>
              <a:rPr lang="de-DE" sz="1600" dirty="0">
                <a:sym typeface="Symbol" panose="05050102010706020507" pitchFamily="18" charset="2"/>
              </a:rPr>
              <a:t>:</a:t>
            </a:r>
            <a:br>
              <a:rPr lang="de-DE" sz="1600" dirty="0">
                <a:sym typeface="Symbol" panose="05050102010706020507" pitchFamily="18" charset="2"/>
              </a:rPr>
            </a:br>
            <a:r>
              <a:rPr lang="de-DE" sz="1600" dirty="0">
                <a:sym typeface="Symbol" panose="05050102010706020507" pitchFamily="18" charset="2"/>
              </a:rPr>
              <a:t>T=282.4 K, </a:t>
            </a:r>
            <a:r>
              <a:rPr lang="de-DE" sz="1600" baseline="-25000" dirty="0">
                <a:sym typeface="Symbol" panose="05050102010706020507" pitchFamily="18" charset="2"/>
              </a:rPr>
              <a:t>v</a:t>
            </a:r>
            <a:r>
              <a:rPr lang="de-DE" sz="1600" dirty="0">
                <a:sym typeface="Symbol" panose="05050102010706020507" pitchFamily="18" charset="2"/>
              </a:rPr>
              <a:t> = 0.009 kg/m³ </a:t>
            </a:r>
            <a:r>
              <a:rPr lang="de-DE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Symbol" panose="05050102010706020507" pitchFamily="18" charset="2"/>
              </a:rPr>
              <a:t> </a:t>
            </a:r>
            <a:r>
              <a:rPr lang="de-DE" sz="1600" dirty="0" err="1">
                <a:sym typeface="Symbol" panose="05050102010706020507" pitchFamily="18" charset="2"/>
              </a:rPr>
              <a:t>rel.hum</a:t>
            </a:r>
            <a:r>
              <a:rPr lang="de-DE" sz="1600" dirty="0">
                <a:sym typeface="Symbol" panose="05050102010706020507" pitchFamily="18" charset="2"/>
              </a:rPr>
              <a:t>=100%, </a:t>
            </a:r>
            <a:r>
              <a:rPr lang="de-DE" sz="1600" baseline="-25000" dirty="0">
                <a:sym typeface="Symbol" panose="05050102010706020507" pitchFamily="18" charset="2"/>
              </a:rPr>
              <a:t>c</a:t>
            </a:r>
            <a:r>
              <a:rPr lang="de-DE" sz="1600" dirty="0">
                <a:sym typeface="Symbol" panose="05050102010706020507" pitchFamily="18" charset="2"/>
              </a:rPr>
              <a:t> = 0.001 kg/m³, p=94431 </a:t>
            </a:r>
            <a:r>
              <a:rPr lang="de-DE" sz="1600" dirty="0" err="1">
                <a:sym typeface="Symbol" panose="05050102010706020507" pitchFamily="18" charset="2"/>
              </a:rPr>
              <a:t>Pa</a:t>
            </a:r>
            <a:r>
              <a:rPr lang="de-DE" sz="1600" dirty="0">
                <a:sym typeface="Symbol" panose="05050102010706020507" pitchFamily="18" charset="2"/>
              </a:rPr>
              <a:t>         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lang="de-DE" sz="1600" dirty="0"/>
              <a:t>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976FD0-7768-4736-B190-0C4FC2F88E73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28512386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17AB5-07C8-9F76-2F1C-6984CC30A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EFE2BC-75F9-4C31-7F1A-670AC01D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B64FD8-FD57-97A4-1834-19FF8C54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45E8B24-5BB6-39F8-05CF-899434E8ED88}"/>
              </a:ext>
            </a:extLst>
          </p:cNvPr>
          <p:cNvSpPr txBox="1"/>
          <p:nvPr/>
        </p:nvSpPr>
        <p:spPr>
          <a:xfrm>
            <a:off x="2209102" y="1983254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Bryan, Fritsch (2002): dry </a:t>
            </a:r>
            <a:r>
              <a:rPr lang="de-DE" b="1" dirty="0" err="1"/>
              <a:t>test</a:t>
            </a:r>
            <a:r>
              <a:rPr lang="de-DE" b="1" dirty="0"/>
              <a:t> </a:t>
            </a:r>
            <a:r>
              <a:rPr lang="de-DE" b="1" dirty="0" err="1"/>
              <a:t>case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8C4D5B8-054A-CA62-388B-1BC37F8232F6}"/>
              </a:ext>
            </a:extLst>
          </p:cNvPr>
          <p:cNvSpPr txBox="1"/>
          <p:nvPr/>
        </p:nvSpPr>
        <p:spPr>
          <a:xfrm>
            <a:off x="905774" y="2769079"/>
            <a:ext cx="3974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BRIDGE </a:t>
            </a:r>
            <a:r>
              <a:rPr lang="de-DE" dirty="0" err="1"/>
              <a:t>setup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4th </a:t>
            </a:r>
            <a:r>
              <a:rPr lang="de-DE" dirty="0" err="1"/>
              <a:t>order</a:t>
            </a:r>
            <a:r>
              <a:rPr lang="de-DE" dirty="0"/>
              <a:t> DG, dx=500m, </a:t>
            </a:r>
            <a:r>
              <a:rPr lang="de-DE" dirty="0" err="1"/>
              <a:t>dz</a:t>
            </a:r>
            <a:r>
              <a:rPr lang="de-DE" dirty="0"/>
              <a:t>=400m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RK4, </a:t>
            </a:r>
            <a:r>
              <a:rPr lang="de-DE" dirty="0" err="1"/>
              <a:t>dt</a:t>
            </a:r>
            <a:r>
              <a:rPr lang="de-DE" dirty="0"/>
              <a:t>=0.05s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67D13-BC29-428D-914A-CD197AA2FADF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6803870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58D75F-42B0-47B6-8129-157C079CA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" y="1776281"/>
            <a:ext cx="3803912" cy="28529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025B6B6-80C0-4464-BFDE-1D4426E5C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16" y="1776281"/>
            <a:ext cx="3803623" cy="285329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9EDBE5A-7696-48A9-B1D0-DEE6532AEB36}"/>
              </a:ext>
            </a:extLst>
          </p:cNvPr>
          <p:cNvSpPr txBox="1"/>
          <p:nvPr/>
        </p:nvSpPr>
        <p:spPr>
          <a:xfrm>
            <a:off x="379708" y="790413"/>
            <a:ext cx="685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dry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,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B575255-BD5E-4991-8F93-DD0D02783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48" y="843475"/>
            <a:ext cx="1298561" cy="37432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B1CD595-4352-43AB-AF78-3DA1E4997ACD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1766363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619C-1ADE-499F-94B2-ADD97EA0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26655-819B-4BDA-828A-C31F9FBEAA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 Reinert (DWD)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A1070-3C77-4A2C-AD2A-9B02841E76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8FC84-22FA-4F5E-86B7-A7761BE44B02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1DEA50BE-7683-4A0E-A681-17A37B8735AD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74857" y="902742"/>
                <a:ext cx="6940550" cy="2819400"/>
              </a:xfrm>
            </p:spPr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chemeClr val="tx1"/>
                    </a:solidFill>
                  </a:rPr>
                  <a:t>truncation error analysis</a:t>
                </a:r>
                <a:r>
                  <a:rPr lang="en-US" dirty="0"/>
                  <a:t> has been conducted for the </a:t>
                </a:r>
                <a:r>
                  <a:rPr lang="en-US" dirty="0">
                    <a:solidFill>
                      <a:schemeClr val="tx1"/>
                    </a:solidFill>
                  </a:rPr>
                  <a:t>PPM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The scheme was found to be third-order accurate, as long as the velocity field is constant in space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𝑐𝑜𝑛𝑠𝑡</m:t>
                    </m:r>
                  </m:oMath>
                </a14:m>
                <a:r>
                  <a:rPr lang="en-US" dirty="0"/>
                  <a:t>, 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).</a:t>
                </a:r>
              </a:p>
              <a:p>
                <a:r>
                  <a:rPr lang="en-US" dirty="0"/>
                  <a:t>Otherwise the scheme is of </a:t>
                </a:r>
                <a:r>
                  <a:rPr lang="en-US" dirty="0">
                    <a:solidFill>
                      <a:schemeClr val="tx1"/>
                    </a:solidFill>
                  </a:rPr>
                  <a:t>first-order accuracy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, 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).</a:t>
                </a:r>
              </a:p>
              <a:p>
                <a:r>
                  <a:rPr lang="en-US" dirty="0"/>
                  <a:t>The truncation error analysis has been confirmed by 1D advection tests with ICON.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limited temporal accuracy could be attributed to the </a:t>
                </a:r>
                <a:r>
                  <a:rPr lang="en-US" dirty="0">
                    <a:solidFill>
                      <a:schemeClr val="tx1"/>
                    </a:solidFill>
                  </a:rPr>
                  <a:t>simplified backward trajectory calculation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We </a:t>
                </a:r>
                <a:r>
                  <a:rPr lang="en-US" dirty="0">
                    <a:solidFill>
                      <a:schemeClr val="tx1"/>
                    </a:solidFill>
                  </a:rPr>
                  <a:t>derived a generalized PPM </a:t>
                </a:r>
                <a:r>
                  <a:rPr lang="en-US" dirty="0"/>
                  <a:t>which enables higher-order accuracy in time.</a:t>
                </a:r>
              </a:p>
              <a:p>
                <a:r>
                  <a:rPr lang="en-US" dirty="0"/>
                  <a:t>As an example, we have presented a PPM of second-order temporal accuracy. 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4="http://schemas.microsoft.com/office/drawing/2010/main" xmlns:a16="http://schemas.microsoft.com/office/drawing/2014/main" xmlns="" id="{1DEA50BE-7683-4A0E-A681-17A37B8735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74857" y="902742"/>
                <a:ext cx="6940550" cy="2819400"/>
              </a:xfrm>
              <a:blipFill>
                <a:blip r:embed="rId2"/>
                <a:stretch>
                  <a:fillRect l="-351" t="-648" r="-88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76FB394-5077-48D0-A544-2FD4586AB873}"/>
              </a:ext>
            </a:extLst>
          </p:cNvPr>
          <p:cNvSpPr txBox="1"/>
          <p:nvPr/>
        </p:nvSpPr>
        <p:spPr>
          <a:xfrm>
            <a:off x="880076" y="4046832"/>
            <a:ext cx="6462057" cy="674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details: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Strassmann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D., Reinert, D. &amp; Dipankar, A. (2025) Truncation error analysis for the piecewise parabolic method. Q. J. R.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Meteorol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Soc., e5074. Available from: https://doi.org/10.1002/qj.5074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E8AF2-A036-4152-85E6-662DA4A6D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133" y="686358"/>
            <a:ext cx="1655067" cy="123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8297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3A8522-3D9B-47DD-9173-13684B1A5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4800"/>
            <a:ext cx="3803912" cy="28529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26963F2-905E-4E18-8022-C607C567E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4800"/>
            <a:ext cx="3803912" cy="28529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2308E13-B887-427A-8C90-5D939CF93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48" y="843475"/>
            <a:ext cx="1298561" cy="37432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7D1CA54-A818-40A4-837A-D940E51FB088}"/>
              </a:ext>
            </a:extLst>
          </p:cNvPr>
          <p:cNvSpPr txBox="1"/>
          <p:nvPr/>
        </p:nvSpPr>
        <p:spPr>
          <a:xfrm>
            <a:off x="379708" y="790413"/>
            <a:ext cx="825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dry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 K=10m²/s,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817ED05-2585-4B2A-A2CF-47107402D232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26147812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0E1122-61C6-E0F7-2669-D36079D1D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48" y="843475"/>
            <a:ext cx="1298561" cy="37432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CD6B238-41C3-FA5D-BA0F-9B8FF066379C}"/>
              </a:ext>
            </a:extLst>
          </p:cNvPr>
          <p:cNvSpPr txBox="1"/>
          <p:nvPr/>
        </p:nvSpPr>
        <p:spPr>
          <a:xfrm>
            <a:off x="379708" y="790413"/>
            <a:ext cx="869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dry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 K=10m²/s, </a:t>
            </a:r>
            <a:r>
              <a:rPr lang="de-DE" b="1" dirty="0" err="1"/>
              <a:t>weak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B6FEB2-FE9B-B486-B89D-814600AB2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4800"/>
            <a:ext cx="3803912" cy="28529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6B7BF3-FBB7-E0CA-886F-0E4D67C9F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4800"/>
            <a:ext cx="3803912" cy="28529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39645DF-F1E9-4AE8-A0C9-73CE197918B5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23364844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9C202-34D3-4591-8E61-962800B5E4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4800"/>
            <a:ext cx="3803912" cy="28529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A7DCDB1-9270-4E5A-BCA6-5CA52FF9A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4441"/>
            <a:ext cx="3803623" cy="28532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DDEB8B4-9D38-4156-BE0B-8EEC9F8A8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48" y="843475"/>
            <a:ext cx="1298561" cy="37432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0DC9E1E-FA20-48E2-93EF-B23BDF999631}"/>
              </a:ext>
            </a:extLst>
          </p:cNvPr>
          <p:cNvSpPr txBox="1"/>
          <p:nvPr/>
        </p:nvSpPr>
        <p:spPr>
          <a:xfrm>
            <a:off x="379708" y="790413"/>
            <a:ext cx="825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dry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 K=100m²/s,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21F3CBC-0317-4D7F-961E-3A12A79F6C4D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18646998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259A1-B2ED-68FD-D308-A00C4378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56C310-F54A-A2F7-5D48-C026A10F7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721D8E-C776-7C1F-A3F4-E2D6AC0CF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BAFB2F1-D8B5-8CF9-2953-6C22F2BE0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48" y="843475"/>
            <a:ext cx="1298561" cy="37432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2C0A65-D7D3-C740-FC47-2F0F6BE531A3}"/>
              </a:ext>
            </a:extLst>
          </p:cNvPr>
          <p:cNvSpPr txBox="1"/>
          <p:nvPr/>
        </p:nvSpPr>
        <p:spPr>
          <a:xfrm>
            <a:off x="379708" y="790413"/>
            <a:ext cx="838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dry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 K=20m²/s,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00F497-3039-AC35-E2FE-AF2CBC876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4800"/>
            <a:ext cx="3803912" cy="28529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B19689F-C082-BA1F-F09B-6F1025E3F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4800"/>
            <a:ext cx="3803912" cy="28529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7D039FF-F44D-47C3-BB7C-394DC0071A72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8945765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B8EB-994B-F173-C877-88DA26D87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42D09B-E26E-E57A-6B68-C74A25859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2DDDFC-6391-C631-6C86-350A9CEDB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31557C5-9E07-6081-4D9A-C1EEF68D9B24}"/>
              </a:ext>
            </a:extLst>
          </p:cNvPr>
          <p:cNvSpPr txBox="1"/>
          <p:nvPr/>
        </p:nvSpPr>
        <p:spPr>
          <a:xfrm>
            <a:off x="2209102" y="1983254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Bryan, Fritsch (2002): </a:t>
            </a:r>
            <a:r>
              <a:rPr lang="de-DE" b="1" dirty="0" err="1"/>
              <a:t>moist</a:t>
            </a:r>
            <a:r>
              <a:rPr lang="de-DE" b="1" dirty="0"/>
              <a:t> </a:t>
            </a:r>
            <a:r>
              <a:rPr lang="de-DE" b="1" dirty="0" err="1"/>
              <a:t>test</a:t>
            </a:r>
            <a:r>
              <a:rPr lang="de-DE" b="1" dirty="0"/>
              <a:t> </a:t>
            </a:r>
            <a:r>
              <a:rPr lang="de-DE" b="1" dirty="0" err="1"/>
              <a:t>case</a:t>
            </a:r>
            <a:endParaRPr lang="de-DE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9C8D1A2-9C21-4C89-A034-F8D23C8D0A22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25941024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1FADE-B4F7-DD98-98E4-81B53A47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8C590D-BE14-F95A-D983-2A436BF61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BBCC1F-BB55-E404-64FD-FE0E55338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BFBE2F-0104-4213-5775-D41923BCAADE}"/>
              </a:ext>
            </a:extLst>
          </p:cNvPr>
          <p:cNvSpPr txBox="1"/>
          <p:nvPr/>
        </p:nvSpPr>
        <p:spPr>
          <a:xfrm>
            <a:off x="379708" y="790413"/>
            <a:ext cx="737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</a:t>
            </a:r>
            <a:r>
              <a:rPr lang="de-DE" b="1" dirty="0" err="1"/>
              <a:t>moist</a:t>
            </a:r>
            <a:r>
              <a:rPr lang="de-DE" b="1" dirty="0"/>
              <a:t>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,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36AF5C-E772-021A-EBA8-F4AB95B04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4800"/>
            <a:ext cx="3803912" cy="28529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56A342-DE99-A261-C1EE-9D7DC0082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4800"/>
            <a:ext cx="3803912" cy="285293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B5CD0AA-B142-7F58-4603-3470EFF6BED2}"/>
              </a:ext>
            </a:extLst>
          </p:cNvPr>
          <p:cNvSpPr txBox="1"/>
          <p:nvPr/>
        </p:nvSpPr>
        <p:spPr>
          <a:xfrm>
            <a:off x="1418675" y="1271313"/>
            <a:ext cx="2571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Max. </a:t>
            </a:r>
            <a:r>
              <a:rPr lang="de-DE" sz="1600" dirty="0" err="1"/>
              <a:t>oversaturation</a:t>
            </a:r>
            <a:r>
              <a:rPr lang="de-DE" sz="1600" dirty="0"/>
              <a:t>: 1.1%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82E820A-2801-4283-9E08-8D6B27F1C194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567029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EE20A-3918-8767-7800-87B29387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95E92B-27F2-2D18-9DD1-A07BD5C3D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53EB6F-A71C-4AC6-47BA-99FE3F83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12AE4E7-20BA-DAEE-152C-14CD44087E52}"/>
              </a:ext>
            </a:extLst>
          </p:cNvPr>
          <p:cNvSpPr txBox="1"/>
          <p:nvPr/>
        </p:nvSpPr>
        <p:spPr>
          <a:xfrm>
            <a:off x="379708" y="790413"/>
            <a:ext cx="767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</a:t>
            </a:r>
            <a:r>
              <a:rPr lang="de-DE" b="1" dirty="0" err="1"/>
              <a:t>moist</a:t>
            </a:r>
            <a:r>
              <a:rPr lang="de-DE" b="1" dirty="0"/>
              <a:t>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, </a:t>
            </a:r>
            <a:r>
              <a:rPr lang="de-DE" b="1" dirty="0" err="1"/>
              <a:t>weak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7B5C08-C86A-AA52-0078-0BA9D26C0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4800"/>
            <a:ext cx="3803912" cy="28529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31E207A-A019-461E-AD37-9DFF4F2AB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4800"/>
            <a:ext cx="3803912" cy="285293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A0C7ACF-8249-3A17-CE01-3ED89A672EE8}"/>
              </a:ext>
            </a:extLst>
          </p:cNvPr>
          <p:cNvSpPr txBox="1"/>
          <p:nvPr/>
        </p:nvSpPr>
        <p:spPr>
          <a:xfrm>
            <a:off x="1418675" y="1271313"/>
            <a:ext cx="6811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Max. </a:t>
            </a:r>
            <a:r>
              <a:rPr lang="de-DE" sz="1600" dirty="0" err="1"/>
              <a:t>oversaturation</a:t>
            </a:r>
            <a:r>
              <a:rPr lang="de-DE" sz="1600" dirty="0"/>
              <a:t>: 0.3%, relative </a:t>
            </a:r>
            <a:r>
              <a:rPr lang="de-DE" sz="1600" dirty="0" err="1"/>
              <a:t>water</a:t>
            </a:r>
            <a:r>
              <a:rPr lang="de-DE" sz="1600" dirty="0"/>
              <a:t> </a:t>
            </a:r>
            <a:r>
              <a:rPr lang="de-DE" sz="1600" dirty="0" err="1"/>
              <a:t>mass</a:t>
            </a:r>
            <a:r>
              <a:rPr lang="de-DE" sz="1600" dirty="0"/>
              <a:t> </a:t>
            </a:r>
            <a:r>
              <a:rPr lang="de-DE" sz="1600" dirty="0" err="1"/>
              <a:t>conservation</a:t>
            </a:r>
            <a:r>
              <a:rPr lang="de-DE" sz="1600" dirty="0"/>
              <a:t> </a:t>
            </a:r>
            <a:r>
              <a:rPr lang="de-DE" sz="1600" dirty="0" err="1"/>
              <a:t>error</a:t>
            </a:r>
            <a:r>
              <a:rPr lang="de-DE" sz="1600" dirty="0"/>
              <a:t> ~2e-12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A7A722-03EA-44B9-989A-F267EC16E9F0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19032150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FDEEA-9F82-5143-FB7F-A022B27D6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89EA8F-2589-D728-77E2-382E67B4D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2539CA-73FE-52BD-B496-CB3FEB9A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2444A0F-8F2A-F134-9C6C-D8E0E5FE0AD2}"/>
              </a:ext>
            </a:extLst>
          </p:cNvPr>
          <p:cNvSpPr txBox="1"/>
          <p:nvPr/>
        </p:nvSpPr>
        <p:spPr>
          <a:xfrm>
            <a:off x="379708" y="790413"/>
            <a:ext cx="866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Bryan , Fritsch (2002) </a:t>
            </a:r>
            <a:r>
              <a:rPr lang="de-DE" b="1" dirty="0" err="1"/>
              <a:t>test</a:t>
            </a:r>
            <a:r>
              <a:rPr lang="de-DE" b="1" dirty="0"/>
              <a:t>, </a:t>
            </a:r>
            <a:r>
              <a:rPr lang="de-DE" b="1" dirty="0" err="1"/>
              <a:t>moist</a:t>
            </a:r>
            <a:r>
              <a:rPr lang="de-DE" b="1" dirty="0"/>
              <a:t> </a:t>
            </a:r>
            <a:r>
              <a:rPr lang="de-DE" b="1" dirty="0" err="1"/>
              <a:t>case</a:t>
            </a:r>
            <a:r>
              <a:rPr lang="de-DE" b="1" dirty="0"/>
              <a:t>: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diffusion</a:t>
            </a:r>
            <a:r>
              <a:rPr lang="de-DE" b="1" dirty="0"/>
              <a:t> K=30m²/s, </a:t>
            </a:r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filtering</a:t>
            </a:r>
            <a:endParaRPr lang="de-DE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A4D8B9-2ED8-0E5E-3DF2-41BCBA03CD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12" y="1774800"/>
            <a:ext cx="3803912" cy="28529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669C58A-D407-A8BF-4D44-045E0CE7E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" y="1774800"/>
            <a:ext cx="3803912" cy="285293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98D7D36-EFF7-245B-5E1D-206AE2CFE490}"/>
              </a:ext>
            </a:extLst>
          </p:cNvPr>
          <p:cNvSpPr txBox="1"/>
          <p:nvPr/>
        </p:nvSpPr>
        <p:spPr>
          <a:xfrm>
            <a:off x="1418675" y="1271313"/>
            <a:ext cx="7040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Max. </a:t>
            </a:r>
            <a:r>
              <a:rPr lang="de-DE" sz="1600" dirty="0" err="1"/>
              <a:t>oversaturation</a:t>
            </a:r>
            <a:r>
              <a:rPr lang="de-DE" sz="1600" dirty="0"/>
              <a:t>: 0.16%, relative </a:t>
            </a:r>
            <a:r>
              <a:rPr lang="de-DE" sz="1600" dirty="0" err="1"/>
              <a:t>water</a:t>
            </a:r>
            <a:r>
              <a:rPr lang="de-DE" sz="1600" dirty="0"/>
              <a:t> </a:t>
            </a:r>
            <a:r>
              <a:rPr lang="de-DE" sz="1600" dirty="0" err="1"/>
              <a:t>mass</a:t>
            </a:r>
            <a:r>
              <a:rPr lang="de-DE" sz="1600" dirty="0"/>
              <a:t> </a:t>
            </a:r>
            <a:r>
              <a:rPr lang="de-DE" sz="1600" dirty="0" err="1"/>
              <a:t>conservation</a:t>
            </a:r>
            <a:r>
              <a:rPr lang="de-DE" sz="1600" dirty="0"/>
              <a:t> </a:t>
            </a:r>
            <a:r>
              <a:rPr lang="de-DE" sz="1600" dirty="0" err="1"/>
              <a:t>error</a:t>
            </a:r>
            <a:r>
              <a:rPr lang="de-DE" sz="1600" dirty="0"/>
              <a:t> ~ 1e-15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9140B2-A10C-46FA-BB20-1FA78650ECD5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14078710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5048F-7C2B-4E02-986F-C36D8533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F36C7-22D4-4AA8-94D3-D71332D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Michael Baldauf (DWD)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6055F2D-F8E3-B486-87C8-ABC78F9EE240}"/>
              </a:ext>
            </a:extLst>
          </p:cNvPr>
          <p:cNvSpPr txBox="1"/>
          <p:nvPr/>
        </p:nvSpPr>
        <p:spPr>
          <a:xfrm>
            <a:off x="655443" y="971334"/>
            <a:ext cx="65197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Next </a:t>
            </a:r>
            <a:r>
              <a:rPr lang="de-DE" dirty="0" err="1"/>
              <a:t>steps</a:t>
            </a:r>
            <a:r>
              <a:rPr lang="de-DE" dirty="0"/>
              <a:t>: time </a:t>
            </a:r>
            <a:r>
              <a:rPr lang="de-DE" dirty="0" err="1"/>
              <a:t>integration</a:t>
            </a:r>
            <a:r>
              <a:rPr lang="de-DE" dirty="0"/>
              <a:t> in a </a:t>
            </a:r>
            <a:r>
              <a:rPr lang="de-DE" dirty="0" err="1"/>
              <a:t>split</a:t>
            </a:r>
            <a:r>
              <a:rPr lang="de-DE" dirty="0"/>
              <a:t> </a:t>
            </a:r>
            <a:r>
              <a:rPr lang="de-DE" dirty="0" err="1"/>
              <a:t>scheme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RK-</a:t>
            </a:r>
            <a:r>
              <a:rPr lang="de-DE" dirty="0" err="1"/>
              <a:t>scheme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Euler+tracer</a:t>
            </a:r>
            <a:r>
              <a:rPr lang="de-DE" dirty="0"/>
              <a:t> (+TKE),</a:t>
            </a:r>
            <a:br>
              <a:rPr lang="de-DE" dirty="0"/>
            </a:br>
            <a:r>
              <a:rPr lang="de-DE" dirty="0"/>
              <a:t>do time </a:t>
            </a:r>
            <a:r>
              <a:rPr lang="de-DE" dirty="0" err="1"/>
              <a:t>splitting</a:t>
            </a:r>
            <a:r>
              <a:rPr lang="de-DE" dirty="0"/>
              <a:t>:</a:t>
            </a:r>
          </a:p>
          <a:p>
            <a:pPr marL="342900" indent="-342900">
              <a:buAutoNum type="arabicPeriod"/>
            </a:pPr>
            <a:r>
              <a:rPr lang="de-DE" dirty="0"/>
              <a:t>RK-</a:t>
            </a:r>
            <a:r>
              <a:rPr lang="de-DE" dirty="0" err="1"/>
              <a:t>scheme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tracers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RK-</a:t>
            </a:r>
            <a:r>
              <a:rPr lang="de-DE" dirty="0" err="1"/>
              <a:t>scheme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Euler</a:t>
            </a:r>
          </a:p>
          <a:p>
            <a:pPr marL="342900" indent="-342900">
              <a:buAutoNum type="arabicPeriod"/>
            </a:pPr>
            <a:endParaRPr lang="de-DE" dirty="0"/>
          </a:p>
          <a:p>
            <a:r>
              <a:rPr lang="de-DE" dirty="0" err="1">
                <a:sym typeface="Symbol" panose="05050102010706020507" pitchFamily="18" charset="2"/>
              </a:rPr>
              <a:t>d</a:t>
            </a:r>
            <a:r>
              <a:rPr lang="de-DE" baseline="-25000" dirty="0" err="1">
                <a:sym typeface="Symbol" panose="05050102010706020507" pitchFamily="18" charset="2"/>
              </a:rPr>
              <a:t>v</a:t>
            </a:r>
            <a:r>
              <a:rPr lang="de-DE" dirty="0">
                <a:sym typeface="Symbol" panose="05050102010706020507" pitchFamily="18" charset="2"/>
              </a:rPr>
              <a:t>/</a:t>
            </a:r>
            <a:r>
              <a:rPr lang="de-DE" dirty="0" err="1">
                <a:sym typeface="Symbol" panose="05050102010706020507" pitchFamily="18" charset="2"/>
              </a:rPr>
              <a:t>dt</a:t>
            </a:r>
            <a:r>
              <a:rPr lang="de-DE" baseline="-25000" dirty="0" err="1">
                <a:sym typeface="Symbol" panose="05050102010706020507" pitchFamily="18" charset="2"/>
              </a:rPr>
              <a:t>cond</a:t>
            </a:r>
            <a:r>
              <a:rPr lang="de-DE" baseline="-25000" dirty="0">
                <a:sym typeface="Symbol" panose="05050102010706020507" pitchFamily="18" charset="2"/>
              </a:rPr>
              <a:t>/</a:t>
            </a:r>
            <a:r>
              <a:rPr lang="de-DE" baseline="-25000" dirty="0" err="1">
                <a:sym typeface="Symbol" panose="05050102010706020507" pitchFamily="18" charset="2"/>
              </a:rPr>
              <a:t>evap</a:t>
            </a:r>
            <a:r>
              <a:rPr lang="de-DE" dirty="0">
                <a:sym typeface="Symbol" panose="05050102010706020507" pitchFamily="18" charset="2"/>
              </a:rPr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tracer</a:t>
            </a:r>
            <a:r>
              <a:rPr lang="de-DE" dirty="0"/>
              <a:t> </a:t>
            </a:r>
            <a:r>
              <a:rPr lang="de-DE" dirty="0" err="1"/>
              <a:t>scheme</a:t>
            </a:r>
            <a:r>
              <a:rPr lang="de-DE" dirty="0"/>
              <a:t> (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deliver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tendency</a:t>
            </a:r>
            <a:r>
              <a:rPr lang="de-DE" dirty="0"/>
              <a:t>):</a:t>
            </a:r>
          </a:p>
          <a:p>
            <a:r>
              <a:rPr lang="de-DE" dirty="0"/>
              <a:t>         </a:t>
            </a:r>
            <a:r>
              <a:rPr lang="de-DE" dirty="0" err="1">
                <a:sym typeface="Symbol" panose="05050102010706020507" pitchFamily="18" charset="2"/>
              </a:rPr>
              <a:t>d</a:t>
            </a:r>
            <a:r>
              <a:rPr lang="de-DE" baseline="-25000" dirty="0" err="1">
                <a:sym typeface="Symbol" panose="05050102010706020507" pitchFamily="18" charset="2"/>
              </a:rPr>
              <a:t>v</a:t>
            </a:r>
            <a:r>
              <a:rPr lang="de-DE" dirty="0">
                <a:sym typeface="Symbol" panose="05050102010706020507" pitchFamily="18" charset="2"/>
              </a:rPr>
              <a:t>/</a:t>
            </a:r>
            <a:r>
              <a:rPr lang="de-DE" dirty="0" err="1">
                <a:sym typeface="Symbol" panose="05050102010706020507" pitchFamily="18" charset="2"/>
              </a:rPr>
              <a:t>dt</a:t>
            </a:r>
            <a:r>
              <a:rPr lang="de-DE" baseline="-25000" dirty="0" err="1">
                <a:sym typeface="Symbol" panose="05050102010706020507" pitchFamily="18" charset="2"/>
              </a:rPr>
              <a:t>cond</a:t>
            </a:r>
            <a:r>
              <a:rPr lang="de-DE" baseline="-25000" dirty="0">
                <a:sym typeface="Symbol" panose="05050102010706020507" pitchFamily="18" charset="2"/>
              </a:rPr>
              <a:t>/</a:t>
            </a:r>
            <a:r>
              <a:rPr lang="de-DE" baseline="-25000" dirty="0" err="1">
                <a:sym typeface="Symbol" panose="05050102010706020507" pitchFamily="18" charset="2"/>
              </a:rPr>
              <a:t>evap</a:t>
            </a:r>
            <a:r>
              <a:rPr lang="de-DE" baseline="-25000" dirty="0">
                <a:sym typeface="Symbol" panose="05050102010706020507" pitchFamily="18" charset="2"/>
              </a:rPr>
              <a:t> </a:t>
            </a:r>
            <a:r>
              <a:rPr lang="de-DE" dirty="0">
                <a:sym typeface="Symbol" panose="05050102010706020507" pitchFamily="18" charset="2"/>
              </a:rPr>
              <a:t>=  </a:t>
            </a:r>
            <a:r>
              <a:rPr lang="de-DE" baseline="-25000" dirty="0">
                <a:sym typeface="Symbol" panose="05050102010706020507" pitchFamily="18" charset="2"/>
              </a:rPr>
              <a:t>RK-stage s</a:t>
            </a:r>
            <a:r>
              <a:rPr lang="de-DE" dirty="0">
                <a:sym typeface="Symbol" panose="05050102010706020507" pitchFamily="18" charset="2"/>
              </a:rPr>
              <a:t>  </a:t>
            </a:r>
            <a:r>
              <a:rPr lang="de-DE" dirty="0" err="1">
                <a:sym typeface="Symbol" panose="05050102010706020507" pitchFamily="18" charset="2"/>
              </a:rPr>
              <a:t>b</a:t>
            </a:r>
            <a:r>
              <a:rPr lang="de-DE" baseline="-25000" dirty="0" err="1">
                <a:sym typeface="Symbol" panose="05050102010706020507" pitchFamily="18" charset="2"/>
              </a:rPr>
              <a:t>s</a:t>
            </a:r>
            <a:r>
              <a:rPr lang="de-DE" dirty="0">
                <a:sym typeface="Symbol" panose="05050102010706020507" pitchFamily="18" charset="2"/>
              </a:rPr>
              <a:t> [</a:t>
            </a:r>
            <a:r>
              <a:rPr lang="de-DE" dirty="0" err="1">
                <a:sym typeface="Symbol" panose="05050102010706020507" pitchFamily="18" charset="2"/>
              </a:rPr>
              <a:t>d</a:t>
            </a:r>
            <a:r>
              <a:rPr lang="de-DE" baseline="-25000" dirty="0" err="1">
                <a:sym typeface="Symbol" panose="05050102010706020507" pitchFamily="18" charset="2"/>
              </a:rPr>
              <a:t>v</a:t>
            </a:r>
            <a:r>
              <a:rPr lang="de-DE" dirty="0">
                <a:sym typeface="Symbol" panose="05050102010706020507" pitchFamily="18" charset="2"/>
              </a:rPr>
              <a:t>/</a:t>
            </a:r>
            <a:r>
              <a:rPr lang="de-DE" dirty="0" err="1">
                <a:sym typeface="Symbol" panose="05050102010706020507" pitchFamily="18" charset="2"/>
              </a:rPr>
              <a:t>dt</a:t>
            </a:r>
            <a:r>
              <a:rPr lang="de-DE" baseline="-25000" dirty="0" err="1">
                <a:sym typeface="Symbol" panose="05050102010706020507" pitchFamily="18" charset="2"/>
              </a:rPr>
              <a:t>cond</a:t>
            </a:r>
            <a:r>
              <a:rPr lang="de-DE" baseline="-25000" dirty="0">
                <a:sym typeface="Symbol" panose="05050102010706020507" pitchFamily="18" charset="2"/>
              </a:rPr>
              <a:t>/</a:t>
            </a:r>
            <a:r>
              <a:rPr lang="de-DE" baseline="-25000" dirty="0" err="1">
                <a:sym typeface="Symbol" panose="05050102010706020507" pitchFamily="18" charset="2"/>
              </a:rPr>
              <a:t>evap</a:t>
            </a:r>
            <a:r>
              <a:rPr lang="de-DE" dirty="0">
                <a:sym typeface="Symbol" panose="05050102010706020507" pitchFamily="18" charset="2"/>
              </a:rPr>
              <a:t>]</a:t>
            </a:r>
            <a:r>
              <a:rPr lang="de-DE" baseline="-25000" dirty="0">
                <a:sym typeface="Symbol" panose="05050102010706020507" pitchFamily="18" charset="2"/>
              </a:rPr>
              <a:t>s</a:t>
            </a:r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E88EF5D-C5DB-476C-A5C5-FF80DC3B7E0F}"/>
              </a:ext>
            </a:extLst>
          </p:cNvPr>
          <p:cNvSpPr txBox="1"/>
          <p:nvPr/>
        </p:nvSpPr>
        <p:spPr>
          <a:xfrm>
            <a:off x="406555" y="229167"/>
            <a:ext cx="369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Very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steps</a:t>
            </a:r>
            <a:r>
              <a:rPr lang="de-DE" sz="1400" dirty="0"/>
              <a:t>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 err="1"/>
              <a:t>moisture</a:t>
            </a:r>
            <a:r>
              <a:rPr lang="de-DE" sz="1400" dirty="0"/>
              <a:t> in BRIDGE</a:t>
            </a:r>
          </a:p>
        </p:txBody>
      </p:sp>
    </p:spTree>
    <p:extLst>
      <p:ext uri="{BB962C8B-B14F-4D97-AF65-F5344CB8AC3E}">
        <p14:creationId xmlns:p14="http://schemas.microsoft.com/office/powerpoint/2010/main" val="32642377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4572000" y="4786290"/>
            <a:ext cx="278208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r"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6D887C0C-4103-4BEC-83D2-C13D97D4A926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89</a:t>
            </a:fld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1465276" y="757646"/>
            <a:ext cx="5255156" cy="37460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spcBef>
                <a:spcPts val="1200"/>
              </a:spcBef>
              <a:defRPr/>
            </a:pP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Sequence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coordinates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and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their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transformations</a:t>
            </a: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in BRIDGE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spcAft>
                <a:spcPts val="1200"/>
              </a:spcAft>
              <a:defRPr/>
            </a:pPr>
            <a:r>
              <a:rPr lang="de-DE" sz="1350" spc="-1" dirty="0">
                <a:solidFill>
                  <a:prstClr val="white">
                    <a:lumMod val="65000"/>
                  </a:prstClr>
                </a:solidFill>
                <a:latin typeface="Arial"/>
                <a:ea typeface="DejaVu Sans"/>
                <a:cs typeface="DejaVu Sans"/>
              </a:rPr>
              <a:t>0. Global </a:t>
            </a:r>
            <a:r>
              <a:rPr lang="de-DE" sz="1350" spc="-1" dirty="0" err="1">
                <a:solidFill>
                  <a:prstClr val="white">
                    <a:lumMod val="65000"/>
                  </a:prstClr>
                </a:solidFill>
                <a:latin typeface="Arial"/>
                <a:ea typeface="DejaVu Sans"/>
                <a:cs typeface="DejaVu Sans"/>
              </a:rPr>
              <a:t>Cartesian</a:t>
            </a:r>
            <a:r>
              <a:rPr lang="de-DE" sz="1350" spc="-1" dirty="0">
                <a:solidFill>
                  <a:prstClr val="white">
                    <a:lumMod val="65000"/>
                  </a:prstClr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prstClr val="white">
                    <a:lumMod val="65000"/>
                  </a:prstClr>
                </a:solidFill>
                <a:latin typeface="Arial"/>
                <a:ea typeface="DejaVu Sans"/>
                <a:cs typeface="DejaVu Sans"/>
              </a:rPr>
              <a:t>coordinates</a:t>
            </a: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1. </a:t>
            </a:r>
            <a:r>
              <a:rPr lang="de-DE" sz="13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Geographical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coordinate</a:t>
            </a:r>
            <a:endParaRPr lang="de-DE" sz="1350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spcAft>
                <a:spcPts val="1200"/>
              </a:spcAft>
              <a:defRPr/>
            </a:pP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external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data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and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general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I/O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purposes</a:t>
            </a:r>
            <a:endParaRPr lang="de-DE" sz="10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2. </a:t>
            </a:r>
            <a:r>
              <a:rPr lang="de-DE" sz="13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Local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de-DE" sz="13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gnomonial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) </a:t>
            </a:r>
            <a:r>
              <a:rPr lang="de-DE" sz="13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coordinate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	</a:t>
            </a:r>
          </a:p>
          <a:p>
            <a:pPr defTabSz="685800">
              <a:defRPr/>
            </a:pP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maps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a </a:t>
            </a:r>
            <a:r>
              <a:rPr lang="de-DE" sz="1050" b="1" spc="-1" dirty="0" err="1">
                <a:solidFill>
                  <a:srgbClr val="E10019"/>
                </a:solidFill>
                <a:latin typeface="Arial"/>
                <a:ea typeface="DejaVu Sans"/>
                <a:cs typeface="DejaVu Sans"/>
              </a:rPr>
              <a:t>spherical</a:t>
            </a:r>
            <a:r>
              <a:rPr lang="de-DE" sz="1050" b="1" spc="-1" dirty="0">
                <a:solidFill>
                  <a:srgbClr val="E10019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</a:t>
            </a:r>
            <a:r>
              <a:rPr lang="de-DE" sz="1050" b="1" spc="-1" dirty="0">
                <a:solidFill>
                  <a:srgbClr val="E10019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b="1" spc="-1" dirty="0" err="1">
                <a:solidFill>
                  <a:srgbClr val="E10019"/>
                </a:solidFill>
                <a:latin typeface="Arial"/>
                <a:ea typeface="DejaVu Sans"/>
                <a:cs typeface="DejaVu Sans"/>
              </a:rPr>
              <a:t>ellipsoidal</a:t>
            </a:r>
            <a:r>
              <a:rPr lang="de-DE" sz="1050" b="1" spc="-1" dirty="0">
                <a:solidFill>
                  <a:srgbClr val="E10019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(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just </a:t>
            </a:r>
            <a:r>
              <a:rPr lang="de-DE" sz="1050" b="1" spc="-1" dirty="0">
                <a:solidFill>
                  <a:srgbClr val="E10019"/>
                </a:solidFill>
                <a:latin typeface="Arial"/>
                <a:ea typeface="DejaVu Sans"/>
                <a:cs typeface="DejaVu Sans"/>
              </a:rPr>
              <a:t>flat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 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triangle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b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to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 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unit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triangle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 </a:t>
            </a:r>
          </a:p>
          <a:p>
            <a:pPr defTabSz="685800">
              <a:defRPr/>
            </a:pP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Use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covariant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form 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eqns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 (Ricci 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tensor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calculus</a:t>
            </a:r>
            <a:r>
              <a:rPr lang="de-DE" sz="1050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</a:t>
            </a:r>
          </a:p>
          <a:p>
            <a:pPr marL="214313" indent="-214313" defTabSz="685800">
              <a:buFont typeface="Wingdings" panose="05000000000000000000" pitchFamily="2" charset="2"/>
              <a:buChar char="à"/>
              <a:defRPr/>
            </a:pPr>
            <a:r>
              <a:rPr lang="en-US" sz="10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avoids any singularity</a:t>
            </a:r>
            <a:r>
              <a:rPr lang="en-US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both in coordinates and in base vectors! </a:t>
            </a:r>
          </a:p>
          <a:p>
            <a:pPr defTabSz="685800">
              <a:spcAft>
                <a:spcPts val="1200"/>
              </a:spcAft>
              <a:defRPr/>
            </a:pPr>
            <a:r>
              <a:rPr lang="en-US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~ concept of a </a:t>
            </a:r>
            <a:r>
              <a:rPr lang="en-US" sz="1050" spc="-1" dirty="0">
                <a:solidFill>
                  <a:srgbClr val="2D4B9B"/>
                </a:solidFill>
                <a:latin typeface="Arial"/>
                <a:ea typeface="DejaVu Sans"/>
                <a:cs typeface="DejaVu Sans"/>
              </a:rPr>
              <a:t>differentiable manifold (</a:t>
            </a:r>
            <a:r>
              <a:rPr lang="en-US" sz="105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Baldauf (2020) JCP</a:t>
            </a:r>
            <a:r>
              <a:rPr lang="en-US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)</a:t>
            </a:r>
            <a:endParaRPr lang="de-DE" sz="10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3. Unit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coordinate</a:t>
            </a:r>
            <a:endParaRPr lang="de-DE" sz="1350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spcAft>
                <a:spcPts val="1200"/>
              </a:spcAft>
              <a:defRPr/>
            </a:pP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affine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trafo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.,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compatible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to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standard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FE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codes</a:t>
            </a:r>
            <a:endParaRPr lang="de-DE" sz="1350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4. Terrain-</a:t>
            </a:r>
            <a:r>
              <a:rPr lang="de-DE" sz="1350" b="1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following</a:t>
            </a:r>
            <a:r>
              <a:rPr lang="de-DE" sz="13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coordinate</a:t>
            </a:r>
            <a:endParaRPr lang="de-DE" sz="1350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spcAft>
                <a:spcPts val="1200"/>
              </a:spcAft>
              <a:defRPr/>
            </a:pP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treat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orography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use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strong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conservation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form (</a:t>
            </a:r>
            <a:r>
              <a:rPr lang="de-DE" sz="105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Baldauf (2021) JCP</a:t>
            </a: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)</a:t>
            </a:r>
            <a:endParaRPr lang="de-DE" sz="10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spc="-1" dirty="0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5. </a:t>
            </a:r>
            <a:r>
              <a:rPr lang="de-DE" sz="1350" spc="-1" dirty="0" err="1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Submapping</a:t>
            </a:r>
            <a:r>
              <a:rPr lang="de-DE" sz="1350" spc="-1" dirty="0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spc="-1" dirty="0" err="1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coordinate</a:t>
            </a:r>
            <a:endParaRPr lang="de-DE" sz="1350" spc="-1" dirty="0">
              <a:solidFill>
                <a:srgbClr val="80808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050" spc="-1" dirty="0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affine </a:t>
            </a:r>
            <a:r>
              <a:rPr lang="de-DE" sz="1050" spc="-1" dirty="0" err="1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trafo</a:t>
            </a:r>
            <a:r>
              <a:rPr lang="de-DE" sz="1050" spc="-1" dirty="0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., </a:t>
            </a:r>
            <a:r>
              <a:rPr lang="de-DE" sz="1050" spc="-1" dirty="0" err="1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reduce</a:t>
            </a:r>
            <a:r>
              <a:rPr lang="de-DE" sz="1050" spc="-1" dirty="0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number</a:t>
            </a:r>
            <a:r>
              <a:rPr lang="de-DE" sz="1050" spc="-1" dirty="0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050" spc="-1" dirty="0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flux</a:t>
            </a:r>
            <a:r>
              <a:rPr lang="de-DE" sz="1050" spc="-1" dirty="0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spc="-1" dirty="0" err="1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transf</a:t>
            </a:r>
            <a:r>
              <a:rPr lang="de-DE" sz="1050" spc="-1" dirty="0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. at </a:t>
            </a:r>
            <a:r>
              <a:rPr lang="de-DE" sz="1050" spc="-1" dirty="0" err="1">
                <a:solidFill>
                  <a:srgbClr val="808080"/>
                </a:solidFill>
                <a:latin typeface="Arial"/>
                <a:ea typeface="DejaVu Sans"/>
                <a:cs typeface="DejaVu Sans"/>
              </a:rPr>
              <a:t>edges</a:t>
            </a:r>
            <a:endParaRPr lang="de-DE" sz="10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88" name="Grafik 5"/>
          <p:cNvPicPr/>
          <p:nvPr/>
        </p:nvPicPr>
        <p:blipFill>
          <a:blip r:embed="rId2"/>
          <a:stretch/>
        </p:blipFill>
        <p:spPr>
          <a:xfrm>
            <a:off x="4850563" y="745662"/>
            <a:ext cx="2754306" cy="2007905"/>
          </a:xfrm>
          <a:prstGeom prst="rect">
            <a:avLst/>
          </a:prstGeom>
          <a:ln>
            <a:noFill/>
          </a:ln>
        </p:spPr>
      </p:pic>
      <p:pic>
        <p:nvPicPr>
          <p:cNvPr id="189" name="Grafik 6"/>
          <p:cNvPicPr/>
          <p:nvPr/>
        </p:nvPicPr>
        <p:blipFill>
          <a:blip r:embed="rId3"/>
          <a:srcRect t="44801" r="46431" b="22422"/>
          <a:stretch/>
        </p:blipFill>
        <p:spPr>
          <a:xfrm>
            <a:off x="6530474" y="3453476"/>
            <a:ext cx="1080234" cy="916665"/>
          </a:xfrm>
          <a:prstGeom prst="rect">
            <a:avLst/>
          </a:prstGeom>
          <a:ln>
            <a:noFill/>
          </a:ln>
        </p:spPr>
      </p:pic>
      <p:sp>
        <p:nvSpPr>
          <p:cNvPr id="194" name="CustomShape 8"/>
          <p:cNvSpPr/>
          <p:nvPr/>
        </p:nvSpPr>
        <p:spPr>
          <a:xfrm>
            <a:off x="7070591" y="2996606"/>
            <a:ext cx="449609" cy="345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9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affine </a:t>
            </a:r>
          </a:p>
          <a:p>
            <a:pPr defTabSz="685800">
              <a:defRPr/>
            </a:pPr>
            <a:r>
              <a:rPr lang="de-DE" sz="9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trafo</a:t>
            </a:r>
            <a:r>
              <a:rPr lang="de-DE" sz="9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.</a:t>
            </a:r>
            <a:endParaRPr lang="de-DE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95" name="CustomShape 9"/>
          <p:cNvSpPr/>
          <p:nvPr/>
        </p:nvSpPr>
        <p:spPr>
          <a:xfrm>
            <a:off x="7009494" y="3369423"/>
            <a:ext cx="344586" cy="40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11"/>
          <p:cNvSpPr/>
          <p:nvPr/>
        </p:nvSpPr>
        <p:spPr>
          <a:xfrm>
            <a:off x="5031000" y="4374000"/>
            <a:ext cx="135270" cy="2594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3" name="Gerade Verbindung mit Pfeil 2"/>
          <p:cNvCxnSpPr/>
          <p:nvPr/>
        </p:nvCxnSpPr>
        <p:spPr>
          <a:xfrm flipH="1">
            <a:off x="7073118" y="2809423"/>
            <a:ext cx="6889" cy="832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059053FB-0DE8-DC54-EE75-4DDF0E8F1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185" y="3105451"/>
            <a:ext cx="1117185" cy="91666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0EA8B97-268D-4D0C-A739-22B373FF6FEA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4BE54C9-E31A-433D-8CD3-7112EB2CDA9D}"/>
              </a:ext>
            </a:extLst>
          </p:cNvPr>
          <p:cNvSpPr txBox="1"/>
          <p:nvPr/>
        </p:nvSpPr>
        <p:spPr>
          <a:xfrm>
            <a:off x="2001329" y="1621766"/>
            <a:ext cx="444063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Status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BRIDGE </a:t>
            </a:r>
            <a:r>
              <a:rPr lang="de-DE" sz="2400" b="1" dirty="0" err="1"/>
              <a:t>project</a:t>
            </a:r>
            <a:endParaRPr lang="de-DE" sz="2400" b="1" dirty="0"/>
          </a:p>
          <a:p>
            <a:endParaRPr lang="de-DE" b="1" dirty="0"/>
          </a:p>
          <a:p>
            <a:endParaRPr lang="de-DE" b="1" dirty="0"/>
          </a:p>
          <a:p>
            <a:r>
              <a:rPr lang="de-DE" b="1" dirty="0"/>
              <a:t>Michael Baldauf (DWD)</a:t>
            </a:r>
          </a:p>
        </p:txBody>
      </p:sp>
    </p:spTree>
    <p:extLst>
      <p:ext uri="{BB962C8B-B14F-4D97-AF65-F5344CB8AC3E}">
        <p14:creationId xmlns:p14="http://schemas.microsoft.com/office/powerpoint/2010/main" val="37851899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2F07FF9-8BB1-4918-9123-C2A2DB66AD8C}"/>
              </a:ext>
            </a:extLst>
          </p:cNvPr>
          <p:cNvSpPr txBox="1"/>
          <p:nvPr/>
        </p:nvSpPr>
        <p:spPr>
          <a:xfrm>
            <a:off x="1390090" y="734634"/>
            <a:ext cx="5984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Comparison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between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sphere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and ellipsoid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shallow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water</a:t>
            </a:r>
            <a:r>
              <a:rPr lang="de-DE" sz="1350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equations</a:t>
            </a:r>
            <a:endParaRPr lang="de-DE" sz="1350" b="1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4299A4B-5973-4C8A-88B6-4AF1FA11C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14" y="1599642"/>
            <a:ext cx="1675346" cy="70705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2FB73DD-20EF-4AAC-A016-FF3DFE6D5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40" y="1484185"/>
            <a:ext cx="4382906" cy="198512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C722200-9993-4BAF-9061-FD3BB788B2F6}"/>
              </a:ext>
            </a:extLst>
          </p:cNvPr>
          <p:cNvSpPr txBox="1"/>
          <p:nvPr/>
        </p:nvSpPr>
        <p:spPr>
          <a:xfrm>
            <a:off x="1383049" y="1261168"/>
            <a:ext cx="25699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Elliptical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(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confocal</a:t>
            </a:r>
            <a:r>
              <a:rPr lang="de-DE" sz="135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) </a:t>
            </a:r>
            <a:r>
              <a:rPr lang="de-DE" sz="135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coordinates</a:t>
            </a:r>
            <a:endParaRPr lang="de-DE" sz="1350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78CDCCA-E141-4533-B45D-75CC75F610C4}"/>
              </a:ext>
            </a:extLst>
          </p:cNvPr>
          <p:cNvSpPr txBox="1"/>
          <p:nvPr/>
        </p:nvSpPr>
        <p:spPr>
          <a:xfrm>
            <a:off x="4031940" y="1184431"/>
            <a:ext cx="3549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Galewsky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et al.-test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case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shallow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water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eqns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.: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C148AB1-B19D-4D89-B262-1008C737ACEE}"/>
              </a:ext>
            </a:extLst>
          </p:cNvPr>
          <p:cNvSpPr txBox="1"/>
          <p:nvPr/>
        </p:nvSpPr>
        <p:spPr>
          <a:xfrm>
            <a:off x="1493659" y="2679763"/>
            <a:ext cx="19447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i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Bénard</a:t>
            </a:r>
            <a:r>
              <a:rPr lang="de-DE" sz="1350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(2015) QJRMS</a:t>
            </a:r>
          </a:p>
          <a:p>
            <a:pPr defTabSz="685800"/>
            <a:r>
              <a:rPr lang="de-DE" sz="1350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Baldauf (2020) JCP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FBB558F-CF5B-40B4-B491-E2FD5B466724}"/>
              </a:ext>
            </a:extLst>
          </p:cNvPr>
          <p:cNvSpPr txBox="1"/>
          <p:nvPr/>
        </p:nvSpPr>
        <p:spPr>
          <a:xfrm>
            <a:off x="1547664" y="3692329"/>
            <a:ext cx="6535828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These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confocal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ellipsoidal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coord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are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fine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sh.-w.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simulations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(i.e.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K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=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const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.)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In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3D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case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it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is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highly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advantageous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to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have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constant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geopotential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on all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coordinate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surfaces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with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constant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vertical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coordinate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.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Confocal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ellipsoidal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coord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. do not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retain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Clairauts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fraction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at all!</a:t>
            </a:r>
            <a:b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</a:b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	(</a:t>
            </a:r>
            <a:r>
              <a:rPr lang="de-DE" sz="1350" i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White, </a:t>
            </a:r>
            <a:r>
              <a:rPr lang="de-DE" sz="1350" i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Staniforth</a:t>
            </a:r>
            <a:r>
              <a:rPr lang="de-DE" sz="1350" i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, Wood, 2008)</a:t>
            </a:r>
            <a:endParaRPr lang="de-DE" sz="1350" i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ADC795B2-52DF-40D8-93FE-E4547B367D24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053AFB27-E217-469C-AA73-92DDF12FD238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90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0D3585A-9AF5-4561-8263-C997BD814EBA}"/>
              </a:ext>
            </a:extLst>
          </p:cNvPr>
          <p:cNvSpPr txBox="1"/>
          <p:nvPr/>
        </p:nvSpPr>
        <p:spPr>
          <a:xfrm>
            <a:off x="1400954" y="396160"/>
            <a:ext cx="18389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Preliminary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studies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3288593-536F-4587-8F46-70FC67946CC6}"/>
              </a:ext>
            </a:extLst>
          </p:cNvPr>
          <p:cNvSpPr txBox="1"/>
          <p:nvPr/>
        </p:nvSpPr>
        <p:spPr>
          <a:xfrm>
            <a:off x="269728" y="76010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251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68E9C19-12F5-4F3C-A9D8-08ECFD313119}"/>
              </a:ext>
            </a:extLst>
          </p:cNvPr>
          <p:cNvSpPr txBox="1"/>
          <p:nvPr/>
        </p:nvSpPr>
        <p:spPr>
          <a:xfrm>
            <a:off x="1510368" y="735546"/>
            <a:ext cx="6556923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Motivation: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Global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weather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forecast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climate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further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increase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resolution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and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accuracy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(e.g. DWD ICON, dx~13km, ECMWF IFS dx~9 km, …)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But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obviously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there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are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still fundamental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errors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E.g.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recently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was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found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that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IFS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can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improved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large-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scale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(!)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spectral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nudging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towards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 AI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Probably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main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errors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are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due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insufficient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physical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parameterizations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However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our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dynamical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cores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are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doing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several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simplifications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too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shallow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atmosphere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approximation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together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with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‚traditional‘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approx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.)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today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many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contain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deep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atmosphere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option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unified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ICON, …)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spherical</a:t>
            </a:r>
            <a:r>
              <a:rPr kumimoji="0" lang="de-DE" sz="1350" b="1" i="1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geopotential </a:t>
            </a:r>
            <a:r>
              <a:rPr kumimoji="0" lang="de-DE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approximation</a:t>
            </a:r>
            <a:r>
              <a:rPr kumimoji="0" lang="de-DE" sz="1350" b="1" i="1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(SGA)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,…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BC486D-5314-4502-BA44-3A15D308BE71}"/>
              </a:ext>
            </a:extLst>
          </p:cNvPr>
          <p:cNvSpPr txBox="1"/>
          <p:nvPr/>
        </p:nvSpPr>
        <p:spPr>
          <a:xfrm>
            <a:off x="1510368" y="3591904"/>
            <a:ext cx="6102953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Extensions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to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kumimoji="0" lang="de-DE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ellipsoidal</a:t>
            </a:r>
            <a:r>
              <a:rPr kumimoji="0" lang="de-DE" sz="1350" b="1" i="1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geopotential </a:t>
            </a:r>
            <a:r>
              <a:rPr kumimoji="0" lang="de-DE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approximations</a:t>
            </a:r>
            <a:r>
              <a:rPr kumimoji="0" lang="de-DE" sz="1350" b="1" i="1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(EGA)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, e.g.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White,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Staniforth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, Wood (2008) QJRMS:    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errors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due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to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SGA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are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systematic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Staniforth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, White (2015) QJRMS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Dubos (2025) QJRMS:    EGA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vs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SGA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errors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are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of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comparable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order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b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</a:b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                                      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as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deep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 vs.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shallow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CF54962B-4C29-45EB-B468-D70C7D1043C0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7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AAE8E378-B7CF-46DF-8311-98A8DEA30A0D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B45BD-BC14-4435-A485-C44B48A8FE8A}" type="slidenum">
              <a:rPr kumimoji="0" lang="de-DE" sz="75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de-DE" sz="7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52CA70-D03B-48AB-98EE-8B987344EBFA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Ellipsoidal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spherical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geopotential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96B9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86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50B306F-B11E-4698-BDBD-708FE17A34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80411"/>
            <a:ext cx="3591018" cy="45266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6870CFD-3D12-4D25-BF70-B0CC3491AEB4}"/>
              </a:ext>
            </a:extLst>
          </p:cNvPr>
          <p:cNvSpPr txBox="1"/>
          <p:nvPr/>
        </p:nvSpPr>
        <p:spPr>
          <a:xfrm>
            <a:off x="1763689" y="1907880"/>
            <a:ext cx="4891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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: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geocentric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latitude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(i.e.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use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spherical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coord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.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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,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,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  :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Newton‘s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gravitational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constant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6.6743 10</a:t>
            </a:r>
            <a:r>
              <a:rPr kumimoji="0" lang="de-DE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-11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m</a:t>
            </a:r>
            <a:r>
              <a:rPr kumimoji="0" lang="de-DE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3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kg</a:t>
            </a:r>
            <a:r>
              <a:rPr kumimoji="0" lang="de-DE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-1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s</a:t>
            </a:r>
            <a:r>
              <a:rPr kumimoji="0" lang="de-DE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-2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kumimoji="0" lang="de-DE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: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mass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the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earth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5.9722 10</a:t>
            </a:r>
            <a:r>
              <a:rPr kumimoji="0" lang="de-DE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24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kg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a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: semi-major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axis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6378,137 km,    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c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: semi-minor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axis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 6356,752 km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366B804-C3D4-4BC2-8491-7C5C69F5696A}"/>
              </a:ext>
            </a:extLst>
          </p:cNvPr>
          <p:cNvSpPr txBox="1"/>
          <p:nvPr/>
        </p:nvSpPr>
        <p:spPr>
          <a:xfrm>
            <a:off x="1547665" y="742815"/>
            <a:ext cx="5243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Gravito-centrifugal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geopotential in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quadrupole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approximation</a:t>
            </a:r>
            <a:endParaRPr kumimoji="0" lang="de-D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3FE5EC-8B21-4EAD-BFAA-9E1E87DF9087}"/>
              </a:ext>
            </a:extLst>
          </p:cNvPr>
          <p:cNvSpPr txBox="1"/>
          <p:nvPr/>
        </p:nvSpPr>
        <p:spPr>
          <a:xfrm>
            <a:off x="2465766" y="1606372"/>
            <a:ext cx="7793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monopole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5944B4C-BD5D-4B54-BC1F-49D851DD191D}"/>
              </a:ext>
            </a:extLst>
          </p:cNvPr>
          <p:cNvSpPr txBox="1"/>
          <p:nvPr/>
        </p:nvSpPr>
        <p:spPr>
          <a:xfrm>
            <a:off x="3427896" y="1604624"/>
            <a:ext cx="8627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quadrupole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D34641-1613-417B-8B85-593BC170EB91}"/>
              </a:ext>
            </a:extLst>
          </p:cNvPr>
          <p:cNvSpPr txBox="1"/>
          <p:nvPr/>
        </p:nvSpPr>
        <p:spPr>
          <a:xfrm>
            <a:off x="4322091" y="1607945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Centrifugal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exact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3AE5B0A-E439-4145-928D-D256D44D7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25068"/>
            <a:ext cx="826016" cy="37228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8493402-94CE-453E-9496-F61995381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2" y="2960765"/>
            <a:ext cx="2043020" cy="41157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273DF66-8E82-43B8-A620-8A333DE619BB}"/>
              </a:ext>
            </a:extLst>
          </p:cNvPr>
          <p:cNvSpPr txBox="1"/>
          <p:nvPr/>
        </p:nvSpPr>
        <p:spPr>
          <a:xfrm>
            <a:off x="5644936" y="1122606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White, </a:t>
            </a: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Staniforth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Wood (2008)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Ramsey (1940)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D80E4A9-319B-40C6-AAB2-810774D25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97" y="3363349"/>
            <a:ext cx="638588" cy="42195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C11C52B-7865-4F99-93DA-6DBF96D34CFC}"/>
              </a:ext>
            </a:extLst>
          </p:cNvPr>
          <p:cNvSpPr txBox="1"/>
          <p:nvPr/>
        </p:nvSpPr>
        <p:spPr>
          <a:xfrm>
            <a:off x="1772046" y="3459375"/>
            <a:ext cx="2335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 uniform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mass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distribution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85698C9-F403-460B-813B-1D1CD6222C19}"/>
              </a:ext>
            </a:extLst>
          </p:cNvPr>
          <p:cNvSpPr txBox="1"/>
          <p:nvPr/>
        </p:nvSpPr>
        <p:spPr>
          <a:xfrm>
            <a:off x="4937512" y="3451369"/>
            <a:ext cx="15856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earth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 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  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endParaRPr kumimoji="0" lang="de-DE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25C2D77-9C3B-429C-B6DC-A6868EF8C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63" y="4104863"/>
            <a:ext cx="1369606" cy="4167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3AA249D-F08F-4A0F-8A03-9754F23FF09E}"/>
              </a:ext>
            </a:extLst>
          </p:cNvPr>
          <p:cNvSpPr txBox="1"/>
          <p:nvPr/>
        </p:nvSpPr>
        <p:spPr>
          <a:xfrm>
            <a:off x="1595395" y="3824430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Clairaut‘s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fraction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7E68F47-D119-4017-B82D-68F0C6C2B53E}"/>
              </a:ext>
            </a:extLst>
          </p:cNvPr>
          <p:cNvSpPr txBox="1"/>
          <p:nvPr/>
        </p:nvSpPr>
        <p:spPr>
          <a:xfrm>
            <a:off x="2584486" y="3074014"/>
            <a:ext cx="1406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 0.00335  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ellipticity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AF6B893-4078-4B5B-A2C4-5836D0C26F67}"/>
              </a:ext>
            </a:extLst>
          </p:cNvPr>
          <p:cNvSpPr txBox="1"/>
          <p:nvPr/>
        </p:nvSpPr>
        <p:spPr>
          <a:xfrm>
            <a:off x="6472749" y="3062486"/>
            <a:ext cx="784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 0.00346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C327DE5-C744-407F-98BA-F06ED30F1EEE}"/>
              </a:ext>
            </a:extLst>
          </p:cNvPr>
          <p:cNvSpPr txBox="1"/>
          <p:nvPr/>
        </p:nvSpPr>
        <p:spPr>
          <a:xfrm>
            <a:off x="6193587" y="4433566"/>
            <a:ext cx="26725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Geophysical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numbers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taken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from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WGS84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07A15DF-6BD4-48CA-8564-84791BF08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02" y="4092085"/>
            <a:ext cx="2372562" cy="4142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31E566CA-9BB1-45DE-8086-F9CF995EB447}"/>
              </a:ext>
            </a:extLst>
          </p:cNvPr>
          <p:cNvSpPr txBox="1"/>
          <p:nvPr/>
        </p:nvSpPr>
        <p:spPr>
          <a:xfrm>
            <a:off x="3694070" y="4156567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Observed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7F5B1BB9-397A-4E5A-8B8D-3F2536598F84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2829568" y="1490106"/>
            <a:ext cx="25889" cy="116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4E791A0-9BAF-4349-B00C-A7E5D5D2B1D1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3832574" y="1490928"/>
            <a:ext cx="26691" cy="113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082B682C-6478-41DB-B9B8-764284B522B0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4937512" y="1482165"/>
            <a:ext cx="28345" cy="125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18F9F1F1-DD4F-4C50-B0A9-B28988118146}"/>
              </a:ext>
            </a:extLst>
          </p:cNvPr>
          <p:cNvSpPr txBox="1"/>
          <p:nvPr/>
        </p:nvSpPr>
        <p:spPr>
          <a:xfrm>
            <a:off x="1595396" y="2762182"/>
            <a:ext cx="2145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dimensionless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parameters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</p:txBody>
      </p:sp>
      <p:sp>
        <p:nvSpPr>
          <p:cNvPr id="25" name="CustomShape 1">
            <a:extLst>
              <a:ext uri="{FF2B5EF4-FFF2-40B4-BE49-F238E27FC236}">
                <a16:creationId xmlns:a16="http://schemas.microsoft.com/office/drawing/2014/main" id="{FCD08A00-C5D5-4441-B6E7-2B807CD9F303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7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CustomShape 1">
            <a:extLst>
              <a:ext uri="{FF2B5EF4-FFF2-40B4-BE49-F238E27FC236}">
                <a16:creationId xmlns:a16="http://schemas.microsoft.com/office/drawing/2014/main" id="{8BE87CF7-60F0-49CA-B6BF-6700125C1708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B45BD-BC14-4435-A485-C44B48A8FE8A}" type="slidenum">
              <a:rPr kumimoji="0" lang="de-DE" sz="75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de-DE" sz="7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A7214F5-D938-496C-9D4D-260DBD57CFCE}"/>
              </a:ext>
            </a:extLst>
          </p:cNvPr>
          <p:cNvSpPr txBox="1"/>
          <p:nvPr/>
        </p:nvSpPr>
        <p:spPr>
          <a:xfrm>
            <a:off x="1547664" y="385573"/>
            <a:ext cx="22236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geophysical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picture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9B6561B-B3B3-4101-95E8-9E5F6B0F5868}"/>
              </a:ext>
            </a:extLst>
          </p:cNvPr>
          <p:cNvSpPr txBox="1"/>
          <p:nvPr/>
        </p:nvSpPr>
        <p:spPr>
          <a:xfrm>
            <a:off x="292975" y="61418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Ellipsoidal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spherical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geopotential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96B9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3391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9E8243A-6AFB-432F-8932-0AF5FB5C0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" b="10058"/>
          <a:stretch/>
        </p:blipFill>
        <p:spPr>
          <a:xfrm>
            <a:off x="1871700" y="1235208"/>
            <a:ext cx="2765151" cy="17496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9AACC3-72F9-44F6-97B9-5221AB14C2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" b="10060"/>
          <a:stretch/>
        </p:blipFill>
        <p:spPr>
          <a:xfrm>
            <a:off x="4852333" y="1100932"/>
            <a:ext cx="2765151" cy="1749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80A8582-6364-4428-ABD8-EB471997F7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8" b="10068"/>
          <a:stretch/>
        </p:blipFill>
        <p:spPr>
          <a:xfrm>
            <a:off x="4826718" y="3003798"/>
            <a:ext cx="2765151" cy="174959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8C856F9-7F93-4C3A-9837-0FF84CFBCABF}"/>
              </a:ext>
            </a:extLst>
          </p:cNvPr>
          <p:cNvSpPr txBox="1"/>
          <p:nvPr/>
        </p:nvSpPr>
        <p:spPr>
          <a:xfrm>
            <a:off x="1655677" y="789552"/>
            <a:ext cx="23310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Initial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state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kumimoji="0" lang="de-DE" sz="135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max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= 35 m/s</a:t>
            </a: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3466ADCD-550D-47C8-829A-77E18E564D76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7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6F81673D-83D5-43BF-8E7B-890A30CDAAAB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B45BD-BC14-4435-A485-C44B48A8FE8A}" type="slidenum">
              <a:rPr kumimoji="0" lang="de-DE" sz="75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de-DE" sz="7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EAF6CB0-1224-4DB6-83EF-4868A78E2E60}"/>
              </a:ext>
            </a:extLst>
          </p:cNvPr>
          <p:cNvSpPr txBox="1"/>
          <p:nvPr/>
        </p:nvSpPr>
        <p:spPr>
          <a:xfrm>
            <a:off x="1493658" y="3136116"/>
            <a:ext cx="3260893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This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setup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has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some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similarity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with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Jablonowski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Williamson (2006) QJRMS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All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simulations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 R2B5L10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grid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i.e. 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x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~ 79km, </a:t>
            </a:r>
            <a:b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</a:t>
            </a:r>
            <a:r>
              <a:rPr kumimoji="0" lang="de-DE" sz="13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order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DG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SSP3(3,3,2) IMEX-RK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A8DD00E-7C79-BA86-D514-9B609EE11741}"/>
              </a:ext>
            </a:extLst>
          </p:cNvPr>
          <p:cNvSpPr txBox="1"/>
          <p:nvPr/>
        </p:nvSpPr>
        <p:spPr>
          <a:xfrm>
            <a:off x="4258175" y="1245411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CB94CD2-2DBC-A79F-8FE0-9748A8A2C1D8}"/>
              </a:ext>
            </a:extLst>
          </p:cNvPr>
          <p:cNvSpPr txBox="1"/>
          <p:nvPr/>
        </p:nvSpPr>
        <p:spPr>
          <a:xfrm>
            <a:off x="7370374" y="1245411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16EF6-2823-E6AB-A86D-F22DA68435B4}"/>
              </a:ext>
            </a:extLst>
          </p:cNvPr>
          <p:cNvSpPr txBox="1"/>
          <p:nvPr/>
        </p:nvSpPr>
        <p:spPr>
          <a:xfrm>
            <a:off x="7371118" y="3111957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kumimoji="0" lang="de-D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D2BFF5F-0492-4E8A-9087-A1D38D8AAA14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Ellipsoidal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spherical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geopotential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6B9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96B9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5577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01670" y="1005577"/>
            <a:ext cx="35605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Falling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cold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bubble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in a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viscous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medium </a:t>
            </a:r>
          </a:p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test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setup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Straka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et al. (1993)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9" y="2895787"/>
            <a:ext cx="2683127" cy="1530386"/>
          </a:xfrm>
          <a:prstGeom prst="rect">
            <a:avLst/>
          </a:prstGeom>
        </p:spPr>
      </p:pic>
      <p:sp>
        <p:nvSpPr>
          <p:cNvPr id="8" name="Textfeld 15"/>
          <p:cNvSpPr txBox="1">
            <a:spLocks noChangeArrowheads="1"/>
          </p:cNvSpPr>
          <p:nvPr/>
        </p:nvSpPr>
        <p:spPr bwMode="auto">
          <a:xfrm>
            <a:off x="1385647" y="1967384"/>
            <a:ext cx="16754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kern="0" dirty="0">
                <a:solidFill>
                  <a:srgbClr val="000000"/>
                </a:solidFill>
                <a:ea typeface="DejaVu Sans"/>
                <a:cs typeface="DejaVu Sans"/>
              </a:rPr>
              <a:t>Reference </a:t>
            </a:r>
            <a:r>
              <a:rPr lang="de-DE" altLang="de-DE" sz="1350" kern="0" dirty="0" err="1">
                <a:solidFill>
                  <a:srgbClr val="000000"/>
                </a:solidFill>
                <a:ea typeface="DejaVu Sans"/>
                <a:cs typeface="DejaVu Sans"/>
              </a:rPr>
              <a:t>solution</a:t>
            </a:r>
            <a:r>
              <a:rPr lang="de-DE" altLang="de-DE" sz="1350" kern="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kern="0" dirty="0" err="1">
                <a:solidFill>
                  <a:srgbClr val="000000"/>
                </a:solidFill>
                <a:ea typeface="DejaVu Sans"/>
                <a:cs typeface="DejaVu Sans"/>
              </a:rPr>
              <a:t>for</a:t>
            </a:r>
            <a:r>
              <a:rPr lang="de-DE" altLang="de-DE" sz="1350" kern="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i="1" kern="0" dirty="0">
                <a:solidFill>
                  <a:srgbClr val="000000"/>
                </a:solidFill>
                <a:ea typeface="DejaVu Sans"/>
                <a:cs typeface="DejaVu Sans"/>
                <a:sym typeface="Symbol" panose="05050102010706020507" pitchFamily="18" charset="2"/>
              </a:rPr>
              <a:t></a:t>
            </a:r>
            <a:r>
              <a:rPr lang="de-DE" altLang="de-DE" sz="1350" kern="0" dirty="0">
                <a:solidFill>
                  <a:srgbClr val="000000"/>
                </a:solidFill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lang="de-DE" altLang="de-DE" sz="1350" kern="0" dirty="0" err="1">
                <a:solidFill>
                  <a:srgbClr val="000000"/>
                </a:solidFill>
                <a:ea typeface="DejaVu Sans"/>
                <a:cs typeface="DejaVu Sans"/>
              </a:rPr>
              <a:t>from</a:t>
            </a:r>
            <a:r>
              <a:rPr lang="de-DE" altLang="de-DE" sz="1350" kern="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kern="0" dirty="0" err="1">
                <a:solidFill>
                  <a:srgbClr val="000000"/>
                </a:solidFill>
                <a:ea typeface="DejaVu Sans"/>
                <a:cs typeface="DejaVu Sans"/>
              </a:rPr>
              <a:t>Straka</a:t>
            </a:r>
            <a:r>
              <a:rPr lang="de-DE" altLang="de-DE" sz="1350" kern="0" dirty="0">
                <a:solidFill>
                  <a:srgbClr val="000000"/>
                </a:solidFill>
                <a:ea typeface="DejaVu Sans"/>
                <a:cs typeface="DejaVu Sans"/>
              </a:rPr>
              <a:t> et al. (1993)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sz="1350" dirty="0">
                <a:solidFill>
                  <a:prstClr val="black"/>
                </a:solidFill>
                <a:ea typeface="DejaVu Sans"/>
                <a:cs typeface="DejaVu Sans"/>
                <a:sym typeface="Symbol" panose="05050102010706020507" pitchFamily="18" charset="2"/>
              </a:rPr>
              <a:t>(</a:t>
            </a:r>
            <a:r>
              <a:rPr lang="de-DE" sz="1350" dirty="0">
                <a:solidFill>
                  <a:prstClr val="black"/>
                </a:solidFill>
                <a:ea typeface="DejaVu Sans"/>
                <a:cs typeface="DejaVu Sans"/>
              </a:rPr>
              <a:t>x=</a:t>
            </a:r>
            <a:r>
              <a:rPr lang="de-DE" sz="1350" dirty="0">
                <a:solidFill>
                  <a:prstClr val="black"/>
                </a:solidFill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sz="1350" dirty="0">
                <a:solidFill>
                  <a:prstClr val="black"/>
                </a:solidFill>
                <a:ea typeface="DejaVu Sans"/>
                <a:cs typeface="DejaVu Sans"/>
              </a:rPr>
              <a:t>z=</a:t>
            </a:r>
            <a:r>
              <a:rPr lang="de-DE" sz="1350" dirty="0" err="1">
                <a:solidFill>
                  <a:prstClr val="black"/>
                </a:solidFill>
                <a:ea typeface="DejaVu Sans"/>
                <a:cs typeface="DejaVu Sans"/>
              </a:rPr>
              <a:t>25m</a:t>
            </a:r>
            <a:r>
              <a:rPr lang="de-DE" sz="1350" dirty="0">
                <a:solidFill>
                  <a:prstClr val="black"/>
                </a:solidFill>
                <a:ea typeface="DejaVu Sans"/>
                <a:cs typeface="DejaVu Sans"/>
              </a:rPr>
              <a:t>)</a:t>
            </a:r>
            <a:endParaRPr lang="de-DE" altLang="de-DE" sz="1350" kern="0" dirty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55976" y="1977684"/>
            <a:ext cx="269503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BRIDGE, 4</a:t>
            </a:r>
            <a:r>
              <a:rPr lang="de-DE" sz="1350" baseline="300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th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order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x=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z=400m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BDD0F2-8F52-4714-BC69-9316EF70C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" b="14901"/>
          <a:stretch/>
        </p:blipFill>
        <p:spPr>
          <a:xfrm>
            <a:off x="3906756" y="2417507"/>
            <a:ext cx="4337653" cy="1802268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27581370-F0E2-4B3A-B77A-694E2C43718F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B8A156FC-4931-475C-A020-66D9C37B8392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/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/>
              <a:t>94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360D15-D2D9-2F74-E782-63A7EAE22D67}"/>
              </a:ext>
            </a:extLst>
          </p:cNvPr>
          <p:cNvSpPr txBox="1"/>
          <p:nvPr/>
        </p:nvSpPr>
        <p:spPr>
          <a:xfrm>
            <a:off x="7701687" y="2571750"/>
            <a:ext cx="312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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5205EDA-B09E-4AA7-91D4-630C03522790}"/>
              </a:ext>
            </a:extLst>
          </p:cNvPr>
          <p:cNvSpPr txBox="1"/>
          <p:nvPr/>
        </p:nvSpPr>
        <p:spPr>
          <a:xfrm>
            <a:off x="389840" y="19526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2"/>
                </a:solidFill>
              </a:rPr>
              <a:t>Ellipsoidal</a:t>
            </a:r>
            <a:r>
              <a:rPr lang="de-DE" sz="1400" dirty="0">
                <a:solidFill>
                  <a:schemeClr val="tx2"/>
                </a:solidFill>
              </a:rPr>
              <a:t> vs. </a:t>
            </a:r>
            <a:r>
              <a:rPr lang="de-DE" sz="1400" dirty="0" err="1">
                <a:solidFill>
                  <a:schemeClr val="tx2"/>
                </a:solidFill>
              </a:rPr>
              <a:t>spherical</a:t>
            </a:r>
            <a:r>
              <a:rPr lang="de-DE" sz="1400" dirty="0">
                <a:solidFill>
                  <a:schemeClr val="tx2"/>
                </a:solidFill>
              </a:rPr>
              <a:t> geopotential </a:t>
            </a:r>
            <a:r>
              <a:rPr lang="de-DE" sz="1400" dirty="0" err="1">
                <a:solidFill>
                  <a:schemeClr val="tx2"/>
                </a:solidFill>
              </a:rPr>
              <a:t>approximation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614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AE01EF7-8098-4A40-8F1E-CBD680943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4" b="19830"/>
          <a:stretch/>
        </p:blipFill>
        <p:spPr>
          <a:xfrm>
            <a:off x="3369225" y="2895786"/>
            <a:ext cx="4389129" cy="1836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1BE4D5-17AA-4907-A086-D2F04DB63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6" b="20318"/>
          <a:stretch/>
        </p:blipFill>
        <p:spPr>
          <a:xfrm>
            <a:off x="3383868" y="1005576"/>
            <a:ext cx="4389129" cy="1809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467AA33-93E8-46C8-905B-F2AE1F871315}"/>
              </a:ext>
            </a:extLst>
          </p:cNvPr>
          <p:cNvSpPr txBox="1"/>
          <p:nvPr/>
        </p:nvSpPr>
        <p:spPr>
          <a:xfrm>
            <a:off x="1626340" y="3219823"/>
            <a:ext cx="12330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Periodic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BCs </a:t>
            </a:r>
          </a:p>
          <a:p>
            <a:pPr defTabSz="685800">
              <a:defRPr/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5F8DB68-C963-4910-9C70-A4AD21061B72}"/>
              </a:ext>
            </a:extLst>
          </p:cNvPr>
          <p:cNvSpPr txBox="1"/>
          <p:nvPr/>
        </p:nvSpPr>
        <p:spPr>
          <a:xfrm>
            <a:off x="1601670" y="1275606"/>
            <a:ext cx="146386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Inflow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conditions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U=10m/s </a:t>
            </a:r>
          </a:p>
          <a:p>
            <a:pPr defTabSz="685800">
              <a:defRPr/>
            </a:pP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79CF9FA4-7600-4144-B1F9-DA6B30677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59" y="735547"/>
            <a:ext cx="50513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200" i="1" dirty="0" err="1">
                <a:solidFill>
                  <a:srgbClr val="000000"/>
                </a:solidFill>
                <a:ea typeface="DejaVu Sans"/>
                <a:cs typeface="DejaVu Sans"/>
              </a:rPr>
              <a:t>Schaer</a:t>
            </a:r>
            <a:r>
              <a:rPr lang="de-DE" altLang="de-DE" sz="1200" i="1" dirty="0">
                <a:solidFill>
                  <a:srgbClr val="000000"/>
                </a:solidFill>
                <a:ea typeface="DejaVu Sans"/>
                <a:cs typeface="DejaVu Sans"/>
              </a:rPr>
              <a:t> et al. (2002) MWR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, </a:t>
            </a:r>
            <a:r>
              <a:rPr lang="de-DE" altLang="de-DE" sz="1200" dirty="0" err="1">
                <a:solidFill>
                  <a:srgbClr val="000000"/>
                </a:solidFill>
                <a:ea typeface="DejaVu Sans"/>
                <a:cs typeface="DejaVu Sans"/>
              </a:rPr>
              <a:t>test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DejaVu Sans"/>
                <a:cs typeface="DejaVu Sans"/>
              </a:rPr>
              <a:t>case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 5b: </a:t>
            </a:r>
            <a:r>
              <a:rPr lang="de-DE" altLang="de-DE" sz="120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altLang="de-DE" sz="1200" baseline="-25000" dirty="0">
                <a:solidFill>
                  <a:srgbClr val="000000"/>
                </a:solidFill>
                <a:ea typeface="DejaVu Sans"/>
                <a:cs typeface="DejaVu Sans"/>
              </a:rPr>
              <a:t>0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=10m/s, </a:t>
            </a:r>
            <a:r>
              <a:rPr lang="de-DE" altLang="de-DE" sz="120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=0.01 1/s, </a:t>
            </a:r>
            <a:r>
              <a:rPr lang="de-DE" altLang="de-DE" sz="120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=5 km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77B453E-AF0F-436E-A767-574490635826}"/>
              </a:ext>
            </a:extLst>
          </p:cNvPr>
          <p:cNvSpPr txBox="1"/>
          <p:nvPr/>
        </p:nvSpPr>
        <p:spPr>
          <a:xfrm>
            <a:off x="1277634" y="1879253"/>
            <a:ext cx="238719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lang="de-DE" sz="1350" dirty="0" err="1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Slightly</a:t>
            </a:r>
            <a:r>
              <a:rPr lang="de-DE" sz="1350" dirty="0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improve</a:t>
            </a:r>
            <a:br>
              <a:rPr lang="de-DE" sz="1350" dirty="0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lang="de-DE" sz="1350" dirty="0" err="1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similarity</a:t>
            </a:r>
            <a:r>
              <a:rPr lang="de-DE" sz="1350" dirty="0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with</a:t>
            </a:r>
            <a:r>
              <a:rPr lang="de-DE" sz="1350" dirty="0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the</a:t>
            </a:r>
            <a:r>
              <a:rPr lang="de-DE" sz="1350" dirty="0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br>
              <a:rPr lang="de-DE" sz="1350" dirty="0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lang="de-DE" sz="1350" dirty="0" err="1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analytic</a:t>
            </a:r>
            <a:r>
              <a:rPr lang="de-DE" sz="1350" dirty="0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solution</a:t>
            </a:r>
            <a:r>
              <a:rPr lang="de-DE" sz="1350" dirty="0">
                <a:solidFill>
                  <a:srgbClr val="00B050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black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lines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)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FAE035-525D-41A6-8FAD-CA87AA13563F}"/>
              </a:ext>
            </a:extLst>
          </p:cNvPr>
          <p:cNvSpPr txBox="1"/>
          <p:nvPr/>
        </p:nvSpPr>
        <p:spPr>
          <a:xfrm>
            <a:off x="1493658" y="219004"/>
            <a:ext cx="2435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Linear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flow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over</a:t>
            </a:r>
            <a:r>
              <a:rPr lang="de-DE" sz="135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mountains</a:t>
            </a:r>
            <a:endParaRPr lang="de-DE" sz="1350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50B149ED-6C24-B37C-7D6D-459A45437635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AA433628-F1F1-0EAA-9CF6-35F2F21B1087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6739C2A4-7CB0-4AA1-BB12-77467A1233AC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95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10216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feld 3">
            <a:extLst>
              <a:ext uri="{FF2B5EF4-FFF2-40B4-BE49-F238E27FC236}">
                <a16:creationId xmlns:a16="http://schemas.microsoft.com/office/drawing/2014/main" id="{56680DEC-C082-43E8-B12A-6FE1B829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078" y="763191"/>
            <a:ext cx="5676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b="1">
                <a:solidFill>
                  <a:srgbClr val="000000"/>
                </a:solidFill>
                <a:ea typeface="DejaVu Sans"/>
                <a:cs typeface="DejaVu Sans"/>
              </a:rPr>
              <a:t>Flow over mountains with steep slopes and vertical grid stretching</a:t>
            </a:r>
          </a:p>
        </p:txBody>
      </p:sp>
      <p:sp>
        <p:nvSpPr>
          <p:cNvPr id="86021" name="Textfeld 4">
            <a:extLst>
              <a:ext uri="{FF2B5EF4-FFF2-40B4-BE49-F238E27FC236}">
                <a16:creationId xmlns:a16="http://schemas.microsoft.com/office/drawing/2014/main" id="{A8668306-62D6-4F90-B14B-A8B468E2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379" y="1022748"/>
            <a:ext cx="53495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200" i="1" dirty="0" err="1">
                <a:solidFill>
                  <a:srgbClr val="000000"/>
                </a:solidFill>
                <a:ea typeface="DejaVu Sans"/>
                <a:cs typeface="DejaVu Sans"/>
              </a:rPr>
              <a:t>Schaer</a:t>
            </a:r>
            <a:r>
              <a:rPr lang="de-DE" altLang="de-DE" sz="1200" i="1" dirty="0">
                <a:solidFill>
                  <a:srgbClr val="000000"/>
                </a:solidFill>
                <a:ea typeface="DejaVu Sans"/>
                <a:cs typeface="DejaVu Sans"/>
              </a:rPr>
              <a:t> et al. (2002) MWR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, </a:t>
            </a:r>
            <a:r>
              <a:rPr lang="de-DE" altLang="de-DE" sz="1200" dirty="0" err="1">
                <a:solidFill>
                  <a:srgbClr val="000000"/>
                </a:solidFill>
                <a:ea typeface="DejaVu Sans"/>
                <a:cs typeface="DejaVu Sans"/>
              </a:rPr>
              <a:t>test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DejaVu Sans"/>
                <a:cs typeface="DejaVu Sans"/>
              </a:rPr>
              <a:t>case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 5b: </a:t>
            </a:r>
            <a:r>
              <a:rPr lang="de-DE" altLang="de-DE" sz="120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lang="de-DE" altLang="de-DE" sz="1200" baseline="-25000" dirty="0">
                <a:solidFill>
                  <a:srgbClr val="000000"/>
                </a:solidFill>
                <a:ea typeface="DejaVu Sans"/>
                <a:cs typeface="DejaVu Sans"/>
              </a:rPr>
              <a:t>0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=10m/s, </a:t>
            </a:r>
            <a:r>
              <a:rPr lang="de-DE" altLang="de-DE" sz="120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=0.01 1/s, but </a:t>
            </a:r>
            <a:r>
              <a:rPr lang="de-DE" altLang="de-DE" sz="120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</a:t>
            </a:r>
            <a:r>
              <a:rPr lang="de-DE" altLang="de-DE" sz="1200" dirty="0">
                <a:solidFill>
                  <a:srgbClr val="000000"/>
                </a:solidFill>
                <a:ea typeface="DejaVu Sans"/>
                <a:cs typeface="DejaVu Sans"/>
              </a:rPr>
              <a:t>=10km</a:t>
            </a:r>
          </a:p>
        </p:txBody>
      </p:sp>
      <p:sp>
        <p:nvSpPr>
          <p:cNvPr id="86022" name="Textfeld 3">
            <a:extLst>
              <a:ext uri="{FF2B5EF4-FFF2-40B4-BE49-F238E27FC236}">
                <a16:creationId xmlns:a16="http://schemas.microsoft.com/office/drawing/2014/main" id="{77A6F6E2-B76E-476D-838D-E032DC8B9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000" y="4212000"/>
            <a:ext cx="65510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HEVI-DG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simulation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(4</a:t>
            </a:r>
            <a:r>
              <a:rPr lang="de-DE" altLang="de-DE" sz="1350" baseline="30000" dirty="0">
                <a:solidFill>
                  <a:srgbClr val="000000"/>
                </a:solidFill>
                <a:ea typeface="DejaVu Sans"/>
                <a:cs typeface="DejaVu Sans"/>
              </a:rPr>
              <a:t>th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order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)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remains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stable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even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for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steeper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slopes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! 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</a:rPr>
              <a:t>(</a:t>
            </a:r>
            <a:r>
              <a:rPr lang="de-DE" altLang="de-DE" sz="1050" i="1" dirty="0">
                <a:solidFill>
                  <a:srgbClr val="000000"/>
                </a:solidFill>
                <a:ea typeface="DejaVu Sans"/>
                <a:cs typeface="DejaVu Sans"/>
              </a:rPr>
              <a:t>Baldauf, 2021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</a:rPr>
              <a:t>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</a:rPr>
              <a:t>to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</a:rPr>
              <a:t>avoid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</a:rPr>
              <a:t>instability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</a:rPr>
              <a:t>by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</a:rPr>
              <a:t> s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trong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gravity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wave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breaking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,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vertically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implicit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diffusion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with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lang="de-DE" altLang="de-DE" sz="1050" i="1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K</a:t>
            </a:r>
            <a:r>
              <a:rPr lang="de-DE" altLang="de-DE" sz="10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=100 m²/s was </a:t>
            </a:r>
            <a:r>
              <a:rPr lang="de-DE" altLang="de-DE" sz="1050" dirty="0" err="1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used</a:t>
            </a:r>
            <a:endParaRPr lang="de-DE" altLang="de-DE" sz="1050" dirty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86024" name="Textfeld 2">
            <a:extLst>
              <a:ext uri="{FF2B5EF4-FFF2-40B4-BE49-F238E27FC236}">
                <a16:creationId xmlns:a16="http://schemas.microsoft.com/office/drawing/2014/main" id="{8E32E888-B701-4991-ACCB-84CA22D9B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95" y="1755001"/>
            <a:ext cx="125066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H</a:t>
            </a:r>
            <a:r>
              <a:rPr lang="de-DE" altLang="de-DE" sz="1350" baseline="-25000" dirty="0" err="1">
                <a:solidFill>
                  <a:srgbClr val="000000"/>
                </a:solidFill>
                <a:ea typeface="DejaVu Sans"/>
                <a:cs typeface="DejaVu Sans"/>
              </a:rPr>
              <a:t>oro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= 8000m,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  <a:sym typeface="Symbol" panose="05050102010706020507" pitchFamily="18" charset="2"/>
              </a:rPr>
              <a:t></a:t>
            </a:r>
            <a:r>
              <a:rPr lang="de-DE" altLang="de-DE" sz="1350" baseline="-25000" dirty="0" err="1">
                <a:solidFill>
                  <a:srgbClr val="000000"/>
                </a:solidFill>
                <a:ea typeface="DejaVu Sans"/>
                <a:cs typeface="DejaVu Sans"/>
                <a:sym typeface="Symbol" panose="05050102010706020507" pitchFamily="18" charset="2"/>
              </a:rPr>
              <a:t>max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  <a:sym typeface="Symbol" panose="05050102010706020507" pitchFamily="18" charset="2"/>
              </a:rPr>
              <a:t> = 72°</a:t>
            </a:r>
            <a:endParaRPr lang="de-DE" altLang="de-DE" sz="1350" dirty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86026" name="Rechteck 13">
            <a:extLst>
              <a:ext uri="{FF2B5EF4-FFF2-40B4-BE49-F238E27FC236}">
                <a16:creationId xmlns:a16="http://schemas.microsoft.com/office/drawing/2014/main" id="{AC0124AC-905C-4B03-BB0C-2466EE16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294" y="3755232"/>
            <a:ext cx="6207919" cy="1988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de-DE" altLang="de-DE" sz="135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86027" name="Textfeld 1">
            <a:extLst>
              <a:ext uri="{FF2B5EF4-FFF2-40B4-BE49-F238E27FC236}">
                <a16:creationId xmlns:a16="http://schemas.microsoft.com/office/drawing/2014/main" id="{DA37A3F0-1D5A-4981-BF7E-3EDB6FD3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000" y="3915000"/>
            <a:ext cx="590418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altLang="de-DE" sz="135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  <a:sym typeface="Symbol" panose="05050102010706020507" pitchFamily="18" charset="2"/>
              </a:rPr>
              <a:t>=4 km;  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vertical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grid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stretching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: 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altLang="de-DE" sz="135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lang="de-DE" altLang="de-DE" sz="1350" baseline="-25000" dirty="0">
                <a:solidFill>
                  <a:srgbClr val="000000"/>
                </a:solidFill>
                <a:ea typeface="DejaVu Sans"/>
                <a:cs typeface="DejaVu Sans"/>
              </a:rPr>
              <a:t>min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~46m, 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altLang="de-DE" sz="135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lang="de-DE" altLang="de-DE" sz="1350" baseline="-25000" dirty="0">
                <a:solidFill>
                  <a:srgbClr val="000000"/>
                </a:solidFill>
                <a:ea typeface="DejaVu Sans"/>
                <a:cs typeface="DejaVu Sans"/>
              </a:rPr>
              <a:t>max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~736m, </a:t>
            </a:r>
            <a:r>
              <a:rPr lang="de-DE" altLang="de-DE" sz="1350" i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lang="de-DE" altLang="de-DE" sz="1350" baseline="-25000" dirty="0" err="1">
                <a:solidFill>
                  <a:srgbClr val="000000"/>
                </a:solidFill>
                <a:ea typeface="DejaVu Sans"/>
                <a:cs typeface="DejaVu Sans"/>
              </a:rPr>
              <a:t>lowest</a:t>
            </a:r>
            <a:r>
              <a:rPr lang="de-DE" altLang="de-DE" sz="1350" baseline="-25000" dirty="0">
                <a:solidFill>
                  <a:srgbClr val="000000"/>
                </a:solidFill>
                <a:ea typeface="DejaVu Sans"/>
                <a:cs typeface="DejaVu Sans"/>
              </a:rPr>
              <a:t> QP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~10.3m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B7014B2B-8D8D-7E75-0C8C-34DCD62477B0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DCBA78F3-C2BB-D7AD-DB5B-53E57360E865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6739C2A4-7CB0-4AA1-BB12-77467A1233AC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96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80288C-AC32-4A59-8E64-A90AF765F4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6"/>
          <a:stretch/>
        </p:blipFill>
        <p:spPr>
          <a:xfrm>
            <a:off x="3330001" y="1242000"/>
            <a:ext cx="3950216" cy="248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89243BF-0DBB-4E82-826C-C7A25A3FF9D5}"/>
              </a:ext>
            </a:extLst>
          </p:cNvPr>
          <p:cNvSpPr txBox="1"/>
          <p:nvPr/>
        </p:nvSpPr>
        <p:spPr>
          <a:xfrm>
            <a:off x="1501378" y="2625757"/>
            <a:ext cx="15215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With SSP3(3,3,2)</a:t>
            </a:r>
            <a:br>
              <a:rPr lang="de-DE" sz="135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de-DE" sz="135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dt=0.375s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24738004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4">
            <a:extLst>
              <a:ext uri="{FF2B5EF4-FFF2-40B4-BE49-F238E27FC236}">
                <a16:creationId xmlns:a16="http://schemas.microsoft.com/office/drawing/2014/main" id="{E019EA5B-97FF-4F7B-B6FF-92CCA1440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2085975"/>
            <a:ext cx="3401615" cy="255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feld 3">
            <a:extLst>
              <a:ext uri="{FF2B5EF4-FFF2-40B4-BE49-F238E27FC236}">
                <a16:creationId xmlns:a16="http://schemas.microsoft.com/office/drawing/2014/main" id="{EAC61047-5BE8-4764-87A3-49C2FA6B1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467" y="817960"/>
            <a:ext cx="6138219" cy="19620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defRPr/>
            </a:pP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3D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Euler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equations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:</a:t>
            </a:r>
          </a:p>
          <a:p>
            <a:pPr defTabSz="685800">
              <a:defRPr/>
            </a:pP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quasi-linear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expansion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of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gravity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and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sound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waves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in a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spherical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shell</a:t>
            </a:r>
            <a:endParaRPr lang="de-DE" altLang="de-DE" sz="1350" b="1" dirty="0">
              <a:solidFill>
                <a:srgbClr val="000000"/>
              </a:solidFill>
              <a:ea typeface="DejaVu Sans"/>
              <a:cs typeface="DejaVu Sans"/>
            </a:endParaRPr>
          </a:p>
          <a:p>
            <a:pPr defTabSz="685800">
              <a:defRPr/>
            </a:pPr>
            <a:endParaRPr lang="de-DE" altLang="de-DE" sz="1350" i="1" dirty="0">
              <a:solidFill>
                <a:srgbClr val="000000"/>
              </a:solidFill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altLang="de-DE" sz="1350" i="1" dirty="0">
                <a:solidFill>
                  <a:srgbClr val="000000"/>
                </a:solidFill>
                <a:ea typeface="DejaVu Sans"/>
                <a:cs typeface="DejaVu Sans"/>
              </a:rPr>
              <a:t>Baldauf, Reinert, Zängl (2014) QJRMS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derive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a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linearized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analytic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solution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for</a:t>
            </a:r>
            <a:endParaRPr lang="de-DE" altLang="de-DE" sz="1350" dirty="0">
              <a:solidFill>
                <a:srgbClr val="000000"/>
              </a:solidFill>
              <a:ea typeface="DejaVu Sans"/>
              <a:cs typeface="DejaVu Sans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test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scenario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(A):   </a:t>
            </a:r>
            <a:r>
              <a:rPr lang="de-DE" altLang="de-DE" sz="135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f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= 0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test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scenario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(B):   </a:t>
            </a:r>
            <a:r>
              <a:rPr lang="de-DE" altLang="de-DE" sz="135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f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= 10 * </a:t>
            </a:r>
            <a:r>
              <a:rPr lang="de-DE" altLang="de-DE" sz="1350" i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f</a:t>
            </a:r>
            <a:r>
              <a:rPr lang="de-DE" altLang="de-DE" sz="1350" baseline="-25000" dirty="0" err="1">
                <a:solidFill>
                  <a:srgbClr val="000000"/>
                </a:solidFill>
                <a:ea typeface="DejaVu Sans"/>
                <a:cs typeface="DejaVu Sans"/>
              </a:rPr>
              <a:t>geo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(45°)  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  </a:t>
            </a:r>
            <a:r>
              <a:rPr lang="de-DE" altLang="de-DE" sz="135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f / N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  <a:sym typeface="Wingdings" panose="05000000000000000000" pitchFamily="2" charset="2"/>
              </a:rPr>
              <a:t> ~ 0.05</a:t>
            </a:r>
            <a:endParaRPr lang="de-DE" altLang="de-DE" sz="1350" dirty="0">
              <a:solidFill>
                <a:srgbClr val="000000"/>
              </a:solidFill>
              <a:ea typeface="DejaVu Sans"/>
              <a:cs typeface="DejaVu Sans"/>
            </a:endParaRPr>
          </a:p>
          <a:p>
            <a:pPr defTabSz="685800">
              <a:defRPr/>
            </a:pPr>
            <a:endParaRPr lang="de-DE" altLang="de-DE" sz="1350" dirty="0">
              <a:solidFill>
                <a:srgbClr val="000000"/>
              </a:solidFill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DG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4th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order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scheme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with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explicit 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time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integration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(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4th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order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 Runge-</a:t>
            </a:r>
            <a:r>
              <a:rPr lang="de-DE" altLang="de-DE" sz="1350" dirty="0" err="1">
                <a:solidFill>
                  <a:srgbClr val="000000"/>
                </a:solidFill>
                <a:ea typeface="DejaVu Sans"/>
                <a:cs typeface="DejaVu Sans"/>
              </a:rPr>
              <a:t>Kutta</a:t>
            </a:r>
            <a:r>
              <a:rPr lang="de-DE" altLang="de-DE" sz="1350" dirty="0">
                <a:solidFill>
                  <a:srgbClr val="000000"/>
                </a:solidFill>
                <a:ea typeface="DejaVu Sans"/>
                <a:cs typeface="DejaVu Sans"/>
              </a:rPr>
              <a:t>)</a:t>
            </a:r>
          </a:p>
          <a:p>
            <a:pPr defTabSz="685800">
              <a:defRPr/>
            </a:pPr>
            <a:endParaRPr lang="de-DE" altLang="de-DE" sz="1350" dirty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18436" name="Textfeld 14">
            <a:extLst>
              <a:ext uri="{FF2B5EF4-FFF2-40B4-BE49-F238E27FC236}">
                <a16:creationId xmlns:a16="http://schemas.microsoft.com/office/drawing/2014/main" id="{4872FAEA-34B1-4381-A3E7-BBE3E1D81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860" y="4083844"/>
            <a:ext cx="263726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  <a:defRPr/>
            </a:pPr>
            <a:r>
              <a:rPr lang="de-DE" altLang="de-DE" sz="1050">
                <a:solidFill>
                  <a:srgbClr val="000000"/>
                </a:solidFill>
                <a:ea typeface="DejaVu Sans"/>
                <a:cs typeface="DejaVu Sans"/>
              </a:rPr>
              <a:t>S                              E                             N</a:t>
            </a:r>
          </a:p>
        </p:txBody>
      </p:sp>
      <p:sp>
        <p:nvSpPr>
          <p:cNvPr id="18437" name="Rechteck 9">
            <a:extLst>
              <a:ext uri="{FF2B5EF4-FFF2-40B4-BE49-F238E27FC236}">
                <a16:creationId xmlns:a16="http://schemas.microsoft.com/office/drawing/2014/main" id="{C10763CB-4F88-4031-B3B2-5BB3F1818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4314825"/>
            <a:ext cx="3835003" cy="416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  <a:defRPr/>
            </a:pPr>
            <a:endParaRPr lang="de-DE" altLang="de-DE" sz="135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18440" name="Textfeld 11">
            <a:extLst>
              <a:ext uri="{FF2B5EF4-FFF2-40B4-BE49-F238E27FC236}">
                <a16:creationId xmlns:a16="http://schemas.microsoft.com/office/drawing/2014/main" id="{0235FA9E-AE48-4D50-B8A5-BD8CF4F37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516" y="2936082"/>
            <a:ext cx="12330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SzTx/>
              <a:buNone/>
              <a:defRPr/>
            </a:pPr>
            <a:r>
              <a:rPr lang="de-DE" altLang="de-DE" sz="1350">
                <a:solidFill>
                  <a:srgbClr val="000000"/>
                </a:solidFill>
                <a:ea typeface="DejaVu Sans"/>
                <a:cs typeface="DejaVu Sans"/>
              </a:rPr>
              <a:t>‚small planet‘:</a:t>
            </a:r>
          </a:p>
          <a:p>
            <a:pPr defTabSz="685800">
              <a:spcBef>
                <a:spcPct val="0"/>
              </a:spcBef>
              <a:buClrTx/>
              <a:buSzTx/>
              <a:buNone/>
              <a:defRPr/>
            </a:pPr>
            <a:r>
              <a:rPr lang="de-DE" altLang="de-DE" sz="1350" i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 </a:t>
            </a:r>
            <a:r>
              <a:rPr lang="de-DE" altLang="de-DE" sz="1350">
                <a:solidFill>
                  <a:srgbClr val="000000"/>
                </a:solidFill>
                <a:ea typeface="DejaVu Sans"/>
                <a:cs typeface="DejaVu Sans"/>
              </a:rPr>
              <a:t>= </a:t>
            </a:r>
            <a:r>
              <a:rPr lang="de-DE" altLang="de-DE" sz="1350" i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</a:t>
            </a:r>
            <a:r>
              <a:rPr lang="de-DE" altLang="de-DE" sz="1350" baseline="-25000">
                <a:solidFill>
                  <a:srgbClr val="000000"/>
                </a:solidFill>
                <a:ea typeface="DejaVu Sans"/>
                <a:cs typeface="DejaVu Sans"/>
              </a:rPr>
              <a:t>earth </a:t>
            </a:r>
            <a:r>
              <a:rPr lang="de-DE" altLang="de-DE" sz="1350">
                <a:solidFill>
                  <a:srgbClr val="000000"/>
                </a:solidFill>
                <a:ea typeface="DejaVu Sans"/>
                <a:cs typeface="DejaVu Sans"/>
              </a:rPr>
              <a:t>/ 50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B4521A1F-9BDB-8F54-88C6-0F856AE157A0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64EF8E0E-FCB8-F28E-C68D-FB6F4ABA0DC9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B0BF3220-CF73-5C9A-9496-28F0B625A98A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97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58338416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17" descr="w_t000003_R2B7L48.png">
            <a:extLst>
              <a:ext uri="{FF2B5EF4-FFF2-40B4-BE49-F238E27FC236}">
                <a16:creationId xmlns:a16="http://schemas.microsoft.com/office/drawing/2014/main" id="{7546B0F8-4A10-4332-83AE-4F29F69B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6" b="23785"/>
          <a:stretch>
            <a:fillRect/>
          </a:stretch>
        </p:blipFill>
        <p:spPr bwMode="auto">
          <a:xfrm>
            <a:off x="1143001" y="3939778"/>
            <a:ext cx="1821656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Grafik 18" descr="w_t000003_R2B5L12.png">
            <a:extLst>
              <a:ext uri="{FF2B5EF4-FFF2-40B4-BE49-F238E27FC236}">
                <a16:creationId xmlns:a16="http://schemas.microsoft.com/office/drawing/2014/main" id="{217B46FC-C10F-488D-941E-117CE658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5" b="22966"/>
          <a:stretch>
            <a:fillRect/>
          </a:stretch>
        </p:blipFill>
        <p:spPr bwMode="auto">
          <a:xfrm>
            <a:off x="1143000" y="2464594"/>
            <a:ext cx="1839516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Grafik 3">
            <a:extLst>
              <a:ext uri="{FF2B5EF4-FFF2-40B4-BE49-F238E27FC236}">
                <a16:creationId xmlns:a16="http://schemas.microsoft.com/office/drawing/2014/main" id="{1FEDDB99-C6BA-41B8-BF5F-B8E3085E1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10" y="2138363"/>
            <a:ext cx="34671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" name="CustomShape 1">
            <a:extLst>
              <a:ext uri="{FF2B5EF4-FFF2-40B4-BE49-F238E27FC236}">
                <a16:creationId xmlns:a16="http://schemas.microsoft.com/office/drawing/2014/main" id="{34DED07F-821C-4482-A5C6-CF0677F30BB8}"/>
              </a:ext>
            </a:extLst>
          </p:cNvPr>
          <p:cNvSpPr/>
          <p:nvPr/>
        </p:nvSpPr>
        <p:spPr>
          <a:xfrm>
            <a:off x="7355681" y="4786313"/>
            <a:ext cx="348854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spcBef>
                <a:spcPct val="0"/>
              </a:spcBef>
              <a:buClrTx/>
              <a:buSzTx/>
              <a:buNone/>
              <a:defRPr/>
            </a:pPr>
            <a:fld id="{746A4B42-46CC-4A59-85FE-095D7E466461}" type="slidenum">
              <a:rPr lang="de-DE" altLang="de-DE" sz="750">
                <a:solidFill>
                  <a:srgbClr val="000000"/>
                </a:solidFill>
                <a:ea typeface="DejaVu Sans"/>
                <a:cs typeface="DejaVu Sans"/>
              </a:rPr>
              <a:pPr algn="r" defTabSz="685800">
                <a:spcBef>
                  <a:spcPct val="0"/>
                </a:spcBef>
                <a:buClrTx/>
                <a:buSzTx/>
                <a:buNone/>
                <a:defRPr/>
              </a:pPr>
              <a:t>98</a:t>
            </a:fld>
            <a:endParaRPr lang="de-DE" altLang="de-DE" sz="75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310" name="CustomShape 3">
            <a:extLst>
              <a:ext uri="{FF2B5EF4-FFF2-40B4-BE49-F238E27FC236}">
                <a16:creationId xmlns:a16="http://schemas.microsoft.com/office/drawing/2014/main" id="{F1BD9C9F-51D8-431B-8E3E-436570893D50}"/>
              </a:ext>
            </a:extLst>
          </p:cNvPr>
          <p:cNvSpPr/>
          <p:nvPr/>
        </p:nvSpPr>
        <p:spPr>
          <a:xfrm>
            <a:off x="3182541" y="3000376"/>
            <a:ext cx="532965" cy="183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R2B5L12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11" name="CustomShape 4">
            <a:extLst>
              <a:ext uri="{FF2B5EF4-FFF2-40B4-BE49-F238E27FC236}">
                <a16:creationId xmlns:a16="http://schemas.microsoft.com/office/drawing/2014/main" id="{D31FD208-FD9E-4731-AC6E-D138610DB765}"/>
              </a:ext>
            </a:extLst>
          </p:cNvPr>
          <p:cNvSpPr/>
          <p:nvPr/>
        </p:nvSpPr>
        <p:spPr>
          <a:xfrm>
            <a:off x="4307682" y="3214688"/>
            <a:ext cx="532965" cy="183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R2B6L24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12" name="CustomShape 5">
            <a:extLst>
              <a:ext uri="{FF2B5EF4-FFF2-40B4-BE49-F238E27FC236}">
                <a16:creationId xmlns:a16="http://schemas.microsoft.com/office/drawing/2014/main" id="{931A682E-F9F8-40E8-B3AB-C0613CAECDB4}"/>
              </a:ext>
            </a:extLst>
          </p:cNvPr>
          <p:cNvSpPr/>
          <p:nvPr/>
        </p:nvSpPr>
        <p:spPr>
          <a:xfrm>
            <a:off x="5272088" y="3321844"/>
            <a:ext cx="532965" cy="183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R2B7L48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13" name="CustomShape 6">
            <a:extLst>
              <a:ext uri="{FF2B5EF4-FFF2-40B4-BE49-F238E27FC236}">
                <a16:creationId xmlns:a16="http://schemas.microsoft.com/office/drawing/2014/main" id="{1D334708-A01E-4DD5-8A2F-1194DBAECE0F}"/>
              </a:ext>
            </a:extLst>
          </p:cNvPr>
          <p:cNvSpPr/>
          <p:nvPr/>
        </p:nvSpPr>
        <p:spPr>
          <a:xfrm>
            <a:off x="4307682" y="3530204"/>
            <a:ext cx="480195" cy="183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R2B3L3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14" name="CustomShape 7">
            <a:extLst>
              <a:ext uri="{FF2B5EF4-FFF2-40B4-BE49-F238E27FC236}">
                <a16:creationId xmlns:a16="http://schemas.microsoft.com/office/drawing/2014/main" id="{7F76D8A9-0FDC-4AA4-991C-490B4FB025D1}"/>
              </a:ext>
            </a:extLst>
          </p:cNvPr>
          <p:cNvSpPr/>
          <p:nvPr/>
        </p:nvSpPr>
        <p:spPr>
          <a:xfrm>
            <a:off x="5287567" y="4144567"/>
            <a:ext cx="480195" cy="183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R2B4L6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16" name="CustomShape 8">
            <a:extLst>
              <a:ext uri="{FF2B5EF4-FFF2-40B4-BE49-F238E27FC236}">
                <a16:creationId xmlns:a16="http://schemas.microsoft.com/office/drawing/2014/main" id="{515DDB96-6C7C-4234-B350-44F3B9F03FD4}"/>
              </a:ext>
            </a:extLst>
          </p:cNvPr>
          <p:cNvSpPr/>
          <p:nvPr/>
        </p:nvSpPr>
        <p:spPr>
          <a:xfrm>
            <a:off x="6987779" y="3429000"/>
            <a:ext cx="799192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BRIDGE</a:t>
            </a:r>
            <a:endParaRPr lang="de-DE" sz="13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17" name="CustomShape 9">
            <a:extLst>
              <a:ext uri="{FF2B5EF4-FFF2-40B4-BE49-F238E27FC236}">
                <a16:creationId xmlns:a16="http://schemas.microsoft.com/office/drawing/2014/main" id="{B45D1BDF-F45A-4FD8-AB05-39DA59269689}"/>
              </a:ext>
            </a:extLst>
          </p:cNvPr>
          <p:cNvSpPr/>
          <p:nvPr/>
        </p:nvSpPr>
        <p:spPr>
          <a:xfrm>
            <a:off x="1307306" y="3375422"/>
            <a:ext cx="568616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3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ICON</a:t>
            </a:r>
            <a:endParaRPr lang="de-DE" sz="13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18" name="CustomShape 10">
            <a:extLst>
              <a:ext uri="{FF2B5EF4-FFF2-40B4-BE49-F238E27FC236}">
                <a16:creationId xmlns:a16="http://schemas.microsoft.com/office/drawing/2014/main" id="{69D98116-7377-4AD4-86D1-13913AF7B9CA}"/>
              </a:ext>
            </a:extLst>
          </p:cNvPr>
          <p:cNvSpPr/>
          <p:nvPr/>
        </p:nvSpPr>
        <p:spPr>
          <a:xfrm>
            <a:off x="1200150" y="2303860"/>
            <a:ext cx="532965" cy="183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R2B5L12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19" name="CustomShape 11">
            <a:extLst>
              <a:ext uri="{FF2B5EF4-FFF2-40B4-BE49-F238E27FC236}">
                <a16:creationId xmlns:a16="http://schemas.microsoft.com/office/drawing/2014/main" id="{373C7D2D-6B4C-4310-8168-916621FA5DB4}"/>
              </a:ext>
            </a:extLst>
          </p:cNvPr>
          <p:cNvSpPr/>
          <p:nvPr/>
        </p:nvSpPr>
        <p:spPr>
          <a:xfrm>
            <a:off x="1200150" y="3750469"/>
            <a:ext cx="532965" cy="183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R2B7L48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20" name="CustomShape 12">
            <a:extLst>
              <a:ext uri="{FF2B5EF4-FFF2-40B4-BE49-F238E27FC236}">
                <a16:creationId xmlns:a16="http://schemas.microsoft.com/office/drawing/2014/main" id="{08B6F0DF-BDE1-48B8-A666-20CE065E69AF}"/>
              </a:ext>
            </a:extLst>
          </p:cNvPr>
          <p:cNvSpPr/>
          <p:nvPr/>
        </p:nvSpPr>
        <p:spPr>
          <a:xfrm>
            <a:off x="7414023" y="2250282"/>
            <a:ext cx="480195" cy="183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R2B3L3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21" name="CustomShape 13">
            <a:extLst>
              <a:ext uri="{FF2B5EF4-FFF2-40B4-BE49-F238E27FC236}">
                <a16:creationId xmlns:a16="http://schemas.microsoft.com/office/drawing/2014/main" id="{344DCEA7-9695-462B-98A6-544773B0D7D6}"/>
              </a:ext>
            </a:extLst>
          </p:cNvPr>
          <p:cNvSpPr/>
          <p:nvPr/>
        </p:nvSpPr>
        <p:spPr>
          <a:xfrm>
            <a:off x="7519988" y="3643313"/>
            <a:ext cx="480195" cy="183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R2B4L6</a:t>
            </a:r>
            <a:endParaRPr lang="de-DE" sz="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22" name="CustomShape 14">
            <a:extLst>
              <a:ext uri="{FF2B5EF4-FFF2-40B4-BE49-F238E27FC236}">
                <a16:creationId xmlns:a16="http://schemas.microsoft.com/office/drawing/2014/main" id="{3E9EDD73-32E4-4CCA-AFE0-4DD2A8B78F2D}"/>
              </a:ext>
            </a:extLst>
          </p:cNvPr>
          <p:cNvSpPr/>
          <p:nvPr/>
        </p:nvSpPr>
        <p:spPr>
          <a:xfrm rot="1380000">
            <a:off x="4225323" y="3849315"/>
            <a:ext cx="973151" cy="229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BRIDGE, </a:t>
            </a:r>
            <a:r>
              <a:rPr lang="de-DE" sz="105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expl</a:t>
            </a:r>
            <a:endParaRPr lang="de-DE" sz="10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23" name="CustomShape 15">
            <a:extLst>
              <a:ext uri="{FF2B5EF4-FFF2-40B4-BE49-F238E27FC236}">
                <a16:creationId xmlns:a16="http://schemas.microsoft.com/office/drawing/2014/main" id="{DEA3E401-DFF3-4622-8F48-282FB79F82F1}"/>
              </a:ext>
            </a:extLst>
          </p:cNvPr>
          <p:cNvSpPr/>
          <p:nvPr/>
        </p:nvSpPr>
        <p:spPr>
          <a:xfrm rot="600000">
            <a:off x="3732136" y="3145656"/>
            <a:ext cx="472436" cy="229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0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ICON</a:t>
            </a:r>
            <a:endParaRPr lang="de-DE" sz="10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6" name="CustomShape 14">
            <a:extLst>
              <a:ext uri="{FF2B5EF4-FFF2-40B4-BE49-F238E27FC236}">
                <a16:creationId xmlns:a16="http://schemas.microsoft.com/office/drawing/2014/main" id="{0941524D-71F9-4955-BEDE-D12DC3DDA2FA}"/>
              </a:ext>
            </a:extLst>
          </p:cNvPr>
          <p:cNvSpPr/>
          <p:nvPr/>
        </p:nvSpPr>
        <p:spPr>
          <a:xfrm rot="1380000">
            <a:off x="4789561" y="3717156"/>
            <a:ext cx="1038873" cy="229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sz="10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BRIDGE, HEVI</a:t>
            </a:r>
            <a:endParaRPr lang="de-DE" sz="10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9478" name="Grafik 5">
            <a:extLst>
              <a:ext uri="{FF2B5EF4-FFF2-40B4-BE49-F238E27FC236}">
                <a16:creationId xmlns:a16="http://schemas.microsoft.com/office/drawing/2014/main" id="{9351E695-9B03-405D-BA76-F3A4406025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 r="-433" b="20142"/>
          <a:stretch>
            <a:fillRect/>
          </a:stretch>
        </p:blipFill>
        <p:spPr bwMode="auto">
          <a:xfrm>
            <a:off x="5900737" y="3789760"/>
            <a:ext cx="20716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stomShape 1">
            <a:extLst>
              <a:ext uri="{FF2B5EF4-FFF2-40B4-BE49-F238E27FC236}">
                <a16:creationId xmlns:a16="http://schemas.microsoft.com/office/drawing/2014/main" id="{7CE51E64-94C5-4D86-9C6E-2CE3DC0B9F40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09" name="CustomShape 2">
            <a:extLst>
              <a:ext uri="{FF2B5EF4-FFF2-40B4-BE49-F238E27FC236}">
                <a16:creationId xmlns:a16="http://schemas.microsoft.com/office/drawing/2014/main" id="{B0D51723-73BD-4D49-8885-B2B3FD584A07}"/>
              </a:ext>
            </a:extLst>
          </p:cNvPr>
          <p:cNvSpPr/>
          <p:nvPr/>
        </p:nvSpPr>
        <p:spPr>
          <a:xfrm>
            <a:off x="1344499" y="670604"/>
            <a:ext cx="5926365" cy="16147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defRPr/>
            </a:pPr>
            <a:r>
              <a:rPr lang="de-DE" altLang="de-DE" sz="135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3D Euler </a:t>
            </a:r>
            <a:r>
              <a:rPr lang="de-DE" altLang="de-DE" sz="1350" b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equations</a:t>
            </a:r>
            <a:r>
              <a:rPr lang="de-DE" altLang="de-DE" sz="135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:</a:t>
            </a:r>
          </a:p>
          <a:p>
            <a:pPr defTabSz="685800">
              <a:defRPr/>
            </a:pPr>
            <a:r>
              <a:rPr lang="de-DE" altLang="de-DE" sz="135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quasi-linear </a:t>
            </a:r>
            <a:r>
              <a:rPr lang="de-DE" altLang="de-DE" sz="1350" b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expansion</a:t>
            </a:r>
            <a:r>
              <a:rPr lang="de-DE" altLang="de-DE" sz="135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lang="de-DE" altLang="de-DE" sz="135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gravity</a:t>
            </a:r>
            <a:r>
              <a:rPr lang="de-DE" altLang="de-DE" sz="135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and </a:t>
            </a:r>
            <a:r>
              <a:rPr lang="de-DE" altLang="de-DE" sz="1350" b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sound</a:t>
            </a:r>
            <a:r>
              <a:rPr lang="de-DE" altLang="de-DE" sz="135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waves</a:t>
            </a:r>
            <a:r>
              <a:rPr lang="de-DE" altLang="de-DE" sz="135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in a </a:t>
            </a:r>
            <a:r>
              <a:rPr lang="de-DE" altLang="de-DE" sz="1350" b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spherical</a:t>
            </a:r>
            <a:r>
              <a:rPr lang="de-DE" altLang="de-DE" sz="135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shell</a:t>
            </a:r>
            <a:endParaRPr lang="de-DE" altLang="de-DE" sz="1350" b="1" dirty="0">
              <a:solidFill>
                <a:srgbClr val="000000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defTabSz="685800">
              <a:defRPr/>
            </a:pPr>
            <a:endParaRPr lang="de-DE" sz="13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40" defTabSz="685800">
              <a:buClr>
                <a:srgbClr val="000000"/>
              </a:buClr>
              <a:defRPr/>
            </a:pPr>
            <a:r>
              <a:rPr lang="de-DE" sz="1200" i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Baldauf, Reinert, Zängl (2014) QJRMS</a:t>
            </a:r>
          </a:p>
          <a:p>
            <a:pPr marL="21485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analytic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solution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available</a:t>
            </a:r>
            <a:endParaRPr lang="de-DE" sz="1200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marL="21485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uses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shallow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atmosph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. </a:t>
            </a: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approx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., </a:t>
            </a:r>
            <a:r>
              <a:rPr lang="de-DE" sz="1200" i="1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U</a:t>
            </a:r>
            <a:r>
              <a:rPr lang="de-DE" sz="1200" spc="-1" baseline="-25000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0</a:t>
            </a:r>
            <a:r>
              <a:rPr lang="de-DE" sz="1200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=0, </a:t>
            </a:r>
            <a:r>
              <a:rPr lang="de-DE" sz="1200" i="1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f</a:t>
            </a:r>
            <a:r>
              <a:rPr lang="de-DE" sz="1200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=0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.</a:t>
            </a:r>
            <a:endParaRPr lang="de-DE" sz="1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80" indent="-213840" defTabSz="685800">
              <a:buClr>
                <a:srgbClr val="000000"/>
              </a:buClr>
              <a:buFont typeface="Arial"/>
              <a:buChar char="•"/>
              <a:defRPr/>
            </a:pPr>
            <a:r>
              <a:rPr lang="de-DE" sz="1200" i="1" spc="-1" dirty="0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R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= </a:t>
            </a:r>
            <a:r>
              <a:rPr lang="de-DE" sz="1200" i="1" spc="-1" dirty="0" err="1">
                <a:solidFill>
                  <a:srgbClr val="000000"/>
                </a:solidFill>
                <a:latin typeface="Times New Roman"/>
                <a:ea typeface="DejaVu Sans"/>
                <a:cs typeface="DejaVu Sans"/>
              </a:rPr>
              <a:t>r</a:t>
            </a:r>
            <a:r>
              <a:rPr lang="de-DE" sz="1200" spc="-1" baseline="-25000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earth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/ 100  </a:t>
            </a:r>
            <a:r>
              <a:rPr lang="de-DE" sz="1200" spc="-1" dirty="0">
                <a:solidFill>
                  <a:srgbClr val="000000"/>
                </a:solidFill>
                <a:latin typeface="Wingdings"/>
                <a:ea typeface="DejaVu Sans"/>
                <a:cs typeface="DejaVu Sans"/>
              </a:rPr>
              <a:t>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almost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isotropic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grid</a:t>
            </a:r>
            <a:r>
              <a:rPr lang="de-DE" sz="12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200" spc="-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cells</a:t>
            </a:r>
            <a:br>
              <a:rPr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endParaRPr lang="de-DE" sz="1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9477" name="Grafik 4">
            <a:extLst>
              <a:ext uri="{FF2B5EF4-FFF2-40B4-BE49-F238E27FC236}">
                <a16:creationId xmlns:a16="http://schemas.microsoft.com/office/drawing/2014/main" id="{0AAEB1C4-E77E-4700-A6AA-92828D915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t="23097" r="-124" b="19987"/>
          <a:stretch>
            <a:fillRect/>
          </a:stretch>
        </p:blipFill>
        <p:spPr bwMode="auto">
          <a:xfrm>
            <a:off x="5900737" y="2462213"/>
            <a:ext cx="2071688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277060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774A303-22DD-459D-BBBA-46641B63D0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2" r="2439"/>
          <a:stretch/>
        </p:blipFill>
        <p:spPr>
          <a:xfrm>
            <a:off x="5132919" y="991979"/>
            <a:ext cx="2196443" cy="346879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0C1C7FD-E963-4DC5-B350-2F2507103377}"/>
              </a:ext>
            </a:extLst>
          </p:cNvPr>
          <p:cNvSpPr txBox="1"/>
          <p:nvPr/>
        </p:nvSpPr>
        <p:spPr>
          <a:xfrm>
            <a:off x="5166066" y="4515966"/>
            <a:ext cx="25458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0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in 850 hPa at </a:t>
            </a:r>
            <a:r>
              <a:rPr lang="de-DE" sz="10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=9d (Fig. 7 </a:t>
            </a:r>
            <a:r>
              <a:rPr lang="de-DE" sz="10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from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050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JW06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61AC39C-45AC-487F-B220-FCEE3F6BF02B}"/>
              </a:ext>
            </a:extLst>
          </p:cNvPr>
          <p:cNvSpPr txBox="1"/>
          <p:nvPr/>
        </p:nvSpPr>
        <p:spPr>
          <a:xfrm>
            <a:off x="7182537" y="3489852"/>
            <a:ext cx="8418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sz="10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x </a:t>
            </a:r>
            <a:r>
              <a:rPr lang="de-DE" sz="10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~ 60 km</a:t>
            </a:r>
            <a:endParaRPr lang="de-DE" sz="10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3" name="Textfeld 3">
            <a:extLst>
              <a:ext uri="{FF2B5EF4-FFF2-40B4-BE49-F238E27FC236}">
                <a16:creationId xmlns:a16="http://schemas.microsoft.com/office/drawing/2014/main" id="{5FFA1EAE-1944-4843-9DFE-A4F305DD7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744" y="766763"/>
            <a:ext cx="341632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Baroclinic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instability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test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on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the</a:t>
            </a:r>
            <a:r>
              <a:rPr lang="de-DE" altLang="de-DE" sz="1350" b="1" dirty="0">
                <a:solidFill>
                  <a:srgbClr val="000000"/>
                </a:solidFill>
                <a:ea typeface="DejaVu Sans"/>
                <a:cs typeface="DejaVu Sans"/>
              </a:rPr>
              <a:t> </a:t>
            </a:r>
            <a:r>
              <a:rPr lang="de-DE" altLang="de-DE" sz="1350" b="1" dirty="0" err="1">
                <a:solidFill>
                  <a:srgbClr val="000000"/>
                </a:solidFill>
                <a:ea typeface="DejaVu Sans"/>
                <a:cs typeface="DejaVu Sans"/>
              </a:rPr>
              <a:t>sphere</a:t>
            </a:r>
            <a:endParaRPr lang="de-DE" altLang="de-DE" sz="1350" b="1" dirty="0">
              <a:solidFill>
                <a:srgbClr val="000000"/>
              </a:solidFill>
              <a:ea typeface="DejaVu Sans"/>
              <a:cs typeface="DejaVu San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de-DE" altLang="de-DE" sz="1350" i="1" dirty="0" err="1">
                <a:solidFill>
                  <a:srgbClr val="000000"/>
                </a:solidFill>
                <a:ea typeface="DejaVu Sans"/>
                <a:cs typeface="DejaVu Sans"/>
              </a:rPr>
              <a:t>Jablonowski</a:t>
            </a:r>
            <a:r>
              <a:rPr lang="de-DE" altLang="de-DE" sz="1350" i="1" dirty="0">
                <a:solidFill>
                  <a:srgbClr val="000000"/>
                </a:solidFill>
                <a:ea typeface="DejaVu Sans"/>
                <a:cs typeface="DejaVu Sans"/>
              </a:rPr>
              <a:t>, Williamson (2006) QJRMS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44820BF-3B4F-4FA9-B3D8-A6A084726A8B}"/>
              </a:ext>
            </a:extLst>
          </p:cNvPr>
          <p:cNvSpPr txBox="1"/>
          <p:nvPr/>
        </p:nvSpPr>
        <p:spPr>
          <a:xfrm>
            <a:off x="1596719" y="1374469"/>
            <a:ext cx="24609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BRIDGE DG 4th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order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R2B3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x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~ 315 km, 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=40s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F8F076-2131-42BE-9E77-45CBFD253FEF}"/>
              </a:ext>
            </a:extLst>
          </p:cNvPr>
          <p:cNvSpPr txBox="1"/>
          <p:nvPr/>
        </p:nvSpPr>
        <p:spPr>
          <a:xfrm>
            <a:off x="1486627" y="4037804"/>
            <a:ext cx="28969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Stabilization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an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exponential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filter</a:t>
            </a:r>
            <a:endParaRPr lang="de-DE" sz="135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(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formally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of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8th </a:t>
            </a:r>
            <a:r>
              <a:rPr lang="de-DE" sz="135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order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2BCF8DD-6007-45AC-B8D1-6D746F1F665C}"/>
              </a:ext>
            </a:extLst>
          </p:cNvPr>
          <p:cNvSpPr/>
          <p:nvPr/>
        </p:nvSpPr>
        <p:spPr bwMode="auto">
          <a:xfrm>
            <a:off x="1248018" y="3470095"/>
            <a:ext cx="3730704" cy="5479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350">
              <a:solidFill>
                <a:prstClr val="black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94B249-77D4-435E-AB6E-D671B4C3CCB7}"/>
              </a:ext>
            </a:extLst>
          </p:cNvPr>
          <p:cNvSpPr txBox="1"/>
          <p:nvPr/>
        </p:nvSpPr>
        <p:spPr>
          <a:xfrm>
            <a:off x="1925809" y="1878973"/>
            <a:ext cx="11769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 in z=1.5km</a:t>
            </a: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A3ADCD23-FF38-40D6-70FE-EEDEB870C44E}"/>
              </a:ext>
            </a:extLst>
          </p:cNvPr>
          <p:cNvSpPr/>
          <p:nvPr/>
        </p:nvSpPr>
        <p:spPr>
          <a:xfrm>
            <a:off x="4572000" y="4786313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44C90E39-9388-3EDE-BB58-86F1A791406A}"/>
              </a:ext>
            </a:extLst>
          </p:cNvPr>
          <p:cNvSpPr/>
          <p:nvPr/>
        </p:nvSpPr>
        <p:spPr>
          <a:xfrm>
            <a:off x="4572000" y="4785996"/>
            <a:ext cx="2782491" cy="1619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defTabSz="685800">
              <a:defRPr/>
            </a:pPr>
            <a:r>
              <a:rPr lang="de-DE" sz="75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M. Baldauf (DWD)</a:t>
            </a:r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67E1C414-9510-7473-8B99-644820514B3C}"/>
              </a:ext>
            </a:extLst>
          </p:cNvPr>
          <p:cNvSpPr/>
          <p:nvPr/>
        </p:nvSpPr>
        <p:spPr>
          <a:xfrm>
            <a:off x="7355700" y="4786290"/>
            <a:ext cx="348300" cy="161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defRPr/>
            </a:pPr>
            <a:fld id="{018B45BD-BC14-4435-A485-C44B48A8FE8A}" type="slidenum">
              <a:rPr lang="de-DE" sz="75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685800">
                <a:defRPr/>
              </a:pPr>
              <a:t>99</a:t>
            </a:fld>
            <a:endParaRPr lang="de-DE" sz="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B8F352B-A916-48D9-97E9-0969AE38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7" b="14754"/>
          <a:stretch/>
        </p:blipFill>
        <p:spPr>
          <a:xfrm>
            <a:off x="1439652" y="2283062"/>
            <a:ext cx="3812156" cy="127763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611F1A91-99B9-4377-A106-B089B70B4EE3}"/>
              </a:ext>
            </a:extLst>
          </p:cNvPr>
          <p:cNvSpPr/>
          <p:nvPr/>
        </p:nvSpPr>
        <p:spPr>
          <a:xfrm>
            <a:off x="1959688" y="1950476"/>
            <a:ext cx="1296144" cy="31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i="1" dirty="0">
                <a:solidFill>
                  <a:prstClr val="black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</a:t>
            </a:r>
            <a:r>
              <a:rPr lang="de-DE" sz="135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in 850 hPa</a:t>
            </a:r>
            <a:endParaRPr lang="de-DE" sz="1350" dirty="0">
              <a:solidFill>
                <a:prstClr val="white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786D764-C90B-40BC-A1DE-DC6B81196DBB}"/>
              </a:ext>
            </a:extLst>
          </p:cNvPr>
          <p:cNvSpPr/>
          <p:nvPr/>
        </p:nvSpPr>
        <p:spPr>
          <a:xfrm>
            <a:off x="3210844" y="2382578"/>
            <a:ext cx="1577180" cy="10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350">
              <a:solidFill>
                <a:prstClr val="white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81567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7308"/>
  <p:tag name="ORIGINALWIDTH" val="1339,333"/>
  <p:tag name="LATEXADDIN" val="\documentclass{article}&#10;\usepackage{amsmath}&#10;\usepackage{color}&#10;\usepackage{bm}&#10;\pagestyle{empty}&#10;\begin{document}&#10;&#10;\begin{align*}&#10;\widehat{x}(t^{n+1}) = \widehat{x}^{n+1}=x_{j+1/2}&#10;\end{align*}&#10;\end{document}&#10;"/>
  <p:tag name="IGUANATEXSIZE" val="14"/>
  <p:tag name="IGUANATEXCURSOR" val="182"/>
  <p:tag name="TRANSPARENCY" val="Wahr"/>
  <p:tag name="FILENAME" val=""/>
  <p:tag name="INPUTTYPE" val="0"/>
  <p:tag name="LATEXENGINEID" val="0"/>
  <p:tag name="TEMPFOLDER" val="c: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48,4439"/>
  <p:tag name="ORIGINALWIDTH" val="2593,926"/>
  <p:tag name="LATEXADDIN" val="\documentclass{article}&#10;\usepackage{amsmath}&#10;\usepackage{color}&#10;\usepackage{bm}&#10;\pagestyle{empty}&#10;\begin{document}&#10;&#10;\begin{align*}&#10;C_{j+1/2} = v_{j+1/2}^{n+1/2}\frac{\Delta t}{\Delta x} \textcolor{red}{\left(1-\frac{v_{j+3/2}^{n+1/2}-v_{j-1/2}^{n+1/2}}{4}\frac{\Delta t}{\Delta x}\right)}&#10;\end{align*}&#10;\end{document}&#10;"/>
  <p:tag name="IGUANATEXSIZE" val="14"/>
  <p:tag name="IGUANATEXCURSOR" val="288"/>
  <p:tag name="TRANSPARENCY" val="Wahr"/>
  <p:tag name="FILENAME" val=""/>
  <p:tag name="INPUTTYPE" val="0"/>
  <p:tag name="LATEXENGINEID" val="0"/>
  <p:tag name="TEMPFOLDER" val="c: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0,2175"/>
  <p:tag name="ORIGINALWIDTH" val="1077,615"/>
  <p:tag name="LATEXADDIN" val="\documentclass{article}&#10;\usepackage{amsmath}&#10;\usepackage{color}&#10;\usepackage{bm}&#10;\pagestyle{empty}&#10;\begin{document}&#10;&#10;\begin{align*}&#10;C_{j+1/2} = v_{j+1/2}^{n+1/2}\frac{\Delta t}{\Delta x}&#10;\end{align*}&#10;\end{document}&#10;"/>
  <p:tag name="IGUANATEXSIZE" val="14"/>
  <p:tag name="IGUANATEXCURSOR" val="185"/>
  <p:tag name="TRANSPARENCY" val="Wahr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,9828"/>
  <p:tag name="ORIGINALWIDTH" val="1430,821"/>
  <p:tag name="LATEXADDIN" val="\documentclass{article}&#10;\usepackage{amsmath}&#10;\usepackage{color}&#10;\usepackage{bm}&#10;\pagestyle{empty}&#10;\begin{document}&#10;&#10;\begin{align*}&#10;\widehat{x}(t^{n}) = x_{j+1/2} - \tilde{v}_{j+1/2} \Delta t&#10;\end{align*}&#10;\end{document}&#10;"/>
  <p:tag name="IGUANATEXSIZE" val="14"/>
  <p:tag name="IGUANATEXCURSOR" val="150"/>
  <p:tag name="TRANSPARENCY" val="Wahr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7169"/>
  <p:tag name="ORIGINALWIDTH" val="932,1335"/>
  <p:tag name="LATEXADDIN" val="\documentclass{article}&#10;\usepackage{amsmath}&#10;\usepackage{color}&#10;\usepackage{bm}&#10;\pagestyle{empty}&#10;\begin{document}&#10;&#10;\begin{align*}&#10;\frac{\mathrm{d}\widehat{x}(t)}{\mathrm{d}t}=v_{j+1/2}(t)&#10;\end{align*}&#10;\end{document}&#10;"/>
  <p:tag name="IGUANATEXSIZE" val="14"/>
  <p:tag name="IGUANATEXCURSOR" val="161"/>
  <p:tag name="TRANSPARENCY" val="Wahr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4586"/>
  <p:tag name="ORIGINALWIDTH" val="1761,53"/>
  <p:tag name="LATEXADDIN" val="\documentclass{article}&#10;\usepackage{amsmath}&#10;\usepackage{color}&#10;\usepackage{bm}&#10;\pagestyle{empty}&#10;\begin{document}&#10;&#10;\begin{align*}&#10;\widehat{x}(t) = \widehat{x}^{n+1} - \int_{t}^{t^{n+1}} v_{j+1/2}(t)\,\mathrm{d}t&#10;\end{align*}&#10;\end{document}&#10;"/>
  <p:tag name="IGUANATEXSIZE" val="14"/>
  <p:tag name="IGUANATEXCURSOR" val="159"/>
  <p:tag name="TRANSPARENCY" val="Wahr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4586"/>
  <p:tag name="ORIGINALWIDTH" val="308,2115"/>
  <p:tag name="LATEXADDIN" val="\documentclass{article}&#10;\usepackage{amsmath}&#10;\usepackage{color}&#10;\usepackage{bm}&#10;\pagestyle{empty}&#10;\begin{document}&#10;&#10;\begin{align*}&#10;\int_{t^{n}}^{t^{n+1}}&#10;\end{align*}&#10;\end{document}&#10;"/>
  <p:tag name="IGUANATEXSIZE" val="10"/>
  <p:tag name="IGUANATEXCURSOR" val="151"/>
  <p:tag name="TRANSPARENCY" val="Wahr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4586"/>
  <p:tag name="ORIGINALWIDTH" val="1713,536"/>
  <p:tag name="LATEXADDIN" val="\documentclass{article}&#10;\usepackage{amsmath}&#10;\usepackage{color}&#10;\usepackage{bm}&#10;\pagestyle{empty}&#10;\begin{document}&#10;&#10;\begin{align*}&#10;F_{j+1/2} = \frac{1}{\Delta x}\int_{t^{n}}^{t^{n+1}}(qv)_{j+1/2}\,\mathrm{d}t&#10;\end{align*}&#10;\end{document}&#10;"/>
  <p:tag name="IGUANATEXSIZE" val="16"/>
  <p:tag name="IGUANATEXCURSOR" val="165"/>
  <p:tag name="TRANSPARENCY" val="Wahr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3,2096"/>
  <p:tag name="ORIGINALWIDTH" val="2230,221"/>
  <p:tag name="LATEXADDIN" val="\documentclass{article}&#10;\usepackage{amsmath}&#10;\usepackage{color}&#10;\usepackage{bm}&#10;\pagestyle{empty}&#10;\begin{document}&#10;&#10;\begin{align*}&#10;F_{j+1/2} = \frac{1}{\Delta x}\int_{x_{j+1/2} - \widetilde{v}_{j+1/2}\Delta t}^{x_{j+1/2}}q^{n}(\widehat{x}(t))\,\mathrm{d}\widehat{x}&#10;\end{align*}&#10;\end{document}&#10;"/>
  <p:tag name="IGUANATEXSIZE" val="16"/>
  <p:tag name="IGUANATEXCURSOR" val="184"/>
  <p:tag name="TRANSPARENCY" val="Wahr"/>
  <p:tag name="FILENAME" val=""/>
  <p:tag name="INPUTTYPE" val="0"/>
  <p:tag name="LATEXENGINEID" val="0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,2126"/>
  <p:tag name="ORIGINALWIDTH" val="4024,747"/>
  <p:tag name="LATEXADDIN" val="\documentclass{article}&#10;\usepackage{amsmath}&#10;\usepackage{color}&#10;\usepackage{bm}&#10;\pagestyle{empty}&#10;\begin{document}&#10;&#10;\begin{align*}&#10;F_{j+1/2} = C_{j+1/2}\left[\overline{q}_{j}^{n} + \frac{\Delta q_{j}}{2}\left(1-C_{j+1/2}\right) - \frac{a_{6,j}}{6}\left(1-3C_{j+1/2} + 2C_{j+1/2}^{2}\right)\right]&#10;\end{align*}&#10;\end{document}&#10;"/>
  <p:tag name="IGUANATEXSIZE" val="16"/>
  <p:tag name="IGUANATEXCURSOR" val="282"/>
  <p:tag name="TRANSPARENCY" val="Wahr"/>
  <p:tag name="FILENAME" val=""/>
  <p:tag name="INPUTTYPE" val="0"/>
  <p:tag name="LATEXENGINEID" val="0"/>
  <p:tag name="TEMPFOLDER" val="c: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7323"/>
  <p:tag name="ORIGINALWIDTH" val="1982,752"/>
  <p:tag name="LATEXADDIN" val="\documentclass{article}&#10;\usepackage{amsmath}&#10;\usepackage{color}&#10;\usepackage{bm}&#10;\pagestyle{empty}&#10;\begin{document}&#10;&#10;\begin{align*}&#10;\tau = \mathcal{O}(\Delta t^{2}) + \mathcal{O}(\Delta x^{4}) + \mathcal{M}(\Delta x,\Delta t)&#10;\end{align*}&#10;\end{document}&#10;"/>
  <p:tag name="IGUANATEXSIZE" val="16"/>
  <p:tag name="IGUANATEXCURSOR" val="137"/>
  <p:tag name="TRANSPARENCY" val="Wahr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7550</Words>
  <Application>Microsoft Office PowerPoint</Application>
  <PresentationFormat>Bildschirmpräsentation (16:9)</PresentationFormat>
  <Paragraphs>1059</Paragraphs>
  <Slides>111</Slides>
  <Notes>11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111</vt:i4>
      </vt:variant>
    </vt:vector>
  </HeadingPairs>
  <TitlesOfParts>
    <vt:vector size="124" baseType="lpstr">
      <vt:lpstr>Arial</vt:lpstr>
      <vt:lpstr>Calibri</vt:lpstr>
      <vt:lpstr>Cambria Math</vt:lpstr>
      <vt:lpstr>Courier New</vt:lpstr>
      <vt:lpstr>DejaVu Sans</vt:lpstr>
      <vt:lpstr>Symbol</vt:lpstr>
      <vt:lpstr>Times New Roman</vt:lpstr>
      <vt:lpstr>Webdings</vt:lpstr>
      <vt:lpstr>Wingdings</vt:lpstr>
      <vt:lpstr>DWD-PowerPoint</vt:lpstr>
      <vt:lpstr>2_DWD-PowerPoint</vt:lpstr>
      <vt:lpstr>1_DWD-PowerPoint</vt:lpstr>
      <vt:lpstr>DWD Standard Master</vt:lpstr>
      <vt:lpstr>PowerPoint-Präsentation</vt:lpstr>
      <vt:lpstr>PowerPoint-Präsentation</vt:lpstr>
      <vt:lpstr>The PPM method</vt:lpstr>
      <vt:lpstr>Standard PPM scheme (2/3)</vt:lpstr>
      <vt:lpstr>ICON results from David’s master thesis</vt:lpstr>
      <vt:lpstr>Example: truncation error for the case v(x,t)</vt:lpstr>
      <vt:lpstr>Second-order in time PPM scheme</vt:lpstr>
      <vt:lpstr>Summary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DWD</dc:creator>
  <cp:lastModifiedBy>Michael Baldauf</cp:lastModifiedBy>
  <cp:revision>142</cp:revision>
  <dcterms:created xsi:type="dcterms:W3CDTF">2020-05-28T07:34:32Z</dcterms:created>
  <dcterms:modified xsi:type="dcterms:W3CDTF">2025-09-01T20:34:56Z</dcterms:modified>
</cp:coreProperties>
</file>