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1" r:id="rId5"/>
    <p:sldId id="262" r:id="rId6"/>
    <p:sldId id="258" r:id="rId7"/>
    <p:sldId id="259" r:id="rId8"/>
    <p:sldId id="263" r:id="rId9"/>
    <p:sldId id="266" r:id="rId10"/>
    <p:sldId id="260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lert Katrin" initials="ehk" lastIdx="11" clrIdx="0">
    <p:extLst>
      <p:ext uri="{19B8F6BF-5375-455C-9EA6-DF929625EA0E}">
        <p15:presenceInfo xmlns:p15="http://schemas.microsoft.com/office/powerpoint/2012/main" userId="Ehlert Katrin" providerId="None"/>
      </p:ext>
    </p:extLst>
  </p:cmAuthor>
  <p:cmAuthor id="2" name="Nellen Noemi" initials="NN" lastIdx="1" clrIdx="1">
    <p:extLst>
      <p:ext uri="{19B8F6BF-5375-455C-9EA6-DF929625EA0E}">
        <p15:presenceInfo xmlns:p15="http://schemas.microsoft.com/office/powerpoint/2012/main" userId="S::Noemi.Nellen@meteoswiss.ch::c9ef19ca-abf2-4a31-a4e0-7e27a9524e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24T08:56:36.980" idx="1">
    <p:pos x="5085" y="1661"/>
    <p:text>vielleicht noch: Welcome in Basel!</p:text>
    <p:extLst>
      <p:ext uri="{C676402C-5697-4E1C-873F-D02D1690AC5C}">
        <p15:threadingInfo xmlns:p15="http://schemas.microsoft.com/office/powerpoint/2012/main" timeZoneBias="-120"/>
      </p:ext>
    </p:extLst>
  </p:cm>
  <p:cm authorId="1" dt="2025-07-24T09:00:15.687" idx="2">
    <p:pos x="5085" y="1797"/>
    <p:text>und dann würde ich noch important vor Information schreiben.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24T09:04:27.419" idx="4">
    <p:pos x="10" y="10"/>
    <p:text>diese Raumpläne würde ich zuerst zeigen, da die Teilnehmer ja bereits in den Räumen sind und sich von dort aus orientieren können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24T09:05:33.912" idx="5">
    <p:pos x="10" y="10"/>
    <p:text>die Räume, die wir nutzen würde ich noch einfärben (Aula, Registration), muss keine dunkle farbe sein, aber so stehen sie raus</p:text>
    <p:extLst>
      <p:ext uri="{C676402C-5697-4E1C-873F-D02D1690AC5C}">
        <p15:threadingInfo xmlns:p15="http://schemas.microsoft.com/office/powerpoint/2012/main" timeZoneBias="-120"/>
      </p:ext>
    </p:extLst>
  </p:cm>
  <p:cm authorId="1" dt="2025-07-24T09:06:29.806" idx="6">
    <p:pos x="146" y="146"/>
    <p:text>vielleicht noch ein Luftbild vom Gebäude jeweils oben rechts in die Ecke auf den raumplänen?</p:text>
    <p:extLst>
      <p:ext uri="{C676402C-5697-4E1C-873F-D02D1690AC5C}">
        <p15:threadingInfo xmlns:p15="http://schemas.microsoft.com/office/powerpoint/2012/main" timeZoneBias="-120"/>
      </p:ext>
    </p:extLst>
  </p:cm>
  <p:cm authorId="2" dt="2025-07-28T11:57:55.376" idx="1">
    <p:pos x="146" y="282"/>
    <p:text>Ich denke, das wären zu viel Informationen. Denkst du nicht?</p:text>
    <p:extLst>
      <p:ext uri="{C676402C-5697-4E1C-873F-D02D1690AC5C}">
        <p15:threadingInfo xmlns:p15="http://schemas.microsoft.com/office/powerpoint/2012/main" timeZoneBias="-120">
          <p15:parentCm authorId="1" idx="6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24T09:08:09.819" idx="7">
    <p:pos x="10" y="10"/>
    <p:text>Vielleicht dazuschreiben: second floor, ground floor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24T09:04:08.667" idx="3">
    <p:pos x="10" y="10"/>
    <p:text>Diese Slide würde ich nach den Raumplänen zeigen</p:text>
    <p:extLst>
      <p:ext uri="{C676402C-5697-4E1C-873F-D02D1690AC5C}">
        <p15:threadingInfo xmlns:p15="http://schemas.microsoft.com/office/powerpoint/2012/main" timeZoneBias="-120"/>
      </p:ext>
    </p:extLst>
  </p:cm>
  <p:cm authorId="1" dt="2025-07-24T09:11:30.270" idx="11">
    <p:pos x="10" y="146"/>
    <p:text>vielleicht als vorletzte slide, sodass sie in erinnerung bleibt und im zusammenhang mit dem QR code auf den batches</p:text>
    <p:extLst>
      <p:ext uri="{C676402C-5697-4E1C-873F-D02D1690AC5C}">
        <p15:threadingInfo xmlns:p15="http://schemas.microsoft.com/office/powerpoint/2012/main" timeZoneBias="-120">
          <p15:parentCm authorId="1" idx="3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24T09:09:08.904" idx="8">
    <p:pos x="3650" y="2492"/>
    <p:text>Every badge has a QR-code to the schedule</p:text>
    <p:extLst>
      <p:ext uri="{C676402C-5697-4E1C-873F-D02D1690AC5C}">
        <p15:threadingInfo xmlns:p15="http://schemas.microsoft.com/office/powerpoint/2012/main" timeZoneBias="-120"/>
      </p:ext>
    </p:extLst>
  </p:cm>
  <p:cm authorId="1" dt="2025-07-24T09:09:32.823" idx="9">
    <p:pos x="2474" y="3298"/>
    <p:text>please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278C9-3B1A-4314-B669-AE93F0111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BD04BB-0693-4616-AEB0-99E73CF2C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FFF5AF-6551-409A-B71E-9A37E79A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CA842B-8353-40B0-8475-0C26323D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1D43AE-F550-404F-907C-1BA2A4C1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239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C08D8-AE5B-4006-96CF-2CDAD2B5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AD012D-99CA-4E79-BDB3-102FC3E8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5EB3AB-CCDD-4F1E-9E46-FEDE2784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93A3E4-4CBD-42D9-AEAA-3260D22D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3D0811-E433-411F-87A9-4148D806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91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3E6F13-D56A-42AF-96A0-219985D9C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9767D4-1B77-446D-B8BF-81EA7D36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982089-4C20-41C3-B0E9-682678AC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093CB-DF75-420D-8292-07AF0B64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1F7F37-D669-493A-A1CE-ABEA2898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177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20272-44C3-4CE7-BC51-04B794A1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DA06EE-8C35-4219-BD0E-91078F20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121AB3-DA99-4791-A41D-37244353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8C50F9-282F-4FBD-9EFD-6A7EEDB4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7811C-5B86-4F3A-A323-E0EE0BF4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121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3F474-60FA-422E-99BD-344C5658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A30CA3-5DE6-4509-B809-AAE147B30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1BB719-945F-44CF-B174-31D60870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F4668-31E8-4872-8C91-FCBA1182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C482E2-1E5F-41D8-B9DD-FD054808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38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FB49B-1B2E-4213-9D23-F28438290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2A1B42-14A3-44DE-A459-C9F4FA365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8A4F03-38DC-4955-940C-9793B3C6A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36166D-8014-4822-82C8-8F8348A9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3FB30F-CD9E-436B-9779-EE4AB538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316930-51BC-489B-A1E2-9A05DA81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36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1B9E8-62E2-4019-AE57-FCD16960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62644F-4C06-4506-B0C3-4AD4C8CCF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206A88-D838-41E6-B0D1-76077C7B1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BC67EE-E8C2-421A-8A6E-069D8F5CB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404302-04A1-4110-929A-F3F1A3939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345C3CC-3BD3-4DDE-A498-203DFEA1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ACFC77-D2AF-4F5A-B7B2-060DDC4D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1BE1213-AA6B-464C-AF71-B3D8F19C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022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DB98B-9A69-48FE-8FF2-F3C4738E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63EE1A-9B02-4D2E-92AF-81814A44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121A96-40CE-468E-AB5B-3EDAD66E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F60178-7453-477E-A853-75EBAAE7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8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266818-94D5-4086-8CCD-26C93DF8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B3A27E-FB9C-4ABB-A0DD-7A791E87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49E54D-34A8-40A1-BA6E-497F3B91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329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8B19F-AF7C-48AE-B3F8-9B7F4C4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734E7A-253A-47F0-9E81-CCF7A4519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CCF3A4-F626-4474-BD03-C1C0F7BC6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829A0E-B26F-4F1F-BA76-356A232B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8781B7-03D2-4061-A19D-3772C9B9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C3C258-FC72-4A38-A573-6C43061F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097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34FA5-2D21-480E-85B7-E6DC281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827E0E-95B0-4635-B710-94AC2D0CE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EA8AD5-A3FB-4262-A94D-2A0A2A1EB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377AC5-CDCC-4692-AA40-D7191D9E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E1F139-4AAD-4675-9C55-6997ACF6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5EA09D-E27C-4C61-98C5-BF9C24B3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759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3DBC18-B5EA-4844-A90D-F0D5B4B6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CCC048-90FC-405D-8C4C-295612859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5613C-74E1-4121-87AA-31266E148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F2D8-0A87-4FAF-9615-6055769C8E3F}" type="datetimeFigureOut">
              <a:rPr lang="de-CH" smtClean="0"/>
              <a:t>28.08.2025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947B76-CB0B-4EB1-A67D-B99640F3A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614A9D-FEC2-40F1-AE0A-FC5C09F77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319A-1200-4F8D-B72C-0B8D293C049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493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eteoswiss.admin.ch/about-us/research-and-cooperation/international-cooperation/icon-partnership-and-cosmo/cosmo-general-meeting-2025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eteoswiss.admin.ch/about-us/research-and-cooperation/international-cooperation/icon-partnership-and-cosmo/cosmo-general-meeting-202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05358-F4FC-47D7-AB76-FAA88B7B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472856"/>
            <a:ext cx="10439400" cy="1702785"/>
          </a:xfrm>
        </p:spPr>
        <p:txBody>
          <a:bodyPr/>
          <a:lstStyle/>
          <a:p>
            <a:pPr algn="ctr"/>
            <a:r>
              <a:rPr lang="de-CH" b="1" dirty="0"/>
              <a:t>Welcome </a:t>
            </a:r>
            <a:r>
              <a:rPr lang="de-CH" b="1" dirty="0" err="1"/>
              <a:t>to</a:t>
            </a:r>
            <a:r>
              <a:rPr lang="de-CH" b="1" dirty="0"/>
              <a:t> Basel!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95C006-123D-442D-B2AD-5A934E061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07" y="1853980"/>
            <a:ext cx="6554186" cy="43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A61ED-4482-44E4-95A6-845365D4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Name Tags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714F28-CE00-4196-9052-C2040A3C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17067" cy="4351338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All </a:t>
            </a:r>
            <a:r>
              <a:rPr lang="de-CH" dirty="0" err="1"/>
              <a:t>participants</a:t>
            </a:r>
            <a:r>
              <a:rPr lang="de-CH" dirty="0"/>
              <a:t> </a:t>
            </a:r>
            <a:r>
              <a:rPr lang="de-CH" dirty="0" err="1"/>
              <a:t>wear</a:t>
            </a:r>
            <a:r>
              <a:rPr lang="de-CH" dirty="0"/>
              <a:t> </a:t>
            </a:r>
            <a:r>
              <a:rPr lang="de-CH" dirty="0" err="1"/>
              <a:t>name</a:t>
            </a:r>
            <a:r>
              <a:rPr lang="de-CH" dirty="0"/>
              <a:t> tags</a:t>
            </a:r>
          </a:p>
          <a:p>
            <a:endParaRPr lang="de-CH" dirty="0"/>
          </a:p>
          <a:p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b="1" dirty="0" err="1"/>
              <a:t>need</a:t>
            </a:r>
            <a:r>
              <a:rPr lang="de-CH" b="1" dirty="0"/>
              <a:t> </a:t>
            </a:r>
            <a:r>
              <a:rPr lang="de-CH" b="1" dirty="0" err="1"/>
              <a:t>help</a:t>
            </a:r>
            <a:r>
              <a:rPr lang="de-CH" dirty="0"/>
              <a:t>, </a:t>
            </a:r>
            <a:r>
              <a:rPr lang="de-CH" dirty="0" err="1"/>
              <a:t>ask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b="1" dirty="0" err="1"/>
              <a:t>event</a:t>
            </a:r>
            <a:r>
              <a:rPr lang="de-CH" b="1" dirty="0"/>
              <a:t> support</a:t>
            </a:r>
            <a:r>
              <a:rPr lang="de-CH" dirty="0"/>
              <a:t> </a:t>
            </a:r>
            <a:r>
              <a:rPr lang="de-CH" dirty="0" err="1"/>
              <a:t>name</a:t>
            </a:r>
            <a:r>
              <a:rPr lang="de-CH" dirty="0"/>
              <a:t> tags</a:t>
            </a:r>
          </a:p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CH" dirty="0" err="1">
                <a:solidFill>
                  <a:srgbClr val="FF0000"/>
                </a:solidFill>
                <a:sym typeface="Wingdings" panose="05000000000000000000" pitchFamily="2" charset="2"/>
              </a:rPr>
              <a:t>You’ll</a:t>
            </a:r>
            <a:r>
              <a:rPr lang="de-CH" dirty="0">
                <a:solidFill>
                  <a:srgbClr val="FF0000"/>
                </a:solidFill>
                <a:sym typeface="Wingdings" panose="05000000000000000000" pitchFamily="2" charset="2"/>
              </a:rPr>
              <a:t> find </a:t>
            </a:r>
            <a:r>
              <a:rPr lang="de-CH" dirty="0" err="1">
                <a:solidFill>
                  <a:srgbClr val="FF0000"/>
                </a:solidFill>
                <a:sym typeface="Wingdings" panose="05000000000000000000" pitchFamily="2" charset="2"/>
              </a:rPr>
              <a:t>us</a:t>
            </a:r>
            <a:r>
              <a:rPr lang="de-CH" dirty="0">
                <a:solidFill>
                  <a:srgbClr val="FF0000"/>
                </a:solidFill>
                <a:sym typeface="Wingdings" panose="05000000000000000000" pitchFamily="2" charset="2"/>
              </a:rPr>
              <a:t> in Seminarraum 103</a:t>
            </a:r>
            <a:endParaRPr lang="de-CH" dirty="0">
              <a:solidFill>
                <a:srgbClr val="FF0000"/>
              </a:solidFill>
            </a:endParaRPr>
          </a:p>
          <a:p>
            <a:endParaRPr lang="de-CH" dirty="0"/>
          </a:p>
          <a:p>
            <a:r>
              <a:rPr lang="de-CH" dirty="0"/>
              <a:t>Every </a:t>
            </a:r>
            <a:r>
              <a:rPr lang="de-CH" dirty="0" err="1"/>
              <a:t>name</a:t>
            </a:r>
            <a:r>
              <a:rPr lang="de-CH" dirty="0"/>
              <a:t> tag </a:t>
            </a:r>
            <a:r>
              <a:rPr lang="de-CH" dirty="0" err="1"/>
              <a:t>has</a:t>
            </a:r>
            <a:r>
              <a:rPr lang="de-CH" dirty="0"/>
              <a:t> a </a:t>
            </a:r>
            <a:r>
              <a:rPr lang="de-CH" b="1" dirty="0" err="1"/>
              <a:t>QR-code</a:t>
            </a:r>
            <a:r>
              <a:rPr lang="de-CH" b="1" dirty="0"/>
              <a:t> </a:t>
            </a:r>
            <a:r>
              <a:rPr lang="de-CH" b="1" dirty="0" err="1"/>
              <a:t>to</a:t>
            </a:r>
            <a:r>
              <a:rPr lang="de-CH" b="1" dirty="0"/>
              <a:t> </a:t>
            </a:r>
            <a:r>
              <a:rPr lang="de-CH" b="1" dirty="0" err="1"/>
              <a:t>the</a:t>
            </a:r>
            <a:r>
              <a:rPr lang="de-CH" b="1" dirty="0"/>
              <a:t> </a:t>
            </a:r>
            <a:r>
              <a:rPr lang="de-CH" b="1" dirty="0" err="1"/>
              <a:t>schedule</a:t>
            </a:r>
            <a:endParaRPr lang="de-CH" b="1" dirty="0"/>
          </a:p>
          <a:p>
            <a:endParaRPr lang="de-CH" b="1" dirty="0"/>
          </a:p>
          <a:p>
            <a:r>
              <a:rPr lang="de-CH" b="1" dirty="0"/>
              <a:t>On </a:t>
            </a:r>
            <a:r>
              <a:rPr lang="de-CH" b="1" dirty="0" err="1"/>
              <a:t>your</a:t>
            </a:r>
            <a:r>
              <a:rPr lang="de-CH" b="1" dirty="0"/>
              <a:t> last </a:t>
            </a:r>
            <a:r>
              <a:rPr lang="de-CH" b="1" dirty="0" err="1"/>
              <a:t>day</a:t>
            </a:r>
            <a:r>
              <a:rPr lang="de-CH" b="1" dirty="0"/>
              <a:t>, </a:t>
            </a:r>
            <a:r>
              <a:rPr lang="de-CH" b="1" dirty="0" err="1"/>
              <a:t>please</a:t>
            </a:r>
            <a:r>
              <a:rPr lang="de-CH" b="1" dirty="0"/>
              <a:t> </a:t>
            </a:r>
            <a:r>
              <a:rPr lang="de-CH" b="1" dirty="0" err="1"/>
              <a:t>hand</a:t>
            </a:r>
            <a:r>
              <a:rPr lang="de-CH" b="1" dirty="0"/>
              <a:t> in </a:t>
            </a:r>
            <a:r>
              <a:rPr lang="de-CH" b="1" dirty="0" err="1"/>
              <a:t>your</a:t>
            </a:r>
            <a:r>
              <a:rPr lang="de-CH" b="1" dirty="0"/>
              <a:t> </a:t>
            </a:r>
            <a:r>
              <a:rPr lang="de-CH" b="1" dirty="0" err="1"/>
              <a:t>name</a:t>
            </a:r>
            <a:r>
              <a:rPr lang="de-CH" b="1" dirty="0"/>
              <a:t> tag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event</a:t>
            </a:r>
            <a:r>
              <a:rPr lang="de-CH" dirty="0"/>
              <a:t> support </a:t>
            </a:r>
            <a:r>
              <a:rPr lang="de-CH" dirty="0" err="1"/>
              <a:t>team</a:t>
            </a:r>
            <a:endParaRPr lang="de-CH" dirty="0"/>
          </a:p>
          <a:p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2DA8AB0-DB2F-421C-8F6D-7AF1F9F5E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226" y="1955800"/>
            <a:ext cx="5138107" cy="320691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BE8C550-7D27-421E-A430-812CC9777CB8}"/>
              </a:ext>
            </a:extLst>
          </p:cNvPr>
          <p:cNvSpPr/>
          <p:nvPr/>
        </p:nvSpPr>
        <p:spPr>
          <a:xfrm>
            <a:off x="6432550" y="2047876"/>
            <a:ext cx="5018617" cy="3114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D60F556-3127-4E50-8F41-44211A687D72}"/>
              </a:ext>
            </a:extLst>
          </p:cNvPr>
          <p:cNvCxnSpPr>
            <a:cxnSpLocks/>
          </p:cNvCxnSpPr>
          <p:nvPr/>
        </p:nvCxnSpPr>
        <p:spPr>
          <a:xfrm>
            <a:off x="5871260" y="4252012"/>
            <a:ext cx="8613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1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D7D9D-3197-40FD-8EBE-63597A5C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CH" sz="4800" b="1" dirty="0" err="1"/>
              <a:t>Thank</a:t>
            </a:r>
            <a:r>
              <a:rPr lang="de-CH" sz="4800" b="1" dirty="0"/>
              <a:t> </a:t>
            </a:r>
            <a:r>
              <a:rPr lang="de-CH" sz="4800" b="1" dirty="0" err="1"/>
              <a:t>you</a:t>
            </a:r>
            <a:r>
              <a:rPr lang="de-CH" sz="4800" b="1" dirty="0"/>
              <a:t> </a:t>
            </a:r>
            <a:r>
              <a:rPr lang="de-CH" sz="4800" b="1" dirty="0" err="1"/>
              <a:t>for</a:t>
            </a:r>
            <a:r>
              <a:rPr lang="de-CH" sz="4800" b="1" dirty="0"/>
              <a:t> </a:t>
            </a:r>
            <a:r>
              <a:rPr lang="de-CH" sz="4800" b="1" dirty="0" err="1"/>
              <a:t>your</a:t>
            </a:r>
            <a:r>
              <a:rPr lang="de-CH" sz="4800" b="1" dirty="0"/>
              <a:t> </a:t>
            </a:r>
            <a:r>
              <a:rPr lang="de-CH" sz="4800" b="1" dirty="0" err="1"/>
              <a:t>attention</a:t>
            </a:r>
            <a:r>
              <a:rPr lang="de-CH" sz="4800" b="1" dirty="0"/>
              <a:t>!</a:t>
            </a:r>
          </a:p>
        </p:txBody>
      </p:sp>
      <p:pic>
        <p:nvPicPr>
          <p:cNvPr id="4" name="Grafik 3" descr="Herz mit einfarbiger Füllung">
            <a:extLst>
              <a:ext uri="{FF2B5EF4-FFF2-40B4-BE49-F238E27FC236}">
                <a16:creationId xmlns:a16="http://schemas.microsoft.com/office/drawing/2014/main" id="{E8B66D5A-9CB0-4B13-9001-E3269C51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9462" y="4104685"/>
            <a:ext cx="1495004" cy="14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2233F-E4A5-4DE0-8019-09A3843C3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928"/>
            <a:ext cx="9144000" cy="2387600"/>
          </a:xfrm>
        </p:spPr>
        <p:txBody>
          <a:bodyPr/>
          <a:lstStyle/>
          <a:p>
            <a:r>
              <a:rPr lang="de-CH" dirty="0" err="1"/>
              <a:t>Important</a:t>
            </a:r>
            <a:r>
              <a:rPr lang="de-CH" dirty="0"/>
              <a:t> Information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8308C2-1BA2-4A94-A8B3-C79AD2236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1370" y="3838369"/>
            <a:ext cx="5325979" cy="530410"/>
          </a:xfrm>
        </p:spPr>
        <p:txBody>
          <a:bodyPr/>
          <a:lstStyle/>
          <a:p>
            <a:r>
              <a:rPr lang="de-CH" dirty="0"/>
              <a:t>COSMO </a:t>
            </a:r>
            <a:r>
              <a:rPr lang="de-CH" b="1" dirty="0"/>
              <a:t>General Meeting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99C63-2A17-4CA7-B06D-E8E01E62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36" y="3242167"/>
            <a:ext cx="4839628" cy="1328616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1488DC59-DAF4-458A-AAA5-79407CE1E9DD}"/>
              </a:ext>
            </a:extLst>
          </p:cNvPr>
          <p:cNvSpPr txBox="1">
            <a:spLocks/>
          </p:cNvSpPr>
          <p:nvPr/>
        </p:nvSpPr>
        <p:spPr>
          <a:xfrm>
            <a:off x="3704120" y="5775351"/>
            <a:ext cx="5325979" cy="530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1-5 September 2025, Basel, </a:t>
            </a:r>
            <a:r>
              <a:rPr lang="de-CH" dirty="0" err="1"/>
              <a:t>Switzerland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408524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84376-DEFA-492A-9FB9-B4C375AD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Emergency Numbers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AA39A7-05FA-4DF3-9989-2E3FAD33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Ambulance</a:t>
            </a:r>
            <a:r>
              <a:rPr lang="de-CH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144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 117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 err="1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</a:t>
            </a:r>
            <a:r>
              <a:rPr lang="de-CH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 118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 Swiss Air-Rescue 1414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Tox</a:t>
            </a:r>
            <a:r>
              <a:rPr lang="de-CH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-Info 145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Emergency </a:t>
            </a:r>
            <a:r>
              <a:rPr lang="de-CH" dirty="0" err="1">
                <a:effectLst/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de-CH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112</a:t>
            </a:r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6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641B7-6E33-4163-A763-C95C3DDA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Schedule &amp; Rooms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8F698C-9132-4550-BBA7-4DDBDF22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Frutiger Neue LT Pro"/>
              </a:rPr>
              <a:t>Working group sessions &amp; STC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Frutiger Neue LT Pro"/>
              </a:rPr>
              <a:t>meeeting</a:t>
            </a:r>
            <a:r>
              <a:rPr lang="en-US" b="1" i="0" dirty="0">
                <a:solidFill>
                  <a:srgbClr val="000000"/>
                </a:solidFill>
                <a:effectLst/>
                <a:latin typeface="Frutiger Neue LT Pr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 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Frutiger Neue LT Pro"/>
              </a:rPr>
              <a:t>Monday all day, Tuesday afternoon</a:t>
            </a:r>
            <a:endParaRPr lang="en-US" b="0" i="0" dirty="0">
              <a:solidFill>
                <a:srgbClr val="000000"/>
              </a:solidFill>
              <a:effectLst/>
              <a:latin typeface="Frutiger Neue LT Pro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Frutiger Neue LT Pro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irst </a:t>
            </a:r>
            <a:r>
              <a:rPr lang="en-US" dirty="0">
                <a:solidFill>
                  <a:srgbClr val="000000"/>
                </a:solidFill>
                <a:latin typeface="Frutiger Neue LT Pro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loor, 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Frutiger Neue LT Pro"/>
              </a:rPr>
              <a:t>Seminarraum</a:t>
            </a:r>
            <a:r>
              <a:rPr lang="en-US" b="1" i="0" dirty="0">
                <a:solidFill>
                  <a:srgbClr val="000000"/>
                </a:solidFill>
                <a:effectLst/>
                <a:latin typeface="Frutiger Neue LT Pro"/>
              </a:rPr>
              <a:t> 104-107 and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Frutiger Neue LT Pro"/>
              </a:rPr>
              <a:t>Regenzzimmer</a:t>
            </a:r>
            <a:r>
              <a:rPr lang="en-US" b="1" i="0" dirty="0">
                <a:solidFill>
                  <a:srgbClr val="000000"/>
                </a:solidFill>
                <a:effectLst/>
                <a:latin typeface="Frutiger Neue LT Pro"/>
              </a:rPr>
              <a:t> 111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Frutiger Neue LT Pro"/>
              </a:rPr>
              <a:t>Plenary sessions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: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Frutiger Neue LT Pro"/>
              </a:rPr>
              <a:t>Tuesday, Wednesday and Thursday morning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Frutiger Neue LT Pro"/>
              </a:rPr>
              <a:t>G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round </a:t>
            </a:r>
            <a:r>
              <a:rPr lang="en-US" dirty="0">
                <a:solidFill>
                  <a:srgbClr val="000000"/>
                </a:solidFill>
                <a:latin typeface="Frutiger Neue LT Pro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loor, </a:t>
            </a:r>
            <a:r>
              <a:rPr lang="en-US" b="1" i="0" dirty="0">
                <a:solidFill>
                  <a:srgbClr val="000000"/>
                </a:solidFill>
                <a:effectLst/>
                <a:latin typeface="Frutiger Neue LT Pro"/>
              </a:rPr>
              <a:t>Aula 033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Frutiger Neue LT Pro"/>
              </a:rPr>
              <a:t>SMC meeting: 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Frutiger Neue LT Pro"/>
              </a:rPr>
              <a:t>Thursday afternoon and Friday morning</a:t>
            </a:r>
            <a:endParaRPr lang="en-US" i="0" dirty="0">
              <a:solidFill>
                <a:srgbClr val="000000"/>
              </a:solidFill>
              <a:effectLst/>
              <a:latin typeface="Frutiger Neue LT Pro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Frutiger Neue LT Pro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irst </a:t>
            </a:r>
            <a:r>
              <a:rPr lang="en-US" dirty="0">
                <a:solidFill>
                  <a:srgbClr val="000000"/>
                </a:solidFill>
                <a:latin typeface="Frutiger Neue LT Pro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Neue LT Pro"/>
              </a:rPr>
              <a:t>loor, 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Frutiger Neue LT Pro"/>
              </a:rPr>
              <a:t>Regenzzimmer</a:t>
            </a:r>
            <a:r>
              <a:rPr lang="en-US" b="1" i="0" dirty="0">
                <a:solidFill>
                  <a:srgbClr val="000000"/>
                </a:solidFill>
                <a:effectLst/>
                <a:latin typeface="Frutiger Neue LT Pro"/>
              </a:rPr>
              <a:t> 111.</a:t>
            </a:r>
            <a:endParaRPr lang="en-US" b="0" i="0" dirty="0">
              <a:solidFill>
                <a:srgbClr val="000000"/>
              </a:solidFill>
              <a:effectLst/>
              <a:latin typeface="Frutiger Neue LT Pro"/>
            </a:endParaRPr>
          </a:p>
          <a:p>
            <a:pPr marL="0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>
                <a:sym typeface="Wingdings" panose="05000000000000000000" pitchFamily="2" charset="2"/>
                <a:hlinkClick r:id="rId2"/>
              </a:rPr>
              <a:t>More </a:t>
            </a:r>
            <a:r>
              <a:rPr lang="de-CH" dirty="0" err="1">
                <a:sym typeface="Wingdings" panose="05000000000000000000" pitchFamily="2" charset="2"/>
                <a:hlinkClick r:id="rId2"/>
              </a:rPr>
              <a:t>information</a:t>
            </a:r>
            <a:r>
              <a:rPr lang="de-CH" dirty="0">
                <a:sym typeface="Wingdings" panose="05000000000000000000" pitchFamily="2" charset="2"/>
                <a:hlinkClick r:id="rId2"/>
              </a:rPr>
              <a:t> on </a:t>
            </a:r>
            <a:r>
              <a:rPr lang="de-CH" dirty="0" err="1">
                <a:sym typeface="Wingdings" panose="05000000000000000000" pitchFamily="2" charset="2"/>
                <a:hlinkClick r:id="rId2"/>
              </a:rPr>
              <a:t>the</a:t>
            </a:r>
            <a:r>
              <a:rPr lang="de-CH" dirty="0">
                <a:sym typeface="Wingdings" panose="05000000000000000000" pitchFamily="2" charset="2"/>
                <a:hlinkClick r:id="rId2"/>
              </a:rPr>
              <a:t> </a:t>
            </a:r>
            <a:r>
              <a:rPr lang="de-CH" dirty="0" err="1">
                <a:sym typeface="Wingdings" panose="05000000000000000000" pitchFamily="2" charset="2"/>
                <a:hlinkClick r:id="rId2"/>
              </a:rPr>
              <a:t>website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023536-AEEF-400F-95E0-21C17B7E1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267" y="3290282"/>
            <a:ext cx="4224866" cy="28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9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530B-B203-4BC8-ACB7-35E7B7D0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Site Plans</a:t>
            </a:r>
          </a:p>
        </p:txBody>
      </p:sp>
      <p:sp>
        <p:nvSpPr>
          <p:cNvPr id="13" name="Pfeil: 180-Grad 12">
            <a:extLst>
              <a:ext uri="{FF2B5EF4-FFF2-40B4-BE49-F238E27FC236}">
                <a16:creationId xmlns:a16="http://schemas.microsoft.com/office/drawing/2014/main" id="{2B3664AA-56B7-4C35-9C5D-156582F098EB}"/>
              </a:ext>
            </a:extLst>
          </p:cNvPr>
          <p:cNvSpPr/>
          <p:nvPr/>
        </p:nvSpPr>
        <p:spPr>
          <a:xfrm rot="10800000">
            <a:off x="7837811" y="4193617"/>
            <a:ext cx="1047742" cy="260110"/>
          </a:xfrm>
          <a:prstGeom prst="utur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03F95F3-AA8B-4521-A873-7656B34F9D63}"/>
              </a:ext>
            </a:extLst>
          </p:cNvPr>
          <p:cNvSpPr/>
          <p:nvPr/>
        </p:nvSpPr>
        <p:spPr>
          <a:xfrm>
            <a:off x="927213" y="1434620"/>
            <a:ext cx="9839915" cy="5192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549783-DF72-404A-B3EF-DB913E07B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52" y="1634329"/>
            <a:ext cx="6969462" cy="485854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8600663-2701-4E51-A6CB-38346F63D6C2}"/>
              </a:ext>
            </a:extLst>
          </p:cNvPr>
          <p:cNvSpPr txBox="1"/>
          <p:nvPr/>
        </p:nvSpPr>
        <p:spPr>
          <a:xfrm>
            <a:off x="6986744" y="1833099"/>
            <a:ext cx="34958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First Floor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A94A769-924A-4E45-ABD1-1BB45A29DF6C}"/>
              </a:ext>
            </a:extLst>
          </p:cNvPr>
          <p:cNvSpPr txBox="1"/>
          <p:nvPr/>
        </p:nvSpPr>
        <p:spPr>
          <a:xfrm>
            <a:off x="4210668" y="2710302"/>
            <a:ext cx="1854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Seminarraum 103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CA35229-6D29-4E39-B58B-E742014DD424}"/>
              </a:ext>
            </a:extLst>
          </p:cNvPr>
          <p:cNvSpPr txBox="1"/>
          <p:nvPr/>
        </p:nvSpPr>
        <p:spPr>
          <a:xfrm>
            <a:off x="4083475" y="3019161"/>
            <a:ext cx="1854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Seminarraum 104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885B1A0-9601-4377-8EA0-0D31A01B6EEC}"/>
              </a:ext>
            </a:extLst>
          </p:cNvPr>
          <p:cNvSpPr txBox="1"/>
          <p:nvPr/>
        </p:nvSpPr>
        <p:spPr>
          <a:xfrm>
            <a:off x="3967070" y="3361485"/>
            <a:ext cx="1854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Seminarraum 105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B454D32-BF32-4434-8A0A-5A56C28A00D8}"/>
              </a:ext>
            </a:extLst>
          </p:cNvPr>
          <p:cNvSpPr txBox="1"/>
          <p:nvPr/>
        </p:nvSpPr>
        <p:spPr>
          <a:xfrm>
            <a:off x="3849098" y="3688552"/>
            <a:ext cx="1854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Seminarraum 106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2F4B4A9-5E65-4958-B795-D5EC682852C1}"/>
              </a:ext>
            </a:extLst>
          </p:cNvPr>
          <p:cNvSpPr txBox="1"/>
          <p:nvPr/>
        </p:nvSpPr>
        <p:spPr>
          <a:xfrm>
            <a:off x="3772261" y="4011686"/>
            <a:ext cx="1854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Seminarraum 107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7EB56DF-8279-4EC0-BF9B-4089D12B49F3}"/>
              </a:ext>
            </a:extLst>
          </p:cNvPr>
          <p:cNvSpPr txBox="1"/>
          <p:nvPr/>
        </p:nvSpPr>
        <p:spPr>
          <a:xfrm>
            <a:off x="983857" y="6123543"/>
            <a:ext cx="25199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 err="1"/>
              <a:t>Regenzzimmer</a:t>
            </a:r>
            <a:r>
              <a:rPr lang="de-CH" dirty="0"/>
              <a:t> 111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755013B-8F97-41E0-9B95-10673927538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325828" y="2894968"/>
            <a:ext cx="8848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htwinkliges Dreieck 34">
            <a:extLst>
              <a:ext uri="{FF2B5EF4-FFF2-40B4-BE49-F238E27FC236}">
                <a16:creationId xmlns:a16="http://schemas.microsoft.com/office/drawing/2014/main" id="{0FECB842-2E0D-46DD-9651-D6FAFCD191B2}"/>
              </a:ext>
            </a:extLst>
          </p:cNvPr>
          <p:cNvSpPr/>
          <p:nvPr/>
        </p:nvSpPr>
        <p:spPr>
          <a:xfrm>
            <a:off x="3024000" y="5518768"/>
            <a:ext cx="584201" cy="498641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chtwinkliges Dreieck 35">
            <a:extLst>
              <a:ext uri="{FF2B5EF4-FFF2-40B4-BE49-F238E27FC236}">
                <a16:creationId xmlns:a16="http://schemas.microsoft.com/office/drawing/2014/main" id="{815775CC-2BDD-4F41-8D72-DD23C865A890}"/>
              </a:ext>
            </a:extLst>
          </p:cNvPr>
          <p:cNvSpPr/>
          <p:nvPr/>
        </p:nvSpPr>
        <p:spPr>
          <a:xfrm rot="10800000">
            <a:off x="3019425" y="5518768"/>
            <a:ext cx="584200" cy="50137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39A60CF-6ECA-4676-B588-6622236F0DF0}"/>
              </a:ext>
            </a:extLst>
          </p:cNvPr>
          <p:cNvSpPr/>
          <p:nvPr/>
        </p:nvSpPr>
        <p:spPr>
          <a:xfrm rot="21406841">
            <a:off x="3181487" y="4081937"/>
            <a:ext cx="314833" cy="26813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2D41053-E010-4DD6-AE46-0E74C631237F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3353791" y="4193618"/>
            <a:ext cx="418470" cy="2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CA43AB6C-6D10-42C9-AF31-8850AFB45B92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2243854" y="5777713"/>
            <a:ext cx="968684" cy="345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8B5DC154-9B2E-427F-A6EA-732453DF5820}"/>
              </a:ext>
            </a:extLst>
          </p:cNvPr>
          <p:cNvSpPr/>
          <p:nvPr/>
        </p:nvSpPr>
        <p:spPr>
          <a:xfrm rot="21406841">
            <a:off x="3149312" y="3753919"/>
            <a:ext cx="346433" cy="289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51698B7-52B3-40E8-A0B0-CDE50DD44A91}"/>
              </a:ext>
            </a:extLst>
          </p:cNvPr>
          <p:cNvCxnSpPr>
            <a:cxnSpLocks/>
          </p:cNvCxnSpPr>
          <p:nvPr/>
        </p:nvCxnSpPr>
        <p:spPr>
          <a:xfrm flipH="1">
            <a:off x="3325828" y="3873218"/>
            <a:ext cx="5232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5E0119A3-5718-4F24-A311-0D5B0E37EF12}"/>
              </a:ext>
            </a:extLst>
          </p:cNvPr>
          <p:cNvSpPr/>
          <p:nvPr/>
        </p:nvSpPr>
        <p:spPr>
          <a:xfrm rot="21406841">
            <a:off x="3127081" y="3435708"/>
            <a:ext cx="346433" cy="2935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EC81D18-FD7D-46F4-9D15-FD9CBBB675FC}"/>
              </a:ext>
            </a:extLst>
          </p:cNvPr>
          <p:cNvCxnSpPr>
            <a:cxnSpLocks/>
          </p:cNvCxnSpPr>
          <p:nvPr/>
        </p:nvCxnSpPr>
        <p:spPr>
          <a:xfrm flipH="1">
            <a:off x="3325828" y="3546151"/>
            <a:ext cx="6412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htwinkliges Dreieck 39">
            <a:extLst>
              <a:ext uri="{FF2B5EF4-FFF2-40B4-BE49-F238E27FC236}">
                <a16:creationId xmlns:a16="http://schemas.microsoft.com/office/drawing/2014/main" id="{A03BE023-5C19-4F99-B07A-621074686C53}"/>
              </a:ext>
            </a:extLst>
          </p:cNvPr>
          <p:cNvSpPr/>
          <p:nvPr/>
        </p:nvSpPr>
        <p:spPr>
          <a:xfrm rot="21406578">
            <a:off x="3126881" y="3450149"/>
            <a:ext cx="332678" cy="27757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AD8C2C2-0777-456A-BB83-96FEBC161C70}"/>
              </a:ext>
            </a:extLst>
          </p:cNvPr>
          <p:cNvSpPr/>
          <p:nvPr/>
        </p:nvSpPr>
        <p:spPr>
          <a:xfrm rot="21406841">
            <a:off x="3104849" y="3123348"/>
            <a:ext cx="346433" cy="2895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Diagonaler Streifen 41">
            <a:extLst>
              <a:ext uri="{FF2B5EF4-FFF2-40B4-BE49-F238E27FC236}">
                <a16:creationId xmlns:a16="http://schemas.microsoft.com/office/drawing/2014/main" id="{DD5D5F9A-A4B1-44A2-B884-062A6A25A217}"/>
              </a:ext>
            </a:extLst>
          </p:cNvPr>
          <p:cNvSpPr/>
          <p:nvPr/>
        </p:nvSpPr>
        <p:spPr>
          <a:xfrm rot="5178228">
            <a:off x="3247628" y="3108154"/>
            <a:ext cx="193787" cy="213184"/>
          </a:xfrm>
          <a:prstGeom prst="diagStri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4" name="Rechtwinkliges Dreieck 43">
            <a:extLst>
              <a:ext uri="{FF2B5EF4-FFF2-40B4-BE49-F238E27FC236}">
                <a16:creationId xmlns:a16="http://schemas.microsoft.com/office/drawing/2014/main" id="{85F09E33-CDD1-4431-BC7A-F8F7B6B1EF25}"/>
              </a:ext>
            </a:extLst>
          </p:cNvPr>
          <p:cNvSpPr/>
          <p:nvPr/>
        </p:nvSpPr>
        <p:spPr>
          <a:xfrm rot="10608104">
            <a:off x="3312076" y="3108450"/>
            <a:ext cx="141780" cy="121624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FCA630F-AD24-4B95-9EF6-3B5B5732885E}"/>
              </a:ext>
            </a:extLst>
          </p:cNvPr>
          <p:cNvSpPr/>
          <p:nvPr/>
        </p:nvSpPr>
        <p:spPr>
          <a:xfrm>
            <a:off x="1040120" y="2505418"/>
            <a:ext cx="1082042" cy="2379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WG V/A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3EA4EB-9781-4F37-BD7D-D10F15D52670}"/>
              </a:ext>
            </a:extLst>
          </p:cNvPr>
          <p:cNvSpPr/>
          <p:nvPr/>
        </p:nvSpPr>
        <p:spPr>
          <a:xfrm>
            <a:off x="1038444" y="2892437"/>
            <a:ext cx="1082042" cy="2379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WG S/I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0EC73AC9-D11F-427E-8505-E0E9A24F60A4}"/>
              </a:ext>
            </a:extLst>
          </p:cNvPr>
          <p:cNvSpPr/>
          <p:nvPr/>
        </p:nvSpPr>
        <p:spPr>
          <a:xfrm>
            <a:off x="1038444" y="3659855"/>
            <a:ext cx="1082042" cy="23795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WG PHY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003DD893-6EC1-427D-BAE9-9B5FC76234E0}"/>
              </a:ext>
            </a:extLst>
          </p:cNvPr>
          <p:cNvSpPr/>
          <p:nvPr/>
        </p:nvSpPr>
        <p:spPr>
          <a:xfrm>
            <a:off x="1038444" y="3263618"/>
            <a:ext cx="1082042" cy="2379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WG PHY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4FD6DFF7-A374-41B5-BB9E-B2BD87971B5A}"/>
              </a:ext>
            </a:extLst>
          </p:cNvPr>
          <p:cNvSpPr/>
          <p:nvPr/>
        </p:nvSpPr>
        <p:spPr>
          <a:xfrm>
            <a:off x="1038444" y="2134825"/>
            <a:ext cx="1082042" cy="237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STC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5CBEE980-F619-49BD-92C7-60896EBCAEF9}"/>
              </a:ext>
            </a:extLst>
          </p:cNvPr>
          <p:cNvSpPr/>
          <p:nvPr/>
        </p:nvSpPr>
        <p:spPr>
          <a:xfrm>
            <a:off x="1038444" y="4457236"/>
            <a:ext cx="1082042" cy="2379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WG DA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0C341DB2-3086-40B8-8F04-DC410EF64AC2}"/>
              </a:ext>
            </a:extLst>
          </p:cNvPr>
          <p:cNvSpPr/>
          <p:nvPr/>
        </p:nvSpPr>
        <p:spPr>
          <a:xfrm>
            <a:off x="1038444" y="4062420"/>
            <a:ext cx="1082042" cy="2379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WG EPS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2177CF96-631E-49EB-ADD8-28755335157E}"/>
              </a:ext>
            </a:extLst>
          </p:cNvPr>
          <p:cNvCxnSpPr>
            <a:cxnSpLocks/>
          </p:cNvCxnSpPr>
          <p:nvPr/>
        </p:nvCxnSpPr>
        <p:spPr>
          <a:xfrm flipH="1">
            <a:off x="3325828" y="3249050"/>
            <a:ext cx="7576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C22B2F73-3EA8-44B9-A286-79D4D26982F3}"/>
              </a:ext>
            </a:extLst>
          </p:cNvPr>
          <p:cNvSpPr txBox="1"/>
          <p:nvPr/>
        </p:nvSpPr>
        <p:spPr>
          <a:xfrm>
            <a:off x="2989762" y="4366674"/>
            <a:ext cx="3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🚻</a:t>
            </a:r>
          </a:p>
        </p:txBody>
      </p:sp>
    </p:spTree>
    <p:extLst>
      <p:ext uri="{BB962C8B-B14F-4D97-AF65-F5344CB8AC3E}">
        <p14:creationId xmlns:p14="http://schemas.microsoft.com/office/powerpoint/2010/main" val="132654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530B-B203-4BC8-ACB7-35E7B7D0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Site Plans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746029-BBC0-4C2A-A69A-72937535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982" y="1521302"/>
            <a:ext cx="7737759" cy="48848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F0BCE89-6956-4D74-95BD-895809D32D2A}"/>
              </a:ext>
            </a:extLst>
          </p:cNvPr>
          <p:cNvSpPr txBox="1"/>
          <p:nvPr/>
        </p:nvSpPr>
        <p:spPr>
          <a:xfrm>
            <a:off x="5005599" y="3940820"/>
            <a:ext cx="12057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Garden 🌳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E78163-7175-4206-B3DD-99C68A01487A}"/>
              </a:ext>
            </a:extLst>
          </p:cNvPr>
          <p:cNvSpPr txBox="1"/>
          <p:nvPr/>
        </p:nvSpPr>
        <p:spPr>
          <a:xfrm>
            <a:off x="2626541" y="6123543"/>
            <a:ext cx="199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Main Entrance ⛩️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31B3F3-C71D-4F07-92EF-80BA30556EAD}"/>
              </a:ext>
            </a:extLst>
          </p:cNvPr>
          <p:cNvSpPr txBox="1"/>
          <p:nvPr/>
        </p:nvSpPr>
        <p:spPr>
          <a:xfrm>
            <a:off x="838200" y="1690688"/>
            <a:ext cx="190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 🚪 Side Entrance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0A15AE-52C4-41DC-A4C6-CBF6F8E3C588}"/>
              </a:ext>
            </a:extLst>
          </p:cNvPr>
          <p:cNvSpPr txBox="1"/>
          <p:nvPr/>
        </p:nvSpPr>
        <p:spPr>
          <a:xfrm>
            <a:off x="8767046" y="5245294"/>
            <a:ext cx="1878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 Side Entrance 🚪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8600663-2701-4E51-A6CB-38346F63D6C2}"/>
              </a:ext>
            </a:extLst>
          </p:cNvPr>
          <p:cNvSpPr txBox="1"/>
          <p:nvPr/>
        </p:nvSpPr>
        <p:spPr>
          <a:xfrm>
            <a:off x="7019112" y="1702976"/>
            <a:ext cx="34958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Ground Floor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A94A769-924A-4E45-ABD1-1BB45A29DF6C}"/>
              </a:ext>
            </a:extLst>
          </p:cNvPr>
          <p:cNvSpPr txBox="1"/>
          <p:nvPr/>
        </p:nvSpPr>
        <p:spPr>
          <a:xfrm>
            <a:off x="8381487" y="3779081"/>
            <a:ext cx="1287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 err="1"/>
              <a:t>Plenary</a:t>
            </a:r>
            <a:r>
              <a:rPr lang="de-CH" dirty="0"/>
              <a:t> 🌏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03F95F3-AA8B-4521-A873-7656B34F9D63}"/>
              </a:ext>
            </a:extLst>
          </p:cNvPr>
          <p:cNvSpPr/>
          <p:nvPr/>
        </p:nvSpPr>
        <p:spPr>
          <a:xfrm>
            <a:off x="927213" y="1434620"/>
            <a:ext cx="9839915" cy="5192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A343290-AABE-430B-A19C-55BB523BE562}"/>
              </a:ext>
            </a:extLst>
          </p:cNvPr>
          <p:cNvSpPr txBox="1"/>
          <p:nvPr/>
        </p:nvSpPr>
        <p:spPr>
          <a:xfrm>
            <a:off x="7739562" y="4664845"/>
            <a:ext cx="3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🚻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92CBE66-7E86-4DB4-A7F1-7979DCE18E28}"/>
              </a:ext>
            </a:extLst>
          </p:cNvPr>
          <p:cNvSpPr txBox="1"/>
          <p:nvPr/>
        </p:nvSpPr>
        <p:spPr>
          <a:xfrm>
            <a:off x="1084744" y="4793797"/>
            <a:ext cx="1819323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Registration, Coffee Breaks &amp; Apéro Site 🍸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E50B862-D453-4A5A-B264-DDB33D109A70}"/>
              </a:ext>
            </a:extLst>
          </p:cNvPr>
          <p:cNvSpPr/>
          <p:nvPr/>
        </p:nvSpPr>
        <p:spPr>
          <a:xfrm>
            <a:off x="3920359" y="5129048"/>
            <a:ext cx="399393" cy="20765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9AC100C-0437-44E0-B1A2-FC07DC4D023F}"/>
              </a:ext>
            </a:extLst>
          </p:cNvPr>
          <p:cNvSpPr/>
          <p:nvPr/>
        </p:nvSpPr>
        <p:spPr>
          <a:xfrm>
            <a:off x="7506576" y="3390900"/>
            <a:ext cx="799224" cy="1219200"/>
          </a:xfrm>
          <a:prstGeom prst="rect">
            <a:avLst/>
          </a:prstGeom>
          <a:solidFill>
            <a:srgbClr val="5FA9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Aula 033</a:t>
            </a:r>
          </a:p>
        </p:txBody>
      </p:sp>
      <p:sp>
        <p:nvSpPr>
          <p:cNvPr id="13" name="Pfeil: 180-Grad 12">
            <a:extLst>
              <a:ext uri="{FF2B5EF4-FFF2-40B4-BE49-F238E27FC236}">
                <a16:creationId xmlns:a16="http://schemas.microsoft.com/office/drawing/2014/main" id="{2B3664AA-56B7-4C35-9C5D-156582F098EB}"/>
              </a:ext>
            </a:extLst>
          </p:cNvPr>
          <p:cNvSpPr/>
          <p:nvPr/>
        </p:nvSpPr>
        <p:spPr>
          <a:xfrm rot="10800000">
            <a:off x="7837811" y="4193617"/>
            <a:ext cx="1047742" cy="260110"/>
          </a:xfrm>
          <a:prstGeom prst="utur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25CAFF5-6B6A-454F-B2BC-97ADE8A7F143}"/>
              </a:ext>
            </a:extLst>
          </p:cNvPr>
          <p:cNvCxnSpPr>
            <a:cxnSpLocks/>
          </p:cNvCxnSpPr>
          <p:nvPr/>
        </p:nvCxnSpPr>
        <p:spPr>
          <a:xfrm flipV="1">
            <a:off x="2904067" y="5245294"/>
            <a:ext cx="1244600" cy="20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4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D4C03-ECE5-4AAA-87DC-B4541C87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Study Rooms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7EED08-1CDE-4808-BF1B-3B93906C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wish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check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emails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</a:t>
            </a:r>
            <a:r>
              <a:rPr lang="de-CH" dirty="0" err="1"/>
              <a:t>remotley</a:t>
            </a:r>
            <a:r>
              <a:rPr lang="de-CH" dirty="0"/>
              <a:t>,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public</a:t>
            </a:r>
            <a:r>
              <a:rPr lang="de-CH" dirty="0"/>
              <a:t> </a:t>
            </a:r>
            <a:r>
              <a:rPr lang="de-CH" dirty="0" err="1"/>
              <a:t>study</a:t>
            </a:r>
            <a:r>
              <a:rPr lang="de-CH" dirty="0"/>
              <a:t> </a:t>
            </a:r>
            <a:r>
              <a:rPr lang="de-CH" dirty="0" err="1"/>
              <a:t>rooms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cafeteria</a:t>
            </a:r>
            <a:r>
              <a:rPr lang="de-CH" dirty="0"/>
              <a:t> at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university</a:t>
            </a:r>
            <a:r>
              <a:rPr lang="de-CH" dirty="0"/>
              <a:t>.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Seminarraum 208 (</a:t>
            </a:r>
            <a:r>
              <a:rPr lang="de-CH" dirty="0" err="1"/>
              <a:t>quiet</a:t>
            </a:r>
            <a:r>
              <a:rPr lang="de-CH" dirty="0"/>
              <a:t> </a:t>
            </a:r>
            <a:r>
              <a:rPr lang="de-CH" dirty="0" err="1"/>
              <a:t>room</a:t>
            </a:r>
            <a:r>
              <a:rPr lang="de-CH" dirty="0"/>
              <a:t>)</a:t>
            </a:r>
          </a:p>
          <a:p>
            <a:r>
              <a:rPr lang="de-CH" dirty="0"/>
              <a:t>Seminarraum 209 (</a:t>
            </a:r>
            <a:r>
              <a:rPr lang="de-CH" dirty="0" err="1"/>
              <a:t>loud</a:t>
            </a:r>
            <a:r>
              <a:rPr lang="de-CH" dirty="0"/>
              <a:t> </a:t>
            </a:r>
            <a:r>
              <a:rPr lang="de-CH" dirty="0" err="1"/>
              <a:t>room</a:t>
            </a:r>
            <a:r>
              <a:rPr lang="de-CH" dirty="0"/>
              <a:t>)</a:t>
            </a:r>
          </a:p>
          <a:p>
            <a:r>
              <a:rPr lang="de-CH" dirty="0"/>
              <a:t>Cafeteria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252591-47BA-4CAA-BE96-373A0D7C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11" y="2785534"/>
            <a:ext cx="4345828" cy="32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B0C6F-76B7-479F-8E86-613C928B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Website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787A1C-001E-46B8-9C1B-EA3B8C41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0000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website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all </a:t>
            </a:r>
            <a:r>
              <a:rPr lang="de-CH" dirty="0" err="1"/>
              <a:t>necessary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COSMO General Meeting 2025. </a:t>
            </a:r>
          </a:p>
          <a:p>
            <a:pPr marL="0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>
                <a:sym typeface="Wingdings" panose="05000000000000000000" pitchFamily="2" charset="2"/>
                <a:hlinkClick r:id="rId2"/>
              </a:rPr>
              <a:t>To</a:t>
            </a:r>
            <a:r>
              <a:rPr lang="de-CH" dirty="0">
                <a:sym typeface="Wingdings" panose="05000000000000000000" pitchFamily="2" charset="2"/>
                <a:hlinkClick r:id="rId2"/>
              </a:rPr>
              <a:t> </a:t>
            </a:r>
            <a:r>
              <a:rPr lang="de-CH" dirty="0" err="1">
                <a:sym typeface="Wingdings" panose="05000000000000000000" pitchFamily="2" charset="2"/>
                <a:hlinkClick r:id="rId2"/>
              </a:rPr>
              <a:t>the</a:t>
            </a:r>
            <a:r>
              <a:rPr lang="de-CH" dirty="0">
                <a:sym typeface="Wingdings" panose="05000000000000000000" pitchFamily="2" charset="2"/>
                <a:hlinkClick r:id="rId2"/>
              </a:rPr>
              <a:t> </a:t>
            </a:r>
            <a:r>
              <a:rPr lang="de-CH" dirty="0" err="1">
                <a:sym typeface="Wingdings" panose="05000000000000000000" pitchFamily="2" charset="2"/>
                <a:hlinkClick r:id="rId2"/>
              </a:rPr>
              <a:t>website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117A1B-B03E-409E-AABB-6E9E7AA77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2468"/>
            <a:ext cx="5397777" cy="54168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367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4D59D-EB22-4480-8F7B-66EEF12D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8376C3-6F8A-4CAE-B203-F2E73BF5D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58699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Check out the “Location” section on the COSMO GM 2025 website.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79893B-5D78-4BF2-881E-F12A6536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11" y="1909011"/>
            <a:ext cx="9558789" cy="2868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508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Breitbild</PresentationFormat>
  <Paragraphs>74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Frutiger Neue LT Pro</vt:lpstr>
      <vt:lpstr>Office</vt:lpstr>
      <vt:lpstr>Welcome to Basel!</vt:lpstr>
      <vt:lpstr>Important Information</vt:lpstr>
      <vt:lpstr>Emergency Numbers</vt:lpstr>
      <vt:lpstr>Schedule &amp; Rooms</vt:lpstr>
      <vt:lpstr>Site Plans</vt:lpstr>
      <vt:lpstr>Site Plans</vt:lpstr>
      <vt:lpstr>Study Rooms</vt:lpstr>
      <vt:lpstr>Website</vt:lpstr>
      <vt:lpstr>WLAN</vt:lpstr>
      <vt:lpstr>Name Tags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Nellen Noemi</dc:creator>
  <cp:lastModifiedBy>Nellen Noemi</cp:lastModifiedBy>
  <cp:revision>38</cp:revision>
  <dcterms:created xsi:type="dcterms:W3CDTF">2025-07-22T06:05:36Z</dcterms:created>
  <dcterms:modified xsi:type="dcterms:W3CDTF">2025-08-28T07:47:19Z</dcterms:modified>
</cp:coreProperties>
</file>