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8" r:id="rId1"/>
    <p:sldMasterId id="2147483679" r:id="rId2"/>
  </p:sldMasterIdLst>
  <p:notesMasterIdLst>
    <p:notesMasterId r:id="rId23"/>
  </p:notesMasterIdLst>
  <p:handoutMasterIdLst>
    <p:handoutMasterId r:id="rId24"/>
  </p:handoutMasterIdLst>
  <p:sldIdLst>
    <p:sldId id="297" r:id="rId3"/>
    <p:sldId id="259" r:id="rId4"/>
    <p:sldId id="569" r:id="rId5"/>
    <p:sldId id="1138" r:id="rId6"/>
    <p:sldId id="257" r:id="rId7"/>
    <p:sldId id="261" r:id="rId8"/>
    <p:sldId id="262" r:id="rId9"/>
    <p:sldId id="263" r:id="rId10"/>
    <p:sldId id="1136" r:id="rId11"/>
    <p:sldId id="1114" r:id="rId12"/>
    <p:sldId id="1098" r:id="rId13"/>
    <p:sldId id="1129" r:id="rId14"/>
    <p:sldId id="1132" r:id="rId15"/>
    <p:sldId id="1134" r:id="rId16"/>
    <p:sldId id="1130" r:id="rId17"/>
    <p:sldId id="1123" r:id="rId18"/>
    <p:sldId id="1128" r:id="rId19"/>
    <p:sldId id="1135" r:id="rId20"/>
    <p:sldId id="1133" r:id="rId21"/>
    <p:sldId id="1131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3652" autoAdjust="0"/>
  </p:normalViewPr>
  <p:slideViewPr>
    <p:cSldViewPr snapToGrid="0">
      <p:cViewPr varScale="1">
        <p:scale>
          <a:sx n="103" d="100"/>
          <a:sy n="103" d="100"/>
        </p:scale>
        <p:origin x="55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57AAE3B-2239-4833-87EA-D55D091707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4D93C3-A2AB-456C-B5B4-F5F318C389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F1D6E-97C0-4810-B2AE-2FC034C51D20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B3C593-4033-4287-9448-C5E5AAA2F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D64A2-0188-4F04-BA7D-6DD15BF195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58D39-EFAA-4EF9-A21B-F6D06BF99E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64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014a77ad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1014a77ad2_1_103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1014a77ad2_1_103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6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449fda3547e274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0449fda3547e274_132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g10449fda3547e274_132:notes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Think of the ‘big leaf’ as a porous medium above which the airflow follows atmospheric dynamics for deposition to a flat rough surface (Section 9.3.2), and below which some combination of surface processes leads to the actual uptake.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BCB60-BBB1-4762-82AA-6023F92636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1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449fda3547e274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0449fda3547e274_132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g10449fda3547e274_132:notes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685800" y="1597824"/>
            <a:ext cx="7772400" cy="110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371600" y="2914657"/>
            <a:ext cx="6400800" cy="131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760"/>
              <a:buFont typeface="Arial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584"/>
              <a:buFont typeface="Arial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056"/>
              <a:buFont typeface="Arial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Roland Potthast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8343900" cy="336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31800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wei Inhalte">
  <p:cSld name="1_Zwei Inhal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4655819" y="1188356"/>
            <a:ext cx="4100831" cy="345842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114800" cy="344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00050" y="1936848"/>
            <a:ext cx="4098132" cy="270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3"/>
          </p:nvPr>
        </p:nvSpPr>
        <p:spPr>
          <a:xfrm>
            <a:off x="4645818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4"/>
          </p:nvPr>
        </p:nvSpPr>
        <p:spPr>
          <a:xfrm>
            <a:off x="4645818" y="1936848"/>
            <a:ext cx="4098132" cy="270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gleich">
  <p:cSld name="1_Vergleich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>
            <a:spLocks noGrp="1"/>
          </p:cNvSpPr>
          <p:nvPr>
            <p:ph type="pic" idx="2"/>
          </p:nvPr>
        </p:nvSpPr>
        <p:spPr>
          <a:xfrm>
            <a:off x="4655819" y="1942506"/>
            <a:ext cx="4100831" cy="270427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3"/>
          </p:nvPr>
        </p:nvSpPr>
        <p:spPr>
          <a:xfrm>
            <a:off x="400050" y="1936848"/>
            <a:ext cx="4098132" cy="270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4"/>
          </p:nvPr>
        </p:nvSpPr>
        <p:spPr>
          <a:xfrm>
            <a:off x="4645818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ur Titel">
  <p:cSld name="1_Nur Titel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0" y="1328013"/>
            <a:ext cx="9144000" cy="3303529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ur Titel">
  <p:cSld name="2_Nur Tite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/>
          <p:nvPr/>
        </p:nvSpPr>
        <p:spPr>
          <a:xfrm>
            <a:off x="0" y="4651068"/>
            <a:ext cx="9144000" cy="182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4"/>
          <p:cNvSpPr>
            <a:spLocks noGrp="1"/>
          </p:cNvSpPr>
          <p:nvPr>
            <p:ph type="pic" idx="2"/>
          </p:nvPr>
        </p:nvSpPr>
        <p:spPr>
          <a:xfrm>
            <a:off x="0" y="1328012"/>
            <a:ext cx="9144000" cy="3418746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>
  <p:cSld name="Inhalt mit Überschrif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3861640" y="1187636"/>
            <a:ext cx="4882310" cy="320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242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Char char="•"/>
              <a:defRPr sz="1500"/>
            </a:lvl1pPr>
            <a:lvl2pPr marL="914400" lvl="1" indent="-30403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Char char="•"/>
              <a:defRPr sz="1350"/>
            </a:lvl2pPr>
            <a:lvl3pPr marL="1371600" lvl="2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3pPr>
            <a:lvl4pPr marL="1828800" lvl="3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400051" y="1187637"/>
            <a:ext cx="3178969" cy="320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>
            <a:spLocks noGrp="1"/>
          </p:cNvSpPr>
          <p:nvPr>
            <p:ph type="pic" idx="2"/>
          </p:nvPr>
        </p:nvSpPr>
        <p:spPr>
          <a:xfrm>
            <a:off x="1843915" y="468519"/>
            <a:ext cx="5471285" cy="3111908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1843914" y="3627381"/>
            <a:ext cx="5468677" cy="42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1846522" y="4097807"/>
            <a:ext cx="5468677" cy="57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>
  <p:cSld name="Titel und vertikaler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 rot="5400000">
            <a:off x="2816206" y="-1348175"/>
            <a:ext cx="3511588" cy="83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 rot="5400000">
            <a:off x="5576780" y="1467451"/>
            <a:ext cx="435888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 rot="5400000">
            <a:off x="1335281" y="-659497"/>
            <a:ext cx="4358889" cy="622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117231" y="2713794"/>
            <a:ext cx="8928344" cy="2030583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65443" y="1445453"/>
            <a:ext cx="8524557" cy="28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380675" y="1979324"/>
            <a:ext cx="8515675" cy="50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116600" y="4894277"/>
            <a:ext cx="3606670" cy="12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 – The Research University in the Helmholtz Association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7318375" y="4824628"/>
            <a:ext cx="1727200" cy="24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www.kit.edu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000" y="359890"/>
            <a:ext cx="1621054" cy="75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545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el und Inhalt" type="obj">
  <p:cSld name="18_Titel und Inhal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96000" y="1186978"/>
            <a:ext cx="8351999" cy="339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9184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2pPr>
            <a:lvl3pPr marL="1371600" lvl="2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3pPr>
            <a:lvl4pPr marL="1828800" lvl="3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4pPr>
            <a:lvl5pPr marL="2286000" lvl="4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Roland Potthast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612000" y="4833012"/>
            <a:ext cx="104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6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837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5_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Google Shape;145;p29"/>
          <p:cNvSpPr txBox="1">
            <a:spLocks noGrp="1"/>
          </p:cNvSpPr>
          <p:nvPr>
            <p:ph type="sldNum" idx="12"/>
          </p:nvPr>
        </p:nvSpPr>
        <p:spPr bwMode="auto"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100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8" y="348713"/>
            <a:ext cx="6360995" cy="316305"/>
          </a:xfrm>
        </p:spPr>
        <p:txBody>
          <a:bodyPr anchor="t" anchorCtr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Folientitel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B7B06-6219-7675-586C-825793B6BC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8" y="1522799"/>
            <a:ext cx="8453093" cy="3271987"/>
          </a:xfrm>
        </p:spPr>
        <p:txBody>
          <a:bodyPr>
            <a:normAutofit/>
          </a:bodyPr>
          <a:lstStyle>
            <a:lvl1pPr marL="255600" indent="-172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Wingdings" pitchFamily="2" charset="2"/>
              <a:buChar char="§"/>
              <a:tabLst/>
              <a:defRPr sz="1600"/>
            </a:lvl1pPr>
            <a:lvl2pPr marL="628650" indent="-285750" algn="l">
              <a:buFont typeface="Wingdings" panose="05000000000000000000" pitchFamily="2" charset="2"/>
              <a:buChar char="§"/>
              <a:defRPr sz="1500"/>
            </a:lvl2pPr>
            <a:lvl3pPr marL="971550" indent="-285750" algn="l">
              <a:buFont typeface="Wingdings" panose="05000000000000000000" pitchFamily="2" charset="2"/>
              <a:buChar char="§"/>
              <a:defRPr sz="1350"/>
            </a:lvl3pPr>
            <a:lvl4pPr marL="1200150" indent="-171450" algn="l">
              <a:buFont typeface="Wingdings" panose="05000000000000000000" pitchFamily="2" charset="2"/>
              <a:buChar char="§"/>
              <a:defRPr sz="1200"/>
            </a:lvl4pPr>
            <a:lvl5pPr marL="1543050" indent="-171450" algn="l">
              <a:buFont typeface="Wingdings" panose="05000000000000000000" pitchFamily="2" charset="2"/>
              <a:buChar char="§"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de-DE" dirty="0"/>
              <a:t>Folientext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C80A55-7D6B-C2E7-1228-6B7A8433C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527" y="246698"/>
            <a:ext cx="422564" cy="464820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363C009-213F-A29F-AF85-25EC13A08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76691" y="479478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E011E2C-485B-4CAD-B223-3BAE66739F9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162109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96000" y="1186978"/>
            <a:ext cx="8351999" cy="339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9183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656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82" r:id="rId13"/>
    <p:sldLayoutId id="2147483687" r:id="rId14"/>
    <p:sldLayoutId id="2147483689" r:id="rId15"/>
    <p:sldLayoutId id="214748369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99">
          <p15:clr>
            <a:srgbClr val="F26B43"/>
          </p15:clr>
        </p15:guide>
        <p15:guide id="2" orient="horz" pos="464">
          <p15:clr>
            <a:srgbClr val="F26B43"/>
          </p15:clr>
        </p15:guide>
        <p15:guide id="3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github.com/pankajkarman/MieAI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con-art-community@lists.kit.edu" TargetMode="External"/><Relationship Id="rId2" Type="http://schemas.openxmlformats.org/officeDocument/2006/relationships/hyperlink" Target="https://www.icon-art.kit.edu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body" idx="3"/>
          </p:nvPr>
        </p:nvSpPr>
        <p:spPr>
          <a:xfrm>
            <a:off x="297248" y="2449771"/>
            <a:ext cx="8515675" cy="50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Ali Hoshyaripour and the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ARTists</a:t>
            </a:r>
            <a:endParaRPr lang="en-US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C55F71-8CBA-4B7B-911A-7A42221E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989" y="1319153"/>
            <a:ext cx="3601087" cy="1332000"/>
          </a:xfrm>
          <a:prstGeom prst="rect">
            <a:avLst/>
          </a:prstGeom>
        </p:spPr>
      </p:pic>
      <p:grpSp>
        <p:nvGrpSpPr>
          <p:cNvPr id="13" name="Google Shape;167;p33">
            <a:extLst>
              <a:ext uri="{FF2B5EF4-FFF2-40B4-BE49-F238E27FC236}">
                <a16:creationId xmlns:a16="http://schemas.microsoft.com/office/drawing/2014/main" id="{A619CFBF-37D8-445C-ACB1-F4CC224E0963}"/>
              </a:ext>
            </a:extLst>
          </p:cNvPr>
          <p:cNvGrpSpPr/>
          <p:nvPr/>
        </p:nvGrpSpPr>
        <p:grpSpPr>
          <a:xfrm>
            <a:off x="777152" y="2923538"/>
            <a:ext cx="7618296" cy="1990394"/>
            <a:chOff x="806169" y="2884539"/>
            <a:chExt cx="7620629" cy="1991003"/>
          </a:xfrm>
        </p:grpSpPr>
        <p:pic>
          <p:nvPicPr>
            <p:cNvPr id="14" name="Google Shape;168;p33">
              <a:extLst>
                <a:ext uri="{FF2B5EF4-FFF2-40B4-BE49-F238E27FC236}">
                  <a16:creationId xmlns:a16="http://schemas.microsoft.com/office/drawing/2014/main" id="{BB264DFB-1C66-405A-A04F-40BF9A92D46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6169" y="2965640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69;p33">
              <a:extLst>
                <a:ext uri="{FF2B5EF4-FFF2-40B4-BE49-F238E27FC236}">
                  <a16:creationId xmlns:a16="http://schemas.microsoft.com/office/drawing/2014/main" id="{17B428EA-D37F-4158-A6DC-A8E74388005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2203" y="2884539"/>
              <a:ext cx="1944595" cy="1944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0;p33">
              <a:extLst>
                <a:ext uri="{FF2B5EF4-FFF2-40B4-BE49-F238E27FC236}">
                  <a16:creationId xmlns:a16="http://schemas.microsoft.com/office/drawing/2014/main" id="{A3E4F8D3-55E6-42FA-A5F3-1610554440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63084" y="2884539"/>
              <a:ext cx="1991003" cy="19910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CD46892-5167-47AB-B370-8DFF09C847AF}"/>
              </a:ext>
            </a:extLst>
          </p:cNvPr>
          <p:cNvGrpSpPr/>
          <p:nvPr/>
        </p:nvGrpSpPr>
        <p:grpSpPr>
          <a:xfrm>
            <a:off x="6144619" y="255001"/>
            <a:ext cx="2593980" cy="1148454"/>
            <a:chOff x="3293172" y="2162576"/>
            <a:chExt cx="2593980" cy="1148454"/>
          </a:xfrm>
        </p:grpSpPr>
        <p:pic>
          <p:nvPicPr>
            <p:cNvPr id="9" name="Picture 2" descr="http://www.cosmo-model.org/images/logo2nd.gif">
              <a:extLst>
                <a:ext uri="{FF2B5EF4-FFF2-40B4-BE49-F238E27FC236}">
                  <a16:creationId xmlns:a16="http://schemas.microsoft.com/office/drawing/2014/main" id="{1CA9305A-A63E-4B7D-B5FE-8606B539D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172" y="2162576"/>
              <a:ext cx="2557657" cy="57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1">
              <a:extLst>
                <a:ext uri="{FF2B5EF4-FFF2-40B4-BE49-F238E27FC236}">
                  <a16:creationId xmlns:a16="http://schemas.microsoft.com/office/drawing/2014/main" id="{4F111CC3-2DBF-4922-AE97-3455136BEA76}"/>
                </a:ext>
              </a:extLst>
            </p:cNvPr>
            <p:cNvSpPr txBox="1"/>
            <p:nvPr/>
          </p:nvSpPr>
          <p:spPr>
            <a:xfrm>
              <a:off x="3293172" y="2710866"/>
              <a:ext cx="259398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de-DE" sz="1100" b="1" i="1" dirty="0"/>
                <a:t>COSMO GM, Basel, September 2025</a:t>
              </a:r>
              <a:endParaRPr lang="de-DE" sz="1000" dirty="0"/>
            </a:p>
            <a:p>
              <a:br>
                <a:rPr lang="de-DE" sz="1100" dirty="0"/>
              </a:br>
              <a:endParaRPr lang="en-US" sz="11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5018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5D0880-C707-4093-AE2A-289F88F7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1187636"/>
            <a:ext cx="4026176" cy="3364863"/>
          </a:xfrm>
        </p:spPr>
        <p:txBody>
          <a:bodyPr>
            <a:normAutofit/>
          </a:bodyPr>
          <a:lstStyle/>
          <a:p>
            <a:r>
              <a:rPr lang="en-US" sz="1600" dirty="0"/>
              <a:t>Paper and repository published: </a:t>
            </a:r>
          </a:p>
          <a:p>
            <a:pPr marL="116840" indent="0">
              <a:buNone/>
            </a:pPr>
            <a:r>
              <a:rPr lang="en-US" sz="1600" dirty="0">
                <a:hlinkClick r:id="rId2"/>
              </a:rPr>
              <a:t>https://github.com/pankajkarman/MieAI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/>
              <a:t>Implementation in ICON-ART completed. </a:t>
            </a:r>
          </a:p>
          <a:p>
            <a:endParaRPr lang="en-US" sz="1600" dirty="0"/>
          </a:p>
          <a:p>
            <a:r>
              <a:rPr lang="en-US" sz="1600" dirty="0"/>
              <a:t>Tests have been successful. </a:t>
            </a:r>
          </a:p>
          <a:p>
            <a:endParaRPr lang="en-US" sz="1600" dirty="0"/>
          </a:p>
          <a:p>
            <a:r>
              <a:rPr lang="en-US" sz="1600" dirty="0"/>
              <a:t>To be in OSR 2025.10   </a:t>
            </a:r>
          </a:p>
          <a:p>
            <a:pPr marL="116840" indent="0">
              <a:buNone/>
            </a:pPr>
            <a:endParaRPr lang="en-US" sz="1600" dirty="0"/>
          </a:p>
          <a:p>
            <a:r>
              <a:rPr lang="en-US" sz="1600" dirty="0"/>
              <a:t>To be implemented in RTTOV in collaboration with DWD within a NWP SAF visiting scientist project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58B5C-FA1F-46D0-8EE0-A35063E4AA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10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BE1B43-949A-4E66-BEE8-CF256BA3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MieAI</a:t>
            </a:r>
            <a:r>
              <a:rPr lang="en-US" dirty="0"/>
              <a:t>: fast and flexible online aerosol optics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C850C3-A1A7-492C-AB3A-4DC0C665F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26" y="1187636"/>
            <a:ext cx="4115173" cy="17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5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Box 5"/>
          <p:cNvSpPr txBox="1"/>
          <p:nvPr/>
        </p:nvSpPr>
        <p:spPr bwMode="auto">
          <a:xfrm>
            <a:off x="368416" y="1230130"/>
            <a:ext cx="57349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+mn-lt"/>
                <a:ea typeface="Calibri"/>
              </a:rPr>
              <a:t>Preparing ICON-ART for </a:t>
            </a:r>
            <a:r>
              <a:rPr lang="en-US" sz="1500" b="1" dirty="0">
                <a:latin typeface="+mn-lt"/>
                <a:ea typeface="Calibri"/>
              </a:rPr>
              <a:t>seasonal to decadal </a:t>
            </a:r>
            <a:r>
              <a:rPr lang="en-US" sz="1500" dirty="0">
                <a:latin typeface="+mn-lt"/>
                <a:ea typeface="Calibri"/>
              </a:rPr>
              <a:t>climate predictions in </a:t>
            </a:r>
            <a:r>
              <a:rPr lang="en-US" sz="1500" b="1" dirty="0">
                <a:latin typeface="+mn-lt"/>
                <a:ea typeface="Calibri"/>
              </a:rPr>
              <a:t>seamless regional to global</a:t>
            </a:r>
            <a:r>
              <a:rPr lang="en-US" sz="1500" dirty="0">
                <a:latin typeface="+mn-lt"/>
                <a:ea typeface="Calibri"/>
              </a:rPr>
              <a:t> model configurations </a:t>
            </a:r>
            <a:r>
              <a:rPr lang="en-US" sz="1500" dirty="0">
                <a:latin typeface="+mn-lt"/>
                <a:ea typeface="Calibri"/>
                <a:sym typeface="Wingdings" panose="05000000000000000000" pitchFamily="2" charset="2"/>
              </a:rPr>
              <a:t> ICON-Seamless + ART = ICON-</a:t>
            </a:r>
            <a:r>
              <a:rPr lang="en-US" sz="1500" dirty="0" err="1">
                <a:latin typeface="+mn-lt"/>
                <a:ea typeface="Calibri"/>
                <a:sym typeface="Wingdings" panose="05000000000000000000" pitchFamily="2" charset="2"/>
              </a:rPr>
              <a:t>SmART</a:t>
            </a:r>
            <a:endParaRPr lang="en-US" sz="1500" dirty="0">
              <a:latin typeface="+mn-lt"/>
              <a:ea typeface="Calibri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en-US" sz="1500" dirty="0">
              <a:latin typeface="+mn-lt"/>
            </a:endParaRPr>
          </a:p>
          <a:p>
            <a:pPr marL="414726" indent="-414726">
              <a:buBlip>
                <a:blip r:embed="rId2"/>
              </a:buBlip>
              <a:defRPr/>
            </a:pPr>
            <a:r>
              <a:rPr lang="en-US" sz="1500" dirty="0">
                <a:latin typeface="+mn-lt"/>
              </a:rPr>
              <a:t>Emissions of natural aerosols and trace gases from </a:t>
            </a:r>
            <a:r>
              <a:rPr lang="en-US" sz="1500" b="1" dirty="0">
                <a:latin typeface="+mn-lt"/>
              </a:rPr>
              <a:t>fully coupled </a:t>
            </a:r>
            <a:r>
              <a:rPr lang="en-US" sz="1500" dirty="0">
                <a:latin typeface="+mn-lt"/>
              </a:rPr>
              <a:t>and interactive </a:t>
            </a:r>
            <a:r>
              <a:rPr lang="en-US" sz="1500" b="1" dirty="0">
                <a:latin typeface="+mn-lt"/>
              </a:rPr>
              <a:t>ocean and land</a:t>
            </a:r>
            <a:r>
              <a:rPr lang="en-US" sz="1500" dirty="0">
                <a:latin typeface="+mn-lt"/>
              </a:rPr>
              <a:t> modules</a:t>
            </a:r>
          </a:p>
          <a:p>
            <a:pPr>
              <a:defRPr/>
            </a:pPr>
            <a:endParaRPr lang="en-US" sz="1500" dirty="0">
              <a:latin typeface="+mn-lt"/>
            </a:endParaRPr>
          </a:p>
          <a:p>
            <a:pPr marL="414726" indent="-414726">
              <a:buBlip>
                <a:blip r:embed="rId2"/>
              </a:buBlip>
              <a:defRPr/>
            </a:pPr>
            <a:r>
              <a:rPr lang="en-US" sz="1500" b="1" dirty="0">
                <a:latin typeface="+mn-lt"/>
              </a:rPr>
              <a:t>Comprehensive atmospheric chemistry </a:t>
            </a:r>
            <a:r>
              <a:rPr lang="en-US" sz="1500" dirty="0">
                <a:latin typeface="+mn-lt"/>
              </a:rPr>
              <a:t>(troposphere and stratosphere) </a:t>
            </a:r>
            <a:r>
              <a:rPr lang="en-US" sz="1500" dirty="0">
                <a:latin typeface="+mn-lt"/>
                <a:cs typeface="Arial" panose="020B0604020202020204" pitchFamily="34" charset="0"/>
              </a:rPr>
              <a:t>→ optimization and acceleration</a:t>
            </a:r>
            <a:endParaRPr lang="en-US" sz="1500" dirty="0">
              <a:latin typeface="+mn-lt"/>
            </a:endParaRPr>
          </a:p>
          <a:p>
            <a:pPr marL="414726" indent="-414726">
              <a:buBlip>
                <a:blip r:embed="rId2"/>
              </a:buBlip>
              <a:defRPr/>
            </a:pPr>
            <a:endParaRPr lang="en-US" sz="1500" dirty="0">
              <a:latin typeface="+mn-lt"/>
            </a:endParaRPr>
          </a:p>
          <a:p>
            <a:pPr marL="414726" indent="-414726">
              <a:buBlip>
                <a:blip r:embed="rId2"/>
              </a:buBlip>
              <a:defRPr/>
            </a:pPr>
            <a:r>
              <a:rPr lang="en-US" sz="1500" b="1" dirty="0">
                <a:latin typeface="+mn-lt"/>
              </a:rPr>
              <a:t>ML-based and scale-aware</a:t>
            </a:r>
            <a:r>
              <a:rPr lang="en-US" sz="1500" dirty="0">
                <a:latin typeface="+mn-lt"/>
              </a:rPr>
              <a:t> aerosol dynamics and washout</a:t>
            </a:r>
          </a:p>
          <a:p>
            <a:pPr>
              <a:defRPr/>
            </a:pPr>
            <a:endParaRPr lang="en-US" sz="1500" dirty="0">
              <a:latin typeface="+mn-lt"/>
            </a:endParaRPr>
          </a:p>
          <a:p>
            <a:pPr marL="414726" indent="-414726">
              <a:buBlip>
                <a:blip r:embed="rId2"/>
              </a:buBlip>
              <a:defRPr/>
            </a:pPr>
            <a:r>
              <a:rPr lang="en-US" sz="1500" b="1" dirty="0">
                <a:latin typeface="+mn-lt"/>
              </a:rPr>
              <a:t>Multi-year simulation</a:t>
            </a:r>
            <a:r>
              <a:rPr lang="en-US" sz="1500" dirty="0">
                <a:latin typeface="+mn-lt"/>
              </a:rPr>
              <a:t> with full chemistry and aerosol treatment                               </a:t>
            </a:r>
            <a:r>
              <a:rPr lang="en-US" sz="1500" i="1" dirty="0">
                <a:solidFill>
                  <a:srgbClr val="2E4B9B"/>
                </a:solidFill>
                <a:latin typeface="+mn-lt"/>
                <a:ea typeface="Segoe UI Symbol"/>
              </a:rPr>
              <a:t>                </a:t>
            </a:r>
            <a:endParaRPr lang="en-US" sz="1500" i="1" dirty="0">
              <a:solidFill>
                <a:srgbClr val="2E4B9B"/>
              </a:solidFill>
              <a:latin typeface="+mn-lt"/>
            </a:endParaRPr>
          </a:p>
        </p:txBody>
      </p:sp>
      <p:pic>
        <p:nvPicPr>
          <p:cNvPr id="21" name="Picture 49"/>
          <p:cNvPicPr>
            <a:picLocks noChangeAspect="1"/>
          </p:cNvPicPr>
          <p:nvPr/>
        </p:nvPicPr>
        <p:blipFill>
          <a:blip r:embed="rId3"/>
          <a:srcRect l="29716" t="18442" r="32484" b="15232"/>
          <a:stretch/>
        </p:blipFill>
        <p:spPr bwMode="auto">
          <a:xfrm>
            <a:off x="5981164" y="1208008"/>
            <a:ext cx="2916094" cy="2878217"/>
          </a:xfrm>
          <a:prstGeom prst="rect">
            <a:avLst/>
          </a:prstGeom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7D74F7AF-E46E-4898-B8CB-D9E6B634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75" y="102126"/>
            <a:ext cx="3600000" cy="118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50;p30">
            <a:extLst>
              <a:ext uri="{FF2B5EF4-FFF2-40B4-BE49-F238E27FC236}">
                <a16:creationId xmlns:a16="http://schemas.microsoft.com/office/drawing/2014/main" id="{2D2666EF-91F7-4DD2-AD07-EDC2ED72F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000" y="296244"/>
            <a:ext cx="6869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 dirty="0" err="1"/>
              <a:t>HErZ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(2023-2027)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9D4570-DC2E-4B47-A5BF-F8E452190B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E86AEB-6DDF-4691-8297-8FB0C915B26D}"/>
              </a:ext>
            </a:extLst>
          </p:cNvPr>
          <p:cNvSpPr txBox="1"/>
          <p:nvPr/>
        </p:nvSpPr>
        <p:spPr>
          <a:xfrm rot="20129826">
            <a:off x="3850888" y="2154220"/>
            <a:ext cx="214103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Presented at ICCARUS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27DF6F-F910-435B-809D-40C5419B08BE}"/>
              </a:ext>
            </a:extLst>
          </p:cNvPr>
          <p:cNvSpPr txBox="1"/>
          <p:nvPr/>
        </p:nvSpPr>
        <p:spPr bwMode="auto">
          <a:xfrm rot="20129826">
            <a:off x="4266407" y="2877619"/>
            <a:ext cx="148774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Today’s focus</a:t>
            </a:r>
          </a:p>
        </p:txBody>
      </p:sp>
    </p:spTree>
    <p:extLst>
      <p:ext uri="{BB962C8B-B14F-4D97-AF65-F5344CB8AC3E}">
        <p14:creationId xmlns:p14="http://schemas.microsoft.com/office/powerpoint/2010/main" val="13931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9E1E6-48E9-4A0D-B8AB-32916888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</a:t>
            </a:r>
            <a:r>
              <a:rPr lang="en-US" dirty="0" err="1"/>
              <a:t>SmART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comprehensive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aerosols</a:t>
            </a:r>
            <a:r>
              <a:rPr lang="de-DE" dirty="0">
                <a:solidFill>
                  <a:schemeClr val="tx1"/>
                </a:solidFill>
              </a:rPr>
              <a:t> + </a:t>
            </a:r>
            <a:r>
              <a:rPr lang="de-DE" dirty="0" err="1">
                <a:solidFill>
                  <a:schemeClr val="tx1"/>
                </a:solidFill>
              </a:rPr>
              <a:t>chem</a:t>
            </a:r>
            <a:r>
              <a:rPr lang="de-DE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804797-1C3B-426C-8CC3-90A8EE08F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12</a:t>
            </a:fld>
            <a:endParaRPr lang="de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B6F22BB-C57A-4822-8ACC-6479B9228E92}"/>
              </a:ext>
            </a:extLst>
          </p:cNvPr>
          <p:cNvSpPr txBox="1">
            <a:spLocks/>
          </p:cNvSpPr>
          <p:nvPr/>
        </p:nvSpPr>
        <p:spPr>
          <a:xfrm>
            <a:off x="400048" y="994352"/>
            <a:ext cx="7732907" cy="14514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u="sng" dirty="0"/>
              <a:t>Requires: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Natural emissions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wildfires, </a:t>
            </a:r>
            <a:r>
              <a:rPr lang="en-US" sz="1600" dirty="0"/>
              <a:t>dust, sea salt, DMS, biogenic with MEGAN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Anthropogenic emissions </a:t>
            </a:r>
            <a:r>
              <a:rPr lang="en-US" sz="1600" b="1" dirty="0">
                <a:sym typeface="Wingdings" panose="05000000000000000000" pitchFamily="2" charset="2"/>
              </a:rPr>
              <a:t> enable OEM for global and aerosol emissions 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Compatible chemistry (MOZART) and aerosol dynamics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598FD6-F0F4-478E-BAE9-73E3C526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399" y="2249435"/>
            <a:ext cx="4478414" cy="2263092"/>
          </a:xfrm>
          <a:prstGeom prst="rect">
            <a:avLst/>
          </a:prstGeom>
        </p:spPr>
      </p:pic>
      <p:pic>
        <p:nvPicPr>
          <p:cNvPr id="9" name="Picture 4" descr="Partner – DeepRain">
            <a:extLst>
              <a:ext uri="{FF2B5EF4-FFF2-40B4-BE49-F238E27FC236}">
                <a16:creationId xmlns:a16="http://schemas.microsoft.com/office/drawing/2014/main" id="{2DF2593F-4C7C-4CF3-8BF8-0E917976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A15B6EB7-84A3-43B6-A06D-351E2B36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7D602D8-12C8-4DC9-BBAA-FA63D1F3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4" y="2571750"/>
            <a:ext cx="4156416" cy="16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A31AD-BFF7-433B-AFA1-4BAB2412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153"/>
            <a:ext cx="8602864" cy="575813"/>
          </a:xfrm>
        </p:spPr>
        <p:txBody>
          <a:bodyPr>
            <a:normAutofit/>
          </a:bodyPr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n-US" dirty="0"/>
              <a:t>5-days average surface conc.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435F21-DDA4-4D6A-ACB9-83BD4E36C4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13</a:t>
            </a:fld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40C40E-EB6A-4BFC-A93B-7919E21D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44" y="828375"/>
            <a:ext cx="6113617" cy="40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B3A23F5-9D6A-4768-B9F5-E5E1E2C4687C}"/>
              </a:ext>
            </a:extLst>
          </p:cNvPr>
          <p:cNvSpPr/>
          <p:nvPr/>
        </p:nvSpPr>
        <p:spPr>
          <a:xfrm>
            <a:off x="542368" y="4814636"/>
            <a:ext cx="11176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cs typeface="Calibri" panose="020F0502020204030204" pitchFamily="34" charset="0"/>
              </a:rPr>
              <a:t>Sanhita Ghosh</a:t>
            </a:r>
            <a:endParaRPr lang="en-US" sz="1100" dirty="0">
              <a:latin typeface="+mn-lt"/>
            </a:endParaRPr>
          </a:p>
        </p:txBody>
      </p:sp>
      <p:pic>
        <p:nvPicPr>
          <p:cNvPr id="8" name="Picture 4" descr="Partner – DeepRain">
            <a:extLst>
              <a:ext uri="{FF2B5EF4-FFF2-40B4-BE49-F238E27FC236}">
                <a16:creationId xmlns:a16="http://schemas.microsoft.com/office/drawing/2014/main" id="{33B97DD7-2DBB-42A1-B782-57602529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064DEAE9-AC15-49D5-91C0-1BC14604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5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88A7E44-BD2D-4C8B-AC81-1260ACFA07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14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35D73F4-7975-445D-8212-BC97C48C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96863"/>
            <a:ext cx="8280361" cy="574675"/>
          </a:xfrm>
        </p:spPr>
        <p:txBody>
          <a:bodyPr>
            <a:normAutofit/>
          </a:bodyPr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n-US" dirty="0"/>
              <a:t>aerosols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2F6C1A0-3A27-4A74-9E39-916EB3169B30}"/>
              </a:ext>
            </a:extLst>
          </p:cNvPr>
          <p:cNvSpPr/>
          <p:nvPr/>
        </p:nvSpPr>
        <p:spPr>
          <a:xfrm>
            <a:off x="542368" y="4814636"/>
            <a:ext cx="23166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cs typeface="Calibri" panose="020F0502020204030204" pitchFamily="34" charset="0"/>
              </a:rPr>
              <a:t>Sanhita Ghosh and Pankaj Kumar</a:t>
            </a:r>
            <a:endParaRPr lang="en-US" sz="1100" dirty="0">
              <a:latin typeface="+mn-lt"/>
            </a:endParaRPr>
          </a:p>
        </p:txBody>
      </p:sp>
      <p:pic>
        <p:nvPicPr>
          <p:cNvPr id="8" name="Picture 4" descr="Partner – DeepRain">
            <a:extLst>
              <a:ext uri="{FF2B5EF4-FFF2-40B4-BE49-F238E27FC236}">
                <a16:creationId xmlns:a16="http://schemas.microsoft.com/office/drawing/2014/main" id="{444D4C3A-1776-4A55-9434-D5728B4E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E55007DF-5810-4ED8-89FD-F698679E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0D7C55-D413-4898-9E06-639C2D65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53" y="898268"/>
            <a:ext cx="7784930" cy="389246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318CDCC-2233-4A71-B61F-E9764DEAC2BC}"/>
              </a:ext>
            </a:extLst>
          </p:cNvPr>
          <p:cNvSpPr/>
          <p:nvPr/>
        </p:nvSpPr>
        <p:spPr>
          <a:xfrm>
            <a:off x="150678" y="2500692"/>
            <a:ext cx="3112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</a:rPr>
              <a:t>Evaluation and </a:t>
            </a:r>
            <a:r>
              <a:rPr lang="de-DE" sz="1800" b="1" dirty="0" err="1">
                <a:solidFill>
                  <a:srgbClr val="FF0000"/>
                </a:solidFill>
              </a:rPr>
              <a:t>acceleration</a:t>
            </a:r>
            <a:r>
              <a:rPr lang="de-DE" sz="1800" b="1" dirty="0">
                <a:solidFill>
                  <a:srgbClr val="FF0000"/>
                </a:solidFill>
              </a:rPr>
              <a:t> in </a:t>
            </a:r>
            <a:r>
              <a:rPr lang="de-DE" sz="1800" b="1" dirty="0" err="1">
                <a:solidFill>
                  <a:srgbClr val="FF0000"/>
                </a:solidFill>
              </a:rPr>
              <a:t>progress</a:t>
            </a:r>
            <a:r>
              <a:rPr lang="de-DE" sz="1800" b="1" dirty="0">
                <a:solidFill>
                  <a:srgbClr val="FF0000"/>
                </a:solidFill>
              </a:rPr>
              <a:t>!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99B9B3F-125A-4A21-9F81-6F69DBCEE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ICON-ART training organized as a part of DWD-</a:t>
            </a:r>
            <a:r>
              <a:rPr lang="en-US" dirty="0" err="1"/>
              <a:t>NatESM</a:t>
            </a:r>
            <a:r>
              <a:rPr lang="en-US" dirty="0"/>
              <a:t> ICON training in July 2025 in Hamburg </a:t>
            </a:r>
          </a:p>
          <a:p>
            <a:endParaRPr lang="en-US" dirty="0"/>
          </a:p>
          <a:p>
            <a:r>
              <a:rPr lang="en-US" dirty="0"/>
              <a:t>Website including user guide: </a:t>
            </a:r>
            <a:r>
              <a:rPr lang="en-US" dirty="0">
                <a:hlinkClick r:id="rId2"/>
              </a:rPr>
              <a:t>https://www.icon-art.kit.edu/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ARTists</a:t>
            </a:r>
            <a:r>
              <a:rPr lang="en-US" dirty="0"/>
              <a:t> forum” co-organized by KIT and EMPA 3-monthly meeting</a:t>
            </a:r>
          </a:p>
          <a:p>
            <a:endParaRPr lang="en-US" dirty="0"/>
          </a:p>
          <a:p>
            <a:r>
              <a:rPr lang="en-US" dirty="0"/>
              <a:t>New mailing list: </a:t>
            </a:r>
            <a:r>
              <a:rPr lang="en-US" dirty="0">
                <a:hlinkClick r:id="rId3"/>
              </a:rPr>
              <a:t>icon-art-community@lists.kit.edu</a:t>
            </a: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14F501-5C8E-480F-82A8-4B1E1118B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15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240745-D16C-4A75-BCF5-CA04E3C9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Community, support and training </a:t>
            </a:r>
          </a:p>
        </p:txBody>
      </p:sp>
    </p:spTree>
    <p:extLst>
      <p:ext uri="{BB962C8B-B14F-4D97-AF65-F5344CB8AC3E}">
        <p14:creationId xmlns:p14="http://schemas.microsoft.com/office/powerpoint/2010/main" val="314661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217344" y="4747358"/>
            <a:ext cx="3264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954" y="1397604"/>
            <a:ext cx="2514300" cy="24998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5563819" y="1743660"/>
            <a:ext cx="2861724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OEM </a:t>
            </a: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global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Heat and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moisture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in BB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plumes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718457" y="1775380"/>
            <a:ext cx="2174517" cy="64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Coupling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dynamics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MieAI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CCN </a:t>
            </a: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activation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1" dirty="0">
              <a:solidFill>
                <a:srgbClr val="92D050"/>
              </a:solidFill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4984996" y="3699755"/>
            <a:ext cx="3709200" cy="41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de-DE" sz="1200" b="1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SmART</a:t>
            </a:r>
            <a:r>
              <a:rPr lang="de-DE" sz="12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Chemistry</a:t>
            </a:r>
            <a:endParaRPr lang="en-US" sz="1200" b="1" dirty="0">
              <a:solidFill>
                <a:srgbClr val="92D050"/>
              </a:solidFill>
            </a:endParaRPr>
          </a:p>
          <a:p>
            <a:pPr marL="231705" lvl="1">
              <a:lnSpc>
                <a:spcPct val="98181"/>
              </a:lnSpc>
              <a:buSzPts val="1500"/>
            </a:pP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811763" y="3588417"/>
            <a:ext cx="2238713" cy="114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403104" lvl="1" indent="-171399">
              <a:lnSpc>
                <a:spcPct val="98181"/>
              </a:lnSpc>
              <a:buSzPts val="1500"/>
              <a:buFont typeface="Arial"/>
              <a:buChar char="•"/>
            </a:pP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SmART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Aerosol</a:t>
            </a:r>
          </a:p>
          <a:p>
            <a:pPr marL="403104" lvl="1" indent="-171399">
              <a:lnSpc>
                <a:spcPct val="98181"/>
              </a:lnSpc>
              <a:buSzPts val="1500"/>
              <a:buFont typeface="Arial"/>
              <a:buChar char="•"/>
            </a:pP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SOA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parameterization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737684" y="1778367"/>
            <a:ext cx="2095207" cy="703576"/>
          </a:xfrm>
          <a:prstGeom prst="wedgeRoundRectCallout">
            <a:avLst>
              <a:gd name="adj1" fmla="val 55090"/>
              <a:gd name="adj2" fmla="val 21931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173667" y="3681657"/>
            <a:ext cx="2015642" cy="431662"/>
          </a:xfrm>
          <a:prstGeom prst="wedgeRoundRectCallout">
            <a:avLst>
              <a:gd name="adj1" fmla="val -55873"/>
              <a:gd name="adj2" fmla="val -29772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811763" y="3603693"/>
            <a:ext cx="2238713" cy="431662"/>
          </a:xfrm>
          <a:prstGeom prst="wedgeRoundRectCallout">
            <a:avLst>
              <a:gd name="adj1" fmla="val 59263"/>
              <a:gd name="adj2" fmla="val -38296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5581519" y="1728917"/>
            <a:ext cx="2764714" cy="523200"/>
          </a:xfrm>
          <a:prstGeom prst="wedgeRoundRectCallout">
            <a:avLst>
              <a:gd name="adj1" fmla="val -55699"/>
              <a:gd name="adj2" fmla="val 35539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3297116" y="399633"/>
            <a:ext cx="545499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OSR 2025.10 (preliminary)</a:t>
            </a:r>
            <a:endParaRPr dirty="0"/>
          </a:p>
        </p:txBody>
      </p:sp>
      <p:pic>
        <p:nvPicPr>
          <p:cNvPr id="21" name="Google Shape;122;p20">
            <a:extLst>
              <a:ext uri="{FF2B5EF4-FFF2-40B4-BE49-F238E27FC236}">
                <a16:creationId xmlns:a16="http://schemas.microsoft.com/office/drawing/2014/main" id="{4FBF3ECE-3A66-4624-90CF-4D7687F1B2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9132" r="9812" b="32894"/>
          <a:stretch/>
        </p:blipFill>
        <p:spPr>
          <a:xfrm>
            <a:off x="352060" y="310168"/>
            <a:ext cx="2988000" cy="59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88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9E1E6-48E9-4A0D-B8AB-32916888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</a:t>
            </a:r>
            <a:r>
              <a:rPr lang="en-US" dirty="0" err="1"/>
              <a:t>SmART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comprehensive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chemistry</a:t>
            </a:r>
            <a:r>
              <a:rPr lang="de-DE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804797-1C3B-426C-8CC3-90A8EE08F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17</a:t>
            </a:fld>
            <a:endParaRPr lang="de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B6F22BB-C57A-4822-8ACC-6479B9228E92}"/>
              </a:ext>
            </a:extLst>
          </p:cNvPr>
          <p:cNvSpPr txBox="1">
            <a:spLocks/>
          </p:cNvSpPr>
          <p:nvPr/>
        </p:nvSpPr>
        <p:spPr>
          <a:xfrm>
            <a:off x="400048" y="994352"/>
            <a:ext cx="7732907" cy="14514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u="sng" dirty="0"/>
              <a:t>Requires: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Natural emissions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e.g. wildfires, </a:t>
            </a:r>
            <a:r>
              <a:rPr lang="en-US" sz="1600" dirty="0"/>
              <a:t>BVOCs with MEGAN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Anthropogenic emissions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OEM extended for global applications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Chemistry mechanism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MOZART (CAM-Chem) </a:t>
            </a:r>
            <a:r>
              <a:rPr lang="en-US" sz="1600" dirty="0"/>
              <a:t>mechanism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Species mapping …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B14CC2-CDCF-40A2-B863-2F5BA943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25" y="2316038"/>
            <a:ext cx="6081132" cy="23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4AD032-FC28-4701-8BA5-C3CF9D5BCEB2}"/>
              </a:ext>
            </a:extLst>
          </p:cNvPr>
          <p:cNvSpPr txBox="1"/>
          <p:nvPr/>
        </p:nvSpPr>
        <p:spPr>
          <a:xfrm rot="1986519">
            <a:off x="6950927" y="1355356"/>
            <a:ext cx="192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 thank to EMPA for the assistance!</a:t>
            </a:r>
          </a:p>
        </p:txBody>
      </p:sp>
      <p:pic>
        <p:nvPicPr>
          <p:cNvPr id="11" name="Picture 4" descr="Partner – DeepRain">
            <a:extLst>
              <a:ext uri="{FF2B5EF4-FFF2-40B4-BE49-F238E27FC236}">
                <a16:creationId xmlns:a16="http://schemas.microsoft.com/office/drawing/2014/main" id="{DFDDE159-7F58-46DD-B50F-D1EE3170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74E96358-5D25-4A40-B1D9-57CED699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418D741-41CF-4E87-887D-9CEAAE54A8FE}"/>
              </a:ext>
            </a:extLst>
          </p:cNvPr>
          <p:cNvSpPr/>
          <p:nvPr/>
        </p:nvSpPr>
        <p:spPr>
          <a:xfrm>
            <a:off x="538333" y="4803914"/>
            <a:ext cx="21531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Calibri" panose="020F0502020204030204" pitchFamily="34" charset="0"/>
              </a:rPr>
              <a:t>Sanhita Ghosh, Florian Haenel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0928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9E1E6-48E9-4A0D-B8AB-32916888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</a:t>
            </a:r>
            <a:r>
              <a:rPr lang="en-US" dirty="0" err="1"/>
              <a:t>SmART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comprehensive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aerosol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804797-1C3B-426C-8CC3-90A8EE08F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18</a:t>
            </a:fld>
            <a:endParaRPr lang="de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B6F22BB-C57A-4822-8ACC-6479B9228E92}"/>
              </a:ext>
            </a:extLst>
          </p:cNvPr>
          <p:cNvSpPr txBox="1">
            <a:spLocks/>
          </p:cNvSpPr>
          <p:nvPr/>
        </p:nvSpPr>
        <p:spPr>
          <a:xfrm>
            <a:off x="400048" y="994352"/>
            <a:ext cx="7732907" cy="145148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u="sng" dirty="0"/>
              <a:t>Requires: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Natural emissions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wildfires, </a:t>
            </a:r>
            <a:r>
              <a:rPr lang="en-US" sz="1600" dirty="0"/>
              <a:t>dust, sea salt, DMS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Anthropogenic emissions </a:t>
            </a:r>
            <a:r>
              <a:rPr lang="en-US" sz="1600" b="1" dirty="0">
                <a:sym typeface="Wingdings" panose="05000000000000000000" pitchFamily="2" charset="2"/>
              </a:rPr>
              <a:t> only aerosols, chemicals are re-initialized 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Chemistry (</a:t>
            </a:r>
            <a:r>
              <a:rPr lang="en-US" sz="1600" b="1" u="sng" dirty="0">
                <a:solidFill>
                  <a:srgbClr val="00B0F0"/>
                </a:solidFill>
              </a:rPr>
              <a:t>simplified</a:t>
            </a:r>
            <a:r>
              <a:rPr lang="en-US" sz="1600" b="1" dirty="0">
                <a:solidFill>
                  <a:srgbClr val="00B0F0"/>
                </a:solidFill>
              </a:rPr>
              <a:t>)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Aerosol dynamics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SOA formation 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598FD6-F0F4-478E-BAE9-73E3C526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99" y="1910573"/>
            <a:ext cx="5796841" cy="2929337"/>
          </a:xfrm>
          <a:prstGeom prst="rect">
            <a:avLst/>
          </a:prstGeom>
        </p:spPr>
      </p:pic>
      <p:pic>
        <p:nvPicPr>
          <p:cNvPr id="9" name="Picture 4" descr="Partner – DeepRain">
            <a:extLst>
              <a:ext uri="{FF2B5EF4-FFF2-40B4-BE49-F238E27FC236}">
                <a16:creationId xmlns:a16="http://schemas.microsoft.com/office/drawing/2014/main" id="{2DF2593F-4C7C-4CF3-8BF8-0E917976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A15B6EB7-84A3-43B6-A06D-351E2B36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2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A31AD-BFF7-433B-AFA1-4BAB2412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153"/>
            <a:ext cx="8602864" cy="575813"/>
          </a:xfrm>
        </p:spPr>
        <p:txBody>
          <a:bodyPr>
            <a:normAutofit/>
          </a:bodyPr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n-US" dirty="0"/>
              <a:t>aerosol surface concentrations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435F21-DDA4-4D6A-ACB9-83BD4E36C4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19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B3A23F5-9D6A-4768-B9F5-E5E1E2C4687C}"/>
              </a:ext>
            </a:extLst>
          </p:cNvPr>
          <p:cNvSpPr/>
          <p:nvPr/>
        </p:nvSpPr>
        <p:spPr>
          <a:xfrm>
            <a:off x="542368" y="4814636"/>
            <a:ext cx="10711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cs typeface="Calibri" panose="020F0502020204030204" pitchFamily="34" charset="0"/>
              </a:rPr>
              <a:t>Pankaj Kumar</a:t>
            </a:r>
            <a:endParaRPr lang="en-US" sz="1100" dirty="0">
              <a:latin typeface="+mn-lt"/>
            </a:endParaRPr>
          </a:p>
        </p:txBody>
      </p:sp>
      <p:pic>
        <p:nvPicPr>
          <p:cNvPr id="8" name="Picture 4" descr="Partner – DeepRain">
            <a:extLst>
              <a:ext uri="{FF2B5EF4-FFF2-40B4-BE49-F238E27FC236}">
                <a16:creationId xmlns:a16="http://schemas.microsoft.com/office/drawing/2014/main" id="{33B97DD7-2DBB-42A1-B782-57602529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064DEAE9-AC15-49D5-91C0-1BC14604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35D798-5123-4771-800F-FD60B0FA4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66" y="983836"/>
            <a:ext cx="7455238" cy="37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217344" y="4747358"/>
            <a:ext cx="3264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954" y="1397604"/>
            <a:ext cx="2514300" cy="24998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5615344" y="1249137"/>
            <a:ext cx="2433600" cy="138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Point source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All natural aerosols 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Biomass-burning plumes 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Volcanic plumes (FPLUME)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Online emission module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MEGAN</a:t>
            </a:r>
          </a:p>
          <a:p>
            <a:pPr marL="171399" indent="-158701"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New BB Plumes</a:t>
            </a:r>
          </a:p>
        </p:txBody>
      </p:sp>
      <p:sp>
        <p:nvSpPr>
          <p:cNvPr id="160" name="Google Shape;160;p23"/>
          <p:cNvSpPr txBox="1"/>
          <p:nvPr/>
        </p:nvSpPr>
        <p:spPr>
          <a:xfrm>
            <a:off x="385511" y="1366363"/>
            <a:ext cx="2513700" cy="175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Optics of all natural aerosols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Optics of internally mixed aerosols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Coupling with radiation (full and reduced grid)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Warm and cold activation</a:t>
            </a:r>
          </a:p>
          <a:p>
            <a:pPr marL="171399" lvl="0" indent="-158701"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INAS ice nucleation scheme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Multiple radiation call  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rgbClr val="92D050"/>
                </a:solidFill>
              </a:rPr>
              <a:t>Prescribed optics in nc files </a:t>
            </a:r>
          </a:p>
        </p:txBody>
      </p:sp>
      <p:sp>
        <p:nvSpPr>
          <p:cNvPr id="161" name="Google Shape;161;p23"/>
          <p:cNvSpPr/>
          <p:nvPr/>
        </p:nvSpPr>
        <p:spPr>
          <a:xfrm>
            <a:off x="5138879" y="3369999"/>
            <a:ext cx="3709200" cy="100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Lifetime based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Linearized schemes (LINOZ, N</a:t>
            </a:r>
            <a:r>
              <a:rPr lang="en-US" sz="1200" b="1" i="0" u="none" strike="noStrike" cap="none" baseline="-2500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O-NOy)</a:t>
            </a:r>
            <a:endParaRPr lang="en-US" sz="120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104" lvl="1" indent="-171399">
              <a:lnSpc>
                <a:spcPct val="98181"/>
              </a:lnSpc>
              <a:buSzPts val="15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Simplified OH chemistry </a:t>
            </a:r>
            <a:r>
              <a:rPr lang="en-US" sz="1200" b="1">
                <a:solidFill>
                  <a:srgbClr val="92D050"/>
                </a:solidFill>
              </a:rPr>
              <a:t>+ O(1D) </a:t>
            </a:r>
          </a:p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MECCA/KPP</a:t>
            </a:r>
          </a:p>
          <a:p>
            <a:pPr marL="403104" lvl="1" indent="-171399">
              <a:lnSpc>
                <a:spcPct val="98181"/>
              </a:lnSpc>
              <a:buSzPts val="1500"/>
              <a:buFont typeface="Arial"/>
              <a:buChar char="•"/>
            </a:pPr>
            <a:r>
              <a:rPr lang="en-US" sz="1200" b="1">
                <a:solidFill>
                  <a:srgbClr val="92D050"/>
                </a:solidFill>
              </a:rPr>
              <a:t>Dry and wet deposition for gases</a:t>
            </a:r>
          </a:p>
          <a:p>
            <a:pPr marL="403104" lvl="1" indent="-171399">
              <a:lnSpc>
                <a:spcPct val="98181"/>
              </a:lnSpc>
              <a:buSzPts val="1500"/>
              <a:buFont typeface="Arial"/>
              <a:buChar char="•"/>
            </a:pPr>
            <a:r>
              <a:rPr lang="en-US" sz="1200" b="1">
                <a:solidFill>
                  <a:srgbClr val="92D050"/>
                </a:solidFill>
              </a:rPr>
              <a:t>LINOZ V3</a:t>
            </a:r>
          </a:p>
          <a:p>
            <a:pPr marL="231705" lvl="1">
              <a:lnSpc>
                <a:spcPct val="98181"/>
              </a:lnSpc>
              <a:buSzPts val="1500"/>
            </a:pPr>
            <a:endParaRPr lang="en-US" sz="1200" b="1">
              <a:solidFill>
                <a:srgbClr val="92D050"/>
              </a:solidFill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811763" y="3588417"/>
            <a:ext cx="2238713" cy="114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Modal treatment 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AERODYN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ISORROPIA</a:t>
            </a:r>
          </a:p>
          <a:p>
            <a:pPr marL="171399" indent="-158701"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Water uptake </a:t>
            </a:r>
          </a:p>
          <a:p>
            <a:pPr marL="171399" indent="-158701"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rgbClr val="92D050"/>
                </a:solidFill>
              </a:rPr>
              <a:t>Subpollen particles (SPP)</a:t>
            </a:r>
          </a:p>
        </p:txBody>
      </p:sp>
      <p:sp>
        <p:nvSpPr>
          <p:cNvPr id="163" name="Google Shape;163;p23"/>
          <p:cNvSpPr/>
          <p:nvPr/>
        </p:nvSpPr>
        <p:spPr>
          <a:xfrm>
            <a:off x="397289" y="1369350"/>
            <a:ext cx="2423100" cy="1821719"/>
          </a:xfrm>
          <a:prstGeom prst="wedgeRoundRectCallout">
            <a:avLst>
              <a:gd name="adj1" fmla="val 55577"/>
              <a:gd name="adj2" fmla="val 28398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327550" y="3351902"/>
            <a:ext cx="3540900" cy="1140788"/>
          </a:xfrm>
          <a:prstGeom prst="wedgeRoundRectCallout">
            <a:avLst>
              <a:gd name="adj1" fmla="val -55873"/>
              <a:gd name="adj2" fmla="val -29772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811763" y="3603692"/>
            <a:ext cx="2238713" cy="1002259"/>
          </a:xfrm>
          <a:prstGeom prst="wedgeRoundRectCallout">
            <a:avLst>
              <a:gd name="adj1" fmla="val 59263"/>
              <a:gd name="adj2" fmla="val -38296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5633044" y="1234394"/>
            <a:ext cx="2398200" cy="1421668"/>
          </a:xfrm>
          <a:prstGeom prst="wedgeRoundRectCallout">
            <a:avLst>
              <a:gd name="adj1" fmla="val -55699"/>
              <a:gd name="adj2" fmla="val 35539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3297116" y="399633"/>
            <a:ext cx="545499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open source release 2025.04</a:t>
            </a:r>
            <a:endParaRPr lang="en-US"/>
          </a:p>
        </p:txBody>
      </p:sp>
      <p:sp>
        <p:nvSpPr>
          <p:cNvPr id="175" name="Google Shape;175;p23"/>
          <p:cNvSpPr txBox="1"/>
          <p:nvPr/>
        </p:nvSpPr>
        <p:spPr>
          <a:xfrm>
            <a:off x="6505190" y="3885142"/>
            <a:ext cx="16002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(--enable-art-gpl</a:t>
            </a:r>
            <a:r>
              <a:rPr lang="en-US" sz="1200" b="1" i="0" u="none" strike="noStrike" cap="none">
                <a:solidFill>
                  <a:schemeClr val="bg1">
                    <a:lumMod val="65000"/>
                  </a:schemeClr>
                </a:solidFill>
                <a:sym typeface="Arial"/>
              </a:rPr>
              <a:t>)</a:t>
            </a:r>
          </a:p>
        </p:txBody>
      </p:sp>
      <p:pic>
        <p:nvPicPr>
          <p:cNvPr id="21" name="Google Shape;122;p20">
            <a:extLst>
              <a:ext uri="{FF2B5EF4-FFF2-40B4-BE49-F238E27FC236}">
                <a16:creationId xmlns:a16="http://schemas.microsoft.com/office/drawing/2014/main" id="{4FBF3ECE-3A66-4624-90CF-4D7687F1B2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9132" r="9812" b="32894"/>
          <a:stretch/>
        </p:blipFill>
        <p:spPr>
          <a:xfrm>
            <a:off x="352060" y="310168"/>
            <a:ext cx="2988000" cy="59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57A08808-62B5-4C8C-873F-2DCDC7252C29}"/>
              </a:ext>
            </a:extLst>
          </p:cNvPr>
          <p:cNvSpPr/>
          <p:nvPr/>
        </p:nvSpPr>
        <p:spPr>
          <a:xfrm>
            <a:off x="5079380" y="2683733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39E1E6-48E9-4A0D-B8AB-32916888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99" y="296153"/>
            <a:ext cx="8376293" cy="575813"/>
          </a:xfrm>
        </p:spPr>
        <p:txBody>
          <a:bodyPr>
            <a:normAutofit/>
          </a:bodyPr>
          <a:lstStyle/>
          <a:p>
            <a:r>
              <a:rPr lang="en-US" dirty="0"/>
              <a:t>ICON-</a:t>
            </a:r>
            <a:r>
              <a:rPr lang="en-US" dirty="0" err="1"/>
              <a:t>SmART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towards</a:t>
            </a:r>
            <a:r>
              <a:rPr lang="de-DE" dirty="0">
                <a:solidFill>
                  <a:schemeClr val="tx1"/>
                </a:solidFill>
              </a:rPr>
              <a:t> „fast“ </a:t>
            </a:r>
            <a:r>
              <a:rPr lang="de-DE" dirty="0" err="1">
                <a:solidFill>
                  <a:schemeClr val="tx1"/>
                </a:solidFill>
              </a:rPr>
              <a:t>chemistry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aerosols</a:t>
            </a:r>
            <a:r>
              <a:rPr lang="de-DE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804797-1C3B-426C-8CC3-90A8EE08F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de-DE" smtClean="0"/>
              <a:t>20</a:t>
            </a:fld>
            <a:endParaRPr lang="de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B6F22BB-C57A-4822-8ACC-6479B9228E92}"/>
              </a:ext>
            </a:extLst>
          </p:cNvPr>
          <p:cNvSpPr txBox="1">
            <a:spLocks/>
          </p:cNvSpPr>
          <p:nvPr/>
        </p:nvSpPr>
        <p:spPr>
          <a:xfrm>
            <a:off x="400048" y="994352"/>
            <a:ext cx="7732907" cy="353304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u="sng" dirty="0"/>
              <a:t>Ongoing work: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Natural emissions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Anthropogenic emissions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Efficient chemistry and aerosol dynamics</a:t>
            </a:r>
          </a:p>
          <a:p>
            <a:pPr lvl="4"/>
            <a:r>
              <a:rPr lang="en-US" sz="1600" dirty="0">
                <a:solidFill>
                  <a:schemeClr val="tx1"/>
                </a:solidFill>
              </a:rPr>
              <a:t>	Emulation of ISORROPIA and Cloud-J</a:t>
            </a:r>
          </a:p>
          <a:p>
            <a:pPr lvl="4"/>
            <a:r>
              <a:rPr lang="en-US" sz="1600" dirty="0">
                <a:solidFill>
                  <a:schemeClr val="tx1"/>
                </a:solidFill>
              </a:rPr>
              <a:t>	Using ~10 aerosol species instead of ~50 </a:t>
            </a: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1600" dirty="0"/>
          </a:p>
        </p:txBody>
      </p:sp>
      <p:pic>
        <p:nvPicPr>
          <p:cNvPr id="8" name="Picture 4" descr="Partner – DeepRain">
            <a:extLst>
              <a:ext uri="{FF2B5EF4-FFF2-40B4-BE49-F238E27FC236}">
                <a16:creationId xmlns:a16="http://schemas.microsoft.com/office/drawing/2014/main" id="{A8838AE9-B8A6-44A2-B814-77C94920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1" y="4760997"/>
            <a:ext cx="935179" cy="3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A58F6609-3239-410B-9937-920CC423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69" y="4734118"/>
            <a:ext cx="1476695" cy="4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B628D19-7661-4ED6-9555-B2DCAF6B65D3}"/>
              </a:ext>
            </a:extLst>
          </p:cNvPr>
          <p:cNvSpPr/>
          <p:nvPr/>
        </p:nvSpPr>
        <p:spPr>
          <a:xfrm>
            <a:off x="5880409" y="1228500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384682C-B8DB-4CC4-9CF5-A84707506BCC}"/>
              </a:ext>
            </a:extLst>
          </p:cNvPr>
          <p:cNvSpPr/>
          <p:nvPr/>
        </p:nvSpPr>
        <p:spPr>
          <a:xfrm>
            <a:off x="5838581" y="1435579"/>
            <a:ext cx="1886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Relevance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keep the essential aerosol–radiation–cloud interactions that drive climate forcing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08696F6-DDF0-47F7-8AF7-AA4BA4F96761}"/>
              </a:ext>
            </a:extLst>
          </p:cNvPr>
          <p:cNvSpPr/>
          <p:nvPr/>
        </p:nvSpPr>
        <p:spPr>
          <a:xfrm>
            <a:off x="6794340" y="2650254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FFAC766-2CAE-4BD2-84BB-FCD38FDADACA}"/>
              </a:ext>
            </a:extLst>
          </p:cNvPr>
          <p:cNvSpPr/>
          <p:nvPr/>
        </p:nvSpPr>
        <p:spPr>
          <a:xfrm>
            <a:off x="6838944" y="2968939"/>
            <a:ext cx="1755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Efficiency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reduce complexity to achieve feasible long climate simulations.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8F662F6-8311-4049-BF4B-7F6A2BF694F5}"/>
              </a:ext>
            </a:extLst>
          </p:cNvPr>
          <p:cNvSpPr/>
          <p:nvPr/>
        </p:nvSpPr>
        <p:spPr>
          <a:xfrm>
            <a:off x="4973911" y="3038276"/>
            <a:ext cx="2010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Consistency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remain traceable to detailed, physically based reference models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955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deposition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by analogy to Ohm’s law that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i</a:t>
            </a:r>
            <a:r>
              <a:rPr lang="en-US" sz="1600" i="1" dirty="0"/>
              <a:t> </a:t>
            </a:r>
            <a:r>
              <a:rPr lang="en-US" sz="1600" dirty="0"/>
              <a:t>is the sum of three resistances in series describing resistance to turbulent transport through the aerodynamic layer (</a:t>
            </a:r>
            <a:r>
              <a:rPr lang="en-US" sz="1600" i="1" dirty="0"/>
              <a:t>R</a:t>
            </a:r>
            <a:r>
              <a:rPr lang="en-US" sz="1600" i="1" baseline="-25000" dirty="0"/>
              <a:t>A</a:t>
            </a:r>
            <a:r>
              <a:rPr lang="en-US" sz="1600" dirty="0"/>
              <a:t>), resistance to diffusion through the quasi-laminar boundary layer (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B,i</a:t>
            </a:r>
            <a:r>
              <a:rPr lang="en-US" sz="1600" dirty="0"/>
              <a:t>), and resistance to surface uptake (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C,i</a:t>
            </a:r>
            <a:r>
              <a:rPr lang="en-US" sz="1600" dirty="0"/>
              <a:t>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89" y="2405398"/>
            <a:ext cx="4784452" cy="2322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390" y="2514969"/>
            <a:ext cx="1952216" cy="652141"/>
          </a:xfrm>
          <a:prstGeom prst="rect">
            <a:avLst/>
          </a:prstGeom>
        </p:spPr>
      </p:pic>
      <p:sp>
        <p:nvSpPr>
          <p:cNvPr id="8" name="Rectangle 10"/>
          <p:cNvSpPr/>
          <p:nvPr/>
        </p:nvSpPr>
        <p:spPr>
          <a:xfrm>
            <a:off x="437023" y="4779166"/>
            <a:ext cx="19287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Source: Brasseur and Jacob 2017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>
          <a:xfrm>
            <a:off x="225425" y="4830025"/>
            <a:ext cx="1044000" cy="270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smtClean="0">
                <a:solidFill>
                  <a:schemeClr val="tx1"/>
                </a:solidFill>
              </a:rPr>
              <a:t>3</a:t>
            </a:fld>
            <a:endParaRPr lang="en-US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7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D79C-C506-8EDE-0557-93D9ED23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A801C2-83E9-8832-318B-121CF377B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Dry Deposition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47712E-F66C-DE99-086B-0BD3B05FF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98" y="1203136"/>
            <a:ext cx="8453093" cy="3271987"/>
          </a:xfrm>
        </p:spPr>
        <p:txBody>
          <a:bodyPr/>
          <a:lstStyle/>
          <a:p>
            <a:pPr marL="82800" indent="0">
              <a:buNone/>
            </a:pPr>
            <a:r>
              <a:rPr lang="de-CH" b="1" dirty="0"/>
              <a:t>XML tags</a:t>
            </a:r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r>
              <a:rPr lang="de-CH" dirty="0"/>
              <a:t> </a:t>
            </a:r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098C3-7E66-CD29-DE33-F82ACD29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8" y="2305050"/>
            <a:ext cx="3810000" cy="1371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661222-298A-A5B8-6429-96DD1EEBFED4}"/>
              </a:ext>
            </a:extLst>
          </p:cNvPr>
          <p:cNvCxnSpPr>
            <a:cxnSpLocks/>
          </p:cNvCxnSpPr>
          <p:nvPr/>
        </p:nvCxnSpPr>
        <p:spPr>
          <a:xfrm flipH="1">
            <a:off x="1089660" y="1643415"/>
            <a:ext cx="1386840" cy="541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7C19FD-8A61-8956-0531-CBA0A0DFC7AF}"/>
              </a:ext>
            </a:extLst>
          </p:cNvPr>
          <p:cNvSpPr txBox="1"/>
          <p:nvPr/>
        </p:nvSpPr>
        <p:spPr>
          <a:xfrm>
            <a:off x="2680936" y="1454815"/>
            <a:ext cx="2538764" cy="5486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CH" sz="1600" dirty="0">
                <a:latin typeface="+mn-lt"/>
                <a:cs typeface="Segoe UI" panose="020B0502040204020203" pitchFamily="34" charset="0"/>
              </a:rPr>
              <a:t>Switch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to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activate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dry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deposition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for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given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tracer</a:t>
            </a:r>
            <a:endParaRPr lang="en-US" sz="1600" dirty="0">
              <a:latin typeface="+mn-lt"/>
              <a:cs typeface="Segoe UI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7EEAD8-D093-138F-468F-8CF93AB3D95D}"/>
              </a:ext>
            </a:extLst>
          </p:cNvPr>
          <p:cNvCxnSpPr>
            <a:cxnSpLocks/>
          </p:cNvCxnSpPr>
          <p:nvPr/>
        </p:nvCxnSpPr>
        <p:spPr>
          <a:xfrm flipH="1">
            <a:off x="3914118" y="2246293"/>
            <a:ext cx="685802" cy="316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11D66F-9254-5303-2757-EEC135FC68B4}"/>
              </a:ext>
            </a:extLst>
          </p:cNvPr>
          <p:cNvSpPr txBox="1"/>
          <p:nvPr/>
        </p:nvSpPr>
        <p:spPr>
          <a:xfrm>
            <a:off x="4673558" y="2003455"/>
            <a:ext cx="2354580" cy="54864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600" dirty="0" err="1">
                <a:latin typeface="+mn-lt"/>
                <a:cs typeface="Segoe UI" panose="020B0502040204020203" pitchFamily="34" charset="0"/>
              </a:rPr>
              <a:t>Effective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Henry’s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Law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constant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[M atm-1]</a:t>
            </a:r>
            <a:endParaRPr lang="en-US" sz="1600" dirty="0">
              <a:latin typeface="+mn-lt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36062C-706F-9644-FFDA-23D5B0C8F0A8}"/>
              </a:ext>
            </a:extLst>
          </p:cNvPr>
          <p:cNvCxnSpPr>
            <a:cxnSpLocks/>
          </p:cNvCxnSpPr>
          <p:nvPr/>
        </p:nvCxnSpPr>
        <p:spPr>
          <a:xfrm flipH="1">
            <a:off x="3501788" y="2776894"/>
            <a:ext cx="1786492" cy="19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5E2D4D-8914-F908-36F3-803D30ED1F30}"/>
              </a:ext>
            </a:extLst>
          </p:cNvPr>
          <p:cNvSpPr txBox="1"/>
          <p:nvPr/>
        </p:nvSpPr>
        <p:spPr>
          <a:xfrm>
            <a:off x="5415258" y="2613962"/>
            <a:ext cx="2905782" cy="54864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600" dirty="0" err="1">
                <a:latin typeface="+mn-lt"/>
                <a:cs typeface="Segoe UI" panose="020B0502040204020203" pitchFamily="34" charset="0"/>
              </a:rPr>
              <a:t>Reactivity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of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tracer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from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0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to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1</a:t>
            </a:r>
            <a:endParaRPr lang="en-US" sz="16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388221-3327-40D0-8EE5-DFAB44EA5DEB}"/>
              </a:ext>
            </a:extLst>
          </p:cNvPr>
          <p:cNvSpPr txBox="1"/>
          <p:nvPr/>
        </p:nvSpPr>
        <p:spPr>
          <a:xfrm>
            <a:off x="4518660" y="3632661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cs typeface="Segoe UI" panose="020B0502040204020203" pitchFamily="34" charset="0"/>
              </a:rPr>
              <a:t>&lt;vdmol1&gt; = ratio of 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H2O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/D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i 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(substance </a:t>
            </a:r>
            <a:r>
              <a:rPr lang="en-US" sz="1600" dirty="0" err="1">
                <a:latin typeface="+mn-lt"/>
                <a:cs typeface="Segoe UI" panose="020B0502040204020203" pitchFamily="34" charset="0"/>
              </a:rPr>
              <a:t>i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)</a:t>
            </a:r>
            <a:br>
              <a:rPr lang="en-US" sz="1600" dirty="0">
                <a:latin typeface="+mn-lt"/>
                <a:cs typeface="Segoe UI" panose="020B0502040204020203" pitchFamily="34" charset="0"/>
              </a:rPr>
            </a:br>
            <a:r>
              <a:rPr lang="en-US" sz="1600" dirty="0">
                <a:latin typeface="+mn-lt"/>
                <a:cs typeface="Segoe UI" panose="020B0502040204020203" pitchFamily="34" charset="0"/>
              </a:rPr>
              <a:t>&lt;vdmol2&gt; = ratio of 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0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/D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i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, where 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0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 is a reference substance (CO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 or H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O). </a:t>
            </a:r>
          </a:p>
          <a:p>
            <a:r>
              <a:rPr lang="en-US" sz="1600" dirty="0">
                <a:latin typeface="+mn-lt"/>
                <a:cs typeface="Segoe UI" panose="020B0502040204020203" pitchFamily="34" charset="0"/>
              </a:rPr>
              <a:t>Note: In the current version, 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0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 = D</a:t>
            </a:r>
            <a:r>
              <a:rPr lang="en-US" sz="1600" baseline="-25000" dirty="0">
                <a:latin typeface="+mn-lt"/>
                <a:cs typeface="Segoe UI" panose="020B0502040204020203" pitchFamily="34" charset="0"/>
              </a:rPr>
              <a:t>H₂O</a:t>
            </a:r>
            <a:r>
              <a:rPr lang="en-US" sz="1600" dirty="0">
                <a:latin typeface="+mn-lt"/>
                <a:cs typeface="Segoe UI" panose="020B0502040204020203" pitchFamily="34" charset="0"/>
              </a:rPr>
              <a:t>, so vdmol1 = vdmol2!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99EB69F-FF34-934B-730E-E9A3CAEE429B}"/>
              </a:ext>
            </a:extLst>
          </p:cNvPr>
          <p:cNvSpPr/>
          <p:nvPr/>
        </p:nvSpPr>
        <p:spPr>
          <a:xfrm>
            <a:off x="4257019" y="3158792"/>
            <a:ext cx="261641" cy="5178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7695E-BF01-89E2-106D-98390DE6F2C6}"/>
              </a:ext>
            </a:extLst>
          </p:cNvPr>
          <p:cNvSpPr txBox="1"/>
          <p:nvPr/>
        </p:nvSpPr>
        <p:spPr>
          <a:xfrm>
            <a:off x="4607544" y="3281243"/>
            <a:ext cx="2905782" cy="54864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600" dirty="0" err="1">
                <a:latin typeface="+mn-lt"/>
                <a:cs typeface="Segoe UI" panose="020B0502040204020203" pitchFamily="34" charset="0"/>
              </a:rPr>
              <a:t>Molecular</a:t>
            </a:r>
            <a:r>
              <a:rPr lang="de-CH" sz="1600" dirty="0">
                <a:latin typeface="+mn-lt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+mn-lt"/>
                <a:cs typeface="Segoe UI" panose="020B0502040204020203" pitchFamily="34" charset="0"/>
              </a:rPr>
              <a:t>diffusivities</a:t>
            </a:r>
            <a:endParaRPr lang="en-US" sz="16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25116C7-675D-4AE7-82DD-3877A0944F9F}"/>
              </a:ext>
            </a:extLst>
          </p:cNvPr>
          <p:cNvSpPr/>
          <p:nvPr/>
        </p:nvSpPr>
        <p:spPr>
          <a:xfrm>
            <a:off x="379184" y="4797772"/>
            <a:ext cx="10021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Corina Keller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4146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35E7-4E48-819D-3EAA-B9C957F75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CB9D4-9373-28D6-FE04-7FA8A69DA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Wet</a:t>
            </a:r>
            <a:r>
              <a:rPr lang="de-CH" dirty="0"/>
              <a:t> Deposition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78FA52B-6A77-D76E-8793-0B7343768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99" y="965669"/>
            <a:ext cx="8026402" cy="3658136"/>
          </a:xfrm>
        </p:spPr>
        <p:txBody>
          <a:bodyPr/>
          <a:lstStyle/>
          <a:p>
            <a:pPr marL="82800" indent="0">
              <a:buNone/>
            </a:pPr>
            <a:r>
              <a:rPr lang="de-CH" b="1" dirty="0" err="1"/>
              <a:t>Parametrization</a:t>
            </a:r>
            <a:endParaRPr lang="de-CH" b="1" dirty="0"/>
          </a:p>
          <a:p>
            <a:pPr marL="82800" indent="0">
              <a:buNone/>
            </a:pPr>
            <a:r>
              <a:rPr lang="de-CH" dirty="0" err="1"/>
              <a:t>Based</a:t>
            </a:r>
            <a:r>
              <a:rPr lang="de-CH" dirty="0"/>
              <a:t> on [Simpson et al., 2012].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distinguish</a:t>
            </a:r>
            <a:r>
              <a:rPr lang="de-CH" dirty="0"/>
              <a:t> </a:t>
            </a:r>
            <a:r>
              <a:rPr lang="de-CH" dirty="0" err="1"/>
              <a:t>between</a:t>
            </a:r>
            <a:r>
              <a:rPr lang="de-CH" dirty="0"/>
              <a:t> in- and sub-</a:t>
            </a:r>
            <a:r>
              <a:rPr lang="de-CH" dirty="0" err="1"/>
              <a:t>cloud</a:t>
            </a:r>
            <a:r>
              <a:rPr lang="de-CH" dirty="0"/>
              <a:t> </a:t>
            </a:r>
            <a:r>
              <a:rPr lang="de-CH" dirty="0" err="1"/>
              <a:t>scavenging</a:t>
            </a:r>
            <a:r>
              <a:rPr lang="de-CH" dirty="0"/>
              <a:t>.</a:t>
            </a:r>
          </a:p>
          <a:p>
            <a:pPr marL="82800" indent="0">
              <a:buNone/>
            </a:pPr>
            <a:r>
              <a:rPr lang="de-CH" dirty="0"/>
              <a:t> </a:t>
            </a:r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  <a:p>
            <a:pPr marL="82800" indent="0">
              <a:buNone/>
            </a:pPr>
            <a:endParaRPr lang="de-CH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AA7A0-5FC0-053E-12A4-FE1B5222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2050101"/>
            <a:ext cx="1466850" cy="759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A01A-77EA-1E66-8FC3-FD96DCF6A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712" y="2130537"/>
            <a:ext cx="1466851" cy="6115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3512EB-6034-06C8-E7E4-78D0F4D4759D}"/>
              </a:ext>
            </a:extLst>
          </p:cNvPr>
          <p:cNvCxnSpPr>
            <a:stCxn id="4" idx="2"/>
          </p:cNvCxnSpPr>
          <p:nvPr/>
        </p:nvCxnSpPr>
        <p:spPr>
          <a:xfrm flipV="1">
            <a:off x="1235075" y="2656000"/>
            <a:ext cx="136525" cy="1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D034C9-96AF-9B65-91B2-08D92F74DA58}"/>
              </a:ext>
            </a:extLst>
          </p:cNvPr>
          <p:cNvCxnSpPr>
            <a:cxnSpLocks/>
          </p:cNvCxnSpPr>
          <p:nvPr/>
        </p:nvCxnSpPr>
        <p:spPr>
          <a:xfrm flipH="1" flipV="1">
            <a:off x="1755775" y="2665432"/>
            <a:ext cx="136525" cy="1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F52701-2CE6-83F2-469A-A284EBBA8B9C}"/>
              </a:ext>
            </a:extLst>
          </p:cNvPr>
          <p:cNvCxnSpPr>
            <a:cxnSpLocks/>
          </p:cNvCxnSpPr>
          <p:nvPr/>
        </p:nvCxnSpPr>
        <p:spPr>
          <a:xfrm flipH="1">
            <a:off x="1768475" y="2021619"/>
            <a:ext cx="136525" cy="1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CACC31-C958-3986-20E0-6AF3AC5C8A7B}"/>
              </a:ext>
            </a:extLst>
          </p:cNvPr>
          <p:cNvSpPr txBox="1"/>
          <p:nvPr/>
        </p:nvSpPr>
        <p:spPr>
          <a:xfrm>
            <a:off x="1968500" y="1970047"/>
            <a:ext cx="1192212" cy="207216"/>
          </a:xfrm>
          <a:prstGeom prst="rect">
            <a:avLst/>
          </a:prstGeom>
        </p:spPr>
        <p:txBody>
          <a:bodyPr vert="horz" wrap="square" lIns="0" tIns="0" rIns="0" bIns="0" rtlCol="0">
            <a:normAutofit fontScale="85000" lnSpcReduction="10000"/>
          </a:bodyPr>
          <a:lstStyle/>
          <a:p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Precipitation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rate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98CDD-0BBB-A45B-DC63-FA884C6D2F06}"/>
              </a:ext>
            </a:extLst>
          </p:cNvPr>
          <p:cNvSpPr txBox="1"/>
          <p:nvPr/>
        </p:nvSpPr>
        <p:spPr>
          <a:xfrm>
            <a:off x="1968500" y="2715899"/>
            <a:ext cx="1192212" cy="20721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Water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density</a:t>
            </a:r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24315-0EDB-9ECF-B985-595C05E29A52}"/>
              </a:ext>
            </a:extLst>
          </p:cNvPr>
          <p:cNvSpPr txBox="1"/>
          <p:nvPr/>
        </p:nvSpPr>
        <p:spPr>
          <a:xfrm>
            <a:off x="613568" y="2837832"/>
            <a:ext cx="1466850" cy="3388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Scavenging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depth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assumed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 1000 m</a:t>
            </a:r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46D379-66B5-4FBC-C16E-67E0208B5656}"/>
              </a:ext>
            </a:extLst>
          </p:cNvPr>
          <p:cNvCxnSpPr>
            <a:cxnSpLocks/>
          </p:cNvCxnSpPr>
          <p:nvPr/>
        </p:nvCxnSpPr>
        <p:spPr>
          <a:xfrm>
            <a:off x="1066800" y="2178915"/>
            <a:ext cx="136525" cy="153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A0E8AD-8B4C-5662-F19D-75E4BBD68471}"/>
              </a:ext>
            </a:extLst>
          </p:cNvPr>
          <p:cNvSpPr txBox="1"/>
          <p:nvPr/>
        </p:nvSpPr>
        <p:spPr>
          <a:xfrm>
            <a:off x="470694" y="1994686"/>
            <a:ext cx="1192212" cy="20721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100" dirty="0">
                <a:latin typeface="Segoe UI" panose="020B0502040204020203" pitchFamily="34" charset="0"/>
                <a:cs typeface="Segoe UI" panose="020B0502040204020203" pitchFamily="34" charset="0"/>
              </a:rPr>
              <a:t>Mixing </a:t>
            </a:r>
            <a:r>
              <a:rPr lang="de-CH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9AE20-B652-425D-2F9F-EFADD716A4FD}"/>
              </a:ext>
            </a:extLst>
          </p:cNvPr>
          <p:cNvSpPr/>
          <p:nvPr/>
        </p:nvSpPr>
        <p:spPr>
          <a:xfrm>
            <a:off x="503714" y="2172569"/>
            <a:ext cx="1495741" cy="500965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8F8FD7-B83A-D756-6497-1A2526BC647C}"/>
              </a:ext>
            </a:extLst>
          </p:cNvPr>
          <p:cNvSpPr/>
          <p:nvPr/>
        </p:nvSpPr>
        <p:spPr>
          <a:xfrm>
            <a:off x="3131822" y="2179243"/>
            <a:ext cx="1495741" cy="500965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F9F4B-B553-49B4-3127-A8DDAD9E7F92}"/>
              </a:ext>
            </a:extLst>
          </p:cNvPr>
          <p:cNvSpPr txBox="1"/>
          <p:nvPr/>
        </p:nvSpPr>
        <p:spPr>
          <a:xfrm>
            <a:off x="4895802" y="2253940"/>
            <a:ext cx="3504164" cy="68155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Scavenging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ratios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de-CH" sz="12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in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de-CH" sz="12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sub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are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specified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in XML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file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are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listed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in Table S20 </a:t>
            </a:r>
            <a:r>
              <a:rPr lang="de-CH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CH" sz="1200" dirty="0">
                <a:latin typeface="Segoe UI" panose="020B0502040204020203" pitchFamily="34" charset="0"/>
                <a:cs typeface="Segoe UI" panose="020B0502040204020203" pitchFamily="34" charset="0"/>
              </a:rPr>
              <a:t> [Simpson et al., 2012]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4AB90C-50CB-444A-3689-283020ED4297}"/>
              </a:ext>
            </a:extLst>
          </p:cNvPr>
          <p:cNvSpPr/>
          <p:nvPr/>
        </p:nvSpPr>
        <p:spPr>
          <a:xfrm>
            <a:off x="4858797" y="2130537"/>
            <a:ext cx="3548604" cy="6115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16749D5-2E6C-4CF5-4BC5-8CAF042DF9CC}"/>
              </a:ext>
            </a:extLst>
          </p:cNvPr>
          <p:cNvSpPr/>
          <p:nvPr/>
        </p:nvSpPr>
        <p:spPr>
          <a:xfrm>
            <a:off x="3982166" y="2164003"/>
            <a:ext cx="361234" cy="2503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EE23B8-64E0-52F1-5E5F-68611CD662BA}"/>
              </a:ext>
            </a:extLst>
          </p:cNvPr>
          <p:cNvSpPr/>
          <p:nvPr/>
        </p:nvSpPr>
        <p:spPr>
          <a:xfrm>
            <a:off x="1293020" y="2149510"/>
            <a:ext cx="361234" cy="2503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20FF4D2-5148-403C-A824-BDE1BEFC81DA}"/>
              </a:ext>
            </a:extLst>
          </p:cNvPr>
          <p:cNvSpPr/>
          <p:nvPr/>
        </p:nvSpPr>
        <p:spPr>
          <a:xfrm>
            <a:off x="379184" y="4797772"/>
            <a:ext cx="10021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Corina Keller</a:t>
            </a:r>
            <a:endParaRPr lang="en-US" sz="1100" dirty="0"/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5F53D3E3-C0B0-4E06-9206-7078315E8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18" y="3898516"/>
            <a:ext cx="2872678" cy="706648"/>
          </a:xfrm>
          <a:prstGeom prst="rect">
            <a:avLst/>
          </a:prstGeom>
        </p:spPr>
      </p:pic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5CA81670-17F8-4EB0-91C1-81797901A807}"/>
              </a:ext>
            </a:extLst>
          </p:cNvPr>
          <p:cNvCxnSpPr>
            <a:cxnSpLocks/>
          </p:cNvCxnSpPr>
          <p:nvPr/>
        </p:nvCxnSpPr>
        <p:spPr>
          <a:xfrm flipH="1">
            <a:off x="2621089" y="3289512"/>
            <a:ext cx="1386840" cy="541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8">
            <a:extLst>
              <a:ext uri="{FF2B5EF4-FFF2-40B4-BE49-F238E27FC236}">
                <a16:creationId xmlns:a16="http://schemas.microsoft.com/office/drawing/2014/main" id="{781C85FA-5ABC-40AF-92C1-84987100E56B}"/>
              </a:ext>
            </a:extLst>
          </p:cNvPr>
          <p:cNvSpPr txBox="1"/>
          <p:nvPr/>
        </p:nvSpPr>
        <p:spPr>
          <a:xfrm>
            <a:off x="4212365" y="3100912"/>
            <a:ext cx="2538764" cy="5486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Switch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activate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wet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deposition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given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tracer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ight Brace 20">
            <a:extLst>
              <a:ext uri="{FF2B5EF4-FFF2-40B4-BE49-F238E27FC236}">
                <a16:creationId xmlns:a16="http://schemas.microsoft.com/office/drawing/2014/main" id="{57FE802C-ECEE-4EDA-8DE9-21FA4432FE62}"/>
              </a:ext>
            </a:extLst>
          </p:cNvPr>
          <p:cNvSpPr/>
          <p:nvPr/>
        </p:nvSpPr>
        <p:spPr>
          <a:xfrm>
            <a:off x="4903236" y="4180420"/>
            <a:ext cx="118154" cy="4247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6F724AAA-11E4-4DFB-9DF6-469D82958FE0}"/>
              </a:ext>
            </a:extLst>
          </p:cNvPr>
          <p:cNvSpPr txBox="1"/>
          <p:nvPr/>
        </p:nvSpPr>
        <p:spPr>
          <a:xfrm>
            <a:off x="5134409" y="4256249"/>
            <a:ext cx="2905782" cy="54864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Scavenging</a:t>
            </a:r>
            <a:r>
              <a:rPr lang="de-CH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ratios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7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7465BC-EFEF-49C2-981A-35EB45B14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37" y="1012120"/>
            <a:ext cx="4225703" cy="3785652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0CD4EAF-0E81-4F45-B5AC-5EEBBD846FCD}"/>
              </a:ext>
            </a:extLst>
          </p:cNvPr>
          <p:cNvSpPr/>
          <p:nvPr/>
        </p:nvSpPr>
        <p:spPr>
          <a:xfrm>
            <a:off x="456448" y="4836938"/>
            <a:ext cx="898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Zhou, 2014</a:t>
            </a:r>
          </a:p>
        </p:txBody>
      </p:sp>
      <p:sp>
        <p:nvSpPr>
          <p:cNvPr id="7" name="Google Shape;150;p30">
            <a:extLst>
              <a:ext uri="{FF2B5EF4-FFF2-40B4-BE49-F238E27FC236}">
                <a16:creationId xmlns:a16="http://schemas.microsoft.com/office/drawing/2014/main" id="{DB2F4806-095D-43F9-9B4C-6C52C98CFE6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96000" y="296244"/>
            <a:ext cx="6869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Pollen bursting &amp; subpollen particles (SPPs)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BA35E80-D15E-42E2-AFC8-D7CF4EE3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96" y="1335582"/>
            <a:ext cx="4572000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 relative humidity (RH) triggers pollen grain bursting.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Higher RH → faster bursting &amp; more grains affected.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~1,000 Subpollen Particles (SPPs) released per grain.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SPPs impact both human health &amp; cloud processes (</a:t>
            </a:r>
            <a:r>
              <a:rPr lang="en-US" altLang="de-DE" sz="180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iological ice nucleation)</a:t>
            </a:r>
            <a:r>
              <a: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FAF887-B7CA-4F51-934D-633DEAE9B00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16000" y="4769672"/>
            <a:ext cx="326368" cy="39614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8496AE-9CC1-4DC7-BD0D-A07742FE3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31" y="1202813"/>
            <a:ext cx="5461991" cy="3725764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836A4EA-05A9-409E-A734-9972452DBF99}"/>
              </a:ext>
            </a:extLst>
          </p:cNvPr>
          <p:cNvSpPr txBox="1"/>
          <p:nvPr/>
        </p:nvSpPr>
        <p:spPr>
          <a:xfrm>
            <a:off x="2518380" y="926031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Birch </a:t>
            </a:r>
            <a:r>
              <a:rPr lang="de-DE" sz="1200" b="1" dirty="0" err="1"/>
              <a:t>pollen</a:t>
            </a:r>
            <a:endParaRPr lang="de-DE" sz="1200" b="1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237336E-AE11-47A4-8B63-73F7839F5DD4}"/>
              </a:ext>
            </a:extLst>
          </p:cNvPr>
          <p:cNvSpPr/>
          <p:nvPr/>
        </p:nvSpPr>
        <p:spPr>
          <a:xfrm>
            <a:off x="509786" y="3361997"/>
            <a:ext cx="9156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H = 2000 m</a:t>
            </a:r>
            <a:endParaRPr lang="en-US" sz="11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CB0FD6-A61F-45C2-B11E-333F01F8A011}"/>
              </a:ext>
            </a:extLst>
          </p:cNvPr>
          <p:cNvSpPr/>
          <p:nvPr/>
        </p:nvSpPr>
        <p:spPr>
          <a:xfrm>
            <a:off x="509786" y="1594233"/>
            <a:ext cx="9156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H = 4000 m</a:t>
            </a:r>
            <a:endParaRPr lang="en-US" sz="11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C69099-E89F-43AC-A00C-35580F71FBCE}"/>
              </a:ext>
            </a:extLst>
          </p:cNvPr>
          <p:cNvSpPr txBox="1"/>
          <p:nvPr/>
        </p:nvSpPr>
        <p:spPr>
          <a:xfrm>
            <a:off x="5485245" y="93744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SPP</a:t>
            </a:r>
          </a:p>
        </p:txBody>
      </p:sp>
      <p:sp>
        <p:nvSpPr>
          <p:cNvPr id="9" name="Google Shape;150;p30">
            <a:extLst>
              <a:ext uri="{FF2B5EF4-FFF2-40B4-BE49-F238E27FC236}">
                <a16:creationId xmlns:a16="http://schemas.microsoft.com/office/drawing/2014/main" id="{1F40BDFD-1DCA-43E0-9402-4C4D22A4200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96000" y="296244"/>
            <a:ext cx="6869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lvl="0"/>
            <a:r>
              <a:rPr lang="de-DE" dirty="0"/>
              <a:t>Pollen </a:t>
            </a:r>
            <a:r>
              <a:rPr lang="de-DE" dirty="0" err="1"/>
              <a:t>vs</a:t>
            </a:r>
            <a:r>
              <a:rPr lang="de-DE" dirty="0"/>
              <a:t> Subpollen on 29 March 2014 </a:t>
            </a:r>
            <a:endParaRPr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F90BC9-DD90-4B26-A96A-3FBD0C5D5C87}"/>
              </a:ext>
            </a:extLst>
          </p:cNvPr>
          <p:cNvSpPr/>
          <p:nvPr/>
        </p:nvSpPr>
        <p:spPr>
          <a:xfrm>
            <a:off x="379184" y="4797772"/>
            <a:ext cx="14911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Werchner et al. 2022</a:t>
            </a:r>
            <a:endParaRPr lang="en-US" sz="11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375AB2-C207-4AFA-9B77-2E4839BE18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62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D7E162E-1D0A-4F0C-A37D-29C2D9C23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2" y="1208774"/>
            <a:ext cx="6967247" cy="3673564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E9E5F78-D0E9-44C7-A858-BC9D1E80343B}"/>
              </a:ext>
            </a:extLst>
          </p:cNvPr>
          <p:cNvSpPr/>
          <p:nvPr/>
        </p:nvSpPr>
        <p:spPr>
          <a:xfrm>
            <a:off x="7079425" y="3517650"/>
            <a:ext cx="390089" cy="339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8" name="Google Shape;150;p30">
            <a:extLst>
              <a:ext uri="{FF2B5EF4-FFF2-40B4-BE49-F238E27FC236}">
                <a16:creationId xmlns:a16="http://schemas.microsoft.com/office/drawing/2014/main" id="{50DCAAC2-5DB5-4E42-A8E7-91D0F62BF71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96000" y="296244"/>
            <a:ext cx="6869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lvl="0"/>
            <a:r>
              <a:rPr lang="de-DE" dirty="0"/>
              <a:t>SPP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3D3EBAE-4AF0-4353-9D77-3A016119719E}"/>
              </a:ext>
            </a:extLst>
          </p:cNvPr>
          <p:cNvSpPr/>
          <p:nvPr/>
        </p:nvSpPr>
        <p:spPr>
          <a:xfrm>
            <a:off x="5363415" y="398795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w SPP </a:t>
            </a:r>
            <a:r>
              <a:rPr lang="de-DE" sz="1800" b="1" dirty="0" err="1">
                <a:solidFill>
                  <a:schemeClr val="bg1"/>
                </a:solidFill>
              </a:rPr>
              <a:t>as</a:t>
            </a:r>
            <a:r>
              <a:rPr lang="de-DE" sz="1800" b="1" dirty="0">
                <a:solidFill>
                  <a:schemeClr val="bg1"/>
                </a:solidFill>
              </a:rPr>
              <a:t> IN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58F6549-D621-411A-94F9-C88DEF52F2BC}"/>
              </a:ext>
            </a:extLst>
          </p:cNvPr>
          <p:cNvSpPr/>
          <p:nvPr/>
        </p:nvSpPr>
        <p:spPr>
          <a:xfrm>
            <a:off x="1382429" y="3987950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w/o SPP </a:t>
            </a:r>
            <a:r>
              <a:rPr lang="de-DE" sz="1800" b="1" dirty="0" err="1">
                <a:solidFill>
                  <a:schemeClr val="bg1"/>
                </a:solidFill>
              </a:rPr>
              <a:t>as</a:t>
            </a:r>
            <a:r>
              <a:rPr lang="de-DE" sz="1800" b="1" dirty="0">
                <a:solidFill>
                  <a:schemeClr val="bg1"/>
                </a:solidFill>
              </a:rPr>
              <a:t> IN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2EE1086-380F-4518-8715-264AC6F806DC}"/>
              </a:ext>
            </a:extLst>
          </p:cNvPr>
          <p:cNvSpPr/>
          <p:nvPr/>
        </p:nvSpPr>
        <p:spPr>
          <a:xfrm>
            <a:off x="359804" y="4797772"/>
            <a:ext cx="14911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Werchner et al. 2022</a:t>
            </a:r>
            <a:endParaRPr lang="en-US" sz="11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AA74A2-6067-4A30-BAF9-5CEE239377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31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98B62-9DDB-46D3-82D0-9DF1FDD3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Prescribed aerosol optics in </a:t>
            </a:r>
            <a:r>
              <a:rPr lang="en-US" dirty="0" err="1"/>
              <a:t>NetCDF</a:t>
            </a:r>
            <a:r>
              <a:rPr lang="en-US" dirty="0"/>
              <a:t> database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13D27C-33FE-4025-9CDE-09321EEF1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1209281"/>
            <a:ext cx="8351999" cy="37046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Accelerated and consistent Mie code using python and </a:t>
            </a:r>
            <a:r>
              <a:rPr lang="de-DE" sz="1800" dirty="0"/>
              <a:t>C++ backend </a:t>
            </a:r>
            <a:r>
              <a:rPr lang="de-DE" sz="1800" dirty="0" err="1"/>
              <a:t>including</a:t>
            </a: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</a:t>
            </a:r>
            <a:r>
              <a:rPr lang="de-DE" sz="1800" dirty="0" err="1"/>
              <a:t>workflow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generating</a:t>
            </a:r>
            <a:r>
              <a:rPr lang="de-DE" sz="1800" dirty="0"/>
              <a:t> </a:t>
            </a:r>
            <a:r>
              <a:rPr lang="de-DE" sz="1800" dirty="0" err="1"/>
              <a:t>new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.</a:t>
            </a: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Optical properties for prognostic (</a:t>
            </a:r>
            <a:r>
              <a:rPr lang="en-US" sz="1800" dirty="0" err="1"/>
              <a:t>ecRad</a:t>
            </a:r>
            <a:r>
              <a:rPr lang="en-US" sz="1800" dirty="0"/>
              <a:t>) and diagnostic (AERONET, satellite and lidar) calculations for externally (unmixed) and internally mixed aerosol.</a:t>
            </a:r>
          </a:p>
          <a:p>
            <a:pPr marL="470917" indent="-342900">
              <a:lnSpc>
                <a:spcPct val="110000"/>
              </a:lnSpc>
            </a:pPr>
            <a:endParaRPr lang="en-US" sz="1800" dirty="0"/>
          </a:p>
          <a:p>
            <a:pPr marL="470917" indent="-342900">
              <a:lnSpc>
                <a:spcPct val="110000"/>
              </a:lnSpc>
            </a:pPr>
            <a:r>
              <a:rPr lang="en-US" sz="1800" dirty="0"/>
              <a:t>Modularity and flexibility in choosing and adopting aerosol optical properties with the tag </a:t>
            </a:r>
            <a:r>
              <a:rPr lang="en-US" sz="1800" dirty="0">
                <a:latin typeface="Consolas" panose="020B0609020204030204" pitchFamily="49" charset="0"/>
              </a:rPr>
              <a:t>“</a:t>
            </a:r>
            <a:r>
              <a:rPr lang="en-US" sz="1800" dirty="0" err="1">
                <a:latin typeface="Consolas" panose="020B0609020204030204" pitchFamily="49" charset="0"/>
              </a:rPr>
              <a:t>lut_optics</a:t>
            </a:r>
            <a:r>
              <a:rPr lang="en-US" sz="1800" dirty="0">
                <a:latin typeface="Consolas" panose="020B0609020204030204" pitchFamily="49" charset="0"/>
              </a:rPr>
              <a:t>” </a:t>
            </a:r>
            <a:r>
              <a:rPr lang="en-US" sz="1800" dirty="0"/>
              <a:t>in modes XML files. Example tags: </a:t>
            </a:r>
          </a:p>
          <a:p>
            <a:pPr marL="470917" indent="-342900">
              <a:lnSpc>
                <a:spcPct val="110000"/>
              </a:lnSpc>
            </a:pPr>
            <a:endParaRPr lang="en-US" sz="1800" dirty="0"/>
          </a:p>
          <a:p>
            <a:pPr marL="928117" lvl="1" indent="-342900">
              <a:lnSpc>
                <a:spcPct val="110000"/>
              </a:lnSpc>
            </a:pPr>
            <a:r>
              <a:rPr lang="en-US" dirty="0" err="1">
                <a:latin typeface="Consolas" panose="020B0609020204030204" pitchFamily="49" charset="0"/>
              </a:rPr>
              <a:t>dust_b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sz="1600" dirty="0"/>
              <a:t>			</a:t>
            </a:r>
            <a:r>
              <a:rPr lang="en-US" sz="1600" dirty="0" err="1"/>
              <a:t>nonspherical</a:t>
            </a:r>
            <a:r>
              <a:rPr lang="en-US" sz="1600" dirty="0"/>
              <a:t> dust</a:t>
            </a:r>
          </a:p>
          <a:p>
            <a:pPr marL="928117" lvl="1" indent="-342900">
              <a:lnSpc>
                <a:spcPct val="110000"/>
              </a:lnSpc>
            </a:pPr>
            <a:r>
              <a:rPr lang="en-US" dirty="0" err="1">
                <a:latin typeface="Consolas" panose="020B0609020204030204" pitchFamily="49" charset="0"/>
              </a:rPr>
              <a:t>dust_b_mie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sz="1600" dirty="0"/>
              <a:t>		spherical dust</a:t>
            </a:r>
          </a:p>
          <a:p>
            <a:pPr marL="928117" lvl="1" indent="-342900">
              <a:lnSpc>
                <a:spcPct val="110000"/>
              </a:lnSpc>
            </a:pPr>
            <a:r>
              <a:rPr lang="en-US" dirty="0">
                <a:latin typeface="Consolas" panose="020B0609020204030204" pitchFamily="49" charset="0"/>
              </a:rPr>
              <a:t>icoat15_dust_coa</a:t>
            </a:r>
            <a:r>
              <a:rPr lang="en-US" sz="1600" dirty="0"/>
              <a:t>	aged dust with 0.15×r inorganic coating </a:t>
            </a:r>
          </a:p>
          <a:p>
            <a:pPr marL="928117" lvl="1" indent="-342900">
              <a:lnSpc>
                <a:spcPct val="110000"/>
              </a:lnSpc>
            </a:pPr>
            <a:r>
              <a:rPr lang="en-US" dirty="0">
                <a:latin typeface="Consolas" panose="020B0609020204030204" pitchFamily="49" charset="0"/>
              </a:rPr>
              <a:t>ocoat15_dust_coa</a:t>
            </a:r>
            <a:r>
              <a:rPr lang="en-US" sz="1600" dirty="0"/>
              <a:t>	aged dust with 0.15×r organic coating </a:t>
            </a:r>
          </a:p>
          <a:p>
            <a:pPr marL="470917" indent="-342900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4C7B7B-20FB-4B29-B8AE-68F90E5D8B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40420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1">
  <a:themeElements>
    <a:clrScheme name="KIT">
      <a:dk1>
        <a:srgbClr val="000000"/>
      </a:dk1>
      <a:lt1>
        <a:srgbClr val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1055</Words>
  <Application>Microsoft Office PowerPoint</Application>
  <PresentationFormat>Bildschirmpräsentation (16:9)</PresentationFormat>
  <Paragraphs>190</Paragraphs>
  <Slides>20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Consolas</vt:lpstr>
      <vt:lpstr>Segoe UI</vt:lpstr>
      <vt:lpstr>Segoe UI Symbol</vt:lpstr>
      <vt:lpstr>Wingdings</vt:lpstr>
      <vt:lpstr>Simple Light</vt:lpstr>
      <vt:lpstr>Design1</vt:lpstr>
      <vt:lpstr>PowerPoint-Präsentation</vt:lpstr>
      <vt:lpstr>PowerPoint-Präsentation</vt:lpstr>
      <vt:lpstr>Dry deposition </vt:lpstr>
      <vt:lpstr>Dry Deposition</vt:lpstr>
      <vt:lpstr>Wet Deposition</vt:lpstr>
      <vt:lpstr>Pollen bursting &amp; subpollen particles (SPPs) </vt:lpstr>
      <vt:lpstr>Pollen vs Subpollen on 29 March 2014 </vt:lpstr>
      <vt:lpstr>SPP as ice nuclei</vt:lpstr>
      <vt:lpstr>Prescribed aerosol optics in NetCDF database</vt:lpstr>
      <vt:lpstr>MieAI: fast and flexible online aerosol optics </vt:lpstr>
      <vt:lpstr>HErZ project (2023-2027)</vt:lpstr>
      <vt:lpstr>ICON-SmART: comprehensive aerosols + chem </vt:lpstr>
      <vt:lpstr>Preliminary results: 5-days average surface conc.  </vt:lpstr>
      <vt:lpstr>Preliminary results: aerosols</vt:lpstr>
      <vt:lpstr>Community, support and training </vt:lpstr>
      <vt:lpstr>PowerPoint-Präsentation</vt:lpstr>
      <vt:lpstr>ICON-SmART: comprehensive chemistry </vt:lpstr>
      <vt:lpstr>ICON-SmART: comprehensive aerosol</vt:lpstr>
      <vt:lpstr>Preliminary results: aerosol surface concentrations</vt:lpstr>
      <vt:lpstr>ICON-SmART: towards „fast“ chemistry and aerosols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Hoshyaripour, Gholamali (IMK)</dc:creator>
  <cp:lastModifiedBy>Hoshyaripour, Gholamali (IMKTRO)</cp:lastModifiedBy>
  <cp:revision>300</cp:revision>
  <dcterms:modified xsi:type="dcterms:W3CDTF">2025-09-02T21:36:37Z</dcterms:modified>
</cp:coreProperties>
</file>