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5" r:id="rId2"/>
    <p:sldMasterId id="2147483709" r:id="rId3"/>
    <p:sldMasterId id="2147483729" r:id="rId4"/>
    <p:sldMasterId id="2147483732" r:id="rId5"/>
    <p:sldMasterId id="2147483762" r:id="rId6"/>
  </p:sldMasterIdLst>
  <p:notesMasterIdLst>
    <p:notesMasterId r:id="rId41"/>
  </p:notesMasterIdLst>
  <p:handoutMasterIdLst>
    <p:handoutMasterId r:id="rId42"/>
  </p:handoutMasterIdLst>
  <p:sldIdLst>
    <p:sldId id="1379" r:id="rId7"/>
    <p:sldId id="260" r:id="rId8"/>
    <p:sldId id="261" r:id="rId9"/>
    <p:sldId id="264" r:id="rId10"/>
    <p:sldId id="265" r:id="rId11"/>
    <p:sldId id="381" r:id="rId12"/>
    <p:sldId id="1383" r:id="rId13"/>
    <p:sldId id="1368" r:id="rId14"/>
    <p:sldId id="1358" r:id="rId15"/>
    <p:sldId id="1352" r:id="rId16"/>
    <p:sldId id="1384" r:id="rId17"/>
    <p:sldId id="267" r:id="rId18"/>
    <p:sldId id="300" r:id="rId19"/>
    <p:sldId id="1357" r:id="rId20"/>
    <p:sldId id="1361" r:id="rId21"/>
    <p:sldId id="1372" r:id="rId22"/>
    <p:sldId id="1373" r:id="rId23"/>
    <p:sldId id="1043" r:id="rId24"/>
    <p:sldId id="272" r:id="rId25"/>
    <p:sldId id="1377" r:id="rId26"/>
    <p:sldId id="266" r:id="rId27"/>
    <p:sldId id="1378" r:id="rId28"/>
    <p:sldId id="268" r:id="rId29"/>
    <p:sldId id="269" r:id="rId30"/>
    <p:sldId id="1363" r:id="rId31"/>
    <p:sldId id="1364" r:id="rId32"/>
    <p:sldId id="1386" r:id="rId33"/>
    <p:sldId id="1380" r:id="rId34"/>
    <p:sldId id="1374" r:id="rId35"/>
    <p:sldId id="1375" r:id="rId36"/>
    <p:sldId id="1387" r:id="rId37"/>
    <p:sldId id="1371" r:id="rId38"/>
    <p:sldId id="1381" r:id="rId39"/>
    <p:sldId id="1382" r:id="rId40"/>
  </p:sldIdLst>
  <p:sldSz cx="9144000" cy="5143500" type="screen16x9"/>
  <p:notesSz cx="5867400" cy="8839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2D4B9B"/>
    <a:srgbClr val="006600"/>
    <a:srgbClr val="742B9D"/>
    <a:srgbClr val="3C62D6"/>
    <a:srgbClr val="008000"/>
    <a:srgbClr val="F2F4FC"/>
    <a:srgbClr val="EAEEFA"/>
    <a:srgbClr val="0000FF"/>
    <a:srgbClr val="07B7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65" autoAdjust="0"/>
    <p:restoredTop sz="95986" autoAdjust="0"/>
  </p:normalViewPr>
  <p:slideViewPr>
    <p:cSldViewPr>
      <p:cViewPr varScale="1">
        <p:scale>
          <a:sx n="72" d="100"/>
          <a:sy n="72" d="100"/>
        </p:scale>
        <p:origin x="60" y="2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7" d="100"/>
          <a:sy n="77" d="100"/>
        </p:scale>
        <p:origin x="237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542540" cy="443495"/>
          </a:xfrm>
          <a:prstGeom prst="rect">
            <a:avLst/>
          </a:prstGeom>
        </p:spPr>
        <p:txBody>
          <a:bodyPr vert="horz" lIns="84024" tIns="42012" rIns="84024" bIns="42012" rtlCol="0"/>
          <a:lstStyle>
            <a:lvl1pPr algn="l">
              <a:defRPr sz="11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323503" y="0"/>
            <a:ext cx="2542540" cy="443495"/>
          </a:xfrm>
          <a:prstGeom prst="rect">
            <a:avLst/>
          </a:prstGeom>
        </p:spPr>
        <p:txBody>
          <a:bodyPr vert="horz" lIns="84024" tIns="42012" rIns="84024" bIns="42012" rtlCol="0"/>
          <a:lstStyle>
            <a:lvl1pPr algn="r">
              <a:defRPr sz="1100"/>
            </a:lvl1pPr>
          </a:lstStyle>
          <a:p>
            <a:fld id="{68755043-3B71-4002-8820-29B2432228FC}" type="datetimeFigureOut">
              <a:rPr lang="de-DE" smtClean="0"/>
              <a:t>02.09.2025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395708"/>
            <a:ext cx="2542540" cy="443494"/>
          </a:xfrm>
          <a:prstGeom prst="rect">
            <a:avLst/>
          </a:prstGeom>
        </p:spPr>
        <p:txBody>
          <a:bodyPr vert="horz" lIns="84024" tIns="42012" rIns="84024" bIns="42012" rtlCol="0" anchor="b"/>
          <a:lstStyle>
            <a:lvl1pPr algn="l">
              <a:defRPr sz="11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323503" y="8395708"/>
            <a:ext cx="2542540" cy="443494"/>
          </a:xfrm>
          <a:prstGeom prst="rect">
            <a:avLst/>
          </a:prstGeom>
        </p:spPr>
        <p:txBody>
          <a:bodyPr vert="horz" lIns="84024" tIns="42012" rIns="84024" bIns="42012" rtlCol="0" anchor="b"/>
          <a:lstStyle>
            <a:lvl1pPr algn="r">
              <a:defRPr sz="1100"/>
            </a:lvl1pPr>
          </a:lstStyle>
          <a:p>
            <a:fld id="{44F923BF-C61A-4456-8B00-930A1CEBEA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2101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542540" cy="443495"/>
          </a:xfrm>
          <a:prstGeom prst="rect">
            <a:avLst/>
          </a:prstGeom>
        </p:spPr>
        <p:txBody>
          <a:bodyPr vert="horz" lIns="84024" tIns="42012" rIns="84024" bIns="42012" rtlCol="0"/>
          <a:lstStyle>
            <a:lvl1pPr algn="l">
              <a:defRPr sz="11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323503" y="0"/>
            <a:ext cx="2542540" cy="443495"/>
          </a:xfrm>
          <a:prstGeom prst="rect">
            <a:avLst/>
          </a:prstGeom>
        </p:spPr>
        <p:txBody>
          <a:bodyPr vert="horz" lIns="84024" tIns="42012" rIns="84024" bIns="42012" rtlCol="0"/>
          <a:lstStyle>
            <a:lvl1pPr algn="r">
              <a:defRPr sz="1100"/>
            </a:lvl1pPr>
          </a:lstStyle>
          <a:p>
            <a:fld id="{66528B6F-B89E-4E8F-810A-499CA5C79A27}" type="datetimeFigureOut">
              <a:rPr lang="de-DE" smtClean="0"/>
              <a:t>02.09.2025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84163" y="1104900"/>
            <a:ext cx="5300662" cy="2982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4024" tIns="42012" rIns="84024" bIns="42012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586740" y="4253865"/>
            <a:ext cx="4693920" cy="3480435"/>
          </a:xfrm>
          <a:prstGeom prst="rect">
            <a:avLst/>
          </a:prstGeom>
        </p:spPr>
        <p:txBody>
          <a:bodyPr vert="horz" lIns="84024" tIns="42012" rIns="84024" bIns="42012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395708"/>
            <a:ext cx="2542540" cy="443494"/>
          </a:xfrm>
          <a:prstGeom prst="rect">
            <a:avLst/>
          </a:prstGeom>
        </p:spPr>
        <p:txBody>
          <a:bodyPr vert="horz" lIns="84024" tIns="42012" rIns="84024" bIns="42012" rtlCol="0" anchor="b"/>
          <a:lstStyle>
            <a:lvl1pPr algn="l">
              <a:defRPr sz="11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323503" y="8395708"/>
            <a:ext cx="2542540" cy="443494"/>
          </a:xfrm>
          <a:prstGeom prst="rect">
            <a:avLst/>
          </a:prstGeom>
        </p:spPr>
        <p:txBody>
          <a:bodyPr vert="horz" lIns="84024" tIns="42012" rIns="84024" bIns="42012" rtlCol="0" anchor="b"/>
          <a:lstStyle>
            <a:lvl1pPr algn="r">
              <a:defRPr sz="1100"/>
            </a:lvl1pPr>
          </a:lstStyle>
          <a:p>
            <a:fld id="{F9485611-F4DE-43EB-A1C1-C04B2C9906B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3761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20121">
              <a:defRPr/>
            </a:pPr>
            <a:fld id="{F9485611-F4DE-43EB-A1C1-C04B2C9906BB}" type="slidenum">
              <a:rPr lang="de-DE">
                <a:solidFill>
                  <a:prstClr val="black"/>
                </a:solidFill>
                <a:latin typeface="Calibri" panose="020F0502020204030204"/>
              </a:rPr>
              <a:pPr defTabSz="420121">
                <a:defRPr/>
              </a:pPr>
              <a:t>25</a:t>
            </a:fld>
            <a:endParaRPr lang="de-D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0467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20121">
              <a:defRPr/>
            </a:pPr>
            <a:fld id="{F9485611-F4DE-43EB-A1C1-C04B2C9906BB}" type="slidenum">
              <a:rPr lang="de-DE">
                <a:solidFill>
                  <a:prstClr val="black"/>
                </a:solidFill>
                <a:latin typeface="Calibri" panose="020F0502020204030204"/>
              </a:rPr>
              <a:pPr defTabSz="420121">
                <a:defRPr/>
              </a:pPr>
              <a:t>26</a:t>
            </a:fld>
            <a:endParaRPr lang="de-D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05546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387744">
              <a:defRPr/>
            </a:pPr>
            <a:fld id="{74BB94CB-E9DC-4308-B96E-C94F46F2F6ED}" type="slidenum">
              <a:rPr lang="de-DE">
                <a:solidFill>
                  <a:prstClr val="black"/>
                </a:solidFill>
                <a:latin typeface="Calibri" panose="020F0502020204030204"/>
              </a:rPr>
              <a:pPr defTabSz="387744">
                <a:defRPr/>
              </a:pPr>
              <a:t>29</a:t>
            </a:fld>
            <a:endParaRPr lang="de-D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20754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AF4D89-B7AC-4F0F-A202-B64049558B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65138" y="722313"/>
            <a:ext cx="6408737" cy="360521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F51D33-C3DD-4146-8A1B-5ABB0C0CB4C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C15ADA-C6FE-41F8-B977-61376FF9C990}"/>
              </a:ext>
            </a:extLst>
          </p:cNvPr>
          <p:cNvSpPr txBox="1"/>
          <p:nvPr/>
        </p:nvSpPr>
        <p:spPr>
          <a:xfrm>
            <a:off x="4158292" y="9137019"/>
            <a:ext cx="3179866" cy="4808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4895" tIns="47442" rIns="94895" bIns="47442" anchor="b" anchorCtr="0" compatLnSpc="1">
            <a:noAutofit/>
          </a:bodyPr>
          <a:lstStyle/>
          <a:p>
            <a:pPr marL="0" marR="0" lvl="0" indent="0" algn="r" defTabSz="949056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71C473E-800A-4473-86C6-31FF04685DE1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49056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31</a:t>
            </a:fld>
            <a:endParaRPr kumimoji="0" lang="de-CH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520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387744">
              <a:defRPr/>
            </a:pPr>
            <a:fld id="{74BB94CB-E9DC-4308-B96E-C94F46F2F6ED}" type="slidenum">
              <a:rPr lang="de-DE">
                <a:solidFill>
                  <a:prstClr val="black"/>
                </a:solidFill>
                <a:latin typeface="Calibri" panose="020F0502020204030204"/>
              </a:rPr>
              <a:pPr defTabSz="387744">
                <a:defRPr/>
              </a:pPr>
              <a:t>32</a:t>
            </a:fld>
            <a:endParaRPr lang="de-D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76396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387744">
              <a:defRPr/>
            </a:pPr>
            <a:fld id="{74BB94CB-E9DC-4308-B96E-C94F46F2F6ED}" type="slidenum">
              <a:rPr lang="de-DE">
                <a:solidFill>
                  <a:prstClr val="black"/>
                </a:solidFill>
                <a:latin typeface="Calibri" panose="020F0502020204030204"/>
              </a:rPr>
              <a:pPr defTabSz="387744">
                <a:defRPr/>
              </a:pPr>
              <a:t>33</a:t>
            </a:fld>
            <a:endParaRPr lang="de-D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36638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387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B94CB-E9DC-4308-B96E-C94F46F2F6ED}" type="slidenum">
              <a:rPr kumimoji="0" lang="de-DE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387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de-DE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520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emf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wmf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0.wmf"/><Relationship Id="rId4" Type="http://schemas.openxmlformats.org/officeDocument/2006/relationships/image" Target="../media/image18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 descr="Schmuckbild ohne inhaltlichen Bezug zum Vortrag." title="Schmuckbild"/>
          <p:cNvSpPr>
            <a:spLocks noGrp="1"/>
          </p:cNvSpPr>
          <p:nvPr>
            <p:ph type="pic" sz="quarter" idx="13" hasCustomPrompt="1"/>
          </p:nvPr>
        </p:nvSpPr>
        <p:spPr>
          <a:xfrm>
            <a:off x="468313" y="915988"/>
            <a:ext cx="8207375" cy="3600450"/>
          </a:xfrm>
          <a:solidFill>
            <a:schemeClr val="bg2"/>
          </a:solidFill>
        </p:spPr>
        <p:txBody>
          <a:bodyPr anchor="t" anchorCtr="1"/>
          <a:lstStyle>
            <a:lvl1pPr marL="0" indent="0" algn="ctr">
              <a:buFontTx/>
              <a:buNone/>
              <a:defRPr sz="360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Platzhalter für (Titel-) Bild, durch Klicken auf Symbol hinzufügen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287" y="3984374"/>
            <a:ext cx="8353425" cy="651784"/>
          </a:xfrm>
          <a:solidFill>
            <a:schemeClr val="bg1"/>
          </a:solidFill>
        </p:spPr>
        <p:txBody>
          <a:bodyPr tIns="144000" bIns="90000" anchor="b"/>
          <a:lstStyle>
            <a:lvl1pPr algn="ctr">
              <a:defRPr sz="3000"/>
            </a:lvl1pPr>
          </a:lstStyle>
          <a:p>
            <a:r>
              <a:rPr lang="de-DE" dirty="0"/>
              <a:t>Titel durch Klicken bearbeiten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262312" y="4739302"/>
            <a:ext cx="5413375" cy="274637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8610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 und Info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4"/>
          <p:cNvSpPr>
            <a:spLocks noGrp="1"/>
          </p:cNvSpPr>
          <p:nvPr>
            <p:ph type="title" hasCustomPrompt="1"/>
          </p:nvPr>
        </p:nvSpPr>
        <p:spPr>
          <a:xfrm>
            <a:off x="395287" y="864000"/>
            <a:ext cx="8353425" cy="387798"/>
          </a:xfrm>
        </p:spPr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8" y="1369219"/>
            <a:ext cx="8353424" cy="314721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Platzhalter durch Klick auf ein Icon füllen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395288" y="4259069"/>
            <a:ext cx="8353424" cy="257369"/>
          </a:xfrm>
          <a:solidFill>
            <a:schemeClr val="bg1">
              <a:alpha val="50000"/>
            </a:schemeClr>
          </a:solidFill>
        </p:spPr>
        <p:txBody>
          <a:bodyPr wrap="square" anchor="b" anchorCtr="0">
            <a:spAutoFit/>
          </a:bodyPr>
          <a:lstStyle>
            <a:lvl1pPr marL="0" indent="0" algn="r">
              <a:buNone/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dirty="0"/>
              <a:t>In diesem Textfeld können Sie die Abbildung/Chart kurz erläutern.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>
          <a:xfrm>
            <a:off x="2106268" y="4739302"/>
            <a:ext cx="4567801" cy="274637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>
          <a:xfrm>
            <a:off x="8225363" y="4739302"/>
            <a:ext cx="523350" cy="274637"/>
          </a:xfrm>
          <a:prstGeom prst="rect">
            <a:avLst/>
          </a:prstGeom>
        </p:spPr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00437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Faktenbox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7" y="1369219"/>
            <a:ext cx="4176713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2" name="Faktenbox Überschrift"/>
          <p:cNvSpPr txBox="1"/>
          <p:nvPr userDrawn="1"/>
        </p:nvSpPr>
        <p:spPr>
          <a:xfrm>
            <a:off x="6782584" y="3317714"/>
            <a:ext cx="1985177" cy="276999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r"/>
            <a:r>
              <a:rPr lang="de-DE" b="1" dirty="0">
                <a:solidFill>
                  <a:srgbClr val="D1051B"/>
                </a:solidFill>
              </a:rPr>
              <a:t>FAKTEN</a:t>
            </a:r>
            <a:endParaRPr lang="de-DE" dirty="0"/>
          </a:p>
        </p:txBody>
      </p:sp>
      <p:sp>
        <p:nvSpPr>
          <p:cNvPr id="4" name="Faktenbox Inhalt"/>
          <p:cNvSpPr>
            <a:spLocks noGrp="1"/>
          </p:cNvSpPr>
          <p:nvPr>
            <p:ph type="body" sz="quarter" idx="13" hasCustomPrompt="1"/>
          </p:nvPr>
        </p:nvSpPr>
        <p:spPr>
          <a:xfrm>
            <a:off x="4686685" y="3618523"/>
            <a:ext cx="4062027" cy="897914"/>
          </a:xfrm>
        </p:spPr>
        <p:txBody>
          <a:bodyPr/>
          <a:lstStyle>
            <a:lvl1pPr marL="0" indent="0" algn="r">
              <a:buNone/>
              <a:defRPr baseline="0"/>
            </a:lvl1pPr>
          </a:lstStyle>
          <a:p>
            <a:pPr lvl="0"/>
            <a:r>
              <a:rPr lang="de-DE" dirty="0"/>
              <a:t>Fakten-/Zitat durch klicken eingeben</a:t>
            </a:r>
          </a:p>
        </p:txBody>
      </p:sp>
      <p:pic>
        <p:nvPicPr>
          <p:cNvPr id="10" name="Faktenbox Schmuckbalk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396" y="3363913"/>
            <a:ext cx="1365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2106268" y="4739302"/>
            <a:ext cx="4567801" cy="274637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8225363" y="4739302"/>
            <a:ext cx="523350" cy="274637"/>
          </a:xfrm>
          <a:prstGeom prst="rect">
            <a:avLst/>
          </a:prstGeom>
        </p:spPr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95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Faktenbox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8" y="1369219"/>
            <a:ext cx="3027326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pic>
        <p:nvPicPr>
          <p:cNvPr id="13" name="Schmuckbild Infokasten Hintergrun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" t="4981" r="5607" b="18337"/>
          <a:stretch/>
        </p:blipFill>
        <p:spPr bwMode="auto">
          <a:xfrm>
            <a:off x="3422613" y="1251799"/>
            <a:ext cx="5344206" cy="33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Info Überschrift"/>
          <p:cNvSpPr txBox="1"/>
          <p:nvPr userDrawn="1"/>
        </p:nvSpPr>
        <p:spPr>
          <a:xfrm>
            <a:off x="3549391" y="1445740"/>
            <a:ext cx="1022610" cy="40011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l"/>
            <a:r>
              <a:rPr lang="de-DE" sz="2600" b="0" dirty="0">
                <a:solidFill>
                  <a:schemeClr val="bg1"/>
                </a:solidFill>
                <a:latin typeface="+mj-lt"/>
              </a:rPr>
              <a:t>INFO</a:t>
            </a:r>
          </a:p>
        </p:txBody>
      </p:sp>
      <p:sp>
        <p:nvSpPr>
          <p:cNvPr id="17" name="Info Inhalt"/>
          <p:cNvSpPr>
            <a:spLocks noGrp="1"/>
          </p:cNvSpPr>
          <p:nvPr>
            <p:ph type="body" sz="quarter" idx="14" hasCustomPrompt="1"/>
          </p:nvPr>
        </p:nvSpPr>
        <p:spPr>
          <a:xfrm>
            <a:off x="3568847" y="1965324"/>
            <a:ext cx="5106841" cy="2551113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Fakten als Text eingeben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2106268" y="4739302"/>
            <a:ext cx="4567801" cy="274637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8225363" y="4739302"/>
            <a:ext cx="523350" cy="274637"/>
          </a:xfrm>
          <a:prstGeom prst="rect">
            <a:avLst/>
          </a:prstGeom>
        </p:spPr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0677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da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395286" y="864000"/>
            <a:ext cx="5040000" cy="360099"/>
          </a:xfrm>
        </p:spPr>
        <p:txBody>
          <a:bodyPr/>
          <a:lstStyle/>
          <a:p>
            <a:r>
              <a:rPr lang="de-DE" sz="2600" dirty="0">
                <a:latin typeface="+mj-lt"/>
              </a:rPr>
              <a:t>Ihr Ansprechpartner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8" y="1543050"/>
            <a:ext cx="5040000" cy="29733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318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Hans Mustermann</a:t>
            </a:r>
          </a:p>
          <a:p>
            <a:pPr lvl="0"/>
            <a:r>
              <a:rPr lang="de-DE" dirty="0"/>
              <a:t>Referat XX </a:t>
            </a:r>
            <a:r>
              <a:rPr lang="de-DE" dirty="0" err="1"/>
              <a:t>XX</a:t>
            </a:r>
            <a:endParaRPr lang="de-DE" dirty="0"/>
          </a:p>
          <a:p>
            <a:pPr lvl="0"/>
            <a:r>
              <a:rPr lang="de-DE" dirty="0"/>
              <a:t>Blindtextstraße 135</a:t>
            </a:r>
          </a:p>
          <a:p>
            <a:pPr lvl="0"/>
            <a:r>
              <a:rPr lang="de-DE" dirty="0"/>
              <a:t>12345 Musterstadt</a:t>
            </a:r>
          </a:p>
          <a:p>
            <a:pPr lvl="0"/>
            <a:endParaRPr lang="de-DE" dirty="0"/>
          </a:p>
          <a:p>
            <a:pPr lvl="0"/>
            <a:r>
              <a:rPr lang="de-DE" dirty="0"/>
              <a:t>hans.mustermann@dwd.de</a:t>
            </a:r>
          </a:p>
          <a:p>
            <a:pPr lvl="0"/>
            <a:r>
              <a:rPr lang="de-DE" dirty="0"/>
              <a:t>Tel.: +49 (0) 6789 / 10 11 -12</a:t>
            </a:r>
          </a:p>
        </p:txBody>
      </p:sp>
      <p:pic>
        <p:nvPicPr>
          <p:cNvPr id="10" name="Schmuckbild" descr="Das Bild soll zur Kontaktaufnahme anregen und zeigt Tippende Finger auf einem Laptop, Eine Hand an einem Telefonhörer und eine Dame beim Telefonieren." title="Schmuckbild zur Kontaktaufnahm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977" y="915988"/>
            <a:ext cx="2776711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106268" y="4739302"/>
            <a:ext cx="4567801" cy="274637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225363" y="4739302"/>
            <a:ext cx="523350" cy="274637"/>
          </a:xfrm>
          <a:prstGeom prst="rect">
            <a:avLst/>
          </a:prstGeom>
        </p:spPr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3809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58256917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3299983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188981" y="3604312"/>
            <a:ext cx="6858000" cy="64800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>
              <a:buNone/>
              <a:defRPr kumimoji="0" lang="de-DE" sz="2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defTabSz="68580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</a:pPr>
            <a:r>
              <a:rPr lang="de-DE"/>
              <a:t>Untertitel Arial, 22 Punkt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47051" y="1843923"/>
            <a:ext cx="7617600" cy="1638000"/>
          </a:xfrm>
          <a:prstGeom prst="rect">
            <a:avLst/>
          </a:prstGeom>
        </p:spPr>
        <p:txBody>
          <a:bodyPr/>
          <a:lstStyle>
            <a:lvl1pPr>
              <a:defRPr kumimoji="0" lang="de-DE" sz="5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Präsentationstitel Arial, 52 Punkt</a:t>
            </a:r>
          </a:p>
        </p:txBody>
      </p:sp>
      <p:sp>
        <p:nvSpPr>
          <p:cNvPr id="9" name="Text Box 32"/>
          <p:cNvSpPr txBox="1">
            <a:spLocks noChangeArrowheads="1"/>
          </p:cNvSpPr>
          <p:nvPr userDrawn="1"/>
        </p:nvSpPr>
        <p:spPr bwMode="auto">
          <a:xfrm>
            <a:off x="4572000" y="378804"/>
            <a:ext cx="35814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5000"/>
              </a:lnSpc>
              <a:spcBef>
                <a:spcPct val="50000"/>
              </a:spcBef>
              <a:defRPr/>
            </a:pPr>
            <a:r>
              <a:rPr lang="de-CH" sz="800"/>
              <a:t>Eidgenössisches Departement des Innern EDI</a:t>
            </a:r>
            <a:br>
              <a:rPr lang="de-CH" sz="800"/>
            </a:br>
            <a:r>
              <a:rPr lang="de-CH" sz="800" b="1"/>
              <a:t>Bundesamt für Meteorologie und Klimatologie </a:t>
            </a:r>
            <a:r>
              <a:rPr lang="de-CH" sz="800" b="1" err="1"/>
              <a:t>MeteoSchweiz</a:t>
            </a:r>
            <a:endParaRPr lang="de-CH" sz="800"/>
          </a:p>
        </p:txBody>
      </p:sp>
      <p:grpSp>
        <p:nvGrpSpPr>
          <p:cNvPr id="3" name="Gruppieren 2"/>
          <p:cNvGrpSpPr/>
          <p:nvPr userDrawn="1"/>
        </p:nvGrpSpPr>
        <p:grpSpPr>
          <a:xfrm>
            <a:off x="911188" y="362579"/>
            <a:ext cx="2011958" cy="523875"/>
            <a:chOff x="911188" y="362579"/>
            <a:chExt cx="2011958" cy="523875"/>
          </a:xfrm>
        </p:grpSpPr>
        <p:pic>
          <p:nvPicPr>
            <p:cNvPr id="11" name="Picture 37" descr="Logo_CMYK_pos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071" y="378454"/>
              <a:ext cx="1997075" cy="5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4" descr="Wappen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188" y="362579"/>
              <a:ext cx="29210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22911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 bwMode="auto">
          <a:xfrm>
            <a:off x="0" y="-6410"/>
            <a:ext cx="9162000" cy="5157000"/>
          </a:xfrm>
          <a:prstGeom prst="rect">
            <a:avLst/>
          </a:prstGeom>
          <a:solidFill>
            <a:srgbClr val="7D6E5F">
              <a:lumMod val="60000"/>
              <a:lumOff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100" b="0" i="0" u="none" strike="noStrike" kern="0" cap="none" spc="0" normalizeH="0" baseline="0" noProof="0">
              <a:ln>
                <a:noFill/>
              </a:ln>
              <a:solidFill>
                <a:srgbClr val="B4A89C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532413" y="1808163"/>
            <a:ext cx="6081933" cy="213387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de-CH"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CH"/>
              <a:t>Statement Arial normal 18. </a:t>
            </a:r>
            <a:r>
              <a:rPr lang="de-CH" err="1"/>
              <a:t>Feugiamet</a:t>
            </a:r>
            <a:r>
              <a:rPr lang="de-CH"/>
              <a:t> ad </a:t>
            </a:r>
            <a:r>
              <a:rPr lang="de-CH" err="1"/>
              <a:t>delisl</a:t>
            </a:r>
            <a:r>
              <a:rPr lang="de-CH"/>
              <a:t> in </a:t>
            </a:r>
            <a:r>
              <a:rPr lang="de-CH" err="1"/>
              <a:t>hent</a:t>
            </a:r>
            <a:r>
              <a:rPr lang="de-CH"/>
              <a:t> ad </a:t>
            </a:r>
            <a:r>
              <a:rPr lang="de-CH" err="1"/>
              <a:t>estion</a:t>
            </a:r>
            <a:r>
              <a:rPr lang="de-CH"/>
              <a:t> </a:t>
            </a:r>
            <a:r>
              <a:rPr lang="de-CH" err="1"/>
              <a:t>hent</a:t>
            </a:r>
            <a:r>
              <a:rPr lang="de-CH"/>
              <a:t> </a:t>
            </a:r>
            <a:r>
              <a:rPr lang="de-CH" err="1"/>
              <a:t>prat</a:t>
            </a:r>
            <a:r>
              <a:rPr lang="de-CH"/>
              <a:t> </a:t>
            </a:r>
            <a:r>
              <a:rPr lang="de-CH" err="1"/>
              <a:t>lortincilit</a:t>
            </a:r>
            <a:r>
              <a:rPr lang="de-CH"/>
              <a:t> </a:t>
            </a:r>
            <a:r>
              <a:rPr lang="de-CH" err="1"/>
              <a:t>utem</a:t>
            </a:r>
            <a:r>
              <a:rPr lang="de-CH"/>
              <a:t> </a:t>
            </a:r>
            <a:r>
              <a:rPr lang="de-CH" err="1"/>
              <a:t>doloreet</a:t>
            </a:r>
            <a:r>
              <a:rPr lang="de-CH"/>
              <a:t> </a:t>
            </a:r>
            <a:r>
              <a:rPr lang="de-CH" err="1"/>
              <a:t>alisis</a:t>
            </a:r>
            <a:r>
              <a:rPr lang="de-CH"/>
              <a:t> </a:t>
            </a:r>
            <a:r>
              <a:rPr lang="de-CH" err="1"/>
              <a:t>auguerc</a:t>
            </a:r>
            <a:r>
              <a:rPr lang="de-CH"/>
              <a:t> </a:t>
            </a:r>
            <a:r>
              <a:rPr lang="de-CH" err="1"/>
              <a:t>iliquatum</a:t>
            </a:r>
            <a:r>
              <a:rPr lang="de-CH"/>
              <a:t> </a:t>
            </a:r>
            <a:r>
              <a:rPr lang="de-CH" err="1"/>
              <a:t>euipsuscilis</a:t>
            </a:r>
            <a:r>
              <a:rPr lang="de-CH"/>
              <a:t> </a:t>
            </a:r>
            <a:r>
              <a:rPr lang="de-CH" err="1"/>
              <a:t>augue</a:t>
            </a:r>
            <a:r>
              <a:rPr lang="de-CH"/>
              <a:t> do </a:t>
            </a:r>
            <a:r>
              <a:rPr lang="de-CH" err="1"/>
              <a:t>consequipis</a:t>
            </a:r>
            <a:r>
              <a:rPr lang="de-CH"/>
              <a:t> </a:t>
            </a:r>
            <a:r>
              <a:rPr lang="de-CH" err="1"/>
              <a:t>nulputpat</a:t>
            </a:r>
            <a:r>
              <a:rPr lang="de-CH"/>
              <a:t> </a:t>
            </a:r>
            <a:r>
              <a:rPr lang="de-CH" err="1"/>
              <a:t>lum</a:t>
            </a:r>
            <a:r>
              <a:rPr lang="de-CH"/>
              <a:t> </a:t>
            </a:r>
            <a:r>
              <a:rPr lang="de-CH" err="1"/>
              <a:t>dolobore</a:t>
            </a:r>
            <a:r>
              <a:rPr lang="de-CH"/>
              <a:t> </a:t>
            </a:r>
            <a:r>
              <a:rPr lang="de-CH" err="1"/>
              <a:t>diodolorem</a:t>
            </a:r>
            <a:r>
              <a:rPr lang="de-CH"/>
              <a:t> </a:t>
            </a:r>
            <a:r>
              <a:rPr lang="de-CH" err="1"/>
              <a:t>nullam</a:t>
            </a:r>
            <a:r>
              <a:rPr lang="de-CH"/>
              <a:t>, </a:t>
            </a:r>
            <a:r>
              <a:rPr lang="de-CH" err="1"/>
              <a:t>susting</a:t>
            </a:r>
            <a:r>
              <a:rPr lang="de-CH"/>
              <a:t> </a:t>
            </a:r>
            <a:r>
              <a:rPr lang="de-CH" err="1"/>
              <a:t>eumsan</a:t>
            </a:r>
            <a:r>
              <a:rPr lang="de-CH"/>
              <a:t> </a:t>
            </a:r>
            <a:r>
              <a:rPr lang="de-CH" err="1"/>
              <a:t>veliquismod</a:t>
            </a:r>
            <a:r>
              <a:rPr lang="de-CH"/>
              <a:t> </a:t>
            </a:r>
            <a:r>
              <a:rPr lang="de-CH" err="1"/>
              <a:t>mincin</a:t>
            </a:r>
            <a:r>
              <a:rPr lang="de-CH"/>
              <a:t> </a:t>
            </a:r>
            <a:r>
              <a:rPr lang="de-CH" err="1"/>
              <a:t>ulluptat</a:t>
            </a:r>
            <a:r>
              <a:rPr lang="de-CH"/>
              <a:t>. </a:t>
            </a:r>
            <a:r>
              <a:rPr lang="de-CH" err="1"/>
              <a:t>Nulla</a:t>
            </a:r>
            <a:r>
              <a:rPr lang="de-CH"/>
              <a:t> </a:t>
            </a:r>
            <a:r>
              <a:rPr lang="de-CH" err="1"/>
              <a:t>commy</a:t>
            </a:r>
            <a:r>
              <a:rPr lang="de-CH"/>
              <a:t> </a:t>
            </a:r>
            <a:r>
              <a:rPr lang="de-CH" err="1"/>
              <a:t>niam</a:t>
            </a:r>
            <a:r>
              <a:rPr lang="de-CH"/>
              <a:t>, </a:t>
            </a:r>
            <a:r>
              <a:rPr lang="de-CH" err="1"/>
              <a:t>quismodit</a:t>
            </a:r>
            <a:r>
              <a:rPr lang="de-CH"/>
              <a:t> </a:t>
            </a:r>
            <a:r>
              <a:rPr lang="de-CH" err="1"/>
              <a:t>irilit</a:t>
            </a:r>
            <a:r>
              <a:rPr lang="de-CH"/>
              <a:t> </a:t>
            </a:r>
            <a:r>
              <a:rPr lang="de-CH" err="1"/>
              <a:t>incinim</a:t>
            </a:r>
            <a:r>
              <a:rPr lang="de-CH"/>
              <a:t> </a:t>
            </a:r>
            <a:r>
              <a:rPr lang="de-CH" err="1"/>
              <a:t>velisi</a:t>
            </a:r>
            <a:r>
              <a:rPr lang="de-CH"/>
              <a:t> </a:t>
            </a:r>
            <a:r>
              <a:rPr lang="de-CH" err="1"/>
              <a:t>exero</a:t>
            </a:r>
            <a:r>
              <a:rPr lang="de-CH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4813460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179830" y="1394459"/>
            <a:ext cx="7527926" cy="2484121"/>
          </a:xfrm>
          <a:prstGeom prst="rect">
            <a:avLst/>
          </a:prstGeom>
        </p:spPr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  <a:lvl2pPr marL="714375" indent="-257175">
              <a:buClrTx/>
              <a:buFont typeface="Symbol" panose="05050102010706020507" pitchFamily="18" charset="2"/>
              <a:buChar char="-"/>
              <a:defRPr sz="1600" baseline="0">
                <a:solidFill>
                  <a:schemeClr val="tx1"/>
                </a:solidFill>
              </a:defRPr>
            </a:lvl2pPr>
            <a:lvl3pPr>
              <a:buClrTx/>
              <a:defRPr sz="1600">
                <a:solidFill>
                  <a:schemeClr val="tx1"/>
                </a:solidFill>
              </a:defRPr>
            </a:lvl3pPr>
          </a:lstStyle>
          <a:p>
            <a:pPr lvl="0"/>
            <a:r>
              <a:rPr lang="de-CH"/>
              <a:t>Grundschrift mit Aufzählung, Arial normal, 16 Punkt</a:t>
            </a:r>
          </a:p>
          <a:p>
            <a:pPr lvl="1"/>
            <a:r>
              <a:rPr lang="de-CH"/>
              <a:t>Ebene zwei, 16 Punkt</a:t>
            </a:r>
          </a:p>
          <a:p>
            <a:pPr lvl="2"/>
            <a:endParaRPr lang="de-CH"/>
          </a:p>
        </p:txBody>
      </p:sp>
      <p:sp>
        <p:nvSpPr>
          <p:cNvPr id="14" name="Titel 3"/>
          <p:cNvSpPr>
            <a:spLocks noGrp="1"/>
          </p:cNvSpPr>
          <p:nvPr>
            <p:ph type="title" hasCustomPrompt="1"/>
          </p:nvPr>
        </p:nvSpPr>
        <p:spPr>
          <a:xfrm>
            <a:off x="1186180" y="185710"/>
            <a:ext cx="7516008" cy="708082"/>
          </a:xfrm>
          <a:prstGeom prst="rect">
            <a:avLst/>
          </a:prstGeom>
        </p:spPr>
        <p:txBody>
          <a:bodyPr/>
          <a:lstStyle>
            <a:lvl1pPr>
              <a:defRPr sz="3200" b="0"/>
            </a:lvl1pPr>
          </a:lstStyle>
          <a:p>
            <a:r>
              <a:rPr lang="de-DE"/>
              <a:t>Titel, Arial, normal, 32 Punkt</a:t>
            </a:r>
          </a:p>
        </p:txBody>
      </p:sp>
      <p:pic>
        <p:nvPicPr>
          <p:cNvPr id="7" name="Picture 44" descr="Wappe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32" y="374457"/>
            <a:ext cx="2921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3030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58">
          <p15:clr>
            <a:srgbClr val="FBAE40"/>
          </p15:clr>
        </p15:guide>
        <p15:guide id="2" pos="81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>
          <a:xfrm>
            <a:off x="1290227" y="3001610"/>
            <a:ext cx="2284015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err="1">
                <a:solidFill>
                  <a:srgbClr val="000000"/>
                </a:solidFill>
                <a:latin typeface="Arial" charset="0"/>
              </a:rPr>
              <a:t>MeteoSvizzera</a:t>
            </a:r>
            <a:endParaRPr lang="de-DE" sz="140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>
                <a:solidFill>
                  <a:srgbClr val="000000"/>
                </a:solidFill>
                <a:latin typeface="Arial" charset="0"/>
              </a:rPr>
              <a:t>Via ai Monti 146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>
                <a:solidFill>
                  <a:srgbClr val="000000"/>
                </a:solidFill>
                <a:latin typeface="Arial" charset="0"/>
              </a:rPr>
              <a:t>CH-6605 Locarno-Monti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>
                <a:solidFill>
                  <a:srgbClr val="000000"/>
                </a:solidFill>
                <a:latin typeface="Arial" charset="0"/>
              </a:rPr>
              <a:t>T +41 58 460 92 22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err="1">
                <a:solidFill>
                  <a:srgbClr val="000000"/>
                </a:solidFill>
                <a:latin typeface="Arial" charset="0"/>
              </a:rPr>
              <a:t>www.meteosvizzera.ch</a:t>
            </a:r>
            <a:endParaRPr lang="de-DE" sz="1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Rechteck 14"/>
          <p:cNvSpPr/>
          <p:nvPr userDrawn="1"/>
        </p:nvSpPr>
        <p:spPr>
          <a:xfrm>
            <a:off x="4014378" y="3001610"/>
            <a:ext cx="2005422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err="1">
                <a:solidFill>
                  <a:srgbClr val="000000"/>
                </a:solidFill>
                <a:latin typeface="Arial" charset="0"/>
              </a:rPr>
              <a:t>MétéoSuisse</a:t>
            </a:r>
            <a:endParaRPr lang="de-DE" sz="140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>
                <a:solidFill>
                  <a:srgbClr val="000000"/>
                </a:solidFill>
                <a:latin typeface="Arial" charset="0"/>
              </a:rPr>
              <a:t>7bis, </a:t>
            </a:r>
            <a:r>
              <a:rPr lang="de-DE" sz="1400" err="1">
                <a:solidFill>
                  <a:srgbClr val="000000"/>
                </a:solidFill>
                <a:latin typeface="Arial" charset="0"/>
              </a:rPr>
              <a:t>av</a:t>
            </a:r>
            <a:r>
              <a:rPr lang="de-DE" sz="1400">
                <a:solidFill>
                  <a:srgbClr val="000000"/>
                </a:solidFill>
                <a:latin typeface="Arial" charset="0"/>
              </a:rPr>
              <a:t>. de la </a:t>
            </a:r>
            <a:r>
              <a:rPr lang="de-DE" sz="1400" err="1">
                <a:solidFill>
                  <a:srgbClr val="000000"/>
                </a:solidFill>
                <a:latin typeface="Arial" charset="0"/>
              </a:rPr>
              <a:t>Paix</a:t>
            </a:r>
            <a:endParaRPr lang="de-DE" sz="140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400">
                <a:solidFill>
                  <a:srgbClr val="000000"/>
                </a:solidFill>
                <a:latin typeface="Arial" charset="0"/>
              </a:rPr>
              <a:t>CH-1211 Genève 2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400">
                <a:solidFill>
                  <a:srgbClr val="000000"/>
                </a:solidFill>
                <a:latin typeface="Arial" charset="0"/>
              </a:rPr>
              <a:t>T +41 58 460 98 88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400" err="1">
                <a:solidFill>
                  <a:srgbClr val="000000"/>
                </a:solidFill>
                <a:latin typeface="Arial" charset="0"/>
              </a:rPr>
              <a:t>www.meteosuisse.ch</a:t>
            </a:r>
            <a:endParaRPr lang="de-DE" sz="1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Rechteck 15"/>
          <p:cNvSpPr/>
          <p:nvPr userDrawn="1"/>
        </p:nvSpPr>
        <p:spPr>
          <a:xfrm>
            <a:off x="6484528" y="3001610"/>
            <a:ext cx="2102930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err="1">
                <a:solidFill>
                  <a:srgbClr val="000000"/>
                </a:solidFill>
                <a:latin typeface="Arial" charset="0"/>
              </a:rPr>
              <a:t>MétéoSuisse</a:t>
            </a:r>
            <a:endParaRPr lang="de-DE" sz="140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err="1">
                <a:solidFill>
                  <a:srgbClr val="000000"/>
                </a:solidFill>
                <a:latin typeface="Arial" charset="0"/>
              </a:rPr>
              <a:t>Chemin</a:t>
            </a:r>
            <a:r>
              <a:rPr lang="de-DE" sz="1400">
                <a:solidFill>
                  <a:srgbClr val="000000"/>
                </a:solidFill>
                <a:latin typeface="Arial" charset="0"/>
              </a:rPr>
              <a:t> de </a:t>
            </a:r>
            <a:r>
              <a:rPr lang="de-DE" sz="1400" err="1">
                <a:solidFill>
                  <a:srgbClr val="000000"/>
                </a:solidFill>
                <a:latin typeface="Arial" charset="0"/>
              </a:rPr>
              <a:t>l‘Aérologie</a:t>
            </a:r>
            <a:endParaRPr lang="de-DE" sz="140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>
                <a:solidFill>
                  <a:srgbClr val="000000"/>
                </a:solidFill>
                <a:latin typeface="Arial" charset="0"/>
              </a:rPr>
              <a:t>CH-1530 Payerne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>
                <a:solidFill>
                  <a:srgbClr val="000000"/>
                </a:solidFill>
                <a:latin typeface="Arial" charset="0"/>
              </a:rPr>
              <a:t>T +41 58 460 94 44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err="1">
                <a:solidFill>
                  <a:srgbClr val="000000"/>
                </a:solidFill>
                <a:latin typeface="Arial" charset="0"/>
              </a:rPr>
              <a:t>www.meteosuisse.ch</a:t>
            </a:r>
            <a:endParaRPr lang="de-DE" sz="1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Rechteck 19"/>
          <p:cNvSpPr/>
          <p:nvPr userDrawn="1"/>
        </p:nvSpPr>
        <p:spPr>
          <a:xfrm>
            <a:off x="1277766" y="1217260"/>
            <a:ext cx="3441290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b="1" err="1">
                <a:solidFill>
                  <a:srgbClr val="000000"/>
                </a:solidFill>
                <a:latin typeface="Arial" charset="0"/>
              </a:rPr>
              <a:t>MeteoSchweiz</a:t>
            </a:r>
            <a:r>
              <a:rPr lang="de-DE" sz="1600" b="1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>
                <a:solidFill>
                  <a:srgbClr val="000000"/>
                </a:solidFill>
                <a:latin typeface="Arial" charset="0"/>
              </a:rPr>
              <a:t>Operation Center 1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>
                <a:solidFill>
                  <a:srgbClr val="000000"/>
                </a:solidFill>
                <a:latin typeface="Arial" charset="0"/>
              </a:rPr>
              <a:t>CH-8058 Zürich-Flughafen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>
                <a:solidFill>
                  <a:srgbClr val="000000"/>
                </a:solidFill>
                <a:latin typeface="Arial" charset="0"/>
              </a:rPr>
              <a:t>T +41 58 460 91 11 www.meteoschweiz.ch</a:t>
            </a:r>
          </a:p>
        </p:txBody>
      </p:sp>
      <p:grpSp>
        <p:nvGrpSpPr>
          <p:cNvPr id="14" name="Gruppieren 13"/>
          <p:cNvGrpSpPr/>
          <p:nvPr userDrawn="1"/>
        </p:nvGrpSpPr>
        <p:grpSpPr>
          <a:xfrm>
            <a:off x="911188" y="362579"/>
            <a:ext cx="2011958" cy="523875"/>
            <a:chOff x="911188" y="362579"/>
            <a:chExt cx="2011958" cy="523875"/>
          </a:xfrm>
        </p:grpSpPr>
        <p:pic>
          <p:nvPicPr>
            <p:cNvPr id="17" name="Picture 37" descr="Logo_CMYK_pos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071" y="378454"/>
              <a:ext cx="1997075" cy="5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4" descr="Wappen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188" y="362579"/>
              <a:ext cx="29210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54600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hne Bild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287" y="2216974"/>
            <a:ext cx="8353425" cy="415498"/>
          </a:xfrm>
        </p:spPr>
        <p:txBody>
          <a:bodyPr anchor="b"/>
          <a:lstStyle>
            <a:lvl1pPr algn="ctr">
              <a:defRPr sz="3000"/>
            </a:lvl1pPr>
          </a:lstStyle>
          <a:p>
            <a:r>
              <a:rPr lang="de-DE" dirty="0"/>
              <a:t>Titel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8149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Untertitelmasters durch Klicken bearbeiten</a:t>
            </a:r>
            <a:endParaRPr lang="en-US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3262312" y="4739302"/>
            <a:ext cx="5413375" cy="274637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03295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+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56069" y="1590446"/>
            <a:ext cx="6691399" cy="130824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4499" b="1" i="0" baseline="0"/>
            </a:lvl1pPr>
          </a:lstStyle>
          <a:p>
            <a:r>
              <a:rPr lang="de-DE" dirty="0"/>
              <a:t>Mastertitelformat bearbeiten</a:t>
            </a:r>
            <a:br>
              <a:rPr lang="de-DE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9535" y="3219400"/>
            <a:ext cx="6691399" cy="1241822"/>
          </a:xfrm>
        </p:spPr>
        <p:txBody>
          <a:bodyPr lIns="0" tIns="0" rIns="0" bIns="0"/>
          <a:lstStyle>
            <a:lvl1pPr marL="0" indent="0" algn="l">
              <a:buNone/>
              <a:defRPr sz="1799"/>
            </a:lvl1pPr>
            <a:lvl2pPr marL="342797" indent="0" algn="ctr">
              <a:buNone/>
              <a:defRPr sz="1500"/>
            </a:lvl2pPr>
            <a:lvl3pPr marL="685594" indent="0" algn="ctr">
              <a:buNone/>
              <a:defRPr sz="1350"/>
            </a:lvl3pPr>
            <a:lvl4pPr marL="1028391" indent="0" algn="ctr">
              <a:buNone/>
              <a:defRPr sz="1200"/>
            </a:lvl4pPr>
            <a:lvl5pPr marL="1371189" indent="0" algn="ctr">
              <a:buNone/>
              <a:defRPr sz="1200"/>
            </a:lvl5pPr>
            <a:lvl6pPr marL="1713986" indent="0" algn="ctr">
              <a:buNone/>
              <a:defRPr sz="1200"/>
            </a:lvl6pPr>
            <a:lvl7pPr marL="2056783" indent="0" algn="ctr">
              <a:buNone/>
              <a:defRPr sz="1200"/>
            </a:lvl7pPr>
            <a:lvl8pPr marL="2399580" indent="0" algn="ctr">
              <a:buNone/>
              <a:defRPr sz="1200"/>
            </a:lvl8pPr>
            <a:lvl9pPr marL="2742377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E4CE9-E8FD-4DF4-988C-F1F61B039875}" type="datetime1">
              <a:rPr lang="de-CH" smtClean="0"/>
              <a:t>02.09.2025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it-IT"/>
              <a:t>© COSMO GM, Basel, 01.09.25, Yapparova et al.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FBC618E-D49D-9A58-95A7-C904F42903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3" y="1828237"/>
            <a:ext cx="9055745" cy="3260338"/>
          </a:xfrm>
          <a:prstGeom prst="rect">
            <a:avLst/>
          </a:prstGeom>
        </p:spPr>
      </p:pic>
      <p:pic>
        <p:nvPicPr>
          <p:cNvPr id="10" name="Bild 6">
            <a:extLst>
              <a:ext uri="{FF2B5EF4-FFF2-40B4-BE49-F238E27FC236}">
                <a16:creationId xmlns:a16="http://schemas.microsoft.com/office/drawing/2014/main" id="{396EBC98-C6D0-EFFA-E7AA-FFF4616F3B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79" y="529849"/>
            <a:ext cx="4013200" cy="60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079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56069" y="1590446"/>
            <a:ext cx="6691399" cy="130824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4499" b="1" i="0" baseline="0"/>
            </a:lvl1pPr>
          </a:lstStyle>
          <a:p>
            <a:r>
              <a:rPr lang="de-DE" dirty="0"/>
              <a:t>Mastertitelformat bearbeiten</a:t>
            </a:r>
            <a:br>
              <a:rPr lang="de-DE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9535" y="3219400"/>
            <a:ext cx="6691399" cy="1241822"/>
          </a:xfrm>
        </p:spPr>
        <p:txBody>
          <a:bodyPr lIns="0" tIns="0" rIns="0" bIns="0"/>
          <a:lstStyle>
            <a:lvl1pPr marL="0" indent="0" algn="l">
              <a:buNone/>
              <a:defRPr sz="1799"/>
            </a:lvl1pPr>
            <a:lvl2pPr marL="342797" indent="0" algn="ctr">
              <a:buNone/>
              <a:defRPr sz="1500"/>
            </a:lvl2pPr>
            <a:lvl3pPr marL="685594" indent="0" algn="ctr">
              <a:buNone/>
              <a:defRPr sz="1350"/>
            </a:lvl3pPr>
            <a:lvl4pPr marL="1028391" indent="0" algn="ctr">
              <a:buNone/>
              <a:defRPr sz="1200"/>
            </a:lvl4pPr>
            <a:lvl5pPr marL="1371189" indent="0" algn="ctr">
              <a:buNone/>
              <a:defRPr sz="1200"/>
            </a:lvl5pPr>
            <a:lvl6pPr marL="1713986" indent="0" algn="ctr">
              <a:buNone/>
              <a:defRPr sz="1200"/>
            </a:lvl6pPr>
            <a:lvl7pPr marL="2056783" indent="0" algn="ctr">
              <a:buNone/>
              <a:defRPr sz="1200"/>
            </a:lvl7pPr>
            <a:lvl8pPr marL="2399580" indent="0" algn="ctr">
              <a:buNone/>
              <a:defRPr sz="1200"/>
            </a:lvl8pPr>
            <a:lvl9pPr marL="2742377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DF989-334C-451E-9245-C8F552181990}" type="datetime1">
              <a:rPr lang="de-CH" smtClean="0"/>
              <a:t>02.09.2025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it-IT"/>
              <a:t>© COSMO GM, Basel, 01.09.25, Yapparova et al.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10" name="Bild 6">
            <a:extLst>
              <a:ext uri="{FF2B5EF4-FFF2-40B4-BE49-F238E27FC236}">
                <a16:creationId xmlns:a16="http://schemas.microsoft.com/office/drawing/2014/main" id="{396EBC98-C6D0-EFFA-E7AA-FFF4616F3B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79" y="529849"/>
            <a:ext cx="4013200" cy="60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3724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+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5F763-7274-49B5-A61C-DEC3BB54E317}" type="datetime1">
              <a:rPr lang="de-CH" smtClean="0"/>
              <a:t>02.09.2025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© COSMO GM, Basel, 01.09.25, Yapparova et al. 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278F-EB32-9049-808B-99841320EF9D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5B97170-6B8B-847A-E351-3FDDD9DF4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089" y="470331"/>
            <a:ext cx="7434263" cy="62984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8197690-C1C6-6281-1DB8-53564567F82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81089" y="1383873"/>
            <a:ext cx="7434263" cy="3263503"/>
          </a:xfrm>
        </p:spPr>
        <p:txBody>
          <a:bodyPr lIns="0" tIns="0" rIns="0" bIns="0"/>
          <a:lstStyle/>
          <a:p>
            <a:pPr lvl="0"/>
            <a:r>
              <a:rPr lang="de-DE" dirty="0"/>
              <a:t>Mastertextformat ADF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pic>
        <p:nvPicPr>
          <p:cNvPr id="14" name="Bild 8">
            <a:extLst>
              <a:ext uri="{FF2B5EF4-FFF2-40B4-BE49-F238E27FC236}">
                <a16:creationId xmlns:a16="http://schemas.microsoft.com/office/drawing/2014/main" id="{238A25BE-3181-4923-B97F-67781E8FD4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5902" y="533265"/>
            <a:ext cx="241300" cy="241226"/>
          </a:xfrm>
          <a:prstGeom prst="rect">
            <a:avLst/>
          </a:prstGeom>
        </p:spPr>
      </p:pic>
      <p:pic>
        <p:nvPicPr>
          <p:cNvPr id="10" name="Bild 16">
            <a:extLst>
              <a:ext uri="{FF2B5EF4-FFF2-40B4-BE49-F238E27FC236}">
                <a16:creationId xmlns:a16="http://schemas.microsoft.com/office/drawing/2014/main" id="{5F63C5A7-F81A-BA30-3747-89A9655A17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85" b="74924"/>
          <a:stretch/>
        </p:blipFill>
        <p:spPr>
          <a:xfrm>
            <a:off x="71739" y="4082664"/>
            <a:ext cx="9045884" cy="1024090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D122F69F-EF6C-CFA6-DD35-356EC952827E}"/>
              </a:ext>
            </a:extLst>
          </p:cNvPr>
          <p:cNvSpPr/>
          <p:nvPr userDrawn="1"/>
        </p:nvSpPr>
        <p:spPr bwMode="auto">
          <a:xfrm>
            <a:off x="1010992" y="4594625"/>
            <a:ext cx="1149440" cy="3124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2" tIns="45706" rIns="91412" bIns="45706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12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99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7" name="Bild 64">
            <a:extLst>
              <a:ext uri="{FF2B5EF4-FFF2-40B4-BE49-F238E27FC236}">
                <a16:creationId xmlns:a16="http://schemas.microsoft.com/office/drawing/2014/main" id="{84EF030A-C693-C885-5F10-C1CC8218FA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8706" y="4687770"/>
            <a:ext cx="949196" cy="14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966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2DC1D-BC96-4B64-B242-B2149AD63299}" type="datetime1">
              <a:rPr lang="de-CH" smtClean="0"/>
              <a:t>02.09.2025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© COSMO GM, Basel, 01.09.25, Yapparova et al. 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278F-EB32-9049-808B-99841320EF9D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5B97170-6B8B-847A-E351-3FDDD9DF4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089" y="470331"/>
            <a:ext cx="7434263" cy="62984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8197690-C1C6-6281-1DB8-53564567F82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81089" y="1383873"/>
            <a:ext cx="7434263" cy="3263503"/>
          </a:xfrm>
        </p:spPr>
        <p:txBody>
          <a:bodyPr lIns="0" tIns="0" rIns="0" bIns="0"/>
          <a:lstStyle/>
          <a:p>
            <a:pPr lvl="0"/>
            <a:r>
              <a:rPr lang="de-DE" dirty="0"/>
              <a:t>Mastertextformat ADF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pic>
        <p:nvPicPr>
          <p:cNvPr id="14" name="Bild 8">
            <a:extLst>
              <a:ext uri="{FF2B5EF4-FFF2-40B4-BE49-F238E27FC236}">
                <a16:creationId xmlns:a16="http://schemas.microsoft.com/office/drawing/2014/main" id="{238A25BE-3181-4923-B97F-67781E8FD4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5902" y="533265"/>
            <a:ext cx="241300" cy="241226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D122F69F-EF6C-CFA6-DD35-356EC952827E}"/>
              </a:ext>
            </a:extLst>
          </p:cNvPr>
          <p:cNvSpPr/>
          <p:nvPr userDrawn="1"/>
        </p:nvSpPr>
        <p:spPr bwMode="auto">
          <a:xfrm>
            <a:off x="1010992" y="4594625"/>
            <a:ext cx="1149440" cy="3124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2" tIns="45706" rIns="91412" bIns="45706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12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99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7" name="Bild 64">
            <a:extLst>
              <a:ext uri="{FF2B5EF4-FFF2-40B4-BE49-F238E27FC236}">
                <a16:creationId xmlns:a16="http://schemas.microsoft.com/office/drawing/2014/main" id="{84EF030A-C693-C885-5F10-C1CC8218FA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8706" y="4687770"/>
            <a:ext cx="949196" cy="14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964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+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4BFFA-E482-4D07-BA5E-F372AA8D49C9}" type="datetime1">
              <a:rPr lang="de-CH" smtClean="0"/>
              <a:t>02.09.2025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© COSMO GM, Basel, 01.09.25, Yapparova et al.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278F-EB32-9049-808B-99841320EF9D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914E6BF-74AC-6DDD-5E51-3228D3248D1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081089" y="1390396"/>
            <a:ext cx="5052426" cy="2907001"/>
          </a:xfrm>
        </p:spPr>
        <p:txBody>
          <a:bodyPr lIns="0" tIns="0" rIns="0" bIns="0"/>
          <a:lstStyle>
            <a:lvl1pPr marL="0" indent="0">
              <a:buNone/>
              <a:defRPr sz="1799" baseline="0">
                <a:solidFill>
                  <a:schemeClr val="tx1"/>
                </a:solidFill>
              </a:defRPr>
            </a:lvl1pPr>
            <a:lvl2pPr marL="3427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94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3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5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37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18E900B-A219-1EA5-9044-F4A318FAC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089" y="470331"/>
            <a:ext cx="7434263" cy="62984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pic>
        <p:nvPicPr>
          <p:cNvPr id="12" name="Bild 8">
            <a:extLst>
              <a:ext uri="{FF2B5EF4-FFF2-40B4-BE49-F238E27FC236}">
                <a16:creationId xmlns:a16="http://schemas.microsoft.com/office/drawing/2014/main" id="{6E2367A9-A6A4-5572-FB07-D5B1656D1C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5902" y="533265"/>
            <a:ext cx="241300" cy="241226"/>
          </a:xfrm>
          <a:prstGeom prst="rect">
            <a:avLst/>
          </a:prstGeom>
        </p:spPr>
      </p:pic>
      <p:pic>
        <p:nvPicPr>
          <p:cNvPr id="15" name="Bild 16">
            <a:extLst>
              <a:ext uri="{FF2B5EF4-FFF2-40B4-BE49-F238E27FC236}">
                <a16:creationId xmlns:a16="http://schemas.microsoft.com/office/drawing/2014/main" id="{B6C9A937-3994-7389-F609-AFE70282D3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85" b="74924"/>
          <a:stretch/>
        </p:blipFill>
        <p:spPr>
          <a:xfrm>
            <a:off x="71739" y="4082664"/>
            <a:ext cx="9045884" cy="1024090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471E803E-BF42-A29C-4E7D-6A83234CEA66}"/>
              </a:ext>
            </a:extLst>
          </p:cNvPr>
          <p:cNvSpPr/>
          <p:nvPr userDrawn="1"/>
        </p:nvSpPr>
        <p:spPr bwMode="auto">
          <a:xfrm>
            <a:off x="1010992" y="4594625"/>
            <a:ext cx="1149440" cy="3124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2" tIns="45706" rIns="91412" bIns="45706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12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99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7" name="Bild 64">
            <a:extLst>
              <a:ext uri="{FF2B5EF4-FFF2-40B4-BE49-F238E27FC236}">
                <a16:creationId xmlns:a16="http://schemas.microsoft.com/office/drawing/2014/main" id="{AEA3E3A3-9AFC-EC8D-8004-A4D33E2C83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8706" y="4687770"/>
            <a:ext cx="949196" cy="14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2535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E7ACE-8C13-4118-B1CF-63A06A4FE6FF}" type="datetime1">
              <a:rPr lang="de-CH" smtClean="0"/>
              <a:t>02.09.2025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© COSMO GM, Basel, 01.09.25, Yapparova et al.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278F-EB32-9049-808B-99841320EF9D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914E6BF-74AC-6DDD-5E51-3228D3248D1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081089" y="1390396"/>
            <a:ext cx="5052426" cy="2907001"/>
          </a:xfrm>
        </p:spPr>
        <p:txBody>
          <a:bodyPr lIns="0" tIns="0" rIns="0" bIns="0"/>
          <a:lstStyle>
            <a:lvl1pPr marL="0" indent="0">
              <a:buNone/>
              <a:defRPr sz="1799" baseline="0">
                <a:solidFill>
                  <a:schemeClr val="tx1"/>
                </a:solidFill>
              </a:defRPr>
            </a:lvl1pPr>
            <a:lvl2pPr marL="3427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94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3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5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37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18E900B-A219-1EA5-9044-F4A318FAC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089" y="470331"/>
            <a:ext cx="7434263" cy="62984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pic>
        <p:nvPicPr>
          <p:cNvPr id="12" name="Bild 8">
            <a:extLst>
              <a:ext uri="{FF2B5EF4-FFF2-40B4-BE49-F238E27FC236}">
                <a16:creationId xmlns:a16="http://schemas.microsoft.com/office/drawing/2014/main" id="{6E2367A9-A6A4-5572-FB07-D5B1656D1C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5902" y="533265"/>
            <a:ext cx="241300" cy="241226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471E803E-BF42-A29C-4E7D-6A83234CEA66}"/>
              </a:ext>
            </a:extLst>
          </p:cNvPr>
          <p:cNvSpPr/>
          <p:nvPr userDrawn="1"/>
        </p:nvSpPr>
        <p:spPr bwMode="auto">
          <a:xfrm>
            <a:off x="1010992" y="4594625"/>
            <a:ext cx="1149440" cy="3124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2" tIns="45706" rIns="91412" bIns="45706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12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99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7" name="Bild 64">
            <a:extLst>
              <a:ext uri="{FF2B5EF4-FFF2-40B4-BE49-F238E27FC236}">
                <a16:creationId xmlns:a16="http://schemas.microsoft.com/office/drawing/2014/main" id="{AEA3E3A3-9AFC-EC8D-8004-A4D33E2C8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8706" y="4687770"/>
            <a:ext cx="949196" cy="14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6333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+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12867-B7FE-462F-938F-330AE06F08DF}" type="datetime1">
              <a:rPr lang="de-CH" smtClean="0"/>
              <a:t>02.09.2025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© COSMO GM, Basel, 01.09.25, Yapparova et al.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278F-EB32-9049-808B-99841320EF9D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2FA127-1D82-CBBD-20B2-9D5EA651D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089" y="470331"/>
            <a:ext cx="7434263" cy="62984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B3CD3C2-36D9-D8FB-43EE-F245E68E48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1089" y="1393397"/>
            <a:ext cx="7434263" cy="326350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12" name="Bild 8">
            <a:extLst>
              <a:ext uri="{FF2B5EF4-FFF2-40B4-BE49-F238E27FC236}">
                <a16:creationId xmlns:a16="http://schemas.microsoft.com/office/drawing/2014/main" id="{5690821A-C38D-5F99-D6F7-FFD526A347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5902" y="533265"/>
            <a:ext cx="241300" cy="241226"/>
          </a:xfrm>
          <a:prstGeom prst="rect">
            <a:avLst/>
          </a:prstGeom>
        </p:spPr>
      </p:pic>
      <p:pic>
        <p:nvPicPr>
          <p:cNvPr id="15" name="Bild 16">
            <a:extLst>
              <a:ext uri="{FF2B5EF4-FFF2-40B4-BE49-F238E27FC236}">
                <a16:creationId xmlns:a16="http://schemas.microsoft.com/office/drawing/2014/main" id="{B1E2D9B8-A67C-D982-E7A0-0B1E52BD7F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85" b="74924"/>
          <a:stretch/>
        </p:blipFill>
        <p:spPr>
          <a:xfrm>
            <a:off x="71739" y="4082664"/>
            <a:ext cx="9045884" cy="1024090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81511412-2428-E70C-BBAA-A27E47F23E1E}"/>
              </a:ext>
            </a:extLst>
          </p:cNvPr>
          <p:cNvSpPr/>
          <p:nvPr userDrawn="1"/>
        </p:nvSpPr>
        <p:spPr bwMode="auto">
          <a:xfrm>
            <a:off x="1010992" y="4594625"/>
            <a:ext cx="1149440" cy="3124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2" tIns="45706" rIns="91412" bIns="45706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12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99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7" name="Bild 64">
            <a:extLst>
              <a:ext uri="{FF2B5EF4-FFF2-40B4-BE49-F238E27FC236}">
                <a16:creationId xmlns:a16="http://schemas.microsoft.com/office/drawing/2014/main" id="{76399C0D-A765-0E87-50D7-FCC22A524D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8706" y="4687770"/>
            <a:ext cx="949196" cy="14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546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2ECE4-720E-496C-827E-DBCF96520F41}" type="datetime1">
              <a:rPr lang="de-CH" smtClean="0"/>
              <a:t>02.09.2025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© COSMO GM, Basel, 01.09.25, Yapparova et al.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278F-EB32-9049-808B-99841320EF9D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2FA127-1D82-CBBD-20B2-9D5EA651D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089" y="470331"/>
            <a:ext cx="7434263" cy="62984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B3CD3C2-36D9-D8FB-43EE-F245E68E48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1089" y="1393397"/>
            <a:ext cx="7434263" cy="326350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12" name="Bild 8">
            <a:extLst>
              <a:ext uri="{FF2B5EF4-FFF2-40B4-BE49-F238E27FC236}">
                <a16:creationId xmlns:a16="http://schemas.microsoft.com/office/drawing/2014/main" id="{5690821A-C38D-5F99-D6F7-FFD526A347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5902" y="533265"/>
            <a:ext cx="241300" cy="241226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81511412-2428-E70C-BBAA-A27E47F23E1E}"/>
              </a:ext>
            </a:extLst>
          </p:cNvPr>
          <p:cNvSpPr/>
          <p:nvPr userDrawn="1"/>
        </p:nvSpPr>
        <p:spPr bwMode="auto">
          <a:xfrm>
            <a:off x="1010992" y="4594625"/>
            <a:ext cx="1149440" cy="3124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2" tIns="45706" rIns="91412" bIns="45706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12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99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7" name="Bild 64">
            <a:extLst>
              <a:ext uri="{FF2B5EF4-FFF2-40B4-BE49-F238E27FC236}">
                <a16:creationId xmlns:a16="http://schemas.microsoft.com/office/drawing/2014/main" id="{76399C0D-A765-0E87-50D7-FCC22A524D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8706" y="4687770"/>
            <a:ext cx="949196" cy="14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6144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+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EC8B5-95C1-4281-B847-CA08F83AB254}" type="datetime1">
              <a:rPr lang="de-CH" smtClean="0"/>
              <a:t>02.09.2025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© COSMO GM, Basel, 01.09.25, Yapparova et al. 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278F-EB32-9049-808B-99841320EF9D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3893E2-410A-8BCF-53BE-D7677E08E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089" y="470331"/>
            <a:ext cx="7434263" cy="62984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C72B1FE-6CE5-7483-AF4C-7DD31490789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081088" y="1390235"/>
            <a:ext cx="3564484" cy="2907001"/>
          </a:xfrm>
        </p:spPr>
        <p:txBody>
          <a:bodyPr lIns="0" tIns="0" rIns="0" bIns="0"/>
          <a:lstStyle>
            <a:lvl1pPr marL="0" indent="0">
              <a:buNone/>
              <a:defRPr sz="1799" baseline="0">
                <a:solidFill>
                  <a:schemeClr val="tx1"/>
                </a:solidFill>
              </a:defRPr>
            </a:lvl1pPr>
            <a:lvl2pPr marL="3427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94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3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5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37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D52A117-D324-DD19-A2C3-F5BAC378963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875322" y="1390235"/>
            <a:ext cx="3564484" cy="2907001"/>
          </a:xfrm>
        </p:spPr>
        <p:txBody>
          <a:bodyPr lIns="0" tIns="0" rIns="0" bIns="0"/>
          <a:lstStyle>
            <a:lvl1pPr marL="0" indent="0">
              <a:buNone/>
              <a:defRPr sz="1799" baseline="0">
                <a:solidFill>
                  <a:schemeClr val="tx1"/>
                </a:solidFill>
              </a:defRPr>
            </a:lvl1pPr>
            <a:lvl2pPr marL="3427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94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3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5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37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3" name="Bild 8">
            <a:extLst>
              <a:ext uri="{FF2B5EF4-FFF2-40B4-BE49-F238E27FC236}">
                <a16:creationId xmlns:a16="http://schemas.microsoft.com/office/drawing/2014/main" id="{9A7F6B3D-6141-33A2-2827-BEECBC5CA5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5902" y="533265"/>
            <a:ext cx="241300" cy="241226"/>
          </a:xfrm>
          <a:prstGeom prst="rect">
            <a:avLst/>
          </a:prstGeom>
        </p:spPr>
      </p:pic>
      <p:pic>
        <p:nvPicPr>
          <p:cNvPr id="16" name="Bild 16">
            <a:extLst>
              <a:ext uri="{FF2B5EF4-FFF2-40B4-BE49-F238E27FC236}">
                <a16:creationId xmlns:a16="http://schemas.microsoft.com/office/drawing/2014/main" id="{E26FCD14-552F-2E62-C20F-2897AF1A94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85" b="74924"/>
          <a:stretch/>
        </p:blipFill>
        <p:spPr>
          <a:xfrm>
            <a:off x="71739" y="4082664"/>
            <a:ext cx="9045884" cy="1024090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9C804BDA-8F8A-74EE-EF9E-1E4D38C697FF}"/>
              </a:ext>
            </a:extLst>
          </p:cNvPr>
          <p:cNvSpPr/>
          <p:nvPr userDrawn="1"/>
        </p:nvSpPr>
        <p:spPr bwMode="auto">
          <a:xfrm>
            <a:off x="1010992" y="4594625"/>
            <a:ext cx="1149440" cy="3124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2" tIns="45706" rIns="91412" bIns="45706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12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99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8" name="Bild 64">
            <a:extLst>
              <a:ext uri="{FF2B5EF4-FFF2-40B4-BE49-F238E27FC236}">
                <a16:creationId xmlns:a16="http://schemas.microsoft.com/office/drawing/2014/main" id="{7C720268-9BF1-42D1-A69F-AA022F8174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8706" y="4687770"/>
            <a:ext cx="949196" cy="14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5649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18659-EA6C-423C-8C20-9BC9B2183F48}" type="datetime1">
              <a:rPr lang="de-CH" smtClean="0"/>
              <a:t>02.09.2025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© COSMO GM, Basel, 01.09.25, Yapparova et al. 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278F-EB32-9049-808B-99841320EF9D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3893E2-410A-8BCF-53BE-D7677E08E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089" y="470331"/>
            <a:ext cx="7434263" cy="62984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C72B1FE-6CE5-7483-AF4C-7DD31490789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081088" y="1390235"/>
            <a:ext cx="3564484" cy="2907001"/>
          </a:xfrm>
        </p:spPr>
        <p:txBody>
          <a:bodyPr lIns="0" tIns="0" rIns="0" bIns="0"/>
          <a:lstStyle>
            <a:lvl1pPr marL="0" indent="0">
              <a:buNone/>
              <a:defRPr sz="1799" baseline="0">
                <a:solidFill>
                  <a:schemeClr val="tx1"/>
                </a:solidFill>
              </a:defRPr>
            </a:lvl1pPr>
            <a:lvl2pPr marL="3427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94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3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5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37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D52A117-D324-DD19-A2C3-F5BAC378963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875322" y="1390235"/>
            <a:ext cx="3564484" cy="2907001"/>
          </a:xfrm>
        </p:spPr>
        <p:txBody>
          <a:bodyPr lIns="0" tIns="0" rIns="0" bIns="0"/>
          <a:lstStyle>
            <a:lvl1pPr marL="0" indent="0">
              <a:buNone/>
              <a:defRPr sz="1799" baseline="0">
                <a:solidFill>
                  <a:schemeClr val="tx1"/>
                </a:solidFill>
              </a:defRPr>
            </a:lvl1pPr>
            <a:lvl2pPr marL="3427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94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3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5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37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3" name="Bild 8">
            <a:extLst>
              <a:ext uri="{FF2B5EF4-FFF2-40B4-BE49-F238E27FC236}">
                <a16:creationId xmlns:a16="http://schemas.microsoft.com/office/drawing/2014/main" id="{9A7F6B3D-6141-33A2-2827-BEECBC5CA5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5902" y="533265"/>
            <a:ext cx="241300" cy="241226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9C804BDA-8F8A-74EE-EF9E-1E4D38C697FF}"/>
              </a:ext>
            </a:extLst>
          </p:cNvPr>
          <p:cNvSpPr/>
          <p:nvPr userDrawn="1"/>
        </p:nvSpPr>
        <p:spPr bwMode="auto">
          <a:xfrm>
            <a:off x="1010992" y="4594625"/>
            <a:ext cx="1149440" cy="3124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2" tIns="45706" rIns="91412" bIns="45706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12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99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8" name="Bild 64">
            <a:extLst>
              <a:ext uri="{FF2B5EF4-FFF2-40B4-BE49-F238E27FC236}">
                <a16:creationId xmlns:a16="http://schemas.microsoft.com/office/drawing/2014/main" id="{7C720268-9BF1-42D1-A69F-AA022F8174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8706" y="4687770"/>
            <a:ext cx="949196" cy="14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660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95287" y="864000"/>
            <a:ext cx="8353425" cy="360099"/>
          </a:xfrm>
        </p:spPr>
        <p:txBody>
          <a:bodyPr/>
          <a:lstStyle>
            <a:lvl1pPr>
              <a:defRPr sz="2600"/>
            </a:lvl1pPr>
          </a:lstStyle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7" y="1369219"/>
            <a:ext cx="8353426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10" name="Fußzeilenplatzhalter"/>
          <p:cNvSpPr>
            <a:spLocks noGrp="1"/>
          </p:cNvSpPr>
          <p:nvPr>
            <p:ph type="ftr" sz="quarter" idx="3"/>
          </p:nvPr>
        </p:nvSpPr>
        <p:spPr>
          <a:xfrm>
            <a:off x="2011678" y="4739302"/>
            <a:ext cx="4137451" cy="274637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lvl1pPr algn="ctr">
              <a:defRPr sz="1000">
                <a:solidFill>
                  <a:srgbClr val="2D4B9B"/>
                </a:solidFill>
              </a:defRPr>
            </a:lvl1pPr>
          </a:lstStyle>
          <a:p>
            <a:r>
              <a:rPr lang="de-DE" dirty="0"/>
              <a:t>COSMO </a:t>
            </a:r>
            <a:r>
              <a:rPr lang="de-DE" dirty="0" err="1"/>
              <a:t>consortium</a:t>
            </a:r>
            <a:r>
              <a:rPr lang="de-DE" dirty="0"/>
              <a:t> / KENDA</a:t>
            </a:r>
          </a:p>
          <a:p>
            <a:r>
              <a:rPr lang="de-DE" dirty="0"/>
              <a:t>Obs-SET 2022</a:t>
            </a:r>
          </a:p>
        </p:txBody>
      </p:sp>
    </p:spTree>
    <p:extLst>
      <p:ext uri="{BB962C8B-B14F-4D97-AF65-F5344CB8AC3E}">
        <p14:creationId xmlns:p14="http://schemas.microsoft.com/office/powerpoint/2010/main" val="38156564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+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CAE1-15DB-4A85-A3D9-1C10EBBB33A2}" type="datetime1">
              <a:rPr lang="de-CH" smtClean="0"/>
              <a:t>02.09.2025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© COSMO GM, Basel, 01.09.25, Yapparova et al. 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278F-EB32-9049-808B-99841320EF9D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DE35F2C8-97AF-CFCC-1160-5294514B78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81089" y="1388635"/>
            <a:ext cx="6796086" cy="279472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E8447DC-457D-F21B-32F2-EEE7A6D70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089" y="470331"/>
            <a:ext cx="7434263" cy="62984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pic>
        <p:nvPicPr>
          <p:cNvPr id="12" name="Bild 8">
            <a:extLst>
              <a:ext uri="{FF2B5EF4-FFF2-40B4-BE49-F238E27FC236}">
                <a16:creationId xmlns:a16="http://schemas.microsoft.com/office/drawing/2014/main" id="{3A24BDAB-BABC-0DAA-32BF-B48F588F70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5902" y="533265"/>
            <a:ext cx="241300" cy="241226"/>
          </a:xfrm>
          <a:prstGeom prst="rect">
            <a:avLst/>
          </a:prstGeom>
        </p:spPr>
      </p:pic>
      <p:pic>
        <p:nvPicPr>
          <p:cNvPr id="16" name="Bild 16">
            <a:extLst>
              <a:ext uri="{FF2B5EF4-FFF2-40B4-BE49-F238E27FC236}">
                <a16:creationId xmlns:a16="http://schemas.microsoft.com/office/drawing/2014/main" id="{5DA34FEC-2E0D-10F3-D726-394DB08219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85" b="74924"/>
          <a:stretch/>
        </p:blipFill>
        <p:spPr>
          <a:xfrm>
            <a:off x="71739" y="4082664"/>
            <a:ext cx="9045884" cy="1024090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56F20275-50ED-B0EC-F459-6B869A8F941F}"/>
              </a:ext>
            </a:extLst>
          </p:cNvPr>
          <p:cNvSpPr/>
          <p:nvPr userDrawn="1"/>
        </p:nvSpPr>
        <p:spPr bwMode="auto">
          <a:xfrm>
            <a:off x="1010992" y="4594625"/>
            <a:ext cx="1149440" cy="3124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2" tIns="45706" rIns="91412" bIns="45706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12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99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8" name="Bild 64">
            <a:extLst>
              <a:ext uri="{FF2B5EF4-FFF2-40B4-BE49-F238E27FC236}">
                <a16:creationId xmlns:a16="http://schemas.microsoft.com/office/drawing/2014/main" id="{B3C904F2-AA6B-E020-A964-F2EE16F441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8706" y="4687770"/>
            <a:ext cx="949196" cy="14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786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BA06A-33C5-4418-96B8-D99A8BF117A7}" type="datetime1">
              <a:rPr lang="de-CH" smtClean="0"/>
              <a:t>02.09.2025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© COSMO GM, Basel, 01.09.25, Yapparova et al. 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278F-EB32-9049-808B-99841320EF9D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DE35F2C8-97AF-CFCC-1160-5294514B78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81089" y="1388635"/>
            <a:ext cx="6796086" cy="279472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E8447DC-457D-F21B-32F2-EEE7A6D70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089" y="470331"/>
            <a:ext cx="7434263" cy="62984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pic>
        <p:nvPicPr>
          <p:cNvPr id="12" name="Bild 8">
            <a:extLst>
              <a:ext uri="{FF2B5EF4-FFF2-40B4-BE49-F238E27FC236}">
                <a16:creationId xmlns:a16="http://schemas.microsoft.com/office/drawing/2014/main" id="{3A24BDAB-BABC-0DAA-32BF-B48F588F70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5902" y="533265"/>
            <a:ext cx="241300" cy="241226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56F20275-50ED-B0EC-F459-6B869A8F941F}"/>
              </a:ext>
            </a:extLst>
          </p:cNvPr>
          <p:cNvSpPr/>
          <p:nvPr userDrawn="1"/>
        </p:nvSpPr>
        <p:spPr bwMode="auto">
          <a:xfrm>
            <a:off x="1010992" y="4594625"/>
            <a:ext cx="1149440" cy="3124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2" tIns="45706" rIns="91412" bIns="45706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12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99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8" name="Bild 64">
            <a:extLst>
              <a:ext uri="{FF2B5EF4-FFF2-40B4-BE49-F238E27FC236}">
                <a16:creationId xmlns:a16="http://schemas.microsoft.com/office/drawing/2014/main" id="{B3C904F2-AA6B-E020-A964-F2EE16F441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8706" y="4687770"/>
            <a:ext cx="949196" cy="14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9532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+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44591" y="1388634"/>
            <a:ext cx="4170760" cy="2858691"/>
          </a:xfrm>
        </p:spPr>
        <p:txBody>
          <a:bodyPr anchor="t"/>
          <a:lstStyle>
            <a:lvl1pPr marL="0" indent="0">
              <a:buNone/>
              <a:defRPr sz="2399"/>
            </a:lvl1pPr>
            <a:lvl2pPr marL="342797" indent="0">
              <a:buNone/>
              <a:defRPr sz="2099"/>
            </a:lvl2pPr>
            <a:lvl3pPr marL="685594" indent="0">
              <a:buNone/>
              <a:defRPr sz="1799"/>
            </a:lvl3pPr>
            <a:lvl4pPr marL="1028391" indent="0">
              <a:buNone/>
              <a:defRPr sz="1500"/>
            </a:lvl4pPr>
            <a:lvl5pPr marL="1371189" indent="0">
              <a:buNone/>
              <a:defRPr sz="1500"/>
            </a:lvl5pPr>
            <a:lvl6pPr marL="1713986" indent="0">
              <a:buNone/>
              <a:defRPr sz="1500"/>
            </a:lvl6pPr>
            <a:lvl7pPr marL="2056783" indent="0">
              <a:buNone/>
              <a:defRPr sz="1500"/>
            </a:lvl7pPr>
            <a:lvl8pPr marL="2399580" indent="0">
              <a:buNone/>
              <a:defRPr sz="1500"/>
            </a:lvl8pPr>
            <a:lvl9pPr marL="2742377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7041" y="1394588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97" indent="0">
              <a:buNone/>
              <a:defRPr sz="1050"/>
            </a:lvl2pPr>
            <a:lvl3pPr marL="685594" indent="0">
              <a:buNone/>
              <a:defRPr sz="900"/>
            </a:lvl3pPr>
            <a:lvl4pPr marL="1028391" indent="0">
              <a:buNone/>
              <a:defRPr sz="750"/>
            </a:lvl4pPr>
            <a:lvl5pPr marL="1371189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29442-3672-4DE2-B765-C3C08089BE2D}" type="datetime1">
              <a:rPr lang="de-CH" smtClean="0"/>
              <a:t>02.09.2025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© COSMO GM, Basel, 01.09.25, Yapparova et al. 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278F-EB32-9049-808B-99841320EF9D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EA80C68-A03D-14E1-DA41-A04FFB0D9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089" y="470331"/>
            <a:ext cx="7434263" cy="62984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pic>
        <p:nvPicPr>
          <p:cNvPr id="11" name="Bild 8">
            <a:extLst>
              <a:ext uri="{FF2B5EF4-FFF2-40B4-BE49-F238E27FC236}">
                <a16:creationId xmlns:a16="http://schemas.microsoft.com/office/drawing/2014/main" id="{B918451D-CC78-5BEF-C4C9-D07CAE749B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5902" y="533265"/>
            <a:ext cx="241300" cy="241226"/>
          </a:xfrm>
          <a:prstGeom prst="rect">
            <a:avLst/>
          </a:prstGeom>
        </p:spPr>
      </p:pic>
      <p:pic>
        <p:nvPicPr>
          <p:cNvPr id="15" name="Bild 16">
            <a:extLst>
              <a:ext uri="{FF2B5EF4-FFF2-40B4-BE49-F238E27FC236}">
                <a16:creationId xmlns:a16="http://schemas.microsoft.com/office/drawing/2014/main" id="{0EBAA305-66FB-EB18-E0EF-5FAF4C97E9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85" b="74924"/>
          <a:stretch/>
        </p:blipFill>
        <p:spPr>
          <a:xfrm>
            <a:off x="71739" y="4082664"/>
            <a:ext cx="9045884" cy="1024090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4C70312E-10CF-1967-13BA-DF7A5F15103B}"/>
              </a:ext>
            </a:extLst>
          </p:cNvPr>
          <p:cNvSpPr/>
          <p:nvPr userDrawn="1"/>
        </p:nvSpPr>
        <p:spPr bwMode="auto">
          <a:xfrm>
            <a:off x="1010992" y="4594625"/>
            <a:ext cx="1149440" cy="3124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2" tIns="45706" rIns="91412" bIns="45706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12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99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7" name="Bild 64">
            <a:extLst>
              <a:ext uri="{FF2B5EF4-FFF2-40B4-BE49-F238E27FC236}">
                <a16:creationId xmlns:a16="http://schemas.microsoft.com/office/drawing/2014/main" id="{5AB2CA36-EA72-B637-1DFA-CBB69A7DA7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8706" y="4687770"/>
            <a:ext cx="949196" cy="14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654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44591" y="1388634"/>
            <a:ext cx="4170760" cy="2858691"/>
          </a:xfrm>
        </p:spPr>
        <p:txBody>
          <a:bodyPr anchor="t"/>
          <a:lstStyle>
            <a:lvl1pPr marL="0" indent="0">
              <a:buNone/>
              <a:defRPr sz="2399"/>
            </a:lvl1pPr>
            <a:lvl2pPr marL="342797" indent="0">
              <a:buNone/>
              <a:defRPr sz="2099"/>
            </a:lvl2pPr>
            <a:lvl3pPr marL="685594" indent="0">
              <a:buNone/>
              <a:defRPr sz="1799"/>
            </a:lvl3pPr>
            <a:lvl4pPr marL="1028391" indent="0">
              <a:buNone/>
              <a:defRPr sz="1500"/>
            </a:lvl4pPr>
            <a:lvl5pPr marL="1371189" indent="0">
              <a:buNone/>
              <a:defRPr sz="1500"/>
            </a:lvl5pPr>
            <a:lvl6pPr marL="1713986" indent="0">
              <a:buNone/>
              <a:defRPr sz="1500"/>
            </a:lvl6pPr>
            <a:lvl7pPr marL="2056783" indent="0">
              <a:buNone/>
              <a:defRPr sz="1500"/>
            </a:lvl7pPr>
            <a:lvl8pPr marL="2399580" indent="0">
              <a:buNone/>
              <a:defRPr sz="1500"/>
            </a:lvl8pPr>
            <a:lvl9pPr marL="2742377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7041" y="1394588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97" indent="0">
              <a:buNone/>
              <a:defRPr sz="1050"/>
            </a:lvl2pPr>
            <a:lvl3pPr marL="685594" indent="0">
              <a:buNone/>
              <a:defRPr sz="900"/>
            </a:lvl3pPr>
            <a:lvl4pPr marL="1028391" indent="0">
              <a:buNone/>
              <a:defRPr sz="750"/>
            </a:lvl4pPr>
            <a:lvl5pPr marL="1371189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008BC-E758-4FEC-B26E-5CFFAD113D7E}" type="datetime1">
              <a:rPr lang="de-CH" smtClean="0"/>
              <a:t>02.09.2025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© COSMO GM, Basel, 01.09.25, Yapparova et al. 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278F-EB32-9049-808B-99841320EF9D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EA80C68-A03D-14E1-DA41-A04FFB0D9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089" y="470331"/>
            <a:ext cx="7434263" cy="62984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pic>
        <p:nvPicPr>
          <p:cNvPr id="11" name="Bild 8">
            <a:extLst>
              <a:ext uri="{FF2B5EF4-FFF2-40B4-BE49-F238E27FC236}">
                <a16:creationId xmlns:a16="http://schemas.microsoft.com/office/drawing/2014/main" id="{B918451D-CC78-5BEF-C4C9-D07CAE749B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5902" y="533265"/>
            <a:ext cx="241300" cy="241226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4C70312E-10CF-1967-13BA-DF7A5F15103B}"/>
              </a:ext>
            </a:extLst>
          </p:cNvPr>
          <p:cNvSpPr/>
          <p:nvPr userDrawn="1"/>
        </p:nvSpPr>
        <p:spPr bwMode="auto">
          <a:xfrm>
            <a:off x="1010992" y="4594625"/>
            <a:ext cx="1149440" cy="3124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2" tIns="45706" rIns="91412" bIns="45706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12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99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7" name="Bild 64">
            <a:extLst>
              <a:ext uri="{FF2B5EF4-FFF2-40B4-BE49-F238E27FC236}">
                <a16:creationId xmlns:a16="http://schemas.microsoft.com/office/drawing/2014/main" id="{5AB2CA36-EA72-B637-1DFA-CBB69A7DA7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8706" y="4687770"/>
            <a:ext cx="949196" cy="14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5718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+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2737-2BFC-441E-A24B-C3796F89882C}" type="datetime1">
              <a:rPr lang="de-CH" smtClean="0"/>
              <a:t>02.09.2025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© COSMO GM, Basel, 01.09.25, Yapparova et al. 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278F-EB32-9049-808B-99841320EF9D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EA80C68-A03D-14E1-DA41-A04FFB0D9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089" y="470331"/>
            <a:ext cx="7434263" cy="62984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pic>
        <p:nvPicPr>
          <p:cNvPr id="11" name="Bild 8">
            <a:extLst>
              <a:ext uri="{FF2B5EF4-FFF2-40B4-BE49-F238E27FC236}">
                <a16:creationId xmlns:a16="http://schemas.microsoft.com/office/drawing/2014/main" id="{B918451D-CC78-5BEF-C4C9-D07CAE749B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5902" y="533265"/>
            <a:ext cx="241300" cy="241226"/>
          </a:xfrm>
          <a:prstGeom prst="rect">
            <a:avLst/>
          </a:prstGeom>
        </p:spPr>
      </p:pic>
      <p:graphicFrame>
        <p:nvGraphicFramePr>
          <p:cNvPr id="15" name="Table 2">
            <a:extLst>
              <a:ext uri="{FF2B5EF4-FFF2-40B4-BE49-F238E27FC236}">
                <a16:creationId xmlns:a16="http://schemas.microsoft.com/office/drawing/2014/main" id="{FDE88454-2D30-37DD-548F-FA0F7B27EFC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706919069"/>
              </p:ext>
            </p:extLst>
          </p:nvPr>
        </p:nvGraphicFramePr>
        <p:xfrm>
          <a:off x="1081089" y="1307081"/>
          <a:ext cx="6371673" cy="30953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8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93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6944">
                <a:tc>
                  <a:txBody>
                    <a:bodyPr/>
                    <a:lstStyle/>
                    <a:p>
                      <a:r>
                        <a:rPr lang="de-CH" sz="1400" b="1" dirty="0">
                          <a:solidFill>
                            <a:srgbClr val="000000"/>
                          </a:solidFill>
                        </a:rPr>
                        <a:t>Publikationstitel</a:t>
                      </a:r>
                      <a:r>
                        <a:rPr lang="de-CH" sz="1400" b="1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de-CH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82089" marR="82089" marT="41032" marB="41032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1400" dirty="0">
                          <a:solidFill>
                            <a:srgbClr val="000000"/>
                          </a:solidFill>
                        </a:rPr>
                        <a:t>Beurteilung</a:t>
                      </a:r>
                      <a:r>
                        <a:rPr lang="de-CH" sz="1400" baseline="0" dirty="0">
                          <a:solidFill>
                            <a:srgbClr val="000000"/>
                          </a:solidFill>
                        </a:rPr>
                        <a:t> / Kommentar / Veränderung</a:t>
                      </a:r>
                      <a:endParaRPr lang="de-CH" sz="1400" dirty="0">
                        <a:solidFill>
                          <a:srgbClr val="000000"/>
                        </a:solidFill>
                      </a:endParaRPr>
                    </a:p>
                  </a:txBody>
                  <a:tcPr marL="82089" marR="82089" marT="41032" marB="41032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182">
                <a:tc>
                  <a:txBody>
                    <a:bodyPr/>
                    <a:lstStyle/>
                    <a:p>
                      <a:r>
                        <a:rPr lang="de-CH" sz="1300" dirty="0"/>
                        <a:t>Typische</a:t>
                      </a:r>
                      <a:r>
                        <a:rPr lang="de-CH" sz="1300" baseline="0" dirty="0"/>
                        <a:t> </a:t>
                      </a:r>
                      <a:r>
                        <a:rPr lang="de-CH" sz="1300" baseline="0" dirty="0">
                          <a:solidFill>
                            <a:schemeClr val="dk1"/>
                          </a:solidFill>
                        </a:rPr>
                        <a:t>Wetterlagen</a:t>
                      </a:r>
                      <a:r>
                        <a:rPr lang="de-CH" sz="1300" baseline="0" dirty="0"/>
                        <a:t> […]</a:t>
                      </a:r>
                      <a:endParaRPr lang="de-CH" sz="1300" dirty="0"/>
                    </a:p>
                  </a:txBody>
                  <a:tcPr marL="82089" marR="82089" marT="41032" marB="41032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1300" dirty="0"/>
                        <a:t>In</a:t>
                      </a:r>
                      <a:r>
                        <a:rPr lang="de-CH" sz="1300" baseline="0" dirty="0"/>
                        <a:t> Überarbeitung (Design + Inhalt) für Landesmuseum; iPad-Version, evtl. Video</a:t>
                      </a:r>
                      <a:endParaRPr lang="de-CH" sz="1300" dirty="0"/>
                    </a:p>
                  </a:txBody>
                  <a:tcPr marL="82089" marR="82089" marT="41032" marB="41032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4300">
                <a:tc>
                  <a:txBody>
                    <a:bodyPr/>
                    <a:lstStyle/>
                    <a:p>
                      <a:r>
                        <a:rPr lang="de-CH" sz="1300" dirty="0"/>
                        <a:t>Wissenschaftliche</a:t>
                      </a:r>
                      <a:r>
                        <a:rPr lang="de-CH" sz="1300" baseline="0" dirty="0"/>
                        <a:t> Berichte, Klimaberichte, Klimabulletin, Broschüren INZ, Produkte-</a:t>
                      </a:r>
                      <a:r>
                        <a:rPr lang="de-CH" sz="1300" baseline="0" dirty="0" err="1"/>
                        <a:t>Factsheets</a:t>
                      </a:r>
                      <a:r>
                        <a:rPr lang="de-CH" sz="1300" baseline="0" dirty="0"/>
                        <a:t>, </a:t>
                      </a:r>
                      <a:endParaRPr lang="de-CH" sz="1300" dirty="0"/>
                    </a:p>
                  </a:txBody>
                  <a:tcPr marL="82089" marR="82089" marT="41032" marB="41032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1300" dirty="0"/>
                        <a:t>Vorlagen in Erarbeitung</a:t>
                      </a:r>
                    </a:p>
                  </a:txBody>
                  <a:tcPr marL="82089" marR="82089" marT="41032" marB="41032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124">
                <a:tc>
                  <a:txBody>
                    <a:bodyPr/>
                    <a:lstStyle/>
                    <a:p>
                      <a:r>
                        <a:rPr lang="de-CH" sz="1300" dirty="0"/>
                        <a:t>Flugwetterinformationen</a:t>
                      </a:r>
                    </a:p>
                  </a:txBody>
                  <a:tcPr marL="82089" marR="82089" marT="41032" marB="41032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1300" baseline="0" dirty="0"/>
                        <a:t>Neues Design – Erledigt</a:t>
                      </a:r>
                    </a:p>
                  </a:txBody>
                  <a:tcPr marL="82089" marR="82089" marT="41032" marB="41032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0124">
                <a:tc>
                  <a:txBody>
                    <a:bodyPr/>
                    <a:lstStyle/>
                    <a:p>
                      <a:r>
                        <a:rPr lang="de-CH" sz="1300" dirty="0"/>
                        <a:t>Vorlagen</a:t>
                      </a:r>
                      <a:r>
                        <a:rPr lang="de-CH" sz="1300" baseline="0" dirty="0"/>
                        <a:t> </a:t>
                      </a:r>
                      <a:r>
                        <a:rPr lang="de-CH" sz="1300" baseline="0" dirty="0" err="1"/>
                        <a:t>Factsheets</a:t>
                      </a:r>
                      <a:r>
                        <a:rPr lang="de-CH" sz="1300" baseline="0" dirty="0"/>
                        <a:t> S/L</a:t>
                      </a:r>
                      <a:endParaRPr lang="de-CH" sz="1300" dirty="0"/>
                    </a:p>
                  </a:txBody>
                  <a:tcPr marL="82089" marR="82089" marT="41032" marB="41032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1300" baseline="0" dirty="0"/>
                        <a:t>Neues Design – Erledigt </a:t>
                      </a:r>
                    </a:p>
                  </a:txBody>
                  <a:tcPr marL="82089" marR="82089" marT="41032" marB="41032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5557">
                <a:tc>
                  <a:txBody>
                    <a:bodyPr/>
                    <a:lstStyle/>
                    <a:p>
                      <a:r>
                        <a:rPr lang="de-CH" sz="1300" dirty="0"/>
                        <a:t>Klimafaltblatt Tag für Tag</a:t>
                      </a:r>
                    </a:p>
                  </a:txBody>
                  <a:tcPr marL="82089" marR="82089" marT="41032" marB="41032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1300" dirty="0"/>
                        <a:t>Neues Design</a:t>
                      </a:r>
                      <a:r>
                        <a:rPr lang="de-CH" sz="1300" baseline="0" dirty="0"/>
                        <a:t> – Erledigt </a:t>
                      </a:r>
                      <a:endParaRPr lang="de-CH" sz="1300" dirty="0"/>
                    </a:p>
                  </a:txBody>
                  <a:tcPr marL="82089" marR="82089" marT="41032" marB="41032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124">
                <a:tc>
                  <a:txBody>
                    <a:bodyPr/>
                    <a:lstStyle/>
                    <a:p>
                      <a:r>
                        <a:rPr lang="de-CH" sz="1300" dirty="0"/>
                        <a:t>Jahresbericht, Imagebroschüren</a:t>
                      </a:r>
                    </a:p>
                  </a:txBody>
                  <a:tcPr marL="82089" marR="82089" marT="41032" marB="41032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1300" dirty="0"/>
                        <a:t>Gelöscht</a:t>
                      </a:r>
                      <a:r>
                        <a:rPr lang="de-CH" sz="1300" baseline="0" dirty="0"/>
                        <a:t> </a:t>
                      </a:r>
                      <a:endParaRPr lang="de-CH" sz="1300" dirty="0"/>
                    </a:p>
                  </a:txBody>
                  <a:tcPr marL="82089" marR="82089" marT="41032" marB="41032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2" name="Bild 16">
            <a:extLst>
              <a:ext uri="{FF2B5EF4-FFF2-40B4-BE49-F238E27FC236}">
                <a16:creationId xmlns:a16="http://schemas.microsoft.com/office/drawing/2014/main" id="{193992EE-9B1B-4A2E-383E-FB4BAFEA3A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85" b="74924"/>
          <a:stretch/>
        </p:blipFill>
        <p:spPr>
          <a:xfrm>
            <a:off x="71739" y="4082664"/>
            <a:ext cx="9045884" cy="1024090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003D03F9-FBDE-6275-2232-F211F5B6F94D}"/>
              </a:ext>
            </a:extLst>
          </p:cNvPr>
          <p:cNvSpPr/>
          <p:nvPr userDrawn="1"/>
        </p:nvSpPr>
        <p:spPr bwMode="auto">
          <a:xfrm>
            <a:off x="1010992" y="4594625"/>
            <a:ext cx="1149440" cy="3124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2" tIns="45706" rIns="91412" bIns="45706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12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99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4" name="Bild 64">
            <a:extLst>
              <a:ext uri="{FF2B5EF4-FFF2-40B4-BE49-F238E27FC236}">
                <a16:creationId xmlns:a16="http://schemas.microsoft.com/office/drawing/2014/main" id="{DDB8EA7E-B1D2-4F2A-F670-7E0A4148CF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8706" y="4687770"/>
            <a:ext cx="949196" cy="14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6472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BCD0E-4B71-4104-8F68-DEE323BE6F46}" type="datetime1">
              <a:rPr lang="de-CH" smtClean="0"/>
              <a:t>02.09.2025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© COSMO GM, Basel, 01.09.25, Yapparova et al. 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278F-EB32-9049-808B-99841320EF9D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EA80C68-A03D-14E1-DA41-A04FFB0D9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089" y="470331"/>
            <a:ext cx="7434263" cy="62984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pic>
        <p:nvPicPr>
          <p:cNvPr id="11" name="Bild 8">
            <a:extLst>
              <a:ext uri="{FF2B5EF4-FFF2-40B4-BE49-F238E27FC236}">
                <a16:creationId xmlns:a16="http://schemas.microsoft.com/office/drawing/2014/main" id="{B918451D-CC78-5BEF-C4C9-D07CAE749B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5902" y="533265"/>
            <a:ext cx="241300" cy="241226"/>
          </a:xfrm>
          <a:prstGeom prst="rect">
            <a:avLst/>
          </a:prstGeom>
        </p:spPr>
      </p:pic>
      <p:graphicFrame>
        <p:nvGraphicFramePr>
          <p:cNvPr id="15" name="Table 2">
            <a:extLst>
              <a:ext uri="{FF2B5EF4-FFF2-40B4-BE49-F238E27FC236}">
                <a16:creationId xmlns:a16="http://schemas.microsoft.com/office/drawing/2014/main" id="{FDE88454-2D30-37DD-548F-FA0F7B27EFC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461900142"/>
              </p:ext>
            </p:extLst>
          </p:nvPr>
        </p:nvGraphicFramePr>
        <p:xfrm>
          <a:off x="1081089" y="1307081"/>
          <a:ext cx="6371673" cy="30953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8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93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6944">
                <a:tc>
                  <a:txBody>
                    <a:bodyPr/>
                    <a:lstStyle/>
                    <a:p>
                      <a:r>
                        <a:rPr lang="de-CH" sz="1400" b="1" dirty="0">
                          <a:solidFill>
                            <a:srgbClr val="000000"/>
                          </a:solidFill>
                        </a:rPr>
                        <a:t>Publikationstitel</a:t>
                      </a:r>
                      <a:r>
                        <a:rPr lang="de-CH" sz="1400" b="1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de-CH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82089" marR="82089" marT="41032" marB="41032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1400" dirty="0">
                          <a:solidFill>
                            <a:srgbClr val="000000"/>
                          </a:solidFill>
                        </a:rPr>
                        <a:t>Beurteilung</a:t>
                      </a:r>
                      <a:r>
                        <a:rPr lang="de-CH" sz="1400" baseline="0" dirty="0">
                          <a:solidFill>
                            <a:srgbClr val="000000"/>
                          </a:solidFill>
                        </a:rPr>
                        <a:t> / Kommentar / Veränderung</a:t>
                      </a:r>
                      <a:endParaRPr lang="de-CH" sz="1400" dirty="0">
                        <a:solidFill>
                          <a:srgbClr val="000000"/>
                        </a:solidFill>
                      </a:endParaRPr>
                    </a:p>
                  </a:txBody>
                  <a:tcPr marL="82089" marR="82089" marT="41032" marB="41032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182">
                <a:tc>
                  <a:txBody>
                    <a:bodyPr/>
                    <a:lstStyle/>
                    <a:p>
                      <a:r>
                        <a:rPr lang="de-CH" sz="1300" dirty="0"/>
                        <a:t>Typische</a:t>
                      </a:r>
                      <a:r>
                        <a:rPr lang="de-CH" sz="1300" baseline="0" dirty="0"/>
                        <a:t> </a:t>
                      </a:r>
                      <a:r>
                        <a:rPr lang="de-CH" sz="1300" baseline="0" dirty="0">
                          <a:solidFill>
                            <a:schemeClr val="dk1"/>
                          </a:solidFill>
                        </a:rPr>
                        <a:t>Wetterlagen</a:t>
                      </a:r>
                      <a:r>
                        <a:rPr lang="de-CH" sz="1300" baseline="0" dirty="0"/>
                        <a:t> […]</a:t>
                      </a:r>
                      <a:endParaRPr lang="de-CH" sz="1300" dirty="0"/>
                    </a:p>
                  </a:txBody>
                  <a:tcPr marL="82089" marR="82089" marT="41032" marB="41032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1300" dirty="0"/>
                        <a:t>In</a:t>
                      </a:r>
                      <a:r>
                        <a:rPr lang="de-CH" sz="1300" baseline="0" dirty="0"/>
                        <a:t> Überarbeitung (Design + Inhalt) für Landesmuseum; iPad-Version, evtl. Video</a:t>
                      </a:r>
                      <a:endParaRPr lang="de-CH" sz="1300" dirty="0"/>
                    </a:p>
                  </a:txBody>
                  <a:tcPr marL="82089" marR="82089" marT="41032" marB="41032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4300">
                <a:tc>
                  <a:txBody>
                    <a:bodyPr/>
                    <a:lstStyle/>
                    <a:p>
                      <a:r>
                        <a:rPr lang="de-CH" sz="1300" dirty="0"/>
                        <a:t>Wissenschaftliche</a:t>
                      </a:r>
                      <a:r>
                        <a:rPr lang="de-CH" sz="1300" baseline="0" dirty="0"/>
                        <a:t> Berichte, Klimaberichte, Klimabulletin, Broschüren INZ, Produkte-</a:t>
                      </a:r>
                      <a:r>
                        <a:rPr lang="de-CH" sz="1300" baseline="0" dirty="0" err="1"/>
                        <a:t>Factsheets</a:t>
                      </a:r>
                      <a:r>
                        <a:rPr lang="de-CH" sz="1300" baseline="0" dirty="0"/>
                        <a:t>, </a:t>
                      </a:r>
                      <a:endParaRPr lang="de-CH" sz="1300" dirty="0"/>
                    </a:p>
                  </a:txBody>
                  <a:tcPr marL="82089" marR="82089" marT="41032" marB="41032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1300" dirty="0"/>
                        <a:t>Vorlagen in Erarbeitung</a:t>
                      </a:r>
                    </a:p>
                  </a:txBody>
                  <a:tcPr marL="82089" marR="82089" marT="41032" marB="41032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124">
                <a:tc>
                  <a:txBody>
                    <a:bodyPr/>
                    <a:lstStyle/>
                    <a:p>
                      <a:r>
                        <a:rPr lang="de-CH" sz="1300" dirty="0"/>
                        <a:t>Flugwetterinformationen</a:t>
                      </a:r>
                    </a:p>
                  </a:txBody>
                  <a:tcPr marL="82089" marR="82089" marT="41032" marB="41032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1300" baseline="0" dirty="0"/>
                        <a:t>Neues Design – Erledigt</a:t>
                      </a:r>
                    </a:p>
                  </a:txBody>
                  <a:tcPr marL="82089" marR="82089" marT="41032" marB="41032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0124">
                <a:tc>
                  <a:txBody>
                    <a:bodyPr/>
                    <a:lstStyle/>
                    <a:p>
                      <a:r>
                        <a:rPr lang="de-CH" sz="1300" dirty="0"/>
                        <a:t>Vorlagen</a:t>
                      </a:r>
                      <a:r>
                        <a:rPr lang="de-CH" sz="1300" baseline="0" dirty="0"/>
                        <a:t> </a:t>
                      </a:r>
                      <a:r>
                        <a:rPr lang="de-CH" sz="1300" baseline="0" dirty="0" err="1"/>
                        <a:t>Factsheets</a:t>
                      </a:r>
                      <a:r>
                        <a:rPr lang="de-CH" sz="1300" baseline="0" dirty="0"/>
                        <a:t> S/L</a:t>
                      </a:r>
                      <a:endParaRPr lang="de-CH" sz="1300" dirty="0"/>
                    </a:p>
                  </a:txBody>
                  <a:tcPr marL="82089" marR="82089" marT="41032" marB="41032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1300" baseline="0" dirty="0"/>
                        <a:t>Neues Design – Erledigt </a:t>
                      </a:r>
                    </a:p>
                  </a:txBody>
                  <a:tcPr marL="82089" marR="82089" marT="41032" marB="41032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5557">
                <a:tc>
                  <a:txBody>
                    <a:bodyPr/>
                    <a:lstStyle/>
                    <a:p>
                      <a:r>
                        <a:rPr lang="de-CH" sz="1300" dirty="0"/>
                        <a:t>Klimafaltblatt Tag für Tag</a:t>
                      </a:r>
                    </a:p>
                  </a:txBody>
                  <a:tcPr marL="82089" marR="82089" marT="41032" marB="41032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1300" dirty="0"/>
                        <a:t>Neues Design</a:t>
                      </a:r>
                      <a:r>
                        <a:rPr lang="de-CH" sz="1300" baseline="0" dirty="0"/>
                        <a:t> – Erledigt </a:t>
                      </a:r>
                      <a:endParaRPr lang="de-CH" sz="1300" dirty="0"/>
                    </a:p>
                  </a:txBody>
                  <a:tcPr marL="82089" marR="82089" marT="41032" marB="41032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124">
                <a:tc>
                  <a:txBody>
                    <a:bodyPr/>
                    <a:lstStyle/>
                    <a:p>
                      <a:r>
                        <a:rPr lang="de-CH" sz="1300" dirty="0"/>
                        <a:t>Jahresbericht, Imagebroschüren</a:t>
                      </a:r>
                    </a:p>
                  </a:txBody>
                  <a:tcPr marL="82089" marR="82089" marT="41032" marB="41032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1300" dirty="0"/>
                        <a:t>Gelöscht</a:t>
                      </a:r>
                      <a:r>
                        <a:rPr lang="de-CH" sz="1300" baseline="0" dirty="0"/>
                        <a:t> </a:t>
                      </a:r>
                      <a:endParaRPr lang="de-CH" sz="1300" dirty="0"/>
                    </a:p>
                  </a:txBody>
                  <a:tcPr marL="82089" marR="82089" marT="41032" marB="41032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3" name="Rechteck 12">
            <a:extLst>
              <a:ext uri="{FF2B5EF4-FFF2-40B4-BE49-F238E27FC236}">
                <a16:creationId xmlns:a16="http://schemas.microsoft.com/office/drawing/2014/main" id="{003D03F9-FBDE-6275-2232-F211F5B6F94D}"/>
              </a:ext>
            </a:extLst>
          </p:cNvPr>
          <p:cNvSpPr/>
          <p:nvPr userDrawn="1"/>
        </p:nvSpPr>
        <p:spPr bwMode="auto">
          <a:xfrm>
            <a:off x="1010992" y="4594625"/>
            <a:ext cx="1149440" cy="3124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2" tIns="45706" rIns="91412" bIns="45706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12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99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4" name="Bild 64">
            <a:extLst>
              <a:ext uri="{FF2B5EF4-FFF2-40B4-BE49-F238E27FC236}">
                <a16:creationId xmlns:a16="http://schemas.microsoft.com/office/drawing/2014/main" id="{DDB8EA7E-B1D2-4F2A-F670-7E0A4148CF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8706" y="4687770"/>
            <a:ext cx="949196" cy="14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1379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E5BEB0CA-906F-409F-1B54-843D02C2E60D}"/>
              </a:ext>
            </a:extLst>
          </p:cNvPr>
          <p:cNvSpPr/>
          <p:nvPr userDrawn="1"/>
        </p:nvSpPr>
        <p:spPr bwMode="auto">
          <a:xfrm>
            <a:off x="-4763" y="0"/>
            <a:ext cx="9144000" cy="5143500"/>
          </a:xfrm>
          <a:prstGeom prst="rect">
            <a:avLst/>
          </a:prstGeom>
          <a:solidFill>
            <a:srgbClr val="7D6E5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2" tIns="45706" rIns="91412" bIns="4570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126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0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0009" y="1383873"/>
            <a:ext cx="6895196" cy="2753298"/>
          </a:xfrm>
        </p:spPr>
        <p:txBody>
          <a:bodyPr lIns="0" tIns="0" rIns="0" bIns="0"/>
          <a:lstStyle>
            <a:lvl1pPr marL="0" indent="0" algn="l">
              <a:buNone/>
              <a:defRPr sz="1799">
                <a:solidFill>
                  <a:schemeClr val="bg1"/>
                </a:solidFill>
              </a:defRPr>
            </a:lvl1pPr>
            <a:lvl2pPr marL="342797" indent="0" algn="ctr">
              <a:buNone/>
              <a:defRPr sz="1500"/>
            </a:lvl2pPr>
            <a:lvl3pPr marL="685594" indent="0" algn="ctr">
              <a:buNone/>
              <a:defRPr sz="1350"/>
            </a:lvl3pPr>
            <a:lvl4pPr marL="1028391" indent="0" algn="ctr">
              <a:buNone/>
              <a:defRPr sz="1200"/>
            </a:lvl4pPr>
            <a:lvl5pPr marL="1371189" indent="0" algn="ctr">
              <a:buNone/>
              <a:defRPr sz="1200"/>
            </a:lvl5pPr>
            <a:lvl6pPr marL="1713986" indent="0" algn="ctr">
              <a:buNone/>
              <a:defRPr sz="1200"/>
            </a:lvl6pPr>
            <a:lvl7pPr marL="2056783" indent="0" algn="ctr">
              <a:buNone/>
              <a:defRPr sz="1200"/>
            </a:lvl7pPr>
            <a:lvl8pPr marL="2399580" indent="0" algn="ctr">
              <a:buNone/>
              <a:defRPr sz="1200"/>
            </a:lvl8pPr>
            <a:lvl9pPr marL="2742377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192B9-6803-44A2-8111-6395B48FD663}" type="datetime1">
              <a:rPr lang="de-CH" smtClean="0"/>
              <a:t>02.09.2025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it-IT"/>
              <a:t>© COSMO GM, Basel, 01.09.25, Yapparova et al.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58254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+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BDE7-6E8D-4659-8FD8-3F8D96900F08}" type="datetime1">
              <a:rPr lang="de-CH" smtClean="0"/>
              <a:t>02.09.2025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© COSMO GM, Basel, 01.09.25, Yapparova et al. 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278F-EB32-9049-808B-99841320EF9D}" type="slidenum">
              <a:rPr lang="de-DE" smtClean="0"/>
              <a:t>‹Nr.›</a:t>
            </a:fld>
            <a:endParaRPr lang="de-DE"/>
          </a:p>
        </p:txBody>
      </p:sp>
      <p:pic>
        <p:nvPicPr>
          <p:cNvPr id="19" name="Bild 6">
            <a:extLst>
              <a:ext uri="{FF2B5EF4-FFF2-40B4-BE49-F238E27FC236}">
                <a16:creationId xmlns:a16="http://schemas.microsoft.com/office/drawing/2014/main" id="{893BF373-E10F-AD8E-5FAF-925CFDB10D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79" y="529849"/>
            <a:ext cx="4013200" cy="609412"/>
          </a:xfrm>
          <a:prstGeom prst="rect">
            <a:avLst/>
          </a:prstGeom>
        </p:spPr>
      </p:pic>
      <p:sp>
        <p:nvSpPr>
          <p:cNvPr id="24" name="Rechteck 23">
            <a:extLst>
              <a:ext uri="{FF2B5EF4-FFF2-40B4-BE49-F238E27FC236}">
                <a16:creationId xmlns:a16="http://schemas.microsoft.com/office/drawing/2014/main" id="{EEB0317E-DB6A-835D-1A8A-86A1BF8E0697}"/>
              </a:ext>
            </a:extLst>
          </p:cNvPr>
          <p:cNvSpPr/>
          <p:nvPr userDrawn="1"/>
        </p:nvSpPr>
        <p:spPr>
          <a:xfrm>
            <a:off x="1078706" y="1583511"/>
            <a:ext cx="3441290" cy="12307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b="1" dirty="0" err="1">
                <a:solidFill>
                  <a:srgbClr val="000000"/>
                </a:solidFill>
                <a:latin typeface="Arial" charset="0"/>
              </a:rPr>
              <a:t>MeteoSchweiz</a:t>
            </a:r>
            <a:r>
              <a:rPr lang="de-DE" sz="1600" b="1" dirty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000000"/>
                </a:solidFill>
                <a:latin typeface="Arial" charset="0"/>
              </a:rPr>
              <a:t>Operation Center 1 </a:t>
            </a:r>
          </a:p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000000"/>
                </a:solidFill>
                <a:latin typeface="Arial" charset="0"/>
              </a:rPr>
              <a:t>CH-8058 Zürich-Flughafen </a:t>
            </a:r>
          </a:p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000000"/>
                </a:solidFill>
                <a:latin typeface="Arial" charset="0"/>
              </a:rPr>
              <a:t>T +41 58 460 91 11 www.meteoschweiz.ch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BBFAF226-128B-E78B-13FE-C7DC714BD092}"/>
              </a:ext>
            </a:extLst>
          </p:cNvPr>
          <p:cNvSpPr/>
          <p:nvPr userDrawn="1"/>
        </p:nvSpPr>
        <p:spPr>
          <a:xfrm>
            <a:off x="1085417" y="3167022"/>
            <a:ext cx="2284015" cy="9230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 b="1" baseline="0" dirty="0" err="1">
                <a:solidFill>
                  <a:srgbClr val="000000"/>
                </a:solidFill>
                <a:latin typeface="Arial" charset="0"/>
              </a:rPr>
              <a:t>MeteoSvizzera</a:t>
            </a:r>
            <a:endParaRPr lang="de-DE" sz="1200" baseline="0" dirty="0">
              <a:solidFill>
                <a:srgbClr val="000000"/>
              </a:solidFill>
              <a:latin typeface="Arial" charset="0"/>
            </a:endParaRPr>
          </a:p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 baseline="0" dirty="0">
                <a:solidFill>
                  <a:srgbClr val="000000"/>
                </a:solidFill>
                <a:latin typeface="Arial" charset="0"/>
              </a:rPr>
              <a:t>Via ai Monti 146</a:t>
            </a:r>
          </a:p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 baseline="0" dirty="0">
                <a:solidFill>
                  <a:srgbClr val="000000"/>
                </a:solidFill>
                <a:latin typeface="Arial" charset="0"/>
              </a:rPr>
              <a:t>CH-6605 Locarno-Monti</a:t>
            </a:r>
          </a:p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 baseline="0" dirty="0">
                <a:solidFill>
                  <a:srgbClr val="000000"/>
                </a:solidFill>
                <a:latin typeface="Arial" charset="0"/>
              </a:rPr>
              <a:t>T +41 58 460 92 22</a:t>
            </a:r>
          </a:p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 baseline="0" dirty="0" err="1">
                <a:solidFill>
                  <a:srgbClr val="000000"/>
                </a:solidFill>
                <a:latin typeface="Arial" charset="0"/>
              </a:rPr>
              <a:t>www.meteosvizzera.ch</a:t>
            </a:r>
            <a:endParaRPr lang="de-DE" sz="1200" baseline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86187216-DEAC-F5FA-68CB-BA2261CBFE36}"/>
              </a:ext>
            </a:extLst>
          </p:cNvPr>
          <p:cNvSpPr/>
          <p:nvPr userDrawn="1"/>
        </p:nvSpPr>
        <p:spPr>
          <a:xfrm>
            <a:off x="3815318" y="3167022"/>
            <a:ext cx="2005422" cy="9230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 b="1" baseline="0" dirty="0" err="1">
                <a:solidFill>
                  <a:srgbClr val="000000"/>
                </a:solidFill>
                <a:latin typeface="Arial" charset="0"/>
              </a:rPr>
              <a:t>MétéoSuisse</a:t>
            </a:r>
            <a:endParaRPr lang="de-DE" sz="1200" baseline="0" dirty="0">
              <a:solidFill>
                <a:srgbClr val="000000"/>
              </a:solidFill>
              <a:latin typeface="Arial" charset="0"/>
            </a:endParaRPr>
          </a:p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 baseline="0" dirty="0">
                <a:solidFill>
                  <a:srgbClr val="000000"/>
                </a:solidFill>
                <a:latin typeface="Arial" charset="0"/>
              </a:rPr>
              <a:t>7bis, </a:t>
            </a:r>
            <a:r>
              <a:rPr lang="de-DE" sz="1200" baseline="0" dirty="0" err="1">
                <a:solidFill>
                  <a:srgbClr val="000000"/>
                </a:solidFill>
                <a:latin typeface="Arial" charset="0"/>
              </a:rPr>
              <a:t>av</a:t>
            </a:r>
            <a:r>
              <a:rPr lang="de-DE" sz="1200" baseline="0" dirty="0">
                <a:solidFill>
                  <a:srgbClr val="000000"/>
                </a:solidFill>
                <a:latin typeface="Arial" charset="0"/>
              </a:rPr>
              <a:t>. de la </a:t>
            </a:r>
            <a:r>
              <a:rPr lang="de-DE" sz="1200" baseline="0" dirty="0" err="1">
                <a:solidFill>
                  <a:srgbClr val="000000"/>
                </a:solidFill>
                <a:latin typeface="Arial" charset="0"/>
              </a:rPr>
              <a:t>Paix</a:t>
            </a:r>
            <a:endParaRPr lang="de-DE" sz="1200" baseline="0" dirty="0">
              <a:solidFill>
                <a:srgbClr val="000000"/>
              </a:solidFill>
              <a:latin typeface="Arial" charset="0"/>
            </a:endParaRPr>
          </a:p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200" baseline="0" dirty="0">
                <a:solidFill>
                  <a:srgbClr val="000000"/>
                </a:solidFill>
                <a:latin typeface="Arial" charset="0"/>
              </a:rPr>
              <a:t>CH-1211 Genève 2</a:t>
            </a:r>
          </a:p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200" baseline="0" dirty="0">
                <a:solidFill>
                  <a:srgbClr val="000000"/>
                </a:solidFill>
                <a:latin typeface="Arial" charset="0"/>
              </a:rPr>
              <a:t>T +41 58 460 98 88</a:t>
            </a:r>
          </a:p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200" baseline="0" dirty="0" err="1">
                <a:solidFill>
                  <a:srgbClr val="000000"/>
                </a:solidFill>
                <a:latin typeface="Arial" charset="0"/>
              </a:rPr>
              <a:t>www.meteosuisse.ch</a:t>
            </a:r>
            <a:endParaRPr lang="de-DE" sz="1200" baseline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FA9786B3-82E8-AF3F-6DF7-DA34AEF004F9}"/>
              </a:ext>
            </a:extLst>
          </p:cNvPr>
          <p:cNvSpPr/>
          <p:nvPr userDrawn="1"/>
        </p:nvSpPr>
        <p:spPr>
          <a:xfrm>
            <a:off x="6285468" y="3167022"/>
            <a:ext cx="2102930" cy="9230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 b="1" baseline="0" dirty="0" err="1">
                <a:solidFill>
                  <a:srgbClr val="000000"/>
                </a:solidFill>
                <a:latin typeface="Arial" charset="0"/>
              </a:rPr>
              <a:t>MétéoSuisse</a:t>
            </a:r>
            <a:endParaRPr lang="de-DE" sz="1200" baseline="0" dirty="0">
              <a:solidFill>
                <a:srgbClr val="000000"/>
              </a:solidFill>
              <a:latin typeface="Arial" charset="0"/>
            </a:endParaRPr>
          </a:p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 baseline="0" dirty="0" err="1">
                <a:solidFill>
                  <a:srgbClr val="000000"/>
                </a:solidFill>
                <a:latin typeface="Arial" charset="0"/>
              </a:rPr>
              <a:t>Chemin</a:t>
            </a:r>
            <a:r>
              <a:rPr lang="de-DE" sz="1200" baseline="0" dirty="0">
                <a:solidFill>
                  <a:srgbClr val="000000"/>
                </a:solidFill>
                <a:latin typeface="Arial" charset="0"/>
              </a:rPr>
              <a:t> de </a:t>
            </a:r>
            <a:r>
              <a:rPr lang="de-DE" sz="1200" baseline="0" dirty="0" err="1">
                <a:solidFill>
                  <a:srgbClr val="000000"/>
                </a:solidFill>
                <a:latin typeface="Arial" charset="0"/>
              </a:rPr>
              <a:t>l‘Aérologie</a:t>
            </a:r>
            <a:endParaRPr lang="de-DE" sz="1200" baseline="0" dirty="0">
              <a:solidFill>
                <a:srgbClr val="000000"/>
              </a:solidFill>
              <a:latin typeface="Arial" charset="0"/>
            </a:endParaRPr>
          </a:p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 baseline="0" dirty="0">
                <a:solidFill>
                  <a:srgbClr val="000000"/>
                </a:solidFill>
                <a:latin typeface="Arial" charset="0"/>
              </a:rPr>
              <a:t>CH-1530 Payerne</a:t>
            </a:r>
          </a:p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 baseline="0" dirty="0">
                <a:solidFill>
                  <a:srgbClr val="000000"/>
                </a:solidFill>
                <a:latin typeface="Arial" charset="0"/>
              </a:rPr>
              <a:t>T +41 58 460 94 44</a:t>
            </a:r>
          </a:p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 baseline="0" dirty="0" err="1">
                <a:solidFill>
                  <a:srgbClr val="000000"/>
                </a:solidFill>
                <a:latin typeface="Arial" charset="0"/>
              </a:rPr>
              <a:t>www.meteosuisse.ch</a:t>
            </a:r>
            <a:endParaRPr lang="de-DE" sz="1200" baseline="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8" name="Bild 16">
            <a:extLst>
              <a:ext uri="{FF2B5EF4-FFF2-40B4-BE49-F238E27FC236}">
                <a16:creationId xmlns:a16="http://schemas.microsoft.com/office/drawing/2014/main" id="{21C2E1E4-5896-938E-3548-8A789D3CBE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85" b="74924"/>
          <a:stretch/>
        </p:blipFill>
        <p:spPr>
          <a:xfrm>
            <a:off x="71739" y="4082664"/>
            <a:ext cx="9045884" cy="1024090"/>
          </a:xfrm>
          <a:prstGeom prst="rect">
            <a:avLst/>
          </a:prstGeom>
        </p:spPr>
      </p:pic>
      <p:sp>
        <p:nvSpPr>
          <p:cNvPr id="29" name="Rechteck 28">
            <a:extLst>
              <a:ext uri="{FF2B5EF4-FFF2-40B4-BE49-F238E27FC236}">
                <a16:creationId xmlns:a16="http://schemas.microsoft.com/office/drawing/2014/main" id="{34FAB3CA-F284-7462-AB5A-6D6B7C32E51E}"/>
              </a:ext>
            </a:extLst>
          </p:cNvPr>
          <p:cNvSpPr/>
          <p:nvPr userDrawn="1"/>
        </p:nvSpPr>
        <p:spPr bwMode="auto">
          <a:xfrm>
            <a:off x="1010992" y="4594625"/>
            <a:ext cx="1149440" cy="3124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2" tIns="45706" rIns="91412" bIns="45706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12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99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30" name="Bild 64">
            <a:extLst>
              <a:ext uri="{FF2B5EF4-FFF2-40B4-BE49-F238E27FC236}">
                <a16:creationId xmlns:a16="http://schemas.microsoft.com/office/drawing/2014/main" id="{EC5949C4-F460-BD40-6374-7387BAA965B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8706" y="4687770"/>
            <a:ext cx="949196" cy="14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324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ED2D5-500B-406B-AC2A-02E0798E3B25}" type="datetime1">
              <a:rPr lang="de-CH" smtClean="0"/>
              <a:t>02.09.2025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© COSMO GM, Basel, 01.09.25, Yapparova et al. 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278F-EB32-9049-808B-99841320EF9D}" type="slidenum">
              <a:rPr lang="de-DE" smtClean="0"/>
              <a:t>‹Nr.›</a:t>
            </a:fld>
            <a:endParaRPr lang="de-DE"/>
          </a:p>
        </p:txBody>
      </p:sp>
      <p:pic>
        <p:nvPicPr>
          <p:cNvPr id="19" name="Bild 6">
            <a:extLst>
              <a:ext uri="{FF2B5EF4-FFF2-40B4-BE49-F238E27FC236}">
                <a16:creationId xmlns:a16="http://schemas.microsoft.com/office/drawing/2014/main" id="{893BF373-E10F-AD8E-5FAF-925CFDB10D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79" y="529849"/>
            <a:ext cx="4013200" cy="609412"/>
          </a:xfrm>
          <a:prstGeom prst="rect">
            <a:avLst/>
          </a:prstGeom>
        </p:spPr>
      </p:pic>
      <p:sp>
        <p:nvSpPr>
          <p:cNvPr id="24" name="Rechteck 23">
            <a:extLst>
              <a:ext uri="{FF2B5EF4-FFF2-40B4-BE49-F238E27FC236}">
                <a16:creationId xmlns:a16="http://schemas.microsoft.com/office/drawing/2014/main" id="{EEB0317E-DB6A-835D-1A8A-86A1BF8E0697}"/>
              </a:ext>
            </a:extLst>
          </p:cNvPr>
          <p:cNvSpPr/>
          <p:nvPr userDrawn="1"/>
        </p:nvSpPr>
        <p:spPr>
          <a:xfrm>
            <a:off x="1078706" y="1583511"/>
            <a:ext cx="3441290" cy="12307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b="1" dirty="0" err="1">
                <a:solidFill>
                  <a:srgbClr val="000000"/>
                </a:solidFill>
                <a:latin typeface="Arial" charset="0"/>
              </a:rPr>
              <a:t>MeteoSchweiz</a:t>
            </a:r>
            <a:r>
              <a:rPr lang="de-DE" sz="1600" b="1" dirty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000000"/>
                </a:solidFill>
                <a:latin typeface="Arial" charset="0"/>
              </a:rPr>
              <a:t>Operation Center 1 </a:t>
            </a:r>
          </a:p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000000"/>
                </a:solidFill>
                <a:latin typeface="Arial" charset="0"/>
              </a:rPr>
              <a:t>CH-8058 Zürich-Flughafen </a:t>
            </a:r>
          </a:p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000000"/>
                </a:solidFill>
                <a:latin typeface="Arial" charset="0"/>
              </a:rPr>
              <a:t>T +41 58 460 91 11 www.meteoschweiz.ch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BBFAF226-128B-E78B-13FE-C7DC714BD092}"/>
              </a:ext>
            </a:extLst>
          </p:cNvPr>
          <p:cNvSpPr/>
          <p:nvPr userDrawn="1"/>
        </p:nvSpPr>
        <p:spPr>
          <a:xfrm>
            <a:off x="1085417" y="3167022"/>
            <a:ext cx="2284015" cy="9230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 b="1" baseline="0" dirty="0" err="1">
                <a:solidFill>
                  <a:srgbClr val="000000"/>
                </a:solidFill>
                <a:latin typeface="Arial" charset="0"/>
              </a:rPr>
              <a:t>MeteoSvizzera</a:t>
            </a:r>
            <a:endParaRPr lang="de-DE" sz="1200" baseline="0" dirty="0">
              <a:solidFill>
                <a:srgbClr val="000000"/>
              </a:solidFill>
              <a:latin typeface="Arial" charset="0"/>
            </a:endParaRPr>
          </a:p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 baseline="0" dirty="0">
                <a:solidFill>
                  <a:srgbClr val="000000"/>
                </a:solidFill>
                <a:latin typeface="Arial" charset="0"/>
              </a:rPr>
              <a:t>Via ai Monti 146</a:t>
            </a:r>
          </a:p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 baseline="0" dirty="0">
                <a:solidFill>
                  <a:srgbClr val="000000"/>
                </a:solidFill>
                <a:latin typeface="Arial" charset="0"/>
              </a:rPr>
              <a:t>CH-6605 Locarno-Monti</a:t>
            </a:r>
          </a:p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 baseline="0" dirty="0">
                <a:solidFill>
                  <a:srgbClr val="000000"/>
                </a:solidFill>
                <a:latin typeface="Arial" charset="0"/>
              </a:rPr>
              <a:t>T +41 58 460 92 22</a:t>
            </a:r>
          </a:p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 baseline="0" dirty="0" err="1">
                <a:solidFill>
                  <a:srgbClr val="000000"/>
                </a:solidFill>
                <a:latin typeface="Arial" charset="0"/>
              </a:rPr>
              <a:t>www.meteosvizzera.ch</a:t>
            </a:r>
            <a:endParaRPr lang="de-DE" sz="1200" baseline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86187216-DEAC-F5FA-68CB-BA2261CBFE36}"/>
              </a:ext>
            </a:extLst>
          </p:cNvPr>
          <p:cNvSpPr/>
          <p:nvPr userDrawn="1"/>
        </p:nvSpPr>
        <p:spPr>
          <a:xfrm>
            <a:off x="3815318" y="3167022"/>
            <a:ext cx="2005422" cy="9230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 b="1" baseline="0" dirty="0" err="1">
                <a:solidFill>
                  <a:srgbClr val="000000"/>
                </a:solidFill>
                <a:latin typeface="Arial" charset="0"/>
              </a:rPr>
              <a:t>MétéoSuisse</a:t>
            </a:r>
            <a:endParaRPr lang="de-DE" sz="1200" baseline="0" dirty="0">
              <a:solidFill>
                <a:srgbClr val="000000"/>
              </a:solidFill>
              <a:latin typeface="Arial" charset="0"/>
            </a:endParaRPr>
          </a:p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 baseline="0" dirty="0">
                <a:solidFill>
                  <a:srgbClr val="000000"/>
                </a:solidFill>
                <a:latin typeface="Arial" charset="0"/>
              </a:rPr>
              <a:t>7bis, </a:t>
            </a:r>
            <a:r>
              <a:rPr lang="de-DE" sz="1200" baseline="0" dirty="0" err="1">
                <a:solidFill>
                  <a:srgbClr val="000000"/>
                </a:solidFill>
                <a:latin typeface="Arial" charset="0"/>
              </a:rPr>
              <a:t>av</a:t>
            </a:r>
            <a:r>
              <a:rPr lang="de-DE" sz="1200" baseline="0" dirty="0">
                <a:solidFill>
                  <a:srgbClr val="000000"/>
                </a:solidFill>
                <a:latin typeface="Arial" charset="0"/>
              </a:rPr>
              <a:t>. de la </a:t>
            </a:r>
            <a:r>
              <a:rPr lang="de-DE" sz="1200" baseline="0" dirty="0" err="1">
                <a:solidFill>
                  <a:srgbClr val="000000"/>
                </a:solidFill>
                <a:latin typeface="Arial" charset="0"/>
              </a:rPr>
              <a:t>Paix</a:t>
            </a:r>
            <a:endParaRPr lang="de-DE" sz="1200" baseline="0" dirty="0">
              <a:solidFill>
                <a:srgbClr val="000000"/>
              </a:solidFill>
              <a:latin typeface="Arial" charset="0"/>
            </a:endParaRPr>
          </a:p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200" baseline="0" dirty="0">
                <a:solidFill>
                  <a:srgbClr val="000000"/>
                </a:solidFill>
                <a:latin typeface="Arial" charset="0"/>
              </a:rPr>
              <a:t>CH-1211 Genève 2</a:t>
            </a:r>
          </a:p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200" baseline="0" dirty="0">
                <a:solidFill>
                  <a:srgbClr val="000000"/>
                </a:solidFill>
                <a:latin typeface="Arial" charset="0"/>
              </a:rPr>
              <a:t>T +41 58 460 98 88</a:t>
            </a:r>
          </a:p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200" baseline="0" dirty="0" err="1">
                <a:solidFill>
                  <a:srgbClr val="000000"/>
                </a:solidFill>
                <a:latin typeface="Arial" charset="0"/>
              </a:rPr>
              <a:t>www.meteosuisse.ch</a:t>
            </a:r>
            <a:endParaRPr lang="de-DE" sz="1200" baseline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FA9786B3-82E8-AF3F-6DF7-DA34AEF004F9}"/>
              </a:ext>
            </a:extLst>
          </p:cNvPr>
          <p:cNvSpPr/>
          <p:nvPr userDrawn="1"/>
        </p:nvSpPr>
        <p:spPr>
          <a:xfrm>
            <a:off x="6285468" y="3167022"/>
            <a:ext cx="2102930" cy="9230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 b="1" baseline="0" dirty="0" err="1">
                <a:solidFill>
                  <a:srgbClr val="000000"/>
                </a:solidFill>
                <a:latin typeface="Arial" charset="0"/>
              </a:rPr>
              <a:t>MétéoSuisse</a:t>
            </a:r>
            <a:endParaRPr lang="de-DE" sz="1200" baseline="0" dirty="0">
              <a:solidFill>
                <a:srgbClr val="000000"/>
              </a:solidFill>
              <a:latin typeface="Arial" charset="0"/>
            </a:endParaRPr>
          </a:p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 baseline="0" dirty="0" err="1">
                <a:solidFill>
                  <a:srgbClr val="000000"/>
                </a:solidFill>
                <a:latin typeface="Arial" charset="0"/>
              </a:rPr>
              <a:t>Chemin</a:t>
            </a:r>
            <a:r>
              <a:rPr lang="de-DE" sz="1200" baseline="0" dirty="0">
                <a:solidFill>
                  <a:srgbClr val="000000"/>
                </a:solidFill>
                <a:latin typeface="Arial" charset="0"/>
              </a:rPr>
              <a:t> de </a:t>
            </a:r>
            <a:r>
              <a:rPr lang="de-DE" sz="1200" baseline="0" dirty="0" err="1">
                <a:solidFill>
                  <a:srgbClr val="000000"/>
                </a:solidFill>
                <a:latin typeface="Arial" charset="0"/>
              </a:rPr>
              <a:t>l‘Aérologie</a:t>
            </a:r>
            <a:endParaRPr lang="de-DE" sz="1200" baseline="0" dirty="0">
              <a:solidFill>
                <a:srgbClr val="000000"/>
              </a:solidFill>
              <a:latin typeface="Arial" charset="0"/>
            </a:endParaRPr>
          </a:p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 baseline="0" dirty="0">
                <a:solidFill>
                  <a:srgbClr val="000000"/>
                </a:solidFill>
                <a:latin typeface="Arial" charset="0"/>
              </a:rPr>
              <a:t>CH-1530 Payerne</a:t>
            </a:r>
          </a:p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 baseline="0" dirty="0">
                <a:solidFill>
                  <a:srgbClr val="000000"/>
                </a:solidFill>
                <a:latin typeface="Arial" charset="0"/>
              </a:rPr>
              <a:t>T +41 58 460 94 44</a:t>
            </a:r>
          </a:p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 baseline="0" dirty="0" err="1">
                <a:solidFill>
                  <a:srgbClr val="000000"/>
                </a:solidFill>
                <a:latin typeface="Arial" charset="0"/>
              </a:rPr>
              <a:t>www.meteosuisse.ch</a:t>
            </a:r>
            <a:endParaRPr lang="de-DE" sz="1200" baseline="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8" name="Bild 16">
            <a:extLst>
              <a:ext uri="{FF2B5EF4-FFF2-40B4-BE49-F238E27FC236}">
                <a16:creationId xmlns:a16="http://schemas.microsoft.com/office/drawing/2014/main" id="{21C2E1E4-5896-938E-3548-8A789D3CBE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85" b="74924"/>
          <a:stretch/>
        </p:blipFill>
        <p:spPr>
          <a:xfrm>
            <a:off x="71739" y="4082664"/>
            <a:ext cx="9045884" cy="1024090"/>
          </a:xfrm>
          <a:prstGeom prst="rect">
            <a:avLst/>
          </a:prstGeom>
        </p:spPr>
      </p:pic>
      <p:sp>
        <p:nvSpPr>
          <p:cNvPr id="29" name="Rechteck 28">
            <a:extLst>
              <a:ext uri="{FF2B5EF4-FFF2-40B4-BE49-F238E27FC236}">
                <a16:creationId xmlns:a16="http://schemas.microsoft.com/office/drawing/2014/main" id="{34FAB3CA-F284-7462-AB5A-6D6B7C32E51E}"/>
              </a:ext>
            </a:extLst>
          </p:cNvPr>
          <p:cNvSpPr/>
          <p:nvPr userDrawn="1"/>
        </p:nvSpPr>
        <p:spPr bwMode="auto">
          <a:xfrm>
            <a:off x="1010992" y="4594625"/>
            <a:ext cx="1149440" cy="3124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2" tIns="45706" rIns="91412" bIns="45706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12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99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30" name="Bild 64">
            <a:extLst>
              <a:ext uri="{FF2B5EF4-FFF2-40B4-BE49-F238E27FC236}">
                <a16:creationId xmlns:a16="http://schemas.microsoft.com/office/drawing/2014/main" id="{EC5949C4-F460-BD40-6374-7387BAA965B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8706" y="4687770"/>
            <a:ext cx="949196" cy="14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5268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3723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7" y="1369219"/>
            <a:ext cx="8353426" cy="3147219"/>
          </a:xfrm>
          <a:prstGeom prst="rect">
            <a:avLst/>
          </a:prstGeom>
        </p:spPr>
        <p:txBody>
          <a:bodyPr numCol="2">
            <a:normAutofit/>
          </a:bodyPr>
          <a:lstStyle>
            <a:lvl1pPr>
              <a:defRPr sz="1800" baseline="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zweispaltig eingeben. 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2106268" y="4739302"/>
            <a:ext cx="4567801" cy="274637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8225363" y="4739302"/>
            <a:ext cx="523350" cy="274637"/>
          </a:xfrm>
          <a:prstGeom prst="rect">
            <a:avLst/>
          </a:prstGeom>
        </p:spPr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23086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274320" y="1052640"/>
            <a:ext cx="8595000" cy="351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85299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443CC-2FDA-4CED-8FA7-96D947980986}" type="datetimeFigureOut">
              <a:rPr lang="it-IT" smtClean="0"/>
              <a:t>02/09/2025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F6B9-3BDE-4A60-ACBF-C06A7374B24C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38016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443CC-2FDA-4CED-8FA7-96D947980986}" type="datetimeFigureOut">
              <a:rPr lang="it-IT" smtClean="0"/>
              <a:t>02/09/2025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F6B9-3BDE-4A60-ACBF-C06A7374B24C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69739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443CC-2FDA-4CED-8FA7-96D947980986}" type="datetimeFigureOut">
              <a:rPr lang="it-IT" smtClean="0"/>
              <a:t>02/09/2025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F6B9-3BDE-4A60-ACBF-C06A7374B24C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87685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443CC-2FDA-4CED-8FA7-96D947980986}" type="datetimeFigureOut">
              <a:rPr lang="it-IT" smtClean="0"/>
              <a:t>02/09/2025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F6B9-3BDE-4A60-ACBF-C06A7374B24C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34189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443CC-2FDA-4CED-8FA7-96D947980986}" type="datetimeFigureOut">
              <a:rPr lang="it-IT" smtClean="0"/>
              <a:t>02/09/2025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F6B9-3BDE-4A60-ACBF-C06A7374B24C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84957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443CC-2FDA-4CED-8FA7-96D947980986}" type="datetimeFigureOut">
              <a:rPr lang="it-IT" smtClean="0"/>
              <a:t>02/09/2025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F6B9-3BDE-4A60-ACBF-C06A7374B24C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66533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443CC-2FDA-4CED-8FA7-96D947980986}" type="datetimeFigureOut">
              <a:rPr lang="it-IT" smtClean="0"/>
              <a:t>02/09/2025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F6B9-3BDE-4A60-ACBF-C06A7374B24C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48276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443CC-2FDA-4CED-8FA7-96D947980986}" type="datetimeFigureOut">
              <a:rPr lang="it-IT" smtClean="0"/>
              <a:t>02/09/2025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F6B9-3BDE-4A60-ACBF-C06A7374B24C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22285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443CC-2FDA-4CED-8FA7-96D947980986}" type="datetimeFigureOut">
              <a:rPr lang="it-IT" smtClean="0"/>
              <a:t>02/09/2025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F6B9-3BDE-4A60-ACBF-C06A7374B24C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9669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. Raster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95287" y="864000"/>
            <a:ext cx="7560713" cy="360099"/>
          </a:xfrm>
        </p:spPr>
        <p:txBody>
          <a:bodyPr/>
          <a:lstStyle>
            <a:lvl1pPr>
              <a:defRPr sz="2600"/>
            </a:lvl1pPr>
          </a:lstStyle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7" y="1369219"/>
            <a:ext cx="7560713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2106268" y="4739302"/>
            <a:ext cx="4567801" cy="274637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8225363" y="4739302"/>
            <a:ext cx="523350" cy="274637"/>
          </a:xfrm>
          <a:prstGeom prst="rect">
            <a:avLst/>
          </a:prstGeom>
        </p:spPr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10" name="Schmuckbild" descr="Ein breiter Balken am rechten Rand der Präsentation, der von oben nach unten aus Linien aufgebaut ist. Oben sind die Linien hellblau und verlaufen dann nach unten hin nach Weiß. " title="Schmuckbild Rasterbalk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000" y="864000"/>
            <a:ext cx="1047872" cy="36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69602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443CC-2FDA-4CED-8FA7-96D947980986}" type="datetimeFigureOut">
              <a:rPr lang="it-IT" smtClean="0"/>
              <a:t>02/09/2025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F6B9-3BDE-4A60-ACBF-C06A7374B24C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96422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443CC-2FDA-4CED-8FA7-96D947980986}" type="datetimeFigureOut">
              <a:rPr lang="it-IT" smtClean="0"/>
              <a:t>02/09/2025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F6B9-3BDE-4A60-ACBF-C06A7374B24C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62919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d 4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85" b="21"/>
          <a:stretch/>
        </p:blipFill>
        <p:spPr>
          <a:xfrm>
            <a:off x="66261" y="1863884"/>
            <a:ext cx="9011477" cy="3237017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188981" y="3604312"/>
            <a:ext cx="6858000" cy="64800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>
              <a:buNone/>
              <a:defRPr kumimoji="0" lang="de-DE" sz="2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defTabSz="68580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</a:pPr>
            <a:r>
              <a:rPr lang="de-DE" dirty="0"/>
              <a:t>Untertitel Arial, 22 Punkt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47051" y="1843923"/>
            <a:ext cx="7617600" cy="1638000"/>
          </a:xfrm>
          <a:prstGeom prst="rect">
            <a:avLst/>
          </a:prstGeom>
        </p:spPr>
        <p:txBody>
          <a:bodyPr/>
          <a:lstStyle>
            <a:lvl1pPr>
              <a:defRPr kumimoji="0" lang="de-DE" sz="5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Präsentationstitel Arial, 52 Punkt</a:t>
            </a:r>
          </a:p>
        </p:txBody>
      </p:sp>
      <p:sp>
        <p:nvSpPr>
          <p:cNvPr id="9" name="Text Box 32"/>
          <p:cNvSpPr txBox="1">
            <a:spLocks noChangeArrowheads="1"/>
          </p:cNvSpPr>
          <p:nvPr userDrawn="1"/>
        </p:nvSpPr>
        <p:spPr bwMode="auto">
          <a:xfrm>
            <a:off x="4572000" y="378804"/>
            <a:ext cx="35814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5000"/>
              </a:lnSpc>
              <a:spcBef>
                <a:spcPct val="50000"/>
              </a:spcBef>
              <a:defRPr/>
            </a:pPr>
            <a:r>
              <a:rPr lang="de-CH" sz="800" dirty="0"/>
              <a:t>Eidgenössisches Departement des Innern EDI</a:t>
            </a:r>
            <a:br>
              <a:rPr lang="de-CH" sz="800" dirty="0"/>
            </a:br>
            <a:r>
              <a:rPr lang="de-CH" sz="800" b="1" dirty="0"/>
              <a:t>Bundesamt für Meteorologie und Klimatologie </a:t>
            </a:r>
            <a:r>
              <a:rPr lang="de-CH" sz="800" b="1" dirty="0" err="1"/>
              <a:t>MeteoSchweiz</a:t>
            </a:r>
            <a:endParaRPr lang="de-CH" sz="800" dirty="0"/>
          </a:p>
        </p:txBody>
      </p:sp>
      <p:grpSp>
        <p:nvGrpSpPr>
          <p:cNvPr id="3" name="Gruppieren 2"/>
          <p:cNvGrpSpPr/>
          <p:nvPr userDrawn="1"/>
        </p:nvGrpSpPr>
        <p:grpSpPr>
          <a:xfrm>
            <a:off x="911188" y="362579"/>
            <a:ext cx="2011958" cy="523875"/>
            <a:chOff x="911188" y="362579"/>
            <a:chExt cx="2011958" cy="523875"/>
          </a:xfrm>
        </p:grpSpPr>
        <p:pic>
          <p:nvPicPr>
            <p:cNvPr id="11" name="Picture 37" descr="Logo_CMYK_pos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071" y="378454"/>
              <a:ext cx="1997075" cy="5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4" descr="Wappen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188" y="362579"/>
              <a:ext cx="29210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871508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 bwMode="auto">
          <a:xfrm>
            <a:off x="0" y="-6410"/>
            <a:ext cx="9162000" cy="5157000"/>
          </a:xfrm>
          <a:prstGeom prst="rect">
            <a:avLst/>
          </a:prstGeom>
          <a:solidFill>
            <a:srgbClr val="7D6E5F">
              <a:lumMod val="60000"/>
              <a:lumOff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100" b="0" i="0" u="none" strike="noStrike" kern="0" cap="none" spc="0" normalizeH="0" baseline="0" noProof="0">
              <a:ln>
                <a:noFill/>
              </a:ln>
              <a:solidFill>
                <a:srgbClr val="B4A89C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532413" y="1124465"/>
            <a:ext cx="6081933" cy="288530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de-CH"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dirty="0"/>
              <a:t>Statement Arial normal 18. </a:t>
            </a:r>
            <a:r>
              <a:rPr lang="de-CH" dirty="0" err="1"/>
              <a:t>Feugiamet</a:t>
            </a:r>
            <a:r>
              <a:rPr lang="de-CH" dirty="0"/>
              <a:t> ad </a:t>
            </a:r>
            <a:r>
              <a:rPr lang="de-CH" dirty="0" err="1"/>
              <a:t>delisl</a:t>
            </a:r>
            <a:r>
              <a:rPr lang="de-CH" dirty="0"/>
              <a:t> in </a:t>
            </a:r>
            <a:r>
              <a:rPr lang="de-CH" dirty="0" err="1"/>
              <a:t>hent</a:t>
            </a:r>
            <a:r>
              <a:rPr lang="de-CH" dirty="0"/>
              <a:t> ad </a:t>
            </a:r>
            <a:r>
              <a:rPr lang="de-CH" dirty="0" err="1"/>
              <a:t>estion</a:t>
            </a:r>
            <a:r>
              <a:rPr lang="de-CH" dirty="0"/>
              <a:t> </a:t>
            </a:r>
            <a:r>
              <a:rPr lang="de-CH" dirty="0" err="1"/>
              <a:t>hent</a:t>
            </a:r>
            <a:r>
              <a:rPr lang="de-CH" dirty="0"/>
              <a:t> </a:t>
            </a:r>
            <a:r>
              <a:rPr lang="de-CH" dirty="0" err="1"/>
              <a:t>prat</a:t>
            </a:r>
            <a:r>
              <a:rPr lang="de-CH" dirty="0"/>
              <a:t> </a:t>
            </a:r>
            <a:r>
              <a:rPr lang="de-CH" dirty="0" err="1"/>
              <a:t>lortincilit</a:t>
            </a:r>
            <a:r>
              <a:rPr lang="de-CH" dirty="0"/>
              <a:t> </a:t>
            </a:r>
            <a:r>
              <a:rPr lang="de-CH" dirty="0" err="1"/>
              <a:t>utem</a:t>
            </a:r>
            <a:r>
              <a:rPr lang="de-CH" dirty="0"/>
              <a:t> </a:t>
            </a:r>
            <a:r>
              <a:rPr lang="de-CH" dirty="0" err="1"/>
              <a:t>doloreet</a:t>
            </a:r>
            <a:r>
              <a:rPr lang="de-CH" dirty="0"/>
              <a:t> </a:t>
            </a:r>
            <a:r>
              <a:rPr lang="de-CH" dirty="0" err="1"/>
              <a:t>alisis</a:t>
            </a:r>
            <a:r>
              <a:rPr lang="de-CH" dirty="0"/>
              <a:t> </a:t>
            </a:r>
            <a:r>
              <a:rPr lang="de-CH" dirty="0" err="1"/>
              <a:t>auguerc</a:t>
            </a:r>
            <a:r>
              <a:rPr lang="de-CH" dirty="0"/>
              <a:t> </a:t>
            </a:r>
            <a:r>
              <a:rPr lang="de-CH" dirty="0" err="1"/>
              <a:t>iliquatum</a:t>
            </a:r>
            <a:r>
              <a:rPr lang="de-CH" dirty="0"/>
              <a:t> </a:t>
            </a:r>
            <a:r>
              <a:rPr lang="de-CH" dirty="0" err="1"/>
              <a:t>euipsuscilis</a:t>
            </a:r>
            <a:r>
              <a:rPr lang="de-CH" dirty="0"/>
              <a:t> </a:t>
            </a:r>
            <a:r>
              <a:rPr lang="de-CH" dirty="0" err="1"/>
              <a:t>augue</a:t>
            </a:r>
            <a:r>
              <a:rPr lang="de-CH" dirty="0"/>
              <a:t> do </a:t>
            </a:r>
            <a:r>
              <a:rPr lang="de-CH" dirty="0" err="1"/>
              <a:t>consequipis</a:t>
            </a:r>
            <a:r>
              <a:rPr lang="de-CH" dirty="0"/>
              <a:t> </a:t>
            </a:r>
            <a:r>
              <a:rPr lang="de-CH" dirty="0" err="1"/>
              <a:t>nulputpat</a:t>
            </a:r>
            <a:r>
              <a:rPr lang="de-CH" dirty="0"/>
              <a:t> </a:t>
            </a:r>
            <a:r>
              <a:rPr lang="de-CH" dirty="0" err="1"/>
              <a:t>lum</a:t>
            </a:r>
            <a:r>
              <a:rPr lang="de-CH" dirty="0"/>
              <a:t> </a:t>
            </a:r>
            <a:r>
              <a:rPr lang="de-CH" dirty="0" err="1"/>
              <a:t>dolobore</a:t>
            </a:r>
            <a:r>
              <a:rPr lang="de-CH" dirty="0"/>
              <a:t> </a:t>
            </a:r>
            <a:r>
              <a:rPr lang="de-CH" dirty="0" err="1"/>
              <a:t>diodolorem</a:t>
            </a:r>
            <a:r>
              <a:rPr lang="de-CH" dirty="0"/>
              <a:t> </a:t>
            </a:r>
            <a:r>
              <a:rPr lang="de-CH" dirty="0" err="1"/>
              <a:t>nullam</a:t>
            </a:r>
            <a:r>
              <a:rPr lang="de-CH" dirty="0"/>
              <a:t>, </a:t>
            </a:r>
            <a:r>
              <a:rPr lang="de-CH" dirty="0" err="1"/>
              <a:t>susting</a:t>
            </a:r>
            <a:r>
              <a:rPr lang="de-CH" dirty="0"/>
              <a:t> </a:t>
            </a:r>
            <a:r>
              <a:rPr lang="de-CH" dirty="0" err="1"/>
              <a:t>eumsan</a:t>
            </a:r>
            <a:r>
              <a:rPr lang="de-CH" dirty="0"/>
              <a:t> </a:t>
            </a:r>
            <a:r>
              <a:rPr lang="de-CH" dirty="0" err="1"/>
              <a:t>veliquismod</a:t>
            </a:r>
            <a:r>
              <a:rPr lang="de-CH" dirty="0"/>
              <a:t> </a:t>
            </a:r>
            <a:r>
              <a:rPr lang="de-CH" dirty="0" err="1"/>
              <a:t>mincin</a:t>
            </a:r>
            <a:r>
              <a:rPr lang="de-CH" dirty="0"/>
              <a:t> </a:t>
            </a:r>
            <a:r>
              <a:rPr lang="de-CH" dirty="0" err="1"/>
              <a:t>ulluptat</a:t>
            </a:r>
            <a:r>
              <a:rPr lang="de-CH" dirty="0"/>
              <a:t>. </a:t>
            </a:r>
            <a:r>
              <a:rPr lang="de-CH" dirty="0" err="1"/>
              <a:t>Nulla</a:t>
            </a:r>
            <a:r>
              <a:rPr lang="de-CH" dirty="0"/>
              <a:t> </a:t>
            </a:r>
            <a:r>
              <a:rPr lang="de-CH" dirty="0" err="1"/>
              <a:t>commy</a:t>
            </a:r>
            <a:r>
              <a:rPr lang="de-CH" dirty="0"/>
              <a:t> </a:t>
            </a:r>
            <a:r>
              <a:rPr lang="de-CH" dirty="0" err="1"/>
              <a:t>niam</a:t>
            </a:r>
            <a:r>
              <a:rPr lang="de-CH" dirty="0"/>
              <a:t>, </a:t>
            </a:r>
            <a:r>
              <a:rPr lang="de-CH" dirty="0" err="1"/>
              <a:t>quismodit</a:t>
            </a:r>
            <a:r>
              <a:rPr lang="de-CH" dirty="0"/>
              <a:t> </a:t>
            </a:r>
            <a:r>
              <a:rPr lang="de-CH" dirty="0" err="1"/>
              <a:t>irilit</a:t>
            </a:r>
            <a:r>
              <a:rPr lang="de-CH" dirty="0"/>
              <a:t> </a:t>
            </a:r>
            <a:r>
              <a:rPr lang="de-CH" dirty="0" err="1"/>
              <a:t>incinim</a:t>
            </a:r>
            <a:r>
              <a:rPr lang="de-CH" dirty="0"/>
              <a:t> </a:t>
            </a:r>
            <a:r>
              <a:rPr lang="de-CH" dirty="0" err="1"/>
              <a:t>velisi</a:t>
            </a:r>
            <a:r>
              <a:rPr lang="de-CH" dirty="0"/>
              <a:t> </a:t>
            </a:r>
            <a:r>
              <a:rPr lang="de-CH" dirty="0" err="1"/>
              <a:t>exero</a:t>
            </a:r>
            <a:r>
              <a:rPr lang="de-CH" dirty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7857141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179830" y="1130643"/>
            <a:ext cx="7527926" cy="3243649"/>
          </a:xfrm>
          <a:prstGeom prst="rect">
            <a:avLst/>
          </a:prstGeom>
        </p:spPr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  <a:lvl2pPr marL="714375" indent="-257175">
              <a:buClrTx/>
              <a:buFont typeface="Symbol" panose="05050102010706020507" pitchFamily="18" charset="2"/>
              <a:buChar char="-"/>
              <a:defRPr sz="1600" baseline="0">
                <a:solidFill>
                  <a:schemeClr val="tx1"/>
                </a:solidFill>
              </a:defRPr>
            </a:lvl2pPr>
            <a:lvl3pPr>
              <a:buClrTx/>
              <a:defRPr sz="1600">
                <a:solidFill>
                  <a:schemeClr val="tx1"/>
                </a:solidFill>
              </a:defRPr>
            </a:lvl3pPr>
          </a:lstStyle>
          <a:p>
            <a:pPr lvl="0"/>
            <a:r>
              <a:rPr lang="de-CH" dirty="0"/>
              <a:t>Grundschrift mit Aufzählung, Arial normal, 16 Punkt</a:t>
            </a:r>
          </a:p>
          <a:p>
            <a:pPr lvl="1"/>
            <a:r>
              <a:rPr lang="de-CH" dirty="0"/>
              <a:t>Ebene zwei, 16 Punkt</a:t>
            </a:r>
          </a:p>
          <a:p>
            <a:pPr lvl="2"/>
            <a:endParaRPr lang="de-CH" dirty="0"/>
          </a:p>
        </p:txBody>
      </p:sp>
      <p:sp>
        <p:nvSpPr>
          <p:cNvPr id="14" name="Titel 3"/>
          <p:cNvSpPr>
            <a:spLocks noGrp="1"/>
          </p:cNvSpPr>
          <p:nvPr>
            <p:ph type="title" hasCustomPrompt="1"/>
          </p:nvPr>
        </p:nvSpPr>
        <p:spPr>
          <a:xfrm>
            <a:off x="1186180" y="185710"/>
            <a:ext cx="7516008" cy="708082"/>
          </a:xfrm>
          <a:prstGeom prst="rect">
            <a:avLst/>
          </a:prstGeom>
        </p:spPr>
        <p:txBody>
          <a:bodyPr/>
          <a:lstStyle>
            <a:lvl1pPr>
              <a:defRPr sz="3200" b="0"/>
            </a:lvl1pPr>
          </a:lstStyle>
          <a:p>
            <a:r>
              <a:rPr lang="de-DE" dirty="0"/>
              <a:t>Titel, Arial, normal, 32 Punkt</a:t>
            </a:r>
          </a:p>
        </p:txBody>
      </p:sp>
      <p:pic>
        <p:nvPicPr>
          <p:cNvPr id="7" name="Picture 44" descr="Wappe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32" y="374457"/>
            <a:ext cx="2921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 userDrawn="1"/>
        </p:nvSpPr>
        <p:spPr bwMode="auto">
          <a:xfrm>
            <a:off x="1237323" y="4644268"/>
            <a:ext cx="1274102" cy="2613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1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Rechteck 7"/>
          <p:cNvSpPr/>
          <p:nvPr userDrawn="1"/>
        </p:nvSpPr>
        <p:spPr bwMode="auto">
          <a:xfrm>
            <a:off x="1331102" y="4557769"/>
            <a:ext cx="1265367" cy="897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1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" name="Rechteck 10"/>
          <p:cNvSpPr/>
          <p:nvPr userDrawn="1"/>
        </p:nvSpPr>
        <p:spPr bwMode="auto">
          <a:xfrm>
            <a:off x="1124042" y="4626489"/>
            <a:ext cx="1265367" cy="897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1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1229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85"/>
          <a:stretch/>
        </p:blipFill>
        <p:spPr>
          <a:xfrm>
            <a:off x="75165" y="4068473"/>
            <a:ext cx="9037853" cy="1023496"/>
          </a:xfrm>
          <a:prstGeom prst="rect">
            <a:avLst/>
          </a:prstGeom>
        </p:spPr>
      </p:pic>
      <p:sp>
        <p:nvSpPr>
          <p:cNvPr id="13" name="Rechteck 12"/>
          <p:cNvSpPr/>
          <p:nvPr userDrawn="1"/>
        </p:nvSpPr>
        <p:spPr>
          <a:xfrm>
            <a:off x="1290227" y="3001610"/>
            <a:ext cx="2284015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 err="1">
                <a:solidFill>
                  <a:srgbClr val="000000"/>
                </a:solidFill>
                <a:latin typeface="Arial" charset="0"/>
              </a:rPr>
              <a:t>MeteoSvizzera</a:t>
            </a:r>
            <a:endParaRPr lang="de-DE" sz="1400" dirty="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  <a:latin typeface="Arial" charset="0"/>
              </a:rPr>
              <a:t>Via ai Monti 146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  <a:latin typeface="Arial" charset="0"/>
              </a:rPr>
              <a:t>CH-6605 Locarno-Monti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  <a:latin typeface="Arial" charset="0"/>
              </a:rPr>
              <a:t>T +41 58 460 92 22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dirty="0" err="1">
                <a:solidFill>
                  <a:srgbClr val="000000"/>
                </a:solidFill>
                <a:latin typeface="Arial" charset="0"/>
              </a:rPr>
              <a:t>www.meteosvizzera.ch</a:t>
            </a:r>
            <a:endParaRPr lang="de-DE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Rechteck 14"/>
          <p:cNvSpPr/>
          <p:nvPr userDrawn="1"/>
        </p:nvSpPr>
        <p:spPr>
          <a:xfrm>
            <a:off x="4014378" y="3001610"/>
            <a:ext cx="2005422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 err="1">
                <a:solidFill>
                  <a:srgbClr val="000000"/>
                </a:solidFill>
                <a:latin typeface="Arial" charset="0"/>
              </a:rPr>
              <a:t>MétéoSuisse</a:t>
            </a:r>
            <a:endParaRPr lang="de-DE" sz="1400" dirty="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  <a:latin typeface="Arial" charset="0"/>
              </a:rPr>
              <a:t>7bis, </a:t>
            </a:r>
            <a:r>
              <a:rPr lang="de-DE" sz="1400" dirty="0" err="1">
                <a:solidFill>
                  <a:srgbClr val="000000"/>
                </a:solidFill>
                <a:latin typeface="Arial" charset="0"/>
              </a:rPr>
              <a:t>av</a:t>
            </a:r>
            <a:r>
              <a:rPr lang="de-DE" sz="1400" dirty="0">
                <a:solidFill>
                  <a:srgbClr val="000000"/>
                </a:solidFill>
                <a:latin typeface="Arial" charset="0"/>
              </a:rPr>
              <a:t>. de la </a:t>
            </a:r>
            <a:r>
              <a:rPr lang="de-DE" sz="1400" dirty="0" err="1">
                <a:solidFill>
                  <a:srgbClr val="000000"/>
                </a:solidFill>
                <a:latin typeface="Arial" charset="0"/>
              </a:rPr>
              <a:t>Paix</a:t>
            </a:r>
            <a:endParaRPr lang="de-DE" sz="1400" dirty="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solidFill>
                  <a:srgbClr val="000000"/>
                </a:solidFill>
                <a:latin typeface="Arial" charset="0"/>
              </a:rPr>
              <a:t>CH-1211 Genève 2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solidFill>
                  <a:srgbClr val="000000"/>
                </a:solidFill>
                <a:latin typeface="Arial" charset="0"/>
              </a:rPr>
              <a:t>T +41 58 460 98 88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400" dirty="0" err="1">
                <a:solidFill>
                  <a:srgbClr val="000000"/>
                </a:solidFill>
                <a:latin typeface="Arial" charset="0"/>
              </a:rPr>
              <a:t>www.meteosuisse.ch</a:t>
            </a:r>
            <a:endParaRPr lang="de-DE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Rechteck 15"/>
          <p:cNvSpPr/>
          <p:nvPr userDrawn="1"/>
        </p:nvSpPr>
        <p:spPr>
          <a:xfrm>
            <a:off x="6484528" y="3001610"/>
            <a:ext cx="2102930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 err="1">
                <a:solidFill>
                  <a:srgbClr val="000000"/>
                </a:solidFill>
                <a:latin typeface="Arial" charset="0"/>
              </a:rPr>
              <a:t>MétéoSuisse</a:t>
            </a:r>
            <a:endParaRPr lang="de-DE" sz="1400" dirty="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dirty="0" err="1">
                <a:solidFill>
                  <a:srgbClr val="000000"/>
                </a:solidFill>
                <a:latin typeface="Arial" charset="0"/>
              </a:rPr>
              <a:t>Chemin</a:t>
            </a:r>
            <a:r>
              <a:rPr lang="de-DE" sz="1400" dirty="0">
                <a:solidFill>
                  <a:srgbClr val="000000"/>
                </a:solidFill>
                <a:latin typeface="Arial" charset="0"/>
              </a:rPr>
              <a:t> de </a:t>
            </a:r>
            <a:r>
              <a:rPr lang="de-DE" sz="1400" dirty="0" err="1">
                <a:solidFill>
                  <a:srgbClr val="000000"/>
                </a:solidFill>
                <a:latin typeface="Arial" charset="0"/>
              </a:rPr>
              <a:t>l‘Aérologie</a:t>
            </a:r>
            <a:endParaRPr lang="de-DE" sz="1400" dirty="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  <a:latin typeface="Arial" charset="0"/>
              </a:rPr>
              <a:t>CH-1530 Payerne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  <a:latin typeface="Arial" charset="0"/>
              </a:rPr>
              <a:t>T +41 58 460 94 44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dirty="0" err="1">
                <a:solidFill>
                  <a:srgbClr val="000000"/>
                </a:solidFill>
                <a:latin typeface="Arial" charset="0"/>
              </a:rPr>
              <a:t>www.meteosuisse.ch</a:t>
            </a:r>
            <a:endParaRPr lang="de-DE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Rechteck 19"/>
          <p:cNvSpPr/>
          <p:nvPr userDrawn="1"/>
        </p:nvSpPr>
        <p:spPr>
          <a:xfrm>
            <a:off x="1277766" y="1217260"/>
            <a:ext cx="3441290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b="1" dirty="0" err="1">
                <a:solidFill>
                  <a:srgbClr val="000000"/>
                </a:solidFill>
                <a:latin typeface="Arial" charset="0"/>
              </a:rPr>
              <a:t>MeteoSchweiz</a:t>
            </a:r>
            <a:r>
              <a:rPr lang="de-DE" sz="1600" b="1" dirty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000000"/>
                </a:solidFill>
                <a:latin typeface="Arial" charset="0"/>
              </a:rPr>
              <a:t>Operation Center 1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000000"/>
                </a:solidFill>
                <a:latin typeface="Arial" charset="0"/>
              </a:rPr>
              <a:t>CH-8058 Zürich-Flughafen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000000"/>
                </a:solidFill>
                <a:latin typeface="Arial" charset="0"/>
              </a:rPr>
              <a:t>T +41 58 460 91 11 www.meteoschweiz.ch</a:t>
            </a:r>
          </a:p>
        </p:txBody>
      </p:sp>
      <p:sp>
        <p:nvSpPr>
          <p:cNvPr id="8" name="Rechteck 7"/>
          <p:cNvSpPr/>
          <p:nvPr userDrawn="1"/>
        </p:nvSpPr>
        <p:spPr bwMode="auto">
          <a:xfrm>
            <a:off x="1237323" y="4644268"/>
            <a:ext cx="1274102" cy="2613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1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Rechteck 8"/>
          <p:cNvSpPr/>
          <p:nvPr userDrawn="1"/>
        </p:nvSpPr>
        <p:spPr bwMode="auto">
          <a:xfrm>
            <a:off x="1331102" y="4557769"/>
            <a:ext cx="1265367" cy="897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1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" name="Rechteck 9"/>
          <p:cNvSpPr/>
          <p:nvPr userDrawn="1"/>
        </p:nvSpPr>
        <p:spPr bwMode="auto">
          <a:xfrm>
            <a:off x="1124042" y="4626489"/>
            <a:ext cx="1265367" cy="897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1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1" name="Bild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02362" y="4668818"/>
            <a:ext cx="1156246" cy="144016"/>
          </a:xfrm>
          <a:prstGeom prst="rect">
            <a:avLst/>
          </a:prstGeom>
        </p:spPr>
      </p:pic>
      <p:grpSp>
        <p:nvGrpSpPr>
          <p:cNvPr id="14" name="Gruppieren 13"/>
          <p:cNvGrpSpPr/>
          <p:nvPr userDrawn="1"/>
        </p:nvGrpSpPr>
        <p:grpSpPr>
          <a:xfrm>
            <a:off x="911188" y="362579"/>
            <a:ext cx="2011958" cy="523875"/>
            <a:chOff x="911188" y="362579"/>
            <a:chExt cx="2011958" cy="523875"/>
          </a:xfrm>
        </p:grpSpPr>
        <p:pic>
          <p:nvPicPr>
            <p:cNvPr id="17" name="Picture 37" descr="Logo_CMYK_pos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071" y="378454"/>
              <a:ext cx="1997075" cy="5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4" descr="Wappen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188" y="362579"/>
              <a:ext cx="29210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399691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2DC1D-BC96-4B64-B242-B2149AD63299}" type="datetime1">
              <a:rPr lang="de-CH" smtClean="0"/>
              <a:t>02.09.2025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© COSMO GM, Basel, 01.09.25, Yapparova et al. 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278F-EB32-9049-808B-99841320EF9D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5B97170-6B8B-847A-E351-3FDDD9DF4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089" y="470331"/>
            <a:ext cx="7434263" cy="62984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8197690-C1C6-6281-1DB8-53564567F82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81089" y="1383873"/>
            <a:ext cx="7434263" cy="3263503"/>
          </a:xfrm>
        </p:spPr>
        <p:txBody>
          <a:bodyPr lIns="0" tIns="0" rIns="0" bIns="0"/>
          <a:lstStyle/>
          <a:p>
            <a:pPr lvl="0"/>
            <a:r>
              <a:rPr lang="de-DE" dirty="0"/>
              <a:t>Mastertextformat ADF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pic>
        <p:nvPicPr>
          <p:cNvPr id="14" name="Bild 8">
            <a:extLst>
              <a:ext uri="{FF2B5EF4-FFF2-40B4-BE49-F238E27FC236}">
                <a16:creationId xmlns:a16="http://schemas.microsoft.com/office/drawing/2014/main" id="{238A25BE-3181-4923-B97F-67781E8FD4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5902" y="533265"/>
            <a:ext cx="241300" cy="241226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D122F69F-EF6C-CFA6-DD35-356EC952827E}"/>
              </a:ext>
            </a:extLst>
          </p:cNvPr>
          <p:cNvSpPr/>
          <p:nvPr userDrawn="1"/>
        </p:nvSpPr>
        <p:spPr bwMode="auto">
          <a:xfrm>
            <a:off x="1010992" y="4594625"/>
            <a:ext cx="1149440" cy="3124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2" tIns="45706" rIns="91412" bIns="45706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12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99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7" name="Bild 64">
            <a:extLst>
              <a:ext uri="{FF2B5EF4-FFF2-40B4-BE49-F238E27FC236}">
                <a16:creationId xmlns:a16="http://schemas.microsoft.com/office/drawing/2014/main" id="{84EF030A-C693-C885-5F10-C1CC8218FA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8706" y="4687770"/>
            <a:ext cx="949196" cy="14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8664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02FA127-1D82-CBBD-20B2-9D5EA651D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089" y="470331"/>
            <a:ext cx="7434263" cy="62984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B3CD3C2-36D9-D8FB-43EE-F245E68E48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1089" y="1393397"/>
            <a:ext cx="7434263" cy="32635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12" name="Bild 8">
            <a:extLst>
              <a:ext uri="{FF2B5EF4-FFF2-40B4-BE49-F238E27FC236}">
                <a16:creationId xmlns:a16="http://schemas.microsoft.com/office/drawing/2014/main" id="{5690821A-C38D-5F99-D6F7-FFD526A347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5902" y="533265"/>
            <a:ext cx="241300" cy="241226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81511412-2428-E70C-BBAA-A27E47F23E1E}"/>
              </a:ext>
            </a:extLst>
          </p:cNvPr>
          <p:cNvSpPr/>
          <p:nvPr userDrawn="1"/>
        </p:nvSpPr>
        <p:spPr bwMode="auto">
          <a:xfrm>
            <a:off x="1010992" y="4594625"/>
            <a:ext cx="1149440" cy="3124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2" tIns="45706" rIns="91412" bIns="45706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12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99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0762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4" descr="Wappen">
            <a:extLst>
              <a:ext uri="{FF2B5EF4-FFF2-40B4-BE49-F238E27FC236}">
                <a16:creationId xmlns:a16="http://schemas.microsoft.com/office/drawing/2014/main" id="{4D971482-64A0-43D4-8F4D-A9C0C73373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46831" y="374455"/>
            <a:ext cx="292095" cy="33019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69477569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Kernau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7" y="1369219"/>
            <a:ext cx="8353426" cy="24407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7" y="3810000"/>
            <a:ext cx="8353425" cy="720000"/>
          </a:xfrm>
          <a:solidFill>
            <a:schemeClr val="tx1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Setzen Sie hier ein Fazit oder die Kernaussage der Folie ein.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2106268" y="4739302"/>
            <a:ext cx="4567801" cy="274637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8225363" y="4739302"/>
            <a:ext cx="523350" cy="274637"/>
          </a:xfrm>
          <a:prstGeom prst="rect">
            <a:avLst/>
          </a:prstGeom>
        </p:spPr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7333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95289" y="1369219"/>
            <a:ext cx="4119562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49" y="1369219"/>
            <a:ext cx="4119563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2106268" y="4739302"/>
            <a:ext cx="4567801" cy="274637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8225363" y="4739302"/>
            <a:ext cx="523350" cy="274637"/>
          </a:xfrm>
          <a:prstGeom prst="rect">
            <a:avLst/>
          </a:prstGeom>
        </p:spPr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3852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ergleich 1"/>
          <p:cNvSpPr>
            <a:spLocks noGrp="1"/>
          </p:cNvSpPr>
          <p:nvPr>
            <p:ph type="title" hasCustomPrompt="1"/>
          </p:nvPr>
        </p:nvSpPr>
        <p:spPr>
          <a:xfrm>
            <a:off x="395287" y="864000"/>
            <a:ext cx="4176713" cy="360099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Vergleich 1</a:t>
            </a:r>
          </a:p>
        </p:txBody>
      </p:sp>
      <p:sp>
        <p:nvSpPr>
          <p:cNvPr id="3" name="Inhalt 1"/>
          <p:cNvSpPr>
            <a:spLocks noGrp="1"/>
          </p:cNvSpPr>
          <p:nvPr>
            <p:ph sz="half" idx="1" hasCustomPrompt="1"/>
          </p:nvPr>
        </p:nvSpPr>
        <p:spPr>
          <a:xfrm>
            <a:off x="395289" y="1369219"/>
            <a:ext cx="4119562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10" name="Vergleich 2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864000"/>
            <a:ext cx="4118400" cy="360000"/>
          </a:xfrm>
          <a:prstGeom prst="rect">
            <a:avLst/>
          </a:prstGeom>
        </p:spPr>
        <p:txBody>
          <a:bodyPr tIns="0" bIns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6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dirty="0"/>
              <a:t>Vergleich 2</a:t>
            </a:r>
          </a:p>
        </p:txBody>
      </p:sp>
      <p:sp>
        <p:nvSpPr>
          <p:cNvPr id="4" name="Inhalt 2"/>
          <p:cNvSpPr>
            <a:spLocks noGrp="1"/>
          </p:cNvSpPr>
          <p:nvPr>
            <p:ph sz="half" idx="2" hasCustomPrompt="1"/>
          </p:nvPr>
        </p:nvSpPr>
        <p:spPr>
          <a:xfrm>
            <a:off x="4629149" y="1369219"/>
            <a:ext cx="4119563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2106268" y="4739302"/>
            <a:ext cx="4567801" cy="274637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8225363" y="4739302"/>
            <a:ext cx="523350" cy="274637"/>
          </a:xfrm>
          <a:prstGeom prst="rect">
            <a:avLst/>
          </a:prstGeom>
        </p:spPr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1550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Inhalt u.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95288" y="864000"/>
            <a:ext cx="3183732" cy="387798"/>
          </a:xfrm>
        </p:spPr>
        <p:txBody>
          <a:bodyPr/>
          <a:lstStyle/>
          <a:p>
            <a:r>
              <a:rPr lang="de-DE" dirty="0"/>
              <a:t>Folientitel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95288" y="1543049"/>
            <a:ext cx="3183731" cy="29733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8" name="Bildplatzhalter 6" descr="Schmuckbild ohne inhaltlichen Bezug zum Vortrag." title="Schmuckbild"/>
          <p:cNvSpPr>
            <a:spLocks noGrp="1"/>
          </p:cNvSpPr>
          <p:nvPr>
            <p:ph type="pic" sz="quarter" idx="13"/>
          </p:nvPr>
        </p:nvSpPr>
        <p:spPr>
          <a:xfrm>
            <a:off x="3887390" y="864000"/>
            <a:ext cx="4861323" cy="3652438"/>
          </a:xfrm>
          <a:solidFill>
            <a:schemeClr val="bg2"/>
          </a:solidFill>
        </p:spPr>
        <p:txBody>
          <a:bodyPr anchor="t" anchorCtr="1">
            <a:normAutofit/>
          </a:bodyPr>
          <a:lstStyle>
            <a:lvl1pPr marL="0" indent="0" algn="ctr">
              <a:buFontTx/>
              <a:buNone/>
              <a:defRPr sz="280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3887388" y="4259069"/>
            <a:ext cx="4861323" cy="257369"/>
          </a:xfrm>
          <a:solidFill>
            <a:schemeClr val="bg1">
              <a:alpha val="50000"/>
            </a:schemeClr>
          </a:solidFill>
        </p:spPr>
        <p:txBody>
          <a:bodyPr wrap="square" anchor="b" anchorCtr="0">
            <a:spAutoFit/>
          </a:bodyPr>
          <a:lstStyle>
            <a:lvl1pPr marL="0" indent="0" algn="r">
              <a:buNone/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dirty="0"/>
              <a:t>In diesem Textfeld können Sie die Abbildung kurz erläutern.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>
          <a:xfrm>
            <a:off x="2106268" y="4739302"/>
            <a:ext cx="4567801" cy="274637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>
          <a:xfrm>
            <a:off x="8225363" y="4739302"/>
            <a:ext cx="523350" cy="274637"/>
          </a:xfrm>
          <a:prstGeom prst="rect">
            <a:avLst/>
          </a:prstGeom>
        </p:spPr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13528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em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8.emf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Relationship Id="rId9" Type="http://schemas.openxmlformats.org/officeDocument/2006/relationships/image" Target="../media/image8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48">
            <a:extLst>
              <a:ext uri="{FF2B5EF4-FFF2-40B4-BE49-F238E27FC236}">
                <a16:creationId xmlns:a16="http://schemas.microsoft.com/office/drawing/2014/main" id="{2D5DEF15-01B3-4742-86EC-488867F9F38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93021" y="0"/>
            <a:ext cx="4579526" cy="710053"/>
          </a:xfrm>
          <a:prstGeom prst="rect">
            <a:avLst/>
          </a:prstGeom>
          <a:solidFill>
            <a:srgbClr val="EFF1F7"/>
          </a:solidFill>
          <a:ln>
            <a:noFill/>
          </a:ln>
          <a:effectLst/>
        </p:spPr>
        <p:txBody>
          <a:bodyPr wrap="none" anchor="ctr"/>
          <a:lstStyle>
            <a:lvl1pPr>
              <a:defRPr kumimoji="1" b="1" i="1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defRPr kumimoji="1" b="1" i="1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defRPr kumimoji="1" b="1" i="1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defRPr kumimoji="1" b="1" i="1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defRPr kumimoji="1" b="1" i="1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bg2"/>
                </a:solidFill>
                <a:latin typeface="Arial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de-DE" altLang="de-DE" sz="1800" b="1" i="1" u="none" strike="noStrike" kern="0" cap="none" spc="0" normalizeH="0" baseline="0" noProof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1" name="Rectangle 47">
            <a:extLst>
              <a:ext uri="{FF2B5EF4-FFF2-40B4-BE49-F238E27FC236}">
                <a16:creationId xmlns:a16="http://schemas.microsoft.com/office/drawing/2014/main" id="{76D54EFF-7600-4A2A-872A-5658DD83919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5472547" y="0"/>
            <a:ext cx="3569018" cy="710047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FF1F7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>
              <a:defRPr kumimoji="1" b="1" i="1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defRPr kumimoji="1" b="1" i="1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defRPr kumimoji="1" b="1" i="1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defRPr kumimoji="1" b="1" i="1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defRPr kumimoji="1" b="1" i="1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bg2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de-DE" altLang="de-DE"/>
          </a:p>
        </p:txBody>
      </p:sp>
      <p:sp>
        <p:nvSpPr>
          <p:cNvPr id="22" name="Rectangle 37">
            <a:extLst>
              <a:ext uri="{FF2B5EF4-FFF2-40B4-BE49-F238E27FC236}">
                <a16:creationId xmlns:a16="http://schemas.microsoft.com/office/drawing/2014/main" id="{F9572820-498C-4FFF-BD22-6F590858595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4" y="1"/>
            <a:ext cx="893024" cy="710054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FF1F7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>
              <a:defRPr kumimoji="1" b="1" i="1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defRPr kumimoji="1" b="1" i="1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defRPr kumimoji="1" b="1" i="1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defRPr kumimoji="1" b="1" i="1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defRPr kumimoji="1" b="1" i="1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bg2"/>
                </a:solidFill>
                <a:latin typeface="Arial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de-DE" altLang="de-DE" sz="1800" b="1" i="1" u="none" strike="noStrike" kern="0" cap="none" spc="0" normalizeH="0" baseline="0" noProof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7" name="Rectangle 48">
            <a:extLst>
              <a:ext uri="{FF2B5EF4-FFF2-40B4-BE49-F238E27FC236}">
                <a16:creationId xmlns:a16="http://schemas.microsoft.com/office/drawing/2014/main" id="{B89870A9-823F-4DE8-8621-29CA539E89D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650124" y="4674811"/>
            <a:ext cx="4645573" cy="468687"/>
          </a:xfrm>
          <a:prstGeom prst="rect">
            <a:avLst/>
          </a:prstGeom>
          <a:solidFill>
            <a:srgbClr val="EBEEF5"/>
          </a:solidFill>
          <a:ln>
            <a:noFill/>
          </a:ln>
          <a:effectLst/>
        </p:spPr>
        <p:txBody>
          <a:bodyPr wrap="none" anchor="ctr"/>
          <a:lstStyle>
            <a:lvl1pPr>
              <a:defRPr kumimoji="1" b="1" i="1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defRPr kumimoji="1" b="1" i="1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defRPr kumimoji="1" b="1" i="1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defRPr kumimoji="1" b="1" i="1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defRPr kumimoji="1" b="1" i="1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bg2"/>
                </a:solidFill>
                <a:latin typeface="Arial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de-DE" altLang="de-DE" sz="1800" b="1" i="1" u="none" strike="noStrike" kern="0" cap="none" spc="0" normalizeH="0" baseline="0" noProof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8" name="Rectangle 47">
            <a:extLst>
              <a:ext uri="{FF2B5EF4-FFF2-40B4-BE49-F238E27FC236}">
                <a16:creationId xmlns:a16="http://schemas.microsoft.com/office/drawing/2014/main" id="{93B55B6F-8C93-482B-8A65-5712D6F567F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6201326" y="4674805"/>
            <a:ext cx="882646" cy="468687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BEEF5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>
              <a:defRPr kumimoji="1" b="1" i="1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defRPr kumimoji="1" b="1" i="1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defRPr kumimoji="1" b="1" i="1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defRPr kumimoji="1" b="1" i="1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defRPr kumimoji="1" b="1" i="1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bg2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de-DE" altLang="de-DE"/>
          </a:p>
        </p:txBody>
      </p:sp>
      <p:sp>
        <p:nvSpPr>
          <p:cNvPr id="19" name="Rectangle 37">
            <a:extLst>
              <a:ext uri="{FF2B5EF4-FFF2-40B4-BE49-F238E27FC236}">
                <a16:creationId xmlns:a16="http://schemas.microsoft.com/office/drawing/2014/main" id="{8ED51CE3-E04D-4FFD-AE06-6C069B8FD20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4674808"/>
            <a:ext cx="1749741" cy="46869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BEEF5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>
              <a:defRPr kumimoji="1" b="1" i="1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defRPr kumimoji="1" b="1" i="1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defRPr kumimoji="1" b="1" i="1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defRPr kumimoji="1" b="1" i="1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defRPr kumimoji="1" b="1" i="1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bg2"/>
                </a:solidFill>
                <a:latin typeface="Arial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de-DE" altLang="de-DE" sz="1800" b="1" i="1" u="none" strike="noStrike" kern="0" cap="none" spc="0" normalizeH="0" baseline="0" noProof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charset="0"/>
            </a:endParaRPr>
          </a:p>
        </p:txBody>
      </p:sp>
      <p:cxnSp>
        <p:nvCxnSpPr>
          <p:cNvPr id="10" name="Inhalt beginnt" descr="Ab hier sollte der Inhalt der Folie beginnen." title="Horizontale Linie"/>
          <p:cNvCxnSpPr/>
          <p:nvPr userDrawn="1"/>
        </p:nvCxnSpPr>
        <p:spPr>
          <a:xfrm>
            <a:off x="144000" y="720000"/>
            <a:ext cx="8856000" cy="0"/>
          </a:xfrm>
          <a:prstGeom prst="line">
            <a:avLst/>
          </a:prstGeom>
          <a:ln w="1270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platzhalter"/>
          <p:cNvSpPr>
            <a:spLocks noGrp="1"/>
          </p:cNvSpPr>
          <p:nvPr>
            <p:ph type="title"/>
          </p:nvPr>
        </p:nvSpPr>
        <p:spPr>
          <a:xfrm>
            <a:off x="395287" y="864000"/>
            <a:ext cx="8353425" cy="360099"/>
          </a:xfrm>
          <a:prstGeom prst="rect">
            <a:avLst/>
          </a:prstGeom>
        </p:spPr>
        <p:txBody>
          <a:bodyPr vert="horz" wrap="square" lIns="72000" tIns="0" rIns="72000" bIns="0" rtlCol="0" anchor="t" anchorCtr="0">
            <a:spAutoFit/>
          </a:bodyPr>
          <a:lstStyle/>
          <a:p>
            <a:r>
              <a:rPr lang="de-DE" dirty="0"/>
              <a:t>Folientitel durch Klicken bearbeiten</a:t>
            </a:r>
            <a:endParaRPr lang="en-US" dirty="0"/>
          </a:p>
        </p:txBody>
      </p:sp>
      <p:sp>
        <p:nvSpPr>
          <p:cNvPr id="13" name="Textplatzhalter"/>
          <p:cNvSpPr>
            <a:spLocks noGrp="1"/>
          </p:cNvSpPr>
          <p:nvPr>
            <p:ph type="body" idx="1"/>
          </p:nvPr>
        </p:nvSpPr>
        <p:spPr>
          <a:xfrm>
            <a:off x="395287" y="1370014"/>
            <a:ext cx="8353425" cy="3150724"/>
          </a:xfrm>
          <a:prstGeom prst="rect">
            <a:avLst/>
          </a:prstGeom>
        </p:spPr>
        <p:txBody>
          <a:bodyPr vert="horz" lIns="72000" tIns="36000" rIns="72000" bIns="36000" rtlCol="0">
            <a:normAutofit/>
          </a:bodyPr>
          <a:lstStyle/>
          <a:p>
            <a:pPr marL="352425" marR="0" lvl="0" indent="-352425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Text durch Klicken hinzufügen</a:t>
            </a:r>
          </a:p>
          <a:p>
            <a:pPr marL="692150" marR="0" lvl="1" indent="-26035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Zweite Ebene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Dritte Ebene</a:t>
            </a:r>
          </a:p>
          <a:p>
            <a:pPr marL="1600200" marR="0" lvl="3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Vierte Ebene</a:t>
            </a:r>
          </a:p>
          <a:p>
            <a:pPr marL="2057400" marR="0" lvl="4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Fünfte Ebene</a:t>
            </a:r>
          </a:p>
        </p:txBody>
      </p:sp>
      <p:cxnSp>
        <p:nvCxnSpPr>
          <p:cNvPr id="12" name="Inhalt endet" descr="Ab hier sollte der Inhalt der Folie beginnen." title="Horizontale Linie"/>
          <p:cNvCxnSpPr/>
          <p:nvPr userDrawn="1"/>
        </p:nvCxnSpPr>
        <p:spPr>
          <a:xfrm>
            <a:off x="144000" y="4658928"/>
            <a:ext cx="8856000" cy="0"/>
          </a:xfrm>
          <a:prstGeom prst="line">
            <a:avLst/>
          </a:prstGeom>
          <a:ln w="1270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undesadler" descr="Bundesadler_kleiner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001" y="4732620"/>
            <a:ext cx="309177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0" descr="NeuLogo_Wortbildmarke_png_rgb_45-75-155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688" y="115893"/>
            <a:ext cx="2013966" cy="53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0"/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486" y="4695818"/>
            <a:ext cx="12239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" name="Foliennummernplatzhalter"/>
          <p:cNvSpPr txBox="1">
            <a:spLocks/>
          </p:cNvSpPr>
          <p:nvPr userDrawn="1"/>
        </p:nvSpPr>
        <p:spPr>
          <a:xfrm>
            <a:off x="8358713" y="4739302"/>
            <a:ext cx="523350" cy="274637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2D4B9B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8FC84-22FA-4F5E-86B7-A7761BE44B02}" type="slidenum">
              <a:rPr lang="de-DE" sz="1200" smtClean="0"/>
              <a:pPr/>
              <a:t>‹Nr.›</a:t>
            </a:fld>
            <a:endParaRPr lang="de-DE" sz="1200" dirty="0"/>
          </a:p>
        </p:txBody>
      </p:sp>
      <p:sp>
        <p:nvSpPr>
          <p:cNvPr id="23" name="Rectangle 24">
            <a:extLst>
              <a:ext uri="{FF2B5EF4-FFF2-40B4-BE49-F238E27FC236}">
                <a16:creationId xmlns:a16="http://schemas.microsoft.com/office/drawing/2014/main" id="{AC0A59E3-2446-4E53-8C1D-6E37E2A23BA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90804" y="4737865"/>
            <a:ext cx="190817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186" tIns="43093" rIns="86186" bIns="43093" anchor="ctr"/>
          <a:lstStyle>
            <a:lvl1pPr>
              <a:defRPr kumimoji="1" b="1" i="1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defRPr kumimoji="1" b="1" i="1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defRPr kumimoji="1" b="1" i="1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defRPr kumimoji="1" b="1" i="1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defRPr kumimoji="1" b="1" i="1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bg2"/>
                </a:solidFill>
                <a:latin typeface="Arial" charset="0"/>
              </a:defRPr>
            </a:lvl9pPr>
          </a:lstStyle>
          <a:p>
            <a:pPr>
              <a:buClr>
                <a:srgbClr val="FFFFFF"/>
              </a:buClr>
              <a:buFont typeface="Arial" charset="0"/>
              <a:buNone/>
              <a:defRPr/>
            </a:pPr>
            <a:r>
              <a:rPr kumimoji="0" lang="en-GB" altLang="de-DE" sz="700" b="0" baseline="0" dirty="0">
                <a:solidFill>
                  <a:srgbClr val="2D4B9B"/>
                </a:solidFill>
                <a:ea typeface="Lucida Sans Unicode" pitchFamily="34" charset="0"/>
                <a:cs typeface="Lucida Sans Unicode" pitchFamily="34" charset="0"/>
              </a:rPr>
              <a:t>christoph.schraff_at_dwd.de</a:t>
            </a:r>
          </a:p>
        </p:txBody>
      </p:sp>
      <p:sp>
        <p:nvSpPr>
          <p:cNvPr id="24" name="Fußzeilenplatzhalter 2">
            <a:extLst>
              <a:ext uri="{FF2B5EF4-FFF2-40B4-BE49-F238E27FC236}">
                <a16:creationId xmlns:a16="http://schemas.microsoft.com/office/drawing/2014/main" id="{9CAC9112-A07F-4722-B4DD-1ACE3126ECF3}"/>
              </a:ext>
            </a:extLst>
          </p:cNvPr>
          <p:cNvSpPr txBox="1">
            <a:spLocks/>
          </p:cNvSpPr>
          <p:nvPr userDrawn="1"/>
        </p:nvSpPr>
        <p:spPr>
          <a:xfrm>
            <a:off x="2123090" y="4751852"/>
            <a:ext cx="4666112" cy="274637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rgbClr val="2D4B9B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WG Data Assimilation / KENDA</a:t>
            </a:r>
          </a:p>
          <a:p>
            <a:r>
              <a:rPr lang="de-DE" dirty="0"/>
              <a:t>COSMO GM, Basel, 1 – 4 Sept. 2025</a:t>
            </a:r>
          </a:p>
        </p:txBody>
      </p:sp>
    </p:spTree>
    <p:extLst>
      <p:ext uri="{BB962C8B-B14F-4D97-AF65-F5344CB8AC3E}">
        <p14:creationId xmlns:p14="http://schemas.microsoft.com/office/powerpoint/2010/main" val="1834866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1" r:id="rId2"/>
    <p:sldLayoutId id="2147483662" r:id="rId3"/>
    <p:sldLayoutId id="2147483671" r:id="rId4"/>
    <p:sldLayoutId id="2147483678" r:id="rId5"/>
    <p:sldLayoutId id="2147483675" r:id="rId6"/>
    <p:sldLayoutId id="2147483664" r:id="rId7"/>
    <p:sldLayoutId id="2147483677" r:id="rId8"/>
    <p:sldLayoutId id="2147483669" r:id="rId9"/>
    <p:sldLayoutId id="2147483673" r:id="rId10"/>
    <p:sldLayoutId id="2147483672" r:id="rId11"/>
    <p:sldLayoutId id="2147483676" r:id="rId12"/>
    <p:sldLayoutId id="2147483674" r:id="rId13"/>
    <p:sldLayoutId id="2147483692" r:id="rId14"/>
    <p:sldLayoutId id="2147483707" r:id="rId15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2425" marR="0" indent="-352425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"/>
        <a:tabLst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92150" marR="0" indent="-26035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marR="0" indent="-22860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marR="0" indent="-22860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marR="0" indent="-22860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577" userDrawn="1">
          <p15:clr>
            <a:srgbClr val="F26B43"/>
          </p15:clr>
        </p15:guide>
        <p15:guide id="3" orient="horz" pos="2867" userDrawn="1">
          <p15:clr>
            <a:srgbClr val="F26B43"/>
          </p15:clr>
        </p15:guide>
        <p15:guide id="4" pos="5511" userDrawn="1">
          <p15:clr>
            <a:srgbClr val="F26B43"/>
          </p15:clr>
        </p15:guide>
        <p15:guide id="5" pos="249" userDrawn="1">
          <p15:clr>
            <a:srgbClr val="F26B43"/>
          </p15:clr>
        </p15:guide>
        <p15:guide id="6" pos="5465" userDrawn="1">
          <p15:clr>
            <a:srgbClr val="F26B43"/>
          </p15:clr>
        </p15:guide>
        <p15:guide id="7" pos="29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 4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9144000" cy="102870"/>
          </a:xfrm>
          <a:prstGeom prst="rect">
            <a:avLst/>
          </a:prstGeom>
        </p:spPr>
      </p:pic>
      <p:sp>
        <p:nvSpPr>
          <p:cNvPr id="20" name="Rechteck 19"/>
          <p:cNvSpPr/>
          <p:nvPr userDrawn="1"/>
        </p:nvSpPr>
        <p:spPr bwMode="auto">
          <a:xfrm>
            <a:off x="5122000" y="4646664"/>
            <a:ext cx="2603077" cy="2762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36000" bIns="45720" numCol="1" rtlCol="0" anchor="t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endParaRPr lang="de-DE" sz="900" b="1" dirty="0">
              <a:solidFill>
                <a:prstClr val="black"/>
              </a:solidFill>
              <a:latin typeface="Roboto Light"/>
              <a:cs typeface="Roboto Light"/>
            </a:endParaRPr>
          </a:p>
        </p:txBody>
      </p:sp>
      <p:sp>
        <p:nvSpPr>
          <p:cNvPr id="25" name="Rechteck 24"/>
          <p:cNvSpPr/>
          <p:nvPr userDrawn="1"/>
        </p:nvSpPr>
        <p:spPr>
          <a:xfrm>
            <a:off x="7659141" y="4650565"/>
            <a:ext cx="10750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1EE35605-8AB3-442C-A293-9F31FDF185BC}" type="slidenum">
              <a:rPr lang="de-CH" sz="900" smtClean="0">
                <a:solidFill>
                  <a:prstClr val="black"/>
                </a:solidFill>
                <a:latin typeface="Roboto Light"/>
                <a:cs typeface="Roboto Light"/>
              </a:rPr>
              <a:pPr algn="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 sz="900">
              <a:solidFill>
                <a:prstClr val="black"/>
              </a:solidFill>
              <a:latin typeface="Roboto Light"/>
              <a:cs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561721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•"/>
        <a:defRPr sz="21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B2B2B2"/>
        </a:buClr>
        <a:buChar char="•"/>
        <a:defRPr sz="21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C0C0C0"/>
        </a:buClr>
        <a:buChar char="•"/>
        <a:defRPr sz="21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1089" y="1385750"/>
            <a:ext cx="4939884" cy="326350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822848" y="4722204"/>
            <a:ext cx="2057400" cy="27384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  <a:alpha val="0"/>
                  </a:schemeClr>
                </a:solidFill>
              </a:defRPr>
            </a:lvl1pPr>
          </a:lstStyle>
          <a:p>
            <a:fld id="{F82E42B2-E2B7-4197-B11C-1949B890AC2D}" type="datetime1">
              <a:rPr lang="de-CH" smtClean="0"/>
              <a:t>02.09.2025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14395" y="4722204"/>
            <a:ext cx="2787491" cy="27384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it-IT"/>
              <a:t>© COSMO GM, Basel, 01.09.25, Yapparova et al.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4730" y="4722204"/>
            <a:ext cx="539750" cy="27384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C6C8278F-EB32-9049-808B-99841320EF9D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7" name="Bild 48">
            <a:extLst>
              <a:ext uri="{FF2B5EF4-FFF2-40B4-BE49-F238E27FC236}">
                <a16:creationId xmlns:a16="http://schemas.microsoft.com/office/drawing/2014/main" id="{0DAF8FDE-FB1E-7A5F-ACFD-7FD43FEA8965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0"/>
            <a:ext cx="9144000" cy="10283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35C7075-6C94-FA01-17A5-0D57FDB68614}"/>
              </a:ext>
            </a:extLst>
          </p:cNvPr>
          <p:cNvSpPr txBox="1">
            <a:spLocks/>
          </p:cNvSpPr>
          <p:nvPr userDrawn="1"/>
        </p:nvSpPr>
        <p:spPr>
          <a:xfrm>
            <a:off x="1081089" y="480157"/>
            <a:ext cx="7434263" cy="713276"/>
          </a:xfrm>
          <a:prstGeom prst="rect">
            <a:avLst/>
          </a:prstGeom>
        </p:spPr>
        <p:txBody>
          <a:bodyPr lIns="0" tIns="0" rIns="0" bIns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999" dirty="0">
                <a:solidFill>
                  <a:schemeClr val="tx1">
                    <a:alpha val="0"/>
                  </a:schemeClr>
                </a:solidFill>
              </a:rPr>
              <a:t>Mastertitelformat bearbeiten</a:t>
            </a:r>
            <a:endParaRPr lang="en-US" sz="2999" dirty="0">
              <a:solidFill>
                <a:schemeClr val="tx1">
                  <a:alpha val="0"/>
                </a:schemeClr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8384113E-3B84-B0C5-E326-C0C1562888C2}"/>
              </a:ext>
            </a:extLst>
          </p:cNvPr>
          <p:cNvSpPr/>
          <p:nvPr userDrawn="1"/>
        </p:nvSpPr>
        <p:spPr bwMode="auto">
          <a:xfrm>
            <a:off x="224141" y="1104334"/>
            <a:ext cx="908065" cy="70316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2" tIns="45706" rIns="91412" bIns="45706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12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99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97884898-4755-1DE3-F631-EFD19731F92D}"/>
              </a:ext>
            </a:extLst>
          </p:cNvPr>
          <p:cNvSpPr/>
          <p:nvPr userDrawn="1"/>
        </p:nvSpPr>
        <p:spPr bwMode="auto">
          <a:xfrm>
            <a:off x="1022904" y="4635222"/>
            <a:ext cx="1269446" cy="28499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2" tIns="45706" rIns="91412" bIns="45706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12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99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16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</p:sldLayoutIdLst>
  <p:hf hdr="0" dt="0"/>
  <p:txStyles>
    <p:titleStyle>
      <a:lvl1pPr algn="l" defTabSz="685594" rtl="0" eaLnBrk="1" latinLnBrk="0" hangingPunct="1">
        <a:lnSpc>
          <a:spcPct val="90000"/>
        </a:lnSpc>
        <a:spcBef>
          <a:spcPct val="0"/>
        </a:spcBef>
        <a:buNone/>
        <a:defRPr sz="2999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99" indent="-171399" algn="l" defTabSz="68559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14196" indent="-171399" algn="l" defTabSz="6855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856993" indent="-171399" algn="l" defTabSz="6855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90" indent="-171399" algn="l" defTabSz="6855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587" indent="-171399" algn="l" defTabSz="6855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84" indent="-171399" algn="l" defTabSz="6855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181" indent="-171399" algn="l" defTabSz="6855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0978" indent="-171399" algn="l" defTabSz="6855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3776" indent="-171399" algn="l" defTabSz="6855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9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797" algn="l" defTabSz="68559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594" algn="l" defTabSz="68559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91" algn="l" defTabSz="68559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89" algn="l" defTabSz="68559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86" algn="l" defTabSz="68559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83" algn="l" defTabSz="68559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580" algn="l" defTabSz="68559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377" algn="l" defTabSz="68559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72">
          <p15:clr>
            <a:srgbClr val="F26B43"/>
          </p15:clr>
        </p15:guide>
        <p15:guide id="2" pos="5375">
          <p15:clr>
            <a:srgbClr val="F26B43"/>
          </p15:clr>
        </p15:guide>
        <p15:guide id="3" orient="horz" pos="3046">
          <p15:clr>
            <a:srgbClr val="F26B43"/>
          </p15:clr>
        </p15:guide>
        <p15:guide id="4" pos="681">
          <p15:clr>
            <a:srgbClr val="F26B43"/>
          </p15:clr>
        </p15:guide>
        <p15:guide id="5" orient="horz" pos="501">
          <p15:clr>
            <a:srgbClr val="F26B43"/>
          </p15:clr>
        </p15:guide>
        <p15:guide id="6" pos="47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36;g376d6fd4bdc_0_40"/>
          <p:cNvSpPr/>
          <p:nvPr/>
        </p:nvSpPr>
        <p:spPr>
          <a:xfrm rot="5400000">
            <a:off x="4388760" y="356400"/>
            <a:ext cx="367200" cy="9159120"/>
          </a:xfrm>
          <a:custGeom>
            <a:avLst/>
            <a:gdLst>
              <a:gd name="textAreaLeft" fmla="*/ 0 w 367200"/>
              <a:gd name="textAreaRight" fmla="*/ 367560 w 367200"/>
              <a:gd name="textAreaTop" fmla="*/ 0 h 9159120"/>
              <a:gd name="textAreaBottom" fmla="*/ 9159480 h 9159120"/>
            </a:gdLst>
            <a:ahLst/>
            <a:cxnLst/>
            <a:rect l="textAreaLeft" t="textAreaTop" r="textAreaRight" b="textAreaBottom"/>
            <a:pathLst>
              <a:path w="6390005" h="7713345">
                <a:moveTo>
                  <a:pt x="6389501" y="0"/>
                </a:moveTo>
                <a:lnTo>
                  <a:pt x="0" y="0"/>
                </a:lnTo>
                <a:lnTo>
                  <a:pt x="0" y="7713210"/>
                </a:lnTo>
                <a:lnTo>
                  <a:pt x="6389501" y="7713210"/>
                </a:lnTo>
                <a:lnTo>
                  <a:pt x="6389501" y="0"/>
                </a:lnTo>
                <a:close/>
              </a:path>
            </a:pathLst>
          </a:custGeom>
          <a:solidFill>
            <a:srgbClr val="1379C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14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23" name="Google Shape;37;g376d6fd4bdc_0_40"/>
          <p:cNvPicPr/>
          <p:nvPr/>
        </p:nvPicPr>
        <p:blipFill>
          <a:blip r:embed="rId4"/>
          <a:stretch/>
        </p:blipFill>
        <p:spPr>
          <a:xfrm>
            <a:off x="7646760" y="4792320"/>
            <a:ext cx="1340280" cy="28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274320" y="1052640"/>
            <a:ext cx="8595000" cy="35164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/>
          </a:bodyPr>
          <a:lstStyle/>
          <a:p>
            <a:pPr indent="0">
              <a:buNone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25" name="PlaceHolder 2"/>
          <p:cNvSpPr>
            <a:spLocks noGrp="1"/>
          </p:cNvSpPr>
          <p:nvPr>
            <p:ph type="title"/>
          </p:nvPr>
        </p:nvSpPr>
        <p:spPr>
          <a:xfrm>
            <a:off x="274320" y="237240"/>
            <a:ext cx="8595000" cy="6321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/>
          </a:bodyPr>
          <a:lstStyle/>
          <a:p>
            <a:pPr indent="0">
              <a:buNone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9460597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443CC-2FDA-4CED-8FA7-96D947980986}" type="datetimeFigureOut">
              <a:rPr lang="it-IT" smtClean="0"/>
              <a:t>02/09/2025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7F6B9-3BDE-4A60-ACBF-C06A7374B24C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206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 4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10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48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•"/>
        <a:defRPr sz="21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B2B2B2"/>
        </a:buClr>
        <a:buChar char="•"/>
        <a:defRPr sz="21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C0C0C0"/>
        </a:buClr>
        <a:buChar char="•"/>
        <a:defRPr sz="21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1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5" Type="http://schemas.openxmlformats.org/officeDocument/2006/relationships/image" Target="../media/image120.png"/><Relationship Id="rId4" Type="http://schemas.openxmlformats.org/officeDocument/2006/relationships/image" Target="../media/image110.png"/><Relationship Id="rId9" Type="http://schemas.openxmlformats.org/officeDocument/2006/relationships/image" Target="../media/image3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3" name="Text Box 3"/>
          <p:cNvSpPr txBox="1">
            <a:spLocks noChangeArrowheads="1"/>
          </p:cNvSpPr>
          <p:nvPr/>
        </p:nvSpPr>
        <p:spPr bwMode="auto">
          <a:xfrm>
            <a:off x="395536" y="972141"/>
            <a:ext cx="8676456" cy="3471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0" bIns="35100">
            <a:spAutoFit/>
          </a:bodyPr>
          <a:lstStyle>
            <a:lvl1pPr marL="457200" indent="-457200" defTabSz="449263">
              <a:tabLst>
                <a:tab pos="457200" algn="l"/>
                <a:tab pos="914400" algn="l"/>
                <a:tab pos="1828800" algn="l"/>
                <a:tab pos="21574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449263">
              <a:tabLst>
                <a:tab pos="457200" algn="l"/>
                <a:tab pos="914400" algn="l"/>
                <a:tab pos="1828800" algn="l"/>
                <a:tab pos="21574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449263">
              <a:tabLst>
                <a:tab pos="457200" algn="l"/>
                <a:tab pos="914400" algn="l"/>
                <a:tab pos="1828800" algn="l"/>
                <a:tab pos="21574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449263">
              <a:tabLst>
                <a:tab pos="457200" algn="l"/>
                <a:tab pos="914400" algn="l"/>
                <a:tab pos="1828800" algn="l"/>
                <a:tab pos="21574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449263">
              <a:tabLst>
                <a:tab pos="457200" algn="l"/>
                <a:tab pos="914400" algn="l"/>
                <a:tab pos="1828800" algn="l"/>
                <a:tab pos="21574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828800" algn="l"/>
                <a:tab pos="21574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828800" algn="l"/>
                <a:tab pos="21574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828800" algn="l"/>
                <a:tab pos="21574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828800" algn="l"/>
                <a:tab pos="21574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03597" marR="0" lvl="0" indent="-203597" algn="just" defTabSz="449263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2900" algn="l"/>
                <a:tab pos="685800" algn="l"/>
                <a:tab pos="941785" algn="l"/>
                <a:tab pos="161806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 pitchFamily="18" charset="2"/>
              </a:rPr>
              <a:t>system developments and operational aspects</a:t>
            </a:r>
          </a:p>
          <a:p>
            <a:pPr marL="203597" marR="0" lvl="0" indent="-203597" algn="just" defTabSz="449263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2900" algn="l"/>
                <a:tab pos="685800" algn="l"/>
                <a:tab pos="941785" algn="l"/>
                <a:tab pos="161806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 pitchFamily="18" charset="2"/>
              </a:rPr>
              <a:t>observations  (from surface to clouds)</a:t>
            </a:r>
          </a:p>
          <a:p>
            <a:pPr marL="628650" lvl="2" indent="-171450" algn="just" defTabSz="685800">
              <a:spcBef>
                <a:spcPts val="1200"/>
              </a:spcBef>
              <a:buClr>
                <a:srgbClr val="000000"/>
              </a:buClr>
              <a:buSzPct val="100000"/>
              <a:buFont typeface="Symbol" panose="05050102010706020507" pitchFamily="18" charset="2"/>
              <a:buChar char="-"/>
              <a:tabLst>
                <a:tab pos="342900" algn="l"/>
                <a:tab pos="685800" algn="l"/>
                <a:tab pos="941785" algn="l"/>
                <a:tab pos="161806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	 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radar 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(Z + </a:t>
            </a:r>
            <a:r>
              <a:rPr kumimoji="0" lang="en-US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Vr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)</a:t>
            </a:r>
          </a:p>
          <a:p>
            <a:pPr marL="628650" lvl="2" indent="-171450" algn="just" defTabSz="685800">
              <a:spcBef>
                <a:spcPts val="1200"/>
              </a:spcBef>
              <a:buClr>
                <a:srgbClr val="000000"/>
              </a:buClr>
              <a:buSzPct val="100000"/>
              <a:buFont typeface="Symbol" panose="05050102010706020507" pitchFamily="18" charset="2"/>
              <a:buChar char="-"/>
              <a:tabLst>
                <a:tab pos="342900" algn="l"/>
                <a:tab pos="685800" algn="l"/>
                <a:tab pos="941785" algn="l"/>
                <a:tab pos="161806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	 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ground-based GNSS ZTD + STD</a:t>
            </a:r>
          </a:p>
          <a:p>
            <a:pPr marL="628650" lvl="2" indent="-171450" algn="just" defTabSz="685800">
              <a:spcBef>
                <a:spcPts val="1200"/>
              </a:spcBef>
              <a:buClr>
                <a:srgbClr val="000000"/>
              </a:buClr>
              <a:buSzPct val="100000"/>
              <a:buFont typeface="Symbol" panose="05050102010706020507" pitchFamily="18" charset="2"/>
              <a:buChar char="-"/>
              <a:tabLst>
                <a:tab pos="342900" algn="l"/>
                <a:tab pos="685800" algn="l"/>
                <a:tab pos="941785" algn="l"/>
                <a:tab pos="161806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	 satellite radiances: 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all-sky IR WV 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+ VIS 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FCI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 radiances;   MTG 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IRS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;   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MHS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 (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MW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 Humidity Sounder)</a:t>
            </a:r>
            <a:endParaRPr kumimoji="0" lang="en-US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2D4B9B"/>
              </a:solidFill>
              <a:effectLst/>
              <a:uLnTx/>
              <a:uFillTx/>
              <a:latin typeface="Arial" charset="0"/>
              <a:ea typeface="Lucida Sans Unicode" pitchFamily="34" charset="0"/>
              <a:cs typeface="Lucida Sans Unicode" pitchFamily="34" charset="0"/>
              <a:sym typeface="Symbol"/>
            </a:endParaRPr>
          </a:p>
          <a:p>
            <a:pPr marL="628650" lvl="2" indent="-171450" algn="just" defTabSz="685800">
              <a:spcBef>
                <a:spcPts val="1200"/>
              </a:spcBef>
              <a:buClr>
                <a:srgbClr val="000000"/>
              </a:buClr>
              <a:buSzPct val="100000"/>
              <a:buFont typeface="Symbol" panose="05050102010706020507" pitchFamily="18" charset="2"/>
              <a:buChar char="-"/>
              <a:tabLst>
                <a:tab pos="342900" algn="l"/>
                <a:tab pos="685800" algn="l"/>
                <a:tab pos="941785" algn="l"/>
                <a:tab pos="161806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	 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ground-based remote sensing (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DIAL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)</a:t>
            </a:r>
          </a:p>
          <a:p>
            <a:pPr marL="628650" lvl="2" indent="-171450" algn="just" defTabSz="685800">
              <a:spcBef>
                <a:spcPts val="1200"/>
              </a:spcBef>
              <a:buClr>
                <a:srgbClr val="000000"/>
              </a:buClr>
              <a:buSzPct val="100000"/>
              <a:buFont typeface="Symbol" panose="05050102010706020507" pitchFamily="18" charset="2"/>
              <a:buChar char="-"/>
              <a:tabLst>
                <a:tab pos="342900" algn="l"/>
                <a:tab pos="685800" algn="l"/>
                <a:tab pos="896938" algn="l"/>
                <a:tab pos="941388" algn="l"/>
                <a:tab pos="1617663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  <a:defRPr/>
            </a:pPr>
            <a:r>
              <a:rPr kumimoji="0" lang="en-US" altLang="de-DE" sz="1400" dirty="0">
                <a:solidFill>
                  <a:srgbClr val="010000"/>
                </a:solidFill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  </a:t>
            </a:r>
            <a:r>
              <a:rPr kumimoji="0" lang="en-US" altLang="de-DE" sz="1400" dirty="0">
                <a:solidFill>
                  <a:srgbClr val="2D4B9B"/>
                </a:solidFill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crowd-sourced</a:t>
            </a:r>
            <a:r>
              <a:rPr kumimoji="0" lang="en-US" altLang="de-DE" sz="1400" dirty="0">
                <a:solidFill>
                  <a:srgbClr val="010000"/>
                </a:solidFill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 surface stations</a:t>
            </a:r>
            <a:endParaRPr kumimoji="0" lang="en-US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Lucida Sans Unicode" pitchFamily="34" charset="0"/>
              <a:cs typeface="Lucida Sans Unicode" pitchFamily="34" charset="0"/>
              <a:sym typeface="Symbol" pitchFamily="18" charset="2"/>
            </a:endParaRPr>
          </a:p>
          <a:p>
            <a:pPr marL="203597" marR="0" lvl="0" indent="-203597" algn="just" defTabSz="449263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2900" algn="l"/>
                <a:tab pos="685800" algn="l"/>
                <a:tab pos="941785" algn="l"/>
                <a:tab pos="161806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  <a:defRPr/>
            </a:pPr>
            <a:r>
              <a:rPr kumimoji="0" lang="en-US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 pitchFamily="18" charset="2"/>
              </a:rPr>
              <a:t>KENDAscope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 pitchFamily="18" charset="2"/>
              </a:rPr>
              <a:t> wrap-up</a:t>
            </a:r>
          </a:p>
          <a:p>
            <a:pPr marL="203597" marR="0" lvl="0" indent="-203597" algn="just" defTabSz="449263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2900" algn="l"/>
                <a:tab pos="685800" algn="l"/>
                <a:tab pos="941785" algn="l"/>
                <a:tab pos="161806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 pitchFamily="18" charset="2"/>
              </a:rPr>
              <a:t>AI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 pitchFamily="18" charset="2"/>
              </a:rPr>
              <a:t>-DA,  </a:t>
            </a:r>
            <a:r>
              <a:rPr kumimoji="0" lang="en-US" altLang="de-DE" sz="1400" dirty="0">
                <a:solidFill>
                  <a:srgbClr val="2D4B9B"/>
                </a:solidFill>
                <a:latin typeface="Arial" charset="0"/>
                <a:ea typeface="Lucida Sans Unicode" pitchFamily="34" charset="0"/>
                <a:cs typeface="Lucida Sans Unicode" pitchFamily="34" charset="0"/>
                <a:sym typeface="Symbol" pitchFamily="18" charset="2"/>
              </a:rPr>
              <a:t>re-analyses</a:t>
            </a:r>
            <a:endParaRPr kumimoji="0" lang="en-US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2D4B9B"/>
              </a:solidFill>
              <a:effectLst/>
              <a:uLnTx/>
              <a:uFillTx/>
              <a:latin typeface="Arial" charset="0"/>
              <a:ea typeface="Lucida Sans Unicode" pitchFamily="34" charset="0"/>
              <a:cs typeface="Lucida Sans Unicode" pitchFamily="34" charset="0"/>
              <a:sym typeface="Symbol" pitchFamily="18" charset="2"/>
            </a:endParaRPr>
          </a:p>
        </p:txBody>
      </p:sp>
      <p:sp>
        <p:nvSpPr>
          <p:cNvPr id="5124" name="Rectangle 2"/>
          <p:cNvSpPr>
            <a:spLocks noChangeArrowheads="1"/>
          </p:cNvSpPr>
          <p:nvPr/>
        </p:nvSpPr>
        <p:spPr bwMode="auto">
          <a:xfrm>
            <a:off x="395536" y="141685"/>
            <a:ext cx="5760639" cy="53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640" tIns="32320" rIns="64640" bIns="32320" anchor="ctr"/>
          <a:lstStyle>
            <a:lvl1pPr>
              <a:spcBef>
                <a:spcPct val="20000"/>
              </a:spcBef>
              <a:buClr>
                <a:schemeClr val="tx2"/>
              </a:buClr>
              <a:buSzPct val="105000"/>
              <a:buChar char="•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WG Data Assimilation</a:t>
            </a:r>
          </a:p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de-DE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Christoph Schraff</a:t>
            </a:r>
          </a:p>
        </p:txBody>
      </p:sp>
    </p:spTree>
    <p:extLst>
      <p:ext uri="{BB962C8B-B14F-4D97-AF65-F5344CB8AC3E}">
        <p14:creationId xmlns:p14="http://schemas.microsoft.com/office/powerpoint/2010/main" val="3930868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7560822" y="1051139"/>
            <a:ext cx="486054" cy="25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640" tIns="32320" rIns="64640" bIns="32320" anchor="ctr"/>
          <a:lstStyle>
            <a:lvl1pPr>
              <a:spcBef>
                <a:spcPct val="20000"/>
              </a:spcBef>
              <a:buClr>
                <a:schemeClr val="tx2"/>
              </a:buClr>
              <a:buSzPct val="105000"/>
              <a:buChar char="•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</a:t>
            </a:r>
            <a:endParaRPr kumimoji="1" lang="en-GB" altLang="de-DE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Symbol" panose="05050102010706020507" pitchFamily="18" charset="2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8586936" y="4205259"/>
            <a:ext cx="378042" cy="25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640" tIns="32320" rIns="64640" bIns="32320" anchor="ctr"/>
          <a:lstStyle>
            <a:lvl1pPr>
              <a:spcBef>
                <a:spcPct val="20000"/>
              </a:spcBef>
              <a:buClr>
                <a:schemeClr val="tx2"/>
              </a:buClr>
              <a:buSzPct val="105000"/>
              <a:buChar char="•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IT</a:t>
            </a:r>
            <a:endParaRPr kumimoji="1" lang="en-GB" altLang="de-DE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Symbol" panose="05050102010706020507" pitchFamily="18" charset="2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45174" y="1334254"/>
            <a:ext cx="8856000" cy="1138773"/>
          </a:xfrm>
          <a:prstGeom prst="rect">
            <a:avLst/>
          </a:prstGeom>
          <a:noFill/>
        </p:spPr>
        <p:txBody>
          <a:bodyPr wrap="square" rIns="0" bIns="0" rtlCol="0">
            <a:spAutoFit/>
          </a:bodyPr>
          <a:lstStyle/>
          <a:p>
            <a:pPr marL="266700" lvl="0" indent="-266700" defTabSz="685800">
              <a:spcBef>
                <a:spcPts val="1800"/>
              </a:spcBef>
              <a:buFont typeface="Arial" panose="020B0604020202020204" pitchFamily="34" charset="0"/>
              <a:buChar char="•"/>
              <a:tabLst>
                <a:tab pos="271463" algn="l"/>
                <a:tab pos="719138" algn="l"/>
                <a:tab pos="1614488" algn="l"/>
                <a:tab pos="2333625" algn="l"/>
              </a:tabLst>
              <a:defRPr/>
            </a:pPr>
            <a:r>
              <a:rPr lang="en-US" sz="1400" dirty="0">
                <a:solidFill>
                  <a:srgbClr val="3C62D6"/>
                </a:solidFill>
                <a:sym typeface="Symbol" panose="05050102010706020507" pitchFamily="18" charset="2"/>
              </a:rPr>
              <a:t>parallel scanning of </a:t>
            </a:r>
            <a:r>
              <a:rPr lang="en-US" sz="1400" dirty="0" err="1">
                <a:solidFill>
                  <a:srgbClr val="3C62D6"/>
                </a:solidFill>
                <a:sym typeface="Symbol" panose="05050102010706020507" pitchFamily="18" charset="2"/>
              </a:rPr>
              <a:t>fof</a:t>
            </a:r>
            <a:r>
              <a:rPr lang="en-US" sz="1400" dirty="0">
                <a:solidFill>
                  <a:srgbClr val="3C62D6"/>
                </a:solidFill>
                <a:sym typeface="Symbol" panose="05050102010706020507" pitchFamily="18" charset="2"/>
              </a:rPr>
              <a:t> files implemented in LETKF  </a:t>
            </a:r>
            <a:r>
              <a:rPr lang="en-US" sz="1200" dirty="0">
                <a:solidFill>
                  <a:srgbClr val="000000"/>
                </a:solidFill>
                <a:sym typeface="Symbol" panose="05050102010706020507" pitchFamily="18" charset="2"/>
              </a:rPr>
              <a:t>(reduces cost from ((# radars/</a:t>
            </a:r>
            <a:r>
              <a:rPr lang="en-US" sz="1200" dirty="0" err="1">
                <a:solidFill>
                  <a:srgbClr val="000000"/>
                </a:solidFill>
                <a:sym typeface="Symbol" panose="05050102010706020507" pitchFamily="18" charset="2"/>
              </a:rPr>
              <a:t>fof</a:t>
            </a:r>
            <a:r>
              <a:rPr lang="en-US" sz="1200" dirty="0">
                <a:solidFill>
                  <a:srgbClr val="000000"/>
                </a:solidFill>
                <a:sym typeface="Symbol" panose="05050102010706020507" pitchFamily="18" charset="2"/>
              </a:rPr>
              <a:t>) * 2.5 s)  1 min to only 3 – 4 s)</a:t>
            </a:r>
          </a:p>
          <a:p>
            <a:pPr lvl="0" defTabSz="685800">
              <a:tabLst>
                <a:tab pos="271463" algn="l"/>
                <a:tab pos="719138" algn="l"/>
                <a:tab pos="1614488" algn="l"/>
                <a:tab pos="2333625" algn="l"/>
              </a:tabLst>
              <a:defRPr/>
            </a:pPr>
            <a:r>
              <a:rPr lang="en-US" sz="1400" dirty="0">
                <a:solidFill>
                  <a:srgbClr val="000000"/>
                </a:solidFill>
                <a:sym typeface="Symbol" panose="05050102010706020507" pitchFamily="18" charset="2"/>
              </a:rPr>
              <a:t>	  will allow to use far more European radars  </a:t>
            </a:r>
          </a:p>
          <a:p>
            <a:pPr lvl="0" defTabSz="685800">
              <a:tabLst>
                <a:tab pos="271463" algn="l"/>
                <a:tab pos="719138" algn="l"/>
                <a:tab pos="1614488" algn="l"/>
                <a:tab pos="2333625" algn="l"/>
              </a:tabLst>
              <a:defRPr/>
            </a:pPr>
            <a:r>
              <a:rPr lang="en-US" sz="1400" dirty="0">
                <a:solidFill>
                  <a:srgbClr val="000000"/>
                </a:solidFill>
                <a:sym typeface="Symbol" panose="05050102010706020507" pitchFamily="18" charset="2"/>
              </a:rPr>
              <a:t>	  Feb. 2025: use all instead of only 9 French radars </a:t>
            </a:r>
            <a:r>
              <a:rPr lang="en-US" sz="1400" dirty="0">
                <a:solidFill>
                  <a:srgbClr val="008000"/>
                </a:solidFill>
                <a:sym typeface="Symbol" panose="05050102010706020507" pitchFamily="18" charset="2"/>
              </a:rPr>
              <a:t>operationally</a:t>
            </a:r>
          </a:p>
          <a:p>
            <a:pPr marL="285750" lvl="0" indent="-285750" defTabSz="685800">
              <a:spcBef>
                <a:spcPts val="1800"/>
              </a:spcBef>
              <a:buFont typeface="Arial" panose="020B0604020202020204" pitchFamily="34" charset="0"/>
              <a:buChar char="•"/>
              <a:tabLst>
                <a:tab pos="271463" algn="l"/>
                <a:tab pos="719138" algn="l"/>
                <a:tab pos="1614488" algn="l"/>
                <a:tab pos="2333625" algn="l"/>
              </a:tabLst>
              <a:defRPr/>
            </a:pPr>
            <a:r>
              <a:rPr lang="en-US" sz="1400" dirty="0">
                <a:solidFill>
                  <a:srgbClr val="000000"/>
                </a:solidFill>
                <a:sym typeface="Symbol" panose="05050102010706020507" pitchFamily="18" charset="2"/>
              </a:rPr>
              <a:t>radars from (almost) all countries in ICON-D2 can be processed technically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62C8F541-BB47-4866-A077-0ECF9B04D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87" y="115309"/>
            <a:ext cx="5831681" cy="53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/>
          <a:lstStyle>
            <a:lvl1pPr>
              <a:spcBef>
                <a:spcPct val="20000"/>
              </a:spcBef>
              <a:buClr>
                <a:schemeClr val="tx2"/>
              </a:buClr>
              <a:buSzPct val="105000"/>
              <a:buChar char="•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1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Task 2:	Observations  (surface to clouds)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1" lang="en-US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3-D radar </a:t>
            </a:r>
            <a:r>
              <a:rPr kumimoji="1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reflectivity </a:t>
            </a:r>
            <a:r>
              <a:rPr kumimoji="1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 radial velocity</a:t>
            </a:r>
            <a:endParaRPr kumimoji="1" lang="en-US" altLang="de-DE" sz="16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14E140C-2377-4A69-911E-739576C7FE44}"/>
              </a:ext>
            </a:extLst>
          </p:cNvPr>
          <p:cNvSpPr txBox="1"/>
          <p:nvPr/>
        </p:nvSpPr>
        <p:spPr>
          <a:xfrm>
            <a:off x="251520" y="771550"/>
            <a:ext cx="8791321" cy="261610"/>
          </a:xfrm>
          <a:prstGeom prst="rect">
            <a:avLst/>
          </a:prstGeom>
          <a:noFill/>
        </p:spPr>
        <p:txBody>
          <a:bodyPr wrap="square" rIns="0" bIns="0" rtlCol="0">
            <a:spAutoFit/>
          </a:bodyPr>
          <a:lstStyle/>
          <a:p>
            <a:pPr lvl="0" defTabSz="685800">
              <a:spcBef>
                <a:spcPts val="1200"/>
              </a:spcBef>
              <a:tabLst>
                <a:tab pos="271463" algn="l"/>
                <a:tab pos="719138" algn="l"/>
                <a:tab pos="1614488" algn="l"/>
                <a:tab pos="2333625" algn="l"/>
              </a:tabLst>
              <a:defRPr/>
            </a:pP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Montserrat"/>
                <a:sym typeface="Symbol" panose="05050102010706020507" pitchFamily="18" charset="2"/>
              </a:rPr>
              <a:t>Klaus Stephan,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  <a:latin typeface="Montserrat"/>
                <a:sym typeface="Symbol" panose="05050102010706020507" pitchFamily="18" charset="2"/>
              </a:rPr>
              <a:t>Uli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Montserrat"/>
                <a:sym typeface="Symbol" panose="05050102010706020507" pitchFamily="18" charset="2"/>
              </a:rPr>
              <a:t>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  <a:latin typeface="Montserrat"/>
                <a:sym typeface="Symbol" panose="05050102010706020507" pitchFamily="18" charset="2"/>
              </a:rPr>
              <a:t>Blahak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Montserrat"/>
                <a:sym typeface="Symbol" panose="05050102010706020507" pitchFamily="18" charset="2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483371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42" y="456475"/>
            <a:ext cx="2946653" cy="244052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217025" y="272132"/>
            <a:ext cx="56921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3" marR="0" lvl="0" indent="-28574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892" marR="0" lvl="0" indent="-342892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 of 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adar reflectivity operational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since August 2024 (No LHN)</a:t>
            </a:r>
          </a:p>
          <a:p>
            <a:pPr marL="285743" marR="0" lvl="0" indent="-28574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892" marR="0" lvl="0" indent="-342892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 of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radar radial winds operational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since August 2025 (No LHN)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029052" y="74886"/>
            <a:ext cx="452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Assimilation of RADAR polar volumes in ICON</a:t>
            </a: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" r="2166" b="2325"/>
          <a:stretch/>
        </p:blipFill>
        <p:spPr>
          <a:xfrm>
            <a:off x="3217025" y="1563638"/>
            <a:ext cx="5067560" cy="27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asellaDiTesto 7"/>
          <p:cNvSpPr txBox="1"/>
          <p:nvPr/>
        </p:nvSpPr>
        <p:spPr>
          <a:xfrm>
            <a:off x="7736105" y="1596006"/>
            <a:ext cx="526106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7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12h </a:t>
            </a:r>
            <a:r>
              <a:rPr kumimoji="0" lang="it-IT" sz="7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step</a:t>
            </a:r>
            <a:endParaRPr kumimoji="0" lang="it-IT" sz="7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Google Shape;104;g2be80cb9c9e_0_123"/>
          <p:cNvSpPr/>
          <p:nvPr/>
        </p:nvSpPr>
        <p:spPr>
          <a:xfrm>
            <a:off x="2976108" y="1333636"/>
            <a:ext cx="5549394" cy="269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19" tIns="30600" rIns="61219" bIns="30600" anchor="t" anchorCtr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Tx/>
              <a:buNone/>
              <a:tabLst/>
              <a:defRPr/>
            </a:pPr>
            <a:r>
              <a:rPr kumimoji="0" lang="de-DE" sz="1350" b="0" i="0" u="none" strike="noStrike" kern="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u</a:t>
            </a:r>
            <a:r>
              <a:rPr kumimoji="0" lang="it" sz="1350" b="0" i="0" u="none" strike="noStrike" kern="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pper-air temperature verification vs radiosonde</a:t>
            </a:r>
            <a:endParaRPr kumimoji="0" sz="1350" b="0" i="0" u="none" strike="noStrike" kern="0" cap="none" spc="0" normalizeH="0" baseline="0" noProof="0" dirty="0">
              <a:ln>
                <a:noFill/>
              </a:ln>
              <a:solidFill>
                <a:srgbClr val="2D4B9B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" name="CasellaDiTesto 4">
            <a:extLst>
              <a:ext uri="{FF2B5EF4-FFF2-40B4-BE49-F238E27FC236}">
                <a16:creationId xmlns:a16="http://schemas.microsoft.com/office/drawing/2014/main" id="{E596CF1A-A167-45C9-B115-15F3D2C87211}"/>
              </a:ext>
            </a:extLst>
          </p:cNvPr>
          <p:cNvSpPr txBox="1"/>
          <p:nvPr/>
        </p:nvSpPr>
        <p:spPr>
          <a:xfrm>
            <a:off x="3220032" y="4568229"/>
            <a:ext cx="5692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2" marR="0" lvl="0" indent="-342892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 2026:   test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3C62D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LHN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+ radar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3C62D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polar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volumes within ICON</a:t>
            </a:r>
          </a:p>
        </p:txBody>
      </p:sp>
    </p:spTree>
    <p:extLst>
      <p:ext uri="{BB962C8B-B14F-4D97-AF65-F5344CB8AC3E}">
        <p14:creationId xmlns:p14="http://schemas.microsoft.com/office/powerpoint/2010/main" val="277831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24AAFF-DBB2-421A-B4C2-ACF87AB7A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C8278F-EB32-9049-808B-99841320EF9D}" type="slidenum"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00B6F9C-DA7F-4057-BE15-AAB32585A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165" y="470330"/>
            <a:ext cx="7696102" cy="629848"/>
          </a:xfrm>
        </p:spPr>
        <p:txBody>
          <a:bodyPr/>
          <a:lstStyle/>
          <a:p>
            <a:r>
              <a:rPr lang="en-US" dirty="0"/>
              <a:t>Assimilation of Radar Data in KENDA-CH1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D5E0B3-78FA-4105-AF55-DCC54D076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613" y="1081269"/>
            <a:ext cx="2204771" cy="15261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2AD624-E027-4956-894B-C7F9EDA7A533}"/>
              </a:ext>
            </a:extLst>
          </p:cNvPr>
          <p:cNvSpPr txBox="1"/>
          <p:nvPr/>
        </p:nvSpPr>
        <p:spPr>
          <a:xfrm>
            <a:off x="4216589" y="915566"/>
            <a:ext cx="4747899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06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</a:rPr>
              <a:t>(Alina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/>
              </a:rPr>
              <a:t>Yapparova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</a:rPr>
              <a:t>, Claire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/>
              </a:rPr>
              <a:t>Merker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</a:rPr>
              <a:t>)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66700" marR="0" lvl="0" indent="-266700" algn="l" defTabSz="457063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Summer period with diurnal convection 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(01.06.2023 00 UTC - 14.06.2023 12 UTC)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292A2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266700" marR="0" lvl="0" indent="-266700" algn="l" defTabSz="457063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292A2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KENDA-CH1 (1-hrly) and </a:t>
            </a:r>
          </a:p>
          <a:p>
            <a:pPr marR="0" lvl="0" algn="l" defTabSz="457063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>
                <a:tab pos="266700" algn="l"/>
              </a:tabLst>
              <a:defRPr/>
            </a:pPr>
            <a:r>
              <a:rPr lang="nb-NO" sz="1600" dirty="0">
                <a:solidFill>
                  <a:srgbClr val="292A2E"/>
                </a:solidFill>
                <a:latin typeface="Arial" panose="020B0604020202020204"/>
              </a:rPr>
              <a:t>	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292A2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ICON-CH1-EPS (every 12h +48h)</a:t>
            </a:r>
          </a:p>
          <a:p>
            <a:pPr marL="266700" marR="0" lvl="0" indent="-266700" algn="l" defTabSz="457063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292A2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3D radar 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3C62D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reflectivity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292A2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assimilation + LHN:</a:t>
            </a:r>
          </a:p>
          <a:p>
            <a:pPr marL="742727" marR="0" lvl="1" indent="-285664" algn="l" defTabSz="45706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292A2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 lowest elevations, 0 to 9000 m;</a:t>
            </a:r>
          </a:p>
          <a:p>
            <a:pPr marL="742727" marR="0" lvl="1" indent="-285664" algn="l" defTabSz="45706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292A2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obs and sim  </a:t>
            </a:r>
            <a:r>
              <a:rPr lang="nb-NO" sz="1600" dirty="0">
                <a:solidFill>
                  <a:srgbClr val="292A2E"/>
                </a:solidFill>
                <a:latin typeface="Arial" panose="020B0604020202020204"/>
              </a:rPr>
              <a:t>&lt;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292A2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10 dBZ are set to 10 dBZ;</a:t>
            </a:r>
          </a:p>
          <a:p>
            <a:pPr marL="742727" marR="0" lvl="1" indent="-285664" algn="l" defTabSz="45706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292A2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QC: obs pre-processed with freq. maps 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(threshold = 3);</a:t>
            </a:r>
          </a:p>
          <a:p>
            <a:pPr marL="742727" marR="0" lvl="1" indent="-285664" algn="l" defTabSz="45706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292A2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 km superobbing;</a:t>
            </a:r>
          </a:p>
          <a:p>
            <a:pPr marL="742727" marR="0" lvl="1" indent="-285664" algn="l" defTabSz="45706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600" dirty="0">
                <a:solidFill>
                  <a:srgbClr val="292A2E"/>
                </a:solidFill>
                <a:latin typeface="Arial" panose="020B0604020202020204"/>
              </a:rPr>
              <a:t>c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292A2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onst obs error of 10 dBZ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F707260-FAEA-4CA5-861B-3B194BC8067E}"/>
              </a:ext>
            </a:extLst>
          </p:cNvPr>
          <p:cNvGrpSpPr/>
          <p:nvPr/>
        </p:nvGrpSpPr>
        <p:grpSpPr>
          <a:xfrm>
            <a:off x="1082166" y="2549559"/>
            <a:ext cx="3187419" cy="2123611"/>
            <a:chOff x="4102164" y="2572544"/>
            <a:chExt cx="3188403" cy="212426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622AB20-F638-44DA-9CF8-1F36F02D2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02164" y="2572544"/>
              <a:ext cx="3188403" cy="2124266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4A631F7-A187-4E04-9BF1-7B8CCF4DF032}"/>
                </a:ext>
              </a:extLst>
            </p:cNvPr>
            <p:cNvSpPr/>
            <p:nvPr/>
          </p:nvSpPr>
          <p:spPr>
            <a:xfrm>
              <a:off x="6183216" y="3282358"/>
              <a:ext cx="409195" cy="39870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1B34E00-BC2C-459D-AE7F-A9EA6D222E53}"/>
                </a:ext>
              </a:extLst>
            </p:cNvPr>
            <p:cNvSpPr/>
            <p:nvPr/>
          </p:nvSpPr>
          <p:spPr>
            <a:xfrm>
              <a:off x="6828361" y="3434261"/>
              <a:ext cx="409195" cy="39870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0E1AD72-84A3-421E-B330-AD636933FAA3}"/>
                </a:ext>
              </a:extLst>
            </p:cNvPr>
            <p:cNvSpPr/>
            <p:nvPr/>
          </p:nvSpPr>
          <p:spPr>
            <a:xfrm>
              <a:off x="5806152" y="3074717"/>
              <a:ext cx="409195" cy="39870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90C4274-85AD-4880-8528-96A91BE20C76}"/>
                </a:ext>
              </a:extLst>
            </p:cNvPr>
            <p:cNvSpPr/>
            <p:nvPr/>
          </p:nvSpPr>
          <p:spPr>
            <a:xfrm>
              <a:off x="6871391" y="3836121"/>
              <a:ext cx="409195" cy="39870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9A6AD33-DE16-49BE-A86D-5D8A4BABC0D4}"/>
                </a:ext>
              </a:extLst>
            </p:cNvPr>
            <p:cNvSpPr/>
            <p:nvPr/>
          </p:nvSpPr>
          <p:spPr>
            <a:xfrm>
              <a:off x="5739894" y="2750043"/>
              <a:ext cx="409195" cy="39870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7715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CE6C934-EDC5-45FC-B5A3-C23400939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© COSMO GM, Basel, 01.09.25, Yapparova et al. 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2EF622-B981-4528-A0CE-B102C1614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C8278F-EB32-9049-808B-99841320EF9D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B06D8FC-F704-4821-9896-1CC2F0A96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089" y="470331"/>
            <a:ext cx="7827807" cy="629848"/>
          </a:xfrm>
        </p:spPr>
        <p:txBody>
          <a:bodyPr/>
          <a:lstStyle/>
          <a:p>
            <a:r>
              <a:rPr lang="en-US" dirty="0"/>
              <a:t>Assimilation of Radar Data in KENDA-CH1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6C3F6B-09EA-4165-A750-63CF0F1BBD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78"/>
          <a:stretch/>
        </p:blipFill>
        <p:spPr>
          <a:xfrm>
            <a:off x="226625" y="1663144"/>
            <a:ext cx="4372530" cy="33214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F301F0-A55A-4DBB-8878-F090253E20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378"/>
          <a:stretch/>
        </p:blipFill>
        <p:spPr>
          <a:xfrm>
            <a:off x="4536366" y="1663144"/>
            <a:ext cx="4407230" cy="332144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5EDABB4-0FB2-4273-8DD8-2C2C9279A81A}"/>
              </a:ext>
            </a:extLst>
          </p:cNvPr>
          <p:cNvSpPr txBox="1"/>
          <p:nvPr/>
        </p:nvSpPr>
        <p:spPr>
          <a:xfrm>
            <a:off x="987287" y="932116"/>
            <a:ext cx="491788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Spatial Verification against Combiprecip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A37173A-7EAC-4A79-8ED2-CB9C18C14728}"/>
              </a:ext>
            </a:extLst>
          </p:cNvPr>
          <p:cNvSpPr txBox="1"/>
          <p:nvPr/>
        </p:nvSpPr>
        <p:spPr>
          <a:xfrm>
            <a:off x="1834701" y="1355367"/>
            <a:ext cx="13227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Lead time +1h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0022D3B-C60A-4B35-A425-05EA78F595A1}"/>
              </a:ext>
            </a:extLst>
          </p:cNvPr>
          <p:cNvSpPr txBox="1"/>
          <p:nvPr/>
        </p:nvSpPr>
        <p:spPr>
          <a:xfrm>
            <a:off x="6296727" y="1355367"/>
            <a:ext cx="1120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Scale</a:t>
            </a:r>
            <a:r>
              <a:rPr kumimoji="0" lang="de-CH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50km</a:t>
            </a:r>
          </a:p>
        </p:txBody>
      </p:sp>
    </p:spTree>
    <p:extLst>
      <p:ext uri="{BB962C8B-B14F-4D97-AF65-F5344CB8AC3E}">
        <p14:creationId xmlns:p14="http://schemas.microsoft.com/office/powerpoint/2010/main" val="2954227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73843" y="115309"/>
            <a:ext cx="6602413" cy="53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640" tIns="32320" rIns="64640" bIns="32320" anchor="ctr"/>
          <a:lstStyle>
            <a:lvl1pPr>
              <a:spcBef>
                <a:spcPct val="20000"/>
              </a:spcBef>
              <a:buClr>
                <a:schemeClr val="tx2"/>
              </a:buClr>
              <a:buSzPct val="105000"/>
              <a:buChar char="•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lang="en-US" altLang="de-DE" dirty="0">
                <a:solidFill>
                  <a:srgbClr val="2D4B9B"/>
                </a:solidFill>
              </a:rPr>
              <a:t>Ground-based GNSS ZTD + STD</a:t>
            </a:r>
            <a:endParaRPr kumimoji="1" lang="en-US" altLang="de-DE" sz="1800" i="0" u="none" strike="noStrike" kern="1200" cap="none" spc="0" normalizeH="0" baseline="0" noProof="0" dirty="0">
              <a:ln>
                <a:noFill/>
              </a:ln>
              <a:solidFill>
                <a:srgbClr val="2D4B9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Tx/>
              <a:buNone/>
              <a:tabLst/>
              <a:defRPr/>
            </a:pPr>
            <a:r>
              <a:rPr kumimoji="0" lang="de-DE" sz="1400" i="1" dirty="0">
                <a:solidFill>
                  <a:srgbClr val="FFFFFF">
                    <a:lumMod val="50000"/>
                  </a:srgbClr>
                </a:solidFill>
                <a:latin typeface="Montserrat"/>
                <a:ea typeface="Montserrat"/>
                <a:cs typeface="Montserrat"/>
                <a:sym typeface="Montserrat"/>
              </a:rPr>
              <a:t>Michael Bender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  </a:t>
            </a: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kumimoji="0" lang="de-DE" sz="1400" b="0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7560822" y="1051139"/>
            <a:ext cx="486054" cy="25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640" tIns="32320" rIns="64640" bIns="32320" anchor="ctr"/>
          <a:lstStyle>
            <a:lvl1pPr>
              <a:spcBef>
                <a:spcPct val="20000"/>
              </a:spcBef>
              <a:buClr>
                <a:schemeClr val="tx2"/>
              </a:buClr>
              <a:buSzPct val="105000"/>
              <a:buChar char="•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</a:t>
            </a:r>
            <a:endParaRPr kumimoji="1" lang="en-GB" altLang="de-DE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Symbol" panose="05050102010706020507" pitchFamily="18" charset="2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8586936" y="4205259"/>
            <a:ext cx="378042" cy="25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640" tIns="32320" rIns="64640" bIns="32320" anchor="ctr"/>
          <a:lstStyle>
            <a:lvl1pPr>
              <a:spcBef>
                <a:spcPct val="20000"/>
              </a:spcBef>
              <a:buClr>
                <a:schemeClr val="tx2"/>
              </a:buClr>
              <a:buSzPct val="105000"/>
              <a:buChar char="•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IT</a:t>
            </a:r>
            <a:endParaRPr kumimoji="1" lang="en-GB" altLang="de-DE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Symbol" panose="05050102010706020507" pitchFamily="18" charset="2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45175" y="1084307"/>
            <a:ext cx="8898825" cy="2526333"/>
          </a:xfrm>
          <a:prstGeom prst="rect">
            <a:avLst/>
          </a:prstGeom>
          <a:noFill/>
        </p:spPr>
        <p:txBody>
          <a:bodyPr wrap="square" rIns="0" bIns="0" rtlCol="0">
            <a:spAutoFit/>
          </a:bodyPr>
          <a:lstStyle/>
          <a:p>
            <a:pPr lvl="0" defTabSz="685800">
              <a:spcBef>
                <a:spcPts val="600"/>
              </a:spcBef>
              <a:tabLst>
                <a:tab pos="719138" algn="l"/>
                <a:tab pos="1614488" algn="l"/>
                <a:tab pos="2333625" algn="l"/>
              </a:tabLst>
              <a:defRPr/>
            </a:pPr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postponed</a:t>
            </a:r>
            <a:r>
              <a:rPr lang="en-US" sz="1600" dirty="0">
                <a:solidFill>
                  <a:srgbClr val="000000"/>
                </a:solidFill>
                <a:sym typeface="Symbol" panose="05050102010706020507" pitchFamily="18" charset="2"/>
              </a:rPr>
              <a:t>, due to work on satellite implementation, then wind lidar &amp; general </a:t>
            </a:r>
            <a:r>
              <a:rPr lang="en-US" sz="1600" dirty="0" err="1">
                <a:solidFill>
                  <a:srgbClr val="000000"/>
                </a:solidFill>
                <a:sym typeface="Symbol" panose="05050102010706020507" pitchFamily="18" charset="2"/>
              </a:rPr>
              <a:t>obs</a:t>
            </a:r>
            <a:r>
              <a:rPr lang="en-US" sz="1600" dirty="0">
                <a:solidFill>
                  <a:srgbClr val="000000"/>
                </a:solidFill>
                <a:sym typeface="Symbol" panose="05050102010706020507" pitchFamily="18" charset="2"/>
              </a:rPr>
              <a:t> monitoring</a:t>
            </a:r>
          </a:p>
          <a:p>
            <a:pPr lvl="0" defTabSz="685800">
              <a:spcBef>
                <a:spcPts val="600"/>
              </a:spcBef>
              <a:tabLst>
                <a:tab pos="719138" algn="l"/>
                <a:tab pos="1614488" algn="l"/>
                <a:tab pos="2333625" algn="l"/>
              </a:tabLst>
              <a:defRPr/>
            </a:pPr>
            <a:endParaRPr lang="en-US" sz="1400" dirty="0">
              <a:solidFill>
                <a:srgbClr val="000000"/>
              </a:solidFill>
              <a:sym typeface="Symbol" panose="05050102010706020507" pitchFamily="18" charset="2"/>
            </a:endParaRPr>
          </a:p>
          <a:p>
            <a:pPr lvl="0" defTabSz="685800">
              <a:spcBef>
                <a:spcPts val="600"/>
              </a:spcBef>
              <a:tabLst>
                <a:tab pos="719138" algn="l"/>
                <a:tab pos="1614488" algn="l"/>
                <a:tab pos="2333625" algn="l"/>
              </a:tabLst>
              <a:defRPr/>
            </a:pPr>
            <a:r>
              <a:rPr lang="en-US" sz="1400" dirty="0">
                <a:solidFill>
                  <a:srgbClr val="000000"/>
                </a:solidFill>
                <a:sym typeface="Symbol" panose="05050102010706020507" pitchFamily="18" charset="2"/>
              </a:rPr>
              <a:t>  steps to </a:t>
            </a:r>
            <a:r>
              <a:rPr lang="en-US" sz="1400" dirty="0">
                <a:solidFill>
                  <a:srgbClr val="3C62D6"/>
                </a:solidFill>
                <a:sym typeface="Symbol" panose="05050102010706020507" pitchFamily="18" charset="2"/>
              </a:rPr>
              <a:t>make</a:t>
            </a:r>
            <a:r>
              <a:rPr lang="en-US" sz="1400" dirty="0">
                <a:solidFill>
                  <a:srgbClr val="000000"/>
                </a:solidFill>
                <a:sym typeface="Symbol" panose="05050102010706020507" pitchFamily="18" charset="2"/>
              </a:rPr>
              <a:t> GNSS ZTD + STD </a:t>
            </a:r>
            <a:r>
              <a:rPr lang="en-US" sz="1400" dirty="0">
                <a:solidFill>
                  <a:srgbClr val="3C62D6"/>
                </a:solidFill>
                <a:sym typeface="Symbol" panose="05050102010706020507" pitchFamily="18" charset="2"/>
              </a:rPr>
              <a:t>operational</a:t>
            </a:r>
            <a:r>
              <a:rPr lang="en-US" sz="1400" dirty="0">
                <a:solidFill>
                  <a:srgbClr val="000000"/>
                </a:solidFill>
                <a:sym typeface="Symbol" panose="05050102010706020507" pitchFamily="18" charset="2"/>
              </a:rPr>
              <a:t>:</a:t>
            </a:r>
          </a:p>
          <a:p>
            <a:pPr marL="712788" lvl="1" indent="-255588" defTabSz="685800">
              <a:spcBef>
                <a:spcPts val="1200"/>
              </a:spcBef>
              <a:buFont typeface="Symbol" panose="05050102010706020507" pitchFamily="18" charset="2"/>
              <a:buChar char="-"/>
              <a:tabLst>
                <a:tab pos="712788" algn="l"/>
                <a:tab pos="1614488" algn="l"/>
                <a:tab pos="2333625" algn="l"/>
              </a:tabLst>
              <a:defRPr/>
            </a:pPr>
            <a:r>
              <a:rPr lang="en-US" sz="1400" dirty="0">
                <a:solidFill>
                  <a:srgbClr val="000000"/>
                </a:solidFill>
                <a:sym typeface="Symbol" panose="05050102010706020507" pitchFamily="18" charset="2"/>
              </a:rPr>
              <a:t>most important: replace overall one-value for ZTD </a:t>
            </a:r>
            <a:r>
              <a:rPr lang="en-US" sz="1400" dirty="0" err="1">
                <a:solidFill>
                  <a:srgbClr val="000000"/>
                </a:solidFill>
                <a:sym typeface="Symbol" panose="05050102010706020507" pitchFamily="18" charset="2"/>
              </a:rPr>
              <a:t>obs</a:t>
            </a:r>
            <a:r>
              <a:rPr lang="en-US" sz="1400" dirty="0">
                <a:solidFill>
                  <a:srgbClr val="000000"/>
                </a:solidFill>
                <a:sym typeface="Symbol" panose="05050102010706020507" pitchFamily="18" charset="2"/>
              </a:rPr>
              <a:t> error (12 mm, scaled for STD acc. to elevation) by </a:t>
            </a:r>
            <a:r>
              <a:rPr lang="en-US" sz="1400" dirty="0">
                <a:solidFill>
                  <a:srgbClr val="3C62D6"/>
                </a:solidFill>
                <a:sym typeface="Symbol" panose="05050102010706020507" pitchFamily="18" charset="2"/>
              </a:rPr>
              <a:t>station &amp; product dependent </a:t>
            </a:r>
            <a:r>
              <a:rPr lang="en-US" sz="1400" dirty="0" err="1">
                <a:solidFill>
                  <a:srgbClr val="3C62D6"/>
                </a:solidFill>
                <a:sym typeface="Symbol" panose="05050102010706020507" pitchFamily="18" charset="2"/>
              </a:rPr>
              <a:t>obs</a:t>
            </a:r>
            <a:r>
              <a:rPr lang="en-US" sz="1400" dirty="0">
                <a:solidFill>
                  <a:srgbClr val="3C62D6"/>
                </a:solidFill>
                <a:sym typeface="Symbol" panose="05050102010706020507" pitchFamily="18" charset="2"/>
              </a:rPr>
              <a:t> error variances 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sym typeface="Symbol" panose="05050102010706020507" pitchFamily="18" charset="2"/>
              </a:rPr>
              <a:t>(as is already done for bias correction)</a:t>
            </a:r>
            <a:r>
              <a:rPr lang="en-US" sz="1400" dirty="0">
                <a:solidFill>
                  <a:srgbClr val="000000"/>
                </a:solidFill>
                <a:sym typeface="Symbol" panose="05050102010706020507" pitchFamily="18" charset="2"/>
              </a:rPr>
              <a:t>, which</a:t>
            </a:r>
          </a:p>
          <a:p>
            <a:pPr marL="1181100" lvl="2" indent="-266700" defTabSz="6858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719138" algn="l"/>
                <a:tab pos="1614488" algn="l"/>
                <a:tab pos="2333625" algn="l"/>
              </a:tabLst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sym typeface="Symbol" panose="05050102010706020507" pitchFamily="18" charset="2"/>
              </a:rPr>
              <a:t>based on (1) O – B, and (2) least-square error info from data producer (contained in BUFR)</a:t>
            </a:r>
          </a:p>
          <a:p>
            <a:pPr marL="1181100" lvl="2" indent="-266700" defTabSz="685800">
              <a:spcBef>
                <a:spcPts val="300"/>
              </a:spcBef>
              <a:buFont typeface="Arial" panose="020B0604020202020204" pitchFamily="34" charset="0"/>
              <a:buChar char="•"/>
              <a:tabLst>
                <a:tab pos="719138" algn="l"/>
                <a:tab pos="1614488" algn="l"/>
                <a:tab pos="2333625" algn="l"/>
              </a:tabLst>
              <a:defRPr/>
            </a:pPr>
            <a:r>
              <a:rPr lang="en-US" sz="1200" dirty="0">
                <a:solidFill>
                  <a:srgbClr val="000000"/>
                </a:solidFill>
                <a:sym typeface="Symbol" panose="05050102010706020507" pitchFamily="18" charset="2"/>
              </a:rPr>
              <a:t>can be as small as 6 mm  ( larger weight of </a:t>
            </a:r>
            <a:r>
              <a:rPr lang="en-US" sz="1200" dirty="0" err="1">
                <a:solidFill>
                  <a:srgbClr val="000000"/>
                </a:solidFill>
                <a:sym typeface="Symbol" panose="05050102010706020507" pitchFamily="18" charset="2"/>
              </a:rPr>
              <a:t>obs</a:t>
            </a:r>
            <a:r>
              <a:rPr lang="en-US" sz="1200" dirty="0">
                <a:solidFill>
                  <a:srgbClr val="000000"/>
                </a:solidFill>
                <a:sym typeface="Symbol" panose="05050102010706020507" pitchFamily="18" charset="2"/>
              </a:rPr>
              <a:t>)</a:t>
            </a:r>
          </a:p>
          <a:p>
            <a:pPr marL="1181100" lvl="2" indent="-266700" defTabSz="685800">
              <a:spcBef>
                <a:spcPts val="200"/>
              </a:spcBef>
              <a:buFont typeface="Arial" panose="020B0604020202020204" pitchFamily="34" charset="0"/>
              <a:buChar char="•"/>
              <a:tabLst>
                <a:tab pos="719138" algn="l"/>
                <a:tab pos="1614488" algn="l"/>
                <a:tab pos="2333625" algn="l"/>
              </a:tabLst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sym typeface="Symbol" panose="05050102010706020507" pitchFamily="18" charset="2"/>
              </a:rPr>
              <a:t>have been a very important aspect at other NWP centers</a:t>
            </a:r>
          </a:p>
          <a:p>
            <a:pPr marL="712788" lvl="1" indent="-285750" defTabSz="685800">
              <a:spcBef>
                <a:spcPts val="1200"/>
              </a:spcBef>
              <a:buFont typeface="Symbol" panose="05050102010706020507" pitchFamily="18" charset="2"/>
              <a:buChar char="-"/>
              <a:tabLst>
                <a:tab pos="1614488" algn="l"/>
                <a:tab pos="2333625" algn="l"/>
              </a:tabLst>
              <a:defRPr/>
            </a:pPr>
            <a:r>
              <a:rPr lang="en-US" sz="1400" dirty="0">
                <a:solidFill>
                  <a:srgbClr val="000000"/>
                </a:solidFill>
                <a:sym typeface="Symbol" panose="05050102010706020507" pitchFamily="18" charset="2"/>
              </a:rPr>
              <a:t>tuning of vertical &amp; horizontal localization (and horizontal positioning of STD), </a:t>
            </a:r>
          </a:p>
        </p:txBody>
      </p:sp>
    </p:spTree>
    <p:extLst>
      <p:ext uri="{BB962C8B-B14F-4D97-AF65-F5344CB8AC3E}">
        <p14:creationId xmlns:p14="http://schemas.microsoft.com/office/powerpoint/2010/main" val="169042688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809BF221-D636-444C-802A-3D4021ECA905}"/>
              </a:ext>
            </a:extLst>
          </p:cNvPr>
          <p:cNvGrpSpPr/>
          <p:nvPr/>
        </p:nvGrpSpPr>
        <p:grpSpPr>
          <a:xfrm>
            <a:off x="1907704" y="2067694"/>
            <a:ext cx="7047802" cy="2580038"/>
            <a:chOff x="2195736" y="1551724"/>
            <a:chExt cx="6759770" cy="3024000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57F12FD6-CAFC-41A9-8314-55D5DFEE503A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9" t="13011" r="3774" b="10431"/>
            <a:stretch/>
          </p:blipFill>
          <p:spPr>
            <a:xfrm>
              <a:off x="2195736" y="1551724"/>
              <a:ext cx="6759770" cy="3024000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1696784D-9804-4AAD-AADF-A8D12A8BC2DB}"/>
                </a:ext>
              </a:extLst>
            </p:cNvPr>
            <p:cNvSpPr txBox="1"/>
            <p:nvPr/>
          </p:nvSpPr>
          <p:spPr>
            <a:xfrm>
              <a:off x="8244408" y="4309241"/>
              <a:ext cx="684000" cy="261610"/>
            </a:xfrm>
            <a:prstGeom prst="rect">
              <a:avLst/>
            </a:prstGeom>
            <a:noFill/>
          </p:spPr>
          <p:txBody>
            <a:bodyPr wrap="square" rIns="0" bIns="0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719138" algn="l"/>
                  <a:tab pos="1614488" algn="l"/>
                  <a:tab pos="2333625" algn="l"/>
                </a:tabLst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"/>
                  <a:sym typeface="Symbol" panose="05050102010706020507" pitchFamily="18" charset="2"/>
                </a:rPr>
                <a:t>BT [K]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42B9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FA1BA80E-0606-471D-BA96-B10347A57DAE}"/>
                </a:ext>
              </a:extLst>
            </p:cNvPr>
            <p:cNvSpPr txBox="1"/>
            <p:nvPr/>
          </p:nvSpPr>
          <p:spPr>
            <a:xfrm>
              <a:off x="6791738" y="3030800"/>
              <a:ext cx="792088" cy="477054"/>
            </a:xfrm>
            <a:prstGeom prst="rect">
              <a:avLst/>
            </a:prstGeom>
            <a:solidFill>
              <a:srgbClr val="EAEEFA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lIns="36000" tIns="36000" rIns="0" bIns="0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Aft>
                  <a:spcPts val="0"/>
                </a:spcAft>
                <a:buClrTx/>
                <a:buSzTx/>
                <a:buFontTx/>
                <a:buNone/>
                <a:tabLst>
                  <a:tab pos="719138" algn="l"/>
                  <a:tab pos="1614488" algn="l"/>
                  <a:tab pos="2333625" algn="l"/>
                </a:tabLst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Symbol" panose="05050102010706020507" pitchFamily="18" charset="2"/>
                </a:rPr>
                <a:t>IR WV 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Aft>
                  <a:spcPts val="0"/>
                </a:spcAft>
                <a:buClrTx/>
                <a:buSzTx/>
                <a:buFontTx/>
                <a:buNone/>
                <a:tabLst>
                  <a:tab pos="719138" algn="l"/>
                  <a:tab pos="1614488" algn="l"/>
                  <a:tab pos="2333625" algn="l"/>
                </a:tabLst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Symbol" panose="05050102010706020507" pitchFamily="18" charset="2"/>
                </a:rPr>
                <a:t>7.3 µm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42B9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endParaRPr>
            </a:p>
          </p:txBody>
        </p:sp>
      </p:grp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73843" y="115309"/>
            <a:ext cx="6962453" cy="53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640" tIns="32320" rIns="64640" bIns="32320" anchor="ctr"/>
          <a:lstStyle>
            <a:lvl1pPr>
              <a:spcBef>
                <a:spcPct val="20000"/>
              </a:spcBef>
              <a:buClr>
                <a:schemeClr val="tx2"/>
              </a:buClr>
              <a:buSzPct val="105000"/>
              <a:buChar char="•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1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All-sky </a:t>
            </a:r>
            <a:r>
              <a:rPr kumimoji="1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(SEVIRI </a:t>
            </a:r>
            <a:r>
              <a:rPr kumimoji="1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 ) </a:t>
            </a:r>
            <a:r>
              <a:rPr kumimoji="1" lang="en-US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MTG FCI </a:t>
            </a:r>
            <a:r>
              <a:rPr kumimoji="1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IR WV + VIS data</a:t>
            </a:r>
            <a:endParaRPr kumimoji="1" lang="en-US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2D4B9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Tx/>
              <a:buNone/>
              <a:tabLst/>
              <a:defRPr/>
            </a:pP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Annika Schomburg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  </a:t>
            </a: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kumimoji="0" lang="de-DE" sz="1400" b="0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7560822" y="1051139"/>
            <a:ext cx="486054" cy="25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640" tIns="32320" rIns="64640" bIns="32320" anchor="ctr"/>
          <a:lstStyle>
            <a:lvl1pPr>
              <a:spcBef>
                <a:spcPct val="20000"/>
              </a:spcBef>
              <a:buClr>
                <a:schemeClr val="tx2"/>
              </a:buClr>
              <a:buSzPct val="105000"/>
              <a:buChar char="•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</a:t>
            </a:r>
            <a:endParaRPr kumimoji="1" lang="en-GB" altLang="de-DE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Symbol" panose="05050102010706020507" pitchFamily="18" charset="2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8586936" y="4205259"/>
            <a:ext cx="378042" cy="25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640" tIns="32320" rIns="64640" bIns="32320" anchor="ctr"/>
          <a:lstStyle>
            <a:lvl1pPr>
              <a:spcBef>
                <a:spcPct val="20000"/>
              </a:spcBef>
              <a:buClr>
                <a:schemeClr val="tx2"/>
              </a:buClr>
              <a:buSzPct val="105000"/>
              <a:buChar char="•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IT</a:t>
            </a:r>
            <a:endParaRPr kumimoji="1" lang="en-GB" altLang="de-DE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Symbol" panose="05050102010706020507" pitchFamily="18" charset="2"/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59F0B9B8-AB1B-42DB-9B3D-E32F43AE93F1}"/>
              </a:ext>
            </a:extLst>
          </p:cNvPr>
          <p:cNvGrpSpPr/>
          <p:nvPr/>
        </p:nvGrpSpPr>
        <p:grpSpPr>
          <a:xfrm>
            <a:off x="84186" y="957698"/>
            <a:ext cx="5279902" cy="2982204"/>
            <a:chOff x="84186" y="986573"/>
            <a:chExt cx="5279902" cy="2982204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7815DBB0-5BBB-46B3-9131-2AAA30F99FCA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011" r="3764" b="10431"/>
            <a:stretch/>
          </p:blipFill>
          <p:spPr>
            <a:xfrm>
              <a:off x="84186" y="986573"/>
              <a:ext cx="5279902" cy="2982204"/>
            </a:xfrm>
            <a:prstGeom prst="rect">
              <a:avLst/>
            </a:prstGeom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BD84FB43-3279-42C9-B7D4-71A6D140D9BD}"/>
                </a:ext>
              </a:extLst>
            </p:cNvPr>
            <p:cNvSpPr txBox="1"/>
            <p:nvPr/>
          </p:nvSpPr>
          <p:spPr>
            <a:xfrm>
              <a:off x="1799692" y="1077892"/>
              <a:ext cx="792088" cy="251795"/>
            </a:xfrm>
            <a:prstGeom prst="rect">
              <a:avLst/>
            </a:prstGeom>
            <a:solidFill>
              <a:srgbClr val="EAEEFA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lIns="36000" tIns="36000" rIns="0" bIns="0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Aft>
                  <a:spcPts val="0"/>
                </a:spcAft>
                <a:buClrTx/>
                <a:buSzTx/>
                <a:buFontTx/>
                <a:buNone/>
                <a:tabLst>
                  <a:tab pos="719138" algn="l"/>
                  <a:tab pos="1614488" algn="l"/>
                  <a:tab pos="2333625" algn="l"/>
                </a:tabLst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Symbol" panose="05050102010706020507" pitchFamily="18" charset="2"/>
                </a:rPr>
                <a:t>VIS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42B9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endParaRP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9D7501D7-4022-42DA-B5B0-B19A51E1B505}"/>
                </a:ext>
              </a:extLst>
            </p:cNvPr>
            <p:cNvSpPr txBox="1"/>
            <p:nvPr/>
          </p:nvSpPr>
          <p:spPr>
            <a:xfrm>
              <a:off x="3612146" y="3507854"/>
              <a:ext cx="1008112" cy="261610"/>
            </a:xfrm>
            <a:prstGeom prst="rect">
              <a:avLst/>
            </a:prstGeom>
            <a:noFill/>
          </p:spPr>
          <p:txBody>
            <a:bodyPr wrap="square" rIns="0" bIns="0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719138" algn="l"/>
                  <a:tab pos="1614488" algn="l"/>
                  <a:tab pos="2333625" algn="l"/>
                </a:tabLst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"/>
                  <a:sym typeface="Symbol" panose="05050102010706020507" pitchFamily="18" charset="2"/>
                </a:rPr>
                <a:t>reflectance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42B9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endParaRPr>
            </a:p>
          </p:txBody>
        </p:sp>
      </p:grpSp>
      <p:sp>
        <p:nvSpPr>
          <p:cNvPr id="18" name="Textfeld 17">
            <a:extLst>
              <a:ext uri="{FF2B5EF4-FFF2-40B4-BE49-F238E27FC236}">
                <a16:creationId xmlns:a16="http://schemas.microsoft.com/office/drawing/2014/main" id="{5ECC58AA-CDDB-47A1-87A6-3BFB93EB2C11}"/>
              </a:ext>
            </a:extLst>
          </p:cNvPr>
          <p:cNvSpPr txBox="1"/>
          <p:nvPr/>
        </p:nvSpPr>
        <p:spPr>
          <a:xfrm>
            <a:off x="5285735" y="987574"/>
            <a:ext cx="3606745" cy="261610"/>
          </a:xfrm>
          <a:prstGeom prst="rect">
            <a:avLst/>
          </a:prstGeom>
          <a:noFill/>
        </p:spPr>
        <p:txBody>
          <a:bodyPr wrap="square" rIns="0" bIns="0" rtlCol="0">
            <a:spAutoFit/>
          </a:bodyPr>
          <a:lstStyle/>
          <a:p>
            <a:pPr marL="742950" marR="0" lvl="1" indent="-285750" algn="l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®"/>
              <a:tabLst>
                <a:tab pos="719138" algn="l"/>
                <a:tab pos="1614488" algn="l"/>
                <a:tab pos="2333625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42B9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FCI has larger biases than SEVIRI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F9C8C57-386A-4886-80D2-281F9ACEC3F8}"/>
              </a:ext>
            </a:extLst>
          </p:cNvPr>
          <p:cNvSpPr txBox="1"/>
          <p:nvPr/>
        </p:nvSpPr>
        <p:spPr>
          <a:xfrm>
            <a:off x="3635896" y="1734076"/>
            <a:ext cx="2975377" cy="261610"/>
          </a:xfrm>
          <a:prstGeom prst="rect">
            <a:avLst/>
          </a:prstGeom>
          <a:noFill/>
        </p:spPr>
        <p:txBody>
          <a:bodyPr wrap="square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19138" algn="l"/>
                <a:tab pos="1614488" algn="l"/>
                <a:tab pos="2333625" algn="l"/>
              </a:tabLs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  <a:sym typeface="Symbol" panose="05050102010706020507" pitchFamily="18" charset="2"/>
              </a:rPr>
              <a:t>10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 – </a:t>
            </a:r>
            <a:r>
              <a:rPr lang="en-US" sz="1400" dirty="0">
                <a:solidFill>
                  <a:srgbClr val="000000"/>
                </a:solidFill>
                <a:latin typeface="Arial"/>
                <a:sym typeface="Symbol" panose="05050102010706020507" pitchFamily="18" charset="2"/>
              </a:rPr>
              <a:t>31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 Oct. 2024  (FCI passive)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742B9D"/>
              </a:solidFill>
              <a:effectLst/>
              <a:uLnTx/>
              <a:uFillTx/>
              <a:latin typeface="Arial"/>
              <a:ea typeface="+mn-ea"/>
              <a:cs typeface="+mn-cs"/>
              <a:sym typeface="Symbol" panose="05050102010706020507" pitchFamily="18" charset="2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84EFC9DF-DF65-4888-8FD8-87E8D48B5C8C}"/>
              </a:ext>
            </a:extLst>
          </p:cNvPr>
          <p:cNvSpPr txBox="1"/>
          <p:nvPr/>
        </p:nvSpPr>
        <p:spPr>
          <a:xfrm>
            <a:off x="245175" y="683717"/>
            <a:ext cx="8791321" cy="261610"/>
          </a:xfrm>
          <a:prstGeom prst="rect">
            <a:avLst/>
          </a:prstGeom>
          <a:noFill/>
        </p:spPr>
        <p:txBody>
          <a:bodyPr wrap="square" rIns="0" bIns="0" rtlCol="0">
            <a:spAutoFit/>
          </a:bodyPr>
          <a:lstStyle/>
          <a:p>
            <a:pPr marL="266700" lvl="0" indent="-266700" defTabSz="6858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719138" algn="l"/>
                <a:tab pos="1614488" algn="l"/>
                <a:tab pos="2333625" algn="l"/>
              </a:tabLst>
              <a:defRPr/>
            </a:pPr>
            <a:r>
              <a:rPr lang="en-US" sz="1400" dirty="0">
                <a:solidFill>
                  <a:srgbClr val="3C62D6"/>
                </a:solidFill>
                <a:sym typeface="Symbol" panose="05050102010706020507" pitchFamily="18" charset="2"/>
              </a:rPr>
              <a:t>monitoring</a:t>
            </a:r>
            <a:r>
              <a:rPr lang="en-US" sz="1400" dirty="0">
                <a:solidFill>
                  <a:srgbClr val="000000"/>
                </a:solidFill>
                <a:sym typeface="Symbol" panose="05050102010706020507" pitchFamily="18" charset="2"/>
              </a:rPr>
              <a:t>:  comparison to SEVIRI:   2D images, time series of RMSE + bias, histograms</a:t>
            </a:r>
          </a:p>
        </p:txBody>
      </p:sp>
    </p:spTree>
    <p:extLst>
      <p:ext uri="{BB962C8B-B14F-4D97-AF65-F5344CB8AC3E}">
        <p14:creationId xmlns:p14="http://schemas.microsoft.com/office/powerpoint/2010/main" val="3499178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9D4048BF-1F5E-4B2A-921F-571273144B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09" t="15424" r="1949" b="37331"/>
          <a:stretch/>
        </p:blipFill>
        <p:spPr>
          <a:xfrm>
            <a:off x="5904576" y="1707798"/>
            <a:ext cx="1043688" cy="1296000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73843" y="115309"/>
            <a:ext cx="6962453" cy="53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640" tIns="32320" rIns="64640" bIns="32320" anchor="ctr"/>
          <a:lstStyle>
            <a:lvl1pPr>
              <a:spcBef>
                <a:spcPct val="20000"/>
              </a:spcBef>
              <a:buClr>
                <a:schemeClr val="tx2"/>
              </a:buClr>
              <a:buSzPct val="105000"/>
              <a:buChar char="•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1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All-sky </a:t>
            </a:r>
            <a:r>
              <a:rPr kumimoji="1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(SEVIRI </a:t>
            </a:r>
            <a:r>
              <a:rPr kumimoji="1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 ) </a:t>
            </a:r>
            <a:r>
              <a:rPr kumimoji="1" lang="en-US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MTG FCI </a:t>
            </a:r>
            <a:r>
              <a:rPr kumimoji="1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IR WV + VIS data</a:t>
            </a:r>
            <a:endParaRPr kumimoji="1" lang="en-US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2D4B9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Tx/>
              <a:buNone/>
              <a:tabLst/>
              <a:defRPr/>
            </a:pP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Annika Schomburg 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  </a:t>
            </a: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kumimoji="0" lang="de-DE" sz="1400" b="0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7560822" y="1051139"/>
            <a:ext cx="486054" cy="25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640" tIns="32320" rIns="64640" bIns="32320" anchor="ctr"/>
          <a:lstStyle>
            <a:lvl1pPr>
              <a:spcBef>
                <a:spcPct val="20000"/>
              </a:spcBef>
              <a:buClr>
                <a:schemeClr val="tx2"/>
              </a:buClr>
              <a:buSzPct val="105000"/>
              <a:buChar char="•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</a:t>
            </a:r>
            <a:endParaRPr kumimoji="1" lang="en-GB" altLang="de-DE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Symbol" panose="05050102010706020507" pitchFamily="18" charset="2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8586936" y="4205259"/>
            <a:ext cx="378042" cy="25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640" tIns="32320" rIns="64640" bIns="32320" anchor="ctr"/>
          <a:lstStyle>
            <a:lvl1pPr>
              <a:spcBef>
                <a:spcPct val="20000"/>
              </a:spcBef>
              <a:buClr>
                <a:schemeClr val="tx2"/>
              </a:buClr>
              <a:buSzPct val="105000"/>
              <a:buChar char="•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IT</a:t>
            </a:r>
            <a:endParaRPr kumimoji="1" lang="en-GB" altLang="de-DE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Symbol" panose="05050102010706020507" pitchFamily="18" charset="2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8D1EA49-6EE7-486F-BCE0-F2FF7935252B}"/>
              </a:ext>
            </a:extLst>
          </p:cNvPr>
          <p:cNvSpPr txBox="1"/>
          <p:nvPr/>
        </p:nvSpPr>
        <p:spPr>
          <a:xfrm>
            <a:off x="251520" y="870560"/>
            <a:ext cx="8791321" cy="769441"/>
          </a:xfrm>
          <a:prstGeom prst="rect">
            <a:avLst/>
          </a:prstGeom>
          <a:noFill/>
        </p:spPr>
        <p:txBody>
          <a:bodyPr wrap="square" rIns="0" bIns="0" rtlCol="0">
            <a:spAutoFit/>
          </a:bodyPr>
          <a:lstStyle/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tabLst>
                <a:tab pos="273050" algn="l"/>
                <a:tab pos="719138" algn="l"/>
                <a:tab pos="1614488" algn="l"/>
                <a:tab pos="2333625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C62D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  need bias correction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based on clear-sky cases, also in order to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C62D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use clear-sky WV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info well</a:t>
            </a: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73050" algn="l"/>
                <a:tab pos="719138" algn="l"/>
                <a:tab pos="1614488" algn="l"/>
                <a:tab pos="2333625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C62D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clear-sky screening for bias correction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by symmetric cloud impact check: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FG</a:t>
            </a:r>
            <a:r>
              <a:rPr kumimoji="0" lang="en-US" sz="1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all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-sky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 –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FG</a:t>
            </a:r>
            <a:r>
              <a:rPr kumimoji="0" lang="en-US" sz="1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clear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 , Obs –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FG</a:t>
            </a:r>
            <a:r>
              <a:rPr kumimoji="0" lang="en-US" sz="1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clear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 (for SEVIRI also: NWC-SAF cloud mask):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implementation, tuning, evaluation 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(by Mahdiyeh Mousavi)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9AC95D1-F2BF-46C2-AE6F-401FB3A94F5C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112" r="28150" b="37330"/>
          <a:stretch/>
        </p:blipFill>
        <p:spPr>
          <a:xfrm>
            <a:off x="2555776" y="1764854"/>
            <a:ext cx="3384376" cy="1332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E268656A-11FE-4677-9B43-B0D183EF297C}"/>
              </a:ext>
            </a:extLst>
          </p:cNvPr>
          <p:cNvSpPr txBox="1"/>
          <p:nvPr/>
        </p:nvSpPr>
        <p:spPr>
          <a:xfrm>
            <a:off x="3422081" y="2308630"/>
            <a:ext cx="2086023" cy="251795"/>
          </a:xfrm>
          <a:prstGeom prst="rect">
            <a:avLst/>
          </a:prstGeom>
          <a:solidFill>
            <a:srgbClr val="EAEEFA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36000" tIns="3600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19138" algn="l"/>
                <a:tab pos="1614488" algn="l"/>
                <a:tab pos="2333625" algn="l"/>
              </a:tabLst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uncorrected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obs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742B9D"/>
              </a:solidFill>
              <a:effectLst/>
              <a:uLnTx/>
              <a:uFillTx/>
              <a:latin typeface="Arial"/>
              <a:ea typeface="+mn-ea"/>
              <a:cs typeface="+mn-cs"/>
              <a:sym typeface="Symbol" panose="05050102010706020507" pitchFamily="18" charset="2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981E0BD-AE05-490E-A1E6-1F6A9F266132}"/>
              </a:ext>
            </a:extLst>
          </p:cNvPr>
          <p:cNvSpPr txBox="1"/>
          <p:nvPr/>
        </p:nvSpPr>
        <p:spPr>
          <a:xfrm>
            <a:off x="2771800" y="3060998"/>
            <a:ext cx="4176464" cy="230832"/>
          </a:xfrm>
          <a:prstGeom prst="rect">
            <a:avLst/>
          </a:prstGeom>
          <a:noFill/>
        </p:spPr>
        <p:txBody>
          <a:bodyPr wrap="square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19138" algn="l"/>
                <a:tab pos="1614488" algn="l"/>
                <a:tab pos="2333625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time series 8 – 28 Oct. 2024 (passive FCI monitoring exp.)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42B9D"/>
              </a:solidFill>
              <a:effectLst/>
              <a:uLnTx/>
              <a:uFillTx/>
              <a:latin typeface="Arial"/>
              <a:ea typeface="+mn-ea"/>
              <a:cs typeface="+mn-cs"/>
              <a:sym typeface="Symbol" panose="05050102010706020507" pitchFamily="18" charset="2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F6B53ED-EA0E-4A67-A12C-860874621968}"/>
              </a:ext>
            </a:extLst>
          </p:cNvPr>
          <p:cNvSpPr txBox="1"/>
          <p:nvPr/>
        </p:nvSpPr>
        <p:spPr>
          <a:xfrm>
            <a:off x="251520" y="3554164"/>
            <a:ext cx="8424936" cy="961802"/>
          </a:xfrm>
          <a:prstGeom prst="rect">
            <a:avLst/>
          </a:prstGeom>
          <a:noFill/>
        </p:spPr>
        <p:txBody>
          <a:bodyPr wrap="square" rIns="0" bIns="0" rtlCol="0">
            <a:spAutoFit/>
          </a:bodyPr>
          <a:lstStyle/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>
                <a:tab pos="273050" algn="l"/>
                <a:tab pos="534988" algn="l"/>
                <a:tab pos="1614488" algn="l"/>
                <a:tab pos="2333625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C62D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	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 	bias (</a:t>
            </a:r>
            <a:r>
              <a:rPr lang="en-US" sz="1400" dirty="0" err="1">
                <a:solidFill>
                  <a:srgbClr val="000000"/>
                </a:solidFill>
                <a:latin typeface="Arial"/>
                <a:sym typeface="Symbol" panose="05050102010706020507" pitchFamily="18" charset="2"/>
              </a:rPr>
              <a:t>Obs</a:t>
            </a:r>
            <a:r>
              <a:rPr lang="en-US" sz="1400" baseline="-25000" dirty="0" err="1">
                <a:solidFill>
                  <a:srgbClr val="000000"/>
                </a:solidFill>
                <a:latin typeface="Arial"/>
                <a:sym typeface="Symbol" panose="05050102010706020507" pitchFamily="18" charset="2"/>
              </a:rPr>
              <a:t>orig</a:t>
            </a:r>
            <a:r>
              <a:rPr lang="en-US" sz="1400" dirty="0">
                <a:solidFill>
                  <a:srgbClr val="000000"/>
                </a:solidFill>
                <a:latin typeface="Arial"/>
                <a:sym typeface="Symbol" panose="05050102010706020507" pitchFamily="18" charset="2"/>
              </a:rPr>
              <a:t> – FG) and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(Obs</a:t>
            </a:r>
            <a:r>
              <a:rPr lang="en-US" sz="1400" baseline="-25000" dirty="0" err="1">
                <a:solidFill>
                  <a:srgbClr val="000000"/>
                </a:solidFill>
                <a:latin typeface="Arial"/>
                <a:sym typeface="Symbol" panose="05050102010706020507" pitchFamily="18" charset="2"/>
              </a:rPr>
              <a:t>bcor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 – FG) found </a:t>
            </a:r>
            <a:r>
              <a:rPr lang="en-US" sz="1400" dirty="0">
                <a:solidFill>
                  <a:srgbClr val="000000"/>
                </a:solidFill>
                <a:latin typeface="Arial"/>
                <a:sym typeface="Symbol" panose="05050102010706020507" pitchFamily="18" charset="2"/>
              </a:rPr>
              <a:t>sensitive to symmetric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rial"/>
                <a:sym typeface="Symbol" panose="05050102010706020507" pitchFamily="18" charset="2"/>
              </a:rPr>
              <a:t>cloud check in experiment, </a:t>
            </a:r>
          </a:p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tabLst>
                <a:tab pos="273050" algn="l"/>
                <a:tab pos="534988" algn="l"/>
                <a:tab pos="1614488" algn="l"/>
                <a:tab pos="2333625" algn="l"/>
              </a:tabLst>
              <a:defRPr/>
            </a:pPr>
            <a:r>
              <a:rPr lang="en-US" sz="1400" dirty="0">
                <a:solidFill>
                  <a:srgbClr val="3C62D6"/>
                </a:solidFill>
                <a:latin typeface="Arial"/>
                <a:sym typeface="Symbol" panose="05050102010706020507" pitchFamily="18" charset="2"/>
              </a:rPr>
              <a:t>		</a:t>
            </a:r>
            <a:r>
              <a:rPr lang="en-US" sz="1400" dirty="0">
                <a:solidFill>
                  <a:srgbClr val="000000"/>
                </a:solidFill>
                <a:latin typeface="Arial"/>
                <a:sym typeface="Symbol" panose="05050102010706020507" pitchFamily="18" charset="2"/>
              </a:rPr>
              <a:t>|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Obs –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FG</a:t>
            </a:r>
            <a:r>
              <a:rPr kumimoji="0" lang="en-US" sz="1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clear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 | &lt; threshold implies FG check!</a:t>
            </a:r>
          </a:p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tabLst>
                <a:tab pos="273050" algn="l"/>
                <a:tab pos="534988" algn="l"/>
                <a:tab pos="1614488" algn="l"/>
                <a:tab pos="2333625" algn="l"/>
              </a:tabLs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  <a:sym typeface="Symbol" panose="05050102010706020507" pitchFamily="18" charset="2"/>
              </a:rPr>
              <a:t>		this needs to be replaced by </a:t>
            </a:r>
            <a:r>
              <a:rPr lang="en-US" sz="1400" dirty="0">
                <a:solidFill>
                  <a:srgbClr val="3C62D6"/>
                </a:solidFill>
                <a:latin typeface="Arial"/>
                <a:sym typeface="Symbol" panose="05050102010706020507" pitchFamily="18" charset="2"/>
              </a:rPr>
              <a:t>NWC-SAF cloud mask </a:t>
            </a:r>
            <a:r>
              <a:rPr kumimoji="0" lang="en-US" sz="14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for </a:t>
            </a:r>
            <a:r>
              <a:rPr kumimoji="0" lang="en-US" sz="1400" b="0" u="none" strike="noStrike" kern="1200" cap="none" spc="0" normalizeH="0" baseline="0" noProof="0" dirty="0">
                <a:ln>
                  <a:noFill/>
                </a:ln>
                <a:solidFill>
                  <a:srgbClr val="3C62D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clear-sky</a:t>
            </a:r>
            <a:r>
              <a:rPr kumimoji="0" lang="en-US" sz="14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 screening (for QC &amp; BC)</a:t>
            </a:r>
          </a:p>
        </p:txBody>
      </p:sp>
    </p:spTree>
    <p:extLst>
      <p:ext uri="{BB962C8B-B14F-4D97-AF65-F5344CB8AC3E}">
        <p14:creationId xmlns:p14="http://schemas.microsoft.com/office/powerpoint/2010/main" val="1470039903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73843" y="115309"/>
            <a:ext cx="6962453" cy="53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640" tIns="32320" rIns="64640" bIns="32320" anchor="ctr"/>
          <a:lstStyle>
            <a:lvl1pPr>
              <a:spcBef>
                <a:spcPct val="20000"/>
              </a:spcBef>
              <a:buClr>
                <a:schemeClr val="tx2"/>
              </a:buClr>
              <a:buSzPct val="105000"/>
              <a:buChar char="•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1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All-sky </a:t>
            </a:r>
            <a:r>
              <a:rPr kumimoji="1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(SEVIRI </a:t>
            </a:r>
            <a:r>
              <a:rPr kumimoji="1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 ) </a:t>
            </a:r>
            <a:r>
              <a:rPr kumimoji="1" lang="en-US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MTG FCI </a:t>
            </a:r>
            <a:r>
              <a:rPr kumimoji="1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IR WV + VIS data</a:t>
            </a:r>
            <a:endParaRPr kumimoji="1" lang="en-US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2D4B9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Tx/>
              <a:buNone/>
              <a:tabLst/>
              <a:defRPr/>
            </a:pP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Annika Schomburg 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  </a:t>
            </a: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kumimoji="0" lang="de-DE" sz="1400" b="0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8586936" y="4205259"/>
            <a:ext cx="378042" cy="25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640" tIns="32320" rIns="64640" bIns="32320" anchor="ctr"/>
          <a:lstStyle>
            <a:lvl1pPr>
              <a:spcBef>
                <a:spcPct val="20000"/>
              </a:spcBef>
              <a:buClr>
                <a:schemeClr val="tx2"/>
              </a:buClr>
              <a:buSzPct val="105000"/>
              <a:buChar char="•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IT</a:t>
            </a:r>
            <a:endParaRPr kumimoji="1" lang="en-GB" altLang="de-DE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Symbol" panose="05050102010706020507" pitchFamily="18" charset="2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9B8F68F-64CE-4FF1-9F73-EDBAC0D7C397}"/>
              </a:ext>
            </a:extLst>
          </p:cNvPr>
          <p:cNvSpPr txBox="1"/>
          <p:nvPr/>
        </p:nvSpPr>
        <p:spPr>
          <a:xfrm>
            <a:off x="251521" y="987574"/>
            <a:ext cx="4248472" cy="2677656"/>
          </a:xfrm>
          <a:prstGeom prst="rect">
            <a:avLst/>
          </a:prstGeom>
          <a:noFill/>
        </p:spPr>
        <p:txBody>
          <a:bodyPr wrap="square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719138" algn="l"/>
                <a:tab pos="1614488" algn="l"/>
                <a:tab pos="2333625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Further steps:</a:t>
            </a:r>
          </a:p>
          <a:p>
            <a:pPr marL="266700" marR="0" lvl="0" indent="-266700" algn="l" defTabSz="6858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73050" algn="l"/>
                <a:tab pos="719138" algn="l"/>
                <a:tab pos="1614488" algn="l"/>
                <a:tab pos="2333625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re-train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C62D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observation error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model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3050" algn="l"/>
                <a:tab pos="719138" algn="l"/>
                <a:tab pos="1614488" algn="l"/>
                <a:tab pos="2333625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	(based on observation impact) for FCI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3050" algn="l"/>
                <a:tab pos="534988" algn="l"/>
                <a:tab pos="1614488" algn="l"/>
                <a:tab pos="2333625" algn="l"/>
              </a:tabLs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  <a:sym typeface="Symbol" panose="05050102010706020507" pitchFamily="18" charset="2"/>
              </a:rPr>
              <a:t>	 	O – B for FCI very dependent on season(?)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3050" algn="l"/>
                <a:tab pos="534988" algn="l"/>
                <a:tab pos="1614488" algn="l"/>
                <a:tab pos="2333625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		or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 probably more on cloud type </a:t>
            </a:r>
            <a:b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</a:b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		(stratiform, convective)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Symbol" panose="05050102010706020507" pitchFamily="18" charset="2"/>
            </a:endParaRPr>
          </a:p>
          <a:p>
            <a:pPr marL="266700" marR="0" lvl="0" indent="-266700" algn="l" defTabSz="6858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73050" algn="l"/>
                <a:tab pos="719138" algn="l"/>
                <a:tab pos="1614488" algn="l"/>
                <a:tab pos="2333625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run and evaluate </a:t>
            </a:r>
          </a:p>
          <a:p>
            <a:pPr marR="0" lvl="0" algn="l" defTabSz="6858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>
                <a:tab pos="273050" algn="l"/>
                <a:tab pos="719138" algn="l"/>
                <a:tab pos="1614488" algn="l"/>
                <a:tab pos="2333625" algn="l"/>
              </a:tabLs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  <a:sym typeface="Symbol" panose="05050102010706020507" pitchFamily="18" charset="2"/>
              </a:rPr>
              <a:t>	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C62D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active assimilation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experiment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3050" algn="l"/>
                <a:tab pos="719138" algn="l"/>
                <a:tab pos="1614488" algn="l"/>
                <a:tab pos="2333625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	(i.e. FCI active, SEVIRI passive)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B4E9C22-600A-4A1A-AF1F-1B00C5B950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7" y="843558"/>
            <a:ext cx="4609002" cy="3785458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1DF6610B-A4A7-4816-BC07-539EC8B3FF7A}"/>
              </a:ext>
            </a:extLst>
          </p:cNvPr>
          <p:cNvSpPr txBox="1"/>
          <p:nvPr/>
        </p:nvSpPr>
        <p:spPr>
          <a:xfrm>
            <a:off x="7463215" y="1810290"/>
            <a:ext cx="1152128" cy="907941"/>
          </a:xfrm>
          <a:prstGeom prst="rect">
            <a:avLst/>
          </a:prstGeom>
          <a:noFill/>
        </p:spPr>
        <p:txBody>
          <a:bodyPr wrap="square" rIns="0" bIns="0" rtlCol="0">
            <a:spAutoFit/>
          </a:bodyPr>
          <a:lstStyle/>
          <a:p>
            <a:pPr marR="0" lvl="0" algn="l" defTabSz="6858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>
                <a:tab pos="273050" algn="l"/>
                <a:tab pos="719138" algn="l"/>
                <a:tab pos="1614488" algn="l"/>
                <a:tab pos="2333625" algn="l"/>
              </a:tabLst>
              <a:defRPr/>
            </a:pPr>
            <a:r>
              <a:rPr lang="en-US" sz="1400" dirty="0">
                <a:solidFill>
                  <a:srgbClr val="008000"/>
                </a:solidFill>
                <a:latin typeface="Arial"/>
                <a:sym typeface="Symbol" panose="05050102010706020507" pitchFamily="18" charset="2"/>
              </a:rPr>
              <a:t>Aug - Sept</a:t>
            </a:r>
          </a:p>
          <a:p>
            <a:pPr marR="0" lvl="0" algn="l" defTabSz="6858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>
                <a:tab pos="273050" algn="l"/>
                <a:tab pos="719138" algn="l"/>
                <a:tab pos="1614488" algn="l"/>
                <a:tab pos="2333625" algn="l"/>
              </a:tabLst>
              <a:defRPr/>
            </a:pPr>
            <a:r>
              <a:rPr lang="en-US" sz="1400" noProof="0" dirty="0">
                <a:solidFill>
                  <a:srgbClr val="3C62D6"/>
                </a:solidFill>
                <a:latin typeface="Arial"/>
                <a:sym typeface="Symbol" panose="05050102010706020507" pitchFamily="18" charset="2"/>
              </a:rPr>
              <a:t>June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C62D6"/>
              </a:solidFill>
              <a:effectLst/>
              <a:uLnTx/>
              <a:uFillTx/>
              <a:latin typeface="Arial"/>
              <a:ea typeface="+mn-ea"/>
              <a:cs typeface="+mn-cs"/>
              <a:sym typeface="Symbol" panose="05050102010706020507" pitchFamily="18" charset="2"/>
            </a:endParaRPr>
          </a:p>
          <a:p>
            <a:pPr marR="0" lvl="0" algn="l" defTabSz="6858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>
                <a:tab pos="273050" algn="l"/>
                <a:tab pos="719138" algn="l"/>
                <a:tab pos="1614488" algn="l"/>
                <a:tab pos="2333625" algn="l"/>
              </a:tabLst>
              <a:defRPr/>
            </a:pPr>
            <a:r>
              <a:rPr lang="en-US" sz="1400" dirty="0">
                <a:solidFill>
                  <a:srgbClr val="FF0000"/>
                </a:solidFill>
                <a:latin typeface="Arial"/>
                <a:sym typeface="Symbol" panose="05050102010706020507" pitchFamily="18" charset="2"/>
              </a:rPr>
              <a:t>January</a:t>
            </a:r>
          </a:p>
          <a:p>
            <a:pPr marR="0" lvl="0" algn="l" defTabSz="6858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>
                <a:tab pos="273050" algn="l"/>
                <a:tab pos="719138" algn="l"/>
                <a:tab pos="1614488" algn="l"/>
                <a:tab pos="2333625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42B9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January</a:t>
            </a:r>
          </a:p>
        </p:txBody>
      </p:sp>
    </p:spTree>
    <p:extLst>
      <p:ext uri="{BB962C8B-B14F-4D97-AF65-F5344CB8AC3E}">
        <p14:creationId xmlns:p14="http://schemas.microsoft.com/office/powerpoint/2010/main" val="326363702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l="4001" t="13107" r="3111" b="11091"/>
          <a:stretch/>
        </p:blipFill>
        <p:spPr>
          <a:xfrm>
            <a:off x="6351599" y="1121569"/>
            <a:ext cx="2684897" cy="1805795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6282189" y="915566"/>
            <a:ext cx="2592288" cy="4154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simulated IRS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channel 59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(20200802, 1</a:t>
            </a:r>
            <a:r>
              <a:rPr kumimoji="0" lang="en-GB" sz="75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UTC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FB9D5FF-51FD-4102-81E5-3FB6D3F5FD4B}"/>
              </a:ext>
            </a:extLst>
          </p:cNvPr>
          <p:cNvSpPr txBox="1"/>
          <p:nvPr/>
        </p:nvSpPr>
        <p:spPr>
          <a:xfrm>
            <a:off x="1277634" y="195486"/>
            <a:ext cx="97210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0" b="0" i="0" u="none" strike="noStrike" kern="1200" cap="none" spc="0" normalizeH="0" baseline="0" noProof="0" dirty="0">
              <a:ln>
                <a:noFill/>
              </a:ln>
              <a:solidFill>
                <a:srgbClr val="2D4B9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ICON-LAM has a significant land contribution —&gt; use of IRS observation over land…">
            <a:extLst>
              <a:ext uri="{FF2B5EF4-FFF2-40B4-BE49-F238E27FC236}">
                <a16:creationId xmlns:a16="http://schemas.microsoft.com/office/drawing/2014/main" id="{B4B59AD9-70E1-4240-B6C5-5974F001CE60}"/>
              </a:ext>
            </a:extLst>
          </p:cNvPr>
          <p:cNvSpPr txBox="1"/>
          <p:nvPr/>
        </p:nvSpPr>
        <p:spPr>
          <a:xfrm>
            <a:off x="228384" y="3038638"/>
            <a:ext cx="8915616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717" rIns="25717">
            <a:spAutoFit/>
          </a:bodyPr>
          <a:lstStyle/>
          <a:p>
            <a:pPr marL="130969" marR="0" lvl="0" indent="-130969" algn="l" defTabSz="4572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Tx/>
              <a:buChar char="•"/>
              <a:tabLst>
                <a:tab pos="2335213" algn="l"/>
                <a:tab pos="3500438" algn="l"/>
                <a:tab pos="7356475" algn="l"/>
              </a:tabLst>
              <a:defRPr sz="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venir Next Regular"/>
                <a:sym typeface="Avenir Next Regular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venir Next Regular"/>
              </a:rPr>
              <a:t>ICON-LAM:  mostly land  	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venir Next Regular"/>
              </a:rPr>
              <a:t>use of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venir Next Regular"/>
              </a:rPr>
              <a:t>IRS observations over land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tabLst>
                <a:tab pos="2335213" algn="l"/>
                <a:tab pos="3500438" algn="l"/>
                <a:tab pos="7356475" algn="l"/>
              </a:tabLst>
              <a:defRPr sz="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venir Next Regular"/>
              </a:rPr>
              <a:t>	</a:t>
            </a: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 </a:t>
            </a: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venir Next Regular"/>
              </a:rPr>
              <a:t>use </a:t>
            </a:r>
            <a:r>
              <a:rPr lang="en-GB" sz="1400" dirty="0">
                <a:solidFill>
                  <a:srgbClr val="2D4B9B"/>
                </a:solidFill>
                <a:latin typeface="Arial" panose="020B0604020202020204" pitchFamily="34" charset="0"/>
                <a:cs typeface="Arial" panose="020B0604020202020204" pitchFamily="34" charset="0"/>
                <a:sym typeface="Avenir Next Regular"/>
              </a:rPr>
              <a:t>surface-sensitive</a:t>
            </a: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venir Next Regular"/>
              </a:rPr>
              <a:t> channels for analysis in </a:t>
            </a:r>
            <a:r>
              <a:rPr lang="en-GB" sz="1400" dirty="0">
                <a:solidFill>
                  <a:srgbClr val="2D4B9B"/>
                </a:solidFill>
                <a:latin typeface="Arial" panose="020B0604020202020204" pitchFamily="34" charset="0"/>
                <a:cs typeface="Arial" panose="020B0604020202020204" pitchFamily="34" charset="0"/>
                <a:sym typeface="Avenir Next Regular"/>
              </a:rPr>
              <a:t>middle + lower troposphere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2D4B9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venir Next Regular"/>
            </a:endParaRPr>
          </a:p>
          <a:p>
            <a:pPr marL="449263" marR="0" lvl="1" indent="-266700" algn="l" defTabSz="4572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344A96"/>
              </a:buClr>
              <a:buSzPct val="120000"/>
              <a:buFontTx/>
              <a:buChar char="✓"/>
              <a:tabLst>
                <a:tab pos="3948113" algn="l"/>
                <a:tab pos="4214813" algn="l"/>
                <a:tab pos="7356475" algn="l"/>
              </a:tabLst>
              <a:defRPr sz="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venir Next Regular"/>
              </a:rPr>
              <a:t>improvement of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venir Next Regular"/>
              </a:rPr>
              <a:t>land surface emissivity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venir Next Regular"/>
              </a:rPr>
              <a:t>		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venir Next Regular"/>
              </a:rPr>
              <a:t>employ IR emissivity atlas  (instead of constant</a:t>
            </a:r>
            <a:r>
              <a:rPr kumimoji="0" lang="en-GB" sz="14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venir Next Regular"/>
              </a:rPr>
              <a:t> values)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venir Next Regular"/>
            </a:endParaRPr>
          </a:p>
          <a:p>
            <a:pPr marL="449263" marR="0" lvl="1" indent="-266700" algn="l" defTabSz="4572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344A96"/>
              </a:buClr>
              <a:buSzPct val="120000"/>
              <a:buFontTx/>
              <a:buChar char="✓"/>
              <a:tabLst>
                <a:tab pos="3948113" algn="l"/>
                <a:tab pos="4214813" algn="l"/>
                <a:tab pos="7356475" algn="l"/>
              </a:tabLst>
              <a:defRPr sz="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venir Next Regular"/>
              </a:rPr>
              <a:t>skin temperature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venir Next Regular"/>
              </a:rPr>
              <a:t>(model FG not good enough)	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kumimoji="0" lang="en-GB" sz="14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venir Next Regular"/>
              </a:rPr>
              <a:t>skin temperature retrieval from channels strongly</a:t>
            </a:r>
          </a:p>
          <a:p>
            <a:pPr marL="182563" marR="0" lvl="1" algn="l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344A96"/>
              </a:buClr>
              <a:buSzPct val="120000"/>
              <a:tabLst>
                <a:tab pos="3948113" algn="l"/>
                <a:tab pos="4214813" algn="l"/>
                <a:tab pos="7356475" algn="l"/>
              </a:tabLst>
              <a:defRPr sz="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venir Next Regular"/>
              </a:rPr>
              <a:t>		     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venir Next Regular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venir Next Regular"/>
              </a:rPr>
              <a:t>sensitive</a:t>
            </a:r>
            <a:r>
              <a:rPr kumimoji="0" lang="en-GB" sz="14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venir Next Regular"/>
              </a:rPr>
              <a:t> 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venir Next Regular"/>
              </a:rPr>
              <a:t>to the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venir Next Regular"/>
              </a:rPr>
              <a:t>surface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venir Next Regular"/>
              </a:rPr>
              <a:t> </a:t>
            </a:r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venir Next Regular"/>
              </a:rPr>
              <a:t>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venir Next Regular"/>
              </a:rPr>
              <a:t>(by inversion of radiative transfer eqn.)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venir Next Regular"/>
              </a:rPr>
              <a:t> 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99055" y="897565"/>
            <a:ext cx="6152544" cy="1777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wrap="square" lIns="0" tIns="0" rIns="0" bIns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65485" marR="0" lvl="0" indent="0" algn="l" defTabSz="4572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670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‘clear-sky’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assimilation of IRS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/>
                <a:ea typeface="ＭＳ Ｐゴシック"/>
                <a:cs typeface="Lucida Sans Unicode" pitchFamily="34" charset="0"/>
                <a:sym typeface="Symbol" pitchFamily="18" charset="2"/>
              </a:rPr>
              <a:t>  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Lucida Sans Unicode" pitchFamily="34" charset="0"/>
                <a:sym typeface="Symbol" pitchFamily="18" charset="2"/>
              </a:rPr>
              <a:t>(Mahdiyeh Mousavi, Christina Köpken-Watts)</a:t>
            </a:r>
            <a:endParaRPr kumimoji="0" lang="de-DE" sz="1100" b="0" i="1" u="none" strike="noStrike" kern="1200" cap="none" spc="0" normalizeH="0" baseline="0" noProof="0" dirty="0">
              <a:ln>
                <a:noFill/>
              </a:ln>
              <a:solidFill>
                <a:srgbClr val="2D4B9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51235" marR="0" lvl="0" indent="-285750" algn="l" defTabSz="4572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®"/>
              <a:tabLst>
                <a:tab pos="266700" algn="l"/>
              </a:tabLst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anose="05050102010706020507" pitchFamily="18" charset="2"/>
              </a:rPr>
              <a:t>temperature + humidity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anose="05050102010706020507" pitchFamily="18" charset="2"/>
              </a:rPr>
              <a:t>profile information  (clear-sky, above clouds)</a:t>
            </a:r>
          </a:p>
          <a:p>
            <a:pPr marL="65485" marR="0" lvl="0" indent="0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None/>
              <a:tabLst>
                <a:tab pos="266700" algn="l"/>
              </a:tabLst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/>
                <a:ea typeface="ＭＳ Ｐゴシック"/>
                <a:sym typeface="Symbol" panose="05050102010706020507" pitchFamily="18" charset="2"/>
              </a:rPr>
              <a:t>	  (e.g. to improve pre-convective environment)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279797" marR="0" lvl="0" indent="-214313" algn="l" defTabSz="4572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667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MTG IRS launched in summer 2025, data in ~ 2026 </a:t>
            </a:r>
          </a:p>
          <a:p>
            <a:pPr marL="65484" marR="0" lvl="0" indent="0" algn="l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None/>
              <a:tabLst>
                <a:tab pos="266700" algn="l"/>
              </a:tabLst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anose="05050102010706020507" pitchFamily="18" charset="2"/>
              </a:rPr>
              <a:t>	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anose="05050102010706020507" pitchFamily="18" charset="2"/>
              </a:rPr>
              <a:t> 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IRS data 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rial"/>
                <a:ea typeface="ＭＳ Ｐゴシック"/>
              </a:rPr>
              <a:t>for testing:  	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simulated ‚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obs’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(with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RadSim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) into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fdbk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file</a:t>
            </a:r>
          </a:p>
          <a:p>
            <a:pPr marL="65484" marR="0" lvl="0" indent="0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None/>
              <a:tabLst>
                <a:tab pos="266700" algn="l"/>
              </a:tabLst>
              <a:defRPr/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rial"/>
                <a:ea typeface="ＭＳ Ｐゴシック"/>
              </a:rPr>
              <a:t>					real-data IASI, SEVIRI as proxy for IRS;</a:t>
            </a:r>
          </a:p>
          <a:p>
            <a:pPr marL="65484" marR="0" lvl="0" indent="0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None/>
              <a:tabLst>
                <a:tab pos="266700" algn="l"/>
              </a:tabLst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ＭＳ Ｐゴシック"/>
              </a:rPr>
              <a:t>					technical test 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rial"/>
                <a:ea typeface="ＭＳ Ｐゴシック"/>
              </a:rPr>
              <a:t>in KENDA successful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4FEFFB93-7EDE-4A0D-A922-1C7690A36E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87" y="115309"/>
            <a:ext cx="5831681" cy="53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/>
          <a:lstStyle>
            <a:lvl1pPr>
              <a:spcBef>
                <a:spcPct val="20000"/>
              </a:spcBef>
              <a:buClr>
                <a:schemeClr val="tx2"/>
              </a:buClr>
              <a:buSzPct val="105000"/>
              <a:buChar char="•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1" lang="en-US" altLang="de-DE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MTG IRS  </a:t>
            </a:r>
            <a:r>
              <a:rPr kumimoji="1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(hyperspectral IR sounder) </a:t>
            </a:r>
          </a:p>
          <a:p>
            <a:pPr marL="65485" lvl="0" eaLnBrk="0" fontAlgn="base" hangingPunct="0">
              <a:spcBef>
                <a:spcPts val="400"/>
              </a:spcBef>
              <a:spcAft>
                <a:spcPct val="0"/>
              </a:spcAft>
              <a:buClrTx/>
              <a:buSzTx/>
              <a:buNone/>
              <a:tabLst>
                <a:tab pos="266700" algn="l"/>
              </a:tabLst>
              <a:defRPr/>
            </a:pPr>
            <a:r>
              <a:rPr kumimoji="0" lang="en-GB" sz="1400" i="1" dirty="0">
                <a:solidFill>
                  <a:srgbClr val="FFFFFF">
                    <a:lumMod val="50000"/>
                  </a:srgbClr>
                </a:solidFill>
                <a:latin typeface="Montserrat"/>
                <a:ea typeface="ＭＳ Ｐゴシック"/>
                <a:cs typeface="Lucida Sans Unicode" pitchFamily="34" charset="0"/>
                <a:sym typeface="Symbol" pitchFamily="18" charset="2"/>
              </a:rPr>
              <a:t>Mahdiyeh Mousavi, Christina Köpken-Watts, …</a:t>
            </a:r>
            <a:endParaRPr kumimoji="0" lang="de-DE" sz="1400" i="1" dirty="0">
              <a:solidFill>
                <a:srgbClr val="2D4B9B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15146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131;p28"/>
          <p:cNvSpPr txBox="1"/>
          <p:nvPr/>
        </p:nvSpPr>
        <p:spPr>
          <a:xfrm>
            <a:off x="323528" y="859123"/>
            <a:ext cx="8820472" cy="915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74" tIns="34274" rIns="34274" bIns="34274">
            <a:spAutoFit/>
          </a:bodyPr>
          <a:lstStyle/>
          <a:p>
            <a:pPr marL="266700" indent="-266700">
              <a:buClr>
                <a:srgbClr val="1F497D"/>
              </a:buClr>
              <a:buSzPts val="2000"/>
              <a:buChar char="•"/>
              <a:tabLst>
                <a:tab pos="266700" algn="l"/>
              </a:tabLst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lang="en-GB" sz="1500" dirty="0">
                <a:solidFill>
                  <a:srgbClr val="3C62D6"/>
                </a:solidFill>
              </a:rPr>
              <a:t>cloud detection &amp; adaptive bias correction</a:t>
            </a:r>
            <a:r>
              <a:rPr lang="en-GB" sz="1500" dirty="0">
                <a:solidFill>
                  <a:srgbClr val="000000"/>
                </a:solidFill>
              </a:rPr>
              <a:t>:   </a:t>
            </a:r>
            <a:r>
              <a:rPr lang="en-US" sz="1400" dirty="0">
                <a:solidFill>
                  <a:srgbClr val="000000"/>
                </a:solidFill>
              </a:rPr>
              <a:t>used in global </a:t>
            </a:r>
            <a:r>
              <a:rPr lang="en-US" sz="1400" dirty="0" err="1">
                <a:solidFill>
                  <a:srgbClr val="000000"/>
                </a:solidFill>
              </a:rPr>
              <a:t>EnVar</a:t>
            </a:r>
            <a:r>
              <a:rPr lang="en-US" sz="1400" dirty="0">
                <a:solidFill>
                  <a:srgbClr val="000000"/>
                </a:solidFill>
              </a:rPr>
              <a:t> for IASI, but major adaptation for… </a:t>
            </a:r>
            <a:endParaRPr lang="en-GB" sz="1400" dirty="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  <a:buClr>
                <a:srgbClr val="1F497D"/>
              </a:buClr>
              <a:buSzPts val="2000"/>
              <a:tabLst>
                <a:tab pos="266700" algn="l"/>
              </a:tabLst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lang="en-GB" sz="1400" dirty="0">
                <a:solidFill>
                  <a:srgbClr val="000000"/>
                </a:solidFill>
              </a:rPr>
              <a:t>	–  ICON-</a:t>
            </a:r>
            <a:r>
              <a:rPr lang="en-GB" sz="1400" dirty="0">
                <a:solidFill>
                  <a:srgbClr val="3C62D6"/>
                </a:solidFill>
              </a:rPr>
              <a:t>LAM</a:t>
            </a:r>
            <a:r>
              <a:rPr lang="en-GB" sz="1400" dirty="0">
                <a:solidFill>
                  <a:srgbClr val="000000"/>
                </a:solidFill>
              </a:rPr>
              <a:t>  (low model top </a:t>
            </a:r>
            <a:r>
              <a:rPr lang="en-GB" sz="1400" dirty="0">
                <a:solidFill>
                  <a:srgbClr val="000000"/>
                </a:solidFill>
                <a:sym typeface="Symbol" panose="05050102010706020507" pitchFamily="18" charset="2"/>
              </a:rPr>
              <a:t> extension of FG with global fields for cloud detection) and</a:t>
            </a:r>
          </a:p>
          <a:p>
            <a:pPr>
              <a:spcBef>
                <a:spcPts val="600"/>
              </a:spcBef>
              <a:buClr>
                <a:srgbClr val="1F497D"/>
              </a:buClr>
              <a:buSzPts val="2000"/>
              <a:tabLst>
                <a:tab pos="266700" algn="l"/>
              </a:tabLst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lang="en-GB" sz="1400" dirty="0">
                <a:solidFill>
                  <a:srgbClr val="000000"/>
                </a:solidFill>
                <a:sym typeface="Symbol" panose="05050102010706020507" pitchFamily="18" charset="2"/>
              </a:rPr>
              <a:t>	–  KENDA  (cloud detection + </a:t>
            </a:r>
            <a:r>
              <a:rPr lang="en-GB" sz="1400" dirty="0">
                <a:solidFill>
                  <a:srgbClr val="3C62D6"/>
                </a:solidFill>
                <a:sym typeface="Symbol" panose="05050102010706020507" pitchFamily="18" charset="2"/>
              </a:rPr>
              <a:t>bias correction </a:t>
            </a:r>
            <a:r>
              <a:rPr lang="en-GB" sz="1400" dirty="0">
                <a:solidFill>
                  <a:srgbClr val="000000"/>
                </a:solidFill>
                <a:sym typeface="Symbol" panose="05050102010706020507" pitchFamily="18" charset="2"/>
              </a:rPr>
              <a:t>within ICON </a:t>
            </a:r>
            <a:r>
              <a:rPr lang="en-GB" sz="1400" dirty="0">
                <a:solidFill>
                  <a:srgbClr val="3C62D6"/>
                </a:solidFill>
                <a:sym typeface="Symbol" panose="05050102010706020507" pitchFamily="18" charset="2"/>
              </a:rPr>
              <a:t>ensemble</a:t>
            </a:r>
            <a:r>
              <a:rPr lang="en-GB" sz="1400" dirty="0">
                <a:solidFill>
                  <a:srgbClr val="000000"/>
                </a:solidFill>
                <a:sym typeface="Symbol" panose="05050102010706020507" pitchFamily="18" charset="2"/>
              </a:rPr>
              <a:t> members)</a:t>
            </a:r>
          </a:p>
        </p:txBody>
      </p:sp>
      <p:sp>
        <p:nvSpPr>
          <p:cNvPr id="4" name="Google Shape;131;p28">
            <a:extLst>
              <a:ext uri="{FF2B5EF4-FFF2-40B4-BE49-F238E27FC236}">
                <a16:creationId xmlns:a16="http://schemas.microsoft.com/office/drawing/2014/main" id="{C70B7CD4-B9F6-4C9B-8CB9-EA371E2D63EC}"/>
              </a:ext>
            </a:extLst>
          </p:cNvPr>
          <p:cNvSpPr txBox="1"/>
          <p:nvPr/>
        </p:nvSpPr>
        <p:spPr>
          <a:xfrm>
            <a:off x="323528" y="1995686"/>
            <a:ext cx="8712968" cy="2485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74" tIns="34274" rIns="34274" bIns="34274">
            <a:spAutoFit/>
          </a:bodyPr>
          <a:lstStyle/>
          <a:p>
            <a:pPr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lang="en-US" sz="1500" dirty="0">
                <a:solidFill>
                  <a:srgbClr val="000000"/>
                </a:solidFill>
              </a:rPr>
              <a:t>(ongoing and) future work (</a:t>
            </a:r>
            <a:r>
              <a:rPr lang="en-US" sz="1500" dirty="0" err="1">
                <a:solidFill>
                  <a:srgbClr val="000000"/>
                </a:solidFill>
              </a:rPr>
              <a:t>a.o.</a:t>
            </a:r>
            <a:r>
              <a:rPr lang="en-US" sz="1500" dirty="0">
                <a:solidFill>
                  <a:srgbClr val="000000"/>
                </a:solidFill>
              </a:rPr>
              <a:t>; little resources available):</a:t>
            </a:r>
          </a:p>
          <a:p>
            <a:pPr marL="266700" indent="-266700">
              <a:spcBef>
                <a:spcPts val="1200"/>
              </a:spcBef>
              <a:buClr>
                <a:srgbClr val="1F497D"/>
              </a:buClr>
              <a:buSzPts val="2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lang="en-GB" sz="1500" dirty="0">
                <a:solidFill>
                  <a:srgbClr val="000000"/>
                </a:solidFill>
              </a:rPr>
              <a:t>parallel </a:t>
            </a:r>
            <a:r>
              <a:rPr lang="en-GB" sz="1500" dirty="0" err="1">
                <a:solidFill>
                  <a:srgbClr val="000000"/>
                </a:solidFill>
              </a:rPr>
              <a:t>obs</a:t>
            </a:r>
            <a:r>
              <a:rPr lang="en-GB" sz="1500" dirty="0">
                <a:solidFill>
                  <a:srgbClr val="000000"/>
                </a:solidFill>
              </a:rPr>
              <a:t> processing in LETKF required for </a:t>
            </a:r>
            <a:r>
              <a:rPr lang="en-GB" sz="1500" dirty="0">
                <a:solidFill>
                  <a:srgbClr val="2D4B9B"/>
                </a:solidFill>
              </a:rPr>
              <a:t>non-diagonal observation error covariance </a:t>
            </a:r>
            <a:r>
              <a:rPr lang="en-GB" sz="1500" dirty="0">
                <a:solidFill>
                  <a:srgbClr val="000000"/>
                </a:solidFill>
              </a:rPr>
              <a:t>matrix </a:t>
            </a:r>
            <a:r>
              <a:rPr lang="en-GB" sz="16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</a:t>
            </a:r>
            <a:r>
              <a:rPr lang="en-GB" sz="1500" dirty="0">
                <a:solidFill>
                  <a:srgbClr val="000000"/>
                </a:solidFill>
              </a:rPr>
              <a:t>:  </a:t>
            </a:r>
          </a:p>
          <a:p>
            <a:pPr>
              <a:buClr>
                <a:srgbClr val="1F497D"/>
              </a:buClr>
              <a:buSzPts val="2000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lang="en-GB" sz="1500" dirty="0">
                <a:solidFill>
                  <a:srgbClr val="000000"/>
                </a:solidFill>
              </a:rPr>
              <a:t>	first version </a:t>
            </a:r>
            <a:r>
              <a:rPr lang="en-GB" sz="1500" dirty="0">
                <a:solidFill>
                  <a:srgbClr val="2D4B9B"/>
                </a:solidFill>
              </a:rPr>
              <a:t>implemented</a:t>
            </a:r>
            <a:r>
              <a:rPr lang="en-GB" sz="1500" dirty="0">
                <a:solidFill>
                  <a:srgbClr val="000000"/>
                </a:solidFill>
              </a:rPr>
              <a:t>, further technical tests to be done;    </a:t>
            </a:r>
            <a:r>
              <a:rPr lang="en-GB" sz="16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</a:t>
            </a:r>
            <a:r>
              <a:rPr lang="en-GB" sz="1500" dirty="0">
                <a:solidFill>
                  <a:srgbClr val="000000"/>
                </a:solidFill>
              </a:rPr>
              <a:t> also needs to specified!</a:t>
            </a:r>
            <a:endParaRPr lang="en-GB" sz="1200" i="1" dirty="0">
              <a:solidFill>
                <a:srgbClr val="000000"/>
              </a:solidFill>
            </a:endParaRPr>
          </a:p>
          <a:p>
            <a:pPr marL="266700" lvl="0" indent="-266700">
              <a:spcBef>
                <a:spcPts val="1200"/>
              </a:spcBef>
              <a:buClr>
                <a:srgbClr val="1F497D"/>
              </a:buClr>
              <a:buSzPts val="2000"/>
              <a:buFontTx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lang="en-GB" sz="1500" dirty="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  <a:sym typeface="Arial"/>
              </a:rPr>
              <a:t>revisit</a:t>
            </a:r>
            <a:r>
              <a:rPr lang="en-GB" sz="15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GB" sz="1500" dirty="0">
                <a:solidFill>
                  <a:srgbClr val="2D4B9B"/>
                </a:solidFill>
                <a:latin typeface="Arial"/>
                <a:cs typeface="Arial"/>
                <a:sym typeface="Arial"/>
              </a:rPr>
              <a:t>channel selection </a:t>
            </a:r>
            <a:r>
              <a:rPr lang="en-GB" sz="1500" dirty="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  <a:sym typeface="Arial"/>
              </a:rPr>
              <a:t>(e.g. up to which height)</a:t>
            </a:r>
          </a:p>
          <a:p>
            <a:pPr marL="266700" indent="-266700">
              <a:spcBef>
                <a:spcPts val="1200"/>
              </a:spcBef>
              <a:buClr>
                <a:srgbClr val="1F497D"/>
              </a:buClr>
              <a:buSzPts val="2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lang="en-GB" sz="1500" dirty="0">
                <a:solidFill>
                  <a:schemeClr val="bg1">
                    <a:lumMod val="50000"/>
                  </a:schemeClr>
                </a:solidFill>
              </a:rPr>
              <a:t>tests on thinning, height assignment, localization, …</a:t>
            </a:r>
          </a:p>
          <a:p>
            <a:pPr marL="266700" indent="-266700">
              <a:spcBef>
                <a:spcPts val="1200"/>
              </a:spcBef>
              <a:buClr>
                <a:srgbClr val="1F497D"/>
              </a:buClr>
              <a:buSzPts val="2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lang="en-GB" sz="1500" dirty="0">
                <a:solidFill>
                  <a:srgbClr val="2D4B9B"/>
                </a:solidFill>
              </a:rPr>
              <a:t>code optimization </a:t>
            </a:r>
            <a:r>
              <a:rPr sz="1500" dirty="0">
                <a:solidFill>
                  <a:schemeClr val="bg1">
                    <a:lumMod val="50000"/>
                  </a:schemeClr>
                </a:solidFill>
              </a:rPr>
              <a:t>needed for IRS assimilation with many </a:t>
            </a:r>
            <a:r>
              <a:rPr lang="en-GB" sz="1500" dirty="0">
                <a:solidFill>
                  <a:schemeClr val="bg1">
                    <a:lumMod val="50000"/>
                  </a:schemeClr>
                </a:solidFill>
              </a:rPr>
              <a:t>channels (pre-thinning etc.)</a:t>
            </a:r>
          </a:p>
          <a:p>
            <a:pPr marL="266700" indent="-266700">
              <a:spcBef>
                <a:spcPts val="1200"/>
              </a:spcBef>
              <a:buClr>
                <a:srgbClr val="1F497D"/>
              </a:buClr>
              <a:buSzPts val="2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lang="en-GB" sz="1500" dirty="0">
                <a:solidFill>
                  <a:srgbClr val="000000"/>
                </a:solidFill>
              </a:rPr>
              <a:t>option: assimilate all-sky IRS using clear-sky R (Okamoto)?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62F8F83-CE40-4F76-9428-8551430A1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87" y="115309"/>
            <a:ext cx="5831681" cy="53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/>
          <a:lstStyle>
            <a:lvl1pPr>
              <a:spcBef>
                <a:spcPct val="20000"/>
              </a:spcBef>
              <a:buClr>
                <a:schemeClr val="tx2"/>
              </a:buClr>
              <a:buSzPct val="105000"/>
              <a:buChar char="•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1" lang="en-US" altLang="de-DE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MTG IRS  </a:t>
            </a:r>
            <a:r>
              <a:rPr kumimoji="1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(hyperspectral IR sounder) </a:t>
            </a:r>
          </a:p>
          <a:p>
            <a:pPr marL="65485" lvl="0" eaLnBrk="0" fontAlgn="base" hangingPunct="0">
              <a:spcBef>
                <a:spcPts val="400"/>
              </a:spcBef>
              <a:spcAft>
                <a:spcPct val="0"/>
              </a:spcAft>
              <a:buClrTx/>
              <a:buSzTx/>
              <a:buNone/>
              <a:tabLst>
                <a:tab pos="266700" algn="l"/>
              </a:tabLst>
              <a:defRPr/>
            </a:pPr>
            <a:r>
              <a:rPr kumimoji="0" lang="en-GB" sz="1400" i="1" dirty="0">
                <a:solidFill>
                  <a:srgbClr val="FFFFFF">
                    <a:lumMod val="50000"/>
                  </a:srgbClr>
                </a:solidFill>
                <a:latin typeface="Montserrat"/>
                <a:ea typeface="ＭＳ Ｐゴシック"/>
                <a:cs typeface="Lucida Sans Unicode" pitchFamily="34" charset="0"/>
                <a:sym typeface="Symbol" pitchFamily="18" charset="2"/>
              </a:rPr>
              <a:t>Mahdiyeh Mousavi, Christina Köpken-Watts</a:t>
            </a:r>
            <a:endParaRPr kumimoji="0" lang="de-DE" sz="1400" i="1" dirty="0">
              <a:solidFill>
                <a:srgbClr val="2D4B9B"/>
              </a:solidFill>
              <a:latin typeface="Montserra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2681508-A08C-459C-9C9A-BD1497463BDB}"/>
              </a:ext>
            </a:extLst>
          </p:cNvPr>
          <p:cNvSpPr txBox="1">
            <a:spLocks/>
          </p:cNvSpPr>
          <p:nvPr/>
        </p:nvSpPr>
        <p:spPr bwMode="auto">
          <a:xfrm>
            <a:off x="332406" y="4498399"/>
            <a:ext cx="6480479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wrap="square" lIns="0" tIns="0" rIns="0" bIns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67891" marR="0" lvl="0" indent="-202406" algn="l" defTabSz="4572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66700" algn="l"/>
              </a:tabLst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also important:  slant radiative transfer,  4D-EnVar (for indirect wind info), 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horiz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.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obs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error correlations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274320" y="0"/>
            <a:ext cx="8595000" cy="6321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 fontScale="90000"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" sz="2400" b="0" u="none" strike="noStrike" dirty="0">
                <a:solidFill>
                  <a:schemeClr val="dk1"/>
                </a:solidFill>
                <a:uFillTx/>
                <a:latin typeface="Prompt SemiBold"/>
                <a:ea typeface="Prompt SemiBold"/>
              </a:rPr>
              <a:t>Towards 1 km resolution: 1.1 km tests    </a:t>
            </a:r>
            <a:r>
              <a:rPr lang="it" sz="2000" b="0" u="none" strike="noStrike" dirty="0">
                <a:solidFill>
                  <a:schemeClr val="dk2"/>
                </a:solidFill>
                <a:uFillTx/>
                <a:latin typeface="Calibri"/>
                <a:ea typeface="Calibri"/>
              </a:rPr>
              <a:t>(</a:t>
            </a:r>
            <a:r>
              <a:rPr lang="it" sz="2000" b="0" i="1" u="none" strike="noStrike" dirty="0">
                <a:solidFill>
                  <a:schemeClr val="dk2"/>
                </a:solidFill>
                <a:uFillTx/>
                <a:latin typeface="Calibri"/>
                <a:ea typeface="Calibri"/>
              </a:rPr>
              <a:t>Virginia Poli, Thomas Gastaldo</a:t>
            </a:r>
            <a:r>
              <a:rPr lang="it" sz="2000" b="0" u="none" strike="noStrike" dirty="0">
                <a:solidFill>
                  <a:schemeClr val="dk2"/>
                </a:solidFill>
                <a:uFillTx/>
                <a:latin typeface="Calibri"/>
                <a:ea typeface="Calibri"/>
              </a:rPr>
              <a:t>)</a:t>
            </a:r>
            <a:br>
              <a:rPr lang="en-US" sz="2000" b="0" u="none" strike="noStrike" dirty="0">
                <a:solidFill>
                  <a:srgbClr val="000000"/>
                </a:solidFill>
                <a:uFillTx/>
                <a:latin typeface="Arial"/>
              </a:rPr>
            </a:br>
            <a:endParaRPr lang="en-US" sz="2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9" name="Google Shape;88;g377386daf99_0_0"/>
          <p:cNvSpPr/>
          <p:nvPr/>
        </p:nvSpPr>
        <p:spPr>
          <a:xfrm>
            <a:off x="4154040" y="1392120"/>
            <a:ext cx="4714920" cy="328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25560" rIns="90000" bIns="2556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t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Evaluation over a 5-days period (16-20 Oct. 2024).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t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Three experiments compared: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200" marR="0" lvl="0" indent="-336600" algn="just" defTabSz="914400" rtl="0" eaLnBrk="1" fontAlgn="auto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Char char="●"/>
              <a:tabLst>
                <a:tab pos="0" algn="l"/>
              </a:tabLst>
              <a:defRPr/>
            </a:pPr>
            <a:r>
              <a:rPr kumimoji="0" lang="it" sz="1700" b="0" i="0" u="none" strike="noStrike" kern="1200" cap="none" spc="0" normalizeH="0" baseline="0" noProof="0" dirty="0">
                <a:ln>
                  <a:noFill/>
                </a:ln>
                <a:solidFill>
                  <a:srgbClr val="3C62D6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CONTROL_2km</a:t>
            </a:r>
            <a:r>
              <a:rPr kumimoji="0" lang="it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: data assimilation and forecast using ICON-2I operational setup.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200" marR="0" lvl="0" indent="-336600" algn="just" defTabSz="914400" rtl="0" eaLnBrk="1" fontAlgn="auto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Char char="●"/>
              <a:tabLst>
                <a:tab pos="0" algn="l"/>
              </a:tabLst>
              <a:defRPr/>
            </a:pPr>
            <a:r>
              <a:rPr kumimoji="0" lang="it" sz="1700" b="0" i="0" u="none" strike="noStrike" kern="1200" cap="none" spc="0" normalizeH="0" baseline="0" noProof="0" dirty="0">
                <a:ln>
                  <a:noFill/>
                </a:ln>
                <a:solidFill>
                  <a:srgbClr val="3C62D6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FCST_1km</a:t>
            </a:r>
            <a:r>
              <a:rPr kumimoji="0" lang="it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: forecast with ICON-1I initialized from CONTROL_2km analyses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200" marR="0" lvl="0" indent="-336600" algn="just" defTabSz="914400" rtl="0" eaLnBrk="1" fontAlgn="auto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Char char="●"/>
              <a:tabLst>
                <a:tab pos="0" algn="l"/>
              </a:tabLst>
              <a:defRPr/>
            </a:pPr>
            <a:r>
              <a:rPr kumimoji="0" lang="it" sz="1700" b="0" i="0" u="none" strike="noStrike" kern="1200" cap="none" spc="0" normalizeH="0" baseline="0" noProof="0" dirty="0">
                <a:ln>
                  <a:noFill/>
                </a:ln>
                <a:solidFill>
                  <a:srgbClr val="3C62D6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DA+FCST_1km</a:t>
            </a:r>
            <a:r>
              <a:rPr kumimoji="0" lang="it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: data assimilation and forecast with ICON-1I; KENDA uses the same namelist as CONTROL_2km 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t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A 24-h deterministic forecast is initialized every 3h (33 forecasts per configuration)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0" name="Google Shape;89;g377386daf99_0_0"/>
          <p:cNvPicPr/>
          <p:nvPr/>
        </p:nvPicPr>
        <p:blipFill>
          <a:blip r:embed="rId2"/>
          <a:stretch/>
        </p:blipFill>
        <p:spPr>
          <a:xfrm>
            <a:off x="6733080" y="4780800"/>
            <a:ext cx="770760" cy="28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1" name="Google Shape;90;g377386daf99_0_0"/>
          <p:cNvSpPr/>
          <p:nvPr/>
        </p:nvSpPr>
        <p:spPr>
          <a:xfrm>
            <a:off x="274320" y="544320"/>
            <a:ext cx="8595000" cy="569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25560" rIns="90000" bIns="2556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t" sz="1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Model setup: </a:t>
            </a:r>
            <a:r>
              <a:rPr kumimoji="0" lang="it" sz="1700" b="1" i="0" u="none" strike="noStrike" kern="1200" cap="none" spc="0" normalizeH="0" baseline="0" noProof="0">
                <a:ln>
                  <a:noFill/>
                </a:ln>
                <a:solidFill>
                  <a:srgbClr val="6AA84F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1.1 km</a:t>
            </a:r>
            <a:r>
              <a:rPr kumimoji="0" lang="it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 resolution, 65 levels; same namelist employed operationally except for frcsmot: </a:t>
            </a:r>
            <a:r>
              <a:rPr kumimoji="0" lang="it" sz="1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0.2</a:t>
            </a:r>
            <a:r>
              <a:rPr kumimoji="0" lang="it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 → </a:t>
            </a:r>
            <a:r>
              <a:rPr kumimoji="0" lang="it" sz="1700" b="1" i="0" u="none" strike="noStrike" kern="1200" cap="none" spc="0" normalizeH="0" baseline="0" noProof="0">
                <a:ln>
                  <a:noFill/>
                </a:ln>
                <a:solidFill>
                  <a:srgbClr val="6AA84F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0.0</a:t>
            </a:r>
            <a:r>
              <a:rPr kumimoji="0" lang="it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 (vertical smoothing of TKE; 0: no smoothing) and dt_gwd: </a:t>
            </a:r>
            <a:r>
              <a:rPr kumimoji="0" lang="it" sz="1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360</a:t>
            </a:r>
            <a:r>
              <a:rPr kumimoji="0" lang="it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 → </a:t>
            </a:r>
            <a:r>
              <a:rPr kumimoji="0" lang="it" sz="1700" b="1" i="0" u="none" strike="noStrike" kern="1200" cap="none" spc="0" normalizeH="0" baseline="0" noProof="0">
                <a:ln>
                  <a:noFill/>
                </a:ln>
                <a:solidFill>
                  <a:srgbClr val="6AA84F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120</a:t>
            </a:r>
            <a:r>
              <a:rPr kumimoji="0" lang="it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.</a:t>
            </a: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91;g377386daf99_0_0"/>
          <p:cNvSpPr/>
          <p:nvPr/>
        </p:nvSpPr>
        <p:spPr>
          <a:xfrm>
            <a:off x="224640" y="1117080"/>
            <a:ext cx="3929400" cy="36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t" sz="1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ICON-1I domain</a:t>
            </a: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3" name="Google Shape;92;g377386daf99_0_0"/>
          <p:cNvPicPr/>
          <p:nvPr/>
        </p:nvPicPr>
        <p:blipFill>
          <a:blip r:embed="rId3"/>
          <a:stretch/>
        </p:blipFill>
        <p:spPr>
          <a:xfrm>
            <a:off x="188640" y="1540440"/>
            <a:ext cx="3743640" cy="2861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4" name="Google Shape;93;g377386daf99_0_0"/>
          <p:cNvSpPr/>
          <p:nvPr/>
        </p:nvSpPr>
        <p:spPr>
          <a:xfrm>
            <a:off x="717480" y="1722960"/>
            <a:ext cx="3042000" cy="2427120"/>
          </a:xfrm>
          <a:prstGeom prst="rect">
            <a:avLst/>
          </a:prstGeom>
          <a:noFill/>
          <a:ln w="28575">
            <a:solidFill>
              <a:srgbClr val="00B0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274320" y="0"/>
            <a:ext cx="8595000" cy="6321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it" sz="2400" b="0" u="none" strike="noStrike" dirty="0">
                <a:solidFill>
                  <a:schemeClr val="dk1"/>
                </a:solidFill>
                <a:uFillTx/>
                <a:latin typeface="Prompt SemiBold"/>
                <a:ea typeface="Prompt SemiBold"/>
              </a:rPr>
              <a:t>Satellite DA: MHS   </a:t>
            </a:r>
            <a:r>
              <a:rPr lang="it" sz="1800" b="0" i="1" u="none" strike="noStrike" dirty="0">
                <a:solidFill>
                  <a:schemeClr val="bg1">
                    <a:lumMod val="50000"/>
                  </a:schemeClr>
                </a:solidFill>
                <a:uFillTx/>
                <a:latin typeface="Prompt SemiBold"/>
                <a:ea typeface="Prompt SemiBold"/>
              </a:rPr>
              <a:t>(Marcello Grenzi)</a:t>
            </a:r>
            <a:endParaRPr lang="en-US" sz="1800" b="0" i="1" u="none" strike="noStrike" dirty="0">
              <a:solidFill>
                <a:schemeClr val="bg1">
                  <a:lumMod val="50000"/>
                </a:schemeClr>
              </a:solidFill>
              <a:uFillTx/>
              <a:latin typeface="Arial"/>
            </a:endParaRPr>
          </a:p>
        </p:txBody>
      </p:sp>
      <p:pic>
        <p:nvPicPr>
          <p:cNvPr id="100" name="Google Shape;149;g377c5ebde41_0_0"/>
          <p:cNvPicPr/>
          <p:nvPr/>
        </p:nvPicPr>
        <p:blipFill>
          <a:blip r:embed="rId2"/>
          <a:stretch/>
        </p:blipFill>
        <p:spPr>
          <a:xfrm>
            <a:off x="6733080" y="4780800"/>
            <a:ext cx="770760" cy="28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1" name="Google Shape;150;g377c5ebde41_0_0"/>
          <p:cNvSpPr/>
          <p:nvPr/>
        </p:nvSpPr>
        <p:spPr>
          <a:xfrm>
            <a:off x="274320" y="544320"/>
            <a:ext cx="8595000" cy="313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25560" rIns="90000" bIns="2556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51;g377c5ebde41_0_0"/>
          <p:cNvSpPr/>
          <p:nvPr/>
        </p:nvSpPr>
        <p:spPr>
          <a:xfrm>
            <a:off x="274320" y="632520"/>
            <a:ext cx="8549280" cy="4305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25560" rIns="90000" bIns="2556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t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Testing the assimilation of </a:t>
            </a:r>
            <a:r>
              <a:rPr kumimoji="0" lang="it" sz="1700" b="1" i="0" u="none" strike="noStrike" kern="1200" cap="none" spc="0" normalizeH="0" baseline="0" noProof="0" dirty="0">
                <a:ln>
                  <a:noFill/>
                </a:ln>
                <a:solidFill>
                  <a:srgbClr val="3C62D6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humidity</a:t>
            </a:r>
            <a:r>
              <a:rPr kumimoji="0" lang="it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-sensitive </a:t>
            </a:r>
            <a:r>
              <a:rPr kumimoji="0" lang="it" sz="1700" b="1" i="0" u="none" strike="noStrike" kern="1200" cap="none" spc="0" normalizeH="0" baseline="0" noProof="0" dirty="0">
                <a:ln>
                  <a:noFill/>
                </a:ln>
                <a:solidFill>
                  <a:srgbClr val="3C62D6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microwave</a:t>
            </a:r>
            <a:r>
              <a:rPr kumimoji="0" lang="it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 channels</a:t>
            </a:r>
            <a:r>
              <a:rPr kumimoji="0" lang="it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 from the Microwave Humidity Sounder (</a:t>
            </a:r>
            <a:r>
              <a:rPr kumimoji="0" lang="it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MHS</a:t>
            </a:r>
            <a:r>
              <a:rPr kumimoji="0" lang="it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)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200" marR="0" lvl="0" indent="-336600" algn="just" defTabSz="914400" rtl="0" eaLnBrk="1" fontAlgn="auto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Char char="●"/>
              <a:tabLst>
                <a:tab pos="0" algn="l"/>
              </a:tabLst>
              <a:defRPr/>
            </a:pPr>
            <a:r>
              <a:rPr kumimoji="0" lang="it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3 channels peaking at different levels (lowest channel only over sea - experiments ongoing over land too)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200" marR="0" lvl="0" indent="-336600" algn="just" defTabSz="914400" rtl="0" eaLnBrk="1" fontAlgn="auto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Char char="●"/>
              <a:tabLst>
                <a:tab pos="0" algn="l"/>
              </a:tabLst>
              <a:defRPr/>
            </a:pPr>
            <a:r>
              <a:rPr kumimoji="0" lang="it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Clear-sky</a:t>
            </a:r>
            <a:r>
              <a:rPr kumimoji="0" lang="it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 only (cloud detection - </a:t>
            </a:r>
            <a:r>
              <a:rPr kumimoji="0" lang="it" sz="17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Buehler et al. 2007</a:t>
            </a:r>
            <a:r>
              <a:rPr kumimoji="0" lang="it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)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200" marR="0" lvl="0" indent="-336600" algn="just" defTabSz="914400" rtl="0" eaLnBrk="1" fontAlgn="auto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Char char="●"/>
              <a:tabLst>
                <a:tab pos="0" algn="l"/>
              </a:tabLst>
              <a:defRPr/>
            </a:pPr>
            <a:r>
              <a:rPr kumimoji="0" lang="it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No interchannel correlations and no bias correction applied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200" marR="0" lvl="0" indent="-336600" algn="just" defTabSz="914400" rtl="0" eaLnBrk="1" fontAlgn="auto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Char char="●"/>
              <a:tabLst>
                <a:tab pos="0" algn="l"/>
              </a:tabLst>
              <a:defRPr/>
            </a:pPr>
            <a:r>
              <a:rPr kumimoji="0" lang="it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Model &amp; KENDA setup same as the operational system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t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Two 5-days experiments </a:t>
            </a:r>
            <a:r>
              <a:rPr kumimoji="0" lang="it" sz="1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in September 2022 (severe convection event), presented at ICCARUS: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457200" marR="0" lvl="0" indent="-336600" algn="just" defTabSz="914400" rtl="0" eaLnBrk="1" fontAlgn="auto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Char char="●"/>
              <a:tabLst>
                <a:tab pos="0" algn="l"/>
              </a:tabLst>
              <a:defRPr/>
            </a:pPr>
            <a:r>
              <a:rPr kumimoji="0" lang="it" sz="17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Control</a:t>
            </a:r>
            <a:r>
              <a:rPr kumimoji="0" lang="it" sz="1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 (operationally assimilated obs.)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457200" marR="0" lvl="0" indent="-336600" algn="just" defTabSz="914400" rtl="0" eaLnBrk="1" fontAlgn="auto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Char char="●"/>
              <a:tabLst>
                <a:tab pos="0" algn="l"/>
              </a:tabLst>
              <a:defRPr/>
            </a:pPr>
            <a:r>
              <a:rPr kumimoji="0" lang="it" sz="17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MHS</a:t>
            </a:r>
            <a:r>
              <a:rPr kumimoji="0" lang="it" sz="1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 (operational obs. + MHS)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t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Currently experiments with the addition of </a:t>
            </a:r>
            <a:r>
              <a:rPr kumimoji="0" lang="it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SEVIRI all-sky</a:t>
            </a:r>
            <a:r>
              <a:rPr kumimoji="0" lang="it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 data are also running: evaluate the benefit of combining infrared and microwave radiances.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274320" y="0"/>
            <a:ext cx="8595000" cy="6321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it" sz="2400" b="0" u="none" strike="noStrike">
                <a:solidFill>
                  <a:schemeClr val="dk1"/>
                </a:solidFill>
                <a:uFillTx/>
                <a:latin typeface="Prompt SemiBold"/>
                <a:ea typeface="Prompt SemiBold"/>
              </a:rPr>
              <a:t>MHS assimilation: daily accumulated rainfall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04" name="Google Shape;157;g3458726027c_0_21"/>
          <p:cNvPicPr/>
          <p:nvPr/>
        </p:nvPicPr>
        <p:blipFill>
          <a:blip r:embed="rId2"/>
          <a:stretch/>
        </p:blipFill>
        <p:spPr>
          <a:xfrm>
            <a:off x="6733080" y="4780800"/>
            <a:ext cx="770760" cy="287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5" name="Google Shape;158;g3458726027c_0_21"/>
          <p:cNvPicPr/>
          <p:nvPr/>
        </p:nvPicPr>
        <p:blipFill>
          <a:blip r:embed="rId3"/>
          <a:stretch/>
        </p:blipFill>
        <p:spPr>
          <a:xfrm>
            <a:off x="327240" y="723960"/>
            <a:ext cx="8489160" cy="3017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6" name="Google Shape;159;g3458726027c_0_21"/>
          <p:cNvSpPr/>
          <p:nvPr/>
        </p:nvSpPr>
        <p:spPr>
          <a:xfrm>
            <a:off x="2717280" y="3317760"/>
            <a:ext cx="4369320" cy="33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4240" bIns="8424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t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+mn-cs"/>
              </a:rPr>
              <a:t>mm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60;g3458726027c_0_21"/>
          <p:cNvSpPr/>
          <p:nvPr/>
        </p:nvSpPr>
        <p:spPr>
          <a:xfrm>
            <a:off x="357480" y="3891960"/>
            <a:ext cx="8352720" cy="700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t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24h rainfall of 15 Sept. 2022 (forecast initialized at 00UTC), zoom over the area affected by the flood. MHS assimilation improves the forecast.</a:t>
            </a: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274320" y="0"/>
            <a:ext cx="8595000" cy="6321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 fontScale="90000"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it" sz="2400" b="0" u="none" strike="noStrike" dirty="0">
                <a:solidFill>
                  <a:schemeClr val="dk1"/>
                </a:solidFill>
                <a:uFillTx/>
                <a:latin typeface="Prompt SemiBold"/>
                <a:ea typeface="Prompt SemiBold"/>
              </a:rPr>
              <a:t>MHS assimilation: verification (FSS) </a:t>
            </a:r>
            <a:br>
              <a:rPr lang="it" sz="2400" b="0" u="none" strike="noStrike" dirty="0">
                <a:solidFill>
                  <a:schemeClr val="dk1"/>
                </a:solidFill>
                <a:uFillTx/>
                <a:latin typeface="Prompt SemiBold"/>
                <a:ea typeface="Prompt SemiBold"/>
              </a:rPr>
            </a:br>
            <a:r>
              <a:rPr lang="it" sz="2000" b="0" u="none" strike="noStrike" dirty="0">
                <a:solidFill>
                  <a:schemeClr val="dk1"/>
                </a:solidFill>
                <a:uFillTx/>
                <a:latin typeface="Prompt SemiBold"/>
                <a:ea typeface="Prompt SemiBold"/>
              </a:rPr>
              <a:t>(</a:t>
            </a:r>
            <a:r>
              <a:rPr lang="it" sz="1600" b="0" u="none" strike="noStrike" dirty="0">
                <a:solidFill>
                  <a:schemeClr val="dk1"/>
                </a:solidFill>
                <a:uFillTx/>
                <a:latin typeface="Prompt SemiBold"/>
                <a:ea typeface="Prompt SemiBold"/>
              </a:rPr>
              <a:t>~ </a:t>
            </a:r>
            <a:r>
              <a:rPr lang="it" sz="2000" b="0" u="none" strike="noStrike" dirty="0">
                <a:solidFill>
                  <a:schemeClr val="dk1"/>
                </a:solidFill>
                <a:uFillTx/>
                <a:latin typeface="Prompt SemiBold"/>
                <a:ea typeface="Prompt SemiBold"/>
              </a:rPr>
              <a:t>5 </a:t>
            </a:r>
            <a:r>
              <a:rPr lang="de-DE" sz="2000" b="0" u="none" strike="noStrike" dirty="0" err="1">
                <a:solidFill>
                  <a:schemeClr val="dk1"/>
                </a:solidFill>
                <a:uFillTx/>
                <a:latin typeface="Prompt SemiBold"/>
                <a:ea typeface="Prompt SemiBold"/>
              </a:rPr>
              <a:t>days</a:t>
            </a:r>
            <a:r>
              <a:rPr lang="de-DE" sz="2000" dirty="0">
                <a:solidFill>
                  <a:schemeClr val="dk1"/>
                </a:solidFill>
                <a:latin typeface="Prompt SemiBold"/>
                <a:ea typeface="Prompt SemiBold"/>
              </a:rPr>
              <a:t>)</a:t>
            </a:r>
            <a:endParaRPr lang="en-US" sz="2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09" name="Google Shape;166;g3458726027c_0_7"/>
          <p:cNvPicPr/>
          <p:nvPr/>
        </p:nvPicPr>
        <p:blipFill>
          <a:blip r:embed="rId2"/>
          <a:stretch/>
        </p:blipFill>
        <p:spPr>
          <a:xfrm>
            <a:off x="6733080" y="4780800"/>
            <a:ext cx="770760" cy="28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0" name="Google Shape;167;g3458726027c_0_7"/>
          <p:cNvSpPr/>
          <p:nvPr/>
        </p:nvSpPr>
        <p:spPr>
          <a:xfrm>
            <a:off x="274320" y="879550"/>
            <a:ext cx="8595000" cy="313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25560" rIns="90000" bIns="2556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68;g3458726027c_0_7"/>
          <p:cNvSpPr/>
          <p:nvPr/>
        </p:nvSpPr>
        <p:spPr>
          <a:xfrm>
            <a:off x="274320" y="967750"/>
            <a:ext cx="8549280" cy="57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25560" rIns="90000" bIns="25560" anchor="t">
            <a:spAutoFit/>
          </a:bodyPr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2" name="Google Shape;169;g3458726027c_0_7"/>
          <p:cNvPicPr/>
          <p:nvPr/>
        </p:nvPicPr>
        <p:blipFill>
          <a:blip r:embed="rId3"/>
          <a:stretch/>
        </p:blipFill>
        <p:spPr>
          <a:xfrm>
            <a:off x="240840" y="1522150"/>
            <a:ext cx="2585160" cy="2469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3" name="Google Shape;170;g3458726027c_0_7"/>
          <p:cNvPicPr/>
          <p:nvPr/>
        </p:nvPicPr>
        <p:blipFill>
          <a:blip r:embed="rId4"/>
          <a:stretch/>
        </p:blipFill>
        <p:spPr>
          <a:xfrm>
            <a:off x="3080520" y="1522150"/>
            <a:ext cx="2585160" cy="2469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4" name="Google Shape;171;g3458726027c_0_7"/>
          <p:cNvPicPr/>
          <p:nvPr/>
        </p:nvPicPr>
        <p:blipFill>
          <a:blip r:embed="rId5"/>
          <a:stretch/>
        </p:blipFill>
        <p:spPr>
          <a:xfrm>
            <a:off x="6079680" y="1541950"/>
            <a:ext cx="2585160" cy="2469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5" name="Google Shape;172;g3458726027c_0_7"/>
          <p:cNvSpPr/>
          <p:nvPr/>
        </p:nvSpPr>
        <p:spPr>
          <a:xfrm>
            <a:off x="142560" y="1110310"/>
            <a:ext cx="2844000" cy="41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normAutofit fontScale="92500" lnSpcReduction="19999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thr = 0.1 mm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73;g3458726027c_0_7"/>
          <p:cNvSpPr/>
          <p:nvPr/>
        </p:nvSpPr>
        <p:spPr>
          <a:xfrm>
            <a:off x="3150000" y="1110310"/>
            <a:ext cx="2844000" cy="41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normAutofit fontScale="92500" lnSpcReduction="19999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thr = 1.0 mm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74;g3458726027c_0_7"/>
          <p:cNvSpPr/>
          <p:nvPr/>
        </p:nvSpPr>
        <p:spPr>
          <a:xfrm>
            <a:off x="6157080" y="1110310"/>
            <a:ext cx="2844000" cy="41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normAutofit fontScale="92500" lnSpcReduction="19999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thr = 5.0 mm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275400" y="4239720"/>
            <a:ext cx="8532000" cy="331560"/>
          </a:xfrm>
          <a:prstGeom prst="rect">
            <a:avLst/>
          </a:prstGeom>
          <a:noFill/>
          <a:ln w="0">
            <a:noFill/>
          </a:ln>
        </p:spPr>
        <p:txBody>
          <a:bodyPr lIns="68400" tIns="34200" rIns="68400" bIns="34200" anchor="t">
            <a:noAutofit/>
          </a:bodyPr>
          <a:lstStyle/>
          <a:p>
            <a:pPr indent="0" algn="ctr">
              <a:lnSpc>
                <a:spcPct val="115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it" sz="1500" b="0" u="none" strike="noStrike">
                <a:solidFill>
                  <a:schemeClr val="dk1"/>
                </a:solidFill>
                <a:uFillTx/>
                <a:latin typeface="Calibri"/>
                <a:ea typeface="Calibri"/>
              </a:rPr>
              <a:t>Observations: hourly radar-estimated precipitation over Italy corrected with rain-gauges. Boxes: 0.2° x 0.2°</a:t>
            </a:r>
            <a:endParaRPr lang="en-US" sz="15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274320" y="0"/>
            <a:ext cx="8595000" cy="6321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it" sz="2400" b="0" u="none" strike="noStrike">
                <a:solidFill>
                  <a:schemeClr val="dk1"/>
                </a:solidFill>
                <a:uFillTx/>
                <a:latin typeface="Prompt SemiBold"/>
                <a:ea typeface="Prompt SemiBold"/>
              </a:rPr>
              <a:t>MHS assimilation: surface and upper levels variables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20" name="Google Shape;181;g3458726027c_0_39"/>
          <p:cNvPicPr/>
          <p:nvPr/>
        </p:nvPicPr>
        <p:blipFill>
          <a:blip r:embed="rId2"/>
          <a:stretch/>
        </p:blipFill>
        <p:spPr>
          <a:xfrm>
            <a:off x="6733080" y="4780800"/>
            <a:ext cx="770760" cy="287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1" name="Google Shape;182;g3458726027c_0_39"/>
          <p:cNvPicPr/>
          <p:nvPr/>
        </p:nvPicPr>
        <p:blipFill>
          <a:blip r:embed="rId3"/>
          <a:stretch/>
        </p:blipFill>
        <p:spPr>
          <a:xfrm>
            <a:off x="319320" y="632520"/>
            <a:ext cx="5405400" cy="3306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2" name="Google Shape;183;g3458726027c_0_39"/>
          <p:cNvPicPr/>
          <p:nvPr/>
        </p:nvPicPr>
        <p:blipFill>
          <a:blip r:embed="rId4"/>
          <a:stretch/>
        </p:blipFill>
        <p:spPr>
          <a:xfrm>
            <a:off x="6397200" y="601920"/>
            <a:ext cx="2259720" cy="1732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3" name="Google Shape;184;g3458726027c_0_39"/>
          <p:cNvPicPr/>
          <p:nvPr/>
        </p:nvPicPr>
        <p:blipFill>
          <a:blip r:embed="rId5"/>
          <a:stretch/>
        </p:blipFill>
        <p:spPr>
          <a:xfrm>
            <a:off x="6603840" y="2327400"/>
            <a:ext cx="1923840" cy="1659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4" name="Google Shape;185;g3458726027c_0_39"/>
          <p:cNvSpPr/>
          <p:nvPr/>
        </p:nvSpPr>
        <p:spPr>
          <a:xfrm>
            <a:off x="721800" y="4174920"/>
            <a:ext cx="4369320" cy="461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86;g3458726027c_0_39"/>
          <p:cNvSpPr/>
          <p:nvPr/>
        </p:nvSpPr>
        <p:spPr>
          <a:xfrm>
            <a:off x="260640" y="3960720"/>
            <a:ext cx="6090120" cy="92333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tIns="91440" bIns="9144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de-DE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o</a:t>
            </a:r>
            <a:r>
              <a:rPr kumimoji="0" lang="it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verall positive impact on surface variables &amp; upper-</a:t>
            </a:r>
            <a:r>
              <a:rPr kumimoji="0" lang="de-DE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level</a:t>
            </a:r>
            <a:r>
              <a:rPr kumimoji="0" lang="it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 humidit</a:t>
            </a:r>
            <a:r>
              <a:rPr kumimoji="0" lang="de-DE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y</a:t>
            </a:r>
            <a:r>
              <a:rPr kumimoji="0" lang="it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 </a:t>
            </a:r>
            <a:r>
              <a:rPr kumimoji="0" lang="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(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n</a:t>
            </a:r>
            <a:r>
              <a:rPr kumimoji="0" lang="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eutral on wind and pressure –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no</a:t>
            </a:r>
            <a:r>
              <a:rPr lang="de-DE" sz="1400" dirty="0">
                <a:solidFill>
                  <a:srgbClr val="000000"/>
                </a:solidFill>
                <a:latin typeface="Calibri"/>
                <a:ea typeface="Calibri"/>
              </a:rPr>
              <a:t>t </a:t>
            </a:r>
            <a:r>
              <a:rPr lang="de-DE" sz="1400" dirty="0" err="1">
                <a:solidFill>
                  <a:srgbClr val="000000"/>
                </a:solidFill>
                <a:latin typeface="Calibri"/>
                <a:ea typeface="Calibri"/>
              </a:rPr>
              <a:t>shown</a:t>
            </a:r>
            <a:r>
              <a:rPr lang="de-DE" sz="1400" dirty="0">
                <a:solidFill>
                  <a:srgbClr val="000000"/>
                </a:solidFill>
                <a:latin typeface="Calibri"/>
                <a:ea typeface="Calibri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de-DE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  <a:sym typeface="Symbol" panose="05050102010706020507" pitchFamily="18" charset="2"/>
              </a:rPr>
              <a:t>  promising !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87;g3458726027c_0_39"/>
          <p:cNvSpPr/>
          <p:nvPr/>
        </p:nvSpPr>
        <p:spPr>
          <a:xfrm>
            <a:off x="6480000" y="3922200"/>
            <a:ext cx="2259720" cy="74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t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Positive values (green): MHS experiment better​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88;g3458726027c_0_39"/>
          <p:cNvSpPr/>
          <p:nvPr/>
        </p:nvSpPr>
        <p:spPr>
          <a:xfrm>
            <a:off x="3339360" y="761040"/>
            <a:ext cx="4369320" cy="461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8" name="Google Shape;189;g3458726027c_0_39"/>
          <p:cNvPicPr/>
          <p:nvPr/>
        </p:nvPicPr>
        <p:blipFill>
          <a:blip r:embed="rId6"/>
          <a:stretch/>
        </p:blipFill>
        <p:spPr>
          <a:xfrm>
            <a:off x="1155600" y="1770120"/>
            <a:ext cx="866160" cy="3186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274320" y="0"/>
            <a:ext cx="8834184" cy="6321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 fontScale="90000"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it" sz="2400" b="0" u="none" strike="noStrike" dirty="0">
                <a:solidFill>
                  <a:schemeClr val="dk1"/>
                </a:solidFill>
                <a:uFillTx/>
                <a:latin typeface="Prompt SemiBold"/>
                <a:ea typeface="Prompt SemiBold"/>
              </a:rPr>
              <a:t>Satellite DA: ongoing activities (towards operationalization)</a:t>
            </a:r>
            <a:r>
              <a:rPr kumimoji="0" lang="it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Prompt SemiBold"/>
                <a:ea typeface="Prompt SemiBold"/>
                <a:cs typeface="+mj-cs"/>
              </a:rPr>
              <a:t>   (Francesca Vittorioso)</a:t>
            </a:r>
            <a:endParaRPr lang="en-US" sz="24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30" name="Google Shape;195;g3780df55403_0_0"/>
          <p:cNvPicPr/>
          <p:nvPr/>
        </p:nvPicPr>
        <p:blipFill>
          <a:blip r:embed="rId2"/>
          <a:stretch/>
        </p:blipFill>
        <p:spPr>
          <a:xfrm>
            <a:off x="6733080" y="4780800"/>
            <a:ext cx="770760" cy="28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1" name="Google Shape;196;g3780df55403_0_0"/>
          <p:cNvSpPr/>
          <p:nvPr/>
        </p:nvSpPr>
        <p:spPr>
          <a:xfrm>
            <a:off x="274320" y="544320"/>
            <a:ext cx="8595000" cy="313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25560" rIns="90000" bIns="2556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97;g3780df55403_0_0"/>
          <p:cNvSpPr/>
          <p:nvPr/>
        </p:nvSpPr>
        <p:spPr>
          <a:xfrm>
            <a:off x="333360" y="624240"/>
            <a:ext cx="8535960" cy="38509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25560" rIns="90000" bIns="25560" anchor="t">
            <a:spAutoFit/>
          </a:bodyPr>
          <a:lstStyle/>
          <a:p>
            <a:pPr marL="457200" marR="0" lvl="0" indent="-336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Char char="●"/>
              <a:tabLst/>
              <a:defRPr/>
            </a:pPr>
            <a:r>
              <a:rPr kumimoji="0" lang="it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Pre-processing strategy under development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914400" marR="0" lvl="1" indent="-336600" algn="just" defTabSz="914400" rtl="0" eaLnBrk="1" fontAlgn="auto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Char char="○"/>
              <a:tabLst/>
              <a:defRPr/>
            </a:pPr>
            <a:r>
              <a:rPr kumimoji="0" lang="it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Satellite data now received (since August) from EUMETSAT via the Terrestrial network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914400" marR="0" lvl="1" indent="-336600" algn="just" defTabSz="914400" rtl="0" eaLnBrk="1" fontAlgn="auto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○"/>
              <a:tabLst/>
              <a:defRPr/>
            </a:pPr>
            <a:r>
              <a:rPr kumimoji="0" lang="it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As no satellite data assimilation is yet performed at ItaliaMeteo, the focus is on setting up a robust </a:t>
            </a:r>
            <a:r>
              <a:rPr kumimoji="0" lang="it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pre-processing chain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914400" marR="0" lvl="1" indent="-336600" algn="just" defTabSz="914400" rtl="0" eaLnBrk="1" fontAlgn="auto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Char char="○"/>
              <a:tabLst/>
              <a:defRPr/>
            </a:pPr>
            <a:r>
              <a:rPr kumimoji="0" lang="it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Goal: ensure standardized, quality-controlled input data ready for future assimilation</a:t>
            </a:r>
            <a:br>
              <a:rPr kumimoji="0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it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200" marR="0" lvl="0" indent="-336600" algn="just" defTabSz="914400" rtl="0" eaLnBrk="1" fontAlgn="auto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Char char="●"/>
              <a:tabLst/>
              <a:defRPr/>
            </a:pPr>
            <a:r>
              <a:rPr kumimoji="0" lang="it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Discussion with DWD on common approach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914400" marR="0" lvl="1" indent="-336600" algn="just" defTabSz="914400" rtl="0" eaLnBrk="1" fontAlgn="auto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Char char="○"/>
              <a:tabLst/>
              <a:defRPr/>
            </a:pPr>
            <a:r>
              <a:rPr kumimoji="0" lang="it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Exploring the possibility of adopting or adapting the DWD pre-processor (</a:t>
            </a:r>
            <a:r>
              <a:rPr kumimoji="0" lang="it" sz="17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sat_pp</a:t>
            </a:r>
            <a:r>
              <a:rPr kumimoji="0" lang="it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)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914400" marR="0" lvl="1" indent="-336600" algn="just" defTabSz="914400" rtl="0" eaLnBrk="1" fontAlgn="auto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Char char="○"/>
              <a:tabLst/>
              <a:defRPr/>
            </a:pPr>
            <a:r>
              <a:rPr kumimoji="0" lang="it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Potential for joint documentation and knowledge transfer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914400" marR="0" lvl="1" indent="-336600" algn="just" defTabSz="914400" rtl="0" eaLnBrk="1" fontAlgn="auto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○"/>
              <a:tabLst/>
              <a:defRPr/>
            </a:pPr>
            <a:r>
              <a:rPr kumimoji="0" lang="it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Opportunity to </a:t>
            </a:r>
            <a:r>
              <a:rPr kumimoji="0" lang="it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harmonize practices within the COSMO community</a:t>
            </a:r>
            <a:r>
              <a:rPr kumimoji="0" lang="it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, reducing duplication and facilitating interoperability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36F6E05A-1E6D-4503-A8AA-BB7C58D7B9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9" t="4635" r="4542" b="35038"/>
          <a:stretch/>
        </p:blipFill>
        <p:spPr>
          <a:xfrm>
            <a:off x="4993267" y="1094902"/>
            <a:ext cx="4043229" cy="33490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24A7F7-1652-471A-991B-F8CE1C6D1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87" y="115309"/>
            <a:ext cx="5975697" cy="53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/>
          <a:lstStyle>
            <a:lvl1pPr>
              <a:spcBef>
                <a:spcPct val="20000"/>
              </a:spcBef>
              <a:buClr>
                <a:schemeClr val="tx2"/>
              </a:buClr>
              <a:buSzPct val="105000"/>
              <a:buChar char="•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ts val="200"/>
              </a:spcBef>
              <a:buClrTx/>
              <a:buSzTx/>
              <a:buNone/>
              <a:tabLst>
                <a:tab pos="1076325" algn="l"/>
              </a:tabLst>
              <a:defRPr/>
            </a:pPr>
            <a:r>
              <a:rPr kumimoji="1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PBL profiler </a:t>
            </a:r>
            <a:r>
              <a:rPr kumimoji="1" lang="en-US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obs</a:t>
            </a:r>
            <a:r>
              <a:rPr kumimoji="1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 </a:t>
            </a:r>
            <a:r>
              <a:rPr lang="en-US" altLang="de-DE" sz="1600" dirty="0">
                <a:solidFill>
                  <a:srgbClr val="2D4B9B"/>
                </a:solidFill>
              </a:rPr>
              <a:t>DIAL  (Differential Absorption Lidar) </a:t>
            </a:r>
            <a:endParaRPr kumimoji="1" lang="en-US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2D4B9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1" lang="en-US" alt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Jens </a:t>
            </a:r>
            <a:r>
              <a:rPr kumimoji="1" lang="en-US" altLang="de-DE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Pruschke</a:t>
            </a:r>
            <a:r>
              <a:rPr kumimoji="1" lang="en-US" alt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1" lang="en-US" alt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9A48CAB-A0F5-4782-A3CC-DB121DC7F56A}"/>
              </a:ext>
            </a:extLst>
          </p:cNvPr>
          <p:cNvSpPr txBox="1">
            <a:spLocks/>
          </p:cNvSpPr>
          <p:nvPr/>
        </p:nvSpPr>
        <p:spPr bwMode="auto">
          <a:xfrm>
            <a:off x="179510" y="918641"/>
            <a:ext cx="5472610" cy="2704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wrap="square" lIns="36000" tIns="36000" rIns="36000" bIns="3600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65484" lvl="0" indent="0">
              <a:spcBef>
                <a:spcPts val="1800"/>
              </a:spcBef>
              <a:buNone/>
              <a:tabLst>
                <a:tab pos="266700" algn="l"/>
                <a:tab pos="1074738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ea typeface="ＭＳ Ｐゴシック"/>
              </a:rPr>
              <a:t>DIAL    </a:t>
            </a:r>
            <a:r>
              <a:rPr lang="en-GB" sz="1400" dirty="0">
                <a:solidFill>
                  <a:srgbClr val="000000"/>
                </a:solidFill>
                <a:ea typeface="ＭＳ Ｐゴシック"/>
                <a:sym typeface="Symbol" panose="05050102010706020507" pitchFamily="18" charset="2"/>
              </a:rPr>
              <a:t>  	vertical profiles of water vapour mixing ratio (MXR) </a:t>
            </a:r>
          </a:p>
          <a:p>
            <a:pPr marL="65484" lvl="0" indent="0">
              <a:spcBef>
                <a:spcPts val="0"/>
              </a:spcBef>
              <a:buNone/>
              <a:tabLst>
                <a:tab pos="266700" algn="l"/>
                <a:tab pos="1074738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ea typeface="ＭＳ Ｐゴシック"/>
                <a:sym typeface="Symbol" panose="05050102010706020507" pitchFamily="18" charset="2"/>
              </a:rPr>
              <a:t>		in lowest 3 – 4 km (or up to low cloud base), </a:t>
            </a:r>
          </a:p>
          <a:p>
            <a:pPr marL="65484" lvl="0" indent="0">
              <a:spcBef>
                <a:spcPts val="0"/>
              </a:spcBef>
              <a:buNone/>
              <a:tabLst>
                <a:tab pos="266700" algn="l"/>
                <a:tab pos="1074738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ea typeface="ＭＳ Ｐゴシック"/>
                <a:sym typeface="Symbol" panose="05050102010706020507" pitchFamily="18" charset="2"/>
              </a:rPr>
              <a:t>		resolution 10 m (30 m?), every 20 min</a:t>
            </a:r>
            <a:endParaRPr lang="en-GB" sz="1400" dirty="0">
              <a:solidFill>
                <a:srgbClr val="000000"/>
              </a:solidFill>
              <a:ea typeface="ＭＳ Ｐゴシック"/>
            </a:endParaRPr>
          </a:p>
          <a:p>
            <a:pPr marL="279797" lvl="0" indent="-214313">
              <a:spcBef>
                <a:spcPts val="1800"/>
              </a:spcBef>
              <a:tabLst>
                <a:tab pos="267891" algn="l"/>
                <a:tab pos="1346597" algn="l"/>
              </a:tabLst>
              <a:defRPr/>
            </a:pPr>
            <a:r>
              <a:rPr lang="en-US" sz="1400" dirty="0">
                <a:solidFill>
                  <a:srgbClr val="000000"/>
                </a:solidFill>
                <a:ea typeface="ＭＳ Ｐゴシック"/>
              </a:rPr>
              <a:t>DWD plans to buy </a:t>
            </a:r>
            <a:r>
              <a:rPr lang="en-US" sz="1400" b="1" dirty="0">
                <a:solidFill>
                  <a:srgbClr val="000000"/>
                </a:solidFill>
                <a:ea typeface="ＭＳ Ｐゴシック"/>
              </a:rPr>
              <a:t>10 – 14 DIAL </a:t>
            </a:r>
            <a:r>
              <a:rPr lang="en-US" sz="1400" dirty="0">
                <a:solidFill>
                  <a:srgbClr val="000000"/>
                </a:solidFill>
                <a:ea typeface="ＭＳ Ｐゴシック"/>
              </a:rPr>
              <a:t>instruments </a:t>
            </a:r>
          </a:p>
          <a:p>
            <a:pPr marL="65484" lvl="0" indent="0">
              <a:spcBef>
                <a:spcPts val="0"/>
              </a:spcBef>
              <a:buNone/>
              <a:tabLst>
                <a:tab pos="267891" algn="l"/>
                <a:tab pos="1346597" algn="l"/>
              </a:tabLst>
              <a:defRPr/>
            </a:pPr>
            <a:r>
              <a:rPr lang="en-US" sz="1400" dirty="0">
                <a:solidFill>
                  <a:srgbClr val="000000"/>
                </a:solidFill>
                <a:ea typeface="ＭＳ Ｐゴシック"/>
              </a:rPr>
              <a:t>	for locations across Germany</a:t>
            </a:r>
            <a:endParaRPr lang="en-GB" sz="1400" dirty="0">
              <a:solidFill>
                <a:srgbClr val="000000"/>
              </a:solidFill>
              <a:ea typeface="ＭＳ Ｐゴシック"/>
            </a:endParaRPr>
          </a:p>
          <a:p>
            <a:pPr marL="279797" lvl="0" indent="-214313">
              <a:spcBef>
                <a:spcPts val="1800"/>
              </a:spcBef>
              <a:tabLst>
                <a:tab pos="267891" algn="l"/>
                <a:tab pos="1346597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ea typeface="ＭＳ Ｐゴシック"/>
              </a:rPr>
              <a:t>1 testbed DIAL located at Lindenberg observatory </a:t>
            </a:r>
          </a:p>
          <a:p>
            <a:pPr marL="65484" lvl="0" indent="0">
              <a:spcBef>
                <a:spcPts val="0"/>
              </a:spcBef>
              <a:buNone/>
              <a:tabLst>
                <a:tab pos="267891" algn="l"/>
                <a:tab pos="1346597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ea typeface="ＭＳ Ｐゴシック"/>
              </a:rPr>
              <a:t>	(BUFR data),   maturity for DA </a:t>
            </a:r>
            <a:r>
              <a:rPr lang="en-GB" sz="1400" dirty="0" err="1">
                <a:solidFill>
                  <a:srgbClr val="000000"/>
                </a:solidFill>
                <a:ea typeface="ＭＳ Ｐゴシック"/>
              </a:rPr>
              <a:t>tbd</a:t>
            </a:r>
            <a:endParaRPr lang="en-GB" sz="1400" dirty="0">
              <a:solidFill>
                <a:srgbClr val="000000"/>
              </a:solidFill>
              <a:ea typeface="ＭＳ Ｐゴシック"/>
            </a:endParaRPr>
          </a:p>
          <a:p>
            <a:pPr marL="279797" lvl="0" indent="-214313">
              <a:spcBef>
                <a:spcPts val="1800"/>
              </a:spcBef>
              <a:tabLst>
                <a:tab pos="267891" algn="l"/>
                <a:tab pos="1346597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ea typeface="ＭＳ Ｐゴシック"/>
              </a:rPr>
              <a:t>DACE observation operator for MXR implemented </a:t>
            </a:r>
          </a:p>
          <a:p>
            <a:pPr marL="65484" lvl="0" indent="0">
              <a:spcBef>
                <a:spcPts val="0"/>
              </a:spcBef>
              <a:buNone/>
              <a:tabLst>
                <a:tab pos="267891" algn="l"/>
                <a:tab pos="1346597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ea typeface="ＭＳ Ｐゴシック"/>
              </a:rPr>
              <a:t>	(in MEC), </a:t>
            </a:r>
            <a:r>
              <a:rPr lang="en-GB" sz="1400" dirty="0" err="1">
                <a:solidFill>
                  <a:srgbClr val="000000"/>
                </a:solidFill>
                <a:ea typeface="ＭＳ Ｐゴシック"/>
              </a:rPr>
              <a:t>obs</a:t>
            </a:r>
            <a:r>
              <a:rPr lang="en-GB" sz="1400" dirty="0">
                <a:solidFill>
                  <a:srgbClr val="000000"/>
                </a:solidFill>
                <a:ea typeface="ＭＳ Ｐゴシック"/>
              </a:rPr>
              <a:t> error set to 3g/kg</a:t>
            </a:r>
          </a:p>
        </p:txBody>
      </p:sp>
    </p:spTree>
    <p:extLst>
      <p:ext uri="{BB962C8B-B14F-4D97-AF65-F5344CB8AC3E}">
        <p14:creationId xmlns:p14="http://schemas.microsoft.com/office/powerpoint/2010/main" val="3960103572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7">
            <a:extLst>
              <a:ext uri="{FF2B5EF4-FFF2-40B4-BE49-F238E27FC236}">
                <a16:creationId xmlns:a16="http://schemas.microsoft.com/office/drawing/2014/main" id="{BFC068D3-BE3F-4573-B9F5-94129BAFD693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8" t="14592" r="35998" b="4872"/>
          <a:stretch/>
        </p:blipFill>
        <p:spPr>
          <a:xfrm>
            <a:off x="3780128" y="987574"/>
            <a:ext cx="1944000" cy="365265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B940B3E-638D-4825-A438-51B1527EC3C1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9" t="14650" r="35566" b="4863"/>
          <a:stretch/>
        </p:blipFill>
        <p:spPr>
          <a:xfrm>
            <a:off x="5747172" y="987574"/>
            <a:ext cx="1656000" cy="365043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98ED46D-0530-4530-862C-E2CAD50ECA76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2" t="14646" r="35843" b="4864"/>
          <a:stretch/>
        </p:blipFill>
        <p:spPr>
          <a:xfrm>
            <a:off x="7380312" y="987574"/>
            <a:ext cx="1656000" cy="365057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24A7F7-1652-471A-991B-F8CE1C6D1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87" y="115309"/>
            <a:ext cx="5975697" cy="53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/>
          <a:lstStyle>
            <a:lvl1pPr>
              <a:spcBef>
                <a:spcPct val="20000"/>
              </a:spcBef>
              <a:buClr>
                <a:schemeClr val="tx2"/>
              </a:buClr>
              <a:buSzPct val="105000"/>
              <a:buChar char="•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1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PBL profiler </a:t>
            </a:r>
            <a:r>
              <a:rPr kumimoji="1" lang="en-US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obs</a:t>
            </a:r>
            <a:r>
              <a:rPr kumimoji="1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 DIAL  (Differential Absorption Lidar)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1" lang="en-US" alt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Jens </a:t>
            </a:r>
            <a:r>
              <a:rPr kumimoji="1" lang="en-US" altLang="de-DE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Pruschke</a:t>
            </a:r>
            <a:r>
              <a:rPr kumimoji="1" lang="en-US" alt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1" lang="en-US" alt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9A48CAB-A0F5-4782-A3CC-DB121DC7F56A}"/>
              </a:ext>
            </a:extLst>
          </p:cNvPr>
          <p:cNvSpPr txBox="1">
            <a:spLocks/>
          </p:cNvSpPr>
          <p:nvPr/>
        </p:nvSpPr>
        <p:spPr bwMode="auto">
          <a:xfrm>
            <a:off x="179510" y="918641"/>
            <a:ext cx="4009698" cy="171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wrap="square" lIns="36000" tIns="36000" rIns="36000" bIns="3600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79797" marR="0" lvl="0" indent="-214313" algn="l" defTabSz="4572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67891" algn="l"/>
                <a:tab pos="1346597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first DA experiments over 8 days</a:t>
            </a:r>
          </a:p>
          <a:p>
            <a:pPr marL="65484" marR="0" lvl="0" indent="0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None/>
              <a:tabLst>
                <a:tab pos="267891" algn="l"/>
                <a:tab pos="1346597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(4 – 11 June 2024)</a:t>
            </a:r>
          </a:p>
          <a:p>
            <a:pPr marL="279797" marR="0" lvl="0" indent="-214313" algn="l" defTabSz="4572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66700" algn="l"/>
                <a:tab pos="1257300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latin typeface="Arial"/>
                <a:ea typeface="ＭＳ Ｐゴシック"/>
              </a:rPr>
              <a:t>verification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: 	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obs_err_stats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</a:t>
            </a:r>
          </a:p>
          <a:p>
            <a:pPr marL="65484" marR="0" lvl="0" indent="0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6700" algn="l"/>
                <a:tab pos="1257300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		around Lindenberg (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anose="05050102010706020507" pitchFamily="18" charset="2"/>
              </a:rPr>
              <a:t>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0.1°)</a:t>
            </a:r>
          </a:p>
          <a:p>
            <a:pPr marL="65484" marR="0" lvl="0" indent="0" algn="l" defTabSz="4572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6700" algn="l"/>
                <a:tab pos="1257300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lang="en-GB" sz="1400" dirty="0">
                <a:solidFill>
                  <a:srgbClr val="000000"/>
                </a:solidFill>
                <a:latin typeface="Arial"/>
                <a:ea typeface="ＭＳ Ｐゴシック"/>
                <a:sym typeface="Symbol" panose="05050102010706020507" pitchFamily="18" charset="2"/>
              </a:rPr>
              <a:t>  positive impact on humidity 					(&amp; temperature, wind)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7640A8A-3E94-4E7A-A248-98B4FFD8AA7F}"/>
              </a:ext>
            </a:extLst>
          </p:cNvPr>
          <p:cNvSpPr txBox="1">
            <a:spLocks/>
          </p:cNvSpPr>
          <p:nvPr/>
        </p:nvSpPr>
        <p:spPr bwMode="auto">
          <a:xfrm>
            <a:off x="179512" y="2986260"/>
            <a:ext cx="4248472" cy="145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wrap="square" lIns="36000" tIns="36000" rIns="36000" bIns="3600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79797" lvl="0" indent="-214313">
              <a:spcBef>
                <a:spcPts val="1800"/>
              </a:spcBef>
              <a:tabLst>
                <a:tab pos="267891" algn="l"/>
                <a:tab pos="1346597" algn="l"/>
              </a:tabLst>
              <a:defRPr/>
            </a:pPr>
            <a:r>
              <a:rPr lang="en-US" sz="1400" dirty="0">
                <a:solidFill>
                  <a:srgbClr val="000000"/>
                </a:solidFill>
                <a:ea typeface="ＭＳ Ｐゴシック"/>
              </a:rPr>
              <a:t>next steps: further experiments with </a:t>
            </a:r>
          </a:p>
          <a:p>
            <a:pPr marL="751284" lvl="1">
              <a:spcBef>
                <a:spcPts val="600"/>
              </a:spcBef>
              <a:buClr>
                <a:srgbClr val="000000"/>
              </a:buClr>
              <a:buFont typeface="Courier New" panose="02070309020205020404" pitchFamily="49" charset="0"/>
              <a:buChar char="o"/>
              <a:tabLst>
                <a:tab pos="267891" algn="l"/>
                <a:tab pos="1346597" algn="l"/>
              </a:tabLst>
              <a:defRPr/>
            </a:pPr>
            <a:r>
              <a:rPr lang="en-US" sz="1400" dirty="0">
                <a:solidFill>
                  <a:srgbClr val="000000"/>
                </a:solidFill>
                <a:ea typeface="ＭＳ Ｐゴシック"/>
              </a:rPr>
              <a:t>height dependent observation error</a:t>
            </a:r>
          </a:p>
          <a:p>
            <a:pPr marL="751284" lvl="1">
              <a:spcBef>
                <a:spcPts val="600"/>
              </a:spcBef>
              <a:buClr>
                <a:srgbClr val="000000"/>
              </a:buClr>
              <a:buFont typeface="Courier New" panose="02070309020205020404" pitchFamily="49" charset="0"/>
              <a:buChar char="o"/>
              <a:tabLst>
                <a:tab pos="267891" algn="l"/>
                <a:tab pos="1346597" algn="l"/>
              </a:tabLst>
              <a:defRPr/>
            </a:pPr>
            <a:r>
              <a:rPr lang="en-US" sz="1400" dirty="0">
                <a:solidFill>
                  <a:srgbClr val="000000"/>
                </a:solidFill>
                <a:ea typeface="ＭＳ Ｐゴシック"/>
              </a:rPr>
              <a:t>profile thinning</a:t>
            </a:r>
          </a:p>
          <a:p>
            <a:pPr marL="751284" lvl="1">
              <a:spcBef>
                <a:spcPts val="600"/>
              </a:spcBef>
              <a:buClr>
                <a:srgbClr val="000000"/>
              </a:buClr>
              <a:buFont typeface="Courier New" panose="02070309020205020404" pitchFamily="49" charset="0"/>
              <a:buChar char="o"/>
              <a:tabLst>
                <a:tab pos="267891" algn="l"/>
                <a:tab pos="1346597" algn="l"/>
              </a:tabLst>
              <a:defRPr/>
            </a:pPr>
            <a:r>
              <a:rPr lang="en-US" sz="1400" dirty="0">
                <a:solidFill>
                  <a:srgbClr val="000000"/>
                </a:solidFill>
                <a:ea typeface="ＭＳ Ｐゴシック"/>
              </a:rPr>
              <a:t>longer periods (summer/winter)</a:t>
            </a:r>
          </a:p>
          <a:p>
            <a:pPr marL="65484" lvl="0" indent="0">
              <a:spcBef>
                <a:spcPts val="600"/>
              </a:spcBef>
              <a:buNone/>
              <a:tabLst>
                <a:tab pos="267891" algn="l"/>
                <a:tab pos="1346597" algn="l"/>
              </a:tabLst>
              <a:defRPr/>
            </a:pPr>
            <a:r>
              <a:rPr lang="en-US" sz="1400" dirty="0">
                <a:solidFill>
                  <a:srgbClr val="000000"/>
                </a:solidFill>
                <a:ea typeface="ＭＳ Ｐゴシック"/>
              </a:rPr>
              <a:t>	forecast verification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3D15D03-834E-4356-812D-EA44B375259B}"/>
              </a:ext>
            </a:extLst>
          </p:cNvPr>
          <p:cNvSpPr txBox="1"/>
          <p:nvPr/>
        </p:nvSpPr>
        <p:spPr>
          <a:xfrm>
            <a:off x="4189208" y="3131971"/>
            <a:ext cx="650899" cy="436461"/>
          </a:xfrm>
          <a:prstGeom prst="rect">
            <a:avLst/>
          </a:prstGeom>
          <a:solidFill>
            <a:srgbClr val="F2F4FC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36000" tIns="3600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>
                <a:tab pos="719138" algn="l"/>
                <a:tab pos="1614488" algn="l"/>
                <a:tab pos="2333625" algn="l"/>
              </a:tabLst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  <a:sym typeface="Symbol" panose="05050102010706020507" pitchFamily="18" charset="2"/>
              </a:rPr>
              <a:t>RH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>
                <a:tab pos="719138" algn="l"/>
                <a:tab pos="1614488" algn="l"/>
                <a:tab pos="2333625" algn="l"/>
              </a:tabLst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(TEMP)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rgbClr val="742B9D"/>
              </a:solidFill>
              <a:effectLst/>
              <a:uLnTx/>
              <a:uFillTx/>
              <a:latin typeface="Arial"/>
              <a:ea typeface="+mn-ea"/>
              <a:cs typeface="+mn-cs"/>
              <a:sym typeface="Symbol" panose="05050102010706020507" pitchFamily="18" charset="2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FE23C84-ED33-4939-ABF8-3FFCE98EA58E}"/>
              </a:ext>
            </a:extLst>
          </p:cNvPr>
          <p:cNvSpPr txBox="1"/>
          <p:nvPr/>
        </p:nvSpPr>
        <p:spPr>
          <a:xfrm>
            <a:off x="5917292" y="3019313"/>
            <a:ext cx="645139" cy="621127"/>
          </a:xfrm>
          <a:prstGeom prst="rect">
            <a:avLst/>
          </a:prstGeom>
          <a:solidFill>
            <a:srgbClr val="F2F4FC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36000" tIns="3600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>
                <a:tab pos="719138" algn="l"/>
                <a:tab pos="1614488" algn="l"/>
                <a:tab pos="2333625" algn="l"/>
              </a:tabLst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  <a:sym typeface="Symbol" panose="05050102010706020507" pitchFamily="18" charset="2"/>
              </a:rPr>
              <a:t>T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>
                <a:tab pos="719138" algn="l"/>
                <a:tab pos="1614488" algn="l"/>
                <a:tab pos="2333625" algn="l"/>
              </a:tabLst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(TEMP, AIREP)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rgbClr val="742B9D"/>
              </a:solidFill>
              <a:effectLst/>
              <a:uLnTx/>
              <a:uFillTx/>
              <a:latin typeface="Arial"/>
              <a:ea typeface="+mn-ea"/>
              <a:cs typeface="+mn-cs"/>
              <a:sym typeface="Symbol" panose="05050102010706020507" pitchFamily="18" charset="2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E80A720-351E-4CCF-AC9D-C24D5369E953}"/>
              </a:ext>
            </a:extLst>
          </p:cNvPr>
          <p:cNvSpPr txBox="1"/>
          <p:nvPr/>
        </p:nvSpPr>
        <p:spPr>
          <a:xfrm>
            <a:off x="8438323" y="3030743"/>
            <a:ext cx="647321" cy="621127"/>
          </a:xfrm>
          <a:prstGeom prst="rect">
            <a:avLst/>
          </a:prstGeom>
          <a:solidFill>
            <a:srgbClr val="F2F4FC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36000" tIns="3600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>
                <a:tab pos="719138" algn="l"/>
                <a:tab pos="1614488" algn="l"/>
                <a:tab pos="2333625" algn="l"/>
              </a:tabLst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  <a:sym typeface="Symbol" panose="05050102010706020507" pitchFamily="18" charset="2"/>
              </a:rPr>
              <a:t>wind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>
                <a:tab pos="719138" algn="l"/>
                <a:tab pos="1614488" algn="l"/>
                <a:tab pos="2333625" algn="l"/>
              </a:tabLst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(TEMP, AIREP)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rgbClr val="742B9D"/>
              </a:solidFill>
              <a:effectLst/>
              <a:uLnTx/>
              <a:uFillTx/>
              <a:latin typeface="Arial"/>
              <a:ea typeface="+mn-ea"/>
              <a:cs typeface="+mn-cs"/>
              <a:sym typeface="Symbol" panose="05050102010706020507" pitchFamily="18" charset="2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E1274F8-EAA2-46F2-8BA6-CEA10E12E47F}"/>
              </a:ext>
            </a:extLst>
          </p:cNvPr>
          <p:cNvSpPr txBox="1"/>
          <p:nvPr/>
        </p:nvSpPr>
        <p:spPr>
          <a:xfrm>
            <a:off x="6084076" y="737260"/>
            <a:ext cx="792088" cy="251795"/>
          </a:xfrm>
          <a:prstGeom prst="rect">
            <a:avLst/>
          </a:prstGeom>
          <a:solidFill>
            <a:srgbClr val="F2F4FC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36000" tIns="3600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>
                <a:tab pos="719138" algn="l"/>
                <a:tab pos="1614488" algn="l"/>
                <a:tab pos="2333625" algn="l"/>
              </a:tabLst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  <a:sym typeface="Symbol" panose="05050102010706020507" pitchFamily="18" charset="2"/>
              </a:rPr>
              <a:t>RMSE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05838F7-A674-47F1-8522-BD17A0CD0057}"/>
              </a:ext>
            </a:extLst>
          </p:cNvPr>
          <p:cNvSpPr txBox="1"/>
          <p:nvPr/>
        </p:nvSpPr>
        <p:spPr>
          <a:xfrm>
            <a:off x="6475424" y="1419622"/>
            <a:ext cx="645139" cy="467239"/>
          </a:xfrm>
          <a:prstGeom prst="rect">
            <a:avLst/>
          </a:prstGeom>
          <a:solidFill>
            <a:srgbClr val="F2F4FC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36000" tIns="3600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>
                <a:tab pos="719138" algn="l"/>
                <a:tab pos="1614488" algn="l"/>
                <a:tab pos="2333625" algn="l"/>
              </a:tabLst>
              <a:defRPr/>
            </a:pPr>
            <a:r>
              <a:rPr lang="en-US" sz="1400" b="1" dirty="0">
                <a:solidFill>
                  <a:srgbClr val="008000"/>
                </a:solidFill>
                <a:latin typeface="Arial"/>
                <a:sym typeface="Symbol" panose="05050102010706020507" pitchFamily="18" charset="2"/>
              </a:rPr>
              <a:t>REF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>
                <a:tab pos="719138" algn="l"/>
                <a:tab pos="1614488" algn="l"/>
                <a:tab pos="2333625" algn="l"/>
              </a:tabLst>
              <a:defRPr/>
            </a:pPr>
            <a:r>
              <a:rPr lang="en-US" sz="1400" b="1" dirty="0">
                <a:solidFill>
                  <a:srgbClr val="C00000"/>
                </a:solidFill>
                <a:latin typeface="Arial"/>
                <a:sym typeface="Symbol" panose="05050102010706020507" pitchFamily="18" charset="2"/>
              </a:rPr>
              <a:t>DIAL</a:t>
            </a:r>
          </a:p>
        </p:txBody>
      </p:sp>
    </p:spTree>
    <p:extLst>
      <p:ext uri="{BB962C8B-B14F-4D97-AF65-F5344CB8AC3E}">
        <p14:creationId xmlns:p14="http://schemas.microsoft.com/office/powerpoint/2010/main" val="2644298620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4" t="6568" r="11382" b="6472"/>
          <a:stretch/>
        </p:blipFill>
        <p:spPr>
          <a:xfrm>
            <a:off x="5715508" y="483518"/>
            <a:ext cx="3384000" cy="307431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" y="228426"/>
            <a:ext cx="6156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3" marR="0" lvl="0" indent="-28574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892" marR="0" lvl="0" indent="-342892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Meteonetwork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crowd sourced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synoptic stations (approx. 1030)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892" marR="0" lvl="0" indent="-342892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FF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Quality check based on bias and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stdv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the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increments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FF"/>
              </a:buClr>
              <a:buSzTx/>
              <a:buFontTx/>
              <a:buNone/>
              <a:tabLst>
                <a:tab pos="355600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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176 stations used for T, 257 for wind speed (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operational in May 2025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729793" y="39824"/>
            <a:ext cx="5519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Assimilation of Meteonetwork T2m and wind speed obs</a:t>
            </a: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Google Shape;104;g2be80cb9c9e_0_123"/>
          <p:cNvSpPr/>
          <p:nvPr/>
        </p:nvSpPr>
        <p:spPr>
          <a:xfrm>
            <a:off x="0" y="1364707"/>
            <a:ext cx="5549394" cy="269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19" tIns="30600" rIns="61219" bIns="30600" anchor="t" anchorCtr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Tx/>
              <a:buNone/>
              <a:tabLst/>
              <a:defRPr/>
            </a:pPr>
            <a:r>
              <a:rPr kumimoji="0" lang="de-DE" sz="1350" b="0" i="0" u="none" strike="noStrike" kern="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surface</a:t>
            </a:r>
            <a:r>
              <a:rPr kumimoji="0" lang="it" sz="1350" b="0" i="0" u="none" strike="noStrike" kern="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temperature verification vs synop</a:t>
            </a:r>
            <a:endParaRPr kumimoji="0" sz="1350" b="0" i="0" u="none" strike="noStrike" kern="0" cap="none" spc="0" normalizeH="0" baseline="0" noProof="0" dirty="0">
              <a:ln>
                <a:noFill/>
              </a:ln>
              <a:solidFill>
                <a:srgbClr val="2D4B9B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74" y="1640604"/>
            <a:ext cx="4383492" cy="3274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Google Shape;104;g2be80cb9c9e_0_123"/>
          <p:cNvSpPr/>
          <p:nvPr/>
        </p:nvSpPr>
        <p:spPr>
          <a:xfrm>
            <a:off x="5951608" y="3500498"/>
            <a:ext cx="3064811" cy="22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19" tIns="30600" rIns="61219" bIns="30600" anchor="t" anchorCtr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Tx/>
              <a:buNone/>
              <a:tabLst/>
              <a:defRPr/>
            </a:pPr>
            <a:r>
              <a:rPr kumimoji="0" lang="en-GB" sz="105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Green</a:t>
            </a:r>
            <a:r>
              <a:rPr kumimoji="0" lang="en-GB" sz="1050" b="1" i="1" u="none" strike="noStrike" kern="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and </a:t>
            </a:r>
            <a:r>
              <a:rPr kumimoji="0" lang="en-GB" sz="105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yellow</a:t>
            </a:r>
            <a:r>
              <a:rPr kumimoji="0" lang="en-GB" sz="1050" b="1" i="1" u="none" strike="noStrike" kern="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stations assimilated</a:t>
            </a:r>
          </a:p>
        </p:txBody>
      </p:sp>
      <p:sp>
        <p:nvSpPr>
          <p:cNvPr id="13" name="CasellaDiTesto 4">
            <a:extLst>
              <a:ext uri="{FF2B5EF4-FFF2-40B4-BE49-F238E27FC236}">
                <a16:creationId xmlns:a16="http://schemas.microsoft.com/office/drawing/2014/main" id="{B12BA90C-C0E0-41EE-A275-7984736912B3}"/>
              </a:ext>
            </a:extLst>
          </p:cNvPr>
          <p:cNvSpPr txBox="1"/>
          <p:nvPr/>
        </p:nvSpPr>
        <p:spPr>
          <a:xfrm>
            <a:off x="4644008" y="3717488"/>
            <a:ext cx="45092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2026</a:t>
            </a:r>
          </a:p>
          <a:p>
            <a:pPr marL="342892" marR="0" lvl="0" indent="-342892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 of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Meteonetwork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stations (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3C62D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pressure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3C62D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rh2m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342892" marR="0" lvl="0" indent="-342892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FF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 of surface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from:</a:t>
            </a:r>
          </a:p>
          <a:p>
            <a:pPr marL="627063" marR="0" lvl="3" indent="-274638" algn="l" defTabSz="51435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198438" algn="l"/>
                <a:tab pos="404813" algn="l"/>
                <a:tab pos="3592513" algn="r"/>
                <a:tab pos="3670300" algn="l"/>
              </a:tabLst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C62D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MeteoMont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 (Army Alpine stations):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	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46	 stations</a:t>
            </a:r>
          </a:p>
          <a:p>
            <a:pPr marL="627063" marR="0" lvl="3" indent="-274638" algn="l" defTabSz="51435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198438" algn="l"/>
                <a:tab pos="404813" algn="l"/>
                <a:tab pos="3592513" algn="r"/>
                <a:tab pos="3670300" algn="l"/>
              </a:tabLst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C62D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Autostrade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: 	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250	 stations </a:t>
            </a:r>
          </a:p>
          <a:p>
            <a:pPr marL="627063" marR="0" lvl="3" indent="-274638" algn="l" defTabSz="51435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198438" algn="l"/>
                <a:tab pos="404813" algn="l"/>
                <a:tab pos="3592513" algn="r"/>
                <a:tab pos="3670300" algn="l"/>
              </a:tabLst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C62D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DPC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 (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C62D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Civil Protection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):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	approx. 5500	 stations</a:t>
            </a:r>
          </a:p>
        </p:txBody>
      </p:sp>
    </p:spTree>
    <p:extLst>
      <p:ext uri="{BB962C8B-B14F-4D97-AF65-F5344CB8AC3E}">
        <p14:creationId xmlns:p14="http://schemas.microsoft.com/office/powerpoint/2010/main" val="368343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3" name="Text Box 3"/>
          <p:cNvSpPr txBox="1">
            <a:spLocks noChangeArrowheads="1"/>
          </p:cNvSpPr>
          <p:nvPr/>
        </p:nvSpPr>
        <p:spPr bwMode="auto">
          <a:xfrm>
            <a:off x="467544" y="843577"/>
            <a:ext cx="8496944" cy="3476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0" bIns="35100">
            <a:spAutoFit/>
          </a:bodyPr>
          <a:lstStyle>
            <a:lvl1pPr marL="457200" indent="-457200" defTabSz="449263">
              <a:tabLst>
                <a:tab pos="457200" algn="l"/>
                <a:tab pos="914400" algn="l"/>
                <a:tab pos="1828800" algn="l"/>
                <a:tab pos="21574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449263">
              <a:tabLst>
                <a:tab pos="457200" algn="l"/>
                <a:tab pos="914400" algn="l"/>
                <a:tab pos="1828800" algn="l"/>
                <a:tab pos="21574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449263">
              <a:tabLst>
                <a:tab pos="457200" algn="l"/>
                <a:tab pos="914400" algn="l"/>
                <a:tab pos="1828800" algn="l"/>
                <a:tab pos="21574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449263">
              <a:tabLst>
                <a:tab pos="457200" algn="l"/>
                <a:tab pos="914400" algn="l"/>
                <a:tab pos="1828800" algn="l"/>
                <a:tab pos="21574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449263">
              <a:tabLst>
                <a:tab pos="457200" algn="l"/>
                <a:tab pos="914400" algn="l"/>
                <a:tab pos="1828800" algn="l"/>
                <a:tab pos="21574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828800" algn="l"/>
                <a:tab pos="21574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828800" algn="l"/>
                <a:tab pos="21574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828800" algn="l"/>
                <a:tab pos="21574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828800" algn="l"/>
                <a:tab pos="21574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795463" algn="l"/>
                <a:tab pos="1878013" algn="l"/>
                <a:tab pos="21574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1" lang="en-GB" sz="2000" b="0" i="0" u="none" strike="noStrike" kern="1200" cap="none" spc="0" normalizeH="0" baseline="0" noProof="0" dirty="0">
                <a:ln w="9525" cap="rnd" cmpd="sng" algn="ctr">
                  <a:solidFill>
                    <a:srgbClr val="00B050"/>
                  </a:solidFill>
                  <a:prstDash val="solid"/>
                  <a:bevel/>
                </a:ln>
                <a:solidFill>
                  <a:srgbClr val="01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KENDAscope</a:t>
            </a:r>
            <a:r>
              <a:rPr kumimoji="0" lang="en-US" alt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 pitchFamily="18" charset="2"/>
              </a:rPr>
              <a:t>:	</a:t>
            </a:r>
            <a:r>
              <a: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 pitchFamily="18" charset="2"/>
              </a:rPr>
              <a:t>KENDA from Surface to Cloud Observations Progressive Extension </a:t>
            </a:r>
            <a:endParaRPr kumimoji="0" lang="en-US" alt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Lucida Sans Unicode" pitchFamily="34" charset="0"/>
              <a:cs typeface="Lucida Sans Unicode" pitchFamily="34" charset="0"/>
              <a:sym typeface="Symbol" pitchFamily="18" charset="2"/>
            </a:endParaRPr>
          </a:p>
          <a:p>
            <a:pPr marL="0" marR="0" lvl="0" indent="0" algn="just" defTabSz="449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>
                <a:tab pos="457200" algn="l"/>
                <a:tab pos="914400" algn="l"/>
                <a:tab pos="1795463" algn="l"/>
                <a:tab pos="1878013" algn="l"/>
                <a:tab pos="21574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 pitchFamily="18" charset="2"/>
              </a:rPr>
              <a:t>			(Sept. 2020 – Aug. 2025)</a:t>
            </a:r>
          </a:p>
          <a:p>
            <a:pPr marL="0" marR="0" lvl="0" indent="0" algn="just" defTabSz="44926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>
                <a:tab pos="457200" algn="l"/>
                <a:tab pos="914400" algn="l"/>
                <a:tab pos="1828800" algn="l"/>
                <a:tab pos="21574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en-US" altLang="de-DE" sz="1350" b="0" i="0" u="none" strike="noStrike" kern="1200" cap="none" spc="0" normalizeH="0" baseline="0" noProof="0" dirty="0">
              <a:ln>
                <a:noFill/>
              </a:ln>
              <a:solidFill>
                <a:srgbClr val="2D4B9B"/>
              </a:solidFill>
              <a:effectLst/>
              <a:uLnTx/>
              <a:uFillTx/>
              <a:latin typeface="Arial" charset="0"/>
              <a:ea typeface="Lucida Sans Unicode" pitchFamily="34" charset="0"/>
              <a:cs typeface="Lucida Sans Unicode" pitchFamily="34" charset="0"/>
              <a:sym typeface="Symbol" pitchFamily="18" charset="2"/>
            </a:endParaRPr>
          </a:p>
          <a:p>
            <a:pPr marL="203597" marR="0" lvl="0" indent="-203597" algn="just" defTabSz="449263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2900" algn="l"/>
                <a:tab pos="685800" algn="l"/>
                <a:tab pos="941785" algn="l"/>
                <a:tab pos="161806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 pitchFamily="18" charset="2"/>
              </a:rPr>
              <a:t>Task 1:	algorithmic developments  (operational KENDA;  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 pitchFamily="18" charset="2"/>
              </a:rPr>
              <a:t>(C)</a:t>
            </a:r>
            <a:r>
              <a:rPr kumimoji="0" lang="en-US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 pitchFamily="18" charset="2"/>
              </a:rPr>
              <a:t>EnVar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 pitchFamily="18" charset="2"/>
              </a:rPr>
              <a:t>)</a:t>
            </a:r>
          </a:p>
          <a:p>
            <a:pPr marL="203597" marR="0" lvl="0" indent="-203597" algn="just" defTabSz="449263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2900" algn="l"/>
                <a:tab pos="685800" algn="l"/>
                <a:tab pos="941785" algn="l"/>
                <a:tab pos="161806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 pitchFamily="18" charset="2"/>
              </a:rPr>
              <a:t>Task 2: 	observations  (from surface to clouds)</a:t>
            </a:r>
          </a:p>
          <a:p>
            <a:pPr marL="0" marR="0" lvl="1" indent="0" algn="just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>
                <a:tab pos="342900" algn="l"/>
                <a:tab pos="685800" algn="l"/>
                <a:tab pos="941785" algn="l"/>
                <a:tab pos="161806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  <a:defRPr/>
            </a:pPr>
            <a:r>
              <a:rPr kumimoji="0" lang="en-US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			</a:t>
            </a:r>
            <a:r>
              <a:rPr kumimoji="0" lang="en-US" alt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2.1  </a:t>
            </a:r>
            <a:r>
              <a:rPr kumimoji="0" lang="en-US" alt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Radar</a:t>
            </a:r>
            <a:r>
              <a:rPr kumimoji="0" lang="en-US" alt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 </a:t>
            </a:r>
            <a:r>
              <a:rPr kumimoji="0" lang="en-US" alt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(Z + </a:t>
            </a:r>
            <a:r>
              <a:rPr kumimoji="0" lang="en-US" altLang="de-DE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Vr</a:t>
            </a:r>
            <a:r>
              <a:rPr kumimoji="0" lang="en-US" alt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)</a:t>
            </a:r>
          </a:p>
          <a:p>
            <a:pPr marL="0" marR="0" lvl="1" indent="0" algn="just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>
                <a:tab pos="342900" algn="l"/>
                <a:tab pos="685800" algn="l"/>
                <a:tab pos="941785" algn="l"/>
                <a:tab pos="161806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  <a:defRPr/>
            </a:pPr>
            <a:r>
              <a:rPr kumimoji="0" lang="en-US" alt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			2.2  </a:t>
            </a:r>
            <a:r>
              <a:rPr kumimoji="0" lang="en-US" alt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ground-based GNSS ZTD + STD (no positive impact after </a:t>
            </a:r>
            <a:r>
              <a:rPr kumimoji="0" lang="en-US" altLang="de-DE" sz="1300" dirty="0">
                <a:solidFill>
                  <a:srgbClr val="C00000"/>
                </a:solidFill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introduction of new Mode-S in 2022)</a:t>
            </a:r>
            <a:endParaRPr kumimoji="0" lang="en-US" altLang="de-DE" sz="13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Lucida Sans Unicode" pitchFamily="34" charset="0"/>
              <a:cs typeface="Lucida Sans Unicode" pitchFamily="34" charset="0"/>
              <a:sym typeface="Symbol"/>
            </a:endParaRPr>
          </a:p>
          <a:p>
            <a:pPr marL="0" marR="0" lvl="1" indent="0" algn="just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>
                <a:tab pos="342900" algn="l"/>
                <a:tab pos="685800" algn="l"/>
                <a:tab pos="941785" algn="l"/>
                <a:tab pos="161806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  <a:defRPr/>
            </a:pPr>
            <a:r>
              <a:rPr kumimoji="0" lang="en-US" alt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			2.3  </a:t>
            </a:r>
            <a:r>
              <a:rPr kumimoji="0" lang="en-US" alt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all-sky IR WV + VIS radiances (SEVIRI)</a:t>
            </a:r>
          </a:p>
          <a:p>
            <a:pPr marL="0" marR="0" lvl="1" indent="0" algn="just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>
                <a:tab pos="342900" algn="l"/>
                <a:tab pos="685800" algn="l"/>
                <a:tab pos="941785" algn="l"/>
                <a:tab pos="161806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  <a:defRPr/>
            </a:pPr>
            <a:r>
              <a:rPr kumimoji="0" lang="en-US" alt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			2.4  </a:t>
            </a:r>
            <a:r>
              <a:rPr kumimoji="0" lang="en-US" alt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MTG IRS</a:t>
            </a:r>
          </a:p>
          <a:p>
            <a:pPr marL="0" marR="0" lvl="1" indent="0" algn="just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>
                <a:tab pos="342900" algn="l"/>
                <a:tab pos="685800" algn="l"/>
                <a:tab pos="941785" algn="l"/>
                <a:tab pos="161806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  <a:defRPr/>
            </a:pPr>
            <a:r>
              <a:rPr kumimoji="0" lang="en-US" alt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			2.5  </a:t>
            </a:r>
            <a:r>
              <a:rPr kumimoji="0" lang="en-US" alt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screen-level </a:t>
            </a:r>
            <a:r>
              <a:rPr kumimoji="0" lang="en-US" altLang="de-DE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obs</a:t>
            </a:r>
            <a:r>
              <a:rPr kumimoji="0" lang="en-US" alt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 (T2M, RH2M; 10-m wind)</a:t>
            </a:r>
          </a:p>
          <a:p>
            <a:pPr marL="0" marR="0" lvl="1" indent="0" algn="just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>
                <a:tab pos="342900" algn="l"/>
                <a:tab pos="685800" algn="l"/>
                <a:tab pos="941785" algn="l"/>
                <a:tab pos="161806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  <a:defRPr/>
            </a:pPr>
            <a:r>
              <a:rPr kumimoji="0" lang="en-US" alt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			2.6  </a:t>
            </a:r>
            <a:r>
              <a:rPr kumimoji="0" lang="en-US" alt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PBL profiling </a:t>
            </a:r>
            <a:r>
              <a:rPr kumimoji="0" lang="en-US" altLang="de-DE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obs</a:t>
            </a:r>
            <a:r>
              <a:rPr kumimoji="0" lang="en-US" alt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  </a:t>
            </a:r>
            <a:r>
              <a:rPr kumimoji="0" lang="en-US" alt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(</a:t>
            </a:r>
            <a:r>
              <a:rPr kumimoji="0" lang="en-US" alt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wind lidar</a:t>
            </a:r>
            <a:r>
              <a:rPr kumimoji="0" lang="en-US" alt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, </a:t>
            </a:r>
            <a:r>
              <a:rPr kumimoji="0" lang="en-US" alt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MW radiometer, </a:t>
            </a:r>
            <a:r>
              <a:rPr kumimoji="0" lang="en-US" alt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Raman lidar</a:t>
            </a:r>
            <a:r>
              <a:rPr kumimoji="0" lang="en-US" alt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, drones, </a:t>
            </a:r>
            <a:r>
              <a:rPr kumimoji="0" lang="en-US" alt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DIAL, cloud radar, </a:t>
            </a:r>
            <a:r>
              <a:rPr kumimoji="0" lang="en-US" alt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towers</a:t>
            </a:r>
            <a:r>
              <a:rPr kumimoji="0" lang="en-US" alt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)</a:t>
            </a:r>
            <a:endParaRPr kumimoji="0" lang="en-US" altLang="de-DE" sz="13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Lucida Sans Unicode" pitchFamily="34" charset="0"/>
              <a:cs typeface="Lucida Sans Unicode" pitchFamily="34" charset="0"/>
              <a:sym typeface="Symbol" pitchFamily="18" charset="2"/>
            </a:endParaRPr>
          </a:p>
          <a:p>
            <a:pPr marL="203597" marR="0" lvl="0" indent="-203597" algn="just" defTabSz="449263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2900" algn="l"/>
                <a:tab pos="685800" algn="l"/>
                <a:tab pos="941785" algn="l"/>
                <a:tab pos="161806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  <a:defRPr/>
            </a:pPr>
            <a:r>
              <a:rPr kumimoji="0" lang="en-US" alt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 pitchFamily="18" charset="2"/>
              </a:rPr>
              <a:t>Task 3:	soil / surface: </a:t>
            </a:r>
            <a:r>
              <a:rPr kumimoji="0" lang="en-US" alt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 pitchFamily="18" charset="2"/>
              </a:rPr>
              <a:t>SMA</a:t>
            </a:r>
            <a:r>
              <a:rPr kumimoji="0" lang="en-US" alt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 pitchFamily="18" charset="2"/>
              </a:rPr>
              <a:t>, </a:t>
            </a:r>
            <a:r>
              <a:rPr kumimoji="0" lang="en-US" alt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 pitchFamily="18" charset="2"/>
              </a:rPr>
              <a:t>snow</a:t>
            </a:r>
            <a:endParaRPr kumimoji="0" lang="en-US" altLang="de-DE" sz="1200" b="0" i="0" u="none" strike="noStrike" kern="1200" cap="none" spc="0" normalizeH="0" baseline="0" noProof="0" dirty="0">
              <a:ln>
                <a:noFill/>
              </a:ln>
              <a:solidFill>
                <a:srgbClr val="2D4B9B"/>
              </a:solidFill>
              <a:effectLst/>
              <a:uLnTx/>
              <a:uFillTx/>
              <a:latin typeface="Arial" charset="0"/>
              <a:ea typeface="Lucida Sans Unicode" pitchFamily="34" charset="0"/>
              <a:cs typeface="Lucida Sans Unicode" pitchFamily="34" charset="0"/>
              <a:sym typeface="Symbol" pitchFamily="18" charset="2"/>
            </a:endParaRPr>
          </a:p>
        </p:txBody>
      </p:sp>
      <p:sp>
        <p:nvSpPr>
          <p:cNvPr id="5124" name="Rectangle 2"/>
          <p:cNvSpPr>
            <a:spLocks noChangeArrowheads="1"/>
          </p:cNvSpPr>
          <p:nvPr/>
        </p:nvSpPr>
        <p:spPr bwMode="auto">
          <a:xfrm>
            <a:off x="395536" y="141685"/>
            <a:ext cx="5760639" cy="53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640" tIns="32320" rIns="64640" bIns="32320" anchor="ctr"/>
          <a:lstStyle>
            <a:lvl1pPr>
              <a:spcBef>
                <a:spcPct val="20000"/>
              </a:spcBef>
              <a:buClr>
                <a:schemeClr val="tx2"/>
              </a:buClr>
              <a:buSzPct val="105000"/>
              <a:buChar char="•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Brief </a:t>
            </a:r>
            <a:r>
              <a:rPr kumimoji="1" lang="en-US" alt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KENDAscope</a:t>
            </a:r>
            <a:r>
              <a:rPr kumimoji="1" lang="en-US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review</a:t>
            </a:r>
          </a:p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1" lang="de-DE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Christoph Schraff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0F3BDF5-6B33-470A-AA3B-A47717615F7F}"/>
              </a:ext>
            </a:extLst>
          </p:cNvPr>
          <p:cNvSpPr txBox="1"/>
          <p:nvPr/>
        </p:nvSpPr>
        <p:spPr>
          <a:xfrm rot="20877889">
            <a:off x="7306874" y="3067771"/>
            <a:ext cx="1327604" cy="221018"/>
          </a:xfrm>
          <a:prstGeom prst="rect">
            <a:avLst/>
          </a:prstGeom>
          <a:solidFill>
            <a:srgbClr val="F2F4FC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36000" tIns="3600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>
                <a:tab pos="719138" algn="l"/>
                <a:tab pos="1614488" algn="l"/>
                <a:tab pos="2333625" algn="l"/>
              </a:tabLst>
              <a:defRPr/>
            </a:pPr>
            <a:r>
              <a:rPr lang="en-US" sz="1200" dirty="0">
                <a:solidFill>
                  <a:srgbClr val="008000"/>
                </a:solidFill>
                <a:latin typeface="Arial"/>
                <a:sym typeface="Symbol" panose="05050102010706020507" pitchFamily="18" charset="2"/>
              </a:rPr>
              <a:t>operationalized</a:t>
            </a:r>
            <a:endParaRPr lang="en-US" sz="1200" dirty="0">
              <a:solidFill>
                <a:srgbClr val="C00000"/>
              </a:solidFill>
              <a:latin typeface="Arial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105281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ADD13E8-255B-4D57-A48B-E0C61F06D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94" y="914482"/>
            <a:ext cx="5059852" cy="22505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6185F96-DEE0-4C38-A4CF-380112F676DB}"/>
              </a:ext>
            </a:extLst>
          </p:cNvPr>
          <p:cNvSpPr txBox="1"/>
          <p:nvPr/>
        </p:nvSpPr>
        <p:spPr>
          <a:xfrm>
            <a:off x="170795" y="123478"/>
            <a:ext cx="3539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Assimilation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AI</a:t>
            </a:r>
          </a:p>
        </p:txBody>
      </p:sp>
      <p:sp>
        <p:nvSpPr>
          <p:cNvPr id="13" name="Inhaltsplatzhalter 13">
            <a:extLst>
              <a:ext uri="{FF2B5EF4-FFF2-40B4-BE49-F238E27FC236}">
                <a16:creationId xmlns:a16="http://schemas.microsoft.com/office/drawing/2014/main" id="{16F55631-059F-45F4-8BE8-72014E640A3C}"/>
              </a:ext>
            </a:extLst>
          </p:cNvPr>
          <p:cNvSpPr txBox="1">
            <a:spLocks/>
          </p:cNvSpPr>
          <p:nvPr/>
        </p:nvSpPr>
        <p:spPr>
          <a:xfrm>
            <a:off x="5036819" y="735063"/>
            <a:ext cx="4011687" cy="3850094"/>
          </a:xfrm>
          <a:prstGeom prst="rect">
            <a:avLst/>
          </a:prstGeom>
        </p:spPr>
        <p:txBody>
          <a:bodyPr vert="horz" lIns="72000" tIns="36000" rIns="72000" bIns="36000" rtlCol="0">
            <a:normAutofit lnSpcReduction="10000"/>
          </a:bodyPr>
          <a:lstStyle>
            <a:lvl1pPr marL="352425" marR="0" indent="-352425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anose="05000000000000000000" pitchFamily="2" charset="2"/>
              <a:buChar char=""/>
              <a:tabLst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92150" marR="0" indent="-26035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METHOD</a:t>
            </a:r>
          </a:p>
          <a:p>
            <a:pPr marL="352425" marR="0" lvl="0" indent="-352425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"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classical data assimilation functional is used as a loss function to optimize the model weights:</a:t>
            </a:r>
            <a:b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b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b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52425" marR="0" lvl="0" indent="-352425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"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52425" marR="0" lvl="0" indent="-352425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"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52425" marR="0" lvl="0" indent="-352425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"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52425" marR="0" lvl="0" indent="-352425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"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None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52425" marR="0" lvl="0" indent="-352425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"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reference: J. Keller and R. Potthast, arXiv:2406.00390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51733D43-5672-44E4-A4C1-68BE643DED25}"/>
                  </a:ext>
                </a:extLst>
              </p:cNvPr>
              <p:cNvSpPr txBox="1"/>
              <p:nvPr/>
            </p:nvSpPr>
            <p:spPr>
              <a:xfrm>
                <a:off x="1562907" y="2391461"/>
                <a:ext cx="3003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b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D4B9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51733D43-5672-44E4-A4C1-68BE643DED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2907" y="2391461"/>
                <a:ext cx="300339" cy="276999"/>
              </a:xfrm>
              <a:prstGeom prst="rect">
                <a:avLst/>
              </a:prstGeom>
              <a:blipFill>
                <a:blip r:embed="rId4"/>
                <a:stretch>
                  <a:fillRect l="-10000" r="-4000" b="-1739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4ECD25BB-0BCA-4579-A646-4EDFB32795A3}"/>
                  </a:ext>
                </a:extLst>
              </p:cNvPr>
              <p:cNvSpPr txBox="1"/>
              <p:nvPr/>
            </p:nvSpPr>
            <p:spPr>
              <a:xfrm>
                <a:off x="4172359" y="2391461"/>
                <a:ext cx="30476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b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D4B9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4ECD25BB-0BCA-4579-A646-4EDFB32795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2359" y="2391461"/>
                <a:ext cx="304763" cy="276999"/>
              </a:xfrm>
              <a:prstGeom prst="rect">
                <a:avLst/>
              </a:prstGeom>
              <a:blipFill>
                <a:blip r:embed="rId5"/>
                <a:stretch>
                  <a:fillRect l="-10000" b="-1304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0AB33459-0E9E-40BB-857C-EB193968EE78}"/>
                  </a:ext>
                </a:extLst>
              </p:cNvPr>
              <p:cNvSpPr txBox="1"/>
              <p:nvPr/>
            </p:nvSpPr>
            <p:spPr>
              <a:xfrm>
                <a:off x="1614108" y="1253832"/>
                <a:ext cx="1979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de-D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</m:oMath>
                  </m:oMathPara>
                </a14:m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0AB33459-0E9E-40BB-857C-EB193968EE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108" y="1253832"/>
                <a:ext cx="197938" cy="276999"/>
              </a:xfrm>
              <a:prstGeom prst="rect">
                <a:avLst/>
              </a:prstGeom>
              <a:blipFill>
                <a:blip r:embed="rId6"/>
                <a:stretch>
                  <a:fillRect l="-28125" r="-25000" b="-2888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9CF90270-559E-4492-979A-8E37C95C4DEA}"/>
                  </a:ext>
                </a:extLst>
              </p:cNvPr>
              <p:cNvSpPr txBox="1"/>
              <p:nvPr/>
            </p:nvSpPr>
            <p:spPr>
              <a:xfrm>
                <a:off x="3988655" y="1355175"/>
                <a:ext cx="672172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de-DE" sz="1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de-DE" sz="1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  <m:r>
                            <a:rPr kumimoji="0" lang="de-DE" sz="1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de-DE" sz="1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b>
                          <m:r>
                            <a:rPr kumimoji="0" lang="de-DE" sz="1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𝑎</m:t>
                          </m:r>
                        </m:sub>
                      </m:sSub>
                      <m:r>
                        <a:rPr kumimoji="0" lang="de-DE" sz="1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D4B9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9CF90270-559E-4492-979A-8E37C95C4D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8655" y="1355175"/>
                <a:ext cx="672172" cy="184666"/>
              </a:xfrm>
              <a:prstGeom prst="rect">
                <a:avLst/>
              </a:prstGeom>
              <a:blipFill>
                <a:blip r:embed="rId7"/>
                <a:stretch>
                  <a:fillRect b="-3871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641CD211-C233-4C9B-8A28-107785C6FE30}"/>
                  </a:ext>
                </a:extLst>
              </p:cNvPr>
              <p:cNvSpPr txBox="1"/>
              <p:nvPr/>
            </p:nvSpPr>
            <p:spPr>
              <a:xfrm>
                <a:off x="5612598" y="1753572"/>
                <a:ext cx="3136115" cy="3402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de-DE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J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de-DE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5AAB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  <m:r>
                        <a:rPr kumimoji="0" lang="de-DE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de-DE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𝛼</m:t>
                      </m:r>
                      <m:sSubSup>
                        <m:sSubSupPr>
                          <m:ctrlPr>
                            <a:rPr kumimoji="0" lang="de-DE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5AAB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kumimoji="0" lang="de-DE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15AAB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15AAB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  <m:r>
                                <a:rPr kumimoji="0" lang="de-DE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15AAB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0" lang="de-DE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15AAB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de-DE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15AAB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de-DE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15AAB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sSup>
                            <m:sSupPr>
                              <m:ctrlPr>
                                <a:rPr kumimoji="0" lang="de-DE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15AAB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de-DE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15AAB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e>
                            <m:sup>
                              <m:r>
                                <a:rPr kumimoji="0" lang="de-DE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15AAB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−1</m:t>
                              </m:r>
                            </m:sup>
                          </m:sSup>
                        </m:sub>
                        <m:sup>
                          <m:r>
                            <a:rPr kumimoji="0" lang="de-DE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15AAB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bSup>
                      <m:r>
                        <a:rPr kumimoji="0" lang="de-DE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bSup>
                        <m:sSubSupPr>
                          <m:ctrlPr>
                            <a:rPr kumimoji="0" lang="de-DE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0C05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kumimoji="0" lang="de-DE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0C05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0C05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𝐻</m:t>
                              </m:r>
                              <m:r>
                                <a:rPr kumimoji="0" lang="de-DE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0C05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[</m:t>
                              </m:r>
                              <m:r>
                                <a:rPr kumimoji="0" lang="en-US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0C05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  <m:r>
                                <a:rPr kumimoji="0" lang="de-DE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0C05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]</m:t>
                              </m:r>
                              <m:r>
                                <a:rPr kumimoji="0" lang="en-US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0C05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de-DE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0C05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</m:e>
                          </m:d>
                        </m:e>
                        <m:sub>
                          <m:sSup>
                            <m:sSupPr>
                              <m:ctrlPr>
                                <a:rPr kumimoji="0" lang="de-DE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0C05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de-DE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0C05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𝑅</m:t>
                              </m:r>
                            </m:e>
                            <m:sup>
                              <m:r>
                                <a:rPr kumimoji="0" lang="de-DE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0C05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−1</m:t>
                              </m:r>
                            </m:sup>
                          </m:sSup>
                        </m:sub>
                        <m:sup>
                          <m:r>
                            <a:rPr kumimoji="0" lang="de-DE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0C05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641CD211-C233-4C9B-8A28-107785C6FE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2598" y="1753572"/>
                <a:ext cx="3136115" cy="340286"/>
              </a:xfrm>
              <a:prstGeom prst="rect">
                <a:avLst/>
              </a:prstGeom>
              <a:blipFill>
                <a:blip r:embed="rId8"/>
                <a:stretch>
                  <a:fillRect b="-545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A173250E-180B-481E-934B-62DBF67A1930}"/>
                  </a:ext>
                </a:extLst>
              </p:cNvPr>
              <p:cNvSpPr txBox="1"/>
              <p:nvPr/>
            </p:nvSpPr>
            <p:spPr>
              <a:xfrm>
                <a:off x="5894052" y="2248003"/>
                <a:ext cx="2592376" cy="14927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GB" sz="13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𝛼</m:t>
                    </m:r>
                  </m:oMath>
                </a14:m>
                <a:r>
                  <a:rPr kumimoji="0" lang="en-GB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: Tikhonov regulator</a:t>
                </a:r>
                <a:br>
                  <a:rPr kumimoji="0" lang="en-GB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kumimoji="0" lang="en-GB" sz="13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GB" sz="13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en-GB" sz="13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𝑎</m:t>
                        </m:r>
                      </m:sub>
                    </m:sSub>
                    <m:r>
                      <a:rPr kumimoji="0" lang="en-GB" sz="13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r>
                      <m:rPr>
                        <m:nor/>
                      </m:rPr>
                      <a:rPr kumimoji="0" lang="en-GB" sz="13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argmin</m:t>
                    </m:r>
                    <m:r>
                      <a:rPr kumimoji="0" lang="en-GB" sz="13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(</m:t>
                    </m:r>
                    <m:r>
                      <a:rPr kumimoji="0" lang="en-GB" sz="13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𝐽</m:t>
                    </m:r>
                    <m:r>
                      <a:rPr kumimoji="0" lang="en-GB" sz="13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)</m:t>
                    </m:r>
                  </m:oMath>
                </a14:m>
                <a:r>
                  <a:rPr kumimoji="0" lang="en-GB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: analysis state</a:t>
                </a:r>
                <a:br>
                  <a:rPr kumimoji="0" lang="en-GB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kumimoji="0" lang="en-GB" sz="13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GB" sz="13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en-GB" sz="13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𝑏</m:t>
                        </m:r>
                      </m:sub>
                    </m:sSub>
                  </m:oMath>
                </a14:m>
                <a:r>
                  <a:rPr kumimoji="0" lang="en-GB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: background state</a:t>
                </a:r>
                <a:br>
                  <a:rPr kumimoji="0" lang="en-GB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</a:br>
                <a14:m>
                  <m:oMath xmlns:m="http://schemas.openxmlformats.org/officeDocument/2006/math">
                    <m:r>
                      <a:rPr kumimoji="0" lang="en-GB" sz="13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𝐵</m:t>
                    </m:r>
                  </m:oMath>
                </a14:m>
                <a:r>
                  <a:rPr kumimoji="0" lang="en-GB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: model space covariance</a:t>
                </a:r>
                <a:br>
                  <a:rPr kumimoji="0" lang="en-GB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GB" sz="13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R</m:t>
                    </m:r>
                  </m:oMath>
                </a14:m>
                <a:r>
                  <a:rPr kumimoji="0" lang="en-GB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: observation space covariance</a:t>
                </a:r>
                <a:br>
                  <a:rPr kumimoji="0" lang="en-GB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</a:br>
                <a14:m>
                  <m:oMath xmlns:m="http://schemas.openxmlformats.org/officeDocument/2006/math">
                    <m:r>
                      <a:rPr kumimoji="0" lang="en-GB" sz="13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𝐻</m:t>
                    </m:r>
                  </m:oMath>
                </a14:m>
                <a:r>
                  <a:rPr kumimoji="0" lang="en-GB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: forward operator</a:t>
                </a:r>
                <a:br>
                  <a:rPr kumimoji="0" lang="en-GB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</a:br>
                <a14:m>
                  <m:oMath xmlns:m="http://schemas.openxmlformats.org/officeDocument/2006/math">
                    <m:r>
                      <a:rPr kumimoji="0" lang="en-GB" sz="13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𝑦</m:t>
                    </m:r>
                  </m:oMath>
                </a14:m>
                <a:r>
                  <a:rPr kumimoji="0" lang="en-GB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: observation</a:t>
                </a:r>
              </a:p>
            </p:txBody>
          </p:sp>
        </mc:Choice>
        <mc:Fallback xmlns=""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A173250E-180B-481E-934B-62DBF67A19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4052" y="2248003"/>
                <a:ext cx="2592376" cy="1492716"/>
              </a:xfrm>
              <a:prstGeom prst="rect">
                <a:avLst/>
              </a:prstGeom>
              <a:blipFill>
                <a:blip r:embed="rId9"/>
                <a:stretch>
                  <a:fillRect t="-408" b="-244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hteck 25">
            <a:extLst>
              <a:ext uri="{FF2B5EF4-FFF2-40B4-BE49-F238E27FC236}">
                <a16:creationId xmlns:a16="http://schemas.microsoft.com/office/drawing/2014/main" id="{D15BF1D2-85CD-42F6-9DA5-370CB9824505}"/>
              </a:ext>
            </a:extLst>
          </p:cNvPr>
          <p:cNvSpPr/>
          <p:nvPr/>
        </p:nvSpPr>
        <p:spPr>
          <a:xfrm>
            <a:off x="341274" y="3414974"/>
            <a:ext cx="4507550" cy="1074419"/>
          </a:xfrm>
          <a:prstGeom prst="rect">
            <a:avLst/>
          </a:prstGeom>
          <a:solidFill>
            <a:srgbClr val="E7F5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There is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 target data (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labels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for training!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model 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learns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to estimate the analysis from minimising the loss function.</a:t>
            </a:r>
          </a:p>
        </p:txBody>
      </p:sp>
    </p:spTree>
    <p:extLst>
      <p:ext uri="{BB962C8B-B14F-4D97-AF65-F5344CB8AC3E}">
        <p14:creationId xmlns:p14="http://schemas.microsoft.com/office/powerpoint/2010/main" val="1452659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/>
          </p:nvPr>
        </p:nvSpPr>
        <p:spPr>
          <a:xfrm>
            <a:off x="275400" y="4239720"/>
            <a:ext cx="8532000" cy="331560"/>
          </a:xfrm>
          <a:prstGeom prst="rect">
            <a:avLst/>
          </a:prstGeom>
          <a:noFill/>
          <a:ln w="0">
            <a:noFill/>
          </a:ln>
        </p:spPr>
        <p:txBody>
          <a:bodyPr lIns="68400" tIns="34200" rIns="68400" bIns="34200" anchor="t">
            <a:noAutofit/>
          </a:bodyPr>
          <a:lstStyle/>
          <a:p>
            <a:pPr indent="0" algn="ctr">
              <a:lnSpc>
                <a:spcPct val="115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it" sz="1500" b="0" u="none" strike="noStrike">
                <a:solidFill>
                  <a:schemeClr val="dk1"/>
                </a:solidFill>
                <a:uFillTx/>
                <a:latin typeface="Calibri"/>
                <a:ea typeface="Calibri"/>
              </a:rPr>
              <a:t>Observations: hourly radar-estimated precipitation over Italy corrected with rain-gauges. Boxes: 0.2° x 0.2°</a:t>
            </a:r>
            <a:endParaRPr lang="en-US" sz="15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title"/>
          </p:nvPr>
        </p:nvSpPr>
        <p:spPr>
          <a:xfrm>
            <a:off x="274320" y="0"/>
            <a:ext cx="8595000" cy="6321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it" sz="2400" b="0" u="none" strike="noStrike">
                <a:solidFill>
                  <a:schemeClr val="dk1"/>
                </a:solidFill>
                <a:uFillTx/>
                <a:latin typeface="Prompt SemiBold"/>
                <a:ea typeface="Prompt SemiBold"/>
              </a:rPr>
              <a:t>Towards 1 km resolution: QPF verification (FSS)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67" name="Google Shape;100;g376d6fd4bdc_0_299"/>
          <p:cNvPicPr/>
          <p:nvPr/>
        </p:nvPicPr>
        <p:blipFill>
          <a:blip r:embed="rId2"/>
          <a:stretch/>
        </p:blipFill>
        <p:spPr>
          <a:xfrm>
            <a:off x="6733080" y="4780800"/>
            <a:ext cx="770760" cy="287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8" name="Google Shape;101;g376d6fd4bdc_0_299"/>
          <p:cNvPicPr/>
          <p:nvPr/>
        </p:nvPicPr>
        <p:blipFill>
          <a:blip r:embed="rId3"/>
          <a:srcRect l="28" r="20"/>
          <a:stretch/>
        </p:blipFill>
        <p:spPr>
          <a:xfrm>
            <a:off x="106920" y="1094760"/>
            <a:ext cx="2879640" cy="2781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9" name="Google Shape;102;g376d6fd4bdc_0_299"/>
          <p:cNvPicPr/>
          <p:nvPr/>
        </p:nvPicPr>
        <p:blipFill>
          <a:blip r:embed="rId4"/>
          <a:srcRect t="969" b="969"/>
          <a:stretch/>
        </p:blipFill>
        <p:spPr>
          <a:xfrm>
            <a:off x="3101400" y="1094760"/>
            <a:ext cx="2879640" cy="2781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0" name="Google Shape;103;g376d6fd4bdc_0_299"/>
          <p:cNvPicPr/>
          <p:nvPr/>
        </p:nvPicPr>
        <p:blipFill>
          <a:blip r:embed="rId5"/>
          <a:srcRect t="969" b="969"/>
          <a:stretch/>
        </p:blipFill>
        <p:spPr>
          <a:xfrm>
            <a:off x="6111000" y="1094760"/>
            <a:ext cx="2879640" cy="2781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1" name="Google Shape;104;g376d6fd4bdc_0_299"/>
          <p:cNvSpPr/>
          <p:nvPr/>
        </p:nvSpPr>
        <p:spPr>
          <a:xfrm>
            <a:off x="142560" y="775080"/>
            <a:ext cx="2844000" cy="41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normAutofit fontScale="92500" lnSpcReduction="19999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thr = 0.1 mm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5;g376d6fd4bdc_0_299"/>
          <p:cNvSpPr/>
          <p:nvPr/>
        </p:nvSpPr>
        <p:spPr>
          <a:xfrm>
            <a:off x="3150000" y="775080"/>
            <a:ext cx="2844000" cy="41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normAutofit fontScale="92500" lnSpcReduction="19999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thr = 1.0 mm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6;g376d6fd4bdc_0_299"/>
          <p:cNvSpPr/>
          <p:nvPr/>
        </p:nvSpPr>
        <p:spPr>
          <a:xfrm>
            <a:off x="6157080" y="775080"/>
            <a:ext cx="2844000" cy="41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normAutofit fontScale="92500" lnSpcReduction="19999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thr = 5.0 mm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13">
            <a:extLst>
              <a:ext uri="{FF2B5EF4-FFF2-40B4-BE49-F238E27FC236}">
                <a16:creationId xmlns:a16="http://schemas.microsoft.com/office/drawing/2014/main" id="{349B9B78-2AE1-4891-993A-1DFC27832BF5}"/>
              </a:ext>
            </a:extLst>
          </p:cNvPr>
          <p:cNvSpPr txBox="1">
            <a:spLocks/>
          </p:cNvSpPr>
          <p:nvPr/>
        </p:nvSpPr>
        <p:spPr>
          <a:xfrm>
            <a:off x="170794" y="915566"/>
            <a:ext cx="2769256" cy="3235107"/>
          </a:xfrm>
          <a:prstGeom prst="rect">
            <a:avLst/>
          </a:prstGeom>
        </p:spPr>
        <p:txBody>
          <a:bodyPr vert="horz" lIns="72000" tIns="36000" rIns="72000" bIns="36000" rtlCol="0">
            <a:spAutoFit/>
          </a:bodyPr>
          <a:lstStyle>
            <a:lvl1pPr marL="352425" marR="0" indent="-352425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anose="05000000000000000000" pitchFamily="2" charset="2"/>
              <a:buChar char=""/>
              <a:tabLst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92150" marR="0" indent="-26035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ACHIEVEMENTS</a:t>
            </a:r>
          </a:p>
          <a:p>
            <a:pPr marL="352425" marR="0" lvl="0" indent="-352425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"/>
              <a:tabLst>
                <a:tab pos="360363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global DA of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2m temperature</a:t>
            </a:r>
          </a:p>
          <a:p>
            <a:pPr marL="352425" marR="0" lvl="0" indent="-352425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"/>
              <a:tabLst>
                <a:tab pos="360363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reading and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processing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of NWP data and observations</a:t>
            </a:r>
          </a:p>
          <a:p>
            <a:pPr marL="352425" marR="0" lvl="0" indent="-352425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"/>
              <a:tabLst>
                <a:tab pos="360363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NN forward operators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None/>
              <a:tabLst>
                <a:tab pos="360363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for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in-situ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data</a:t>
            </a:r>
          </a:p>
          <a:p>
            <a:pPr marL="352425" marR="0" lvl="0" indent="-352425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"/>
              <a:tabLst>
                <a:tab pos="360363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post-processing of cloud diagnostics with SEVIRI data</a:t>
            </a:r>
          </a:p>
          <a:p>
            <a:pPr marL="352425" marR="0" lvl="0" indent="-352425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"/>
              <a:tabLst>
                <a:tab pos="360363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basis for FRAIM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None/>
              <a:tabLst>
                <a:tab pos="360363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(AI framework at DWD,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None/>
              <a:tabLst>
                <a:tab pos="360363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with modularized AIDA)</a:t>
            </a:r>
          </a:p>
        </p:txBody>
      </p:sp>
      <p:sp>
        <p:nvSpPr>
          <p:cNvPr id="16" name="Inhaltsplatzhalter 13">
            <a:extLst>
              <a:ext uri="{FF2B5EF4-FFF2-40B4-BE49-F238E27FC236}">
                <a16:creationId xmlns:a16="http://schemas.microsoft.com/office/drawing/2014/main" id="{10423895-3107-4B6B-90EE-6544B68F0562}"/>
              </a:ext>
            </a:extLst>
          </p:cNvPr>
          <p:cNvSpPr txBox="1">
            <a:spLocks/>
          </p:cNvSpPr>
          <p:nvPr/>
        </p:nvSpPr>
        <p:spPr>
          <a:xfrm>
            <a:off x="3098888" y="915566"/>
            <a:ext cx="2769256" cy="3235107"/>
          </a:xfrm>
          <a:prstGeom prst="rect">
            <a:avLst/>
          </a:prstGeom>
        </p:spPr>
        <p:txBody>
          <a:bodyPr vert="horz" lIns="72000" tIns="36000" rIns="72000" bIns="36000" rtlCol="0">
            <a:spAutoFit/>
          </a:bodyPr>
          <a:lstStyle>
            <a:lvl1pPr marL="352425" marR="0" indent="-352425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anose="05000000000000000000" pitchFamily="2" charset="2"/>
              <a:buChar char=""/>
              <a:tabLst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92150" marR="0" indent="-26035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DEVEOPMENT</a:t>
            </a:r>
          </a:p>
          <a:p>
            <a:pPr marL="352425" marR="0" lvl="0" indent="-352425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"/>
              <a:tabLst>
                <a:tab pos="360363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 of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upper air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observations for smaller domains</a:t>
            </a:r>
          </a:p>
          <a:p>
            <a:pPr marL="352425" marR="0" lvl="0" indent="-352425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"/>
              <a:tabLst>
                <a:tab pos="360363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running RTTOV as forward operator inside a NN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None/>
              <a:tabLst>
                <a:tab pos="360363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(for DA of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satellite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data)</a:t>
            </a:r>
          </a:p>
          <a:p>
            <a:pPr marL="352425" marR="0" lvl="0" indent="-352425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"/>
              <a:tabLst>
                <a:tab pos="360363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transformations of the physical state and loss function for more efficient evaluation</a:t>
            </a:r>
          </a:p>
          <a:p>
            <a:pPr marL="352425" marR="0" lvl="0" indent="-352425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"/>
              <a:tabLst>
                <a:tab pos="360363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combination of different NWP forecasts (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SYNCAST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</p:txBody>
      </p:sp>
      <p:sp>
        <p:nvSpPr>
          <p:cNvPr id="18" name="Inhaltsplatzhalter 13">
            <a:extLst>
              <a:ext uri="{FF2B5EF4-FFF2-40B4-BE49-F238E27FC236}">
                <a16:creationId xmlns:a16="http://schemas.microsoft.com/office/drawing/2014/main" id="{1E02E744-E006-478B-B508-E14179EBCD68}"/>
              </a:ext>
            </a:extLst>
          </p:cNvPr>
          <p:cNvSpPr txBox="1">
            <a:spLocks/>
          </p:cNvSpPr>
          <p:nvPr/>
        </p:nvSpPr>
        <p:spPr>
          <a:xfrm>
            <a:off x="6123224" y="915566"/>
            <a:ext cx="2769256" cy="2142501"/>
          </a:xfrm>
          <a:prstGeom prst="rect">
            <a:avLst/>
          </a:prstGeom>
        </p:spPr>
        <p:txBody>
          <a:bodyPr vert="horz" lIns="72000" tIns="36000" rIns="72000" bIns="36000" rtlCol="0">
            <a:spAutoFit/>
          </a:bodyPr>
          <a:lstStyle>
            <a:lvl1pPr marL="352425" marR="0" indent="-352425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anose="05000000000000000000" pitchFamily="2" charset="2"/>
              <a:buChar char=""/>
              <a:tabLst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92150" marR="0" indent="-26035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FUTURE PLANS</a:t>
            </a:r>
          </a:p>
          <a:p>
            <a:pPr marL="352425" marR="0" lvl="0" indent="-352425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"/>
              <a:tabLst>
                <a:tab pos="360363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model parallelism with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sharding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None/>
              <a:tabLst>
                <a:tab pos="360363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for global 3d atm. states</a:t>
            </a:r>
          </a:p>
          <a:p>
            <a:pPr marL="352425" marR="0" lvl="0" indent="-352425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"/>
              <a:tabLst>
                <a:tab pos="360363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more efficient data handling for large datasets</a:t>
            </a:r>
          </a:p>
          <a:p>
            <a:pPr marL="352425" marR="0" lvl="0" indent="-352425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"/>
              <a:tabLst>
                <a:tab pos="360363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implementation of more forward operators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91E2F51-F5C8-47B3-A85D-89DC23A87DC5}"/>
              </a:ext>
            </a:extLst>
          </p:cNvPr>
          <p:cNvSpPr txBox="1"/>
          <p:nvPr/>
        </p:nvSpPr>
        <p:spPr>
          <a:xfrm>
            <a:off x="170795" y="123478"/>
            <a:ext cx="3539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Assimilation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AI</a:t>
            </a:r>
          </a:p>
        </p:txBody>
      </p:sp>
    </p:spTree>
    <p:extLst>
      <p:ext uri="{BB962C8B-B14F-4D97-AF65-F5344CB8AC3E}">
        <p14:creationId xmlns:p14="http://schemas.microsoft.com/office/powerpoint/2010/main" val="21183792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778DFC-635B-4681-90D9-4834C1831BF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1179830" y="1130643"/>
            <a:ext cx="2519778" cy="324364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lvl="0" indent="0" hangingPunc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600" kern="0" dirty="0">
                <a:solidFill>
                  <a:srgbClr val="000000"/>
                </a:solidFill>
                <a:latin typeface="Arial"/>
                <a:cs typeface="Arial"/>
              </a:rPr>
              <a:t>Currently developed </a:t>
            </a:r>
            <a:r>
              <a:rPr lang="en-US" sz="1600" kern="0" dirty="0" err="1">
                <a:solidFill>
                  <a:srgbClr val="000000"/>
                </a:solidFill>
                <a:latin typeface="Arial"/>
                <a:cs typeface="Arial"/>
              </a:rPr>
              <a:t>MeteoSwiss</a:t>
            </a:r>
            <a:r>
              <a:rPr lang="en-US" sz="1600" kern="0" dirty="0">
                <a:solidFill>
                  <a:srgbClr val="000000"/>
                </a:solidFill>
                <a:latin typeface="Arial"/>
                <a:cs typeface="Arial"/>
              </a:rPr>
              <a:t> emulator </a:t>
            </a:r>
            <a:r>
              <a:rPr lang="en-US" sz="1600" kern="0" dirty="0">
                <a:solidFill>
                  <a:srgbClr val="4472C4"/>
                </a:solidFill>
                <a:latin typeface="Arial"/>
                <a:cs typeface="Arial"/>
              </a:rPr>
              <a:t>outperforming</a:t>
            </a:r>
            <a:r>
              <a:rPr lang="en-US" sz="1600" kern="0" dirty="0">
                <a:solidFill>
                  <a:srgbClr val="000000"/>
                </a:solidFill>
                <a:latin typeface="Arial"/>
                <a:cs typeface="Arial"/>
              </a:rPr>
              <a:t>* the NWP system.</a:t>
            </a:r>
          </a:p>
          <a:p>
            <a:pPr marL="0" lvl="0" indent="0" hangingPunct="0">
              <a:lnSpc>
                <a:spcPct val="100000"/>
              </a:lnSpc>
              <a:spcBef>
                <a:spcPts val="400"/>
              </a:spcBef>
              <a:buNone/>
            </a:pPr>
            <a:endParaRPr lang="en-US" sz="16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0" indent="0" hangingPunc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600" kern="0" dirty="0">
                <a:solidFill>
                  <a:srgbClr val="000000"/>
                </a:solidFill>
                <a:latin typeface="Arial"/>
                <a:cs typeface="Arial"/>
              </a:rPr>
              <a:t>Plans to </a:t>
            </a:r>
            <a:r>
              <a:rPr lang="en-US" sz="1600" kern="0" dirty="0">
                <a:solidFill>
                  <a:srgbClr val="4472C4"/>
                </a:solidFill>
                <a:latin typeface="Arial"/>
                <a:cs typeface="Arial"/>
              </a:rPr>
              <a:t>extend</a:t>
            </a:r>
            <a:r>
              <a:rPr lang="en-US" sz="1600" kern="0" dirty="0">
                <a:solidFill>
                  <a:srgbClr val="000000"/>
                </a:solidFill>
                <a:latin typeface="Arial"/>
                <a:cs typeface="Arial"/>
              </a:rPr>
              <a:t> it to new sources by fine-tuning it on new sources of </a:t>
            </a:r>
            <a:r>
              <a:rPr lang="en-US" sz="1600" kern="0" dirty="0">
                <a:solidFill>
                  <a:srgbClr val="4472C4"/>
                </a:solidFill>
                <a:latin typeface="Arial"/>
                <a:cs typeface="Arial"/>
              </a:rPr>
              <a:t>observations</a:t>
            </a:r>
            <a:r>
              <a:rPr lang="en-US" sz="1600" kern="0" dirty="0">
                <a:solidFill>
                  <a:srgbClr val="000000"/>
                </a:solidFill>
                <a:latin typeface="Arial"/>
                <a:cs typeface="Arial"/>
              </a:rPr>
              <a:t> (</a:t>
            </a:r>
            <a:r>
              <a:rPr lang="en-US" sz="1600" kern="0" dirty="0" err="1">
                <a:solidFill>
                  <a:srgbClr val="000000"/>
                </a:solidFill>
                <a:latin typeface="Arial"/>
                <a:cs typeface="Arial"/>
              </a:rPr>
              <a:t>e.g</a:t>
            </a:r>
            <a:r>
              <a:rPr lang="en-US" sz="1600" kern="0" dirty="0">
                <a:solidFill>
                  <a:srgbClr val="000000"/>
                </a:solidFill>
                <a:latin typeface="Arial"/>
                <a:cs typeface="Arial"/>
              </a:rPr>
              <a:t> radar, satellite, SYNOP). </a:t>
            </a:r>
          </a:p>
          <a:p>
            <a:pPr marL="0" lvl="0" indent="0" hangingPunct="0">
              <a:lnSpc>
                <a:spcPct val="100000"/>
              </a:lnSpc>
              <a:spcBef>
                <a:spcPts val="400"/>
              </a:spcBef>
              <a:buNone/>
            </a:pPr>
            <a:endParaRPr lang="en-US" sz="16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0" indent="0" hangingPunc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000" kern="0" dirty="0">
                <a:solidFill>
                  <a:srgbClr val="000000"/>
                </a:solidFill>
                <a:latin typeface="Arial"/>
                <a:cs typeface="Arial"/>
              </a:rPr>
              <a:t>*</a:t>
            </a:r>
            <a:r>
              <a:rPr lang="en-US" sz="1000" kern="0" dirty="0" err="1">
                <a:solidFill>
                  <a:srgbClr val="000000"/>
                </a:solidFill>
                <a:latin typeface="Arial"/>
                <a:cs typeface="Arial"/>
              </a:rPr>
              <a:t>e.g</a:t>
            </a:r>
            <a:r>
              <a:rPr lang="en-US" sz="1000" kern="0" dirty="0">
                <a:solidFill>
                  <a:srgbClr val="000000"/>
                </a:solidFill>
                <a:latin typeface="Arial"/>
                <a:cs typeface="Arial"/>
              </a:rPr>
              <a:t> in terms of MSE but there are many caveats that come with ML methods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5BA1D1-1738-4C12-8532-130674C60A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kern="0" dirty="0">
                <a:solidFill>
                  <a:srgbClr val="000000"/>
                </a:solidFill>
                <a:latin typeface="Arial"/>
              </a:rPr>
              <a:t>ML Data Assimilation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A8C5ADEC-6AE8-4242-BF0C-7D5C54C9E1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96" r="7399"/>
          <a:stretch/>
        </p:blipFill>
        <p:spPr>
          <a:xfrm>
            <a:off x="3816000" y="1005478"/>
            <a:ext cx="5184000" cy="223879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4339A894-7CD0-4AE7-A06C-1B185A01CEB7}"/>
              </a:ext>
            </a:extLst>
          </p:cNvPr>
          <p:cNvSpPr txBox="1"/>
          <p:nvPr/>
        </p:nvSpPr>
        <p:spPr>
          <a:xfrm>
            <a:off x="4941543" y="2995692"/>
            <a:ext cx="2921049" cy="3847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Figure from https://arxiv.org/pdf/2506.19088  </a:t>
            </a: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BE9DE709-9CF6-4688-880F-DE14A0B47EDE}"/>
              </a:ext>
            </a:extLst>
          </p:cNvPr>
          <p:cNvSpPr/>
          <p:nvPr/>
        </p:nvSpPr>
        <p:spPr>
          <a:xfrm>
            <a:off x="7484299" y="2384215"/>
            <a:ext cx="1178789" cy="108374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CDEB6F9B-6AD4-4F50-9B50-6C68E790A30C}"/>
              </a:ext>
            </a:extLst>
          </p:cNvPr>
          <p:cNvSpPr txBox="1"/>
          <p:nvPr/>
        </p:nvSpPr>
        <p:spPr>
          <a:xfrm>
            <a:off x="7429307" y="2338367"/>
            <a:ext cx="1714692" cy="20005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OBSERVATION VARIABLES</a:t>
            </a:r>
            <a:endParaRPr kumimoji="0" lang="de-CH" sz="700" b="1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4C4224CD-55CF-4B20-9D1D-EEFCDC2A0AFF}"/>
              </a:ext>
            </a:extLst>
          </p:cNvPr>
          <p:cNvSpPr txBox="1">
            <a:spLocks/>
          </p:cNvSpPr>
          <p:nvPr/>
        </p:nvSpPr>
        <p:spPr>
          <a:xfrm>
            <a:off x="4297881" y="3909259"/>
            <a:ext cx="4306567" cy="331993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Add additional information sources on different grids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9C86A86-0840-43D7-974D-6A75BCC36E36}"/>
              </a:ext>
            </a:extLst>
          </p:cNvPr>
          <p:cNvCxnSpPr>
            <a:cxnSpLocks/>
          </p:cNvCxnSpPr>
          <p:nvPr/>
        </p:nvCxnSpPr>
        <p:spPr>
          <a:xfrm flipH="1" flipV="1">
            <a:off x="4499992" y="2338367"/>
            <a:ext cx="273468" cy="1513121"/>
          </a:xfrm>
          <a:prstGeom prst="straightConnector1">
            <a:avLst/>
          </a:prstGeom>
          <a:ln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0FE2F44-96C8-4F96-833D-784D92524755}"/>
              </a:ext>
            </a:extLst>
          </p:cNvPr>
          <p:cNvCxnSpPr>
            <a:cxnSpLocks/>
          </p:cNvCxnSpPr>
          <p:nvPr/>
        </p:nvCxnSpPr>
        <p:spPr>
          <a:xfrm flipV="1">
            <a:off x="8336024" y="2338367"/>
            <a:ext cx="52400" cy="1513121"/>
          </a:xfrm>
          <a:prstGeom prst="straightConnector1">
            <a:avLst/>
          </a:prstGeom>
          <a:ln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24845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B3A51F60-CB95-4F3C-8089-1B9D106EB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87" y="115309"/>
            <a:ext cx="5831681" cy="53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/>
          <a:lstStyle>
            <a:lvl1pPr>
              <a:spcBef>
                <a:spcPct val="20000"/>
              </a:spcBef>
              <a:buClr>
                <a:schemeClr val="tx2"/>
              </a:buClr>
              <a:buSzPct val="105000"/>
              <a:buChar char="•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1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WG Data Assimilation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1" lang="en-US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Re-analysis  </a:t>
            </a:r>
            <a:r>
              <a:rPr kumimoji="1" lang="en-US" altLang="de-DE" sz="160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(convective-scale, LAM)</a:t>
            </a:r>
          </a:p>
        </p:txBody>
      </p:sp>
      <p:sp>
        <p:nvSpPr>
          <p:cNvPr id="8" name="Inhaltsplatzhalter 3">
            <a:extLst>
              <a:ext uri="{FF2B5EF4-FFF2-40B4-BE49-F238E27FC236}">
                <a16:creationId xmlns:a16="http://schemas.microsoft.com/office/drawing/2014/main" id="{821D2EB6-A197-41B0-98B6-FFF9B33CB99A}"/>
              </a:ext>
            </a:extLst>
          </p:cNvPr>
          <p:cNvSpPr txBox="1">
            <a:spLocks/>
          </p:cNvSpPr>
          <p:nvPr/>
        </p:nvSpPr>
        <p:spPr>
          <a:xfrm>
            <a:off x="251520" y="1203598"/>
            <a:ext cx="8784976" cy="2011695"/>
          </a:xfrm>
          <a:prstGeom prst="rect">
            <a:avLst/>
          </a:prstGeom>
        </p:spPr>
        <p:txBody>
          <a:bodyPr vert="horz" wrap="square" lIns="72000" tIns="36000" rIns="72000" bIns="36000" rtlCol="0">
            <a:spAutoFit/>
          </a:bodyPr>
          <a:lstStyle>
            <a:lvl1pPr marL="352425" marR="0" indent="-352425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anose="05000000000000000000" pitchFamily="2" charset="2"/>
              <a:buChar char=""/>
              <a:tabLst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92150" marR="0" indent="-26035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None/>
              <a:tabLst>
                <a:tab pos="273050" algn="l"/>
              </a:tabLst>
              <a:defRPr/>
            </a:pPr>
            <a:r>
              <a:rPr lang="en-US" sz="1600" dirty="0">
                <a:solidFill>
                  <a:srgbClr val="2D4B9B"/>
                </a:solidFill>
                <a:latin typeface="Arial"/>
              </a:rPr>
              <a:t>target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None/>
              <a:tabLst>
                <a:tab pos="273050" algn="l"/>
              </a:tabLst>
              <a:defRPr/>
            </a:pPr>
            <a:r>
              <a:rPr lang="en-US" sz="1600" dirty="0">
                <a:solidFill>
                  <a:srgbClr val="2D4B9B"/>
                </a:solidFill>
                <a:latin typeface="Arial"/>
              </a:rPr>
              <a:t>•	facilitate the production of regional </a:t>
            </a:r>
            <a:r>
              <a:rPr lang="en-US" sz="1600" dirty="0" err="1">
                <a:solidFill>
                  <a:srgbClr val="2D4B9B"/>
                </a:solidFill>
                <a:latin typeface="Arial"/>
              </a:rPr>
              <a:t>reanalyses</a:t>
            </a:r>
            <a:r>
              <a:rPr lang="en-US" sz="1600" dirty="0">
                <a:solidFill>
                  <a:srgbClr val="2D4B9B"/>
                </a:solidFill>
                <a:latin typeface="Arial"/>
              </a:rPr>
              <a:t> within COSMO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None/>
              <a:tabLst>
                <a:tab pos="273050" algn="l"/>
              </a:tabLst>
              <a:defRPr/>
            </a:pPr>
            <a:r>
              <a:rPr lang="en-US" sz="1600" dirty="0">
                <a:solidFill>
                  <a:srgbClr val="2D4B9B"/>
                </a:solidFill>
                <a:latin typeface="Arial"/>
              </a:rPr>
              <a:t>	</a:t>
            </a:r>
            <a:r>
              <a:rPr lang="en-US" sz="1600" dirty="0">
                <a:latin typeface="Arial"/>
              </a:rPr>
              <a:t>and/or joint use of common regional </a:t>
            </a:r>
            <a:r>
              <a:rPr lang="en-US" sz="1600" dirty="0" err="1">
                <a:latin typeface="Arial"/>
              </a:rPr>
              <a:t>reanalyses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71463" marR="0" lvl="0" indent="-271463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Arial" panose="020B0604020202020204" pitchFamily="34" charset="0"/>
              <a:buChar char="•"/>
              <a:tabLst>
                <a:tab pos="273050" algn="l"/>
                <a:tab pos="1254125" algn="l"/>
              </a:tabLst>
              <a:defRPr/>
            </a:pPr>
            <a:r>
              <a:rPr lang="en-US" sz="1600" dirty="0">
                <a:latin typeface="Arial"/>
              </a:rPr>
              <a:t>facilitate sharing of historical / non-GTS Obs </a:t>
            </a:r>
          </a:p>
          <a:p>
            <a:pPr marL="271463" marR="0" lvl="0" indent="-271463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Arial" panose="020B0604020202020204" pitchFamily="34" charset="0"/>
              <a:buChar char="•"/>
              <a:tabLst>
                <a:tab pos="273050" algn="l"/>
                <a:tab pos="1254125" algn="l"/>
              </a:tabLst>
              <a:defRPr/>
            </a:pPr>
            <a:r>
              <a:rPr lang="en-US" sz="1600" dirty="0">
                <a:latin typeface="Arial"/>
              </a:rPr>
              <a:t>sharing knowledge  (which </a:t>
            </a:r>
            <a:r>
              <a:rPr lang="en-US" sz="1600" dirty="0" err="1">
                <a:latin typeface="Arial"/>
              </a:rPr>
              <a:t>obs</a:t>
            </a:r>
            <a:r>
              <a:rPr lang="en-US" sz="1600" dirty="0">
                <a:latin typeface="Arial"/>
              </a:rPr>
              <a:t> to use, pre-processing tools, monitoring ideas/tools,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D4B9B"/>
              </a:buClr>
              <a:buSzPct val="95000"/>
              <a:buNone/>
              <a:tabLst>
                <a:tab pos="273050" algn="l"/>
                <a:tab pos="1254125" algn="l"/>
              </a:tabLst>
              <a:defRPr/>
            </a:pPr>
            <a:r>
              <a:rPr lang="en-US" sz="1600" dirty="0">
                <a:latin typeface="Arial"/>
              </a:rPr>
              <a:t>			     re-</a:t>
            </a:r>
            <a:r>
              <a:rPr lang="en-US" sz="1600" dirty="0" err="1">
                <a:latin typeface="Arial"/>
              </a:rPr>
              <a:t>ana</a:t>
            </a:r>
            <a:r>
              <a:rPr lang="en-US" sz="1600" dirty="0">
                <a:latin typeface="Arial"/>
              </a:rPr>
              <a:t> configurations, solving issues with historical </a:t>
            </a:r>
            <a:r>
              <a:rPr lang="en-US" sz="1600" dirty="0" err="1">
                <a:latin typeface="Arial"/>
              </a:rPr>
              <a:t>obs</a:t>
            </a:r>
            <a:r>
              <a:rPr lang="en-US" sz="1600" dirty="0">
                <a:latin typeface="Arial"/>
              </a:rPr>
              <a:t>, …)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5A2930E-4B17-484D-A91A-E3DB43821CF2}"/>
              </a:ext>
            </a:extLst>
          </p:cNvPr>
          <p:cNvSpPr txBox="1">
            <a:spLocks/>
          </p:cNvSpPr>
          <p:nvPr/>
        </p:nvSpPr>
        <p:spPr>
          <a:xfrm>
            <a:off x="251520" y="843558"/>
            <a:ext cx="8784976" cy="318924"/>
          </a:xfrm>
          <a:prstGeom prst="rect">
            <a:avLst/>
          </a:prstGeom>
        </p:spPr>
        <p:txBody>
          <a:bodyPr vert="horz" wrap="square" lIns="72000" tIns="36000" rIns="72000" bIns="36000" rtlCol="0">
            <a:spAutoFit/>
          </a:bodyPr>
          <a:lstStyle>
            <a:lvl1pPr marL="352425" marR="0" indent="-352425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anose="05000000000000000000" pitchFamily="2" charset="2"/>
              <a:buChar char=""/>
              <a:tabLst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92150" marR="0" indent="-26035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Collaboration: first meeting in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May (DWD,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MeteoSwiss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Arial"/>
              </a:rPr>
              <a:t>, ARPAE)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1538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B3A51F60-CB95-4F3C-8089-1B9D106EB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87" y="115309"/>
            <a:ext cx="5831681" cy="53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/>
          <a:lstStyle>
            <a:lvl1pPr>
              <a:spcBef>
                <a:spcPct val="20000"/>
              </a:spcBef>
              <a:buClr>
                <a:schemeClr val="tx2"/>
              </a:buClr>
              <a:buSzPct val="105000"/>
              <a:buChar char="•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1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WG Data Assimilation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1" lang="en-US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Re-analysis</a:t>
            </a:r>
            <a:endParaRPr kumimoji="1" lang="en-US" altLang="de-DE" sz="140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Inhaltsplatzhalter 3">
            <a:extLst>
              <a:ext uri="{FF2B5EF4-FFF2-40B4-BE49-F238E27FC236}">
                <a16:creationId xmlns:a16="http://schemas.microsoft.com/office/drawing/2014/main" id="{821D2EB6-A197-41B0-98B6-FFF9B33CB99A}"/>
              </a:ext>
            </a:extLst>
          </p:cNvPr>
          <p:cNvSpPr txBox="1">
            <a:spLocks/>
          </p:cNvSpPr>
          <p:nvPr/>
        </p:nvSpPr>
        <p:spPr>
          <a:xfrm>
            <a:off x="251520" y="843558"/>
            <a:ext cx="8784976" cy="2104028"/>
          </a:xfrm>
          <a:prstGeom prst="rect">
            <a:avLst/>
          </a:prstGeom>
        </p:spPr>
        <p:txBody>
          <a:bodyPr vert="horz" wrap="square" lIns="72000" tIns="36000" rIns="72000" bIns="36000" rtlCol="0">
            <a:spAutoFit/>
          </a:bodyPr>
          <a:lstStyle>
            <a:lvl1pPr marL="352425" marR="0" indent="-352425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anose="05000000000000000000" pitchFamily="2" charset="2"/>
              <a:buChar char=""/>
              <a:tabLst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92150" marR="0" indent="-26035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2D4B9B"/>
              </a:buClr>
              <a:buNone/>
              <a:tabLst>
                <a:tab pos="273050" algn="l"/>
              </a:tabLst>
              <a:defRPr/>
            </a:pPr>
            <a:r>
              <a:rPr lang="en-GB" sz="1600" dirty="0">
                <a:latin typeface="Arial"/>
              </a:rPr>
              <a:t>DWD  </a:t>
            </a:r>
            <a:r>
              <a:rPr kumimoji="1" lang="en-US" altLang="de-DE" sz="1400" i="1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  (Arianna Valmassoi </a:t>
            </a:r>
            <a:r>
              <a:rPr kumimoji="1" lang="en-US" altLang="de-DE" sz="1400" i="1" dirty="0" err="1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a.o.</a:t>
            </a:r>
            <a:r>
              <a:rPr kumimoji="1" lang="en-US" altLang="de-DE" sz="1400" i="1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)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71463" marR="0" lvl="0" indent="-271463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Arial" panose="020B0604020202020204" pitchFamily="34" charset="0"/>
              <a:buChar char="•"/>
              <a:tabLst>
                <a:tab pos="27305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ICON-DREAM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global </a:t>
            </a:r>
            <a:r>
              <a:rPr kumimoji="0" lang="en-US" sz="1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EnVar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, 2010 – 2024 available, working </a:t>
            </a:r>
            <a:r>
              <a:rPr lang="en-US" sz="1600" dirty="0">
                <a:latin typeface="Arial"/>
              </a:rPr>
              <a:t>on back-extension (&amp; forth ext.)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</a:endParaRPr>
          </a:p>
          <a:p>
            <a:pPr marL="271463" marR="0" lvl="0" indent="-271463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Arial" panose="020B0604020202020204" pitchFamily="34" charset="0"/>
              <a:buChar char="•"/>
              <a:tabLst>
                <a:tab pos="27305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ICON-FORCE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: ICON-D2-KENDA, for AI training dataset, all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obs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, 2015 – 2024;</a:t>
            </a:r>
          </a:p>
          <a:p>
            <a:pPr marL="625475" lvl="1" indent="-285750">
              <a:spcBef>
                <a:spcPts val="600"/>
              </a:spcBef>
              <a:buFont typeface="Symbol" panose="05050102010706020507" pitchFamily="18" charset="2"/>
              <a:buChar char="-"/>
              <a:tabLst>
                <a:tab pos="273050" algn="l"/>
              </a:tabLst>
              <a:defRPr/>
            </a:pPr>
            <a:r>
              <a:rPr lang="en-US" sz="1400" dirty="0"/>
              <a:t>LHN reprocessed specifically for the </a:t>
            </a:r>
            <a:r>
              <a:rPr lang="en-US" sz="1400" dirty="0" err="1"/>
              <a:t>reanalyses</a:t>
            </a:r>
            <a:r>
              <a:rPr lang="en-US" sz="1400" dirty="0"/>
              <a:t> using all the available data</a:t>
            </a:r>
          </a:p>
          <a:p>
            <a:pPr marL="625475" lvl="1" indent="-285750">
              <a:spcBef>
                <a:spcPts val="600"/>
              </a:spcBef>
              <a:buFont typeface="Symbol" panose="05050102010706020507" pitchFamily="18" charset="2"/>
              <a:buChar char="-"/>
              <a:tabLst>
                <a:tab pos="273050" algn="l"/>
              </a:tabLst>
              <a:defRPr/>
            </a:pPr>
            <a:r>
              <a:rPr lang="en-US" sz="1400" dirty="0">
                <a:latin typeface="Arial"/>
              </a:rPr>
              <a:t>production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started in August (speed 8 (d / d))</a:t>
            </a:r>
          </a:p>
          <a:p>
            <a:pPr marL="271463" marR="0" lvl="0" indent="-271463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Arial" panose="020B0604020202020204" pitchFamily="34" charset="0"/>
              <a:buChar char="•"/>
              <a:tabLst>
                <a:tab pos="27305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FORCE-C: for climate applications, on conventional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obs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, longer periods (KU)</a:t>
            </a:r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14E9182F-26A5-4760-B7A0-66E0B855D7B5}"/>
              </a:ext>
            </a:extLst>
          </p:cNvPr>
          <p:cNvSpPr txBox="1">
            <a:spLocks/>
          </p:cNvSpPr>
          <p:nvPr/>
        </p:nvSpPr>
        <p:spPr>
          <a:xfrm>
            <a:off x="251520" y="3360528"/>
            <a:ext cx="8784976" cy="1011422"/>
          </a:xfrm>
          <a:prstGeom prst="rect">
            <a:avLst/>
          </a:prstGeom>
        </p:spPr>
        <p:txBody>
          <a:bodyPr vert="horz" wrap="square" lIns="72000" tIns="36000" rIns="72000" bIns="36000" rtlCol="0">
            <a:spAutoFit/>
          </a:bodyPr>
          <a:lstStyle>
            <a:lvl1pPr marL="352425" marR="0" indent="-352425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anose="05000000000000000000" pitchFamily="2" charset="2"/>
              <a:buChar char=""/>
              <a:tabLst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92150" marR="0" indent="-26035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2D4B9B"/>
              </a:buClr>
              <a:buNone/>
              <a:tabLst>
                <a:tab pos="273050" algn="l"/>
              </a:tabLst>
              <a:defRPr/>
            </a:pPr>
            <a:r>
              <a:rPr lang="en-GB" sz="1600" dirty="0">
                <a:latin typeface="Arial"/>
              </a:rPr>
              <a:t>ARPAE  </a:t>
            </a:r>
            <a:r>
              <a:rPr kumimoji="1" lang="en-US" altLang="de-DE" sz="1400" i="1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  (Antonio </a:t>
            </a:r>
            <a:r>
              <a:rPr kumimoji="1" lang="en-US" altLang="de-DE" sz="1400" i="1" dirty="0" err="1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Giordani</a:t>
            </a:r>
            <a:r>
              <a:rPr kumimoji="1" lang="en-US" altLang="de-DE" sz="1400" i="1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)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71463" marR="0" lvl="0" indent="-271463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Arial" panose="020B0604020202020204" pitchFamily="34" charset="0"/>
              <a:buChar char="•"/>
              <a:tabLst>
                <a:tab pos="27305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planned: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I-DREAM-IT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: ICON-2I-KENDA, for AI training dataset, all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obs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, 2010 – 2025;</a:t>
            </a:r>
          </a:p>
          <a:p>
            <a:pPr marL="625475" lvl="1" indent="-285750">
              <a:spcBef>
                <a:spcPts val="600"/>
              </a:spcBef>
              <a:buFont typeface="Symbol" panose="05050102010706020507" pitchFamily="18" charset="2"/>
              <a:buChar char="-"/>
              <a:tabLst>
                <a:tab pos="273050" algn="l"/>
              </a:tabLst>
              <a:defRPr/>
            </a:pPr>
            <a:r>
              <a:rPr lang="en-US" sz="1400" dirty="0"/>
              <a:t>Conventional </a:t>
            </a:r>
            <a:r>
              <a:rPr lang="en-US" sz="1400" dirty="0" err="1"/>
              <a:t>obs</a:t>
            </a:r>
            <a:r>
              <a:rPr lang="en-US" sz="1400" dirty="0"/>
              <a:t> in LETKF, and LHN</a:t>
            </a:r>
          </a:p>
        </p:txBody>
      </p:sp>
    </p:spTree>
    <p:extLst>
      <p:ext uri="{BB962C8B-B14F-4D97-AF65-F5344CB8AC3E}">
        <p14:creationId xmlns:p14="http://schemas.microsoft.com/office/powerpoint/2010/main" val="387784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B3A51F60-CB95-4F3C-8089-1B9D106EB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87" y="115309"/>
            <a:ext cx="5831681" cy="53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/>
          <a:lstStyle>
            <a:lvl1pPr>
              <a:spcBef>
                <a:spcPct val="20000"/>
              </a:spcBef>
              <a:buClr>
                <a:schemeClr val="tx2"/>
              </a:buClr>
              <a:buSzPct val="105000"/>
              <a:buChar char="•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1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WG Data Assimilation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1" lang="en-US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Re-analysis</a:t>
            </a:r>
            <a:endParaRPr kumimoji="1" lang="en-US" altLang="de-DE" sz="14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Inhaltsplatzhalter 3">
            <a:extLst>
              <a:ext uri="{FF2B5EF4-FFF2-40B4-BE49-F238E27FC236}">
                <a16:creationId xmlns:a16="http://schemas.microsoft.com/office/drawing/2014/main" id="{821D2EB6-A197-41B0-98B6-FFF9B33CB99A}"/>
              </a:ext>
            </a:extLst>
          </p:cNvPr>
          <p:cNvSpPr txBox="1">
            <a:spLocks/>
          </p:cNvSpPr>
          <p:nvPr/>
        </p:nvSpPr>
        <p:spPr>
          <a:xfrm>
            <a:off x="251520" y="843558"/>
            <a:ext cx="8784976" cy="1303809"/>
          </a:xfrm>
          <a:prstGeom prst="rect">
            <a:avLst/>
          </a:prstGeom>
        </p:spPr>
        <p:txBody>
          <a:bodyPr vert="horz" wrap="square" lIns="72000" tIns="36000" rIns="72000" bIns="36000" rtlCol="0">
            <a:spAutoFit/>
          </a:bodyPr>
          <a:lstStyle>
            <a:lvl1pPr marL="352425" marR="0" indent="-352425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anose="05000000000000000000" pitchFamily="2" charset="2"/>
              <a:buChar char=""/>
              <a:tabLst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92150" marR="0" indent="-26035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None/>
              <a:tabLst>
                <a:tab pos="273050" algn="l"/>
              </a:tabLst>
              <a:defRPr/>
            </a:pPr>
            <a:r>
              <a:rPr lang="en-GB" sz="1600" dirty="0" err="1">
                <a:latin typeface="Arial"/>
              </a:rPr>
              <a:t>Meteo</a:t>
            </a:r>
            <a:r>
              <a:rPr lang="en-GB" sz="1600" dirty="0">
                <a:latin typeface="Arial"/>
              </a:rPr>
              <a:t>-Swiss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kumimoji="1" lang="en-US" alt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(Daniel </a:t>
            </a:r>
            <a:r>
              <a:rPr kumimoji="1" lang="en-US" altLang="de-DE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Leuenberger</a:t>
            </a:r>
            <a:r>
              <a:rPr kumimoji="1" lang="en-US" alt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1" lang="en-US" altLang="de-DE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a.o.</a:t>
            </a:r>
            <a:r>
              <a:rPr kumimoji="1" lang="en-US" alt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71463" marR="0" lvl="0" indent="-271463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Arial" panose="020B0604020202020204" pitchFamily="34" charset="0"/>
              <a:buChar char="•"/>
              <a:tabLst>
                <a:tab pos="273050" algn="l"/>
              </a:tabLst>
              <a:defRPr/>
            </a:pPr>
            <a:r>
              <a:rPr lang="en-US" sz="1600" dirty="0">
                <a:solidFill>
                  <a:srgbClr val="2D4B9B"/>
                </a:solidFill>
                <a:latin typeface="Arial"/>
              </a:rPr>
              <a:t>REA-L-CH1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re-analysis light: deterministic downscaling of ERA5, 2005 – 2025</a:t>
            </a:r>
          </a:p>
          <a:p>
            <a:pPr marL="625475" lvl="1" indent="-285750">
              <a:spcBef>
                <a:spcPts val="600"/>
              </a:spcBef>
              <a:buFont typeface="Symbol" panose="05050102010706020507" pitchFamily="18" charset="2"/>
              <a:buChar char="-"/>
              <a:tabLst>
                <a:tab pos="273050" algn="l"/>
              </a:tabLst>
              <a:defRPr/>
            </a:pPr>
            <a:r>
              <a:rPr lang="en-US" sz="1400" dirty="0"/>
              <a:t>LHN using a new, homogeneous radar-gauge product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625475" lvl="1" indent="-285750">
              <a:spcBef>
                <a:spcPts val="600"/>
              </a:spcBef>
              <a:buFont typeface="Symbol" panose="05050102010706020507" pitchFamily="18" charset="2"/>
              <a:buChar char="-"/>
              <a:tabLst>
                <a:tab pos="27305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Purpose</a:t>
            </a:r>
            <a:r>
              <a:rPr lang="en-US" sz="1400" dirty="0"/>
              <a:t>: Wind climatology (climate division)  &amp;  AI training dataset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Inhaltsplatzhalter 3">
            <a:extLst>
              <a:ext uri="{FF2B5EF4-FFF2-40B4-BE49-F238E27FC236}">
                <a16:creationId xmlns:a16="http://schemas.microsoft.com/office/drawing/2014/main" id="{0B7953F4-22E4-4E77-8248-7521FF2A8B11}"/>
              </a:ext>
            </a:extLst>
          </p:cNvPr>
          <p:cNvSpPr txBox="1">
            <a:spLocks/>
          </p:cNvSpPr>
          <p:nvPr/>
        </p:nvSpPr>
        <p:spPr>
          <a:xfrm>
            <a:off x="251520" y="2316703"/>
            <a:ext cx="8784976" cy="1119143"/>
          </a:xfrm>
          <a:prstGeom prst="rect">
            <a:avLst/>
          </a:prstGeom>
        </p:spPr>
        <p:txBody>
          <a:bodyPr vert="horz" wrap="square" lIns="72000" tIns="36000" rIns="72000" bIns="36000" rtlCol="0">
            <a:spAutoFit/>
          </a:bodyPr>
          <a:lstStyle>
            <a:lvl1pPr marL="352425" marR="0" indent="-352425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anose="05000000000000000000" pitchFamily="2" charset="2"/>
              <a:buChar char=""/>
              <a:tabLst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92150" marR="0" indent="-26035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1463" lvl="0" indent="-271463">
              <a:spcBef>
                <a:spcPts val="1200"/>
              </a:spcBef>
              <a:buClr>
                <a:srgbClr val="2D4B9B"/>
              </a:buClr>
              <a:buFont typeface="Arial" panose="020B0604020202020204" pitchFamily="34" charset="0"/>
              <a:buChar char="•"/>
              <a:tabLst>
                <a:tab pos="273050" algn="l"/>
              </a:tabLst>
              <a:defRPr/>
            </a:pPr>
            <a:r>
              <a:rPr lang="en-US" sz="1600" dirty="0"/>
              <a:t>comparison with KENDA-CH1 (2024)</a:t>
            </a:r>
          </a:p>
          <a:p>
            <a:pPr marL="625475" lvl="1" indent="-285750">
              <a:spcBef>
                <a:spcPts val="600"/>
              </a:spcBef>
              <a:buFont typeface="Symbol" panose="05050102010706020507" pitchFamily="18" charset="2"/>
              <a:buChar char="-"/>
              <a:tabLst>
                <a:tab pos="273050" algn="l"/>
              </a:tabLst>
              <a:defRPr/>
            </a:pPr>
            <a:r>
              <a:rPr lang="en-US" sz="1400" dirty="0">
                <a:solidFill>
                  <a:srgbClr val="2D4B9B"/>
                </a:solidFill>
              </a:rPr>
              <a:t>precipitation</a:t>
            </a:r>
            <a:r>
              <a:rPr lang="en-US" sz="1400" dirty="0"/>
              <a:t> looks great (thanks to LHN)</a:t>
            </a:r>
          </a:p>
          <a:p>
            <a:pPr marL="625475" lvl="1" indent="-285750">
              <a:spcBef>
                <a:spcPts val="600"/>
              </a:spcBef>
              <a:buFont typeface="Symbol" panose="05050102010706020507" pitchFamily="18" charset="2"/>
              <a:buChar char="-"/>
              <a:tabLst>
                <a:tab pos="273050" algn="l"/>
              </a:tabLst>
              <a:defRPr/>
            </a:pPr>
            <a:r>
              <a:rPr lang="en-US" sz="1400" dirty="0"/>
              <a:t>as expected, STDE is larger for REA-L than for KENDA-CH1 for CH (KENDA!) </a:t>
            </a:r>
            <a:r>
              <a:rPr lang="en-US" sz="1400" dirty="0">
                <a:solidFill>
                  <a:srgbClr val="742B9D"/>
                </a:solidFill>
              </a:rPr>
              <a:t>for all parameters </a:t>
            </a:r>
            <a:r>
              <a:rPr lang="en-US" sz="1400" dirty="0"/>
              <a:t>except for wind / gusts in complex terrain</a:t>
            </a:r>
          </a:p>
        </p:txBody>
      </p:sp>
    </p:spTree>
    <p:extLst>
      <p:ext uri="{BB962C8B-B14F-4D97-AF65-F5344CB8AC3E}">
        <p14:creationId xmlns:p14="http://schemas.microsoft.com/office/powerpoint/2010/main" val="174668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274320" y="0"/>
            <a:ext cx="8595000" cy="6321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it" sz="2400" b="0" u="none" strike="noStrike">
                <a:solidFill>
                  <a:schemeClr val="dk1"/>
                </a:solidFill>
                <a:uFillTx/>
                <a:latin typeface="Prompt SemiBold"/>
                <a:ea typeface="Prompt SemiBold"/>
              </a:rPr>
              <a:t>Towards 1 km resolution: near-surface variables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93" name="Google Shape;138;g3780df55403_0_21"/>
          <p:cNvPicPr/>
          <p:nvPr/>
        </p:nvPicPr>
        <p:blipFill>
          <a:blip r:embed="rId2"/>
          <a:stretch/>
        </p:blipFill>
        <p:spPr>
          <a:xfrm>
            <a:off x="6733080" y="4780800"/>
            <a:ext cx="770760" cy="28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4" name="Google Shape;139;g3780df55403_0_21"/>
          <p:cNvSpPr/>
          <p:nvPr/>
        </p:nvSpPr>
        <p:spPr>
          <a:xfrm flipH="1">
            <a:off x="6999480" y="1285920"/>
            <a:ext cx="925200" cy="424080"/>
          </a:xfrm>
          <a:prstGeom prst="homePlate">
            <a:avLst>
              <a:gd name="adj" fmla="val 50000"/>
            </a:avLst>
          </a:prstGeom>
          <a:solidFill>
            <a:srgbClr val="E9EDEE"/>
          </a:solidFill>
          <a:ln w="8975">
            <a:solidFill>
              <a:srgbClr val="1A1A1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6400" tIns="86400" rIns="86400" bIns="864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t" sz="13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+mn-cs"/>
              </a:rPr>
              <a:t>RMSE</a:t>
            </a:r>
            <a:endParaRPr kumimoji="0" lang="en-US" sz="132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5" name="Google Shape;140;g3780df55403_0_21"/>
          <p:cNvPicPr/>
          <p:nvPr/>
        </p:nvPicPr>
        <p:blipFill>
          <a:blip r:embed="rId3"/>
          <a:stretch/>
        </p:blipFill>
        <p:spPr>
          <a:xfrm>
            <a:off x="694080" y="617040"/>
            <a:ext cx="5578200" cy="2887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8" name="Google Shape;143;g3780df55403_0_21"/>
          <p:cNvPicPr/>
          <p:nvPr/>
        </p:nvPicPr>
        <p:blipFill>
          <a:blip r:embed="rId3"/>
          <a:srcRect l="68808" t="82850" r="7033"/>
          <a:stretch/>
        </p:blipFill>
        <p:spPr>
          <a:xfrm>
            <a:off x="6486840" y="2117520"/>
            <a:ext cx="2207880" cy="811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78AF1B0C-3033-4452-96B1-0166D2BEE1B9}"/>
              </a:ext>
            </a:extLst>
          </p:cNvPr>
          <p:cNvSpPr/>
          <p:nvPr/>
        </p:nvSpPr>
        <p:spPr>
          <a:xfrm>
            <a:off x="4283968" y="2859782"/>
            <a:ext cx="1872208" cy="8640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82EDF485-98FF-4015-8AF3-5E87AD91C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089" y="470331"/>
            <a:ext cx="7870754" cy="629848"/>
          </a:xfrm>
        </p:spPr>
        <p:txBody>
          <a:bodyPr/>
          <a:lstStyle/>
          <a:p>
            <a:r>
              <a:rPr lang="de-CH" dirty="0"/>
              <a:t>Adaptive Parameter Tuning in KENDA-CH1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BCD0CB59-581B-44EC-AF0A-B77D1D484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2165" y="1383873"/>
            <a:ext cx="4150814" cy="3151558"/>
          </a:xfrm>
        </p:spPr>
        <p:txBody>
          <a:bodyPr vert="horz" lIns="0" tIns="0" rIns="0" bIns="0" rtlCol="0" anchor="t">
            <a:normAutofit fontScale="85000" lnSpcReduction="10000"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tabLst>
                <a:tab pos="177800" algn="l"/>
              </a:tabLst>
            </a:pPr>
            <a:r>
              <a:rPr lang="en-US" sz="1799" dirty="0"/>
              <a:t>APT uses </a:t>
            </a:r>
            <a:r>
              <a:rPr lang="en-US" sz="1799" dirty="0">
                <a:solidFill>
                  <a:srgbClr val="3C62D6"/>
                </a:solidFill>
              </a:rPr>
              <a:t>time-smoothed analysis increments at lowest model level as predictor field </a:t>
            </a:r>
            <a:endParaRPr lang="en-GB" sz="1799" dirty="0">
              <a:solidFill>
                <a:srgbClr val="3C62D6"/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tabLst>
                <a:tab pos="177800" algn="l"/>
              </a:tabLst>
            </a:pPr>
            <a:r>
              <a:rPr lang="en-GB" sz="1799" dirty="0"/>
              <a:t>APT as at DWD,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177800" algn="l"/>
              </a:tabLst>
            </a:pPr>
            <a:r>
              <a:rPr lang="en-GB" sz="1799" dirty="0"/>
              <a:t>	except soil moisture  &amp; soil temperature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177800" algn="l"/>
              </a:tabLst>
            </a:pPr>
            <a:r>
              <a:rPr lang="en-GB" sz="1799" dirty="0"/>
              <a:t>	added as tuning parameters </a:t>
            </a:r>
          </a:p>
          <a:p>
            <a:pPr marL="169863" indent="-169863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799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(since the soil is unconstrained, </a:t>
            </a:r>
          </a:p>
          <a:p>
            <a:pPr marL="169863" indent="-169863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	i.e. no nudging towards SMA-constrained </a:t>
            </a:r>
          </a:p>
          <a:p>
            <a:pPr marL="169863" indent="-169863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	ICON-EU soil as at DWD)</a:t>
            </a:r>
          </a:p>
          <a:p>
            <a:pPr marL="169863" indent="-169863">
              <a:lnSpc>
                <a:spcPct val="100000"/>
              </a:lnSpc>
              <a:spcBef>
                <a:spcPts val="1200"/>
              </a:spcBef>
            </a:pPr>
            <a:r>
              <a:rPr lang="en-GB" sz="1799" dirty="0"/>
              <a:t>Parallel KENDA-CH1 suite running since 15.05.25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1799" dirty="0"/>
              <a:t>new model setup</a:t>
            </a:r>
            <a:endParaRPr lang="en-GB" sz="1499" dirty="0"/>
          </a:p>
          <a:p>
            <a:pPr marL="355600" indent="-355600">
              <a:lnSpc>
                <a:spcPct val="100000"/>
              </a:lnSpc>
              <a:spcBef>
                <a:spcPts val="300"/>
              </a:spcBef>
              <a:buNone/>
              <a:tabLst>
                <a:tab pos="355600" algn="l"/>
              </a:tabLst>
            </a:pPr>
            <a:r>
              <a:rPr lang="en-GB" sz="1499" dirty="0">
                <a:ea typeface="Calibri" panose="020F0502020204030204" pitchFamily="34" charset="0"/>
                <a:cs typeface="Calibri" panose="020F0502020204030204" pitchFamily="34" charset="0"/>
              </a:rPr>
              <a:t>→ 	comparison with operational suite does not only show APT impact!</a:t>
            </a:r>
            <a:endParaRPr lang="en-GB" sz="1499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B365A8-A392-4559-9B14-71D96A089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1837" y="1383873"/>
            <a:ext cx="3377835" cy="272646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CE63FBE-C912-4A1F-B582-8EB33AC9A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3674" y="4722205"/>
            <a:ext cx="539583" cy="273843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C8278F-EB32-9049-808B-99841320EF9D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495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CB483D3-B1A0-41B1-9CC5-116E08CA6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8105" y="4722204"/>
            <a:ext cx="539750" cy="273843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C8278F-EB32-9049-808B-99841320EF9D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BC7C507-041A-412C-A268-1F0BB8AA6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089" y="470331"/>
            <a:ext cx="7786686" cy="629848"/>
          </a:xfrm>
        </p:spPr>
        <p:txBody>
          <a:bodyPr/>
          <a:lstStyle/>
          <a:p>
            <a:r>
              <a:rPr lang="de-CH" dirty="0"/>
              <a:t>Adaptive Parameter Tuning in KENDA-CH1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4D89BC1-ED6E-423A-9329-2A8A45E32B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1" b="47464"/>
          <a:stretch/>
        </p:blipFill>
        <p:spPr bwMode="auto">
          <a:xfrm>
            <a:off x="982139" y="1456016"/>
            <a:ext cx="4077222" cy="208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AD686DA5-877A-4674-98EC-1DD52B3004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04"/>
          <a:stretch/>
        </p:blipFill>
        <p:spPr bwMode="auto">
          <a:xfrm>
            <a:off x="4842780" y="1456757"/>
            <a:ext cx="4077221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7F274F0-3C90-4883-951E-94043EFC13EF}"/>
              </a:ext>
            </a:extLst>
          </p:cNvPr>
          <p:cNvSpPr txBox="1"/>
          <p:nvPr/>
        </p:nvSpPr>
        <p:spPr>
          <a:xfrm>
            <a:off x="154097" y="2115667"/>
            <a:ext cx="72327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T2m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F8AA22C-F19C-409C-AD52-79BF0B9D272B}"/>
              </a:ext>
            </a:extLst>
          </p:cNvPr>
          <p:cNvSpPr txBox="1"/>
          <p:nvPr/>
        </p:nvSpPr>
        <p:spPr>
          <a:xfrm>
            <a:off x="2557464" y="969668"/>
            <a:ext cx="70724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Bias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160B933-2DE6-4FD8-B291-F4B5D21AF8E0}"/>
              </a:ext>
            </a:extLst>
          </p:cNvPr>
          <p:cNvSpPr txBox="1"/>
          <p:nvPr/>
        </p:nvSpPr>
        <p:spPr>
          <a:xfrm>
            <a:off x="6158680" y="977262"/>
            <a:ext cx="127631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STDDEV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00817EC-6C5F-4E1E-A038-C563E6C465EE}"/>
              </a:ext>
            </a:extLst>
          </p:cNvPr>
          <p:cNvSpPr txBox="1"/>
          <p:nvPr/>
        </p:nvSpPr>
        <p:spPr>
          <a:xfrm>
            <a:off x="5373048" y="1584752"/>
            <a:ext cx="142378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Reference</a:t>
            </a:r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FFF289D8-F607-4A89-A186-4FB23124E3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5" b="48832"/>
          <a:stretch/>
        </p:blipFill>
        <p:spPr bwMode="auto">
          <a:xfrm>
            <a:off x="946075" y="3466596"/>
            <a:ext cx="4156980" cy="163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E1175C4-1AEB-4528-B467-B722F91DD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86"/>
          <a:stretch/>
        </p:blipFill>
        <p:spPr bwMode="auto">
          <a:xfrm>
            <a:off x="4842780" y="3444955"/>
            <a:ext cx="4077221" cy="181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4E6EF690-B729-42CC-A3FA-694C82458E56}"/>
              </a:ext>
            </a:extLst>
          </p:cNvPr>
          <p:cNvSpPr txBox="1"/>
          <p:nvPr/>
        </p:nvSpPr>
        <p:spPr>
          <a:xfrm>
            <a:off x="154097" y="3990954"/>
            <a:ext cx="94609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RH2m</a:t>
            </a:r>
          </a:p>
        </p:txBody>
      </p:sp>
    </p:spTree>
    <p:extLst>
      <p:ext uri="{BB962C8B-B14F-4D97-AF65-F5344CB8AC3E}">
        <p14:creationId xmlns:p14="http://schemas.microsoft.com/office/powerpoint/2010/main" val="3535623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82EDF485-98FF-4015-8AF3-5E87AD91C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089" y="470331"/>
            <a:ext cx="7870754" cy="629848"/>
          </a:xfrm>
        </p:spPr>
        <p:txBody>
          <a:bodyPr/>
          <a:lstStyle/>
          <a:p>
            <a:r>
              <a:rPr lang="de-CH" dirty="0"/>
              <a:t>Adaptive Parameter Tuning in KENDA-CH1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BCD0CB59-581B-44EC-AF0A-B77D1D484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2164" y="1383873"/>
            <a:ext cx="7680835" cy="3151558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1799" dirty="0"/>
              <a:t>Happy with T2m and RH2m tuning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1799" dirty="0"/>
              <a:t>Tuning of wind requires more attention, particularly in complex terrain</a:t>
            </a:r>
            <a:endParaRPr lang="en-GB" sz="1499" dirty="0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C679315D-A1E9-4E9D-9B9B-3611549F08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6" t="9144" r="11970" b="49045"/>
          <a:stretch/>
        </p:blipFill>
        <p:spPr>
          <a:xfrm>
            <a:off x="1907704" y="2457026"/>
            <a:ext cx="3450199" cy="168221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110A3D12-BB26-4C4B-9032-3CC1BA104F7D}"/>
              </a:ext>
            </a:extLst>
          </p:cNvPr>
          <p:cNvSpPr txBox="1"/>
          <p:nvPr/>
        </p:nvSpPr>
        <p:spPr>
          <a:xfrm>
            <a:off x="2228247" y="2190996"/>
            <a:ext cx="12105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200" b="1" dirty="0"/>
              <a:t>Swiss Plateau</a:t>
            </a:r>
            <a:endParaRPr lang="en-US" sz="12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74B672-38B8-4F98-B406-255F59E666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84" t="9144" r="11970" b="48921"/>
          <a:stretch/>
        </p:blipFill>
        <p:spPr>
          <a:xfrm>
            <a:off x="5486258" y="2470924"/>
            <a:ext cx="3192382" cy="168719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3B12DE6-27D3-474D-925F-5BC2BB3C4B14}"/>
              </a:ext>
            </a:extLst>
          </p:cNvPr>
          <p:cNvSpPr txBox="1"/>
          <p:nvPr/>
        </p:nvSpPr>
        <p:spPr>
          <a:xfrm>
            <a:off x="5584491" y="2190996"/>
            <a:ext cx="12197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200" b="1" dirty="0"/>
              <a:t>Alpine Valleys</a:t>
            </a:r>
            <a:endParaRPr lang="en-US" sz="1200" b="1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BBEC2C6-18A4-48D6-8261-48DDABC72F42}"/>
              </a:ext>
            </a:extLst>
          </p:cNvPr>
          <p:cNvSpPr txBox="1"/>
          <p:nvPr/>
        </p:nvSpPr>
        <p:spPr>
          <a:xfrm>
            <a:off x="1200459" y="2807514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Bias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63198462-AA01-4F0C-A570-26A50BA86696}"/>
              </a:ext>
            </a:extLst>
          </p:cNvPr>
          <p:cNvSpPr txBox="1"/>
          <p:nvPr/>
        </p:nvSpPr>
        <p:spPr>
          <a:xfrm>
            <a:off x="5486258" y="4198317"/>
            <a:ext cx="2903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Station selection for 10-m wind: </a:t>
            </a:r>
          </a:p>
          <a:p>
            <a:r>
              <a:rPr lang="en-GB" sz="1200" dirty="0"/>
              <a:t>Alpine + slope station may influence</a:t>
            </a:r>
          </a:p>
          <a:p>
            <a:r>
              <a:rPr lang="en-GB" sz="1200" dirty="0"/>
              <a:t>Surface friction parameters in Valleys(?)</a:t>
            </a:r>
          </a:p>
        </p:txBody>
      </p:sp>
    </p:spTree>
    <p:extLst>
      <p:ext uri="{BB962C8B-B14F-4D97-AF65-F5344CB8AC3E}">
        <p14:creationId xmlns:p14="http://schemas.microsoft.com/office/powerpoint/2010/main" val="3175557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3" name="Text Box 3"/>
          <p:cNvSpPr txBox="1">
            <a:spLocks noChangeArrowheads="1"/>
          </p:cNvSpPr>
          <p:nvPr/>
        </p:nvSpPr>
        <p:spPr bwMode="auto">
          <a:xfrm>
            <a:off x="467544" y="917700"/>
            <a:ext cx="8496944" cy="1799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0" bIns="35100">
            <a:spAutoFit/>
          </a:bodyPr>
          <a:lstStyle>
            <a:lvl1pPr marL="457200" indent="-457200" defTabSz="449263">
              <a:tabLst>
                <a:tab pos="457200" algn="l"/>
                <a:tab pos="914400" algn="l"/>
                <a:tab pos="1828800" algn="l"/>
                <a:tab pos="21574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449263">
              <a:tabLst>
                <a:tab pos="457200" algn="l"/>
                <a:tab pos="914400" algn="l"/>
                <a:tab pos="1828800" algn="l"/>
                <a:tab pos="21574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449263">
              <a:tabLst>
                <a:tab pos="457200" algn="l"/>
                <a:tab pos="914400" algn="l"/>
                <a:tab pos="1828800" algn="l"/>
                <a:tab pos="21574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449263">
              <a:tabLst>
                <a:tab pos="457200" algn="l"/>
                <a:tab pos="914400" algn="l"/>
                <a:tab pos="1828800" algn="l"/>
                <a:tab pos="21574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449263">
              <a:tabLst>
                <a:tab pos="457200" algn="l"/>
                <a:tab pos="914400" algn="l"/>
                <a:tab pos="1828800" algn="l"/>
                <a:tab pos="21574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828800" algn="l"/>
                <a:tab pos="21574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828800" algn="l"/>
                <a:tab pos="21574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828800" algn="l"/>
                <a:tab pos="21574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828800" algn="l"/>
                <a:tab pos="21574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just" defTabSz="449263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>
                <a:tab pos="342900" algn="l"/>
                <a:tab pos="685800" algn="l"/>
                <a:tab pos="941785" algn="l"/>
                <a:tab pos="161806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 pitchFamily="18" charset="2"/>
              </a:rPr>
              <a:t>Considerable resources from DA staff 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 pitchFamily="18" charset="2"/>
              </a:rPr>
              <a:t>diverted to AI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 pitchFamily="18" charset="2"/>
              </a:rPr>
              <a:t>:  AICON, AIDA</a:t>
            </a:r>
          </a:p>
          <a:p>
            <a:pPr marL="266700" marR="0" lvl="0" indent="-266700" algn="just" defTabSz="44926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Symbol" panose="05050102010706020507" pitchFamily="18" charset="2"/>
              <a:buChar char="®"/>
              <a:tabLst>
                <a:tab pos="342900" algn="l"/>
                <a:tab pos="685800" algn="l"/>
                <a:tab pos="941785" algn="l"/>
                <a:tab pos="161806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 pitchFamily="18" charset="2"/>
              </a:rPr>
              <a:t>considerable less development on conventional DA / KENDA </a:t>
            </a:r>
          </a:p>
          <a:p>
            <a:pPr marL="0" marR="0" lvl="0" indent="0" algn="just" defTabSz="44926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>
                <a:tab pos="266700" algn="l"/>
                <a:tab pos="685800" algn="l"/>
                <a:tab pos="941388" algn="l"/>
                <a:tab pos="1617663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  <a:defRPr/>
            </a:pPr>
            <a:r>
              <a:rPr kumimoji="0" lang="en-US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 pitchFamily="18" charset="2"/>
              </a:rPr>
              <a:t>	(particularly algorithmic development  –  refinements LETKF; </a:t>
            </a:r>
            <a:r>
              <a:rPr kumimoji="0" lang="en-US" alt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 pitchFamily="18" charset="2"/>
              </a:rPr>
              <a:t>EnVar</a:t>
            </a:r>
            <a:r>
              <a:rPr kumimoji="0" lang="en-US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 pitchFamily="18" charset="2"/>
              </a:rPr>
              <a:t>, 4DEnVar, PF, …)</a:t>
            </a:r>
          </a:p>
          <a:p>
            <a:pPr marL="0" marR="0" lvl="0" indent="0" algn="l" defTabSz="449263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>
                <a:tab pos="266700" algn="l"/>
                <a:tab pos="685800" algn="l"/>
                <a:tab pos="941388" algn="l"/>
                <a:tab pos="1617663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  <a:defRPr/>
            </a:pPr>
            <a:r>
              <a:rPr kumimoji="0" lang="en-US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 pitchFamily="18" charset="2"/>
              </a:rPr>
              <a:t>	</a:t>
            </a:r>
          </a:p>
          <a:p>
            <a:pPr marL="0" marR="0" lvl="0" indent="0" algn="l" defTabSz="449263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>
                <a:tab pos="266700" algn="l"/>
                <a:tab pos="685800" algn="l"/>
                <a:tab pos="941388" algn="l"/>
                <a:tab pos="1617663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 pitchFamily="18" charset="2"/>
              </a:rPr>
              <a:t>however: 	restart of “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 pitchFamily="18" charset="2"/>
              </a:rPr>
              <a:t>code-redesign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 pitchFamily="18" charset="2"/>
              </a:rPr>
              <a:t>” (replacing DACE) which should now meet requirements of both</a:t>
            </a:r>
          </a:p>
          <a:p>
            <a:pPr marL="0" marR="0" lvl="0" indent="0" algn="l" defTabSz="449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>
                <a:tab pos="266700" algn="l"/>
                <a:tab pos="685800" algn="l"/>
                <a:tab pos="941388" algn="l"/>
                <a:tab pos="1617663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 pitchFamily="18" charset="2"/>
              </a:rPr>
              <a:t>			conventional DA 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 pitchFamily="18" charset="2"/>
              </a:rPr>
              <a:t>(VAR, LETKF, for various applications: atm., ocean, surface, trace gases etc.)</a:t>
            </a:r>
          </a:p>
          <a:p>
            <a:pPr marL="0" marR="0" lvl="0" indent="0" algn="l" defTabSz="449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>
                <a:tab pos="266700" algn="l"/>
                <a:tab pos="685800" algn="l"/>
                <a:tab pos="941388" algn="l"/>
                <a:tab pos="1617663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 pitchFamily="18" charset="2"/>
              </a:rPr>
              <a:t>			and AI-DA   </a:t>
            </a:r>
            <a:r>
              <a:rPr kumimoji="0" lang="en-US" alt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 pitchFamily="18" charset="2"/>
              </a:rPr>
              <a:t>(will take several years)</a:t>
            </a:r>
          </a:p>
        </p:txBody>
      </p:sp>
      <p:sp>
        <p:nvSpPr>
          <p:cNvPr id="5124" name="Rectangle 2"/>
          <p:cNvSpPr>
            <a:spLocks noChangeArrowheads="1"/>
          </p:cNvSpPr>
          <p:nvPr/>
        </p:nvSpPr>
        <p:spPr bwMode="auto">
          <a:xfrm>
            <a:off x="395536" y="141685"/>
            <a:ext cx="5760639" cy="53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640" tIns="32320" rIns="64640" bIns="32320" anchor="ctr"/>
          <a:lstStyle>
            <a:lvl1pPr>
              <a:spcBef>
                <a:spcPct val="20000"/>
              </a:spcBef>
              <a:buClr>
                <a:schemeClr val="tx2"/>
              </a:buClr>
              <a:buSzPct val="105000"/>
              <a:buChar char="•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 activities at DWD</a:t>
            </a:r>
          </a:p>
        </p:txBody>
      </p:sp>
    </p:spTree>
    <p:extLst>
      <p:ext uri="{BB962C8B-B14F-4D97-AF65-F5344CB8AC3E}">
        <p14:creationId xmlns:p14="http://schemas.microsoft.com/office/powerpoint/2010/main" val="1701038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73843" y="115309"/>
            <a:ext cx="5831681" cy="53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640" tIns="32320" rIns="64640" bIns="32320" anchor="ctr"/>
          <a:lstStyle>
            <a:lvl1pPr>
              <a:spcBef>
                <a:spcPct val="20000"/>
              </a:spcBef>
              <a:buClr>
                <a:schemeClr val="tx2"/>
              </a:buClr>
              <a:buSzPct val="105000"/>
              <a:buChar char="•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1" lang="en-US" altLang="de-DE" sz="180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operational </a:t>
            </a:r>
            <a:r>
              <a:rPr kumimoji="1" lang="en-US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LETKF</a:t>
            </a:r>
          </a:p>
          <a:p>
            <a:pPr marL="0" marR="0" lvl="0" indent="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Tx/>
              <a:buNone/>
              <a:tabLst/>
              <a:defRPr/>
            </a:pP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Hendrik Reich, Harald Anlauf, Christoph Schraff et al 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  </a:t>
            </a: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kumimoji="0" lang="de-DE" sz="1400" b="0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7560822" y="1051139"/>
            <a:ext cx="486054" cy="25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640" tIns="32320" rIns="64640" bIns="32320" anchor="ctr"/>
          <a:lstStyle>
            <a:lvl1pPr>
              <a:spcBef>
                <a:spcPct val="20000"/>
              </a:spcBef>
              <a:buClr>
                <a:schemeClr val="tx2"/>
              </a:buClr>
              <a:buSzPct val="105000"/>
              <a:buChar char="•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</a:t>
            </a:r>
            <a:endParaRPr kumimoji="1" lang="en-GB" altLang="de-DE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Symbol" panose="05050102010706020507" pitchFamily="18" charset="2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8586936" y="4205259"/>
            <a:ext cx="378042" cy="25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640" tIns="32320" rIns="64640" bIns="32320" anchor="ctr"/>
          <a:lstStyle>
            <a:lvl1pPr>
              <a:spcBef>
                <a:spcPct val="20000"/>
              </a:spcBef>
              <a:buClr>
                <a:schemeClr val="tx2"/>
              </a:buClr>
              <a:buSzPct val="105000"/>
              <a:buChar char="•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IT</a:t>
            </a:r>
            <a:endParaRPr kumimoji="1" lang="en-GB" altLang="de-DE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Symbol" panose="05050102010706020507" pitchFamily="18" charset="2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749E704-8D8B-42B4-9923-20B20633B062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1" r="2008" b="728"/>
          <a:stretch/>
        </p:blipFill>
        <p:spPr>
          <a:xfrm>
            <a:off x="5292080" y="745999"/>
            <a:ext cx="3793197" cy="293127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724FE5F-4FCF-491A-B887-07DEA452A462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49" r="1884" b="628"/>
          <a:stretch/>
        </p:blipFill>
        <p:spPr>
          <a:xfrm>
            <a:off x="5367320" y="3507854"/>
            <a:ext cx="3722037" cy="114354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5CE7BCC-7A65-4407-8455-7CC5E76A01F9}"/>
              </a:ext>
            </a:extLst>
          </p:cNvPr>
          <p:cNvSpPr txBox="1"/>
          <p:nvPr/>
        </p:nvSpPr>
        <p:spPr>
          <a:xfrm>
            <a:off x="7898546" y="834266"/>
            <a:ext cx="1137950" cy="353943"/>
          </a:xfrm>
          <a:prstGeom prst="rect">
            <a:avLst/>
          </a:prstGeom>
          <a:solidFill>
            <a:srgbClr val="EBF7FF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tower  vs. ref:  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RMSE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B7E3F8D-E031-4855-926D-04D8E6368AC5}"/>
              </a:ext>
            </a:extLst>
          </p:cNvPr>
          <p:cNvSpPr txBox="1"/>
          <p:nvPr/>
        </p:nvSpPr>
        <p:spPr>
          <a:xfrm>
            <a:off x="7011888" y="3803134"/>
            <a:ext cx="512440" cy="369332"/>
          </a:xfrm>
          <a:prstGeom prst="rect">
            <a:avLst/>
          </a:prstGeom>
          <a:solidFill>
            <a:srgbClr val="EBF7FF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wind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speed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69DE0EF-C8E8-4362-8148-2B65A6730E58}"/>
              </a:ext>
            </a:extLst>
          </p:cNvPr>
          <p:cNvSpPr txBox="1"/>
          <p:nvPr/>
        </p:nvSpPr>
        <p:spPr>
          <a:xfrm>
            <a:off x="7056276" y="2706278"/>
            <a:ext cx="296416" cy="184666"/>
          </a:xfrm>
          <a:prstGeom prst="rect">
            <a:avLst/>
          </a:prstGeom>
          <a:solidFill>
            <a:srgbClr val="EBF7FF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RH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92E62AB-DAE8-4893-B769-62E7F6DF11FF}"/>
              </a:ext>
            </a:extLst>
          </p:cNvPr>
          <p:cNvSpPr txBox="1"/>
          <p:nvPr/>
        </p:nvSpPr>
        <p:spPr>
          <a:xfrm>
            <a:off x="7056276" y="1407822"/>
            <a:ext cx="296416" cy="184666"/>
          </a:xfrm>
          <a:prstGeom prst="rect">
            <a:avLst/>
          </a:prstGeom>
          <a:solidFill>
            <a:srgbClr val="EBF7FF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243C0F3-ED66-493E-870A-DB4671B01A1C}"/>
              </a:ext>
            </a:extLst>
          </p:cNvPr>
          <p:cNvSpPr txBox="1"/>
          <p:nvPr/>
        </p:nvSpPr>
        <p:spPr>
          <a:xfrm>
            <a:off x="6119530" y="2355726"/>
            <a:ext cx="1917561" cy="184666"/>
          </a:xfrm>
          <a:prstGeom prst="rect">
            <a:avLst/>
          </a:prstGeom>
          <a:solidFill>
            <a:srgbClr val="EBF7FF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summer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(30.07. – 18.08.24)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45175" y="964922"/>
            <a:ext cx="5694977" cy="3046988"/>
          </a:xfrm>
          <a:prstGeom prst="rect">
            <a:avLst/>
          </a:prstGeom>
          <a:noFill/>
        </p:spPr>
        <p:txBody>
          <a:bodyPr wrap="square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>
                <a:tab pos="719138" algn="l"/>
                <a:tab pos="1614488" algn="l"/>
                <a:tab pos="2333625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some technical + operational aspects</a:t>
            </a:r>
          </a:p>
          <a:p>
            <a:pPr marL="266700" marR="0" lvl="0" indent="-266700" algn="l" defTabSz="6858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719138" algn="l"/>
                <a:tab pos="1614488" algn="l"/>
                <a:tab pos="2333625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MEC: DA + verification, options for 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(required for ICON-D05)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: </a:t>
            </a:r>
          </a:p>
          <a:p>
            <a:pPr marL="719138" marR="0" lvl="1" indent="-261938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>
                <a:tab pos="719138" algn="l"/>
                <a:tab pos="1614488" algn="l"/>
                <a:tab pos="2333625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use of model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3C62D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diagnostic 10-m wind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Symbol" panose="05050102010706020507" pitchFamily="18" charset="2"/>
            </a:endParaRPr>
          </a:p>
          <a:p>
            <a:pPr marR="0" lvl="1" algn="l" defTabSz="6858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>
                <a:tab pos="719138" algn="l"/>
                <a:tab pos="1614488" algn="l"/>
                <a:tab pos="2333625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latin typeface="Arial"/>
                <a:sym typeface="Symbol" panose="05050102010706020507" pitchFamily="18" charset="2"/>
              </a:rPr>
              <a:t>	instead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 of wind at lowest model level</a:t>
            </a:r>
          </a:p>
          <a:p>
            <a:pPr marL="719138" marR="0" lvl="1" indent="-261938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>
                <a:tab pos="719138" algn="l"/>
                <a:tab pos="1614488" algn="l"/>
                <a:tab pos="2333625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global radiation on horizontal plane </a:t>
            </a:r>
          </a:p>
          <a:p>
            <a:pPr marR="0" lvl="1" algn="l" defTabSz="6858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>
                <a:tab pos="719138" algn="l"/>
                <a:tab pos="1614488" algn="l"/>
                <a:tab pos="2333625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latin typeface="Arial"/>
                <a:sym typeface="Symbol" panose="05050102010706020507" pitchFamily="18" charset="2"/>
              </a:rPr>
              <a:t>	including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 orographic shading</a:t>
            </a:r>
          </a:p>
          <a:p>
            <a:pPr marL="266700" marR="0" lvl="0" indent="-266700" algn="l" defTabSz="6858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719138" algn="l"/>
                <a:tab pos="1614488" algn="l"/>
                <a:tab pos="2333625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DA of 9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3C62D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ICOS towers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operational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 Feb. 2025</a:t>
            </a:r>
          </a:p>
          <a:p>
            <a:pPr marR="0" lvl="0" algn="l" defTabSz="6858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>
                <a:tab pos="719138" algn="l"/>
                <a:tab pos="1614488" algn="l"/>
                <a:tab pos="2333625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latin typeface="Arial"/>
                <a:sym typeface="Symbol" panose="05050102010706020507" pitchFamily="18" charset="2"/>
              </a:rPr>
              <a:t>	(100 – 340 m high)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  <a:sym typeface="Symbol" panose="05050102010706020507" pitchFamily="18" charset="2"/>
            </a:endParaRPr>
          </a:p>
          <a:p>
            <a:pPr marL="266700" marR="0" lvl="0" indent="-266700" algn="l" defTabSz="6858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719138" algn="l"/>
                <a:tab pos="1614488" algn="l"/>
                <a:tab pos="2333625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ongoing work on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3C62D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WIGOS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 station ID in KENDA </a:t>
            </a:r>
          </a:p>
          <a:p>
            <a:pPr marR="0" lvl="0" algn="l" defTabSz="6858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>
                <a:tab pos="273050" algn="l"/>
                <a:tab pos="360363" algn="l"/>
                <a:tab pos="719138" algn="l"/>
                <a:tab pos="1614488" algn="l"/>
                <a:tab pos="2333625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latin typeface="Arial"/>
                <a:sym typeface="Symbol" panose="05050102010706020507" pitchFamily="18" charset="2"/>
              </a:rPr>
              <a:t>	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(COSMO operators)</a:t>
            </a:r>
          </a:p>
        </p:txBody>
      </p:sp>
    </p:spTree>
    <p:extLst>
      <p:ext uri="{BB962C8B-B14F-4D97-AF65-F5344CB8AC3E}">
        <p14:creationId xmlns:p14="http://schemas.microsoft.com/office/powerpoint/2010/main" val="3841240924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DWD-PowerPoint">
  <a:themeElements>
    <a:clrScheme name="DWD-Farben PowerPoint">
      <a:dk1>
        <a:srgbClr val="2D4B9B"/>
      </a:dk1>
      <a:lt1>
        <a:sysClr val="window" lastClr="FFFFFF"/>
      </a:lt1>
      <a:dk2>
        <a:srgbClr val="96B9DC"/>
      </a:dk2>
      <a:lt2>
        <a:srgbClr val="D2E1F5"/>
      </a:lt2>
      <a:accent1>
        <a:srgbClr val="2D4B9B"/>
      </a:accent1>
      <a:accent2>
        <a:srgbClr val="9E3D00"/>
      </a:accent2>
      <a:accent3>
        <a:srgbClr val="945100"/>
      </a:accent3>
      <a:accent4>
        <a:srgbClr val="DE8004"/>
      </a:accent4>
      <a:accent5>
        <a:srgbClr val="608E00"/>
      </a:accent5>
      <a:accent6>
        <a:srgbClr val="2F6100"/>
      </a:accent6>
      <a:hlink>
        <a:srgbClr val="2D4B9B"/>
      </a:hlink>
      <a:folHlink>
        <a:srgbClr val="2D4B9B"/>
      </a:folHlink>
    </a:clrScheme>
    <a:fontScheme name="DWD-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Kreuzraster komplett">
  <a:themeElements>
    <a:clrScheme name="Benutzerdefiniert 1">
      <a:dk1>
        <a:srgbClr val="000000"/>
      </a:dk1>
      <a:lt1>
        <a:srgbClr val="FFFFFF"/>
      </a:lt1>
      <a:dk2>
        <a:srgbClr val="000000"/>
      </a:dk2>
      <a:lt2>
        <a:srgbClr val="7D6E5F"/>
      </a:lt2>
      <a:accent1>
        <a:srgbClr val="FF0000"/>
      </a:accent1>
      <a:accent2>
        <a:srgbClr val="7D6E5F"/>
      </a:accent2>
      <a:accent3>
        <a:srgbClr val="5A735F"/>
      </a:accent3>
      <a:accent4>
        <a:srgbClr val="000000"/>
      </a:accent4>
      <a:accent5>
        <a:srgbClr val="DAEDEF"/>
      </a:accent5>
      <a:accent6>
        <a:srgbClr val="FAB45F"/>
      </a:accent6>
      <a:hlink>
        <a:srgbClr val="000000"/>
      </a:hlink>
      <a:folHlink>
        <a:srgbClr val="000000"/>
      </a:folHlink>
    </a:clrScheme>
    <a:fontScheme name="GSED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SED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_Format_16-9.pptx" id="{14B80262-283B-4455-926B-736EE80994B7}" vid="{03C32CFB-F977-44A6-8C51-B08D66399866}"/>
    </a:ext>
  </a:extLst>
</a:theme>
</file>

<file path=ppt/theme/theme3.xml><?xml version="1.0" encoding="utf-8"?>
<a:theme xmlns:a="http://schemas.openxmlformats.org/drawingml/2006/main" name="Office">
  <a:themeElements>
    <a:clrScheme name="Benutzerdefiniert 7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21F2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41" id="{48F695A5-A46A-4E46-8D01-64E065B0D1A0}" vid="{D001F088-EA64-8241-985B-F2BBFFCFBC31}"/>
    </a:ext>
  </a:extLst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e_Format_16-9">
  <a:themeElements>
    <a:clrScheme name="Benutzerdefiniert 1">
      <a:dk1>
        <a:srgbClr val="000000"/>
      </a:dk1>
      <a:lt1>
        <a:srgbClr val="FFFFFF"/>
      </a:lt1>
      <a:dk2>
        <a:srgbClr val="000000"/>
      </a:dk2>
      <a:lt2>
        <a:srgbClr val="7D6E5F"/>
      </a:lt2>
      <a:accent1>
        <a:srgbClr val="FF0000"/>
      </a:accent1>
      <a:accent2>
        <a:srgbClr val="7D6E5F"/>
      </a:accent2>
      <a:accent3>
        <a:srgbClr val="5A735F"/>
      </a:accent3>
      <a:accent4>
        <a:srgbClr val="000000"/>
      </a:accent4>
      <a:accent5>
        <a:srgbClr val="DAEDEF"/>
      </a:accent5>
      <a:accent6>
        <a:srgbClr val="FAB45F"/>
      </a:accent6>
      <a:hlink>
        <a:srgbClr val="000000"/>
      </a:hlink>
      <a:folHlink>
        <a:srgbClr val="000000"/>
      </a:folHlink>
    </a:clrScheme>
    <a:fontScheme name="GSED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SED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3057</Words>
  <Application>Microsoft Office PowerPoint</Application>
  <PresentationFormat>Bildschirmpräsentation (16:9)</PresentationFormat>
  <Paragraphs>375</Paragraphs>
  <Slides>34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18</vt:i4>
      </vt:variant>
      <vt:variant>
        <vt:lpstr>Design</vt:lpstr>
      </vt:variant>
      <vt:variant>
        <vt:i4>6</vt:i4>
      </vt:variant>
      <vt:variant>
        <vt:lpstr>Folientitel</vt:lpstr>
      </vt:variant>
      <vt:variant>
        <vt:i4>34</vt:i4>
      </vt:variant>
    </vt:vector>
  </HeadingPairs>
  <TitlesOfParts>
    <vt:vector size="58" baseType="lpstr">
      <vt:lpstr>ＭＳ Ｐゴシック</vt:lpstr>
      <vt:lpstr>Arial</vt:lpstr>
      <vt:lpstr>Avenir Next Regular</vt:lpstr>
      <vt:lpstr>Calibri</vt:lpstr>
      <vt:lpstr>Calibri Light</vt:lpstr>
      <vt:lpstr>Cambria Math</vt:lpstr>
      <vt:lpstr>Courier New</vt:lpstr>
      <vt:lpstr>Lato</vt:lpstr>
      <vt:lpstr>Lucida Sans Unicode</vt:lpstr>
      <vt:lpstr>Montserrat</vt:lpstr>
      <vt:lpstr>Montserrat Medium</vt:lpstr>
      <vt:lpstr>Montserrat SemiBold</vt:lpstr>
      <vt:lpstr>Prompt SemiBold</vt:lpstr>
      <vt:lpstr>Roboto Light</vt:lpstr>
      <vt:lpstr>Symbol</vt:lpstr>
      <vt:lpstr>Times</vt:lpstr>
      <vt:lpstr>Times New Roman</vt:lpstr>
      <vt:lpstr>Wingdings</vt:lpstr>
      <vt:lpstr>DWD-PowerPoint</vt:lpstr>
      <vt:lpstr>1_Kreuzraster komplett</vt:lpstr>
      <vt:lpstr>Office</vt:lpstr>
      <vt:lpstr>Simple Light</vt:lpstr>
      <vt:lpstr>Tema di Office</vt:lpstr>
      <vt:lpstr>de_Format_16-9</vt:lpstr>
      <vt:lpstr>PowerPoint-Präsentation</vt:lpstr>
      <vt:lpstr>Towards 1 km resolution: 1.1 km tests    (Virginia Poli, Thomas Gastaldo) </vt:lpstr>
      <vt:lpstr>Towards 1 km resolution: QPF verification (FSS)</vt:lpstr>
      <vt:lpstr>Towards 1 km resolution: near-surface variables</vt:lpstr>
      <vt:lpstr>Adaptive Parameter Tuning in KENDA-CH1</vt:lpstr>
      <vt:lpstr>Adaptive Parameter Tuning in KENDA-CH1</vt:lpstr>
      <vt:lpstr>Adaptive Parameter Tuning in KENDA-CH1</vt:lpstr>
      <vt:lpstr>PowerPoint-Präsentation</vt:lpstr>
      <vt:lpstr>PowerPoint-Präsentation</vt:lpstr>
      <vt:lpstr>PowerPoint-Präsentation</vt:lpstr>
      <vt:lpstr>PowerPoint-Präsentation</vt:lpstr>
      <vt:lpstr>Assimilation of Radar Data in KENDA-CH1</vt:lpstr>
      <vt:lpstr>Assimilation of Radar Data in KENDA-CH1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Satellite DA: MHS   (Marcello Grenzi)</vt:lpstr>
      <vt:lpstr>MHS assimilation: daily accumulated rainfall</vt:lpstr>
      <vt:lpstr>MHS assimilation: verification (FSS)  (~ 5 days)</vt:lpstr>
      <vt:lpstr>MHS assimilation: surface and upper levels variables</vt:lpstr>
      <vt:lpstr>Satellite DA: ongoing activities (towards operationalization)   (Francesca Vittorioso)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ML Data Assimilation</vt:lpstr>
      <vt:lpstr>PowerPoint-Präsentation</vt:lpstr>
      <vt:lpstr>PowerPoint-Präsentation</vt:lpstr>
      <vt:lpstr>PowerPoint-Präsentation</vt:lpstr>
    </vt:vector>
  </TitlesOfParts>
  <Company>Deutscher Wetterdienst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DWD</dc:creator>
  <cp:lastModifiedBy>Schraff Christoph</cp:lastModifiedBy>
  <cp:revision>473</cp:revision>
  <cp:lastPrinted>2025-08-29T21:56:25Z</cp:lastPrinted>
  <dcterms:created xsi:type="dcterms:W3CDTF">2020-05-28T07:34:32Z</dcterms:created>
  <dcterms:modified xsi:type="dcterms:W3CDTF">2025-09-02T05:08:59Z</dcterms:modified>
</cp:coreProperties>
</file>