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81" r:id="rId3"/>
    <p:sldId id="280" r:id="rId4"/>
    <p:sldId id="283" r:id="rId5"/>
    <p:sldId id="282" r:id="rId6"/>
    <p:sldId id="284" r:id="rId7"/>
    <p:sldId id="28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9338-EECA-40B2-B0D7-DF592A37A98D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6F7EF-27EE-4D86-A52C-FA86C9E7C7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45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F7EF-27EE-4D86-A52C-FA86C9E7C73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88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F7EF-27EE-4D86-A52C-FA86C9E7C73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93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F7EF-27EE-4D86-A52C-FA86C9E7C73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70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F7EF-27EE-4D86-A52C-FA86C9E7C73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84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F7EF-27EE-4D86-A52C-FA86C9E7C73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69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F7EF-27EE-4D86-A52C-FA86C9E7C73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94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6F7EF-27EE-4D86-A52C-FA86C9E7C73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08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58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7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52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00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8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46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2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54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57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16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20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F4E3-FBA1-4259-8088-001BD0C0BCB5}" type="datetimeFigureOut">
              <a:rPr lang="it-IT" smtClean="0"/>
              <a:t>20/08/2025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731A2-C2C7-40D3-A471-51A76CFD5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34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jp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jp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to\Documents\aeronautica\Corso_professionale\4)faseAM\tesina\tesi_latex\imma\met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5717" y="34290"/>
            <a:ext cx="1656283" cy="1634490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" y="6103913"/>
            <a:ext cx="3289560" cy="748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87" y="5861392"/>
            <a:ext cx="779813" cy="99142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65221" y="-2425"/>
            <a:ext cx="8023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ICON-IT operational setup</a:t>
            </a:r>
          </a:p>
          <a:p>
            <a:pPr algn="ctr"/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17" name="Immagin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4" y="6367"/>
            <a:ext cx="1242060" cy="165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17"/>
          <p:cNvSpPr txBox="1"/>
          <p:nvPr/>
        </p:nvSpPr>
        <p:spPr>
          <a:xfrm>
            <a:off x="3738789" y="6293697"/>
            <a:ext cx="598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COSMO GM-2025,  01-05 </a:t>
            </a:r>
            <a:r>
              <a:rPr lang="it-IT" b="1" dirty="0" err="1" smtClean="0"/>
              <a:t>September</a:t>
            </a:r>
            <a:r>
              <a:rPr lang="it-IT" b="1" dirty="0" smtClean="0"/>
              <a:t> 2025 Basel, </a:t>
            </a:r>
            <a:r>
              <a:rPr lang="it-IT" b="1" dirty="0" err="1" smtClean="0"/>
              <a:t>Switzerland</a:t>
            </a:r>
            <a:endParaRPr lang="it-IT" b="1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7661" y="659294"/>
            <a:ext cx="7076396" cy="5334410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9364057" y="2518585"/>
            <a:ext cx="271264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ECMWF</a:t>
            </a:r>
          </a:p>
          <a:p>
            <a:pPr algn="ctr"/>
            <a:r>
              <a:rPr lang="en-US" sz="2800" b="1" dirty="0" smtClean="0"/>
              <a:t>ATOS platform</a:t>
            </a:r>
          </a:p>
          <a:p>
            <a:pPr algn="ctr"/>
            <a:r>
              <a:rPr lang="en-US" sz="2800" b="1" dirty="0" smtClean="0"/>
              <a:t>(</a:t>
            </a:r>
            <a:r>
              <a:rPr lang="en-US" sz="2000" b="1" dirty="0" smtClean="0"/>
              <a:t>icon-it DET, with 500m nesting over Rome, on local HPC</a:t>
            </a:r>
            <a:r>
              <a:rPr lang="en-US" sz="2800" b="1" dirty="0" smtClean="0"/>
              <a:t>)</a:t>
            </a:r>
          </a:p>
          <a:p>
            <a:pPr algn="ctr"/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06340" y="2320991"/>
            <a:ext cx="27126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+48h</a:t>
            </a:r>
          </a:p>
          <a:p>
            <a:pPr algn="ctr"/>
            <a:endParaRPr lang="en-US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to\Documents\aeronautica\Corso_professionale\4)faseAM\tesina\tesi_latex\imma\met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5717" y="34290"/>
            <a:ext cx="1656283" cy="1634490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" y="6103913"/>
            <a:ext cx="3289560" cy="748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87" y="5861392"/>
            <a:ext cx="779813" cy="99142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65221" y="-2425"/>
            <a:ext cx="8023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ICON-IT EPS</a:t>
            </a:r>
          </a:p>
          <a:p>
            <a:pPr algn="ctr"/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17" name="Immagin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4" y="6367"/>
            <a:ext cx="1242060" cy="165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17"/>
          <p:cNvSpPr txBox="1"/>
          <p:nvPr/>
        </p:nvSpPr>
        <p:spPr>
          <a:xfrm>
            <a:off x="3738789" y="6293697"/>
            <a:ext cx="598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COSMO GM-2025,  01-05 </a:t>
            </a:r>
            <a:r>
              <a:rPr lang="it-IT" b="1" dirty="0" err="1" smtClean="0"/>
              <a:t>September</a:t>
            </a:r>
            <a:r>
              <a:rPr lang="it-IT" b="1" dirty="0" smtClean="0"/>
              <a:t> 2025 Basel, </a:t>
            </a:r>
            <a:r>
              <a:rPr lang="it-IT" b="1" dirty="0" err="1" smtClean="0"/>
              <a:t>Switzerland</a:t>
            </a:r>
            <a:endParaRPr lang="it-IT" b="1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834404" y="632835"/>
            <a:ext cx="33090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Operational from March 2025</a:t>
            </a:r>
          </a:p>
          <a:p>
            <a:pPr algn="ctr"/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s://prometeo2.meteoam.it/Storage/Catop/2025-07-18/ICEP_134_202507180000_ITALIA_PTEPS010_999@@@@@@@@@_042_006_174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4" y="1843009"/>
            <a:ext cx="345816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meteo2.meteoam.it/Storage/Catop/2025-07-18/ICEP_134_202507180000_ITALIA_GUEPS021_999@@@@@@@@@_042_006_174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89" y="1843009"/>
            <a:ext cx="3276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ometeo2.meteoam.it/Storage/Catop/2025-07-18/ICEP_134_202507180000_RMURBE_MG01@@@@_@@@@@@@@@@@@_072_000_26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25" y="1843009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36932" y="908624"/>
            <a:ext cx="46654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Two operational runs a day (00utc, 12utc)</a:t>
            </a:r>
          </a:p>
          <a:p>
            <a:pPr algn="ctr"/>
            <a:endParaRPr lang="en-US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to\Documents\aeronautica\Corso_professionale\4)faseAM\tesina\tesi_latex\imma\met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5717" y="34290"/>
            <a:ext cx="1656283" cy="1634490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" y="6103913"/>
            <a:ext cx="3289560" cy="748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87" y="5861392"/>
            <a:ext cx="779813" cy="99142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07304" y="76812"/>
            <a:ext cx="8920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ICON verification and open issues</a:t>
            </a:r>
          </a:p>
          <a:p>
            <a:pPr algn="ctr"/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357247" y="879248"/>
            <a:ext cx="90726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/>
              <a:t>Good overall performances for ICON model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/>
              <a:t>ICON-IT seems to underestimate WS10m especially during  night hours</a:t>
            </a:r>
          </a:p>
        </p:txBody>
      </p:sp>
      <p:pic>
        <p:nvPicPr>
          <p:cNvPr id="9" name="Immagin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4" y="6367"/>
            <a:ext cx="1242060" cy="165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3738789" y="6293697"/>
            <a:ext cx="598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COSMO GM-2025,  01-05 </a:t>
            </a:r>
            <a:r>
              <a:rPr lang="it-IT" b="1" dirty="0" err="1" smtClean="0"/>
              <a:t>September</a:t>
            </a:r>
            <a:r>
              <a:rPr lang="it-IT" b="1" dirty="0" smtClean="0"/>
              <a:t> 2025 Basel, </a:t>
            </a:r>
            <a:r>
              <a:rPr lang="it-IT" b="1" dirty="0" err="1" smtClean="0"/>
              <a:t>Switzerland</a:t>
            </a:r>
            <a:endParaRPr lang="it-IT" b="1" dirty="0"/>
          </a:p>
        </p:txBody>
      </p:sp>
      <p:pic>
        <p:nvPicPr>
          <p:cNvPr id="10" name="Immagin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54" y="2202468"/>
            <a:ext cx="5606546" cy="3899397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30340" y="3141967"/>
            <a:ext cx="492898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Daily cycle WS 10m,</a:t>
            </a:r>
          </a:p>
          <a:p>
            <a:pPr algn="ctr"/>
            <a:r>
              <a:rPr lang="en-US" sz="1600" b="1" dirty="0" smtClean="0"/>
              <a:t>ICON (orange) vs COSMO-ME and IT models  (blue and green)</a:t>
            </a:r>
          </a:p>
          <a:p>
            <a:pPr algn="ctr"/>
            <a:r>
              <a:rPr lang="en-US" sz="1600" b="1" dirty="0" smtClean="0"/>
              <a:t>APRIL 2025, it appears to be systematic over different seasons</a:t>
            </a:r>
          </a:p>
          <a:p>
            <a:pPr marL="457200" indent="-457200">
              <a:buFontTx/>
              <a:buChar char="-"/>
            </a:pPr>
            <a:endParaRPr lang="en-US" sz="1600" b="1" dirty="0" smtClean="0"/>
          </a:p>
          <a:p>
            <a:endParaRPr lang="en-US" sz="2800" b="1" dirty="0" smtClean="0"/>
          </a:p>
        </p:txBody>
      </p:sp>
      <p:cxnSp>
        <p:nvCxnSpPr>
          <p:cNvPr id="4" name="Connettore 2 3"/>
          <p:cNvCxnSpPr/>
          <p:nvPr/>
        </p:nvCxnSpPr>
        <p:spPr>
          <a:xfrm flipH="1">
            <a:off x="5635092" y="3808098"/>
            <a:ext cx="1625322" cy="1758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to\Documents\aeronautica\Corso_professionale\4)faseAM\tesina\tesi_latex\imma\met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5717" y="34290"/>
            <a:ext cx="1656283" cy="1634490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" y="6103913"/>
            <a:ext cx="3289560" cy="748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87" y="5861392"/>
            <a:ext cx="779813" cy="99142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07304" y="76812"/>
            <a:ext cx="8920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ICON verification and open issues</a:t>
            </a:r>
          </a:p>
          <a:p>
            <a:pPr algn="ctr"/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272650" y="782533"/>
            <a:ext cx="90726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/>
              <a:t>ICON-IT </a:t>
            </a:r>
            <a:r>
              <a:rPr lang="en-US" sz="2800" b="1" dirty="0" smtClean="0"/>
              <a:t>is more accurate than </a:t>
            </a:r>
            <a:r>
              <a:rPr lang="en-US" sz="2800" b="1" dirty="0" err="1" smtClean="0"/>
              <a:t>cosmo</a:t>
            </a:r>
            <a:r>
              <a:rPr lang="en-US" sz="2800" b="1" dirty="0" smtClean="0"/>
              <a:t> but it seems </a:t>
            </a:r>
            <a:r>
              <a:rPr lang="en-US" sz="2800" b="1" dirty="0"/>
              <a:t>to overestimate low clouds according to forecasters, especially over </a:t>
            </a:r>
            <a:r>
              <a:rPr lang="en-US" sz="2800" b="1" dirty="0" smtClean="0"/>
              <a:t>sea</a:t>
            </a:r>
            <a:endParaRPr lang="en-US" sz="2800" b="1" dirty="0"/>
          </a:p>
        </p:txBody>
      </p:sp>
      <p:pic>
        <p:nvPicPr>
          <p:cNvPr id="9" name="Immagin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4" y="6367"/>
            <a:ext cx="1242060" cy="165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3738789" y="6293697"/>
            <a:ext cx="598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COSMO GM-2025,  01-05 </a:t>
            </a:r>
            <a:r>
              <a:rPr lang="it-IT" b="1" dirty="0" err="1" smtClean="0"/>
              <a:t>September</a:t>
            </a:r>
            <a:r>
              <a:rPr lang="it-IT" b="1" dirty="0" smtClean="0"/>
              <a:t> 2025 Basel, </a:t>
            </a:r>
            <a:r>
              <a:rPr lang="it-IT" b="1" dirty="0" err="1" smtClean="0"/>
              <a:t>Switzerland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274" y="1869559"/>
            <a:ext cx="4547913" cy="4313484"/>
          </a:xfrm>
          <a:prstGeom prst="rect">
            <a:avLst/>
          </a:prstGeom>
        </p:spPr>
      </p:pic>
      <p:pic>
        <p:nvPicPr>
          <p:cNvPr id="1026" name="Picture 2" descr="https://prometeo2.meteoam.it/Storage/Catop/2025-07-21/ICON_134_202507210000_ITALIA_LC@@@@@@_999@@@@@@@@@_003_000_071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 b="7331"/>
          <a:stretch/>
        </p:blipFill>
        <p:spPr bwMode="auto">
          <a:xfrm>
            <a:off x="140677" y="2117670"/>
            <a:ext cx="3488788" cy="39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meteo2.meteoam.it/Storage/Catop/2025-07-21/CNMC_134_202507210000_ITALIA_LC@@@@@@_999@@@@@@@@@_003_000_031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 r="17542"/>
          <a:stretch/>
        </p:blipFill>
        <p:spPr bwMode="auto">
          <a:xfrm>
            <a:off x="3629465" y="2049804"/>
            <a:ext cx="3234809" cy="40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2 11"/>
          <p:cNvCxnSpPr/>
          <p:nvPr/>
        </p:nvCxnSpPr>
        <p:spPr>
          <a:xfrm flipH="1">
            <a:off x="1034459" y="3226777"/>
            <a:ext cx="420506" cy="2120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583018" y="4293577"/>
            <a:ext cx="420506" cy="2120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1990169" y="4402669"/>
            <a:ext cx="420506" cy="2120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4046" y="1560517"/>
            <a:ext cx="2361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LOW CLOUDS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to\Documents\aeronautica\Corso_professionale\4)faseAM\tesina\tesi_latex\imma\met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5717" y="34290"/>
            <a:ext cx="1656283" cy="1634490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" y="6103913"/>
            <a:ext cx="3289560" cy="748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87" y="5861392"/>
            <a:ext cx="779813" cy="99142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5275" y="6476"/>
            <a:ext cx="95407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Verifications over national domain:</a:t>
            </a:r>
          </a:p>
          <a:p>
            <a:pPr algn="ctr"/>
            <a:r>
              <a:rPr lang="en-US" sz="3600" b="1" dirty="0" smtClean="0"/>
              <a:t>Scores ICON-IT </a:t>
            </a:r>
            <a:r>
              <a:rPr lang="en-US" sz="3600" b="1" dirty="0"/>
              <a:t>vs </a:t>
            </a:r>
            <a:r>
              <a:rPr lang="en-US" sz="3600" b="1" dirty="0" smtClean="0"/>
              <a:t>COSMO-IT</a:t>
            </a:r>
          </a:p>
        </p:txBody>
      </p:sp>
      <p:pic>
        <p:nvPicPr>
          <p:cNvPr id="9" name="Immagin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4" y="6367"/>
            <a:ext cx="1242060" cy="165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3738789" y="6293697"/>
            <a:ext cx="598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COSMO GM-2025,  01-05 </a:t>
            </a:r>
            <a:r>
              <a:rPr lang="it-IT" b="1" dirty="0" err="1" smtClean="0"/>
              <a:t>September</a:t>
            </a:r>
            <a:r>
              <a:rPr lang="it-IT" b="1" dirty="0" smtClean="0"/>
              <a:t> 2025 Basel, </a:t>
            </a:r>
            <a:r>
              <a:rPr lang="it-IT" b="1" dirty="0" err="1" smtClean="0"/>
              <a:t>Switzerland</a:t>
            </a:r>
            <a:endParaRPr lang="it-IT" b="1" dirty="0"/>
          </a:p>
        </p:txBody>
      </p:sp>
      <p:pic>
        <p:nvPicPr>
          <p:cNvPr id="10" name="Immagin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2" y="1544720"/>
            <a:ext cx="3569970" cy="25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400299" y="1074921"/>
            <a:ext cx="1131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T2m</a:t>
            </a:r>
          </a:p>
        </p:txBody>
      </p:sp>
      <p:pic>
        <p:nvPicPr>
          <p:cNvPr id="13" name="Immagin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787" y="1544720"/>
            <a:ext cx="3569970" cy="25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070133" y="1074921"/>
            <a:ext cx="1131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TCC</a:t>
            </a:r>
          </a:p>
        </p:txBody>
      </p:sp>
      <p:pic>
        <p:nvPicPr>
          <p:cNvPr id="15" name="Immagine 1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0832" y="1544720"/>
            <a:ext cx="3569970" cy="25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062949" y="1021820"/>
            <a:ext cx="2085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WS_10m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102577" y="2488095"/>
            <a:ext cx="1327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DJF25</a:t>
            </a:r>
          </a:p>
        </p:txBody>
      </p:sp>
      <p:pic>
        <p:nvPicPr>
          <p:cNvPr id="19" name="Immagin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817" y="3698785"/>
            <a:ext cx="3569970" cy="25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69734" y="4556657"/>
            <a:ext cx="131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MAM25</a:t>
            </a:r>
          </a:p>
        </p:txBody>
      </p:sp>
      <p:pic>
        <p:nvPicPr>
          <p:cNvPr id="21" name="Immagine 2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862" y="3698785"/>
            <a:ext cx="3569970" cy="25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2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0514" y="3698785"/>
            <a:ext cx="3569970" cy="25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6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to\Documents\aeronautica\Corso_professionale\4)faseAM\tesina\tesi_latex\imma\met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5717" y="34290"/>
            <a:ext cx="1656283" cy="1634490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" y="6103913"/>
            <a:ext cx="3289560" cy="748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87" y="5861392"/>
            <a:ext cx="779813" cy="99142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5275" y="6476"/>
            <a:ext cx="95407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Verifications over national domain:</a:t>
            </a:r>
          </a:p>
          <a:p>
            <a:pPr algn="ctr"/>
            <a:r>
              <a:rPr lang="en-US" sz="3600" b="1" dirty="0"/>
              <a:t>ICON-IT vs </a:t>
            </a:r>
            <a:r>
              <a:rPr lang="en-US" sz="3600" b="1" dirty="0" smtClean="0"/>
              <a:t>COSMO-IT, prec06h </a:t>
            </a:r>
            <a:r>
              <a:rPr lang="en-US" sz="3600" b="1" dirty="0" err="1" smtClean="0"/>
              <a:t>dichotomic</a:t>
            </a:r>
            <a:r>
              <a:rPr lang="en-US" sz="3600" b="1" dirty="0" smtClean="0"/>
              <a:t> scores</a:t>
            </a:r>
          </a:p>
        </p:txBody>
      </p:sp>
      <p:pic>
        <p:nvPicPr>
          <p:cNvPr id="9" name="Immagin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4" y="6367"/>
            <a:ext cx="1242060" cy="165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3738789" y="6293697"/>
            <a:ext cx="598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COSMO GM-2025,  01-05 </a:t>
            </a:r>
            <a:r>
              <a:rPr lang="it-IT" b="1" dirty="0" err="1" smtClean="0"/>
              <a:t>September</a:t>
            </a:r>
            <a:r>
              <a:rPr lang="it-IT" b="1" dirty="0" smtClean="0"/>
              <a:t> 2025 Basel, </a:t>
            </a:r>
            <a:r>
              <a:rPr lang="it-IT" b="1" dirty="0" err="1" smtClean="0"/>
              <a:t>Switzerland</a:t>
            </a:r>
            <a:endParaRPr lang="it-IT" b="1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60223" y="2317481"/>
            <a:ext cx="1131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FBI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960223" y="4661218"/>
            <a:ext cx="11315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ETS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368663" y="1720497"/>
            <a:ext cx="16562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MAM25</a:t>
            </a:r>
          </a:p>
        </p:txBody>
      </p:sp>
      <p:pic>
        <p:nvPicPr>
          <p:cNvPr id="23" name="Immagine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267" y="1892928"/>
            <a:ext cx="3059430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magine 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589" y="1892927"/>
            <a:ext cx="3059430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magine 2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267" y="3951179"/>
            <a:ext cx="3059430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magin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2285" y="3951179"/>
            <a:ext cx="3059430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623546" y="1243714"/>
            <a:ext cx="1669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ICON-IT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477507" y="1226633"/>
            <a:ext cx="20269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COSMO-IT</a:t>
            </a:r>
          </a:p>
        </p:txBody>
      </p:sp>
    </p:spTree>
    <p:extLst>
      <p:ext uri="{BB962C8B-B14F-4D97-AF65-F5344CB8AC3E}">
        <p14:creationId xmlns:p14="http://schemas.microsoft.com/office/powerpoint/2010/main" val="12246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to\Documents\aeronautica\Corso_professionale\4)faseAM\tesina\tesi_latex\imma\met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5717" y="34290"/>
            <a:ext cx="1656283" cy="1634490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" y="6103913"/>
            <a:ext cx="3289560" cy="748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87" y="5861392"/>
            <a:ext cx="779813" cy="99142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5275" y="6476"/>
            <a:ext cx="95407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Verifications over national domain:</a:t>
            </a:r>
          </a:p>
          <a:p>
            <a:pPr algn="ctr"/>
            <a:r>
              <a:rPr lang="en-US" sz="3200" b="1" dirty="0"/>
              <a:t>ICON-IT vs </a:t>
            </a:r>
            <a:r>
              <a:rPr lang="en-US" sz="3200" b="1" dirty="0" smtClean="0"/>
              <a:t>COSMO-IT vs COSMO-ME, upper </a:t>
            </a:r>
          </a:p>
        </p:txBody>
      </p:sp>
      <p:pic>
        <p:nvPicPr>
          <p:cNvPr id="9" name="Immagin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4" y="6367"/>
            <a:ext cx="1242060" cy="165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3738789" y="6293697"/>
            <a:ext cx="598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COSMO GM-2025,  01-05 </a:t>
            </a:r>
            <a:r>
              <a:rPr lang="it-IT" b="1" dirty="0" err="1" smtClean="0"/>
              <a:t>September</a:t>
            </a:r>
            <a:r>
              <a:rPr lang="it-IT" b="1" dirty="0" smtClean="0"/>
              <a:t> 2025 Basel, </a:t>
            </a:r>
            <a:r>
              <a:rPr lang="it-IT" b="1" dirty="0" err="1" smtClean="0"/>
              <a:t>Switzerland</a:t>
            </a:r>
            <a:endParaRPr lang="it-IT" b="1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4674548"/>
            <a:ext cx="2547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MAM25 step +24h </a:t>
            </a:r>
          </a:p>
        </p:txBody>
      </p:sp>
      <p:pic>
        <p:nvPicPr>
          <p:cNvPr id="17" name="Immagin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967" y="3465519"/>
            <a:ext cx="323977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8815" y="3465519"/>
            <a:ext cx="3239770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854959" y="4296049"/>
            <a:ext cx="431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8700130" y="4296049"/>
            <a:ext cx="1032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Wind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394" y="2186623"/>
            <a:ext cx="2547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DJF25 step +24h </a:t>
            </a:r>
          </a:p>
        </p:txBody>
      </p:sp>
      <p:pic>
        <p:nvPicPr>
          <p:cNvPr id="29" name="Immagine 2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361" y="961507"/>
            <a:ext cx="3239770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854959" y="1589765"/>
            <a:ext cx="431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31" name="Immagine 3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421" y="961507"/>
            <a:ext cx="3239770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8681426" y="1620853"/>
            <a:ext cx="1032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Wind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9891347" y="2934088"/>
            <a:ext cx="20486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Wind: </a:t>
            </a:r>
          </a:p>
          <a:p>
            <a:pPr algn="ctr"/>
            <a:r>
              <a:rPr lang="en-US" sz="2400" b="1" dirty="0" smtClean="0"/>
              <a:t>negative bias</a:t>
            </a:r>
          </a:p>
          <a:p>
            <a:pPr algn="ctr"/>
            <a:r>
              <a:rPr lang="en-US" sz="2400" b="1" dirty="0" smtClean="0"/>
              <a:t> is present for ICON-IT model</a:t>
            </a:r>
          </a:p>
        </p:txBody>
      </p:sp>
    </p:spTree>
    <p:extLst>
      <p:ext uri="{BB962C8B-B14F-4D97-AF65-F5344CB8AC3E}">
        <p14:creationId xmlns:p14="http://schemas.microsoft.com/office/powerpoint/2010/main" val="150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250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batignani</dc:creator>
  <cp:lastModifiedBy>BATIGNANI, Cap. Francesco - CNMCA</cp:lastModifiedBy>
  <cp:revision>150</cp:revision>
  <dcterms:created xsi:type="dcterms:W3CDTF">2019-07-31T06:36:58Z</dcterms:created>
  <dcterms:modified xsi:type="dcterms:W3CDTF">2025-08-20T13:20:57Z</dcterms:modified>
</cp:coreProperties>
</file>