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19"/>
  </p:notesMasterIdLst>
  <p:sldIdLst>
    <p:sldId id="593" r:id="rId6"/>
    <p:sldId id="2147473492" r:id="rId7"/>
    <p:sldId id="2147473576" r:id="rId8"/>
    <p:sldId id="2147473577" r:id="rId9"/>
    <p:sldId id="2147473583" r:id="rId10"/>
    <p:sldId id="2147473581" r:id="rId11"/>
    <p:sldId id="2147473580" r:id="rId12"/>
    <p:sldId id="2147473579" r:id="rId13"/>
    <p:sldId id="2147473578" r:id="rId14"/>
    <p:sldId id="2147473582" r:id="rId15"/>
    <p:sldId id="260" r:id="rId16"/>
    <p:sldId id="2147473573" r:id="rId17"/>
    <p:sldId id="661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15AAC-F45E-9FB3-5D34-773103709230}" v="8" dt="2025-08-19T08:09:59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95" autoAdjust="0"/>
  </p:normalViewPr>
  <p:slideViewPr>
    <p:cSldViewPr snapToGrid="0">
      <p:cViewPr varScale="1">
        <p:scale>
          <a:sx n="101" d="100"/>
          <a:sy n="101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1C692-6541-4865-AA2A-AD052B764004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3900C-EFF1-4DAA-B2B1-D68A6CB760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963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3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err="1"/>
              <a:t>Sequentially</a:t>
            </a:r>
            <a:r>
              <a:rPr lang="de-DE" sz="1200" dirty="0"/>
              <a:t> </a:t>
            </a:r>
            <a:r>
              <a:rPr lang="de-DE" sz="1200" dirty="0" err="1"/>
              <a:t>adapt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model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complex</a:t>
            </a:r>
            <a:r>
              <a:rPr lang="de-DE" sz="1200" dirty="0"/>
              <a:t> </a:t>
            </a:r>
            <a:r>
              <a:rPr lang="de-DE" sz="1200" dirty="0" err="1"/>
              <a:t>tasks</a:t>
            </a:r>
            <a:r>
              <a:rPr lang="de-DE" sz="1200" dirty="0"/>
              <a:t>.</a:t>
            </a:r>
            <a:endParaRPr lang="de-DE" sz="1200" dirty="0">
              <a:cs typeface="Arial"/>
            </a:endParaRPr>
          </a:p>
          <a:p>
            <a:pPr marL="0" indent="0">
              <a:buFont typeface="Arial"/>
              <a:buNone/>
            </a:pPr>
            <a:r>
              <a:rPr lang="de-DE" sz="1200" dirty="0"/>
              <a:t>Harness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greater</a:t>
            </a:r>
            <a:r>
              <a:rPr lang="de-DE" sz="1200" dirty="0"/>
              <a:t> </a:t>
            </a:r>
            <a:r>
              <a:rPr lang="de-DE" sz="1200" dirty="0" err="1"/>
              <a:t>data</a:t>
            </a:r>
            <a:r>
              <a:rPr lang="de-DE" sz="1200" dirty="0"/>
              <a:t> </a:t>
            </a:r>
            <a:r>
              <a:rPr lang="de-DE" sz="1200" dirty="0" err="1"/>
              <a:t>availability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ERA5.</a:t>
            </a:r>
            <a:br>
              <a:rPr lang="de-DE" sz="1200" dirty="0"/>
            </a:br>
            <a:r>
              <a:rPr lang="de-DE" sz="1200" dirty="0" err="1"/>
              <a:t>Gradually</a:t>
            </a:r>
            <a:r>
              <a:rPr lang="de-DE" sz="1200" dirty="0"/>
              <a:t> </a:t>
            </a:r>
            <a:r>
              <a:rPr lang="de-DE" sz="1200" dirty="0" err="1"/>
              <a:t>refines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model</a:t>
            </a:r>
            <a:r>
              <a:rPr lang="de-DE" sz="1200" dirty="0"/>
              <a:t>, </a:t>
            </a:r>
            <a:r>
              <a:rPr lang="de-DE" sz="1200" dirty="0" err="1"/>
              <a:t>allowing</a:t>
            </a:r>
            <a:r>
              <a:rPr lang="de-DE" sz="1200" dirty="0"/>
              <a:t> </a:t>
            </a:r>
            <a:r>
              <a:rPr lang="de-DE" sz="1200" dirty="0" err="1"/>
              <a:t>it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reach</a:t>
            </a:r>
            <a:r>
              <a:rPr lang="de-DE" sz="1200" dirty="0"/>
              <a:t> a </a:t>
            </a:r>
            <a:r>
              <a:rPr lang="de-DE" sz="1200" dirty="0" err="1"/>
              <a:t>local</a:t>
            </a:r>
            <a:r>
              <a:rPr lang="de-DE" sz="1200" dirty="0"/>
              <a:t> </a:t>
            </a:r>
            <a:r>
              <a:rPr lang="de-DE" sz="1200" dirty="0" err="1"/>
              <a:t>minima</a:t>
            </a:r>
            <a:r>
              <a:rPr lang="de-DE" sz="1200" dirty="0"/>
              <a:t>. </a:t>
            </a:r>
            <a:br>
              <a:rPr lang="de-DE" sz="1200" dirty="0"/>
            </a:br>
            <a:r>
              <a:rPr lang="de-DE" sz="1200" dirty="0" err="1"/>
              <a:t>Drastic</a:t>
            </a:r>
            <a:r>
              <a:rPr lang="de-DE" sz="1200" dirty="0"/>
              <a:t> </a:t>
            </a:r>
            <a:r>
              <a:rPr lang="de-DE" sz="1200" dirty="0" err="1"/>
              <a:t>increase</a:t>
            </a:r>
            <a:r>
              <a:rPr lang="de-DE" sz="1200" dirty="0"/>
              <a:t> in </a:t>
            </a:r>
            <a:r>
              <a:rPr lang="de-DE" sz="1200" dirty="0" err="1"/>
              <a:t>performance</a:t>
            </a:r>
            <a:r>
              <a:rPr lang="de-DE" sz="1200" dirty="0"/>
              <a:t> </a:t>
            </a:r>
            <a:r>
              <a:rPr lang="de-DE" sz="1200" dirty="0" err="1"/>
              <a:t>vs</a:t>
            </a:r>
            <a:r>
              <a:rPr lang="de-DE" sz="1200" dirty="0"/>
              <a:t> </a:t>
            </a:r>
            <a:r>
              <a:rPr lang="de-DE" sz="1200" dirty="0" err="1"/>
              <a:t>starting</a:t>
            </a:r>
            <a:r>
              <a:rPr lang="de-DE" sz="1200" dirty="0"/>
              <a:t> </a:t>
            </a:r>
            <a:r>
              <a:rPr lang="de-DE" sz="1200" dirty="0" err="1"/>
              <a:t>directly</a:t>
            </a:r>
            <a:r>
              <a:rPr lang="de-DE" sz="1200" dirty="0"/>
              <a:t> at </a:t>
            </a:r>
            <a:r>
              <a:rPr lang="de-DE" sz="1200" dirty="0" err="1"/>
              <a:t>stage</a:t>
            </a:r>
            <a:r>
              <a:rPr lang="de-DE" sz="1200" dirty="0"/>
              <a:t> C.</a:t>
            </a:r>
            <a:endParaRPr lang="de-DE" sz="1200" dirty="0">
              <a:cs typeface="Arial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3900C-EFF1-4DAA-B2B1-D68A6CB7605F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686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BFC1C4"/>
                </a:solidFill>
                <a:effectLst/>
                <a:latin typeface="Atlassian Sans"/>
              </a:rPr>
              <a:t>Caveats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BFC1C4"/>
                </a:solidFill>
                <a:effectLst/>
                <a:latin typeface="Atlassian Sans"/>
              </a:rPr>
              <a:t>Jump in the first lead time (MEC): </a:t>
            </a:r>
            <a:r>
              <a:rPr lang="en-US" b="0" i="0" dirty="0">
                <a:solidFill>
                  <a:srgbClr val="BFC1C4"/>
                </a:solidFill>
                <a:effectLst/>
                <a:latin typeface="Atlassian Sans"/>
              </a:rPr>
              <a:t>In the observation-based verification at +0h lead time tends to score worse than the following lead times which is counter-intuitive. A possible explanation is that the analysis for COSMO-2E was upscaled from the 1km resolution model. As the topographies are quite different, the COSMO-2E runs start with unbalanced parameters and need a number of timesteps to reach a physical equilibrium state. This applies especially to wind but also (to a lesser extent) to humidity and temperature. The same feature can also be observed in the operational surface verification tool </a:t>
            </a:r>
            <a:r>
              <a:rPr lang="en-US" b="0" i="0" dirty="0" err="1">
                <a:solidFill>
                  <a:srgbClr val="BFC1C4"/>
                </a:solidFill>
                <a:effectLst/>
                <a:latin typeface="Atlassian Sans"/>
              </a:rPr>
              <a:t>Movero</a:t>
            </a:r>
            <a:r>
              <a:rPr lang="en-US" b="0" i="0" dirty="0">
                <a:solidFill>
                  <a:srgbClr val="BFC1C4"/>
                </a:solidFill>
                <a:effectLst/>
                <a:latin typeface="Atlassia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BFC1C4"/>
                </a:solidFill>
                <a:effectLst/>
                <a:latin typeface="Atlassian Sans"/>
              </a:rPr>
              <a:t>Difference between skill of ML and NWP baseline at analysis time: </a:t>
            </a:r>
            <a:r>
              <a:rPr lang="en-US" b="0" i="0" dirty="0">
                <a:solidFill>
                  <a:srgbClr val="BFC1C4"/>
                </a:solidFill>
                <a:effectLst/>
                <a:latin typeface="Atlassian Sans"/>
              </a:rPr>
              <a:t>We use the control of the analysis ensemble for the initialization </a:t>
            </a:r>
            <a:r>
              <a:rPr lang="en-US" b="1" i="0" dirty="0">
                <a:solidFill>
                  <a:srgbClr val="BFC1C4"/>
                </a:solidFill>
                <a:effectLst/>
                <a:latin typeface="Atlassian Sans"/>
              </a:rPr>
              <a:t>and</a:t>
            </a:r>
            <a:r>
              <a:rPr lang="en-US" b="0" i="0" dirty="0">
                <a:solidFill>
                  <a:srgbClr val="BFC1C4"/>
                </a:solidFill>
                <a:effectLst/>
                <a:latin typeface="Atlassian Sans"/>
              </a:rPr>
              <a:t> evaluation of the forecasts in the analysis-based evaluation. The COSMO-E control run, however, has been started from the mean of the analysis ensemble. Thereby, the evaluation favors the ML-based model and most notably the forecast performance at initialization differs between COSMO-E and the candidate ML model.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BFC1C4"/>
              </a:solidFill>
              <a:effectLst/>
              <a:latin typeface="Atlassia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FC1C4"/>
                </a:solidFill>
                <a:effectLst/>
                <a:latin typeface="Atlassian Sans"/>
              </a:rPr>
              <a:t>Describe, which is better, compare absolute </a:t>
            </a:r>
            <a:r>
              <a:rPr lang="en-US" b="0" i="0" dirty="0" err="1">
                <a:solidFill>
                  <a:srgbClr val="BFC1C4"/>
                </a:solidFill>
                <a:effectLst/>
                <a:latin typeface="Atlassian Sans"/>
              </a:rPr>
              <a:t>vailes</a:t>
            </a:r>
            <a:endParaRPr lang="en-US" b="0" i="0" dirty="0">
              <a:solidFill>
                <a:srgbClr val="BFC1C4"/>
              </a:solidFill>
              <a:effectLst/>
              <a:latin typeface="Atlassian Sans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3900C-EFF1-4DAA-B2B1-D68A6CB7605F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743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88349" y="2485179"/>
            <a:ext cx="12015303" cy="4316023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85308" y="4805749"/>
            <a:ext cx="9144000" cy="864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457189" indent="-457189">
              <a:buNone/>
              <a:defRPr kumimoji="0" lang="de-DE" sz="2933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29401" y="2458564"/>
            <a:ext cx="10156800" cy="2184000"/>
          </a:xfrm>
          <a:prstGeom prst="rect">
            <a:avLst/>
          </a:prstGeom>
        </p:spPr>
        <p:txBody>
          <a:bodyPr/>
          <a:lstStyle>
            <a:lvl1pPr>
              <a:defRPr kumimoji="0" lang="de-DE" sz="6933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6096000" y="505073"/>
            <a:ext cx="4775200" cy="33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1067" noProof="0"/>
              <a:t>Federal Department of Home Affairs FDHA</a:t>
            </a:r>
            <a:br>
              <a:rPr lang="en-GB" sz="1067" noProof="0"/>
            </a:br>
            <a:r>
              <a:rPr lang="en-GB" sz="1067" b="1" noProof="0"/>
              <a:t>Federal Office of Meteorology and Climatology  MeteoSwiss</a:t>
            </a:r>
            <a:endParaRPr lang="en-GB" sz="1067" noProof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1233251" y="483439"/>
            <a:ext cx="2673283" cy="1032628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313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8A2-F43A-114D-8F28-20990F9F62E5}" type="datetime1">
              <a:rPr lang="de-CH" smtClean="0"/>
              <a:t>28.08.2025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97170-6B8B-847A-E351-3FDDD9DF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197690-C1C6-6281-1DB8-53564567F8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41451" y="1845164"/>
            <a:ext cx="9912351" cy="4351338"/>
          </a:xfrm>
        </p:spPr>
        <p:txBody>
          <a:bodyPr lIns="0" tIns="0" rIns="0" bIns="0"/>
          <a:lstStyle/>
          <a:p>
            <a:pPr lvl="0"/>
            <a:r>
              <a:rPr lang="de-DE"/>
              <a:t>Mastertextformat ADF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4" name="Bild 8">
            <a:extLst>
              <a:ext uri="{FF2B5EF4-FFF2-40B4-BE49-F238E27FC236}">
                <a16:creationId xmlns:a16="http://schemas.microsoft.com/office/drawing/2014/main" id="{238A25BE-3181-4923-B97F-67781E8FD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pic>
        <p:nvPicPr>
          <p:cNvPr id="10" name="Bild 16">
            <a:extLst>
              <a:ext uri="{FF2B5EF4-FFF2-40B4-BE49-F238E27FC236}">
                <a16:creationId xmlns:a16="http://schemas.microsoft.com/office/drawing/2014/main" id="{5F63C5A7-F81A-BA30-3747-89A9655A1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95652" y="5443553"/>
            <a:ext cx="12061179" cy="136545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D122F69F-EF6C-CFA6-DD35-356EC952827E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84EF030A-C693-C885-5F10-C1CC8218FA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1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8A2-F43A-114D-8F28-20990F9F62E5}" type="datetime1">
              <a:rPr lang="de-CH" smtClean="0"/>
              <a:t>28.08.2025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97170-6B8B-847A-E351-3FDDD9DF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197690-C1C6-6281-1DB8-53564567F8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41451" y="1845164"/>
            <a:ext cx="9912351" cy="4351338"/>
          </a:xfrm>
        </p:spPr>
        <p:txBody>
          <a:bodyPr lIns="0" tIns="0" rIns="0" bIns="0"/>
          <a:lstStyle/>
          <a:p>
            <a:pPr lvl="0"/>
            <a:r>
              <a:rPr lang="de-DE"/>
              <a:t>Mastertextformat ADF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4" name="Bild 8">
            <a:extLst>
              <a:ext uri="{FF2B5EF4-FFF2-40B4-BE49-F238E27FC236}">
                <a16:creationId xmlns:a16="http://schemas.microsoft.com/office/drawing/2014/main" id="{238A25BE-3181-4923-B97F-67781E8FD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D122F69F-EF6C-CFA6-DD35-356EC952827E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84EF030A-C693-C885-5F10-C1CC8218FA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1C32-75D1-1C46-8385-5BBC01092EB1}" type="datetime1">
              <a:rPr lang="de-CH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14E6BF-74AC-6DDD-5E51-3228D3248D1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41452" y="1853862"/>
            <a:ext cx="6736568" cy="3876002"/>
          </a:xfrm>
        </p:spPr>
        <p:txBody>
          <a:bodyPr lIns="0" tIns="0" rIns="0" bIns="0"/>
          <a:lstStyle>
            <a:lvl1pPr marL="0" indent="0">
              <a:buNone/>
              <a:defRPr sz="2399" baseline="0">
                <a:solidFill>
                  <a:schemeClr val="tx1"/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8E900B-A219-1EA5-9044-F4A318FA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6E2367A9-A6A4-5572-FB07-D5B1656D1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pic>
        <p:nvPicPr>
          <p:cNvPr id="15" name="Bild 16">
            <a:extLst>
              <a:ext uri="{FF2B5EF4-FFF2-40B4-BE49-F238E27FC236}">
                <a16:creationId xmlns:a16="http://schemas.microsoft.com/office/drawing/2014/main" id="{B6C9A937-3994-7389-F609-AFE70282D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95652" y="5443553"/>
            <a:ext cx="12061179" cy="136545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71E803E-BF42-A29C-4E7D-6A83234CEA66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AEA3E3A3-9AFC-EC8D-8004-A4D33E2C83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2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1C32-75D1-1C46-8385-5BBC01092EB1}" type="datetime1">
              <a:rPr lang="de-CH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14E6BF-74AC-6DDD-5E51-3228D3248D1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41452" y="1853862"/>
            <a:ext cx="6736568" cy="3876002"/>
          </a:xfrm>
        </p:spPr>
        <p:txBody>
          <a:bodyPr lIns="0" tIns="0" rIns="0" bIns="0"/>
          <a:lstStyle>
            <a:lvl1pPr marL="0" indent="0">
              <a:buNone/>
              <a:defRPr sz="2399" baseline="0">
                <a:solidFill>
                  <a:schemeClr val="tx1"/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8E900B-A219-1EA5-9044-F4A318FA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6E2367A9-A6A4-5572-FB07-D5B1656D1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71E803E-BF42-A29C-4E7D-6A83234CEA66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AEA3E3A3-9AFC-EC8D-8004-A4D33E2C8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3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6367-80BC-0746-9818-A1DF9175A81B}" type="datetime1">
              <a:rPr lang="de-CH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2FA127-1D82-CBBD-20B2-9D5EA651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CD3C2-36D9-D8FB-43EE-F245E68E4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1451" y="1857862"/>
            <a:ext cx="9912351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5690821A-C38D-5F99-D6F7-FFD526A34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pic>
        <p:nvPicPr>
          <p:cNvPr id="15" name="Bild 16">
            <a:extLst>
              <a:ext uri="{FF2B5EF4-FFF2-40B4-BE49-F238E27FC236}">
                <a16:creationId xmlns:a16="http://schemas.microsoft.com/office/drawing/2014/main" id="{B1E2D9B8-A67C-D982-E7A0-0B1E52BD7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95652" y="5443553"/>
            <a:ext cx="12061179" cy="136545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1511412-2428-E70C-BBAA-A27E47F23E1E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76399C0D-A765-0E87-50D7-FCC22A524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7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6367-80BC-0746-9818-A1DF9175A81B}" type="datetime1">
              <a:rPr lang="de-CH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2FA127-1D82-CBBD-20B2-9D5EA651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CD3C2-36D9-D8FB-43EE-F245E68E4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1451" y="1857862"/>
            <a:ext cx="9912351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5690821A-C38D-5F99-D6F7-FFD526A34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1511412-2428-E70C-BBAA-A27E47F23E1E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76399C0D-A765-0E87-50D7-FCC22A524D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EE91-2783-1148-A521-0E751A639B35}" type="datetime1">
              <a:rPr lang="de-CH" smtClean="0"/>
              <a:t>28.08.2025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3893E2-410A-8BCF-53BE-D7677E08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72B1FE-6CE5-7483-AF4C-7DD31490789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41451" y="1853646"/>
            <a:ext cx="4752645" cy="3876002"/>
          </a:xfrm>
        </p:spPr>
        <p:txBody>
          <a:bodyPr lIns="0" tIns="0" rIns="0" bIns="0"/>
          <a:lstStyle>
            <a:lvl1pPr marL="0" indent="0">
              <a:buNone/>
              <a:defRPr sz="2399" baseline="0">
                <a:solidFill>
                  <a:schemeClr val="tx1"/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52A117-D324-DD19-A2C3-F5BAC37896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0430" y="1853646"/>
            <a:ext cx="4752645" cy="3876002"/>
          </a:xfrm>
        </p:spPr>
        <p:txBody>
          <a:bodyPr lIns="0" tIns="0" rIns="0" bIns="0"/>
          <a:lstStyle>
            <a:lvl1pPr marL="0" indent="0">
              <a:buNone/>
              <a:defRPr sz="2399" baseline="0">
                <a:solidFill>
                  <a:schemeClr val="tx1"/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Bild 8">
            <a:extLst>
              <a:ext uri="{FF2B5EF4-FFF2-40B4-BE49-F238E27FC236}">
                <a16:creationId xmlns:a16="http://schemas.microsoft.com/office/drawing/2014/main" id="{9A7F6B3D-6141-33A2-2827-BEECBC5CA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pic>
        <p:nvPicPr>
          <p:cNvPr id="16" name="Bild 16">
            <a:extLst>
              <a:ext uri="{FF2B5EF4-FFF2-40B4-BE49-F238E27FC236}">
                <a16:creationId xmlns:a16="http://schemas.microsoft.com/office/drawing/2014/main" id="{E26FCD14-552F-2E62-C20F-2897AF1A9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95652" y="5443553"/>
            <a:ext cx="12061179" cy="1365453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9C804BDA-8F8A-74EE-EF9E-1E4D38C697FF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Bild 64">
            <a:extLst>
              <a:ext uri="{FF2B5EF4-FFF2-40B4-BE49-F238E27FC236}">
                <a16:creationId xmlns:a16="http://schemas.microsoft.com/office/drawing/2014/main" id="{7C720268-9BF1-42D1-A69F-AA022F8174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59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EE91-2783-1148-A521-0E751A639B35}" type="datetime1">
              <a:rPr lang="de-CH" smtClean="0"/>
              <a:t>28.08.2025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3893E2-410A-8BCF-53BE-D7677E08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72B1FE-6CE5-7483-AF4C-7DD31490789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41451" y="1853646"/>
            <a:ext cx="4752645" cy="3876002"/>
          </a:xfrm>
        </p:spPr>
        <p:txBody>
          <a:bodyPr lIns="0" tIns="0" rIns="0" bIns="0"/>
          <a:lstStyle>
            <a:lvl1pPr marL="0" indent="0">
              <a:buNone/>
              <a:defRPr sz="2399" baseline="0">
                <a:solidFill>
                  <a:schemeClr val="tx1"/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52A117-D324-DD19-A2C3-F5BAC37896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0430" y="1853646"/>
            <a:ext cx="4752645" cy="3876002"/>
          </a:xfrm>
        </p:spPr>
        <p:txBody>
          <a:bodyPr lIns="0" tIns="0" rIns="0" bIns="0"/>
          <a:lstStyle>
            <a:lvl1pPr marL="0" indent="0">
              <a:buNone/>
              <a:defRPr sz="2399" baseline="0">
                <a:solidFill>
                  <a:schemeClr val="tx1"/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Bild 8">
            <a:extLst>
              <a:ext uri="{FF2B5EF4-FFF2-40B4-BE49-F238E27FC236}">
                <a16:creationId xmlns:a16="http://schemas.microsoft.com/office/drawing/2014/main" id="{9A7F6B3D-6141-33A2-2827-BEECBC5CA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9C804BDA-8F8A-74EE-EF9E-1E4D38C697FF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Bild 64">
            <a:extLst>
              <a:ext uri="{FF2B5EF4-FFF2-40B4-BE49-F238E27FC236}">
                <a16:creationId xmlns:a16="http://schemas.microsoft.com/office/drawing/2014/main" id="{7C720268-9BF1-42D1-A69F-AA022F817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36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A45B-5993-6C48-BB53-49F48083B0E7}" type="datetime1">
              <a:rPr lang="de-CH" smtClean="0"/>
              <a:t>28.08.2025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E35F2C8-97AF-CFCC-1160-5294514B78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41452" y="1851513"/>
            <a:ext cx="9061448" cy="37262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8447DC-457D-F21B-32F2-EEE7A6D7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3A24BDAB-BABC-0DAA-32BF-B48F588F7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pic>
        <p:nvPicPr>
          <p:cNvPr id="16" name="Bild 16">
            <a:extLst>
              <a:ext uri="{FF2B5EF4-FFF2-40B4-BE49-F238E27FC236}">
                <a16:creationId xmlns:a16="http://schemas.microsoft.com/office/drawing/2014/main" id="{5DA34FEC-2E0D-10F3-D726-394DB0821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95652" y="5443553"/>
            <a:ext cx="12061179" cy="1365453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6F20275-50ED-B0EC-F459-6B869A8F941F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Bild 64">
            <a:extLst>
              <a:ext uri="{FF2B5EF4-FFF2-40B4-BE49-F238E27FC236}">
                <a16:creationId xmlns:a16="http://schemas.microsoft.com/office/drawing/2014/main" id="{B3C904F2-AA6B-E020-A964-F2EE16F441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93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A45B-5993-6C48-BB53-49F48083B0E7}" type="datetime1">
              <a:rPr lang="de-CH" smtClean="0"/>
              <a:t>28.08.2025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E35F2C8-97AF-CFCC-1160-5294514B78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41452" y="1851513"/>
            <a:ext cx="9061448" cy="37262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8447DC-457D-F21B-32F2-EEE7A6D7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3A24BDAB-BABC-0DAA-32BF-B48F588F7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6F20275-50ED-B0EC-F459-6B869A8F941F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Bild 64">
            <a:extLst>
              <a:ext uri="{FF2B5EF4-FFF2-40B4-BE49-F238E27FC236}">
                <a16:creationId xmlns:a16="http://schemas.microsoft.com/office/drawing/2014/main" id="{B3C904F2-AA6B-E020-A964-F2EE16F441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8547"/>
            <a:ext cx="12216000" cy="6876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43218" y="1507524"/>
            <a:ext cx="8109244" cy="382235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Statement Arial normal 18. </a:t>
            </a:r>
            <a:r>
              <a:rPr lang="en-GB" noProof="0" err="1"/>
              <a:t>Feugiamet</a:t>
            </a:r>
            <a:r>
              <a:rPr lang="en-GB" noProof="0"/>
              <a:t> ad </a:t>
            </a:r>
            <a:r>
              <a:rPr lang="en-GB" noProof="0" err="1"/>
              <a:t>delisl</a:t>
            </a:r>
            <a:r>
              <a:rPr lang="en-GB" noProof="0"/>
              <a:t> in </a:t>
            </a:r>
            <a:r>
              <a:rPr lang="en-GB" noProof="0" err="1"/>
              <a:t>hent</a:t>
            </a:r>
            <a:r>
              <a:rPr lang="en-GB" noProof="0"/>
              <a:t> ad </a:t>
            </a:r>
            <a:r>
              <a:rPr lang="en-GB" noProof="0" err="1"/>
              <a:t>estion</a:t>
            </a:r>
            <a:r>
              <a:rPr lang="en-GB" noProof="0"/>
              <a:t> </a:t>
            </a:r>
            <a:r>
              <a:rPr lang="en-GB" noProof="0" err="1"/>
              <a:t>hent</a:t>
            </a:r>
            <a:r>
              <a:rPr lang="en-GB" noProof="0"/>
              <a:t> prat </a:t>
            </a:r>
            <a:r>
              <a:rPr lang="en-GB" noProof="0" err="1"/>
              <a:t>lortincilit</a:t>
            </a:r>
            <a:r>
              <a:rPr lang="en-GB" noProof="0"/>
              <a:t> </a:t>
            </a:r>
            <a:r>
              <a:rPr lang="en-GB" noProof="0" err="1"/>
              <a:t>utem</a:t>
            </a:r>
            <a:r>
              <a:rPr lang="en-GB" noProof="0"/>
              <a:t> </a:t>
            </a:r>
            <a:r>
              <a:rPr lang="en-GB" noProof="0" err="1"/>
              <a:t>doloreet</a:t>
            </a:r>
            <a:r>
              <a:rPr lang="en-GB" noProof="0"/>
              <a:t> </a:t>
            </a:r>
            <a:r>
              <a:rPr lang="en-GB" noProof="0" err="1"/>
              <a:t>alisis</a:t>
            </a:r>
            <a:r>
              <a:rPr lang="en-GB" noProof="0"/>
              <a:t> </a:t>
            </a:r>
            <a:r>
              <a:rPr lang="en-GB" noProof="0" err="1"/>
              <a:t>auguerc</a:t>
            </a:r>
            <a:r>
              <a:rPr lang="en-GB" noProof="0"/>
              <a:t> </a:t>
            </a:r>
            <a:r>
              <a:rPr lang="en-GB" noProof="0" err="1"/>
              <a:t>iliquatum</a:t>
            </a:r>
            <a:r>
              <a:rPr lang="en-GB" noProof="0"/>
              <a:t> </a:t>
            </a:r>
            <a:r>
              <a:rPr lang="en-GB" noProof="0" err="1"/>
              <a:t>euipsuscilis</a:t>
            </a:r>
            <a:r>
              <a:rPr lang="en-GB" noProof="0"/>
              <a:t> </a:t>
            </a:r>
            <a:r>
              <a:rPr lang="en-GB" noProof="0" err="1"/>
              <a:t>augue</a:t>
            </a:r>
            <a:r>
              <a:rPr lang="en-GB" noProof="0"/>
              <a:t> do </a:t>
            </a:r>
            <a:r>
              <a:rPr lang="en-GB" noProof="0" err="1"/>
              <a:t>consequipis</a:t>
            </a:r>
            <a:r>
              <a:rPr lang="en-GB" noProof="0"/>
              <a:t> </a:t>
            </a:r>
            <a:r>
              <a:rPr lang="en-GB" noProof="0" err="1"/>
              <a:t>nulputpat</a:t>
            </a:r>
            <a:r>
              <a:rPr lang="en-GB" noProof="0"/>
              <a:t> </a:t>
            </a:r>
            <a:r>
              <a:rPr lang="en-GB" noProof="0" err="1"/>
              <a:t>lum</a:t>
            </a:r>
            <a:r>
              <a:rPr lang="en-GB" noProof="0"/>
              <a:t> </a:t>
            </a:r>
            <a:r>
              <a:rPr lang="en-GB" noProof="0" err="1"/>
              <a:t>dolobore</a:t>
            </a:r>
            <a:r>
              <a:rPr lang="en-GB" noProof="0"/>
              <a:t> </a:t>
            </a:r>
            <a:r>
              <a:rPr lang="en-GB" noProof="0" err="1"/>
              <a:t>diodolorem</a:t>
            </a:r>
            <a:r>
              <a:rPr lang="en-GB" noProof="0"/>
              <a:t> </a:t>
            </a:r>
            <a:r>
              <a:rPr lang="en-GB" noProof="0" err="1"/>
              <a:t>nullam</a:t>
            </a:r>
            <a:r>
              <a:rPr lang="en-GB" noProof="0"/>
              <a:t>, </a:t>
            </a:r>
            <a:r>
              <a:rPr lang="en-GB" noProof="0" err="1"/>
              <a:t>susting</a:t>
            </a:r>
            <a:r>
              <a:rPr lang="en-GB" noProof="0"/>
              <a:t> </a:t>
            </a:r>
            <a:r>
              <a:rPr lang="en-GB" noProof="0" err="1"/>
              <a:t>eumsan</a:t>
            </a:r>
            <a:r>
              <a:rPr lang="en-GB" noProof="0"/>
              <a:t> </a:t>
            </a:r>
            <a:r>
              <a:rPr lang="en-GB" noProof="0" err="1"/>
              <a:t>veliquismod</a:t>
            </a:r>
            <a:r>
              <a:rPr lang="en-GB" noProof="0"/>
              <a:t> </a:t>
            </a:r>
            <a:r>
              <a:rPr lang="en-GB" noProof="0" err="1"/>
              <a:t>mincin</a:t>
            </a:r>
            <a:r>
              <a:rPr lang="en-GB" noProof="0"/>
              <a:t> </a:t>
            </a:r>
            <a:r>
              <a:rPr lang="en-GB" noProof="0" err="1"/>
              <a:t>ulluptat</a:t>
            </a:r>
            <a:r>
              <a:rPr lang="en-GB" noProof="0"/>
              <a:t>. </a:t>
            </a:r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commy</a:t>
            </a:r>
            <a:r>
              <a:rPr lang="en-GB" noProof="0"/>
              <a:t> </a:t>
            </a:r>
            <a:r>
              <a:rPr lang="en-GB" noProof="0" err="1"/>
              <a:t>niam</a:t>
            </a:r>
            <a:r>
              <a:rPr lang="en-GB" noProof="0"/>
              <a:t>, </a:t>
            </a:r>
            <a:r>
              <a:rPr lang="en-GB" noProof="0" err="1"/>
              <a:t>quismodit</a:t>
            </a:r>
            <a:r>
              <a:rPr lang="en-GB" noProof="0"/>
              <a:t> </a:t>
            </a:r>
            <a:r>
              <a:rPr lang="en-GB" noProof="0" err="1"/>
              <a:t>irilit</a:t>
            </a:r>
            <a:r>
              <a:rPr lang="en-GB" noProof="0"/>
              <a:t> </a:t>
            </a:r>
            <a:r>
              <a:rPr lang="en-GB" noProof="0" err="1"/>
              <a:t>incinim</a:t>
            </a:r>
            <a:r>
              <a:rPr lang="en-GB" noProof="0"/>
              <a:t> </a:t>
            </a:r>
            <a:r>
              <a:rPr lang="en-GB" noProof="0" err="1"/>
              <a:t>velisi</a:t>
            </a:r>
            <a:r>
              <a:rPr lang="en-GB" noProof="0"/>
              <a:t> </a:t>
            </a:r>
            <a:r>
              <a:rPr lang="en-GB" noProof="0" err="1"/>
              <a:t>exero</a:t>
            </a:r>
            <a:r>
              <a:rPr lang="en-GB" noProof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6939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92788" y="1851512"/>
            <a:ext cx="5561013" cy="3811589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9388" y="1859450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CD9B-14F7-914A-A9E0-25EA8133813F}" type="datetime1">
              <a:rPr lang="de-CH" smtClean="0"/>
              <a:t>28.08.2025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pic>
        <p:nvPicPr>
          <p:cNvPr id="15" name="Bild 16">
            <a:extLst>
              <a:ext uri="{FF2B5EF4-FFF2-40B4-BE49-F238E27FC236}">
                <a16:creationId xmlns:a16="http://schemas.microsoft.com/office/drawing/2014/main" id="{0EBAA305-66FB-EB18-E0EF-5FAF4C97E9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95652" y="5443553"/>
            <a:ext cx="12061179" cy="136545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C70312E-10CF-1967-13BA-DF7A5F15103B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5AB2CA36-EA72-B637-1DFA-CBB69A7DA7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8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92788" y="1851512"/>
            <a:ext cx="5561013" cy="3811589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9388" y="1859450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CD9B-14F7-914A-A9E0-25EA8133813F}" type="datetime1">
              <a:rPr lang="de-CH" smtClean="0"/>
              <a:t>28.08.2025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C70312E-10CF-1967-13BA-DF7A5F15103B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5AB2CA36-EA72-B637-1DFA-CBB69A7DA7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1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462F-1003-E444-A3AF-18EAC31016EB}" type="datetime1">
              <a:rPr lang="de-CH" smtClean="0"/>
              <a:t>28.08.2025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FDE88454-2D30-37DD-548F-FA0F7B27EF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36127577"/>
              </p:ext>
            </p:extLst>
          </p:nvPr>
        </p:nvGraphicFramePr>
        <p:xfrm>
          <a:off x="1441451" y="1742774"/>
          <a:ext cx="8495564" cy="412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925">
                <a:tc>
                  <a:txBody>
                    <a:bodyPr/>
                    <a:lstStyle/>
                    <a:p>
                      <a:r>
                        <a:rPr lang="de-CH" sz="1900" b="1">
                          <a:solidFill>
                            <a:srgbClr val="000000"/>
                          </a:solidFill>
                        </a:rPr>
                        <a:t>Publikationstitel</a:t>
                      </a:r>
                      <a:r>
                        <a:rPr lang="de-CH" sz="1900" b="1" baseline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de-CH" sz="1900" b="1">
                        <a:solidFill>
                          <a:srgbClr val="000000"/>
                        </a:solidFill>
                      </a:endParaRP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900">
                          <a:solidFill>
                            <a:srgbClr val="000000"/>
                          </a:solidFill>
                        </a:rPr>
                        <a:t>Beurteilung</a:t>
                      </a:r>
                      <a:r>
                        <a:rPr lang="de-CH" sz="1900" baseline="0">
                          <a:solidFill>
                            <a:srgbClr val="000000"/>
                          </a:solidFill>
                        </a:rPr>
                        <a:t> / Kommentar / Veränderung</a:t>
                      </a:r>
                      <a:endParaRPr lang="de-CH" sz="1900">
                        <a:solidFill>
                          <a:srgbClr val="000000"/>
                        </a:solidFill>
                      </a:endParaRP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76">
                <a:tc>
                  <a:txBody>
                    <a:bodyPr/>
                    <a:lstStyle/>
                    <a:p>
                      <a:r>
                        <a:rPr lang="de-CH" sz="1700"/>
                        <a:t>Typische</a:t>
                      </a:r>
                      <a:r>
                        <a:rPr lang="de-CH" sz="1700" baseline="0"/>
                        <a:t> </a:t>
                      </a:r>
                      <a:r>
                        <a:rPr lang="de-CH" sz="1700" baseline="0">
                          <a:solidFill>
                            <a:schemeClr val="dk1"/>
                          </a:solidFill>
                        </a:rPr>
                        <a:t>Wetterlagen</a:t>
                      </a:r>
                      <a:r>
                        <a:rPr lang="de-CH" sz="1700" baseline="0"/>
                        <a:t> […]</a:t>
                      </a:r>
                      <a:endParaRPr lang="de-CH" sz="1700"/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700"/>
                        <a:t>In</a:t>
                      </a:r>
                      <a:r>
                        <a:rPr lang="de-CH" sz="1700" baseline="0"/>
                        <a:t> Überarbeitung (Design + Inhalt) für Landesmuseum; iPad-Version, evtl. Video</a:t>
                      </a:r>
                      <a:endParaRPr lang="de-CH" sz="1700"/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733">
                <a:tc>
                  <a:txBody>
                    <a:bodyPr/>
                    <a:lstStyle/>
                    <a:p>
                      <a:r>
                        <a:rPr lang="de-CH" sz="1700"/>
                        <a:t>Wissenschaftliche</a:t>
                      </a:r>
                      <a:r>
                        <a:rPr lang="de-CH" sz="1700" baseline="0"/>
                        <a:t> Berichte, Klimaberichte, Klimabulletin, Broschüren INZ, Produkte-</a:t>
                      </a:r>
                      <a:r>
                        <a:rPr lang="de-CH" sz="1700" baseline="0" err="1"/>
                        <a:t>Factsheets</a:t>
                      </a:r>
                      <a:r>
                        <a:rPr lang="de-CH" sz="1700" baseline="0"/>
                        <a:t>, </a:t>
                      </a:r>
                      <a:endParaRPr lang="de-CH" sz="1700"/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700"/>
                        <a:t>Vorlagen in Erarbeitung</a:t>
                      </a: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98">
                <a:tc>
                  <a:txBody>
                    <a:bodyPr/>
                    <a:lstStyle/>
                    <a:p>
                      <a:r>
                        <a:rPr lang="de-CH" sz="1700"/>
                        <a:t>Flugwetterinformationen</a:t>
                      </a: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700" baseline="0"/>
                        <a:t>Neues Design – Erledigt</a:t>
                      </a: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498">
                <a:tc>
                  <a:txBody>
                    <a:bodyPr/>
                    <a:lstStyle/>
                    <a:p>
                      <a:r>
                        <a:rPr lang="de-CH" sz="1700"/>
                        <a:t>Vorlagen</a:t>
                      </a:r>
                      <a:r>
                        <a:rPr lang="de-CH" sz="1700" baseline="0"/>
                        <a:t> </a:t>
                      </a:r>
                      <a:r>
                        <a:rPr lang="de-CH" sz="1700" baseline="0" err="1"/>
                        <a:t>Factsheets</a:t>
                      </a:r>
                      <a:r>
                        <a:rPr lang="de-CH" sz="1700" baseline="0"/>
                        <a:t> S/L</a:t>
                      </a:r>
                      <a:endParaRPr lang="de-CH" sz="1700"/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700" baseline="0"/>
                        <a:t>Neues Design – Erledigt </a:t>
                      </a: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09">
                <a:tc>
                  <a:txBody>
                    <a:bodyPr/>
                    <a:lstStyle/>
                    <a:p>
                      <a:r>
                        <a:rPr lang="de-CH" sz="1700"/>
                        <a:t>Klimafaltblatt Tag für Tag</a:t>
                      </a: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700"/>
                        <a:t>Neues Design</a:t>
                      </a:r>
                      <a:r>
                        <a:rPr lang="de-CH" sz="1700" baseline="0"/>
                        <a:t> – Erledigt </a:t>
                      </a:r>
                      <a:endParaRPr lang="de-CH" sz="1700"/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498">
                <a:tc>
                  <a:txBody>
                    <a:bodyPr/>
                    <a:lstStyle/>
                    <a:p>
                      <a:r>
                        <a:rPr lang="de-CH" sz="1700"/>
                        <a:t>Jahresbericht, Imagebroschüren</a:t>
                      </a: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700"/>
                        <a:t>Gelöscht</a:t>
                      </a:r>
                      <a:r>
                        <a:rPr lang="de-CH" sz="1700" baseline="0"/>
                        <a:t> </a:t>
                      </a:r>
                      <a:endParaRPr lang="de-CH" sz="1700"/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Bild 16">
            <a:extLst>
              <a:ext uri="{FF2B5EF4-FFF2-40B4-BE49-F238E27FC236}">
                <a16:creationId xmlns:a16="http://schemas.microsoft.com/office/drawing/2014/main" id="{193992EE-9B1B-4A2E-383E-FB4BAFEA3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95652" y="5443553"/>
            <a:ext cx="12061179" cy="1365453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03D03F9-FBDE-6275-2232-F211F5B6F94D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Bild 64">
            <a:extLst>
              <a:ext uri="{FF2B5EF4-FFF2-40B4-BE49-F238E27FC236}">
                <a16:creationId xmlns:a16="http://schemas.microsoft.com/office/drawing/2014/main" id="{DDB8EA7E-B1D2-4F2A-F670-7E0A4148CF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98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462F-1003-E444-A3AF-18EAC31016EB}" type="datetime1">
              <a:rPr lang="de-CH" smtClean="0"/>
              <a:t>28.08.2025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627108"/>
            <a:ext cx="9912351" cy="8397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03" y="711020"/>
            <a:ext cx="321733" cy="321634"/>
          </a:xfrm>
          <a:prstGeom prst="rect">
            <a:avLst/>
          </a:prstGeom>
        </p:spPr>
      </p:pic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FDE88454-2D30-37DD-548F-FA0F7B27EF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16361957"/>
              </p:ext>
            </p:extLst>
          </p:nvPr>
        </p:nvGraphicFramePr>
        <p:xfrm>
          <a:off x="1441451" y="1742774"/>
          <a:ext cx="8495564" cy="412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925">
                <a:tc>
                  <a:txBody>
                    <a:bodyPr/>
                    <a:lstStyle/>
                    <a:p>
                      <a:r>
                        <a:rPr lang="de-CH" sz="1900" b="1">
                          <a:solidFill>
                            <a:srgbClr val="000000"/>
                          </a:solidFill>
                        </a:rPr>
                        <a:t>Publikationstitel</a:t>
                      </a:r>
                      <a:r>
                        <a:rPr lang="de-CH" sz="1900" b="1" baseline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de-CH" sz="1900" b="1">
                        <a:solidFill>
                          <a:srgbClr val="000000"/>
                        </a:solidFill>
                      </a:endParaRP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900">
                          <a:solidFill>
                            <a:srgbClr val="000000"/>
                          </a:solidFill>
                        </a:rPr>
                        <a:t>Beurteilung</a:t>
                      </a:r>
                      <a:r>
                        <a:rPr lang="de-CH" sz="1900" baseline="0">
                          <a:solidFill>
                            <a:srgbClr val="000000"/>
                          </a:solidFill>
                        </a:rPr>
                        <a:t> / Kommentar / Veränderung</a:t>
                      </a:r>
                      <a:endParaRPr lang="de-CH" sz="1900">
                        <a:solidFill>
                          <a:srgbClr val="000000"/>
                        </a:solidFill>
                      </a:endParaRP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76">
                <a:tc>
                  <a:txBody>
                    <a:bodyPr/>
                    <a:lstStyle/>
                    <a:p>
                      <a:r>
                        <a:rPr lang="de-CH" sz="1700"/>
                        <a:t>Typische</a:t>
                      </a:r>
                      <a:r>
                        <a:rPr lang="de-CH" sz="1700" baseline="0"/>
                        <a:t> </a:t>
                      </a:r>
                      <a:r>
                        <a:rPr lang="de-CH" sz="1700" baseline="0">
                          <a:solidFill>
                            <a:schemeClr val="dk1"/>
                          </a:solidFill>
                        </a:rPr>
                        <a:t>Wetterlagen</a:t>
                      </a:r>
                      <a:r>
                        <a:rPr lang="de-CH" sz="1700" baseline="0"/>
                        <a:t> […]</a:t>
                      </a:r>
                      <a:endParaRPr lang="de-CH" sz="1700"/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700"/>
                        <a:t>In</a:t>
                      </a:r>
                      <a:r>
                        <a:rPr lang="de-CH" sz="1700" baseline="0"/>
                        <a:t> Überarbeitung (Design + Inhalt) für Landesmuseum; iPad-Version, evtl. Video</a:t>
                      </a:r>
                      <a:endParaRPr lang="de-CH" sz="1700"/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733">
                <a:tc>
                  <a:txBody>
                    <a:bodyPr/>
                    <a:lstStyle/>
                    <a:p>
                      <a:r>
                        <a:rPr lang="de-CH" sz="1700"/>
                        <a:t>Wissenschaftliche</a:t>
                      </a:r>
                      <a:r>
                        <a:rPr lang="de-CH" sz="1700" baseline="0"/>
                        <a:t> Berichte, Klimaberichte, Klimabulletin, Broschüren INZ, Produkte-</a:t>
                      </a:r>
                      <a:r>
                        <a:rPr lang="de-CH" sz="1700" baseline="0" err="1"/>
                        <a:t>Factsheets</a:t>
                      </a:r>
                      <a:r>
                        <a:rPr lang="de-CH" sz="1700" baseline="0"/>
                        <a:t>, </a:t>
                      </a:r>
                      <a:endParaRPr lang="de-CH" sz="1700"/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700"/>
                        <a:t>Vorlagen in Erarbeitung</a:t>
                      </a: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98">
                <a:tc>
                  <a:txBody>
                    <a:bodyPr/>
                    <a:lstStyle/>
                    <a:p>
                      <a:r>
                        <a:rPr lang="de-CH" sz="1700"/>
                        <a:t>Flugwetterinformationen</a:t>
                      </a: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700" baseline="0"/>
                        <a:t>Neues Design – Erledigt</a:t>
                      </a: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498">
                <a:tc>
                  <a:txBody>
                    <a:bodyPr/>
                    <a:lstStyle/>
                    <a:p>
                      <a:r>
                        <a:rPr lang="de-CH" sz="1700"/>
                        <a:t>Vorlagen</a:t>
                      </a:r>
                      <a:r>
                        <a:rPr lang="de-CH" sz="1700" baseline="0"/>
                        <a:t> </a:t>
                      </a:r>
                      <a:r>
                        <a:rPr lang="de-CH" sz="1700" baseline="0" err="1"/>
                        <a:t>Factsheets</a:t>
                      </a:r>
                      <a:r>
                        <a:rPr lang="de-CH" sz="1700" baseline="0"/>
                        <a:t> S/L</a:t>
                      </a:r>
                      <a:endParaRPr lang="de-CH" sz="1700"/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700" baseline="0"/>
                        <a:t>Neues Design – Erledigt </a:t>
                      </a: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09">
                <a:tc>
                  <a:txBody>
                    <a:bodyPr/>
                    <a:lstStyle/>
                    <a:p>
                      <a:r>
                        <a:rPr lang="de-CH" sz="1700"/>
                        <a:t>Klimafaltblatt Tag für Tag</a:t>
                      </a: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700"/>
                        <a:t>Neues Design</a:t>
                      </a:r>
                      <a:r>
                        <a:rPr lang="de-CH" sz="1700" baseline="0"/>
                        <a:t> – Erledigt </a:t>
                      </a:r>
                      <a:endParaRPr lang="de-CH" sz="1700"/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498">
                <a:tc>
                  <a:txBody>
                    <a:bodyPr/>
                    <a:lstStyle/>
                    <a:p>
                      <a:r>
                        <a:rPr lang="de-CH" sz="1700"/>
                        <a:t>Jahresbericht, Imagebroschüren</a:t>
                      </a:r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700"/>
                        <a:t>Gelöscht</a:t>
                      </a:r>
                      <a:r>
                        <a:rPr lang="de-CH" sz="1700" baseline="0"/>
                        <a:t> </a:t>
                      </a:r>
                      <a:endParaRPr lang="de-CH" sz="1700"/>
                    </a:p>
                  </a:txBody>
                  <a:tcPr marL="109452" marR="109452" marT="54710" marB="5471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003D03F9-FBDE-6275-2232-F211F5B6F94D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Bild 64">
            <a:extLst>
              <a:ext uri="{FF2B5EF4-FFF2-40B4-BE49-F238E27FC236}">
                <a16:creationId xmlns:a16="http://schemas.microsoft.com/office/drawing/2014/main" id="{DDB8EA7E-B1D2-4F2A-F670-7E0A4148CF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0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E5BEB0CA-906F-409F-1B54-843D02C2E60D}"/>
              </a:ext>
            </a:extLst>
          </p:cNvPr>
          <p:cNvSpPr/>
          <p:nvPr userDrawn="1"/>
        </p:nvSpPr>
        <p:spPr bwMode="auto">
          <a:xfrm>
            <a:off x="-6351" y="0"/>
            <a:ext cx="12192000" cy="6858000"/>
          </a:xfrm>
          <a:prstGeom prst="rect">
            <a:avLst/>
          </a:prstGeom>
          <a:solidFill>
            <a:srgbClr val="7D6E5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8804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345" y="1845164"/>
            <a:ext cx="9193595" cy="3671064"/>
          </a:xfrm>
        </p:spPr>
        <p:txBody>
          <a:bodyPr lIns="0" tIns="0" rIns="0" bIns="0"/>
          <a:lstStyle>
            <a:lvl1pPr marL="0" indent="0" algn="l">
              <a:buNone/>
              <a:defRPr sz="2399">
                <a:solidFill>
                  <a:schemeClr val="bg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695-83A3-FA41-A413-1EBBBC62BA68}" type="datetime1">
              <a:rPr lang="de-CH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459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7701-065A-974E-A697-F81C2E24598B}" type="datetime1">
              <a:rPr lang="de-CH" smtClean="0"/>
              <a:t>28.08.2025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pic>
        <p:nvPicPr>
          <p:cNvPr id="19" name="Bild 6">
            <a:extLst>
              <a:ext uri="{FF2B5EF4-FFF2-40B4-BE49-F238E27FC236}">
                <a16:creationId xmlns:a16="http://schemas.microsoft.com/office/drawing/2014/main" id="{893BF373-E10F-AD8E-5FAF-925CFDB10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439" y="706466"/>
            <a:ext cx="5350933" cy="812549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EEB0317E-DB6A-835D-1A8A-86A1BF8E0697}"/>
              </a:ext>
            </a:extLst>
          </p:cNvPr>
          <p:cNvSpPr/>
          <p:nvPr userDrawn="1"/>
        </p:nvSpPr>
        <p:spPr>
          <a:xfrm>
            <a:off x="1438275" y="2111349"/>
            <a:ext cx="4588387" cy="164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133" b="1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2133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133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133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133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BFAF226-128B-E78B-13FE-C7DC714BD092}"/>
              </a:ext>
            </a:extLst>
          </p:cNvPr>
          <p:cNvSpPr/>
          <p:nvPr userDrawn="1"/>
        </p:nvSpPr>
        <p:spPr>
          <a:xfrm>
            <a:off x="1447222" y="4222697"/>
            <a:ext cx="3045353" cy="1230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="1" baseline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6187216-DEAC-F5FA-68CB-BA2261CBFE36}"/>
              </a:ext>
            </a:extLst>
          </p:cNvPr>
          <p:cNvSpPr/>
          <p:nvPr userDrawn="1"/>
        </p:nvSpPr>
        <p:spPr>
          <a:xfrm>
            <a:off x="5087091" y="4222697"/>
            <a:ext cx="2673896" cy="1230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="1" baseline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599" baseline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599" baseline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99" baseline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99" baseline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99" baseline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A9786B3-82E8-AF3F-6DF7-DA34AEF004F9}"/>
              </a:ext>
            </a:extLst>
          </p:cNvPr>
          <p:cNvSpPr/>
          <p:nvPr userDrawn="1"/>
        </p:nvSpPr>
        <p:spPr>
          <a:xfrm>
            <a:off x="8380624" y="4222697"/>
            <a:ext cx="2803907" cy="1230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="1" baseline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599" baseline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8" name="Bild 16">
            <a:extLst>
              <a:ext uri="{FF2B5EF4-FFF2-40B4-BE49-F238E27FC236}">
                <a16:creationId xmlns:a16="http://schemas.microsoft.com/office/drawing/2014/main" id="{21C2E1E4-5896-938E-3548-8A789D3CB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95652" y="5443553"/>
            <a:ext cx="12061179" cy="1365453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4FAB3CA-F284-7462-AB5A-6D6B7C32E51E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" name="Bild 64">
            <a:extLst>
              <a:ext uri="{FF2B5EF4-FFF2-40B4-BE49-F238E27FC236}">
                <a16:creationId xmlns:a16="http://schemas.microsoft.com/office/drawing/2014/main" id="{EC5949C4-F460-BD40-6374-7387BAA96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85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7701-065A-974E-A697-F81C2E24598B}" type="datetime1">
              <a:rPr lang="de-CH" smtClean="0"/>
              <a:t>28.08.2025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pic>
        <p:nvPicPr>
          <p:cNvPr id="19" name="Bild 6">
            <a:extLst>
              <a:ext uri="{FF2B5EF4-FFF2-40B4-BE49-F238E27FC236}">
                <a16:creationId xmlns:a16="http://schemas.microsoft.com/office/drawing/2014/main" id="{893BF373-E10F-AD8E-5FAF-925CFDB10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439" y="706466"/>
            <a:ext cx="5350933" cy="812549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EEB0317E-DB6A-835D-1A8A-86A1BF8E0697}"/>
              </a:ext>
            </a:extLst>
          </p:cNvPr>
          <p:cNvSpPr/>
          <p:nvPr userDrawn="1"/>
        </p:nvSpPr>
        <p:spPr>
          <a:xfrm>
            <a:off x="1438275" y="2111349"/>
            <a:ext cx="4588387" cy="164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133" b="1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2133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133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133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133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BFAF226-128B-E78B-13FE-C7DC714BD092}"/>
              </a:ext>
            </a:extLst>
          </p:cNvPr>
          <p:cNvSpPr/>
          <p:nvPr userDrawn="1"/>
        </p:nvSpPr>
        <p:spPr>
          <a:xfrm>
            <a:off x="1447222" y="4222697"/>
            <a:ext cx="3045353" cy="1230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="1" baseline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6187216-DEAC-F5FA-68CB-BA2261CBFE36}"/>
              </a:ext>
            </a:extLst>
          </p:cNvPr>
          <p:cNvSpPr/>
          <p:nvPr userDrawn="1"/>
        </p:nvSpPr>
        <p:spPr>
          <a:xfrm>
            <a:off x="5087091" y="4222697"/>
            <a:ext cx="2673896" cy="1230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="1" baseline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599" baseline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599" baseline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99" baseline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99" baseline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99" baseline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A9786B3-82E8-AF3F-6DF7-DA34AEF004F9}"/>
              </a:ext>
            </a:extLst>
          </p:cNvPr>
          <p:cNvSpPr/>
          <p:nvPr userDrawn="1"/>
        </p:nvSpPr>
        <p:spPr>
          <a:xfrm>
            <a:off x="8380624" y="4222697"/>
            <a:ext cx="2803907" cy="1230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="1" baseline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599" baseline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99" baseline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599" baseline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8" name="Bild 16">
            <a:extLst>
              <a:ext uri="{FF2B5EF4-FFF2-40B4-BE49-F238E27FC236}">
                <a16:creationId xmlns:a16="http://schemas.microsoft.com/office/drawing/2014/main" id="{21C2E1E4-5896-938E-3548-8A789D3CB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95652" y="5443553"/>
            <a:ext cx="12061179" cy="1365453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4FAB3CA-F284-7462-AB5A-6D6B7C32E51E}"/>
              </a:ext>
            </a:extLst>
          </p:cNvPr>
          <p:cNvSpPr/>
          <p:nvPr userDrawn="1"/>
        </p:nvSpPr>
        <p:spPr bwMode="auto">
          <a:xfrm>
            <a:off x="1347989" y="6126167"/>
            <a:ext cx="1532587" cy="416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" name="Bild 64">
            <a:extLst>
              <a:ext uri="{FF2B5EF4-FFF2-40B4-BE49-F238E27FC236}">
                <a16:creationId xmlns:a16="http://schemas.microsoft.com/office/drawing/2014/main" id="{EC5949C4-F460-BD40-6374-7387BAA96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275" y="6250361"/>
            <a:ext cx="1265595" cy="1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75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402" lvl="0" indent="-42319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6"/>
            </a:lvl1pPr>
            <a:lvl2pPr marL="1218804" lvl="1" indent="-40626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9"/>
            </a:lvl2pPr>
            <a:lvl3pPr marL="1828206" lvl="2" indent="-40626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9"/>
            </a:lvl3pPr>
            <a:lvl4pPr marL="2437608" lvl="3" indent="-40626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9"/>
            </a:lvl4pPr>
            <a:lvl5pPr marL="3047009" lvl="4" indent="-40626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9"/>
            </a:lvl5pPr>
            <a:lvl6pPr marL="3656411" lvl="5" indent="-40626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9"/>
            </a:lvl6pPr>
            <a:lvl7pPr marL="4265813" lvl="6" indent="-40626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9"/>
            </a:lvl7pPr>
            <a:lvl8pPr marL="4875215" lvl="7" indent="-40626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9"/>
            </a:lvl8pPr>
            <a:lvl9pPr marL="5484617" lvl="8" indent="-40626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9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402" lvl="0" indent="-42319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6"/>
            </a:lvl1pPr>
            <a:lvl2pPr marL="1218804" lvl="1" indent="-40626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9"/>
            </a:lvl2pPr>
            <a:lvl3pPr marL="1828206" lvl="2" indent="-40626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9"/>
            </a:lvl3pPr>
            <a:lvl4pPr marL="2437608" lvl="3" indent="-40626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9"/>
            </a:lvl4pPr>
            <a:lvl5pPr marL="3047009" lvl="4" indent="-40626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9"/>
            </a:lvl5pPr>
            <a:lvl6pPr marL="3656411" lvl="5" indent="-40626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9"/>
            </a:lvl6pPr>
            <a:lvl7pPr marL="4265813" lvl="6" indent="-40626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9"/>
            </a:lvl7pPr>
            <a:lvl8pPr marL="4875215" lvl="7" indent="-40626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9"/>
            </a:lvl8pPr>
            <a:lvl9pPr marL="5484617" lvl="8" indent="-40626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9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8070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73107" y="1499289"/>
            <a:ext cx="10037235" cy="4341338"/>
          </a:xfrm>
          <a:prstGeom prst="rect">
            <a:avLst/>
          </a:prstGeom>
        </p:spPr>
        <p:txBody>
          <a:bodyPr/>
          <a:lstStyle>
            <a:lvl1pPr marL="355484" marR="0" indent="-355484" algn="l" defTabSz="121880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33"/>
            </a:lvl1pPr>
            <a:lvl2pPr marL="952190" indent="-342789">
              <a:buClrTx/>
              <a:buFont typeface="Symbol" panose="05050102010706020507" pitchFamily="18" charset="2"/>
              <a:buChar char="-"/>
              <a:defRPr sz="2133" baseline="0"/>
            </a:lvl2pPr>
            <a:lvl3pPr>
              <a:buClrTx/>
              <a:defRPr sz="2133"/>
            </a:lvl3pPr>
          </a:lstStyle>
          <a:p>
            <a:pPr lvl="0"/>
            <a:r>
              <a:rPr lang="en-GB" noProof="0" err="1"/>
              <a:t>Grundschrift</a:t>
            </a:r>
            <a:r>
              <a:rPr lang="en-GB" noProof="0"/>
              <a:t> </a:t>
            </a:r>
            <a:r>
              <a:rPr lang="en-GB" noProof="0" err="1"/>
              <a:t>mit</a:t>
            </a:r>
            <a:r>
              <a:rPr lang="en-GB" noProof="0"/>
              <a:t> </a:t>
            </a:r>
            <a:r>
              <a:rPr lang="en-GB" noProof="0" err="1"/>
              <a:t>Aufzählung</a:t>
            </a:r>
            <a:r>
              <a:rPr lang="en-GB" noProof="0"/>
              <a:t>, Arial normal, 16 </a:t>
            </a:r>
            <a:r>
              <a:rPr lang="en-GB" noProof="0" err="1"/>
              <a:t>Punkt</a:t>
            </a:r>
            <a:endParaRPr lang="en-GB" noProof="0"/>
          </a:p>
          <a:p>
            <a:pPr lvl="1"/>
            <a:r>
              <a:rPr lang="en-GB" noProof="0" err="1"/>
              <a:t>Ebene</a:t>
            </a:r>
            <a:r>
              <a:rPr lang="en-GB" noProof="0"/>
              <a:t> </a:t>
            </a:r>
            <a:r>
              <a:rPr lang="en-GB" noProof="0" err="1"/>
              <a:t>zwei</a:t>
            </a:r>
            <a:r>
              <a:rPr lang="en-GB" noProof="0"/>
              <a:t>, 16 </a:t>
            </a:r>
            <a:r>
              <a:rPr lang="en-GB" noProof="0" err="1"/>
              <a:t>Punkt</a:t>
            </a:r>
            <a:endParaRPr lang="en-GB" noProof="0"/>
          </a:p>
          <a:p>
            <a:pPr lvl="2"/>
            <a:endParaRPr lang="en-GB" noProof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581573" y="247613"/>
            <a:ext cx="10021344" cy="944110"/>
          </a:xfrm>
          <a:prstGeom prst="rect">
            <a:avLst/>
          </a:prstGeom>
        </p:spPr>
        <p:txBody>
          <a:bodyPr/>
          <a:lstStyle>
            <a:lvl1pPr>
              <a:defRPr sz="4265" b="0"/>
            </a:lvl1pPr>
          </a:lstStyle>
          <a:p>
            <a:r>
              <a:rPr lang="en-GB" noProof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3" y="499276"/>
            <a:ext cx="389467" cy="4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 userDrawn="1"/>
        </p:nvSpPr>
        <p:spPr bwMode="auto">
          <a:xfrm>
            <a:off x="1638069" y="6037190"/>
            <a:ext cx="1687156" cy="119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799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69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65619-785E-4AD7-96CF-B03B9A4B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911A73-23A6-4709-A087-9597494C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9A0796-F798-43F1-A27F-90527768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84CC-5766-4D7A-ABA7-5F47015152F2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DB51EA-CDD2-409D-9109-07499941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08BA90-8F7D-47DE-A501-DB2B5A82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D425-7D42-4640-9832-336895716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790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73107" y="1499288"/>
            <a:ext cx="10037235" cy="4341339"/>
          </a:xfrm>
          <a:prstGeom prst="rect">
            <a:avLst/>
          </a:prstGeom>
        </p:spPr>
        <p:txBody>
          <a:bodyPr/>
          <a:lstStyle>
            <a:lvl1pPr marL="355591" marR="0" indent="-355591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33"/>
            </a:lvl1pPr>
            <a:lvl2pPr marL="952476" indent="-342891">
              <a:buClrTx/>
              <a:buFont typeface="Symbol" panose="05050102010706020507" pitchFamily="18" charset="2"/>
              <a:buChar char="-"/>
              <a:defRPr sz="2133" baseline="0"/>
            </a:lvl2pPr>
            <a:lvl3pPr>
              <a:buClrTx/>
              <a:defRPr sz="2133"/>
            </a:lvl3pPr>
          </a:lstStyle>
          <a:p>
            <a:pPr lvl="0"/>
            <a:r>
              <a:rPr lang="en-GB" noProof="0" err="1"/>
              <a:t>Grundschrift</a:t>
            </a:r>
            <a:r>
              <a:rPr lang="en-GB" noProof="0"/>
              <a:t> </a:t>
            </a:r>
            <a:r>
              <a:rPr lang="en-GB" noProof="0" err="1"/>
              <a:t>mit</a:t>
            </a:r>
            <a:r>
              <a:rPr lang="en-GB" noProof="0"/>
              <a:t> </a:t>
            </a:r>
            <a:r>
              <a:rPr lang="en-GB" noProof="0" err="1"/>
              <a:t>Aufzählung</a:t>
            </a:r>
            <a:r>
              <a:rPr lang="en-GB" noProof="0"/>
              <a:t>, Arial normal, 16 </a:t>
            </a:r>
            <a:r>
              <a:rPr lang="en-GB" noProof="0" err="1"/>
              <a:t>Punkt</a:t>
            </a:r>
            <a:endParaRPr lang="en-GB" noProof="0"/>
          </a:p>
          <a:p>
            <a:pPr lvl="1"/>
            <a:r>
              <a:rPr lang="en-GB" noProof="0" err="1"/>
              <a:t>Ebene</a:t>
            </a:r>
            <a:r>
              <a:rPr lang="en-GB" noProof="0"/>
              <a:t> </a:t>
            </a:r>
            <a:r>
              <a:rPr lang="en-GB" noProof="0" err="1"/>
              <a:t>zwei</a:t>
            </a:r>
            <a:r>
              <a:rPr lang="en-GB" noProof="0"/>
              <a:t>, 16 </a:t>
            </a:r>
            <a:r>
              <a:rPr lang="en-GB" noProof="0" err="1"/>
              <a:t>Punkt</a:t>
            </a:r>
            <a:endParaRPr lang="en-GB" noProof="0"/>
          </a:p>
          <a:p>
            <a:pPr lvl="2"/>
            <a:endParaRPr lang="en-GB" noProof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581573" y="247614"/>
            <a:ext cx="10021344" cy="944109"/>
          </a:xfrm>
          <a:prstGeom prst="rect">
            <a:avLst/>
          </a:prstGeom>
        </p:spPr>
        <p:txBody>
          <a:bodyPr/>
          <a:lstStyle>
            <a:lvl1pPr>
              <a:defRPr sz="4267" b="0"/>
            </a:lvl1pPr>
          </a:lstStyle>
          <a:p>
            <a:r>
              <a:rPr lang="en-GB" noProof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3" y="499276"/>
            <a:ext cx="389467" cy="4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 userDrawn="1"/>
        </p:nvSpPr>
        <p:spPr bwMode="auto">
          <a:xfrm>
            <a:off x="1638067" y="6037190"/>
            <a:ext cx="1687156" cy="119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36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ody">
  <p:cSld name="2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body" idx="1"/>
          </p:nvPr>
        </p:nvSpPr>
        <p:spPr>
          <a:xfrm>
            <a:off x="470395" y="1339368"/>
            <a:ext cx="10921048" cy="444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051" marR="0" lvl="0" indent="-22852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5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103" marR="0" lvl="1" indent="-228526" algn="l" rtl="0">
              <a:spcBef>
                <a:spcPts val="42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154" marR="0" lvl="2" indent="-361833" algn="l" rtl="0">
              <a:spcBef>
                <a:spcPts val="420"/>
              </a:spcBef>
              <a:spcAft>
                <a:spcPts val="0"/>
              </a:spcAft>
              <a:buClr>
                <a:srgbClr val="B2B2B2"/>
              </a:buClr>
              <a:buSzPts val="2100"/>
              <a:buFont typeface="Arial"/>
              <a:buChar char="•"/>
              <a:defRPr sz="20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206" marR="0" lvl="3" indent="-361833" algn="l" rtl="0"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0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257" marR="0" lvl="4" indent="-361833" algn="l" rtl="0"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0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308" marR="0" lvl="5" indent="-361833" algn="l" rtl="0"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0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9360" marR="0" lvl="6" indent="-361833" algn="l" rtl="0"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0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6411" marR="0" lvl="7" indent="-361833" algn="l" rtl="0"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0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3463" marR="0" lvl="8" indent="-361833" algn="l" rtl="0"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0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title"/>
          </p:nvPr>
        </p:nvSpPr>
        <p:spPr>
          <a:xfrm>
            <a:off x="470395" y="242408"/>
            <a:ext cx="10021344" cy="70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9"/>
          <p:cNvSpPr/>
          <p:nvPr/>
        </p:nvSpPr>
        <p:spPr>
          <a:xfrm>
            <a:off x="10942125" y="6420809"/>
            <a:ext cx="1051299" cy="30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799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969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no_footer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65683" y="1516298"/>
            <a:ext cx="10037235" cy="4497858"/>
          </a:xfrm>
          <a:prstGeom prst="rect">
            <a:avLst/>
          </a:prstGeom>
        </p:spPr>
        <p:txBody>
          <a:bodyPr/>
          <a:lstStyle>
            <a:lvl1pPr marL="355484" marR="0" indent="-355484" algn="l" defTabSz="1218804" rtl="0" eaLnBrk="0" fontAlgn="base" latinLnBrk="0" hangingPunct="0">
              <a:lnSpc>
                <a:spcPct val="10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533"/>
            </a:lvl1pPr>
            <a:lvl2pPr marL="952190" indent="-342789">
              <a:buClrTx/>
              <a:buFont typeface="Symbol" panose="05050102010706020507" pitchFamily="18" charset="2"/>
              <a:buChar char="-"/>
              <a:defRPr sz="2266" baseline="0"/>
            </a:lvl2pPr>
            <a:lvl3pPr>
              <a:buClrTx/>
              <a:defRPr sz="1999"/>
            </a:lvl3pPr>
          </a:lstStyle>
          <a:p>
            <a:pPr lvl="0"/>
            <a:r>
              <a:rPr lang="en-GB" noProof="0" err="1"/>
              <a:t>Grundschrift</a:t>
            </a:r>
            <a:r>
              <a:rPr lang="en-GB" noProof="0"/>
              <a:t> </a:t>
            </a:r>
            <a:r>
              <a:rPr lang="en-GB" noProof="0" err="1"/>
              <a:t>mit</a:t>
            </a:r>
            <a:r>
              <a:rPr lang="en-GB" noProof="0"/>
              <a:t> </a:t>
            </a:r>
            <a:r>
              <a:rPr lang="en-GB" noProof="0" err="1"/>
              <a:t>Aufzählung</a:t>
            </a:r>
            <a:r>
              <a:rPr lang="en-GB" noProof="0"/>
              <a:t>, Arial normal, 19 </a:t>
            </a:r>
            <a:r>
              <a:rPr lang="en-GB" noProof="0" err="1"/>
              <a:t>Punkt</a:t>
            </a:r>
            <a:endParaRPr lang="en-GB" noProof="0"/>
          </a:p>
          <a:p>
            <a:pPr lvl="1"/>
            <a:r>
              <a:rPr lang="en-GB" noProof="0"/>
              <a:t>Ebene </a:t>
            </a:r>
            <a:r>
              <a:rPr lang="en-GB" noProof="0" err="1"/>
              <a:t>zwei</a:t>
            </a:r>
            <a:r>
              <a:rPr lang="en-GB" noProof="0"/>
              <a:t>, 17 </a:t>
            </a:r>
            <a:r>
              <a:rPr lang="en-GB" noProof="0" err="1"/>
              <a:t>Punkt</a:t>
            </a:r>
            <a:endParaRPr lang="en-GB" noProof="0"/>
          </a:p>
          <a:p>
            <a:pPr lvl="2"/>
            <a:r>
              <a:rPr lang="en-GB" noProof="0"/>
              <a:t>Ebene </a:t>
            </a:r>
            <a:r>
              <a:rPr lang="en-GB" noProof="0" err="1"/>
              <a:t>drei</a:t>
            </a:r>
            <a:r>
              <a:rPr lang="en-GB" noProof="0"/>
              <a:t>, 15 </a:t>
            </a:r>
            <a:r>
              <a:rPr lang="en-GB" noProof="0" err="1"/>
              <a:t>Punkt</a:t>
            </a:r>
            <a:endParaRPr lang="en-GB" noProof="0"/>
          </a:p>
          <a:p>
            <a:pPr lvl="2"/>
            <a:endParaRPr lang="en-GB" noProof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581573" y="401033"/>
            <a:ext cx="10021344" cy="785871"/>
          </a:xfrm>
          <a:prstGeom prst="rect">
            <a:avLst/>
          </a:prstGeom>
        </p:spPr>
        <p:txBody>
          <a:bodyPr/>
          <a:lstStyle>
            <a:lvl1pPr>
              <a:defRPr sz="3732" b="0"/>
            </a:lvl1pPr>
          </a:lstStyle>
          <a:p>
            <a:r>
              <a:rPr lang="en-GB" noProof="0"/>
              <a:t>Title, Arial, normal, 28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3" y="499276"/>
            <a:ext cx="389467" cy="4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26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" userDrawn="1">
  <p:cSld name="3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1181106" y="1295404"/>
            <a:ext cx="10429241" cy="459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387" marR="0" lvl="0" indent="-440113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8774" marR="0" lvl="1" indent="-440113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160" marR="0" lvl="2" indent="-440113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7546" marR="0" lvl="3" indent="-482431" algn="l" rtl="0">
              <a:spcBef>
                <a:spcPts val="56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6933" marR="0" lvl="4" indent="-482431" algn="l" rtl="0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6321" marR="0" lvl="5" indent="-482431" algn="l" rtl="0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5707" marR="0" lvl="6" indent="-482431" algn="l" rtl="0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5094" marR="0" lvl="7" indent="-482431" algn="l" rtl="0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4480" marR="0" lvl="8" indent="-482431" algn="l" rtl="0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1193800" y="247615"/>
            <a:ext cx="10409117" cy="94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/>
          <p:nvPr/>
        </p:nvSpPr>
        <p:spPr>
          <a:xfrm>
            <a:off x="1524093" y="6308971"/>
            <a:ext cx="1760651" cy="3718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2" tIns="60915" rIns="121862" bIns="6091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79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/>
          <p:nvPr/>
        </p:nvSpPr>
        <p:spPr>
          <a:xfrm>
            <a:off x="1638073" y="6037192"/>
            <a:ext cx="1687156" cy="119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2" tIns="60915" rIns="121862" bIns="6091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79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uppieren 1">
            <a:extLst>
              <a:ext uri="{FF2B5EF4-FFF2-40B4-BE49-F238E27FC236}">
                <a16:creationId xmlns:a16="http://schemas.microsoft.com/office/drawing/2014/main" id="{4FCB1ECE-E628-4F98-B638-CA169B43B160}"/>
              </a:ext>
            </a:extLst>
          </p:cNvPr>
          <p:cNvGrpSpPr/>
          <p:nvPr userDrawn="1"/>
        </p:nvGrpSpPr>
        <p:grpSpPr>
          <a:xfrm>
            <a:off x="336104" y="408473"/>
            <a:ext cx="404216" cy="456895"/>
            <a:chOff x="924938" y="362579"/>
            <a:chExt cx="303162" cy="342671"/>
          </a:xfrm>
        </p:grpSpPr>
        <p:pic>
          <p:nvPicPr>
            <p:cNvPr id="9" name="Picture 41" descr="Bund_e_100%">
              <a:extLst>
                <a:ext uri="{FF2B5EF4-FFF2-40B4-BE49-F238E27FC236}">
                  <a16:creationId xmlns:a16="http://schemas.microsoft.com/office/drawing/2014/main" id="{A5C48A3C-35F4-49A9-B551-64DA03422AA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5350" b="56666"/>
            <a:stretch/>
          </p:blipFill>
          <p:spPr bwMode="auto">
            <a:xfrm>
              <a:off x="936000" y="375050"/>
              <a:ext cx="292100" cy="33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4" descr="Wappen">
              <a:extLst>
                <a:ext uri="{FF2B5EF4-FFF2-40B4-BE49-F238E27FC236}">
                  <a16:creationId xmlns:a16="http://schemas.microsoft.com/office/drawing/2014/main" id="{97F7DA37-9147-4F92-83AC-881A2671E3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339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581573" y="247614"/>
            <a:ext cx="10021344" cy="944109"/>
          </a:xfrm>
          <a:prstGeom prst="rect">
            <a:avLst/>
          </a:prstGeom>
        </p:spPr>
        <p:txBody>
          <a:bodyPr/>
          <a:lstStyle>
            <a:lvl1pPr>
              <a:defRPr sz="4267" b="0"/>
            </a:lvl1pPr>
          </a:lstStyle>
          <a:p>
            <a:r>
              <a:rPr lang="en-GB" noProof="0"/>
              <a:t>Title, Arial, normal, 32 point</a:t>
            </a: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638067" y="6037190"/>
            <a:ext cx="1687156" cy="119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175365" y="6162806"/>
            <a:ext cx="11732713" cy="4342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3" y="499276"/>
            <a:ext cx="389467" cy="4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73107" y="1499288"/>
            <a:ext cx="10037235" cy="4341339"/>
          </a:xfrm>
          <a:prstGeom prst="rect">
            <a:avLst/>
          </a:prstGeom>
        </p:spPr>
        <p:txBody>
          <a:bodyPr/>
          <a:lstStyle>
            <a:lvl1pPr marL="355591" marR="0" indent="-355591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33"/>
            </a:lvl1pPr>
            <a:lvl2pPr marL="952476" indent="-342891">
              <a:buClrTx/>
              <a:buFont typeface="Symbol" panose="05050102010706020507" pitchFamily="18" charset="2"/>
              <a:buChar char="-"/>
              <a:defRPr sz="2133" baseline="0"/>
            </a:lvl2pPr>
            <a:lvl3pPr>
              <a:buClrTx/>
              <a:defRPr sz="2133"/>
            </a:lvl3pPr>
          </a:lstStyle>
          <a:p>
            <a:pPr lvl="0"/>
            <a:r>
              <a:rPr lang="en-GB" noProof="0" err="1"/>
              <a:t>Grundschrift</a:t>
            </a:r>
            <a:r>
              <a:rPr lang="en-GB" noProof="0"/>
              <a:t> </a:t>
            </a:r>
            <a:r>
              <a:rPr lang="en-GB" noProof="0" err="1"/>
              <a:t>mit</a:t>
            </a:r>
            <a:r>
              <a:rPr lang="en-GB" noProof="0"/>
              <a:t> </a:t>
            </a:r>
            <a:r>
              <a:rPr lang="en-GB" noProof="0" err="1"/>
              <a:t>Aufzählung</a:t>
            </a:r>
            <a:r>
              <a:rPr lang="en-GB" noProof="0"/>
              <a:t>, Arial normal, 16 </a:t>
            </a:r>
            <a:r>
              <a:rPr lang="en-GB" noProof="0" err="1"/>
              <a:t>Punkt</a:t>
            </a:r>
            <a:endParaRPr lang="en-GB" noProof="0"/>
          </a:p>
          <a:p>
            <a:pPr lvl="1"/>
            <a:r>
              <a:rPr lang="en-GB" noProof="0" err="1"/>
              <a:t>Ebene</a:t>
            </a:r>
            <a:r>
              <a:rPr lang="en-GB" noProof="0"/>
              <a:t> </a:t>
            </a:r>
            <a:r>
              <a:rPr lang="en-GB" noProof="0" err="1"/>
              <a:t>zwei</a:t>
            </a:r>
            <a:r>
              <a:rPr lang="en-GB" noProof="0"/>
              <a:t>, 16 </a:t>
            </a:r>
            <a:r>
              <a:rPr lang="en-GB" noProof="0" err="1"/>
              <a:t>Punkt</a:t>
            </a:r>
            <a:endParaRPr lang="en-GB" noProof="0"/>
          </a:p>
          <a:p>
            <a:pPr lvl="2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75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 bwMode="auto">
          <a:xfrm>
            <a:off x="1638067" y="6037190"/>
            <a:ext cx="1687156" cy="119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175365" y="6162806"/>
            <a:ext cx="11732713" cy="4342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0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720304" y="4002147"/>
            <a:ext cx="3045353" cy="1436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67" b="1" noProof="0" err="1"/>
              <a:t>MeteoSvizzera</a:t>
            </a:r>
            <a:endParaRPr lang="en-GB" sz="1867" noProof="0"/>
          </a:p>
          <a:p>
            <a:r>
              <a:rPr lang="en-GB" sz="1867" noProof="0"/>
              <a:t>Via </a:t>
            </a:r>
            <a:r>
              <a:rPr lang="en-GB" sz="1867" noProof="0" err="1"/>
              <a:t>ai</a:t>
            </a:r>
            <a:r>
              <a:rPr lang="en-GB" sz="1867" noProof="0"/>
              <a:t> Monti 146</a:t>
            </a:r>
          </a:p>
          <a:p>
            <a:r>
              <a:rPr lang="en-GB" sz="1867" noProof="0"/>
              <a:t>CH-6605 Locarno-Monti</a:t>
            </a:r>
          </a:p>
          <a:p>
            <a:r>
              <a:rPr lang="en-GB" sz="1867" noProof="0"/>
              <a:t>T +41 58 460 92 22</a:t>
            </a:r>
          </a:p>
          <a:p>
            <a:r>
              <a:rPr lang="en-GB" sz="1867" noProof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5352504" y="4002147"/>
            <a:ext cx="2673896" cy="1436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67" b="1" noProof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867" noProof="0">
              <a:solidFill>
                <a:srgbClr val="000000"/>
              </a:solidFill>
              <a:latin typeface="Arial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67" noProof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867" noProof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867" noProof="0">
              <a:solidFill>
                <a:srgbClr val="000000"/>
              </a:solidFill>
              <a:latin typeface="Arial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67" noProof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67" noProof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67" noProof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646037" y="4002147"/>
            <a:ext cx="2803907" cy="1436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67" b="1" noProof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867" noProof="0">
              <a:solidFill>
                <a:srgbClr val="000000"/>
              </a:solidFill>
              <a:latin typeface="Arial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67" noProof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867" noProof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867" noProof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867" noProof="0">
              <a:solidFill>
                <a:srgbClr val="000000"/>
              </a:solidFill>
              <a:latin typeface="Arial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67" noProof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867" noProof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867" noProof="0">
              <a:solidFill>
                <a:srgbClr val="000000"/>
              </a:solidFill>
              <a:latin typeface="Arial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67" noProof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67" noProof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703688" y="1932646"/>
            <a:ext cx="4588387" cy="164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133" b="1" noProof="0"/>
              <a:t>MeteoSwiss</a:t>
            </a:r>
          </a:p>
          <a:p>
            <a:r>
              <a:rPr lang="en-GB" sz="2133" b="0" noProof="0"/>
              <a:t>Operation </a:t>
            </a:r>
            <a:r>
              <a:rPr lang="en-GB" sz="2133" b="0" noProof="0" err="1"/>
              <a:t>Center</a:t>
            </a:r>
            <a:r>
              <a:rPr lang="en-GB" sz="2133" b="0" noProof="0"/>
              <a:t> 1 </a:t>
            </a:r>
          </a:p>
          <a:p>
            <a:r>
              <a:rPr lang="en-GB" sz="2133" b="0" noProof="0"/>
              <a:t>CH-8058 Zurich-Airport </a:t>
            </a:r>
          </a:p>
          <a:p>
            <a:r>
              <a:rPr lang="en-GB" sz="2133" b="0" noProof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6096000" y="505073"/>
            <a:ext cx="4775200" cy="33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1067" noProof="0"/>
              <a:t>Federal Department of Home Affairs FDHA</a:t>
            </a:r>
            <a:br>
              <a:rPr lang="en-GB" sz="1067" noProof="0"/>
            </a:br>
            <a:r>
              <a:rPr lang="en-GB" sz="1067" b="1" noProof="0"/>
              <a:t>Federal Office of Meteorology and Climatology  MeteoSwiss</a:t>
            </a:r>
            <a:endParaRPr lang="en-GB" sz="1067" noProof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1233251" y="483439"/>
            <a:ext cx="2673283" cy="1032628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Bild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100221" y="5424631"/>
            <a:ext cx="12050471" cy="13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7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" userDrawn="1">
  <p:cSld name="5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1181105" y="1295405"/>
            <a:ext cx="10429241" cy="459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70" marR="0" lvl="0" indent="-4402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40" marR="0" lvl="1" indent="-4402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09" marR="0" lvl="2" indent="-4402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278" marR="0" lvl="3" indent="-482576" algn="l" rtl="0">
              <a:spcBef>
                <a:spcPts val="56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48" marR="0" lvl="4" indent="-482576" algn="l" rtl="0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18" marR="0" lvl="5" indent="-482576" algn="l" rtl="0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987" marR="0" lvl="6" indent="-482576" algn="l" rtl="0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557" marR="0" lvl="7" indent="-482576" algn="l" rtl="0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26" marR="0" lvl="8" indent="-482576" algn="l" rtl="0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1193800" y="247615"/>
            <a:ext cx="10409117" cy="94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/>
          <p:nvPr/>
        </p:nvSpPr>
        <p:spPr>
          <a:xfrm>
            <a:off x="1524093" y="6308971"/>
            <a:ext cx="1760651" cy="3718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/>
          <p:nvPr/>
        </p:nvSpPr>
        <p:spPr>
          <a:xfrm>
            <a:off x="1638071" y="6037191"/>
            <a:ext cx="1687156" cy="119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;p15"/>
          <p:cNvSpPr/>
          <p:nvPr userDrawn="1"/>
        </p:nvSpPr>
        <p:spPr>
          <a:xfrm>
            <a:off x="10618100" y="6156907"/>
            <a:ext cx="10750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9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" name="Gruppieren 1">
            <a:extLst>
              <a:ext uri="{FF2B5EF4-FFF2-40B4-BE49-F238E27FC236}">
                <a16:creationId xmlns:a16="http://schemas.microsoft.com/office/drawing/2014/main" id="{51A6C366-CD55-407C-A978-6B1E13D6906F}"/>
              </a:ext>
            </a:extLst>
          </p:cNvPr>
          <p:cNvGrpSpPr/>
          <p:nvPr userDrawn="1"/>
        </p:nvGrpSpPr>
        <p:grpSpPr>
          <a:xfrm>
            <a:off x="336104" y="408473"/>
            <a:ext cx="404216" cy="456895"/>
            <a:chOff x="924938" y="362579"/>
            <a:chExt cx="303162" cy="342671"/>
          </a:xfrm>
        </p:grpSpPr>
        <p:pic>
          <p:nvPicPr>
            <p:cNvPr id="9" name="Picture 41" descr="Bund_e_100%">
              <a:extLst>
                <a:ext uri="{FF2B5EF4-FFF2-40B4-BE49-F238E27FC236}">
                  <a16:creationId xmlns:a16="http://schemas.microsoft.com/office/drawing/2014/main" id="{C8CA5F1C-9498-41E0-8E89-825A79529B8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5350" b="56666"/>
            <a:stretch/>
          </p:blipFill>
          <p:spPr bwMode="auto">
            <a:xfrm>
              <a:off x="936000" y="375050"/>
              <a:ext cx="292100" cy="33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4" descr="Wappen">
              <a:extLst>
                <a:ext uri="{FF2B5EF4-FFF2-40B4-BE49-F238E27FC236}">
                  <a16:creationId xmlns:a16="http://schemas.microsoft.com/office/drawing/2014/main" id="{251CE972-7079-4F19-BF66-69E0D791C97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253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8092" y="2120595"/>
            <a:ext cx="8921865" cy="174432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998" b="1" i="0" baseline="0"/>
            </a:lvl1pPr>
          </a:lstStyle>
          <a:p>
            <a:r>
              <a:rPr lang="de-DE"/>
              <a:t>Mastertitelformat bearbeiten</a:t>
            </a:r>
            <a:br>
              <a:rPr lang="de-DE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046" y="4292534"/>
            <a:ext cx="8921865" cy="1655762"/>
          </a:xfrm>
        </p:spPr>
        <p:txBody>
          <a:bodyPr lIns="0" tIns="0" rIns="0" bIns="0"/>
          <a:lstStyle>
            <a:lvl1pPr marL="0" indent="0" algn="l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8FF0-1E8D-F545-9132-114E47C4CC8D}" type="datetime1">
              <a:rPr lang="de-CH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BC618E-D49D-9A58-95A7-C904F4290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" y="2437649"/>
            <a:ext cx="12074327" cy="4347118"/>
          </a:xfrm>
          <a:prstGeom prst="rect">
            <a:avLst/>
          </a:prstGeom>
        </p:spPr>
      </p:pic>
      <p:pic>
        <p:nvPicPr>
          <p:cNvPr id="10" name="Bild 6">
            <a:extLst>
              <a:ext uri="{FF2B5EF4-FFF2-40B4-BE49-F238E27FC236}">
                <a16:creationId xmlns:a16="http://schemas.microsoft.com/office/drawing/2014/main" id="{396EBC98-C6D0-EFFA-E7AA-FFF4616F3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439" y="706466"/>
            <a:ext cx="5350933" cy="8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7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8092" y="2120595"/>
            <a:ext cx="8921865" cy="174432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998" b="1" i="0" baseline="0"/>
            </a:lvl1pPr>
          </a:lstStyle>
          <a:p>
            <a:r>
              <a:rPr lang="de-DE"/>
              <a:t>Mastertitelformat bearbeiten</a:t>
            </a:r>
            <a:br>
              <a:rPr lang="de-DE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046" y="4292534"/>
            <a:ext cx="8921865" cy="1655762"/>
          </a:xfrm>
        </p:spPr>
        <p:txBody>
          <a:bodyPr lIns="0" tIns="0" rIns="0" bIns="0"/>
          <a:lstStyle>
            <a:lvl1pPr marL="0" indent="0" algn="l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8FF0-1E8D-F545-9132-114E47C4CC8D}" type="datetime1">
              <a:rPr lang="de-CH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/>
          </a:p>
        </p:txBody>
      </p:sp>
      <p:pic>
        <p:nvPicPr>
          <p:cNvPr id="10" name="Bild 6">
            <a:extLst>
              <a:ext uri="{FF2B5EF4-FFF2-40B4-BE49-F238E27FC236}">
                <a16:creationId xmlns:a16="http://schemas.microsoft.com/office/drawing/2014/main" id="{396EBC98-C6D0-EFFA-E7AA-FFF4616F3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439" y="706466"/>
            <a:ext cx="5350933" cy="8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9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137160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10212189" y="6200754"/>
            <a:ext cx="1433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12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sz="1200" noProof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521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8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800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800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800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800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800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52" y="1847666"/>
            <a:ext cx="6586512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63797" y="6296272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F3127F1D-E87C-BC4B-9E41-D233E9064318}" type="datetime1">
              <a:rPr lang="de-CH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9193" y="6296272"/>
            <a:ext cx="371665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9640" y="6296272"/>
            <a:ext cx="71966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C6C8278F-EB32-9049-808B-99841320EF9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48">
            <a:extLst>
              <a:ext uri="{FF2B5EF4-FFF2-40B4-BE49-F238E27FC236}">
                <a16:creationId xmlns:a16="http://schemas.microsoft.com/office/drawing/2014/main" id="{0DAF8FDE-FB1E-7A5F-ACFD-7FD43FEA8965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0" y="0"/>
            <a:ext cx="12192000" cy="1371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35C7075-6C94-FA01-17A5-0D57FDB68614}"/>
              </a:ext>
            </a:extLst>
          </p:cNvPr>
          <p:cNvSpPr txBox="1">
            <a:spLocks/>
          </p:cNvSpPr>
          <p:nvPr userDrawn="1"/>
        </p:nvSpPr>
        <p:spPr>
          <a:xfrm>
            <a:off x="1441451" y="640209"/>
            <a:ext cx="9912351" cy="951034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999">
                <a:solidFill>
                  <a:schemeClr val="tx1">
                    <a:alpha val="0"/>
                  </a:schemeClr>
                </a:solidFill>
              </a:rPr>
              <a:t>Mastertitelformat bearbeiten</a:t>
            </a:r>
            <a:endParaRPr lang="en-US" sz="3999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384113E-3B84-B0C5-E326-C0C1562888C2}"/>
              </a:ext>
            </a:extLst>
          </p:cNvPr>
          <p:cNvSpPr/>
          <p:nvPr userDrawn="1"/>
        </p:nvSpPr>
        <p:spPr bwMode="auto">
          <a:xfrm>
            <a:off x="298854" y="1472445"/>
            <a:ext cx="1210753" cy="9375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7884898-4755-1DE3-F631-EFD19731F92D}"/>
              </a:ext>
            </a:extLst>
          </p:cNvPr>
          <p:cNvSpPr/>
          <p:nvPr userDrawn="1"/>
        </p:nvSpPr>
        <p:spPr bwMode="auto">
          <a:xfrm>
            <a:off x="1363872" y="6180297"/>
            <a:ext cx="1692595" cy="3799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5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</p:sldLayoutIdLst>
  <p:hf hdr="0" dt="0"/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3999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72">
          <p15:clr>
            <a:srgbClr val="F26B43"/>
          </p15:clr>
        </p15:guide>
        <p15:guide id="2" pos="5375">
          <p15:clr>
            <a:srgbClr val="F26B43"/>
          </p15:clr>
        </p15:guide>
        <p15:guide id="3" orient="horz" pos="3046">
          <p15:clr>
            <a:srgbClr val="F26B43"/>
          </p15:clr>
        </p15:guide>
        <p15:guide id="4" pos="681">
          <p15:clr>
            <a:srgbClr val="F26B43"/>
          </p15:clr>
        </p15:guide>
        <p15:guide id="5" orient="horz" pos="501">
          <p15:clr>
            <a:srgbClr val="F26B43"/>
          </p15:clr>
        </p15:guide>
        <p15:guide id="6" pos="4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9104" y="1995185"/>
            <a:ext cx="9377496" cy="2184000"/>
          </a:xfrm>
        </p:spPr>
        <p:txBody>
          <a:bodyPr lIns="121920" tIns="60960" rIns="121920" bIns="60960" anchor="t">
            <a:noAutofit/>
          </a:bodyPr>
          <a:lstStyle/>
          <a:p>
            <a:r>
              <a:rPr lang="en-US" sz="4267" b="1" dirty="0"/>
              <a:t>Comparison of NWP and ML verification results</a:t>
            </a:r>
            <a:endParaRPr lang="de-CH" sz="4267" b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8751D-C42C-424A-BE15-A8FB46F22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3168" y="4048665"/>
            <a:ext cx="9144000" cy="1585219"/>
          </a:xfrm>
        </p:spPr>
        <p:txBody>
          <a:bodyPr/>
          <a:lstStyle/>
          <a:p>
            <a:r>
              <a:rPr lang="de-CH" sz="2400" dirty="0" err="1">
                <a:cs typeface="Arial"/>
              </a:rPr>
              <a:t>With</a:t>
            </a:r>
            <a:r>
              <a:rPr lang="de-CH" sz="2400" dirty="0">
                <a:cs typeface="Arial"/>
              </a:rPr>
              <a:t> </a:t>
            </a:r>
            <a:r>
              <a:rPr lang="de-CH" sz="2400" dirty="0" err="1">
                <a:cs typeface="Arial"/>
              </a:rPr>
              <a:t>slide</a:t>
            </a:r>
            <a:r>
              <a:rPr lang="de-CH" sz="2400" dirty="0">
                <a:cs typeface="Arial"/>
              </a:rPr>
              <a:t> </a:t>
            </a:r>
            <a:r>
              <a:rPr lang="de-CH" sz="2400" dirty="0" err="1">
                <a:cs typeface="Arial"/>
              </a:rPr>
              <a:t>contributions</a:t>
            </a:r>
            <a:r>
              <a:rPr lang="de-CH" sz="2400" dirty="0">
                <a:cs typeface="Arial"/>
              </a:rPr>
              <a:t> </a:t>
            </a:r>
            <a:r>
              <a:rPr lang="de-CH" sz="2400" dirty="0" err="1">
                <a:cs typeface="Arial"/>
              </a:rPr>
              <a:t>by</a:t>
            </a:r>
            <a:endParaRPr lang="de-CH" sz="2400" dirty="0">
              <a:cs typeface="Arial"/>
            </a:endParaRPr>
          </a:p>
          <a:p>
            <a:r>
              <a:rPr lang="de-CH" sz="2400" dirty="0">
                <a:cs typeface="Arial"/>
              </a:rPr>
              <a:t>Oliver Fuhrer, Carlos Osuna, Daniele Nerini, </a:t>
            </a:r>
          </a:p>
          <a:p>
            <a:r>
              <a:rPr lang="de-CH" sz="2400" dirty="0">
                <a:solidFill>
                  <a:srgbClr val="FF0000"/>
                </a:solidFill>
                <a:cs typeface="Arial"/>
              </a:rPr>
              <a:t>Andreas Pauling</a:t>
            </a:r>
            <a:r>
              <a:rPr lang="de-CH" sz="2400" dirty="0">
                <a:cs typeface="Arial"/>
              </a:rPr>
              <a:t>, Francesco Zanetta, </a:t>
            </a:r>
            <a:r>
              <a:rPr lang="de-CH" sz="2400" dirty="0">
                <a:solidFill>
                  <a:schemeClr val="tx1"/>
                </a:solidFill>
                <a:cs typeface="Arial"/>
              </a:rPr>
              <a:t>Alberto Pennino</a:t>
            </a:r>
            <a:endParaRPr lang="de-C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7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7D7A9C2-79F2-4FBC-9E4B-562EC3FDFF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The ML </a:t>
            </a:r>
            <a:r>
              <a:rPr lang="de-CH" dirty="0" err="1"/>
              <a:t>model</a:t>
            </a:r>
            <a:r>
              <a:rPr lang="de-CH" dirty="0"/>
              <a:t> at </a:t>
            </a:r>
            <a:r>
              <a:rPr lang="de-CH" dirty="0" err="1"/>
              <a:t>MeteoSwiss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</a:t>
            </a:r>
            <a:r>
              <a:rPr lang="de-CH" dirty="0" err="1"/>
              <a:t>stretched</a:t>
            </a:r>
            <a:r>
              <a:rPr lang="de-CH" dirty="0"/>
              <a:t> </a:t>
            </a:r>
            <a:r>
              <a:rPr lang="de-CH" dirty="0" err="1"/>
              <a:t>grid</a:t>
            </a:r>
            <a:r>
              <a:rPr lang="de-CH" dirty="0"/>
              <a:t> </a:t>
            </a:r>
            <a:r>
              <a:rPr lang="de-CH" dirty="0" err="1"/>
              <a:t>approach</a:t>
            </a:r>
            <a:r>
              <a:rPr lang="de-CH" dirty="0"/>
              <a:t> </a:t>
            </a:r>
            <a:r>
              <a:rPr lang="de-CH" dirty="0" err="1">
                <a:solidFill>
                  <a:srgbClr val="FF0000"/>
                </a:solidFill>
              </a:rPr>
              <a:t>outperforms</a:t>
            </a:r>
            <a:r>
              <a:rPr lang="de-CH" dirty="0"/>
              <a:t> COSMO-2 </a:t>
            </a:r>
            <a:r>
              <a:rPr lang="de-CH" dirty="0" err="1"/>
              <a:t>for</a:t>
            </a:r>
            <a:r>
              <a:rPr lang="de-CH" dirty="0"/>
              <a:t> T_2M, TD_2M, U and SP (RMSE, and </a:t>
            </a:r>
            <a:r>
              <a:rPr lang="de-CH" dirty="0" err="1"/>
              <a:t>mostly</a:t>
            </a:r>
            <a:r>
              <a:rPr lang="de-CH" dirty="0"/>
              <a:t> also ME)</a:t>
            </a:r>
            <a:br>
              <a:rPr lang="de-CH" dirty="0"/>
            </a:br>
            <a:endParaRPr lang="de-CH" dirty="0"/>
          </a:p>
          <a:p>
            <a:r>
              <a:rPr lang="de-CH" dirty="0" err="1"/>
              <a:t>Some</a:t>
            </a:r>
            <a:r>
              <a:rPr lang="de-CH" dirty="0"/>
              <a:t> variables still </a:t>
            </a:r>
            <a:r>
              <a:rPr lang="de-CH" dirty="0" err="1">
                <a:solidFill>
                  <a:srgbClr val="FF0000"/>
                </a:solidFill>
              </a:rPr>
              <a:t>missing</a:t>
            </a:r>
            <a:r>
              <a:rPr lang="de-CH" dirty="0"/>
              <a:t> (TOT_PREC, GUST, </a:t>
            </a:r>
            <a:r>
              <a:rPr lang="de-CH" dirty="0" err="1"/>
              <a:t>upper</a:t>
            </a:r>
            <a:r>
              <a:rPr lang="de-CH" dirty="0"/>
              <a:t> </a:t>
            </a:r>
            <a:r>
              <a:rPr lang="de-CH" dirty="0" err="1"/>
              <a:t>air</a:t>
            </a:r>
            <a:r>
              <a:rPr lang="de-CH" dirty="0"/>
              <a:t> …)</a:t>
            </a:r>
          </a:p>
          <a:p>
            <a:endParaRPr lang="de-CH" dirty="0"/>
          </a:p>
          <a:p>
            <a:r>
              <a:rPr lang="de-CH" dirty="0"/>
              <a:t>Analysis-</a:t>
            </a:r>
            <a:r>
              <a:rPr lang="de-CH" dirty="0" err="1"/>
              <a:t>based</a:t>
            </a:r>
            <a:r>
              <a:rPr lang="de-CH" dirty="0"/>
              <a:t> </a:t>
            </a:r>
            <a:r>
              <a:rPr lang="de-CH" dirty="0" err="1"/>
              <a:t>verification</a:t>
            </a:r>
            <a:r>
              <a:rPr lang="de-CH" dirty="0"/>
              <a:t> </a:t>
            </a:r>
            <a:r>
              <a:rPr lang="de-CH" dirty="0" err="1"/>
              <a:t>undergoing</a:t>
            </a:r>
            <a:r>
              <a:rPr lang="de-CH" dirty="0"/>
              <a:t> </a:t>
            </a:r>
            <a:r>
              <a:rPr lang="de-CH" dirty="0" err="1"/>
              <a:t>major</a:t>
            </a:r>
            <a:r>
              <a:rPr lang="de-CH" dirty="0"/>
              <a:t> </a:t>
            </a:r>
            <a:r>
              <a:rPr lang="de-CH" dirty="0" err="1">
                <a:solidFill>
                  <a:srgbClr val="FF0000"/>
                </a:solidFill>
              </a:rPr>
              <a:t>refactoring</a:t>
            </a:r>
            <a:r>
              <a:rPr lang="de-CH" dirty="0">
                <a:solidFill>
                  <a:srgbClr val="FF0000"/>
                </a:solidFill>
              </a:rPr>
              <a:t>/</a:t>
            </a:r>
            <a:r>
              <a:rPr lang="de-CH" dirty="0" err="1">
                <a:solidFill>
                  <a:srgbClr val="FF0000"/>
                </a:solidFill>
              </a:rPr>
              <a:t>extension</a:t>
            </a:r>
            <a:endParaRPr lang="de-CH" dirty="0">
              <a:solidFill>
                <a:srgbClr val="FF0000"/>
              </a:solidFill>
            </a:endParaRP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72B132-7DE9-4191-98E8-5C60DB06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Take </a:t>
            </a:r>
            <a:r>
              <a:rPr lang="de-CH" dirty="0" err="1"/>
              <a:t>home</a:t>
            </a:r>
            <a:r>
              <a:rPr lang="de-CH" dirty="0"/>
              <a:t> </a:t>
            </a:r>
            <a:r>
              <a:rPr lang="de-CH" dirty="0" err="1"/>
              <a:t>messages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111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03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4C160-CE57-4139-AE09-A9AE4940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ECMWF ML Pilot Project</a:t>
            </a:r>
            <a:endParaRPr lang="en-CH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148C63-22BB-42AD-99C5-FCA7A4B3057C}"/>
              </a:ext>
            </a:extLst>
          </p:cNvPr>
          <p:cNvGrpSpPr/>
          <p:nvPr/>
        </p:nvGrpSpPr>
        <p:grpSpPr>
          <a:xfrm>
            <a:off x="402349" y="2488594"/>
            <a:ext cx="5693651" cy="3791510"/>
            <a:chOff x="1544185" y="1060039"/>
            <a:chExt cx="5879200" cy="3941910"/>
          </a:xfrm>
        </p:grpSpPr>
        <p:pic>
          <p:nvPicPr>
            <p:cNvPr id="5" name="Immagine 3">
              <a:extLst>
                <a:ext uri="{FF2B5EF4-FFF2-40B4-BE49-F238E27FC236}">
                  <a16:creationId xmlns:a16="http://schemas.microsoft.com/office/drawing/2014/main" id="{87F3DF4A-3A73-4768-AC52-31B4EEF54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4185" y="1060039"/>
              <a:ext cx="5879200" cy="394191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04C800-2AFC-4925-8ABF-50C4ED9F1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9866" y="1626395"/>
              <a:ext cx="414000" cy="271524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B11250D-2DDF-4014-96CE-3906342908E4}"/>
              </a:ext>
            </a:extLst>
          </p:cNvPr>
          <p:cNvSpPr txBox="1"/>
          <p:nvPr/>
        </p:nvSpPr>
        <p:spPr>
          <a:xfrm>
            <a:off x="217520" y="1363599"/>
            <a:ext cx="11756962" cy="953694"/>
          </a:xfrm>
          <a:prstGeom prst="rect">
            <a:avLst/>
          </a:prstGeom>
          <a:noFill/>
        </p:spPr>
        <p:txBody>
          <a:bodyPr wrap="square" lIns="91412" tIns="45706" rIns="91412" bIns="45706" rtlCol="0" anchor="t">
            <a:spAutoFit/>
          </a:bodyPr>
          <a:lstStyle/>
          <a:p>
            <a:r>
              <a:rPr lang="de-CH" sz="1866">
                <a:latin typeface="Calibri"/>
                <a:cs typeface="Calibri"/>
              </a:rPr>
              <a:t>- Goal: </a:t>
            </a:r>
            <a:r>
              <a:rPr lang="en-US" sz="1866">
                <a:latin typeface="Calibri"/>
                <a:cs typeface="Calibri"/>
              </a:rPr>
              <a:t>advancing the use of machine learning (ML) in numerical weather prediction.</a:t>
            </a:r>
            <a:br>
              <a:rPr lang="de-CH" sz="1866">
                <a:latin typeface="Calibri"/>
                <a:cs typeface="Calibri"/>
              </a:rPr>
            </a:br>
            <a:r>
              <a:rPr lang="de-CH" sz="1866">
                <a:latin typeface="Calibri"/>
                <a:cs typeface="Calibri"/>
              </a:rPr>
              <a:t>- Methods: </a:t>
            </a:r>
            <a:r>
              <a:rPr lang="en-US" sz="1866">
                <a:latin typeface="Calibri"/>
                <a:cs typeface="Calibri"/>
              </a:rPr>
              <a:t> evaluate and develop ML-based forecasting models, integrate ML into existing workflows, and enhance operational readiness through robust evaluation and infrastructure development.</a:t>
            </a:r>
            <a:endParaRPr lang="de-CH" sz="1866">
              <a:latin typeface="Calibri"/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C0FB46-2C85-484C-BE54-03E4D82CE01E}"/>
              </a:ext>
            </a:extLst>
          </p:cNvPr>
          <p:cNvGrpSpPr/>
          <p:nvPr/>
        </p:nvGrpSpPr>
        <p:grpSpPr>
          <a:xfrm>
            <a:off x="7138986" y="2618349"/>
            <a:ext cx="3943312" cy="3441631"/>
            <a:chOff x="1998288" y="503766"/>
            <a:chExt cx="2958397" cy="25820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75C437-CAFF-4262-BD6B-1714DC5F2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8288" y="503766"/>
              <a:ext cx="2741227" cy="2296788"/>
            </a:xfrm>
            <a:prstGeom prst="rect">
              <a:avLst/>
            </a:prstGeom>
          </p:spPr>
        </p:pic>
        <p:pic>
          <p:nvPicPr>
            <p:cNvPr id="13" name="Graphic 12" descr="File:ECMWF logo.svg - Wikimedia Commons">
              <a:extLst>
                <a:ext uri="{FF2B5EF4-FFF2-40B4-BE49-F238E27FC236}">
                  <a16:creationId xmlns:a16="http://schemas.microsoft.com/office/drawing/2014/main" id="{6DE01736-C9B7-4C5F-BD84-B6E532A3E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18384" y="2752109"/>
              <a:ext cx="1638301" cy="333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2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1">
            <a:extLst>
              <a:ext uri="{FF2B5EF4-FFF2-40B4-BE49-F238E27FC236}">
                <a16:creationId xmlns:a16="http://schemas.microsoft.com/office/drawing/2014/main" id="{AD109025-6B2A-8A46-7CE5-196EF3CCE4A7}"/>
              </a:ext>
            </a:extLst>
          </p:cNvPr>
          <p:cNvSpPr txBox="1">
            <a:spLocks/>
          </p:cNvSpPr>
          <p:nvPr/>
        </p:nvSpPr>
        <p:spPr>
          <a:xfrm>
            <a:off x="1146599" y="375620"/>
            <a:ext cx="10659519" cy="944109"/>
          </a:xfrm>
          <a:prstGeom prst="rect">
            <a:avLst/>
          </a:prstGeom>
        </p:spPr>
        <p:txBody>
          <a:bodyPr lIns="121920" tIns="60960" rIns="121920" bIns="60960" anchor="t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733" kern="0" dirty="0">
                <a:latin typeface="Arial"/>
                <a:cs typeface="Arial"/>
              </a:rPr>
              <a:t>Training Schedule</a:t>
            </a:r>
            <a:endParaRPr lang="de-DE" sz="3733" dirty="0"/>
          </a:p>
        </p:txBody>
      </p:sp>
      <p:pic>
        <p:nvPicPr>
          <p:cNvPr id="2" name="Grafik 1" descr="Ein Bild, das Text, Screenshot, Kreis enthält.&#10;&#10;Beschreibung automatisch generiert.">
            <a:extLst>
              <a:ext uri="{FF2B5EF4-FFF2-40B4-BE49-F238E27FC236}">
                <a16:creationId xmlns:a16="http://schemas.microsoft.com/office/drawing/2014/main" id="{7890A9BE-1027-24A0-A54A-B1B3E5765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9" y="1165642"/>
            <a:ext cx="7906024" cy="47451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490A3F7-58A0-A009-3906-732B0E8D7683}"/>
              </a:ext>
            </a:extLst>
          </p:cNvPr>
          <p:cNvSpPr txBox="1"/>
          <p:nvPr/>
        </p:nvSpPr>
        <p:spPr>
          <a:xfrm>
            <a:off x="7709315" y="1291153"/>
            <a:ext cx="3798207" cy="44021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67" b="1" dirty="0"/>
              <a:t>Transfer Learning:</a:t>
            </a:r>
            <a:br>
              <a:rPr lang="de-DE" sz="1867" b="1" dirty="0"/>
            </a:br>
            <a:endParaRPr lang="de-DE" sz="1867" b="1" dirty="0">
              <a:cs typeface="Arial"/>
            </a:endParaRPr>
          </a:p>
          <a:p>
            <a:pPr marL="285320" indent="-285320">
              <a:buFont typeface="Arial"/>
              <a:buChar char="•"/>
            </a:pPr>
            <a:r>
              <a:rPr lang="de-DE" sz="1867" dirty="0" err="1"/>
              <a:t>Sequentially</a:t>
            </a:r>
            <a:r>
              <a:rPr lang="de-DE" sz="1867" dirty="0"/>
              <a:t> </a:t>
            </a:r>
            <a:r>
              <a:rPr lang="de-DE" sz="1867" dirty="0" err="1"/>
              <a:t>adapt</a:t>
            </a:r>
            <a:r>
              <a:rPr lang="de-DE" sz="1867" dirty="0"/>
              <a:t> </a:t>
            </a:r>
            <a:r>
              <a:rPr lang="de-DE" sz="1867" dirty="0" err="1"/>
              <a:t>the</a:t>
            </a:r>
            <a:r>
              <a:rPr lang="de-DE" sz="1867" dirty="0"/>
              <a:t> </a:t>
            </a:r>
            <a:r>
              <a:rPr lang="de-DE" sz="1867" dirty="0" err="1"/>
              <a:t>model</a:t>
            </a:r>
            <a:r>
              <a:rPr lang="de-DE" sz="1867" dirty="0"/>
              <a:t> </a:t>
            </a:r>
            <a:r>
              <a:rPr lang="de-DE" sz="1867" dirty="0" err="1"/>
              <a:t>to</a:t>
            </a:r>
            <a:r>
              <a:rPr lang="de-DE" sz="1867" dirty="0"/>
              <a:t> </a:t>
            </a:r>
            <a:r>
              <a:rPr lang="de-DE" sz="1867" dirty="0" err="1"/>
              <a:t>more</a:t>
            </a:r>
            <a:r>
              <a:rPr lang="de-DE" sz="1867" dirty="0"/>
              <a:t> </a:t>
            </a:r>
            <a:r>
              <a:rPr lang="de-DE" sz="1867" dirty="0" err="1"/>
              <a:t>complex</a:t>
            </a:r>
            <a:r>
              <a:rPr lang="de-DE" sz="1867" dirty="0"/>
              <a:t> </a:t>
            </a:r>
            <a:r>
              <a:rPr lang="de-DE" sz="1867" dirty="0" err="1"/>
              <a:t>tasks</a:t>
            </a:r>
            <a:r>
              <a:rPr lang="de-DE" sz="1867" dirty="0"/>
              <a:t>.</a:t>
            </a:r>
            <a:br>
              <a:rPr lang="en-US" sz="1867" dirty="0"/>
            </a:br>
            <a:endParaRPr lang="de-DE" sz="1867" dirty="0">
              <a:cs typeface="Arial"/>
            </a:endParaRPr>
          </a:p>
          <a:p>
            <a:pPr marL="285320" indent="-285320">
              <a:buFont typeface="Arial"/>
              <a:buChar char="•"/>
            </a:pPr>
            <a:r>
              <a:rPr lang="de-DE" sz="1867" dirty="0"/>
              <a:t>Harness </a:t>
            </a:r>
            <a:r>
              <a:rPr lang="de-DE" sz="1867" dirty="0" err="1"/>
              <a:t>the</a:t>
            </a:r>
            <a:r>
              <a:rPr lang="de-DE" sz="1867" dirty="0"/>
              <a:t> </a:t>
            </a:r>
            <a:r>
              <a:rPr lang="de-DE" sz="1867" dirty="0" err="1"/>
              <a:t>greater</a:t>
            </a:r>
            <a:r>
              <a:rPr lang="de-DE" sz="1867" dirty="0"/>
              <a:t> </a:t>
            </a:r>
            <a:r>
              <a:rPr lang="de-DE" sz="1867" dirty="0" err="1"/>
              <a:t>data</a:t>
            </a:r>
            <a:r>
              <a:rPr lang="de-DE" sz="1867" dirty="0"/>
              <a:t> </a:t>
            </a:r>
            <a:r>
              <a:rPr lang="de-DE" sz="1867" dirty="0" err="1"/>
              <a:t>availability</a:t>
            </a:r>
            <a:r>
              <a:rPr lang="de-DE" sz="1867" dirty="0"/>
              <a:t> </a:t>
            </a:r>
            <a:r>
              <a:rPr lang="de-DE" sz="1867" dirty="0" err="1"/>
              <a:t>of</a:t>
            </a:r>
            <a:r>
              <a:rPr lang="de-DE" sz="1867" dirty="0"/>
              <a:t> ERA5.</a:t>
            </a:r>
            <a:br>
              <a:rPr lang="de-DE" sz="1867" dirty="0"/>
            </a:br>
            <a:endParaRPr lang="de-DE" sz="1867" dirty="0">
              <a:cs typeface="Arial"/>
            </a:endParaRPr>
          </a:p>
          <a:p>
            <a:pPr marL="285320" indent="-285320">
              <a:buFont typeface="Arial"/>
              <a:buChar char="•"/>
            </a:pPr>
            <a:r>
              <a:rPr lang="de-DE" sz="1867" dirty="0" err="1"/>
              <a:t>Gradually</a:t>
            </a:r>
            <a:r>
              <a:rPr lang="de-DE" sz="1867" dirty="0"/>
              <a:t> </a:t>
            </a:r>
            <a:r>
              <a:rPr lang="de-DE" sz="1867" dirty="0" err="1"/>
              <a:t>refines</a:t>
            </a:r>
            <a:r>
              <a:rPr lang="de-DE" sz="1867" dirty="0"/>
              <a:t> </a:t>
            </a:r>
            <a:r>
              <a:rPr lang="de-DE" sz="1867" dirty="0" err="1"/>
              <a:t>the</a:t>
            </a:r>
            <a:r>
              <a:rPr lang="de-DE" sz="1867" dirty="0"/>
              <a:t> </a:t>
            </a:r>
            <a:r>
              <a:rPr lang="de-DE" sz="1867" dirty="0" err="1"/>
              <a:t>model</a:t>
            </a:r>
            <a:r>
              <a:rPr lang="de-DE" sz="1867" dirty="0"/>
              <a:t>, </a:t>
            </a:r>
            <a:r>
              <a:rPr lang="de-DE" sz="1867" dirty="0" err="1"/>
              <a:t>allowing</a:t>
            </a:r>
            <a:r>
              <a:rPr lang="de-DE" sz="1867" dirty="0"/>
              <a:t> </a:t>
            </a:r>
            <a:r>
              <a:rPr lang="de-DE" sz="1867" dirty="0" err="1"/>
              <a:t>it</a:t>
            </a:r>
            <a:r>
              <a:rPr lang="de-DE" sz="1867" dirty="0"/>
              <a:t> </a:t>
            </a:r>
            <a:r>
              <a:rPr lang="de-DE" sz="1867" dirty="0" err="1"/>
              <a:t>to</a:t>
            </a:r>
            <a:r>
              <a:rPr lang="de-DE" sz="1867" dirty="0"/>
              <a:t> </a:t>
            </a:r>
            <a:r>
              <a:rPr lang="de-DE" sz="1867" dirty="0" err="1"/>
              <a:t>reach</a:t>
            </a:r>
            <a:r>
              <a:rPr lang="de-DE" sz="1867" dirty="0"/>
              <a:t> a </a:t>
            </a:r>
            <a:r>
              <a:rPr lang="de-DE" sz="1867" dirty="0" err="1"/>
              <a:t>local</a:t>
            </a:r>
            <a:r>
              <a:rPr lang="de-DE" sz="1867" dirty="0"/>
              <a:t> </a:t>
            </a:r>
            <a:r>
              <a:rPr lang="de-DE" sz="1867" dirty="0" err="1"/>
              <a:t>minima</a:t>
            </a:r>
            <a:r>
              <a:rPr lang="de-DE" sz="1867" dirty="0"/>
              <a:t>. </a:t>
            </a:r>
            <a:br>
              <a:rPr lang="de-DE" sz="1867" dirty="0"/>
            </a:br>
            <a:endParaRPr lang="de-DE" sz="1867" dirty="0">
              <a:cs typeface="Arial"/>
            </a:endParaRPr>
          </a:p>
          <a:p>
            <a:pPr marL="285320" indent="-285320">
              <a:buFont typeface="Arial"/>
              <a:buChar char="•"/>
            </a:pPr>
            <a:r>
              <a:rPr lang="de-DE" sz="1867" dirty="0" err="1"/>
              <a:t>Drastic</a:t>
            </a:r>
            <a:r>
              <a:rPr lang="de-DE" sz="1867" dirty="0"/>
              <a:t> </a:t>
            </a:r>
            <a:r>
              <a:rPr lang="de-DE" sz="1867" dirty="0" err="1"/>
              <a:t>increase</a:t>
            </a:r>
            <a:r>
              <a:rPr lang="de-DE" sz="1867" dirty="0"/>
              <a:t> in </a:t>
            </a:r>
            <a:r>
              <a:rPr lang="de-DE" sz="1867" dirty="0" err="1"/>
              <a:t>performance</a:t>
            </a:r>
            <a:r>
              <a:rPr lang="de-DE" sz="1867" dirty="0"/>
              <a:t> </a:t>
            </a:r>
            <a:r>
              <a:rPr lang="de-DE" sz="1867" dirty="0" err="1"/>
              <a:t>vs</a:t>
            </a:r>
            <a:r>
              <a:rPr lang="de-DE" sz="1867" dirty="0"/>
              <a:t> </a:t>
            </a:r>
            <a:r>
              <a:rPr lang="de-DE" sz="1867" dirty="0" err="1"/>
              <a:t>starting</a:t>
            </a:r>
            <a:r>
              <a:rPr lang="de-DE" sz="1867" dirty="0"/>
              <a:t> </a:t>
            </a:r>
            <a:r>
              <a:rPr lang="de-DE" sz="1867" dirty="0" err="1"/>
              <a:t>directly</a:t>
            </a:r>
            <a:r>
              <a:rPr lang="de-DE" sz="1867" dirty="0"/>
              <a:t> at </a:t>
            </a:r>
            <a:r>
              <a:rPr lang="de-DE" sz="1867" dirty="0" err="1"/>
              <a:t>stage</a:t>
            </a:r>
            <a:r>
              <a:rPr lang="de-DE" sz="1867" dirty="0"/>
              <a:t> C.</a:t>
            </a:r>
            <a:endParaRPr lang="de-DE" sz="1867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95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6326F-157E-2022-AB64-0DE609E3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402"/>
            <a:fld id="{C6C8278F-EB32-9049-808B-99841320EF9D}" type="slidenum">
              <a:rPr lang="de-DE">
                <a:solidFill>
                  <a:srgbClr val="000000"/>
                </a:solidFill>
                <a:latin typeface="Arial" panose="020B0604020202020204"/>
              </a:rPr>
              <a:pPr defTabSz="609402"/>
              <a:t>2</a:t>
            </a:fld>
            <a:endParaRPr lang="de-DE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39D4F-9F4E-8FB2-AF16-726E7233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887" y="627107"/>
            <a:ext cx="9868665" cy="1091690"/>
          </a:xfrm>
        </p:spPr>
        <p:txBody>
          <a:bodyPr lIns="0" tIns="0" rIns="0" bIns="0" anchor="t"/>
          <a:lstStyle/>
          <a:p>
            <a:r>
              <a:rPr lang="en-US">
                <a:cs typeface="Arial"/>
              </a:rPr>
              <a:t>People working on data-driven weather modeling at </a:t>
            </a:r>
            <a:r>
              <a:rPr lang="en-US" err="1">
                <a:cs typeface="Arial"/>
              </a:rPr>
              <a:t>MeteoSwiss</a:t>
            </a:r>
            <a:r>
              <a:rPr lang="en-US">
                <a:cs typeface="Arial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3EC7E5-1280-48A8-18B1-CB06B93523EA}"/>
              </a:ext>
            </a:extLst>
          </p:cNvPr>
          <p:cNvSpPr txBox="1"/>
          <p:nvPr/>
        </p:nvSpPr>
        <p:spPr>
          <a:xfrm>
            <a:off x="1356012" y="2063515"/>
            <a:ext cx="2873493" cy="34459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882" tIns="60941" rIns="121882" bIns="6094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Carlos Osuna</a:t>
            </a: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Alberto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Penino</a:t>
            </a:r>
            <a:endParaRPr lang="en-US" sz="2399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Andreas Pauling</a:t>
            </a: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Francesco Zanetta</a:t>
            </a: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Ophelia Miralles</a:t>
            </a: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Daniele Nerini</a:t>
            </a: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Marco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Arpagaus</a:t>
            </a:r>
            <a:endParaRPr lang="en-US" sz="2399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Radev Radi</a:t>
            </a: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Kerem Tezcan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683A01-9D9A-50BA-E8E8-852042B8EF91}"/>
              </a:ext>
            </a:extLst>
          </p:cNvPr>
          <p:cNvSpPr txBox="1"/>
          <p:nvPr/>
        </p:nvSpPr>
        <p:spPr>
          <a:xfrm>
            <a:off x="5470612" y="2063515"/>
            <a:ext cx="3683470" cy="2707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882" tIns="60941" rIns="121882" bIns="6094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Xavier Lapillonne</a:t>
            </a: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Simon Adamov</a:t>
            </a: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Katrin Ehlert</a:t>
            </a: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Petar Stamenkovic</a:t>
            </a: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David Leutwyler</a:t>
            </a: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Mary McGlohon</a:t>
            </a:r>
          </a:p>
          <a:p>
            <a:pPr defTabSz="609402"/>
            <a:r>
              <a:rPr lang="en-US" sz="2399" dirty="0">
                <a:solidFill>
                  <a:srgbClr val="000000"/>
                </a:solidFill>
                <a:latin typeface="Arial" panose="020B0604020202020204"/>
                <a:cs typeface="Arial"/>
              </a:rPr>
              <a:t>Jonas Bhend</a:t>
            </a:r>
          </a:p>
        </p:txBody>
      </p:sp>
    </p:spTree>
    <p:extLst>
      <p:ext uri="{BB962C8B-B14F-4D97-AF65-F5344CB8AC3E}">
        <p14:creationId xmlns:p14="http://schemas.microsoft.com/office/powerpoint/2010/main" val="90382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109D62-D7C5-9FA6-7680-69812F5011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451" y="1344506"/>
            <a:ext cx="11168328" cy="2829246"/>
          </a:xfrm>
        </p:spPr>
        <p:txBody>
          <a:bodyPr lIns="91440" tIns="45720" rIns="91440" bIns="45720" anchor="t"/>
          <a:lstStyle/>
          <a:p>
            <a:pPr marL="354965" indent="-354965"/>
            <a:r>
              <a:rPr lang="en-US" sz="2100" dirty="0">
                <a:latin typeface="Calibri"/>
                <a:ea typeface="+mn-lt"/>
                <a:cs typeface="+mn-lt"/>
              </a:rPr>
              <a:t>AI models offer fast and high-quality global weather forecasts but </a:t>
            </a:r>
            <a:r>
              <a:rPr lang="en-US" sz="2100" b="1" dirty="0">
                <a:solidFill>
                  <a:schemeClr val="accent1"/>
                </a:solidFill>
                <a:latin typeface="Calibri"/>
                <a:ea typeface="+mn-lt"/>
                <a:cs typeface="+mn-lt"/>
              </a:rPr>
              <a:t>lack the resolution needed for Switzerland complex terrain, which requires</a:t>
            </a:r>
            <a:r>
              <a:rPr lang="en-US" sz="2100" dirty="0">
                <a:latin typeface="Calibri"/>
                <a:ea typeface="+mn-lt"/>
                <a:cs typeface="+mn-lt"/>
              </a:rPr>
              <a:t> frequent updates.</a:t>
            </a:r>
            <a:br>
              <a:rPr lang="en-US" sz="2100" dirty="0">
                <a:latin typeface="Calibri"/>
                <a:ea typeface="+mn-lt"/>
                <a:cs typeface="+mn-lt"/>
              </a:rPr>
            </a:br>
            <a:endParaRPr lang="en-US" sz="2100" dirty="0">
              <a:latin typeface="Calibri"/>
              <a:ea typeface="Calibri"/>
              <a:cs typeface="Arial"/>
            </a:endParaRPr>
          </a:p>
          <a:p>
            <a:pPr marL="354965" indent="-354965"/>
            <a:r>
              <a:rPr lang="en-US" sz="2100" dirty="0">
                <a:latin typeface="Calibri"/>
                <a:ea typeface="+mn-lt"/>
                <a:cs typeface="+mn-lt"/>
              </a:rPr>
              <a:t>MeteoSwiss is developing a </a:t>
            </a:r>
            <a:r>
              <a:rPr lang="en-US" sz="2100" b="1" dirty="0">
                <a:solidFill>
                  <a:schemeClr val="accent1"/>
                </a:solidFill>
                <a:latin typeface="Calibri"/>
                <a:ea typeface="+mn-lt"/>
                <a:cs typeface="+mn-lt"/>
              </a:rPr>
              <a:t>prototype AI-driven forecasting system</a:t>
            </a:r>
            <a:r>
              <a:rPr lang="en-US" sz="2100" dirty="0">
                <a:latin typeface="Calibri"/>
                <a:ea typeface="+mn-lt"/>
                <a:cs typeface="+mn-lt"/>
              </a:rPr>
              <a:t> tailored to Swiss needs (accuracy, warnings, new forecast products).</a:t>
            </a:r>
            <a:br>
              <a:rPr lang="en-US" sz="2100" dirty="0">
                <a:latin typeface="Calibri"/>
                <a:ea typeface="+mn-lt"/>
                <a:cs typeface="+mn-lt"/>
              </a:rPr>
            </a:br>
            <a:endParaRPr lang="en-US" sz="2100" dirty="0">
              <a:latin typeface="Calibri"/>
              <a:ea typeface="Calibri"/>
              <a:cs typeface="Calibri"/>
            </a:endParaRPr>
          </a:p>
          <a:p>
            <a:pPr marL="354965" indent="-354965"/>
            <a:r>
              <a:rPr lang="en-US" sz="2100" dirty="0">
                <a:latin typeface="Calibri"/>
                <a:ea typeface="+mn-lt"/>
                <a:cs typeface="+mn-lt"/>
              </a:rPr>
              <a:t>The prototype will be open-source and developed with partners including ETH Zurich, SDSC, CSCS, and ECMWF </a:t>
            </a:r>
            <a:r>
              <a:rPr lang="en-US" sz="21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(Machine Learning Pilot Project MLPP).</a:t>
            </a:r>
            <a:endParaRPr lang="en-US" sz="21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5D3264-A784-CAFB-7C50-69C389C8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4250" dirty="0">
                <a:cs typeface="Arial"/>
              </a:rPr>
              <a:t>ML efforts at </a:t>
            </a:r>
            <a:r>
              <a:rPr lang="en-US" sz="4250" dirty="0" err="1">
                <a:cs typeface="Arial"/>
              </a:rPr>
              <a:t>MeteoSwiss</a:t>
            </a: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BBAB5DB-3980-7063-57F8-CD1585ECB019}"/>
              </a:ext>
            </a:extLst>
          </p:cNvPr>
          <p:cNvSpPr/>
          <p:nvPr/>
        </p:nvSpPr>
        <p:spPr bwMode="auto">
          <a:xfrm>
            <a:off x="498609" y="4571650"/>
            <a:ext cx="11701735" cy="175433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218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7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6A410E-CDCD-4DF4-8D78-D31108F7CB42}"/>
              </a:ext>
            </a:extLst>
          </p:cNvPr>
          <p:cNvSpPr/>
          <p:nvPr/>
        </p:nvSpPr>
        <p:spPr bwMode="auto">
          <a:xfrm>
            <a:off x="1776814" y="4552989"/>
            <a:ext cx="1757138" cy="17571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60941" rIns="0" bIns="60941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744">
              <a:defRPr/>
            </a:pPr>
            <a:r>
              <a:rPr lang="de-CH" sz="2800" b="1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2025</a:t>
            </a:r>
          </a:p>
          <a:p>
            <a:pPr algn="ctr" defTabSz="1218744">
              <a:defRPr/>
            </a:pPr>
            <a:r>
              <a:rPr lang="de-CH" sz="1800" err="1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deterministic</a:t>
            </a:r>
            <a:r>
              <a:rPr lang="de-CH" sz="1800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 </a:t>
            </a:r>
            <a:r>
              <a:rPr lang="de-CH" sz="1800" err="1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emulator</a:t>
            </a:r>
            <a:r>
              <a:rPr lang="de-CH" sz="1800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 </a:t>
            </a:r>
            <a:br>
              <a:rPr lang="de-CH" sz="1800" dirty="0">
                <a:latin typeface="Calibri"/>
                <a:ea typeface="Calibri"/>
                <a:cs typeface="Arial"/>
              </a:rPr>
            </a:br>
            <a:r>
              <a:rPr lang="de-CH" sz="1800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de-CH" sz="1800" err="1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hourly</a:t>
            </a:r>
            <a:r>
              <a:rPr lang="de-CH" sz="1800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, 1km</a:t>
            </a:r>
            <a:br>
              <a:rPr lang="de-CH" sz="1800" dirty="0">
                <a:latin typeface="Calibri"/>
                <a:cs typeface="Arial"/>
              </a:rPr>
            </a:br>
            <a:endParaRPr lang="de-CH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A979FD-6F0D-42EA-A9A9-2AC13A4A36AB}"/>
              </a:ext>
            </a:extLst>
          </p:cNvPr>
          <p:cNvSpPr/>
          <p:nvPr/>
        </p:nvSpPr>
        <p:spPr bwMode="auto">
          <a:xfrm>
            <a:off x="4137243" y="4552989"/>
            <a:ext cx="1757138" cy="17571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60941" rIns="0" bIns="60941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744">
              <a:defRPr/>
            </a:pPr>
            <a:r>
              <a:rPr lang="de-CH" sz="2800" b="1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2026</a:t>
            </a:r>
          </a:p>
          <a:p>
            <a:pPr algn="ctr" defTabSz="1218744">
              <a:defRPr/>
            </a:pPr>
            <a:r>
              <a:rPr lang="de-CH" sz="1800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 </a:t>
            </a:r>
            <a:r>
              <a:rPr lang="de-CH" sz="1800" err="1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assimilation</a:t>
            </a:r>
            <a:r>
              <a:rPr lang="de-CH" sz="1800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 </a:t>
            </a:r>
            <a:r>
              <a:rPr lang="de-CH" sz="1800" err="1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of</a:t>
            </a:r>
            <a:r>
              <a:rPr lang="de-CH" sz="1800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  real-time </a:t>
            </a:r>
            <a:r>
              <a:rPr lang="de-CH" sz="1800" err="1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observations</a:t>
            </a:r>
            <a:endParaRPr lang="de-CH" sz="1800">
              <a:solidFill>
                <a:srgbClr val="FFFFFF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4D536F-7EDD-4E7F-85C3-316161CC4503}"/>
              </a:ext>
            </a:extLst>
          </p:cNvPr>
          <p:cNvSpPr/>
          <p:nvPr/>
        </p:nvSpPr>
        <p:spPr bwMode="auto">
          <a:xfrm>
            <a:off x="6497672" y="4552989"/>
            <a:ext cx="1757138" cy="175713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60941" rIns="0" bIns="60941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744">
              <a:defRPr/>
            </a:pPr>
            <a:r>
              <a:rPr lang="de-CH" sz="2800" b="1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2027</a:t>
            </a:r>
            <a:endParaRPr lang="de-CH" sz="2800" b="1" dirty="0">
              <a:latin typeface="Calibri"/>
              <a:ea typeface="Calibri"/>
              <a:cs typeface="Calibri"/>
            </a:endParaRPr>
          </a:p>
          <a:p>
            <a:pPr algn="ctr" defTabSz="1218744">
              <a:defRPr/>
            </a:pPr>
            <a:r>
              <a:rPr lang="de-CH" err="1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ensemble</a:t>
            </a:r>
            <a:r>
              <a:rPr lang="de-CH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 </a:t>
            </a:r>
            <a:r>
              <a:rPr lang="de-CH" err="1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forecasts</a:t>
            </a:r>
            <a:r>
              <a:rPr lang="de-CH" sz="1800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 </a:t>
            </a:r>
            <a:endParaRPr lang="de-CH" sz="1800">
              <a:latin typeface="+mn-ea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2DE667-1955-457F-A942-B27DC9FFDA41}"/>
              </a:ext>
            </a:extLst>
          </p:cNvPr>
          <p:cNvSpPr/>
          <p:nvPr/>
        </p:nvSpPr>
        <p:spPr bwMode="auto">
          <a:xfrm>
            <a:off x="8858101" y="4562882"/>
            <a:ext cx="1757138" cy="1757138"/>
          </a:xfrm>
          <a:prstGeom prst="ellipse">
            <a:avLst/>
          </a:prstGeom>
          <a:solidFill>
            <a:srgbClr val="FAB1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60941" rIns="0" bIns="60941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744">
              <a:defRPr/>
            </a:pPr>
            <a:r>
              <a:rPr lang="de-CH" sz="2800" b="1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2028</a:t>
            </a:r>
            <a:br>
              <a:rPr lang="de-CH" sz="2800" b="1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</a:br>
            <a:r>
              <a:rPr lang="de-CH" sz="2000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sub-kilometer  sub-</a:t>
            </a:r>
            <a:r>
              <a:rPr lang="de-CH" sz="2000" err="1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hourly</a:t>
            </a:r>
            <a:r>
              <a:rPr lang="de-CH" sz="1800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 </a:t>
            </a:r>
            <a:br>
              <a:rPr lang="de-CH" sz="1800" dirty="0">
                <a:latin typeface="Calibri"/>
                <a:cs typeface="Arial"/>
              </a:rPr>
            </a:br>
            <a:endParaRPr lang="de-CH" sz="1800" dirty="0">
              <a:solidFill>
                <a:srgbClr val="FFFFFF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23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7D7A9C2-79F2-4FBC-9E4B-562EC3FDFF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common</a:t>
            </a:r>
            <a:r>
              <a:rPr lang="de-CH" dirty="0"/>
              <a:t> </a:t>
            </a:r>
            <a:r>
              <a:rPr lang="de-CH" dirty="0" err="1"/>
              <a:t>verification</a:t>
            </a:r>
            <a:r>
              <a:rPr lang="de-CH" dirty="0"/>
              <a:t> in ECMWF MLPP </a:t>
            </a:r>
            <a:br>
              <a:rPr lang="de-CH" dirty="0"/>
            </a:br>
            <a:r>
              <a:rPr lang="de-CH" dirty="0"/>
              <a:t>=&gt; all </a:t>
            </a:r>
            <a:r>
              <a:rPr lang="de-CH" dirty="0" err="1"/>
              <a:t>partners</a:t>
            </a:r>
            <a:r>
              <a:rPr lang="de-CH" dirty="0"/>
              <a:t> </a:t>
            </a:r>
            <a:r>
              <a:rPr lang="de-CH" dirty="0" err="1"/>
              <a:t>use</a:t>
            </a:r>
            <a:r>
              <a:rPr lang="de-CH" dirty="0"/>
              <a:t> </a:t>
            </a:r>
            <a:r>
              <a:rPr lang="de-CH" dirty="0" err="1"/>
              <a:t>their</a:t>
            </a:r>
            <a:r>
              <a:rPr lang="de-CH" dirty="0"/>
              <a:t> own </a:t>
            </a:r>
            <a:r>
              <a:rPr lang="de-CH" dirty="0" err="1"/>
              <a:t>tools</a:t>
            </a:r>
            <a:r>
              <a:rPr lang="de-CH" dirty="0"/>
              <a:t> so </a:t>
            </a:r>
            <a:r>
              <a:rPr lang="de-CH" dirty="0" err="1"/>
              <a:t>far</a:t>
            </a:r>
            <a:br>
              <a:rPr lang="de-CH" dirty="0"/>
            </a:br>
            <a:endParaRPr lang="de-CH" dirty="0"/>
          </a:p>
          <a:p>
            <a:r>
              <a:rPr lang="de-CH" dirty="0"/>
              <a:t>MCH:</a:t>
            </a:r>
          </a:p>
          <a:p>
            <a:pPr lvl="1"/>
            <a:r>
              <a:rPr lang="de-CH" dirty="0"/>
              <a:t>Observation-</a:t>
            </a:r>
            <a:r>
              <a:rPr lang="de-CH" dirty="0" err="1"/>
              <a:t>based</a:t>
            </a:r>
            <a:r>
              <a:rPr lang="de-CH" dirty="0"/>
              <a:t> </a:t>
            </a:r>
            <a:r>
              <a:rPr lang="de-CH" dirty="0" err="1"/>
              <a:t>verification</a:t>
            </a:r>
            <a:r>
              <a:rPr lang="de-CH" dirty="0"/>
              <a:t> (MEC/FFV2)</a:t>
            </a:r>
            <a:br>
              <a:rPr lang="de-CH" dirty="0"/>
            </a:br>
            <a:r>
              <a:rPr lang="de-CH" dirty="0"/>
              <a:t>«</a:t>
            </a:r>
            <a:r>
              <a:rPr lang="de-CH" dirty="0" err="1"/>
              <a:t>truth</a:t>
            </a:r>
            <a:r>
              <a:rPr lang="de-CH" dirty="0"/>
              <a:t>» = </a:t>
            </a:r>
            <a:r>
              <a:rPr lang="de-CH" dirty="0" err="1"/>
              <a:t>Observations</a:t>
            </a:r>
            <a:endParaRPr lang="de-CH" dirty="0"/>
          </a:p>
          <a:p>
            <a:pPr lvl="1"/>
            <a:r>
              <a:rPr lang="de-CH" dirty="0"/>
              <a:t>Analysis-</a:t>
            </a:r>
            <a:r>
              <a:rPr lang="de-CH" dirty="0" err="1"/>
              <a:t>based</a:t>
            </a:r>
            <a:r>
              <a:rPr lang="de-CH" dirty="0"/>
              <a:t> </a:t>
            </a:r>
            <a:r>
              <a:rPr lang="de-CH" dirty="0" err="1"/>
              <a:t>verification</a:t>
            </a:r>
            <a:r>
              <a:rPr lang="de-CH" dirty="0"/>
              <a:t>: </a:t>
            </a:r>
            <a:r>
              <a:rPr lang="de-CH" dirty="0" err="1"/>
              <a:t>whole</a:t>
            </a:r>
            <a:r>
              <a:rPr lang="de-CH" dirty="0"/>
              <a:t> </a:t>
            </a:r>
            <a:r>
              <a:rPr lang="de-CH" dirty="0" err="1"/>
              <a:t>grid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verified</a:t>
            </a:r>
            <a:r>
              <a:rPr lang="de-CH" dirty="0"/>
              <a:t> (COSMO-2) </a:t>
            </a:r>
            <a:br>
              <a:rPr lang="de-CH" dirty="0"/>
            </a:br>
            <a:r>
              <a:rPr lang="de-CH" dirty="0"/>
              <a:t>«</a:t>
            </a:r>
            <a:r>
              <a:rPr lang="de-CH" dirty="0" err="1"/>
              <a:t>truth</a:t>
            </a:r>
            <a:r>
              <a:rPr lang="de-CH" dirty="0"/>
              <a:t>» = Analysis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72B132-7DE9-4191-98E8-5C60DB06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Verification</a:t>
            </a:r>
            <a:r>
              <a:rPr lang="de-CH" dirty="0"/>
              <a:t> </a:t>
            </a:r>
            <a:r>
              <a:rPr lang="de-CH" dirty="0" err="1"/>
              <a:t>tools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ML</a:t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197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1">
            <a:extLst>
              <a:ext uri="{FF2B5EF4-FFF2-40B4-BE49-F238E27FC236}">
                <a16:creationId xmlns:a16="http://schemas.microsoft.com/office/drawing/2014/main" id="{AD109025-6B2A-8A46-7CE5-196EF3CCE4A7}"/>
              </a:ext>
            </a:extLst>
          </p:cNvPr>
          <p:cNvSpPr txBox="1">
            <a:spLocks/>
          </p:cNvSpPr>
          <p:nvPr/>
        </p:nvSpPr>
        <p:spPr>
          <a:xfrm>
            <a:off x="1146599" y="375620"/>
            <a:ext cx="10659519" cy="944109"/>
          </a:xfrm>
          <a:prstGeom prst="rect">
            <a:avLst/>
          </a:prstGeom>
        </p:spPr>
        <p:txBody>
          <a:bodyPr lIns="121920" tIns="60960" rIns="121920" bIns="60960" anchor="t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733" dirty="0" err="1"/>
              <a:t>Stretched</a:t>
            </a:r>
            <a:r>
              <a:rPr lang="de-DE" sz="3733" dirty="0"/>
              <a:t> </a:t>
            </a:r>
            <a:r>
              <a:rPr lang="de-DE" sz="3733" dirty="0" err="1"/>
              <a:t>grid</a:t>
            </a:r>
            <a:r>
              <a:rPr lang="de-DE" sz="3733" dirty="0"/>
              <a:t> </a:t>
            </a:r>
            <a:r>
              <a:rPr lang="de-DE" sz="3733" dirty="0" err="1"/>
              <a:t>approach</a:t>
            </a:r>
            <a:r>
              <a:rPr lang="de-DE" sz="3733" dirty="0"/>
              <a:t> </a:t>
            </a:r>
            <a:r>
              <a:rPr lang="de-DE" sz="2000" dirty="0"/>
              <a:t>(</a:t>
            </a:r>
            <a:r>
              <a:rPr lang="de-DE" sz="2000" dirty="0" err="1"/>
              <a:t>Nipen</a:t>
            </a:r>
            <a:r>
              <a:rPr lang="de-DE" sz="2000" dirty="0"/>
              <a:t> et al. 2024)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C1707D48-431D-41AD-9E79-9B46644C0823}"/>
              </a:ext>
            </a:extLst>
          </p:cNvPr>
          <p:cNvSpPr txBox="1">
            <a:spLocks/>
          </p:cNvSpPr>
          <p:nvPr/>
        </p:nvSpPr>
        <p:spPr>
          <a:xfrm>
            <a:off x="1393826" y="1530839"/>
            <a:ext cx="9912351" cy="4351338"/>
          </a:xfr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/>
              <a:t>Combine global and regional </a:t>
            </a:r>
            <a:r>
              <a:rPr lang="de-CH" kern="0" dirty="0" err="1"/>
              <a:t>dataset</a:t>
            </a:r>
            <a:r>
              <a:rPr lang="de-CH" kern="0" dirty="0"/>
              <a:t> in a </a:t>
            </a:r>
            <a:r>
              <a:rPr lang="de-CH" kern="0" dirty="0" err="1"/>
              <a:t>single</a:t>
            </a:r>
            <a:r>
              <a:rPr lang="de-CH" kern="0" dirty="0"/>
              <a:t> multi-resolution </a:t>
            </a:r>
            <a:r>
              <a:rPr lang="de-CH" kern="0" dirty="0" err="1"/>
              <a:t>grid</a:t>
            </a:r>
            <a:endParaRPr lang="de-CH" kern="0" dirty="0"/>
          </a:p>
          <a:p>
            <a:r>
              <a:rPr lang="de-CH" kern="0" dirty="0"/>
              <a:t>Transfer-</a:t>
            </a:r>
            <a:r>
              <a:rPr lang="de-CH" kern="0" dirty="0" err="1"/>
              <a:t>learning</a:t>
            </a:r>
            <a:r>
              <a:rPr lang="de-CH" kern="0" dirty="0"/>
              <a:t> </a:t>
            </a:r>
            <a:r>
              <a:rPr lang="de-CH" kern="0" dirty="0" err="1"/>
              <a:t>using</a:t>
            </a:r>
            <a:r>
              <a:rPr lang="de-CH" kern="0" dirty="0"/>
              <a:t> </a:t>
            </a:r>
            <a:r>
              <a:rPr lang="de-CH" kern="0" dirty="0" err="1"/>
              <a:t>four</a:t>
            </a:r>
            <a:r>
              <a:rPr lang="de-CH" kern="0" dirty="0"/>
              <a:t>-stage </a:t>
            </a:r>
            <a:r>
              <a:rPr lang="de-CH" kern="0" dirty="0" err="1"/>
              <a:t>training</a:t>
            </a:r>
            <a:r>
              <a:rPr lang="de-CH" kern="0" dirty="0"/>
              <a:t> </a:t>
            </a:r>
            <a:r>
              <a:rPr lang="de-CH" kern="0" dirty="0" err="1"/>
              <a:t>procedure</a:t>
            </a:r>
            <a:endParaRPr lang="de-CH" kern="0" dirty="0"/>
          </a:p>
        </p:txBody>
      </p:sp>
      <p:pic>
        <p:nvPicPr>
          <p:cNvPr id="6" name="Grafik 3" descr="Ein Bild, das Text, Diagramm, Karte enthält.&#10;&#10;Beschreibung automatisch generiert.">
            <a:extLst>
              <a:ext uri="{FF2B5EF4-FFF2-40B4-BE49-F238E27FC236}">
                <a16:creationId xmlns:a16="http://schemas.microsoft.com/office/drawing/2014/main" id="{D4E9A672-634F-4C21-B5EB-08A39A370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604606"/>
            <a:ext cx="5267258" cy="281065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3F644D4-40E8-4ADF-91D8-9C2FBC886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456" y="3604606"/>
            <a:ext cx="5701102" cy="28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72B132-7DE9-4191-98E8-5C60DB06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NWP/ML </a:t>
            </a:r>
            <a:r>
              <a:rPr lang="de-CH" dirty="0" err="1"/>
              <a:t>comparison</a:t>
            </a:r>
            <a:r>
              <a:rPr lang="de-CH" dirty="0"/>
              <a:t>: T_2M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432922-C291-4E4A-8001-C68331456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566" y="1191724"/>
            <a:ext cx="4024609" cy="28196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442C335-E0DC-480E-AD83-9195B2807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45" y="983865"/>
            <a:ext cx="4024609" cy="300887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D26CFF6-28D9-4AE3-9156-E116D3330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45" y="3839543"/>
            <a:ext cx="4024609" cy="301845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ADA8305-AE7D-456D-AADE-89794C841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4193" y="3874982"/>
            <a:ext cx="4261453" cy="29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1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72B132-7DE9-4191-98E8-5C60DB06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NWP/ML </a:t>
            </a:r>
            <a:r>
              <a:rPr lang="de-CH" dirty="0" err="1"/>
              <a:t>comparison</a:t>
            </a:r>
            <a:r>
              <a:rPr lang="de-CH" dirty="0"/>
              <a:t>: TD_2M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7A918F-380A-4C35-B8FB-6EB40BF9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26" y="995781"/>
            <a:ext cx="3987917" cy="29797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2642A06-B15B-416E-BAE9-597042604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561" y="1173061"/>
            <a:ext cx="3963860" cy="27838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63963C4-D767-4851-BF56-E794D6905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11" y="3975553"/>
            <a:ext cx="3859758" cy="28824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F5C1F2D-83E3-4CFB-9320-79587B33A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626" y="3797559"/>
            <a:ext cx="4379228" cy="306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5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72B132-7DE9-4191-98E8-5C60DB06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NWP/ML </a:t>
            </a:r>
            <a:r>
              <a:rPr lang="de-CH" dirty="0" err="1"/>
              <a:t>comparison</a:t>
            </a:r>
            <a:r>
              <a:rPr lang="de-CH" dirty="0"/>
              <a:t>: 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7ECAE2-F458-431E-89E9-D0DF84313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69" y="926368"/>
            <a:ext cx="4019136" cy="301435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2F33802-42A9-4544-86A0-A2A2ACAE6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382" y="1231740"/>
            <a:ext cx="3897540" cy="27276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7F7FB52-00EB-4780-A956-51C10859F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08" y="3837575"/>
            <a:ext cx="3883004" cy="30143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8A92EA-9F92-4040-A6DA-2136489E2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107" y="3818914"/>
            <a:ext cx="4292098" cy="301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72B132-7DE9-4191-98E8-5C60DB06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NWP/ML </a:t>
            </a:r>
            <a:r>
              <a:rPr lang="de-CH" dirty="0" err="1"/>
              <a:t>comparison</a:t>
            </a:r>
            <a:r>
              <a:rPr lang="de-CH" dirty="0"/>
              <a:t>: SP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FC5508-0A26-428B-97C9-4B80F27C0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4" y="936088"/>
            <a:ext cx="3859199" cy="29740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00B428-ACC8-4ADB-983B-837966245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13" y="1135737"/>
            <a:ext cx="4165536" cy="29371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CE55FDD-AECF-4BB5-9006-18CF4E05B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45" y="3807307"/>
            <a:ext cx="3984402" cy="29740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E344B98-6197-4C89-99AB-5843103C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366" y="3910092"/>
            <a:ext cx="4098727" cy="288055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38ED111-AC93-4735-A582-13A6076731E1}"/>
              </a:ext>
            </a:extLst>
          </p:cNvPr>
          <p:cNvSpPr/>
          <p:nvPr/>
        </p:nvSpPr>
        <p:spPr bwMode="auto">
          <a:xfrm>
            <a:off x="5148943" y="4626429"/>
            <a:ext cx="152400" cy="1621971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7967C0-6DF4-422E-8E0B-FA6E60D56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927" y="4620280"/>
            <a:ext cx="8089073" cy="2192077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C2A4E5E1-132B-45F3-9D4F-D2CFBA74EF04}"/>
              </a:ext>
            </a:extLst>
          </p:cNvPr>
          <p:cNvSpPr/>
          <p:nvPr/>
        </p:nvSpPr>
        <p:spPr bwMode="auto">
          <a:xfrm>
            <a:off x="5090396" y="1951230"/>
            <a:ext cx="152400" cy="1621971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EFA9197-59A2-4335-9D73-2B1520B4E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2928" y="1664189"/>
            <a:ext cx="8089072" cy="221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en_Format_16-9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Benutzerdefiniert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21F2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1" id="{48F695A5-A46A-4E46-8D01-64E065B0D1A0}" vid="{D001F088-EA64-8241-985B-F2BBFFCFBC3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f4bb65-0c5d-4c7a-b16b-4408af007232" xsi:nil="true"/>
    <lcf76f155ced4ddcb4097134ff3c332f xmlns="92f73ecc-b21a-48d5-9e76-15af2942c79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92104E434C2B468EBF432991F06542" ma:contentTypeVersion="11" ma:contentTypeDescription="Create a new document." ma:contentTypeScope="" ma:versionID="55fde9c3b029c9d916c63bdd08f2865e">
  <xsd:schema xmlns:xsd="http://www.w3.org/2001/XMLSchema" xmlns:xs="http://www.w3.org/2001/XMLSchema" xmlns:p="http://schemas.microsoft.com/office/2006/metadata/properties" xmlns:ns2="92f73ecc-b21a-48d5-9e76-15af2942c79c" xmlns:ns3="0df4bb65-0c5d-4c7a-b16b-4408af007232" targetNamespace="http://schemas.microsoft.com/office/2006/metadata/properties" ma:root="true" ma:fieldsID="cefb265383bde32294d4d7ece1d99d26" ns2:_="" ns3:_="">
    <xsd:import namespace="92f73ecc-b21a-48d5-9e76-15af2942c79c"/>
    <xsd:import namespace="0df4bb65-0c5d-4c7a-b16b-4408af0072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73ecc-b21a-48d5-9e76-15af2942c7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80942e2-9117-4617-be89-9bd6585ce9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4bb65-0c5d-4c7a-b16b-4408af00723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97e7ac6-31d8-443b-9b3a-cb2399d8cff2}" ma:internalName="TaxCatchAll" ma:showField="CatchAllData" ma:web="0df4bb65-0c5d-4c7a-b16b-4408af0072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FBA227-590C-4FC1-82EB-2E8D93BF99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5574D0-8A18-4103-838E-69663C6A4E36}">
  <ds:schemaRefs>
    <ds:schemaRef ds:uri="0df4bb65-0c5d-4c7a-b16b-4408af007232"/>
    <ds:schemaRef ds:uri="92f73ecc-b21a-48d5-9e76-15af2942c79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1B270A-CBC9-44B0-B038-B67ECAAAF017}">
  <ds:schemaRefs>
    <ds:schemaRef ds:uri="0df4bb65-0c5d-4c7a-b16b-4408af007232"/>
    <ds:schemaRef ds:uri="92f73ecc-b21a-48d5-9e76-15af2942c7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Breitbild</PresentationFormat>
  <Paragraphs>68</Paragraphs>
  <Slides>13</Slides>
  <Notes>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Atlassian Sans</vt:lpstr>
      <vt:lpstr>Calibri</vt:lpstr>
      <vt:lpstr>Noto Sans Symbols</vt:lpstr>
      <vt:lpstr>Roboto Light</vt:lpstr>
      <vt:lpstr>Symbol</vt:lpstr>
      <vt:lpstr>en_Format_16-9</vt:lpstr>
      <vt:lpstr>Office</vt:lpstr>
      <vt:lpstr>Comparison of NWP and ML verification results</vt:lpstr>
      <vt:lpstr>People working on data-driven weather modeling at MeteoSwiss </vt:lpstr>
      <vt:lpstr>ML efforts at MeteoSwiss</vt:lpstr>
      <vt:lpstr>Verification tools for ML </vt:lpstr>
      <vt:lpstr>PowerPoint-Präsentation</vt:lpstr>
      <vt:lpstr>NWP/ML comparison: T_2M</vt:lpstr>
      <vt:lpstr>NWP/ML comparison: TD_2M</vt:lpstr>
      <vt:lpstr>NWP/ML comparison: U</vt:lpstr>
      <vt:lpstr>NWP/ML comparison: SP</vt:lpstr>
      <vt:lpstr>Take home messages</vt:lpstr>
      <vt:lpstr>PowerPoint-Präsentation</vt:lpstr>
      <vt:lpstr>ECMWF ML Pilot Project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to Seamless RUC</dc:title>
  <dc:creator/>
  <cp:lastModifiedBy>Pauling Andreas</cp:lastModifiedBy>
  <cp:revision>63</cp:revision>
  <dcterms:created xsi:type="dcterms:W3CDTF">2025-06-19T06:54:24Z</dcterms:created>
  <dcterms:modified xsi:type="dcterms:W3CDTF">2025-08-28T14:42:47Z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0x0101006092104E434C2B468EBF432991F06542</vt:lpwstr>
  </property>
  <property fmtid="{D5CDD505-2E9C-101B-9397-08002B2CF9AE}" pid="3" name="MediaServiceImageTags">
    <vt:lpwstr/>
  </property>
</Properties>
</file>