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7"/>
  </p:notesMasterIdLst>
  <p:sldIdLst>
    <p:sldId id="256" r:id="rId5"/>
    <p:sldId id="257" r:id="rId6"/>
    <p:sldId id="258" r:id="rId7"/>
    <p:sldId id="259" r:id="rId8"/>
    <p:sldId id="260" r:id="rId9"/>
    <p:sldId id="261" r:id="rId10"/>
    <p:sldId id="281" r:id="rId11"/>
    <p:sldId id="262" r:id="rId12"/>
    <p:sldId id="280" r:id="rId13"/>
    <p:sldId id="263" r:id="rId14"/>
    <p:sldId id="282" r:id="rId15"/>
    <p:sldId id="264" r:id="rId16"/>
    <p:sldId id="451" r:id="rId17"/>
    <p:sldId id="266" r:id="rId18"/>
    <p:sldId id="283" r:id="rId19"/>
    <p:sldId id="267" r:id="rId20"/>
    <p:sldId id="284" r:id="rId21"/>
    <p:sldId id="271" r:id="rId22"/>
    <p:sldId id="272" r:id="rId23"/>
    <p:sldId id="285" r:id="rId24"/>
    <p:sldId id="273" r:id="rId25"/>
    <p:sldId id="286" r:id="rId26"/>
    <p:sldId id="452" r:id="rId27"/>
    <p:sldId id="274" r:id="rId28"/>
    <p:sldId id="275" r:id="rId29"/>
    <p:sldId id="287" r:id="rId30"/>
    <p:sldId id="276" r:id="rId31"/>
    <p:sldId id="277" r:id="rId32"/>
    <p:sldId id="450" r:id="rId33"/>
    <p:sldId id="278" r:id="rId34"/>
    <p:sldId id="279" r:id="rId35"/>
    <p:sldId id="288" r:id="rId36"/>
  </p:sldIdLst>
  <p:sldSz cx="9144000" cy="6858000" type="screen4x3"/>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gQndCoQ87fB/GW+7bUoZOk9C5dq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053578-1D47-3070-4522-152EF653F417}" name="Artur Surowiecki" initials="AS" userId="S::asurowiecki@imgw.pl::1b572f83-de07-43e2-b1a6-9a01169838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C7701-497C-144B-751F-89F589F0B21C}" v="4" dt="2025-08-31T11:17:51.560"/>
    <p1510:client id="{9724752C-F2B0-483F-97C9-B9F42C58F725}" v="54" dt="2025-08-29T12:32:32.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9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customschemas.google.com/relationships/presentationmetadata" Target="metadata"/><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ur Surowiecki" userId="1b572f83-de07-43e2-b1a6-9a0116983841" providerId="ADAL" clId="{9724752C-F2B0-483F-97C9-B9F42C58F725}"/>
    <pc:docChg chg="undo custSel addSld delSld modSld sldOrd delMainMaster">
      <pc:chgData name="Artur Surowiecki" userId="1b572f83-de07-43e2-b1a6-9a0116983841" providerId="ADAL" clId="{9724752C-F2B0-483F-97C9-B9F42C58F725}" dt="2025-08-29T12:36:23.874" v="7166" actId="20577"/>
      <pc:docMkLst>
        <pc:docMk/>
      </pc:docMkLst>
      <pc:sldChg chg="modSp mod">
        <pc:chgData name="Artur Surowiecki" userId="1b572f83-de07-43e2-b1a6-9a0116983841" providerId="ADAL" clId="{9724752C-F2B0-483F-97C9-B9F42C58F725}" dt="2025-08-27T09:54:05.294" v="301" actId="20577"/>
        <pc:sldMkLst>
          <pc:docMk/>
          <pc:sldMk cId="0" sldId="256"/>
        </pc:sldMkLst>
        <pc:spChg chg="mod">
          <ac:chgData name="Artur Surowiecki" userId="1b572f83-de07-43e2-b1a6-9a0116983841" providerId="ADAL" clId="{9724752C-F2B0-483F-97C9-B9F42C58F725}" dt="2025-08-27T09:54:05.294" v="301" actId="20577"/>
          <ac:spMkLst>
            <pc:docMk/>
            <pc:sldMk cId="0" sldId="256"/>
            <ac:spMk id="105" creationId="{00000000-0000-0000-0000-000000000000}"/>
          </ac:spMkLst>
        </pc:spChg>
        <pc:spChg chg="mod">
          <ac:chgData name="Artur Surowiecki" userId="1b572f83-de07-43e2-b1a6-9a0116983841" providerId="ADAL" clId="{9724752C-F2B0-483F-97C9-B9F42C58F725}" dt="2025-08-13T07:06:33.896" v="38" actId="20577"/>
          <ac:spMkLst>
            <pc:docMk/>
            <pc:sldMk cId="0" sldId="256"/>
            <ac:spMk id="111" creationId="{00000000-0000-0000-0000-000000000000}"/>
          </ac:spMkLst>
        </pc:spChg>
      </pc:sldChg>
      <pc:sldChg chg="modSp mod">
        <pc:chgData name="Artur Surowiecki" userId="1b572f83-de07-43e2-b1a6-9a0116983841" providerId="ADAL" clId="{9724752C-F2B0-483F-97C9-B9F42C58F725}" dt="2025-08-27T14:14:41.828" v="3552" actId="20577"/>
        <pc:sldMkLst>
          <pc:docMk/>
          <pc:sldMk cId="0" sldId="257"/>
        </pc:sldMkLst>
        <pc:spChg chg="mod">
          <ac:chgData name="Artur Surowiecki" userId="1b572f83-de07-43e2-b1a6-9a0116983841" providerId="ADAL" clId="{9724752C-F2B0-483F-97C9-B9F42C58F725}" dt="2025-08-27T14:14:41.828" v="3552" actId="20577"/>
          <ac:spMkLst>
            <pc:docMk/>
            <pc:sldMk cId="0" sldId="257"/>
            <ac:spMk id="126" creationId="{00000000-0000-0000-0000-000000000000}"/>
          </ac:spMkLst>
        </pc:spChg>
      </pc:sldChg>
      <pc:sldChg chg="modSp mod">
        <pc:chgData name="Artur Surowiecki" userId="1b572f83-de07-43e2-b1a6-9a0116983841" providerId="ADAL" clId="{9724752C-F2B0-483F-97C9-B9F42C58F725}" dt="2025-08-28T12:45:31.082" v="3759" actId="20577"/>
        <pc:sldMkLst>
          <pc:docMk/>
          <pc:sldMk cId="0" sldId="258"/>
        </pc:sldMkLst>
        <pc:spChg chg="mod">
          <ac:chgData name="Artur Surowiecki" userId="1b572f83-de07-43e2-b1a6-9a0116983841" providerId="ADAL" clId="{9724752C-F2B0-483F-97C9-B9F42C58F725}" dt="2025-08-28T12:45:31.082" v="3759" actId="20577"/>
          <ac:spMkLst>
            <pc:docMk/>
            <pc:sldMk cId="0" sldId="258"/>
            <ac:spMk id="131" creationId="{00000000-0000-0000-0000-000000000000}"/>
          </ac:spMkLst>
        </pc:spChg>
      </pc:sldChg>
      <pc:sldChg chg="modSp mod">
        <pc:chgData name="Artur Surowiecki" userId="1b572f83-de07-43e2-b1a6-9a0116983841" providerId="ADAL" clId="{9724752C-F2B0-483F-97C9-B9F42C58F725}" dt="2025-08-28T12:58:57.899" v="3860" actId="20577"/>
        <pc:sldMkLst>
          <pc:docMk/>
          <pc:sldMk cId="0" sldId="259"/>
        </pc:sldMkLst>
        <pc:spChg chg="mod">
          <ac:chgData name="Artur Surowiecki" userId="1b572f83-de07-43e2-b1a6-9a0116983841" providerId="ADAL" clId="{9724752C-F2B0-483F-97C9-B9F42C58F725}" dt="2025-08-28T12:58:57.899" v="3860" actId="20577"/>
          <ac:spMkLst>
            <pc:docMk/>
            <pc:sldMk cId="0" sldId="259"/>
            <ac:spMk id="140" creationId="{00000000-0000-0000-0000-000000000000}"/>
          </ac:spMkLst>
        </pc:spChg>
      </pc:sldChg>
      <pc:sldChg chg="del ord modNotes">
        <pc:chgData name="Artur Surowiecki" userId="1b572f83-de07-43e2-b1a6-9a0116983841" providerId="ADAL" clId="{9724752C-F2B0-483F-97C9-B9F42C58F725}" dt="2025-08-29T12:09:54.267" v="7041" actId="47"/>
        <pc:sldMkLst>
          <pc:docMk/>
          <pc:sldMk cId="0" sldId="265"/>
        </pc:sldMkLst>
      </pc:sldChg>
      <pc:sldChg chg="modSp mod ord">
        <pc:chgData name="Artur Surowiecki" userId="1b572f83-de07-43e2-b1a6-9a0116983841" providerId="ADAL" clId="{9724752C-F2B0-483F-97C9-B9F42C58F725}" dt="2025-08-29T12:05:51.730" v="6975" actId="207"/>
        <pc:sldMkLst>
          <pc:docMk/>
          <pc:sldMk cId="0" sldId="266"/>
        </pc:sldMkLst>
        <pc:spChg chg="mod">
          <ac:chgData name="Artur Surowiecki" userId="1b572f83-de07-43e2-b1a6-9a0116983841" providerId="ADAL" clId="{9724752C-F2B0-483F-97C9-B9F42C58F725}" dt="2025-08-29T12:05:51.730" v="6975" actId="207"/>
          <ac:spMkLst>
            <pc:docMk/>
            <pc:sldMk cId="0" sldId="266"/>
            <ac:spMk id="216" creationId="{00000000-0000-0000-0000-000000000000}"/>
          </ac:spMkLst>
        </pc:spChg>
        <pc:spChg chg="mod">
          <ac:chgData name="Artur Surowiecki" userId="1b572f83-de07-43e2-b1a6-9a0116983841" providerId="ADAL" clId="{9724752C-F2B0-483F-97C9-B9F42C58F725}" dt="2025-08-13T09:40:01.477" v="177" actId="1076"/>
          <ac:spMkLst>
            <pc:docMk/>
            <pc:sldMk cId="0" sldId="266"/>
            <ac:spMk id="218" creationId="{00000000-0000-0000-0000-000000000000}"/>
          </ac:spMkLst>
        </pc:spChg>
      </pc:sldChg>
      <pc:sldChg chg="del">
        <pc:chgData name="Artur Surowiecki" userId="1b572f83-de07-43e2-b1a6-9a0116983841" providerId="ADAL" clId="{9724752C-F2B0-483F-97C9-B9F42C58F725}" dt="2025-08-29T10:36:41.993" v="6625" actId="47"/>
        <pc:sldMkLst>
          <pc:docMk/>
          <pc:sldMk cId="0" sldId="268"/>
        </pc:sldMkLst>
      </pc:sldChg>
      <pc:sldChg chg="del mod modShow">
        <pc:chgData name="Artur Surowiecki" userId="1b572f83-de07-43e2-b1a6-9a0116983841" providerId="ADAL" clId="{9724752C-F2B0-483F-97C9-B9F42C58F725}" dt="2025-08-27T14:18:46.948" v="3603" actId="2696"/>
        <pc:sldMkLst>
          <pc:docMk/>
          <pc:sldMk cId="0" sldId="269"/>
        </pc:sldMkLst>
      </pc:sldChg>
      <pc:sldChg chg="del mod modShow">
        <pc:chgData name="Artur Surowiecki" userId="1b572f83-de07-43e2-b1a6-9a0116983841" providerId="ADAL" clId="{9724752C-F2B0-483F-97C9-B9F42C58F725}" dt="2025-08-27T14:18:49.634" v="3604" actId="2696"/>
        <pc:sldMkLst>
          <pc:docMk/>
          <pc:sldMk cId="0" sldId="270"/>
        </pc:sldMkLst>
      </pc:sldChg>
      <pc:sldChg chg="modSp mod">
        <pc:chgData name="Artur Surowiecki" userId="1b572f83-de07-43e2-b1a6-9a0116983841" providerId="ADAL" clId="{9724752C-F2B0-483F-97C9-B9F42C58F725}" dt="2025-08-13T10:58:48.893" v="281" actId="20577"/>
        <pc:sldMkLst>
          <pc:docMk/>
          <pc:sldMk cId="0" sldId="272"/>
        </pc:sldMkLst>
        <pc:spChg chg="mod">
          <ac:chgData name="Artur Surowiecki" userId="1b572f83-de07-43e2-b1a6-9a0116983841" providerId="ADAL" clId="{9724752C-F2B0-483F-97C9-B9F42C58F725}" dt="2025-08-13T10:58:48.893" v="281" actId="20577"/>
          <ac:spMkLst>
            <pc:docMk/>
            <pc:sldMk cId="0" sldId="272"/>
            <ac:spMk id="303" creationId="{00000000-0000-0000-0000-000000000000}"/>
          </ac:spMkLst>
        </pc:spChg>
      </pc:sldChg>
      <pc:sldChg chg="modSp mod">
        <pc:chgData name="Artur Surowiecki" userId="1b572f83-de07-43e2-b1a6-9a0116983841" providerId="ADAL" clId="{9724752C-F2B0-483F-97C9-B9F42C58F725}" dt="2025-08-13T10:59:22.076" v="284" actId="20577"/>
        <pc:sldMkLst>
          <pc:docMk/>
          <pc:sldMk cId="0" sldId="273"/>
        </pc:sldMkLst>
        <pc:spChg chg="mod">
          <ac:chgData name="Artur Surowiecki" userId="1b572f83-de07-43e2-b1a6-9a0116983841" providerId="ADAL" clId="{9724752C-F2B0-483F-97C9-B9F42C58F725}" dt="2025-08-13T10:59:22.076" v="284" actId="20577"/>
          <ac:spMkLst>
            <pc:docMk/>
            <pc:sldMk cId="0" sldId="273"/>
            <ac:spMk id="314" creationId="{00000000-0000-0000-0000-000000000000}"/>
          </ac:spMkLst>
        </pc:spChg>
      </pc:sldChg>
      <pc:sldChg chg="modSp mod">
        <pc:chgData name="Artur Surowiecki" userId="1b572f83-de07-43e2-b1a6-9a0116983841" providerId="ADAL" clId="{9724752C-F2B0-483F-97C9-B9F42C58F725}" dt="2025-08-13T10:07:15.057" v="183" actId="20577"/>
        <pc:sldMkLst>
          <pc:docMk/>
          <pc:sldMk cId="0" sldId="274"/>
        </pc:sldMkLst>
        <pc:spChg chg="mod">
          <ac:chgData name="Artur Surowiecki" userId="1b572f83-de07-43e2-b1a6-9a0116983841" providerId="ADAL" clId="{9724752C-F2B0-483F-97C9-B9F42C58F725}" dt="2025-08-13T10:07:15.057" v="183" actId="20577"/>
          <ac:spMkLst>
            <pc:docMk/>
            <pc:sldMk cId="0" sldId="274"/>
            <ac:spMk id="325" creationId="{00000000-0000-0000-0000-000000000000}"/>
          </ac:spMkLst>
        </pc:spChg>
      </pc:sldChg>
      <pc:sldChg chg="addSp modSp mod">
        <pc:chgData name="Artur Surowiecki" userId="1b572f83-de07-43e2-b1a6-9a0116983841" providerId="ADAL" clId="{9724752C-F2B0-483F-97C9-B9F42C58F725}" dt="2025-08-29T12:30:43.341" v="7117" actId="122"/>
        <pc:sldMkLst>
          <pc:docMk/>
          <pc:sldMk cId="0" sldId="275"/>
        </pc:sldMkLst>
        <pc:spChg chg="add mod">
          <ac:chgData name="Artur Surowiecki" userId="1b572f83-de07-43e2-b1a6-9a0116983841" providerId="ADAL" clId="{9724752C-F2B0-483F-97C9-B9F42C58F725}" dt="2025-08-29T12:30:43.341" v="7117" actId="122"/>
          <ac:spMkLst>
            <pc:docMk/>
            <pc:sldMk cId="0" sldId="275"/>
            <ac:spMk id="2" creationId="{AB7F9CDE-6D76-EAEA-14A8-7D35C7668AB2}"/>
          </ac:spMkLst>
        </pc:spChg>
        <pc:spChg chg="mod">
          <ac:chgData name="Artur Surowiecki" userId="1b572f83-de07-43e2-b1a6-9a0116983841" providerId="ADAL" clId="{9724752C-F2B0-483F-97C9-B9F42C58F725}" dt="2025-08-29T12:30:07.707" v="7098" actId="1076"/>
          <ac:spMkLst>
            <pc:docMk/>
            <pc:sldMk cId="0" sldId="275"/>
            <ac:spMk id="337" creationId="{00000000-0000-0000-0000-000000000000}"/>
          </ac:spMkLst>
        </pc:spChg>
        <pc:spChg chg="mod">
          <ac:chgData name="Artur Surowiecki" userId="1b572f83-de07-43e2-b1a6-9a0116983841" providerId="ADAL" clId="{9724752C-F2B0-483F-97C9-B9F42C58F725}" dt="2025-08-13T10:09:40.516" v="193" actId="20577"/>
          <ac:spMkLst>
            <pc:docMk/>
            <pc:sldMk cId="0" sldId="275"/>
            <ac:spMk id="338" creationId="{00000000-0000-0000-0000-000000000000}"/>
          </ac:spMkLst>
        </pc:spChg>
      </pc:sldChg>
      <pc:sldChg chg="modSp mod">
        <pc:chgData name="Artur Surowiecki" userId="1b572f83-de07-43e2-b1a6-9a0116983841" providerId="ADAL" clId="{9724752C-F2B0-483F-97C9-B9F42C58F725}" dt="2025-08-29T11:49:49.280" v="6962" actId="20577"/>
        <pc:sldMkLst>
          <pc:docMk/>
          <pc:sldMk cId="0" sldId="276"/>
        </pc:sldMkLst>
        <pc:spChg chg="mod">
          <ac:chgData name="Artur Surowiecki" userId="1b572f83-de07-43e2-b1a6-9a0116983841" providerId="ADAL" clId="{9724752C-F2B0-483F-97C9-B9F42C58F725}" dt="2025-08-29T11:49:49.280" v="6962" actId="20577"/>
          <ac:spMkLst>
            <pc:docMk/>
            <pc:sldMk cId="0" sldId="276"/>
            <ac:spMk id="348" creationId="{00000000-0000-0000-0000-000000000000}"/>
          </ac:spMkLst>
        </pc:spChg>
      </pc:sldChg>
      <pc:sldChg chg="modSp mod">
        <pc:chgData name="Artur Surowiecki" userId="1b572f83-de07-43e2-b1a6-9a0116983841" providerId="ADAL" clId="{9724752C-F2B0-483F-97C9-B9F42C58F725}" dt="2025-08-28T16:07:24.338" v="6464" actId="14100"/>
        <pc:sldMkLst>
          <pc:docMk/>
          <pc:sldMk cId="0" sldId="277"/>
        </pc:sldMkLst>
        <pc:spChg chg="mod">
          <ac:chgData name="Artur Surowiecki" userId="1b572f83-de07-43e2-b1a6-9a0116983841" providerId="ADAL" clId="{9724752C-F2B0-483F-97C9-B9F42C58F725}" dt="2025-08-13T10:57:12.677" v="268" actId="1076"/>
          <ac:spMkLst>
            <pc:docMk/>
            <pc:sldMk cId="0" sldId="277"/>
            <ac:spMk id="361" creationId="{00000000-0000-0000-0000-000000000000}"/>
          </ac:spMkLst>
        </pc:spChg>
        <pc:picChg chg="mod">
          <ac:chgData name="Artur Surowiecki" userId="1b572f83-de07-43e2-b1a6-9a0116983841" providerId="ADAL" clId="{9724752C-F2B0-483F-97C9-B9F42C58F725}" dt="2025-08-28T16:07:24.338" v="6464" actId="14100"/>
          <ac:picMkLst>
            <pc:docMk/>
            <pc:sldMk cId="0" sldId="277"/>
            <ac:picMk id="360" creationId="{00000000-0000-0000-0000-000000000000}"/>
          </ac:picMkLst>
        </pc:picChg>
      </pc:sldChg>
      <pc:sldChg chg="modSp mod">
        <pc:chgData name="Artur Surowiecki" userId="1b572f83-de07-43e2-b1a6-9a0116983841" providerId="ADAL" clId="{9724752C-F2B0-483F-97C9-B9F42C58F725}" dt="2025-08-27T14:28:32.354" v="3642" actId="20577"/>
        <pc:sldMkLst>
          <pc:docMk/>
          <pc:sldMk cId="0" sldId="278"/>
        </pc:sldMkLst>
        <pc:spChg chg="mod">
          <ac:chgData name="Artur Surowiecki" userId="1b572f83-de07-43e2-b1a6-9a0116983841" providerId="ADAL" clId="{9724752C-F2B0-483F-97C9-B9F42C58F725}" dt="2025-08-27T14:28:32.354" v="3642" actId="20577"/>
          <ac:spMkLst>
            <pc:docMk/>
            <pc:sldMk cId="0" sldId="278"/>
            <ac:spMk id="373" creationId="{00000000-0000-0000-0000-000000000000}"/>
          </ac:spMkLst>
        </pc:spChg>
        <pc:spChg chg="mod">
          <ac:chgData name="Artur Surowiecki" userId="1b572f83-de07-43e2-b1a6-9a0116983841" providerId="ADAL" clId="{9724752C-F2B0-483F-97C9-B9F42C58F725}" dt="2025-08-13T10:49:05.012" v="249" actId="1076"/>
          <ac:spMkLst>
            <pc:docMk/>
            <pc:sldMk cId="0" sldId="278"/>
            <ac:spMk id="377" creationId="{00000000-0000-0000-0000-000000000000}"/>
          </ac:spMkLst>
        </pc:spChg>
      </pc:sldChg>
      <pc:sldChg chg="modSp mod">
        <pc:chgData name="Artur Surowiecki" userId="1b572f83-de07-43e2-b1a6-9a0116983841" providerId="ADAL" clId="{9724752C-F2B0-483F-97C9-B9F42C58F725}" dt="2025-08-29T11:40:14.151" v="6944" actId="404"/>
        <pc:sldMkLst>
          <pc:docMk/>
          <pc:sldMk cId="0" sldId="279"/>
        </pc:sldMkLst>
        <pc:spChg chg="mod">
          <ac:chgData name="Artur Surowiecki" userId="1b572f83-de07-43e2-b1a6-9a0116983841" providerId="ADAL" clId="{9724752C-F2B0-483F-97C9-B9F42C58F725}" dt="2025-08-29T11:40:14.151" v="6944" actId="404"/>
          <ac:spMkLst>
            <pc:docMk/>
            <pc:sldMk cId="0" sldId="279"/>
            <ac:spMk id="386" creationId="{00000000-0000-0000-0000-000000000000}"/>
          </ac:spMkLst>
        </pc:spChg>
        <pc:spChg chg="mod">
          <ac:chgData name="Artur Surowiecki" userId="1b572f83-de07-43e2-b1a6-9a0116983841" providerId="ADAL" clId="{9724752C-F2B0-483F-97C9-B9F42C58F725}" dt="2025-08-13T10:50:24.205" v="267" actId="20577"/>
          <ac:spMkLst>
            <pc:docMk/>
            <pc:sldMk cId="0" sldId="279"/>
            <ac:spMk id="387" creationId="{00000000-0000-0000-0000-000000000000}"/>
          </ac:spMkLst>
        </pc:spChg>
      </pc:sldChg>
      <pc:sldChg chg="addSp delSp modSp add mod">
        <pc:chgData name="Artur Surowiecki" userId="1b572f83-de07-43e2-b1a6-9a0116983841" providerId="ADAL" clId="{9724752C-F2B0-483F-97C9-B9F42C58F725}" dt="2025-08-29T12:12:35.398" v="7074" actId="1076"/>
        <pc:sldMkLst>
          <pc:docMk/>
          <pc:sldMk cId="3173778185" sldId="280"/>
        </pc:sldMkLst>
        <pc:spChg chg="add mod">
          <ac:chgData name="Artur Surowiecki" userId="1b572f83-de07-43e2-b1a6-9a0116983841" providerId="ADAL" clId="{9724752C-F2B0-483F-97C9-B9F42C58F725}" dt="2025-08-29T12:12:21.642" v="7072" actId="122"/>
          <ac:spMkLst>
            <pc:docMk/>
            <pc:sldMk cId="3173778185" sldId="280"/>
            <ac:spMk id="3" creationId="{B6229494-62CC-28B1-BED8-F93127AFCE39}"/>
          </ac:spMkLst>
        </pc:spChg>
        <pc:spChg chg="add mod">
          <ac:chgData name="Artur Surowiecki" userId="1b572f83-de07-43e2-b1a6-9a0116983841" providerId="ADAL" clId="{9724752C-F2B0-483F-97C9-B9F42C58F725}" dt="2025-08-29T12:12:35.398" v="7074" actId="1076"/>
          <ac:spMkLst>
            <pc:docMk/>
            <pc:sldMk cId="3173778185" sldId="280"/>
            <ac:spMk id="4" creationId="{4F9308BA-A90F-E295-EBB6-2582CCBE9EA1}"/>
          </ac:spMkLst>
        </pc:spChg>
        <pc:spChg chg="mod">
          <ac:chgData name="Artur Surowiecki" userId="1b572f83-de07-43e2-b1a6-9a0116983841" providerId="ADAL" clId="{9724752C-F2B0-483F-97C9-B9F42C58F725}" dt="2025-08-29T10:07:54.210" v="6561" actId="20577"/>
          <ac:spMkLst>
            <pc:docMk/>
            <pc:sldMk cId="3173778185" sldId="280"/>
            <ac:spMk id="171" creationId="{886DF01B-BAC8-5DF1-8A15-DDD80DC3B427}"/>
          </ac:spMkLst>
        </pc:spChg>
      </pc:sldChg>
      <pc:sldChg chg="new del">
        <pc:chgData name="Artur Surowiecki" userId="1b572f83-de07-43e2-b1a6-9a0116983841" providerId="ADAL" clId="{9724752C-F2B0-483F-97C9-B9F42C58F725}" dt="2025-08-27T10:29:11.812" v="616" actId="47"/>
        <pc:sldMkLst>
          <pc:docMk/>
          <pc:sldMk cId="4286329122" sldId="280"/>
        </pc:sldMkLst>
      </pc:sldChg>
      <pc:sldChg chg="modSp add mod ord">
        <pc:chgData name="Artur Surowiecki" userId="1b572f83-de07-43e2-b1a6-9a0116983841" providerId="ADAL" clId="{9724752C-F2B0-483F-97C9-B9F42C58F725}" dt="2025-08-29T12:12:07.488" v="7071" actId="948"/>
        <pc:sldMkLst>
          <pc:docMk/>
          <pc:sldMk cId="858774997" sldId="281"/>
        </pc:sldMkLst>
        <pc:spChg chg="mod">
          <ac:chgData name="Artur Surowiecki" userId="1b572f83-de07-43e2-b1a6-9a0116983841" providerId="ADAL" clId="{9724752C-F2B0-483F-97C9-B9F42C58F725}" dt="2025-08-29T12:10:20.305" v="7043" actId="122"/>
          <ac:spMkLst>
            <pc:docMk/>
            <pc:sldMk cId="858774997" sldId="281"/>
            <ac:spMk id="3" creationId="{F60BD62D-788E-DBE6-6518-2AD90AE0CFF0}"/>
          </ac:spMkLst>
        </pc:spChg>
        <pc:spChg chg="mod">
          <ac:chgData name="Artur Surowiecki" userId="1b572f83-de07-43e2-b1a6-9a0116983841" providerId="ADAL" clId="{9724752C-F2B0-483F-97C9-B9F42C58F725}" dt="2025-08-29T12:12:07.488" v="7071" actId="948"/>
          <ac:spMkLst>
            <pc:docMk/>
            <pc:sldMk cId="858774997" sldId="281"/>
            <ac:spMk id="4" creationId="{A48D79F3-30D8-A829-5FB6-DB600079B1E9}"/>
          </ac:spMkLst>
        </pc:spChg>
        <pc:spChg chg="mod">
          <ac:chgData name="Artur Surowiecki" userId="1b572f83-de07-43e2-b1a6-9a0116983841" providerId="ADAL" clId="{9724752C-F2B0-483F-97C9-B9F42C58F725}" dt="2025-08-29T08:08:32.157" v="6501" actId="1076"/>
          <ac:spMkLst>
            <pc:docMk/>
            <pc:sldMk cId="858774997" sldId="281"/>
            <ac:spMk id="170" creationId="{19A47627-66CC-0EC6-E05D-32ABC10AB8AF}"/>
          </ac:spMkLst>
        </pc:spChg>
        <pc:spChg chg="mod">
          <ac:chgData name="Artur Surowiecki" userId="1b572f83-de07-43e2-b1a6-9a0116983841" providerId="ADAL" clId="{9724752C-F2B0-483F-97C9-B9F42C58F725}" dt="2025-08-29T10:38:30.251" v="6661" actId="20577"/>
          <ac:spMkLst>
            <pc:docMk/>
            <pc:sldMk cId="858774997" sldId="281"/>
            <ac:spMk id="171" creationId="{E2CEEF20-B9ED-AA50-2D92-534E4AAE3FA3}"/>
          </ac:spMkLst>
        </pc:spChg>
      </pc:sldChg>
      <pc:sldChg chg="modSp add mod ord">
        <pc:chgData name="Artur Surowiecki" userId="1b572f83-de07-43e2-b1a6-9a0116983841" providerId="ADAL" clId="{9724752C-F2B0-483F-97C9-B9F42C58F725}" dt="2025-08-29T12:17:34.458" v="7076" actId="948"/>
        <pc:sldMkLst>
          <pc:docMk/>
          <pc:sldMk cId="3849036720" sldId="282"/>
        </pc:sldMkLst>
        <pc:spChg chg="mod">
          <ac:chgData name="Artur Surowiecki" userId="1b572f83-de07-43e2-b1a6-9a0116983841" providerId="ADAL" clId="{9724752C-F2B0-483F-97C9-B9F42C58F725}" dt="2025-08-29T12:17:28.082" v="7075" actId="122"/>
          <ac:spMkLst>
            <pc:docMk/>
            <pc:sldMk cId="3849036720" sldId="282"/>
            <ac:spMk id="3" creationId="{903DBD02-3C34-2EF2-F18B-99ED06FEFBD2}"/>
          </ac:spMkLst>
        </pc:spChg>
        <pc:spChg chg="mod">
          <ac:chgData name="Artur Surowiecki" userId="1b572f83-de07-43e2-b1a6-9a0116983841" providerId="ADAL" clId="{9724752C-F2B0-483F-97C9-B9F42C58F725}" dt="2025-08-29T12:17:34.458" v="7076" actId="948"/>
          <ac:spMkLst>
            <pc:docMk/>
            <pc:sldMk cId="3849036720" sldId="282"/>
            <ac:spMk id="4" creationId="{D790ABA0-66C2-0D9E-F81F-B38207D615D1}"/>
          </ac:spMkLst>
        </pc:spChg>
        <pc:spChg chg="mod">
          <ac:chgData name="Artur Surowiecki" userId="1b572f83-de07-43e2-b1a6-9a0116983841" providerId="ADAL" clId="{9724752C-F2B0-483F-97C9-B9F42C58F725}" dt="2025-08-29T10:38:41.259" v="6666" actId="20577"/>
          <ac:spMkLst>
            <pc:docMk/>
            <pc:sldMk cId="3849036720" sldId="282"/>
            <ac:spMk id="171" creationId="{34C732CA-B75D-A00F-9EF7-778CC0E97CEA}"/>
          </ac:spMkLst>
        </pc:spChg>
      </pc:sldChg>
      <pc:sldChg chg="addSp delSp modSp add mod ord">
        <pc:chgData name="Artur Surowiecki" userId="1b572f83-de07-43e2-b1a6-9a0116983841" providerId="ADAL" clId="{9724752C-F2B0-483F-97C9-B9F42C58F725}" dt="2025-08-29T12:25:29.353" v="7094" actId="20577"/>
        <pc:sldMkLst>
          <pc:docMk/>
          <pc:sldMk cId="243615591" sldId="283"/>
        </pc:sldMkLst>
        <pc:spChg chg="add mod">
          <ac:chgData name="Artur Surowiecki" userId="1b572f83-de07-43e2-b1a6-9a0116983841" providerId="ADAL" clId="{9724752C-F2B0-483F-97C9-B9F42C58F725}" dt="2025-08-29T12:09:08.056" v="7040" actId="948"/>
          <ac:spMkLst>
            <pc:docMk/>
            <pc:sldMk cId="243615591" sldId="283"/>
            <ac:spMk id="2" creationId="{1A8B1FF7-46C1-81A1-BA3A-0F3BEA01E05B}"/>
          </ac:spMkLst>
        </pc:spChg>
        <pc:spChg chg="mod">
          <ac:chgData name="Artur Surowiecki" userId="1b572f83-de07-43e2-b1a6-9a0116983841" providerId="ADAL" clId="{9724752C-F2B0-483F-97C9-B9F42C58F725}" dt="2025-08-29T12:25:29.353" v="7094" actId="20577"/>
          <ac:spMkLst>
            <pc:docMk/>
            <pc:sldMk cId="243615591" sldId="283"/>
            <ac:spMk id="3" creationId="{271E94DD-116D-A90B-FFA0-84A24BEB19D8}"/>
          </ac:spMkLst>
        </pc:spChg>
        <pc:spChg chg="mod">
          <ac:chgData name="Artur Surowiecki" userId="1b572f83-de07-43e2-b1a6-9a0116983841" providerId="ADAL" clId="{9724752C-F2B0-483F-97C9-B9F42C58F725}" dt="2025-08-29T10:38:58.538" v="6671" actId="20577"/>
          <ac:spMkLst>
            <pc:docMk/>
            <pc:sldMk cId="243615591" sldId="283"/>
            <ac:spMk id="171" creationId="{F588DEC7-B4B6-03E8-3642-CA4D97D8B4F3}"/>
          </ac:spMkLst>
        </pc:spChg>
      </pc:sldChg>
      <pc:sldChg chg="addSp modSp add mod ord">
        <pc:chgData name="Artur Surowiecki" userId="1b572f83-de07-43e2-b1a6-9a0116983841" providerId="ADAL" clId="{9724752C-F2B0-483F-97C9-B9F42C58F725}" dt="2025-08-29T12:21:30.135" v="7079" actId="948"/>
        <pc:sldMkLst>
          <pc:docMk/>
          <pc:sldMk cId="2652986354" sldId="284"/>
        </pc:sldMkLst>
        <pc:spChg chg="add mod">
          <ac:chgData name="Artur Surowiecki" userId="1b572f83-de07-43e2-b1a6-9a0116983841" providerId="ADAL" clId="{9724752C-F2B0-483F-97C9-B9F42C58F725}" dt="2025-08-29T12:21:30.135" v="7079" actId="948"/>
          <ac:spMkLst>
            <pc:docMk/>
            <pc:sldMk cId="2652986354" sldId="284"/>
            <ac:spMk id="2" creationId="{CD4FCEA7-CFC7-7C45-FB45-7194BC367FD2}"/>
          </ac:spMkLst>
        </pc:spChg>
        <pc:spChg chg="mod">
          <ac:chgData name="Artur Surowiecki" userId="1b572f83-de07-43e2-b1a6-9a0116983841" providerId="ADAL" clId="{9724752C-F2B0-483F-97C9-B9F42C58F725}" dt="2025-08-29T12:21:19.897" v="7078" actId="122"/>
          <ac:spMkLst>
            <pc:docMk/>
            <pc:sldMk cId="2652986354" sldId="284"/>
            <ac:spMk id="3" creationId="{E25E4AF5-8A76-B037-C69F-303CCF53102C}"/>
          </ac:spMkLst>
        </pc:spChg>
        <pc:spChg chg="mod">
          <ac:chgData name="Artur Surowiecki" userId="1b572f83-de07-43e2-b1a6-9a0116983841" providerId="ADAL" clId="{9724752C-F2B0-483F-97C9-B9F42C58F725}" dt="2025-08-29T10:39:08.521" v="6676" actId="20577"/>
          <ac:spMkLst>
            <pc:docMk/>
            <pc:sldMk cId="2652986354" sldId="284"/>
            <ac:spMk id="171" creationId="{363216EE-A0CA-615A-2B91-79ADF495A9B8}"/>
          </ac:spMkLst>
        </pc:spChg>
      </pc:sldChg>
      <pc:sldChg chg="addSp modSp add mod ord">
        <pc:chgData name="Artur Surowiecki" userId="1b572f83-de07-43e2-b1a6-9a0116983841" providerId="ADAL" clId="{9724752C-F2B0-483F-97C9-B9F42C58F725}" dt="2025-08-29T12:26:50.298" v="7095" actId="20577"/>
        <pc:sldMkLst>
          <pc:docMk/>
          <pc:sldMk cId="3434003157" sldId="285"/>
        </pc:sldMkLst>
        <pc:spChg chg="add mod">
          <ac:chgData name="Artur Surowiecki" userId="1b572f83-de07-43e2-b1a6-9a0116983841" providerId="ADAL" clId="{9724752C-F2B0-483F-97C9-B9F42C58F725}" dt="2025-08-29T12:24:49.506" v="7081" actId="948"/>
          <ac:spMkLst>
            <pc:docMk/>
            <pc:sldMk cId="3434003157" sldId="285"/>
            <ac:spMk id="2" creationId="{D7B68861-111A-7207-BEF5-7E2D721BDBD8}"/>
          </ac:spMkLst>
        </pc:spChg>
        <pc:spChg chg="mod">
          <ac:chgData name="Artur Surowiecki" userId="1b572f83-de07-43e2-b1a6-9a0116983841" providerId="ADAL" clId="{9724752C-F2B0-483F-97C9-B9F42C58F725}" dt="2025-08-29T12:26:50.298" v="7095" actId="20577"/>
          <ac:spMkLst>
            <pc:docMk/>
            <pc:sldMk cId="3434003157" sldId="285"/>
            <ac:spMk id="3" creationId="{A36B0D1D-5825-924D-709E-11F51045B785}"/>
          </ac:spMkLst>
        </pc:spChg>
        <pc:spChg chg="mod">
          <ac:chgData name="Artur Surowiecki" userId="1b572f83-de07-43e2-b1a6-9a0116983841" providerId="ADAL" clId="{9724752C-F2B0-483F-97C9-B9F42C58F725}" dt="2025-08-29T10:44:32.122" v="6702" actId="20577"/>
          <ac:spMkLst>
            <pc:docMk/>
            <pc:sldMk cId="3434003157" sldId="285"/>
            <ac:spMk id="171" creationId="{CECA86BE-D696-2022-D255-A9814342D5B9}"/>
          </ac:spMkLst>
        </pc:spChg>
      </pc:sldChg>
      <pc:sldChg chg="addSp modSp add mod ord">
        <pc:chgData name="Artur Surowiecki" userId="1b572f83-de07-43e2-b1a6-9a0116983841" providerId="ADAL" clId="{9724752C-F2B0-483F-97C9-B9F42C58F725}" dt="2025-08-29T12:36:23.874" v="7166" actId="20577"/>
        <pc:sldMkLst>
          <pc:docMk/>
          <pc:sldMk cId="3454696979" sldId="286"/>
        </pc:sldMkLst>
        <pc:spChg chg="add mod">
          <ac:chgData name="Artur Surowiecki" userId="1b572f83-de07-43e2-b1a6-9a0116983841" providerId="ADAL" clId="{9724752C-F2B0-483F-97C9-B9F42C58F725}" dt="2025-08-29T12:25:08.857" v="7084" actId="948"/>
          <ac:spMkLst>
            <pc:docMk/>
            <pc:sldMk cId="3454696979" sldId="286"/>
            <ac:spMk id="2" creationId="{FF4A4257-33CD-5AB0-65A1-3C13371584E3}"/>
          </ac:spMkLst>
        </pc:spChg>
        <pc:spChg chg="mod">
          <ac:chgData name="Artur Surowiecki" userId="1b572f83-de07-43e2-b1a6-9a0116983841" providerId="ADAL" clId="{9724752C-F2B0-483F-97C9-B9F42C58F725}" dt="2025-08-29T12:25:01.977" v="7083" actId="122"/>
          <ac:spMkLst>
            <pc:docMk/>
            <pc:sldMk cId="3454696979" sldId="286"/>
            <ac:spMk id="3" creationId="{47F01506-9BAC-5FDF-8EFE-4544DF675F2E}"/>
          </ac:spMkLst>
        </pc:spChg>
        <pc:spChg chg="mod">
          <ac:chgData name="Artur Surowiecki" userId="1b572f83-de07-43e2-b1a6-9a0116983841" providerId="ADAL" clId="{9724752C-F2B0-483F-97C9-B9F42C58F725}" dt="2025-08-29T12:36:23.874" v="7166" actId="20577"/>
          <ac:spMkLst>
            <pc:docMk/>
            <pc:sldMk cId="3454696979" sldId="286"/>
            <ac:spMk id="171" creationId="{8DCE96D3-6831-9DA8-2EFD-14FB233A5A7E}"/>
          </ac:spMkLst>
        </pc:spChg>
      </pc:sldChg>
      <pc:sldChg chg="addSp modSp add mod ord">
        <pc:chgData name="Artur Surowiecki" userId="1b572f83-de07-43e2-b1a6-9a0116983841" providerId="ADAL" clId="{9724752C-F2B0-483F-97C9-B9F42C58F725}" dt="2025-08-29T12:34:09.758" v="7146" actId="122"/>
        <pc:sldMkLst>
          <pc:docMk/>
          <pc:sldMk cId="118043773" sldId="287"/>
        </pc:sldMkLst>
        <pc:spChg chg="add mod">
          <ac:chgData name="Artur Surowiecki" userId="1b572f83-de07-43e2-b1a6-9a0116983841" providerId="ADAL" clId="{9724752C-F2B0-483F-97C9-B9F42C58F725}" dt="2025-08-29T12:33:55.504" v="7143" actId="14100"/>
          <ac:spMkLst>
            <pc:docMk/>
            <pc:sldMk cId="118043773" sldId="287"/>
            <ac:spMk id="2" creationId="{5B2F6D24-0BBD-9B19-4F14-7C3318F24283}"/>
          </ac:spMkLst>
        </pc:spChg>
        <pc:spChg chg="mod">
          <ac:chgData name="Artur Surowiecki" userId="1b572f83-de07-43e2-b1a6-9a0116983841" providerId="ADAL" clId="{9724752C-F2B0-483F-97C9-B9F42C58F725}" dt="2025-08-29T12:34:09.758" v="7146" actId="122"/>
          <ac:spMkLst>
            <pc:docMk/>
            <pc:sldMk cId="118043773" sldId="287"/>
            <ac:spMk id="3" creationId="{4389A8F5-E435-B03F-C9F0-65805CDEA37C}"/>
          </ac:spMkLst>
        </pc:spChg>
        <pc:spChg chg="mod">
          <ac:chgData name="Artur Surowiecki" userId="1b572f83-de07-43e2-b1a6-9a0116983841" providerId="ADAL" clId="{9724752C-F2B0-483F-97C9-B9F42C58F725}" dt="2025-08-29T10:49:09.752" v="6805" actId="20577"/>
          <ac:spMkLst>
            <pc:docMk/>
            <pc:sldMk cId="118043773" sldId="287"/>
            <ac:spMk id="171" creationId="{6E78A8DB-7A23-FFDE-F375-EE2E2ED43FB4}"/>
          </ac:spMkLst>
        </pc:spChg>
        <pc:picChg chg="add mod">
          <ac:chgData name="Artur Surowiecki" userId="1b572f83-de07-43e2-b1a6-9a0116983841" providerId="ADAL" clId="{9724752C-F2B0-483F-97C9-B9F42C58F725}" dt="2025-08-29T12:33:59.469" v="7144" actId="1076"/>
          <ac:picMkLst>
            <pc:docMk/>
            <pc:sldMk cId="118043773" sldId="287"/>
            <ac:picMk id="5" creationId="{DD37936F-FCC6-49E2-C118-E2EC70A71F8E}"/>
          </ac:picMkLst>
        </pc:picChg>
      </pc:sldChg>
      <pc:sldChg chg="addSp modSp add mod ord">
        <pc:chgData name="Artur Surowiecki" userId="1b572f83-de07-43e2-b1a6-9a0116983841" providerId="ADAL" clId="{9724752C-F2B0-483F-97C9-B9F42C58F725}" dt="2025-08-29T12:35:42.310" v="7165" actId="1076"/>
        <pc:sldMkLst>
          <pc:docMk/>
          <pc:sldMk cId="3459524263" sldId="288"/>
        </pc:sldMkLst>
        <pc:spChg chg="add mod">
          <ac:chgData name="Artur Surowiecki" userId="1b572f83-de07-43e2-b1a6-9a0116983841" providerId="ADAL" clId="{9724752C-F2B0-483F-97C9-B9F42C58F725}" dt="2025-08-28T16:23:30.821" v="6494" actId="404"/>
          <ac:spMkLst>
            <pc:docMk/>
            <pc:sldMk cId="3459524263" sldId="288"/>
            <ac:spMk id="2" creationId="{342A7384-76F0-8562-CCEB-C3E7C240CB06}"/>
          </ac:spMkLst>
        </pc:spChg>
        <pc:spChg chg="mod">
          <ac:chgData name="Artur Surowiecki" userId="1b572f83-de07-43e2-b1a6-9a0116983841" providerId="ADAL" clId="{9724752C-F2B0-483F-97C9-B9F42C58F725}" dt="2025-08-29T12:35:42.310" v="7165" actId="1076"/>
          <ac:spMkLst>
            <pc:docMk/>
            <pc:sldMk cId="3459524263" sldId="288"/>
            <ac:spMk id="3" creationId="{4DAAB0D1-F697-E76F-C925-F7ACBCE11960}"/>
          </ac:spMkLst>
        </pc:spChg>
        <pc:spChg chg="mod">
          <ac:chgData name="Artur Surowiecki" userId="1b572f83-de07-43e2-b1a6-9a0116983841" providerId="ADAL" clId="{9724752C-F2B0-483F-97C9-B9F42C58F725}" dt="2025-08-29T10:54:55.520" v="6922" actId="20577"/>
          <ac:spMkLst>
            <pc:docMk/>
            <pc:sldMk cId="3459524263" sldId="288"/>
            <ac:spMk id="171" creationId="{05602ECC-AD7C-13F6-19D7-7055EBAF839D}"/>
          </ac:spMkLst>
        </pc:spChg>
      </pc:sldChg>
      <pc:sldChg chg="add del">
        <pc:chgData name="Artur Surowiecki" userId="1b572f83-de07-43e2-b1a6-9a0116983841" providerId="ADAL" clId="{9724752C-F2B0-483F-97C9-B9F42C58F725}" dt="2025-08-28T16:00:58.640" v="6417" actId="2696"/>
        <pc:sldMkLst>
          <pc:docMk/>
          <pc:sldMk cId="998471295" sldId="289"/>
        </pc:sldMkLst>
      </pc:sldChg>
      <pc:sldChg chg="delSp modSp add del mod">
        <pc:chgData name="Artur Surowiecki" userId="1b572f83-de07-43e2-b1a6-9a0116983841" providerId="ADAL" clId="{9724752C-F2B0-483F-97C9-B9F42C58F725}" dt="2025-08-28T16:05:22.119" v="6451" actId="47"/>
        <pc:sldMkLst>
          <pc:docMk/>
          <pc:sldMk cId="3673354706" sldId="449"/>
        </pc:sldMkLst>
      </pc:sldChg>
      <pc:sldChg chg="addSp delSp modSp add mod ord">
        <pc:chgData name="Artur Surowiecki" userId="1b572f83-de07-43e2-b1a6-9a0116983841" providerId="ADAL" clId="{9724752C-F2B0-483F-97C9-B9F42C58F725}" dt="2025-08-29T12:35:01.352" v="7148" actId="122"/>
        <pc:sldMkLst>
          <pc:docMk/>
          <pc:sldMk cId="4211057793" sldId="450"/>
        </pc:sldMkLst>
        <pc:spChg chg="add mod">
          <ac:chgData name="Artur Surowiecki" userId="1b572f83-de07-43e2-b1a6-9a0116983841" providerId="ADAL" clId="{9724752C-F2B0-483F-97C9-B9F42C58F725}" dt="2025-08-29T12:35:01.352" v="7148" actId="122"/>
          <ac:spMkLst>
            <pc:docMk/>
            <pc:sldMk cId="4211057793" sldId="450"/>
            <ac:spMk id="4" creationId="{46944827-A7C7-2318-955E-5D39E9D26F30}"/>
          </ac:spMkLst>
        </pc:spChg>
        <pc:spChg chg="add mod">
          <ac:chgData name="Artur Surowiecki" userId="1b572f83-de07-43e2-b1a6-9a0116983841" providerId="ADAL" clId="{9724752C-F2B0-483F-97C9-B9F42C58F725}" dt="2025-08-28T16:06:50.405" v="6458" actId="14100"/>
          <ac:spMkLst>
            <pc:docMk/>
            <pc:sldMk cId="4211057793" sldId="450"/>
            <ac:spMk id="19" creationId="{A8136DCF-D8EB-537C-4A50-85DA57658FD6}"/>
          </ac:spMkLst>
        </pc:spChg>
        <pc:spChg chg="mod">
          <ac:chgData name="Artur Surowiecki" userId="1b572f83-de07-43e2-b1a6-9a0116983841" providerId="ADAL" clId="{9724752C-F2B0-483F-97C9-B9F42C58F725}" dt="2025-08-29T11:40:35.135" v="6952" actId="20577"/>
          <ac:spMkLst>
            <pc:docMk/>
            <pc:sldMk cId="4211057793" sldId="450"/>
            <ac:spMk id="171" creationId="{D62AA49C-4156-2C3B-1D74-6A8CEF619877}"/>
          </ac:spMkLst>
        </pc:spChg>
        <pc:picChg chg="add mod">
          <ac:chgData name="Artur Surowiecki" userId="1b572f83-de07-43e2-b1a6-9a0116983841" providerId="ADAL" clId="{9724752C-F2B0-483F-97C9-B9F42C58F725}" dt="2025-08-28T16:06:30.295" v="6456" actId="1076"/>
          <ac:picMkLst>
            <pc:docMk/>
            <pc:sldMk cId="4211057793" sldId="450"/>
            <ac:picMk id="8" creationId="{3539A767-2A09-15C6-E48C-CC7B4CE37408}"/>
          </ac:picMkLst>
        </pc:picChg>
        <pc:picChg chg="add mod">
          <ac:chgData name="Artur Surowiecki" userId="1b572f83-de07-43e2-b1a6-9a0116983841" providerId="ADAL" clId="{9724752C-F2B0-483F-97C9-B9F42C58F725}" dt="2025-08-28T16:06:24.092" v="6454" actId="1076"/>
          <ac:picMkLst>
            <pc:docMk/>
            <pc:sldMk cId="4211057793" sldId="450"/>
            <ac:picMk id="11" creationId="{0884392E-732C-89BA-B63D-EBEA5E8F1623}"/>
          </ac:picMkLst>
        </pc:picChg>
        <pc:picChg chg="add mod">
          <ac:chgData name="Artur Surowiecki" userId="1b572f83-de07-43e2-b1a6-9a0116983841" providerId="ADAL" clId="{9724752C-F2B0-483F-97C9-B9F42C58F725}" dt="2025-08-28T16:06:26.579" v="6455" actId="1076"/>
          <ac:picMkLst>
            <pc:docMk/>
            <pc:sldMk cId="4211057793" sldId="450"/>
            <ac:picMk id="18" creationId="{65701C2A-FE79-7DD1-2556-41FE4A2E0AA5}"/>
          </ac:picMkLst>
        </pc:picChg>
      </pc:sldChg>
      <pc:sldChg chg="addSp new mod">
        <pc:chgData name="Artur Surowiecki" userId="1b572f83-de07-43e2-b1a6-9a0116983841" providerId="ADAL" clId="{9724752C-F2B0-483F-97C9-B9F42C58F725}" dt="2025-08-29T12:03:53.616" v="6964" actId="22"/>
        <pc:sldMkLst>
          <pc:docMk/>
          <pc:sldMk cId="3615209334" sldId="451"/>
        </pc:sldMkLst>
        <pc:picChg chg="add">
          <ac:chgData name="Artur Surowiecki" userId="1b572f83-de07-43e2-b1a6-9a0116983841" providerId="ADAL" clId="{9724752C-F2B0-483F-97C9-B9F42C58F725}" dt="2025-08-29T12:03:53.616" v="6964" actId="22"/>
          <ac:picMkLst>
            <pc:docMk/>
            <pc:sldMk cId="3615209334" sldId="451"/>
            <ac:picMk id="3" creationId="{0A8F3FA5-8121-24F3-4698-EFFBDAD1240B}"/>
          </ac:picMkLst>
        </pc:picChg>
      </pc:sldChg>
      <pc:sldChg chg="addSp new mod">
        <pc:chgData name="Artur Surowiecki" userId="1b572f83-de07-43e2-b1a6-9a0116983841" providerId="ADAL" clId="{9724752C-F2B0-483F-97C9-B9F42C58F725}" dt="2025-08-29T12:28:41.826" v="7097" actId="22"/>
        <pc:sldMkLst>
          <pc:docMk/>
          <pc:sldMk cId="1384829501" sldId="452"/>
        </pc:sldMkLst>
        <pc:picChg chg="add">
          <ac:chgData name="Artur Surowiecki" userId="1b572f83-de07-43e2-b1a6-9a0116983841" providerId="ADAL" clId="{9724752C-F2B0-483F-97C9-B9F42C58F725}" dt="2025-08-29T12:28:41.826" v="7097" actId="22"/>
          <ac:picMkLst>
            <pc:docMk/>
            <pc:sldMk cId="1384829501" sldId="452"/>
            <ac:picMk id="3" creationId="{96F74988-2080-3585-ACD4-AE8B69C4B09B}"/>
          </ac:picMkLst>
        </pc:picChg>
      </pc:sldChg>
      <pc:sldMasterChg chg="del delSldLayout">
        <pc:chgData name="Artur Surowiecki" userId="1b572f83-de07-43e2-b1a6-9a0116983841" providerId="ADAL" clId="{9724752C-F2B0-483F-97C9-B9F42C58F725}" dt="2025-08-28T16:05:22.119" v="6451" actId="47"/>
        <pc:sldMasterMkLst>
          <pc:docMk/>
          <pc:sldMasterMk cId="951566705" sldId="2147483661"/>
        </pc:sldMasterMkLst>
        <pc:sldLayoutChg chg="del">
          <pc:chgData name="Artur Surowiecki" userId="1b572f83-de07-43e2-b1a6-9a0116983841" providerId="ADAL" clId="{9724752C-F2B0-483F-97C9-B9F42C58F725}" dt="2025-08-28T16:05:22.119" v="6451" actId="47"/>
          <pc:sldLayoutMkLst>
            <pc:docMk/>
            <pc:sldMasterMk cId="951566705" sldId="2147483661"/>
            <pc:sldLayoutMk cId="2373991024" sldId="2147483662"/>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3505698020" sldId="2147483663"/>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2534512973" sldId="2147483664"/>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2859573765" sldId="2147483665"/>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4132756259" sldId="2147483666"/>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2277895027" sldId="2147483667"/>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2366685570" sldId="2147483668"/>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2686903833" sldId="2147483669"/>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2496600576" sldId="2147483670"/>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3532057460" sldId="2147483671"/>
          </pc:sldLayoutMkLst>
        </pc:sldLayoutChg>
        <pc:sldLayoutChg chg="del">
          <pc:chgData name="Artur Surowiecki" userId="1b572f83-de07-43e2-b1a6-9a0116983841" providerId="ADAL" clId="{9724752C-F2B0-483F-97C9-B9F42C58F725}" dt="2025-08-28T16:05:22.119" v="6451" actId="47"/>
          <pc:sldLayoutMkLst>
            <pc:docMk/>
            <pc:sldMasterMk cId="951566705" sldId="2147483661"/>
            <pc:sldLayoutMk cId="3908985362" sldId="2147483672"/>
          </pc:sldLayoutMkLst>
        </pc:sldLayoutChg>
      </pc:sldMasterChg>
    </pc:docChg>
  </pc:docChgLst>
  <pc:docChgLst>
    <pc:chgData name="Artur Surowiecki" userId="S::asurowiecki@imgw.pl::1b572f83-de07-43e2-b1a6-9a0116983841" providerId="AD" clId="Web-{31EC7701-497C-144B-751F-89F589F0B21C}"/>
    <pc:docChg chg="modSld">
      <pc:chgData name="Artur Surowiecki" userId="S::asurowiecki@imgw.pl::1b572f83-de07-43e2-b1a6-9a0116983841" providerId="AD" clId="Web-{31EC7701-497C-144B-751F-89F589F0B21C}" dt="2025-08-31T11:17:49.560" v="0" actId="20577"/>
      <pc:docMkLst>
        <pc:docMk/>
      </pc:docMkLst>
      <pc:sldChg chg="modSp">
        <pc:chgData name="Artur Surowiecki" userId="S::asurowiecki@imgw.pl::1b572f83-de07-43e2-b1a6-9a0116983841" providerId="AD" clId="Web-{31EC7701-497C-144B-751F-89F589F0B21C}" dt="2025-08-31T11:17:49.560" v="0" actId="20577"/>
        <pc:sldMkLst>
          <pc:docMk/>
          <pc:sldMk cId="0" sldId="260"/>
        </pc:sldMkLst>
        <pc:spChg chg="mod">
          <ac:chgData name="Artur Surowiecki" userId="S::asurowiecki@imgw.pl::1b572f83-de07-43e2-b1a6-9a0116983841" providerId="AD" clId="Web-{31EC7701-497C-144B-751F-89F589F0B21C}" dt="2025-08-31T11:17:49.560" v="0" actId="20577"/>
          <ac:spMkLst>
            <pc:docMk/>
            <pc:sldMk cId="0" sldId="260"/>
            <ac:spMk id="15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368675" cy="504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402138" y="0"/>
            <a:ext cx="3368675" cy="5048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53575"/>
            <a:ext cx="3368675" cy="5048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402138" y="9553575"/>
            <a:ext cx="3368675" cy="5048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e822a8b737_10_2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2e822a8b737_10_2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C80CB60E-E801-7056-4720-C99167E9435A}"/>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87511002-9EFA-98BB-596E-77DECB38518C}"/>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9FB17288-DF23-AAFE-A9F6-0408F7738521}"/>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286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822a8b737_10_12: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e822a8b737_10_12: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822a8b737_4_10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e822a8b737_4_10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07072B84-F256-786C-2C80-95EC55CEE5A7}"/>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118B86C8-AA8D-7429-1662-8F782891B5CD}"/>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08CAC1A8-E4DA-198B-D1E9-2FA3FFC78C1C}"/>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479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4: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1084D642-84D4-8253-56C9-AE534748E194}"/>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71577CA8-A255-EB96-F475-89C56F0FFD9A}"/>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4E5E2462-B645-766E-493A-0E29C29CFDE1}"/>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50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6: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6: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7: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7: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74E8CD0C-AADC-67CE-EEE9-E18A67A5094E}"/>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3202A055-4B88-3ADF-1BD5-6BE47286CCBF}"/>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23DF2336-F8C2-B615-97A2-070260995E79}"/>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62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e822a8b737_0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2e822a8b737_0_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039FBCD3-950A-5570-97DF-4C32DAA6DE6E}"/>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5174C837-1833-54D7-B682-0DC05E5C7931}"/>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CFFA7A61-CB82-3E16-533D-0D7F2604ED45}"/>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511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822a8b737_4_29: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2e822a8b737_4_2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e822a8b737_8_27: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e822a8b737_8_27: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B222477D-01C1-F842-CF1F-30252B768258}"/>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A1712E11-53E8-57C2-4C52-2397973FCC5A}"/>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28521748-AF6C-4294-6754-6ACC874FC471}"/>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4524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9: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e822a8b737_4_83: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2e822a8b737_4_83: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19DF8A68-427B-7DF9-8F7D-49EA6F2653D8}"/>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093099F4-910C-3A24-9FD3-D40D57F9D0B4}"/>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F68D43AB-C9DD-1175-87E2-655383B65413}"/>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570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e852b1b8d3_4_1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2e852b1b8d3_4_1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e822a8b737_4_9: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2e822a8b737_4_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C0B344DE-3174-EDD1-F435-7CADFBE5DD87}"/>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E76908D6-8A63-97F1-6CF5-F50D0803B1B5}"/>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FF21FC5F-CA79-9C16-CCA0-B631F38A6ADC}"/>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23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2: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822a8b737_8_11: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2e822a8b737_8_11: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822a8b737_10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e822a8b737_10_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16CE97D1-7D52-FF78-CC3C-653DD5843E66}"/>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19463749-E730-C1EC-1418-CEB5DC0EF7D9}"/>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4965F6B4-7456-1B3C-F671-EF84007342BD}"/>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91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e822a8b737_10_2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A2969A52-FA70-BFD9-9DEB-3DFABB20F269}"/>
            </a:ext>
          </a:extLst>
        </p:cNvPr>
        <p:cNvGrpSpPr/>
        <p:nvPr/>
      </p:nvGrpSpPr>
      <p:grpSpPr>
        <a:xfrm>
          <a:off x="0" y="0"/>
          <a:ext cx="0" cy="0"/>
          <a:chOff x="0" y="0"/>
          <a:chExt cx="0" cy="0"/>
        </a:xfrm>
      </p:grpSpPr>
      <p:sp>
        <p:nvSpPr>
          <p:cNvPr id="166" name="Google Shape;166;g2e822a8b737_10_28:notes">
            <a:extLst>
              <a:ext uri="{FF2B5EF4-FFF2-40B4-BE49-F238E27FC236}">
                <a16:creationId xmlns:a16="http://schemas.microsoft.com/office/drawing/2014/main" id="{46FA7DA7-EDD4-BE9D-F54A-69EEF016ABC0}"/>
              </a:ext>
            </a:extLst>
          </p:cNvPr>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e822a8b737_10_28:notes">
            <a:extLst>
              <a:ext uri="{FF2B5EF4-FFF2-40B4-BE49-F238E27FC236}">
                <a16:creationId xmlns:a16="http://schemas.microsoft.com/office/drawing/2014/main" id="{A92359FC-9F76-C854-93AD-B0864D550F33}"/>
              </a:ext>
            </a:extLst>
          </p:cNvPr>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83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
        <p:cNvGrpSpPr/>
        <p:nvPr/>
      </p:nvGrpSpPr>
      <p:grpSpPr>
        <a:xfrm>
          <a:off x="0" y="0"/>
          <a:ext cx="0" cy="0"/>
          <a:chOff x="0" y="0"/>
          <a:chExt cx="0" cy="0"/>
        </a:xfrm>
      </p:grpSpPr>
      <p:sp>
        <p:nvSpPr>
          <p:cNvPr id="16" name="Google Shape;16;p12"/>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 name="Google Shape;18;p12"/>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2"/>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79"/>
        <p:cNvGrpSpPr/>
        <p:nvPr/>
      </p:nvGrpSpPr>
      <p:grpSpPr>
        <a:xfrm>
          <a:off x="0" y="0"/>
          <a:ext cx="0" cy="0"/>
          <a:chOff x="0" y="0"/>
          <a:chExt cx="0" cy="0"/>
        </a:xfrm>
      </p:grpSpPr>
      <p:sp>
        <p:nvSpPr>
          <p:cNvPr id="80" name="Google Shape;80;p22"/>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2"/>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3"/>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3"/>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3"/>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1"/>
        <p:cNvGrpSpPr/>
        <p:nvPr/>
      </p:nvGrpSpPr>
      <p:grpSpPr>
        <a:xfrm>
          <a:off x="0" y="0"/>
          <a:ext cx="0" cy="0"/>
          <a:chOff x="0" y="0"/>
          <a:chExt cx="0" cy="0"/>
        </a:xfrm>
      </p:grpSpPr>
      <p:sp>
        <p:nvSpPr>
          <p:cNvPr id="22" name="Google Shape;22;p13"/>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3"/>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4"/>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5"/>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5"/>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5"/>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6"/>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6"/>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16"/>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3"/>
        <p:cNvGrpSpPr/>
        <p:nvPr/>
      </p:nvGrpSpPr>
      <p:grpSpPr>
        <a:xfrm>
          <a:off x="0" y="0"/>
          <a:ext cx="0" cy="0"/>
          <a:chOff x="0" y="0"/>
          <a:chExt cx="0" cy="0"/>
        </a:xfrm>
      </p:grpSpPr>
      <p:sp>
        <p:nvSpPr>
          <p:cNvPr id="44" name="Google Shape;44;p17"/>
          <p:cNvSpPr txBox="1">
            <a:spLocks noGrp="1"/>
          </p:cNvSpPr>
          <p:nvPr>
            <p:ph type="subTitle" idx="1"/>
          </p:nvPr>
        </p:nvSpPr>
        <p:spPr>
          <a:xfrm>
            <a:off x="1143000" y="1122480"/>
            <a:ext cx="6857640" cy="1106676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7"/>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17"/>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8"/>
        <p:cNvGrpSpPr/>
        <p:nvPr/>
      </p:nvGrpSpPr>
      <p:grpSpPr>
        <a:xfrm>
          <a:off x="0" y="0"/>
          <a:ext cx="0" cy="0"/>
          <a:chOff x="0" y="0"/>
          <a:chExt cx="0" cy="0"/>
        </a:xfrm>
      </p:grpSpPr>
      <p:sp>
        <p:nvSpPr>
          <p:cNvPr id="49" name="Google Shape;49;p18"/>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8"/>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8"/>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8"/>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6"/>
        <p:cNvGrpSpPr/>
        <p:nvPr/>
      </p:nvGrpSpPr>
      <p:grpSpPr>
        <a:xfrm>
          <a:off x="0" y="0"/>
          <a:ext cx="0" cy="0"/>
          <a:chOff x="0" y="0"/>
          <a:chExt cx="0" cy="0"/>
        </a:xfrm>
      </p:grpSpPr>
      <p:sp>
        <p:nvSpPr>
          <p:cNvPr id="57" name="Google Shape;57;p19"/>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9"/>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9"/>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64"/>
        <p:cNvGrpSpPr/>
        <p:nvPr/>
      </p:nvGrpSpPr>
      <p:grpSpPr>
        <a:xfrm>
          <a:off x="0" y="0"/>
          <a:ext cx="0" cy="0"/>
          <a:chOff x="0" y="0"/>
          <a:chExt cx="0" cy="0"/>
        </a:xfrm>
      </p:grpSpPr>
      <p:sp>
        <p:nvSpPr>
          <p:cNvPr id="65" name="Google Shape;65;p20"/>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20"/>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1143000" y="1122480"/>
            <a:ext cx="6857640" cy="238716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B8B8B"/>
              </a:buClr>
              <a:buSzPts val="900"/>
              <a:buFont typeface="Calibri"/>
              <a:buNone/>
              <a:defRPr sz="900" b="0" i="0" u="none" strike="noStrike" cap="none">
                <a:solidFill>
                  <a:srgbClr val="8B8B8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1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4" name="Google Shape;14;p1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www.hnms.gr/hnms/greek/index_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hnms.gr/hnms/greek/index_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hnms.gr/hnms/greek/index_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hnms.gr/hnms/greek/index_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p:nvPr/>
        </p:nvSpPr>
        <p:spPr>
          <a:xfrm>
            <a:off x="4679576" y="4677371"/>
            <a:ext cx="4464424" cy="18414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Google Shape;104;p1"/>
          <p:cNvSpPr/>
          <p:nvPr/>
        </p:nvSpPr>
        <p:spPr>
          <a:xfrm>
            <a:off x="0" y="4677371"/>
            <a:ext cx="4679576" cy="18414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Google Shape;105;p1"/>
          <p:cNvSpPr txBox="1">
            <a:spLocks noGrp="1"/>
          </p:cNvSpPr>
          <p:nvPr>
            <p:ph type="title"/>
          </p:nvPr>
        </p:nvSpPr>
        <p:spPr>
          <a:xfrm>
            <a:off x="133000" y="4825502"/>
            <a:ext cx="4589280" cy="148364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400"/>
              <a:buFont typeface="Arial"/>
              <a:buNone/>
            </a:pPr>
            <a:br>
              <a:rPr lang="en-US" sz="1400" dirty="0"/>
            </a:br>
            <a:r>
              <a:rPr lang="en-US" sz="1400" b="1" strike="noStrike" dirty="0">
                <a:solidFill>
                  <a:srgbClr val="FFFF00"/>
                </a:solidFill>
                <a:latin typeface="Calibri"/>
                <a:ea typeface="Calibri"/>
                <a:cs typeface="Calibri"/>
                <a:sym typeface="Calibri"/>
              </a:rPr>
              <a:t>IMGW-PIB</a:t>
            </a:r>
            <a:r>
              <a:rPr lang="en-US" sz="1400" b="1" strike="noStrike" dirty="0">
                <a:solidFill>
                  <a:srgbClr val="FFFFFF"/>
                </a:solidFill>
                <a:latin typeface="Calibri"/>
                <a:ea typeface="Calibri"/>
                <a:cs typeface="Calibri"/>
                <a:sym typeface="Calibri"/>
              </a:rPr>
              <a:t>: </a:t>
            </a:r>
            <a:r>
              <a:rPr lang="pl-PL" sz="1400" b="1" strike="noStrike" dirty="0">
                <a:solidFill>
                  <a:srgbClr val="FFFFFF"/>
                </a:solidFill>
                <a:latin typeface="Calibri"/>
                <a:ea typeface="Calibri"/>
                <a:cs typeface="Calibri"/>
                <a:sym typeface="Calibri"/>
              </a:rPr>
              <a:t>Artur Surowiecki, Andrzej Wyszogrodzki, Witold </a:t>
            </a:r>
            <a:r>
              <a:rPr lang="pl-PL" sz="1400" b="1" strike="noStrike" dirty="0" err="1">
                <a:solidFill>
                  <a:srgbClr val="FFFFFF"/>
                </a:solidFill>
                <a:latin typeface="Calibri"/>
                <a:ea typeface="Calibri"/>
                <a:cs typeface="Calibri"/>
                <a:sym typeface="Calibri"/>
              </a:rPr>
              <a:t>Interewicz</a:t>
            </a:r>
            <a:r>
              <a:rPr lang="pl-PL" sz="1400" b="1" strike="noStrike" dirty="0">
                <a:solidFill>
                  <a:srgbClr val="FFFFFF"/>
                </a:solidFill>
                <a:latin typeface="Calibri"/>
                <a:ea typeface="Calibri"/>
                <a:cs typeface="Calibri"/>
                <a:sym typeface="Calibri"/>
              </a:rPr>
              <a:t>, Grzegorz Zakrzewski, </a:t>
            </a:r>
            <a:r>
              <a:rPr lang="en-US" sz="1400" b="1" strike="noStrike" dirty="0">
                <a:solidFill>
                  <a:srgbClr val="FFFFFF"/>
                </a:solidFill>
                <a:latin typeface="Calibri"/>
                <a:ea typeface="Calibri"/>
                <a:cs typeface="Calibri"/>
                <a:sym typeface="Calibri"/>
              </a:rPr>
              <a:t>Jan </a:t>
            </a:r>
            <a:r>
              <a:rPr lang="en-US" sz="1400" b="1" strike="noStrike" dirty="0" err="1">
                <a:solidFill>
                  <a:srgbClr val="FFFFFF"/>
                </a:solidFill>
                <a:latin typeface="Calibri"/>
                <a:ea typeface="Calibri"/>
                <a:cs typeface="Calibri"/>
                <a:sym typeface="Calibri"/>
              </a:rPr>
              <a:t>Szturc</a:t>
            </a:r>
            <a:r>
              <a:rPr lang="en-US" sz="1400" b="1" strike="noStrike" dirty="0">
                <a:solidFill>
                  <a:srgbClr val="FFFFFF"/>
                </a:solidFill>
                <a:latin typeface="Calibri"/>
                <a:ea typeface="Calibri"/>
                <a:cs typeface="Calibri"/>
                <a:sym typeface="Calibri"/>
              </a:rPr>
              <a:t>, Anna Jurczyk, Katarzyna </a:t>
            </a:r>
            <a:r>
              <a:rPr lang="en-US" sz="1400" b="1" strike="noStrike" dirty="0" err="1">
                <a:solidFill>
                  <a:srgbClr val="FFFFFF"/>
                </a:solidFill>
                <a:latin typeface="Calibri"/>
                <a:ea typeface="Calibri"/>
                <a:cs typeface="Calibri"/>
                <a:sym typeface="Calibri"/>
              </a:rPr>
              <a:t>Ośródka</a:t>
            </a:r>
            <a:r>
              <a:rPr lang="en-US" sz="1400" b="1" strike="noStrike" dirty="0">
                <a:solidFill>
                  <a:srgbClr val="FFFFFF"/>
                </a:solidFill>
                <a:latin typeface="Calibri"/>
                <a:ea typeface="Calibri"/>
                <a:cs typeface="Calibri"/>
                <a:sym typeface="Calibri"/>
              </a:rPr>
              <a:t>, Magdalena </a:t>
            </a:r>
            <a:r>
              <a:rPr lang="pl-PL" sz="1400" b="1" strike="noStrike" dirty="0" err="1">
                <a:solidFill>
                  <a:srgbClr val="FFFFFF"/>
                </a:solidFill>
                <a:latin typeface="Calibri"/>
                <a:ea typeface="Calibri"/>
                <a:cs typeface="Calibri"/>
                <a:sym typeface="Calibri"/>
              </a:rPr>
              <a:t>Szaton</a:t>
            </a:r>
            <a:r>
              <a:rPr lang="en-US" sz="1400" b="1" strike="noStrike" dirty="0">
                <a:solidFill>
                  <a:srgbClr val="FFFFFF"/>
                </a:solidFill>
                <a:latin typeface="Calibri"/>
                <a:ea typeface="Calibri"/>
                <a:cs typeface="Calibri"/>
                <a:sym typeface="Calibri"/>
              </a:rPr>
              <a:t>, Radosław </a:t>
            </a:r>
            <a:r>
              <a:rPr lang="en-US" sz="1400" b="1" strike="noStrike" dirty="0" err="1">
                <a:solidFill>
                  <a:srgbClr val="FFFFFF"/>
                </a:solidFill>
                <a:latin typeface="Calibri"/>
                <a:ea typeface="Calibri"/>
                <a:cs typeface="Calibri"/>
                <a:sym typeface="Calibri"/>
              </a:rPr>
              <a:t>Drożdżoł</a:t>
            </a:r>
            <a:r>
              <a:rPr lang="en-US" sz="1400" b="1" strike="noStrike" dirty="0">
                <a:solidFill>
                  <a:srgbClr val="FFFFFF"/>
                </a:solidFill>
                <a:latin typeface="Calibri"/>
                <a:ea typeface="Calibri"/>
                <a:cs typeface="Calibri"/>
                <a:sym typeface="Calibri"/>
              </a:rPr>
              <a:t>, Bartłomiej Sobczyk, Adam </a:t>
            </a:r>
            <a:r>
              <a:rPr lang="en-US" sz="1400" b="1" strike="noStrike" dirty="0" err="1">
                <a:solidFill>
                  <a:srgbClr val="FFFFFF"/>
                </a:solidFill>
                <a:latin typeface="Calibri"/>
                <a:ea typeface="Calibri"/>
                <a:cs typeface="Calibri"/>
                <a:sym typeface="Calibri"/>
              </a:rPr>
              <a:t>Jaczewski</a:t>
            </a:r>
            <a:br>
              <a:rPr lang="en-US" sz="1400" b="1" strike="noStrike" dirty="0">
                <a:solidFill>
                  <a:srgbClr val="FFFFFF"/>
                </a:solidFill>
                <a:latin typeface="Calibri"/>
                <a:ea typeface="Calibri"/>
                <a:cs typeface="Calibri"/>
                <a:sym typeface="Calibri"/>
              </a:rPr>
            </a:br>
            <a:r>
              <a:rPr lang="en-US" sz="1400" b="1" strike="noStrike" dirty="0">
                <a:solidFill>
                  <a:srgbClr val="FFFF00"/>
                </a:solidFill>
                <a:latin typeface="Calibri"/>
                <a:ea typeface="Calibri"/>
                <a:cs typeface="Calibri"/>
                <a:sym typeface="Calibri"/>
              </a:rPr>
              <a:t>HNMS: </a:t>
            </a:r>
            <a:r>
              <a:rPr lang="en-US" sz="1400" b="1" strike="noStrike" dirty="0">
                <a:solidFill>
                  <a:schemeClr val="lt1"/>
                </a:solidFill>
                <a:latin typeface="Calibri"/>
                <a:ea typeface="Calibri"/>
                <a:cs typeface="Calibri"/>
                <a:sym typeface="Calibri"/>
              </a:rPr>
              <a:t>Flora </a:t>
            </a:r>
            <a:r>
              <a:rPr lang="en-US" sz="1400" b="1" strike="noStrike" dirty="0" err="1">
                <a:solidFill>
                  <a:schemeClr val="lt1"/>
                </a:solidFill>
                <a:latin typeface="Calibri"/>
                <a:ea typeface="Calibri"/>
                <a:cs typeface="Calibri"/>
                <a:sym typeface="Calibri"/>
              </a:rPr>
              <a:t>Gofa</a:t>
            </a:r>
            <a:r>
              <a:rPr lang="en-US" sz="1400" b="1" strike="noStrike" dirty="0">
                <a:solidFill>
                  <a:schemeClr val="lt1"/>
                </a:solidFill>
                <a:latin typeface="Calibri"/>
                <a:ea typeface="Calibri"/>
                <a:cs typeface="Calibri"/>
                <a:sym typeface="Calibri"/>
              </a:rPr>
              <a:t>, Dimitra </a:t>
            </a:r>
            <a:r>
              <a:rPr lang="en-US" sz="1400" b="1" strike="noStrike" dirty="0" err="1">
                <a:solidFill>
                  <a:schemeClr val="lt1"/>
                </a:solidFill>
                <a:latin typeface="Calibri"/>
                <a:ea typeface="Calibri"/>
                <a:cs typeface="Calibri"/>
                <a:sym typeface="Calibri"/>
              </a:rPr>
              <a:t>Boucouvala</a:t>
            </a:r>
            <a:br>
              <a:rPr lang="en-US" sz="1400" dirty="0"/>
            </a:br>
            <a:r>
              <a:rPr lang="en-US" sz="1400" b="1" strike="noStrike" dirty="0">
                <a:solidFill>
                  <a:srgbClr val="FFFF00"/>
                </a:solidFill>
                <a:latin typeface="Calibri"/>
                <a:ea typeface="Calibri"/>
                <a:cs typeface="Calibri"/>
                <a:sym typeface="Calibri"/>
              </a:rPr>
              <a:t>CIMA</a:t>
            </a:r>
            <a:r>
              <a:rPr lang="en-US" sz="1400" b="1" strike="noStrike" dirty="0">
                <a:solidFill>
                  <a:srgbClr val="FFFFFF"/>
                </a:solidFill>
                <a:latin typeface="Calibri"/>
                <a:ea typeface="Calibri"/>
                <a:cs typeface="Calibri"/>
                <a:sym typeface="Calibri"/>
              </a:rPr>
              <a:t>: Massimo </a:t>
            </a:r>
            <a:r>
              <a:rPr lang="en-US" sz="1400" b="1" strike="noStrike" dirty="0" err="1">
                <a:solidFill>
                  <a:srgbClr val="FFFFFF"/>
                </a:solidFill>
                <a:latin typeface="Calibri"/>
                <a:ea typeface="Calibri"/>
                <a:cs typeface="Calibri"/>
                <a:sym typeface="Calibri"/>
              </a:rPr>
              <a:t>Milelli</a:t>
            </a:r>
            <a:r>
              <a:rPr lang="en-US" sz="1400" b="1" strike="noStrike" dirty="0">
                <a:solidFill>
                  <a:srgbClr val="FFFFFF"/>
                </a:solidFill>
                <a:latin typeface="Calibri"/>
                <a:ea typeface="Calibri"/>
                <a:cs typeface="Calibri"/>
                <a:sym typeface="Calibri"/>
              </a:rPr>
              <a:t>, Elena Oberto, </a:t>
            </a:r>
            <a:r>
              <a:rPr lang="en-US" sz="1400" b="1" dirty="0">
                <a:solidFill>
                  <a:srgbClr val="FFFFFF"/>
                </a:solidFill>
                <a:latin typeface="Calibri"/>
                <a:ea typeface="Calibri"/>
                <a:cs typeface="Calibri"/>
                <a:sym typeface="Calibri"/>
              </a:rPr>
              <a:t>Francesco Uboldi</a:t>
            </a:r>
            <a:br>
              <a:rPr lang="en-US" sz="1400" b="1" dirty="0">
                <a:solidFill>
                  <a:srgbClr val="FFFFFF"/>
                </a:solidFill>
                <a:latin typeface="Calibri"/>
                <a:ea typeface="Calibri"/>
                <a:cs typeface="Calibri"/>
                <a:sym typeface="Calibri"/>
              </a:rPr>
            </a:br>
            <a:r>
              <a:rPr lang="en-US" sz="1400" b="1" dirty="0">
                <a:solidFill>
                  <a:srgbClr val="FFFF00"/>
                </a:solidFill>
                <a:latin typeface="Calibri"/>
                <a:ea typeface="Calibri"/>
                <a:cs typeface="Calibri"/>
                <a:sym typeface="Calibri"/>
              </a:rPr>
              <a:t>ARPA Piemonte</a:t>
            </a:r>
            <a:r>
              <a:rPr lang="en-US" sz="1400" b="1" dirty="0">
                <a:solidFill>
                  <a:schemeClr val="lt1"/>
                </a:solidFill>
                <a:latin typeface="Calibri"/>
                <a:ea typeface="Calibri"/>
                <a:cs typeface="Calibri"/>
                <a:sym typeface="Calibri"/>
              </a:rPr>
              <a:t>: Valeria </a:t>
            </a:r>
            <a:r>
              <a:rPr lang="en-US" sz="1400" b="1" dirty="0" err="1">
                <a:solidFill>
                  <a:schemeClr val="lt1"/>
                </a:solidFill>
                <a:latin typeface="Calibri"/>
                <a:ea typeface="Calibri"/>
                <a:cs typeface="Calibri"/>
                <a:sym typeface="Calibri"/>
              </a:rPr>
              <a:t>Garbero</a:t>
            </a:r>
            <a:endParaRPr sz="1400" b="1" dirty="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400"/>
              <a:buFont typeface="Arial"/>
              <a:buNone/>
            </a:pPr>
            <a:r>
              <a:rPr lang="en-US" sz="1400" b="1" dirty="0" err="1">
                <a:solidFill>
                  <a:srgbClr val="FFFF00"/>
                </a:solidFill>
                <a:latin typeface="Calibri"/>
                <a:ea typeface="Calibri"/>
                <a:cs typeface="Calibri"/>
                <a:sym typeface="Calibri"/>
              </a:rPr>
              <a:t>Politecnico</a:t>
            </a:r>
            <a:r>
              <a:rPr lang="en-US" sz="1400" b="1" dirty="0">
                <a:solidFill>
                  <a:srgbClr val="FFFF00"/>
                </a:solidFill>
                <a:latin typeface="Calibri"/>
                <a:ea typeface="Calibri"/>
                <a:cs typeface="Calibri"/>
                <a:sym typeface="Calibri"/>
              </a:rPr>
              <a:t> di Torino</a:t>
            </a:r>
            <a:r>
              <a:rPr lang="en-US" sz="1400" b="1" dirty="0">
                <a:solidFill>
                  <a:schemeClr val="lt1"/>
                </a:solidFill>
                <a:latin typeface="Calibri"/>
                <a:ea typeface="Calibri"/>
                <a:cs typeface="Calibri"/>
                <a:sym typeface="Calibri"/>
              </a:rPr>
              <a:t>: Tanguy </a:t>
            </a:r>
            <a:r>
              <a:rPr lang="en-US" sz="1400" b="1" dirty="0" err="1">
                <a:solidFill>
                  <a:schemeClr val="lt1"/>
                </a:solidFill>
                <a:latin typeface="Calibri"/>
                <a:ea typeface="Calibri"/>
                <a:cs typeface="Calibri"/>
                <a:sym typeface="Calibri"/>
              </a:rPr>
              <a:t>Houget</a:t>
            </a:r>
            <a:br>
              <a:rPr lang="en-US" sz="1400" dirty="0"/>
            </a:br>
            <a:r>
              <a:rPr lang="en-US" sz="1400" b="1" strike="noStrike" dirty="0">
                <a:solidFill>
                  <a:srgbClr val="FFFF00"/>
                </a:solidFill>
                <a:latin typeface="Calibri"/>
                <a:ea typeface="Calibri"/>
                <a:cs typeface="Calibri"/>
                <a:sym typeface="Calibri"/>
              </a:rPr>
              <a:t>CNMCA</a:t>
            </a:r>
            <a:r>
              <a:rPr lang="en-US" sz="1400" b="1" strike="noStrike" dirty="0">
                <a:solidFill>
                  <a:srgbClr val="FFFFFF"/>
                </a:solidFill>
                <a:latin typeface="Calibri"/>
                <a:ea typeface="Calibri"/>
                <a:cs typeface="Calibri"/>
                <a:sym typeface="Calibri"/>
              </a:rPr>
              <a:t>: </a:t>
            </a:r>
            <a:r>
              <a:rPr lang="pl-PL" sz="1400" b="1" strike="noStrike" dirty="0">
                <a:solidFill>
                  <a:srgbClr val="FFFFFF"/>
                </a:solidFill>
                <a:latin typeface="Calibri"/>
                <a:ea typeface="Calibri"/>
                <a:cs typeface="Calibri"/>
                <a:sym typeface="Calibri"/>
              </a:rPr>
              <a:t>Valerio </a:t>
            </a:r>
            <a:r>
              <a:rPr lang="pl-PL" sz="1400" b="1" strike="noStrike" dirty="0" err="1">
                <a:solidFill>
                  <a:srgbClr val="FFFFFF"/>
                </a:solidFill>
                <a:latin typeface="Calibri"/>
                <a:ea typeface="Calibri"/>
                <a:cs typeface="Calibri"/>
                <a:sym typeface="Calibri"/>
              </a:rPr>
              <a:t>Cardinali</a:t>
            </a:r>
            <a:br>
              <a:rPr lang="en-US" sz="1400" dirty="0"/>
            </a:br>
            <a:r>
              <a:rPr lang="en-US" sz="1400" b="1" strike="noStrike" dirty="0">
                <a:solidFill>
                  <a:srgbClr val="FFFFFF"/>
                </a:solidFill>
                <a:latin typeface="Calibri"/>
                <a:ea typeface="Calibri"/>
                <a:cs typeface="Calibri"/>
                <a:sym typeface="Calibri"/>
              </a:rPr>
              <a:t> </a:t>
            </a:r>
            <a:endParaRPr sz="1400" b="0" strike="noStrike" dirty="0">
              <a:solidFill>
                <a:srgbClr val="000000"/>
              </a:solidFill>
              <a:latin typeface="Calibri"/>
              <a:ea typeface="Calibri"/>
              <a:cs typeface="Calibri"/>
              <a:sym typeface="Calibri"/>
            </a:endParaRPr>
          </a:p>
        </p:txBody>
      </p:sp>
      <p:pic>
        <p:nvPicPr>
          <p:cNvPr id="106" name="Google Shape;106;p1"/>
          <p:cNvPicPr preferRelativeResize="0"/>
          <p:nvPr/>
        </p:nvPicPr>
        <p:blipFill rotWithShape="1">
          <a:blip r:embed="rId3">
            <a:alphaModFix/>
          </a:blip>
          <a:srcRect/>
          <a:stretch/>
        </p:blipFill>
        <p:spPr>
          <a:xfrm>
            <a:off x="2717206" y="2470399"/>
            <a:ext cx="3089520" cy="1796685"/>
          </a:xfrm>
          <a:prstGeom prst="rect">
            <a:avLst/>
          </a:prstGeom>
          <a:noFill/>
          <a:ln>
            <a:noFill/>
          </a:ln>
        </p:spPr>
      </p:pic>
      <p:pic>
        <p:nvPicPr>
          <p:cNvPr id="107" name="Google Shape;107;p1"/>
          <p:cNvPicPr preferRelativeResize="0"/>
          <p:nvPr/>
        </p:nvPicPr>
        <p:blipFill rotWithShape="1">
          <a:blip r:embed="rId4">
            <a:alphaModFix/>
          </a:blip>
          <a:srcRect/>
          <a:stretch/>
        </p:blipFill>
        <p:spPr>
          <a:xfrm>
            <a:off x="4592276" y="4727521"/>
            <a:ext cx="2220480" cy="740520"/>
          </a:xfrm>
          <a:prstGeom prst="rect">
            <a:avLst/>
          </a:prstGeom>
          <a:noFill/>
          <a:ln>
            <a:noFill/>
          </a:ln>
        </p:spPr>
      </p:pic>
      <p:pic>
        <p:nvPicPr>
          <p:cNvPr id="108" name="Google Shape;108;p1"/>
          <p:cNvPicPr preferRelativeResize="0"/>
          <p:nvPr/>
        </p:nvPicPr>
        <p:blipFill rotWithShape="1">
          <a:blip r:embed="rId5">
            <a:alphaModFix/>
          </a:blip>
          <a:srcRect/>
          <a:stretch/>
        </p:blipFill>
        <p:spPr>
          <a:xfrm>
            <a:off x="297360" y="302400"/>
            <a:ext cx="2026440" cy="479160"/>
          </a:xfrm>
          <a:prstGeom prst="rect">
            <a:avLst/>
          </a:prstGeom>
          <a:noFill/>
          <a:ln>
            <a:noFill/>
          </a:ln>
        </p:spPr>
      </p:pic>
      <p:pic>
        <p:nvPicPr>
          <p:cNvPr id="109" name="Google Shape;109;p1"/>
          <p:cNvPicPr preferRelativeResize="0"/>
          <p:nvPr/>
        </p:nvPicPr>
        <p:blipFill rotWithShape="1">
          <a:blip r:embed="rId6">
            <a:alphaModFix/>
          </a:blip>
          <a:srcRect/>
          <a:stretch/>
        </p:blipFill>
        <p:spPr>
          <a:xfrm>
            <a:off x="8430604" y="5591657"/>
            <a:ext cx="691920" cy="915480"/>
          </a:xfrm>
          <a:prstGeom prst="rect">
            <a:avLst/>
          </a:prstGeom>
          <a:noFill/>
          <a:ln>
            <a:noFill/>
          </a:ln>
        </p:spPr>
      </p:pic>
      <p:pic>
        <p:nvPicPr>
          <p:cNvPr id="110" name="Google Shape;110;p1"/>
          <p:cNvPicPr preferRelativeResize="0"/>
          <p:nvPr/>
        </p:nvPicPr>
        <p:blipFill rotWithShape="1">
          <a:blip r:embed="rId7">
            <a:alphaModFix/>
          </a:blip>
          <a:srcRect/>
          <a:stretch/>
        </p:blipFill>
        <p:spPr>
          <a:xfrm>
            <a:off x="7660209" y="5489124"/>
            <a:ext cx="772920" cy="985320"/>
          </a:xfrm>
          <a:prstGeom prst="rect">
            <a:avLst/>
          </a:prstGeom>
          <a:noFill/>
          <a:ln>
            <a:noFill/>
          </a:ln>
        </p:spPr>
      </p:pic>
      <p:sp>
        <p:nvSpPr>
          <p:cNvPr id="111" name="Google Shape;111;p1"/>
          <p:cNvSpPr/>
          <p:nvPr/>
        </p:nvSpPr>
        <p:spPr>
          <a:xfrm>
            <a:off x="746116" y="975529"/>
            <a:ext cx="7385400" cy="11988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1" strike="noStrike" dirty="0">
                <a:solidFill>
                  <a:srgbClr val="000000"/>
                </a:solidFill>
                <a:latin typeface="Times New Roman"/>
                <a:ea typeface="Times New Roman"/>
                <a:cs typeface="Times New Roman"/>
                <a:sym typeface="Times New Roman"/>
              </a:rPr>
              <a:t>Priority </a:t>
            </a:r>
            <a:r>
              <a:rPr lang="en-US" sz="2400" b="1" dirty="0">
                <a:solidFill>
                  <a:srgbClr val="000000"/>
                </a:solidFill>
                <a:latin typeface="Times New Roman"/>
                <a:ea typeface="Times New Roman"/>
                <a:cs typeface="Times New Roman"/>
                <a:sym typeface="Times New Roman"/>
              </a:rPr>
              <a:t>P</a:t>
            </a:r>
            <a:r>
              <a:rPr lang="en-US" sz="2400" b="1" strike="noStrike" dirty="0">
                <a:solidFill>
                  <a:srgbClr val="000000"/>
                </a:solidFill>
                <a:latin typeface="Times New Roman"/>
                <a:ea typeface="Times New Roman"/>
                <a:cs typeface="Times New Roman"/>
                <a:sym typeface="Times New Roman"/>
              </a:rPr>
              <a:t>roject: </a:t>
            </a:r>
            <a:r>
              <a:rPr lang="en-US" sz="2400" b="1" dirty="0">
                <a:solidFill>
                  <a:srgbClr val="000000"/>
                </a:solidFill>
                <a:latin typeface="Times New Roman"/>
                <a:ea typeface="Times New Roman"/>
                <a:cs typeface="Times New Roman"/>
                <a:sym typeface="Times New Roman"/>
              </a:rPr>
              <a:t>A</a:t>
            </a:r>
            <a:r>
              <a:rPr lang="en-US" sz="2400" b="1" strike="noStrike" dirty="0">
                <a:solidFill>
                  <a:srgbClr val="000000"/>
                </a:solidFill>
                <a:latin typeface="Times New Roman"/>
                <a:ea typeface="Times New Roman"/>
                <a:cs typeface="Times New Roman"/>
                <a:sym typeface="Times New Roman"/>
              </a:rPr>
              <a:t>POCS (</a:t>
            </a:r>
            <a:r>
              <a:rPr lang="en-US" sz="2400" b="1" strike="noStrike" dirty="0">
                <a:solidFill>
                  <a:srgbClr val="0070C0"/>
                </a:solidFill>
                <a:latin typeface="Times New Roman"/>
                <a:ea typeface="Times New Roman"/>
                <a:cs typeface="Times New Roman"/>
                <a:sym typeface="Times New Roman"/>
              </a:rPr>
              <a:t>A</a:t>
            </a:r>
            <a:r>
              <a:rPr lang="en-US" sz="2400" b="1" strike="noStrike" dirty="0">
                <a:solidFill>
                  <a:srgbClr val="000000"/>
                </a:solidFill>
                <a:latin typeface="Times New Roman"/>
                <a:ea typeface="Times New Roman"/>
                <a:cs typeface="Times New Roman"/>
                <a:sym typeface="Times New Roman"/>
              </a:rPr>
              <a:t>pplication of </a:t>
            </a:r>
            <a:r>
              <a:rPr lang="en-US" sz="2400" b="1" strike="noStrike" dirty="0">
                <a:solidFill>
                  <a:srgbClr val="0070C0"/>
                </a:solidFill>
                <a:latin typeface="Times New Roman"/>
                <a:ea typeface="Times New Roman"/>
                <a:cs typeface="Times New Roman"/>
                <a:sym typeface="Times New Roman"/>
              </a:rPr>
              <a:t>P</a:t>
            </a:r>
            <a:r>
              <a:rPr lang="en-US" sz="2400" b="1" strike="noStrike" dirty="0">
                <a:solidFill>
                  <a:srgbClr val="000000"/>
                </a:solidFill>
                <a:latin typeface="Times New Roman"/>
                <a:ea typeface="Times New Roman"/>
                <a:cs typeface="Times New Roman"/>
                <a:sym typeface="Times New Roman"/>
              </a:rPr>
              <a:t>ersonal Weather Station and </a:t>
            </a:r>
            <a:r>
              <a:rPr lang="en-US" sz="2400" b="1" strike="noStrike" dirty="0">
                <a:solidFill>
                  <a:srgbClr val="0070C0"/>
                </a:solidFill>
                <a:latin typeface="Times New Roman"/>
                <a:ea typeface="Times New Roman"/>
                <a:cs typeface="Times New Roman"/>
                <a:sym typeface="Times New Roman"/>
              </a:rPr>
              <a:t>O</a:t>
            </a:r>
            <a:r>
              <a:rPr lang="en-US" sz="2400" b="1" strike="noStrike" dirty="0">
                <a:solidFill>
                  <a:srgbClr val="000000"/>
                </a:solidFill>
                <a:latin typeface="Times New Roman"/>
                <a:ea typeface="Times New Roman"/>
                <a:cs typeface="Times New Roman"/>
                <a:sym typeface="Times New Roman"/>
              </a:rPr>
              <a:t>pportunistic Sensor Data </a:t>
            </a:r>
            <a:r>
              <a:rPr lang="en-US" sz="2400" b="1" strike="noStrike" dirty="0" err="1">
                <a:solidFill>
                  <a:srgbClr val="0070C0"/>
                </a:solidFill>
                <a:latin typeface="Times New Roman"/>
                <a:ea typeface="Times New Roman"/>
                <a:cs typeface="Times New Roman"/>
                <a:sym typeface="Times New Roman"/>
              </a:rPr>
              <a:t>C</a:t>
            </a:r>
            <a:r>
              <a:rPr lang="en-US" sz="2400" b="1" strike="noStrike" dirty="0" err="1">
                <a:solidFill>
                  <a:srgbClr val="000000"/>
                </a:solidFill>
                <a:latin typeface="Times New Roman"/>
                <a:ea typeface="Times New Roman"/>
                <a:cs typeface="Times New Roman"/>
                <a:sym typeface="Times New Roman"/>
              </a:rPr>
              <a:t>rowd</a:t>
            </a:r>
            <a:r>
              <a:rPr lang="en-US" sz="2400" b="1" strike="noStrike" dirty="0" err="1">
                <a:solidFill>
                  <a:srgbClr val="0070C0"/>
                </a:solidFill>
                <a:latin typeface="Times New Roman"/>
                <a:ea typeface="Times New Roman"/>
                <a:cs typeface="Times New Roman"/>
                <a:sym typeface="Times New Roman"/>
              </a:rPr>
              <a:t>S</a:t>
            </a:r>
            <a:r>
              <a:rPr lang="en-US" sz="2400" b="1" strike="noStrike" dirty="0" err="1">
                <a:solidFill>
                  <a:srgbClr val="000000"/>
                </a:solidFill>
                <a:latin typeface="Times New Roman"/>
                <a:ea typeface="Times New Roman"/>
                <a:cs typeface="Times New Roman"/>
                <a:sym typeface="Times New Roman"/>
              </a:rPr>
              <a:t>ourcing</a:t>
            </a:r>
            <a:r>
              <a:rPr lang="en-US" sz="2400" b="1" strike="noStrike" dirty="0">
                <a:solidFill>
                  <a:srgbClr val="000000"/>
                </a:solidFill>
                <a:latin typeface="Times New Roman"/>
                <a:ea typeface="Times New Roman"/>
                <a:cs typeface="Times New Roman"/>
                <a:sym typeface="Times New Roman"/>
              </a:rPr>
              <a:t>)</a:t>
            </a:r>
            <a:endParaRPr sz="2400" b="0" strike="noStrike" dirty="0">
              <a:solidFill>
                <a:schemeClr val="dk1"/>
              </a:solidFill>
              <a:latin typeface="Arial"/>
              <a:ea typeface="Arial"/>
              <a:cs typeface="Arial"/>
              <a:sym typeface="Arial"/>
            </a:endParaRPr>
          </a:p>
        </p:txBody>
      </p:sp>
      <p:pic>
        <p:nvPicPr>
          <p:cNvPr id="112" name="Google Shape;112;p1"/>
          <p:cNvPicPr preferRelativeResize="0"/>
          <p:nvPr/>
        </p:nvPicPr>
        <p:blipFill rotWithShape="1">
          <a:blip r:embed="rId8">
            <a:alphaModFix/>
          </a:blip>
          <a:srcRect b="20522"/>
          <a:stretch/>
        </p:blipFill>
        <p:spPr>
          <a:xfrm>
            <a:off x="477000" y="2474745"/>
            <a:ext cx="1846800" cy="1467720"/>
          </a:xfrm>
          <a:prstGeom prst="rect">
            <a:avLst/>
          </a:prstGeom>
          <a:noFill/>
          <a:ln>
            <a:noFill/>
          </a:ln>
        </p:spPr>
      </p:pic>
      <p:pic>
        <p:nvPicPr>
          <p:cNvPr id="113" name="Google Shape;113;p1"/>
          <p:cNvPicPr preferRelativeResize="0"/>
          <p:nvPr/>
        </p:nvPicPr>
        <p:blipFill rotWithShape="1">
          <a:blip r:embed="rId9">
            <a:alphaModFix/>
          </a:blip>
          <a:srcRect/>
          <a:stretch/>
        </p:blipFill>
        <p:spPr>
          <a:xfrm>
            <a:off x="4617560" y="5545393"/>
            <a:ext cx="1045440" cy="911880"/>
          </a:xfrm>
          <a:prstGeom prst="rect">
            <a:avLst/>
          </a:prstGeom>
          <a:noFill/>
          <a:ln>
            <a:noFill/>
          </a:ln>
        </p:spPr>
      </p:pic>
      <p:pic>
        <p:nvPicPr>
          <p:cNvPr id="114" name="Google Shape;114;p1" descr="Obraz zawierający tekst, logo, Czcionka, Grafika&#10;&#10;Opis wygenerowany automatycznie"/>
          <p:cNvPicPr preferRelativeResize="0"/>
          <p:nvPr/>
        </p:nvPicPr>
        <p:blipFill rotWithShape="1">
          <a:blip r:embed="rId10">
            <a:alphaModFix/>
          </a:blip>
          <a:srcRect/>
          <a:stretch/>
        </p:blipFill>
        <p:spPr>
          <a:xfrm>
            <a:off x="6471318" y="5759149"/>
            <a:ext cx="1150968" cy="600031"/>
          </a:xfrm>
          <a:prstGeom prst="rect">
            <a:avLst/>
          </a:prstGeom>
          <a:noFill/>
          <a:ln>
            <a:noFill/>
          </a:ln>
        </p:spPr>
      </p:pic>
      <p:pic>
        <p:nvPicPr>
          <p:cNvPr id="115" name="Google Shape;115;p1" descr="Obraz zawierający tekst, Czcionka&#10;&#10;Opis wygenerowany automatycznie"/>
          <p:cNvPicPr preferRelativeResize="0"/>
          <p:nvPr/>
        </p:nvPicPr>
        <p:blipFill rotWithShape="1">
          <a:blip r:embed="rId11">
            <a:alphaModFix/>
          </a:blip>
          <a:srcRect/>
          <a:stretch/>
        </p:blipFill>
        <p:spPr>
          <a:xfrm>
            <a:off x="6758192" y="4767533"/>
            <a:ext cx="2065244" cy="721591"/>
          </a:xfrm>
          <a:prstGeom prst="rect">
            <a:avLst/>
          </a:prstGeom>
          <a:noFill/>
          <a:ln>
            <a:noFill/>
          </a:ln>
        </p:spPr>
      </p:pic>
      <p:sp>
        <p:nvSpPr>
          <p:cNvPr id="116" name="Google Shape;116;p1"/>
          <p:cNvSpPr txBox="1"/>
          <p:nvPr/>
        </p:nvSpPr>
        <p:spPr>
          <a:xfrm>
            <a:off x="3678690" y="6539854"/>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SMC: 26 June 2024</a:t>
            </a:r>
            <a:endParaRPr sz="1800">
              <a:solidFill>
                <a:schemeClr val="dk1"/>
              </a:solidFill>
              <a:latin typeface="Arial"/>
              <a:ea typeface="Arial"/>
              <a:cs typeface="Arial"/>
              <a:sym typeface="Arial"/>
            </a:endParaRPr>
          </a:p>
        </p:txBody>
      </p:sp>
      <p:pic>
        <p:nvPicPr>
          <p:cNvPr id="117" name="Google Shape;117;p1"/>
          <p:cNvPicPr preferRelativeResize="0"/>
          <p:nvPr/>
        </p:nvPicPr>
        <p:blipFill rotWithShape="1">
          <a:blip r:embed="rId12">
            <a:alphaModFix/>
          </a:blip>
          <a:srcRect/>
          <a:stretch/>
        </p:blipFill>
        <p:spPr>
          <a:xfrm>
            <a:off x="5537200" y="5629464"/>
            <a:ext cx="873851" cy="7278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e822a8b737_10_2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 name="Google Shape;179;g2e822a8b737_10_2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 name="Google Shape;180;g2e822a8b737_10_2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81" name="Google Shape;181;g2e822a8b737_10_2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82" name="Google Shape;182;g2e822a8b737_10_20"/>
          <p:cNvPicPr preferRelativeResize="0"/>
          <p:nvPr/>
        </p:nvPicPr>
        <p:blipFill>
          <a:blip r:embed="rId4">
            <a:alphaModFix/>
          </a:blip>
          <a:stretch>
            <a:fillRect/>
          </a:stretch>
        </p:blipFill>
        <p:spPr>
          <a:xfrm>
            <a:off x="-403975" y="822850"/>
            <a:ext cx="9951949" cy="5597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D7BDDB18-8691-DB54-E1F3-CDDDE826BFB8}"/>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EF1E23DF-A2D9-C46E-0805-71421B5AD96B}"/>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2F5B240D-3EE8-7D2F-B6C2-17C7709E372E}"/>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34C732CA-B75D-A00F-9EF7-778CC0E97CEA}"/>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dirty="0">
                <a:solidFill>
                  <a:srgbClr val="FFFFFF"/>
                </a:solidFill>
                <a:latin typeface="Calibri"/>
                <a:ea typeface="Calibri"/>
                <a:cs typeface="Calibri"/>
                <a:sym typeface="Calibri"/>
              </a:rPr>
              <a:t>: </a:t>
            </a:r>
            <a:r>
              <a:rPr lang="pl-PL" sz="2000" b="1" dirty="0" err="1">
                <a:solidFill>
                  <a:srgbClr val="FFFFFF"/>
                </a:solidFill>
                <a:latin typeface="Calibri"/>
                <a:ea typeface="Calibri"/>
                <a:cs typeface="Calibri"/>
                <a:sym typeface="Calibri"/>
              </a:rPr>
              <a:t>S</a:t>
            </a:r>
            <a:r>
              <a:rPr lang="pl-PL" sz="2000" b="1" strike="noStrike" dirty="0" err="1">
                <a:solidFill>
                  <a:srgbClr val="FFFFFF"/>
                </a:solidFill>
                <a:latin typeface="Calibri"/>
                <a:ea typeface="Calibri"/>
                <a:cs typeface="Calibri"/>
                <a:sym typeface="Calibri"/>
              </a:rPr>
              <a:t>ubtask</a:t>
            </a:r>
            <a:r>
              <a:rPr lang="pl-PL" sz="2000" b="1" strike="noStrike" dirty="0">
                <a:solidFill>
                  <a:srgbClr val="FFFFFF"/>
                </a:solidFill>
                <a:latin typeface="Calibri"/>
                <a:ea typeface="Calibri"/>
                <a:cs typeface="Calibri"/>
                <a:sym typeface="Calibri"/>
              </a:rPr>
              <a:t> 1.3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B1A2CA14-8C5A-2F9C-2C98-E964388D52EB}"/>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903DBD02-3C34-2EF2-F18B-99ED06FEFBD2}"/>
              </a:ext>
            </a:extLst>
          </p:cNvPr>
          <p:cNvSpPr txBox="1"/>
          <p:nvPr/>
        </p:nvSpPr>
        <p:spPr>
          <a:xfrm>
            <a:off x="304919" y="1092820"/>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4" name="pole tekstowe 3">
            <a:extLst>
              <a:ext uri="{FF2B5EF4-FFF2-40B4-BE49-F238E27FC236}">
                <a16:creationId xmlns:a16="http://schemas.microsoft.com/office/drawing/2014/main" id="{D790ABA0-66C2-0D9E-F81F-B38207D615D1}"/>
              </a:ext>
            </a:extLst>
          </p:cNvPr>
          <p:cNvSpPr txBox="1"/>
          <p:nvPr/>
        </p:nvSpPr>
        <p:spPr>
          <a:xfrm>
            <a:off x="747133" y="2068360"/>
            <a:ext cx="8006574" cy="2900089"/>
          </a:xfrm>
          <a:prstGeom prst="rect">
            <a:avLst/>
          </a:prstGeom>
          <a:noFill/>
        </p:spPr>
        <p:txBody>
          <a:bodyPr wrap="square" rtlCol="0">
            <a:spAutoFit/>
          </a:bodyPr>
          <a:lstStyle/>
          <a:p>
            <a:pPr marL="285750" indent="-285750">
              <a:lnSpc>
                <a:spcPct val="114000"/>
              </a:lnSpc>
              <a:spcAft>
                <a:spcPts val="1200"/>
              </a:spcAft>
              <a:buFont typeface="Arial" panose="020B0604020202020204" pitchFamily="34" charset="0"/>
              <a:buChar char="•"/>
            </a:pPr>
            <a:r>
              <a:rPr lang="pl-PL" sz="1800" dirty="0"/>
              <a:t>A </a:t>
            </a:r>
            <a:r>
              <a:rPr lang="pl-PL" sz="1800" dirty="0" err="1"/>
              <a:t>large</a:t>
            </a:r>
            <a:r>
              <a:rPr lang="pl-PL" sz="1800" dirty="0"/>
              <a:t> part of </a:t>
            </a:r>
            <a:r>
              <a:rPr lang="pl-PL" sz="1800" dirty="0" err="1"/>
              <a:t>this</a:t>
            </a:r>
            <a:r>
              <a:rPr lang="pl-PL" sz="1800" dirty="0"/>
              <a:t> </a:t>
            </a:r>
            <a:r>
              <a:rPr lang="pl-PL" sz="1800" dirty="0" err="1"/>
              <a:t>subtask</a:t>
            </a:r>
            <a:r>
              <a:rPr lang="pl-PL" sz="1800" dirty="0"/>
              <a:t> </a:t>
            </a:r>
            <a:r>
              <a:rPr lang="pl-PL" sz="1800" dirty="0" err="1"/>
              <a:t>must</a:t>
            </a:r>
            <a:r>
              <a:rPr lang="pl-PL" sz="1800" dirty="0"/>
              <a:t> be </a:t>
            </a:r>
            <a:r>
              <a:rPr lang="pl-PL" sz="1800" dirty="0" err="1"/>
              <a:t>carried</a:t>
            </a:r>
            <a:r>
              <a:rPr lang="pl-PL" sz="1800" dirty="0"/>
              <a:t> out in paralel with the </a:t>
            </a:r>
            <a:r>
              <a:rPr lang="pl-PL" sz="1800" dirty="0" err="1"/>
              <a:t>subtask</a:t>
            </a:r>
            <a:r>
              <a:rPr lang="pl-PL" sz="1800" dirty="0"/>
              <a:t> 1.2 as </a:t>
            </a:r>
            <a:r>
              <a:rPr lang="pl-PL" sz="1800" dirty="0" err="1"/>
              <a:t>its</a:t>
            </a:r>
            <a:r>
              <a:rPr lang="pl-PL" sz="1800" dirty="0"/>
              <a:t> </a:t>
            </a:r>
            <a:r>
              <a:rPr lang="pl-PL" sz="1800" dirty="0" err="1"/>
              <a:t>deliverables</a:t>
            </a:r>
            <a:r>
              <a:rPr lang="pl-PL" sz="1800" dirty="0"/>
              <a:t> </a:t>
            </a:r>
            <a:r>
              <a:rPr lang="pl-PL" sz="1800" dirty="0" err="1"/>
              <a:t>largely</a:t>
            </a:r>
            <a:r>
              <a:rPr lang="pl-PL" sz="1800" dirty="0"/>
              <a:t> </a:t>
            </a:r>
            <a:r>
              <a:rPr lang="pl-PL" sz="1800" dirty="0" err="1"/>
              <a:t>overlap</a:t>
            </a:r>
            <a:r>
              <a:rPr lang="pl-PL" sz="1800" dirty="0"/>
              <a:t> with the </a:t>
            </a:r>
            <a:r>
              <a:rPr lang="pl-PL" sz="1800" dirty="0" err="1"/>
              <a:t>results</a:t>
            </a:r>
            <a:r>
              <a:rPr lang="pl-PL" sz="1800" dirty="0"/>
              <a:t> of </a:t>
            </a:r>
            <a:r>
              <a:rPr lang="pl-PL" sz="1800" dirty="0" err="1"/>
              <a:t>that</a:t>
            </a:r>
            <a:r>
              <a:rPr lang="pl-PL" sz="1800" dirty="0"/>
              <a:t> </a:t>
            </a:r>
            <a:r>
              <a:rPr lang="pl-PL" sz="1800" dirty="0" err="1"/>
              <a:t>subtask</a:t>
            </a:r>
            <a:r>
              <a:rPr lang="pl-PL" sz="1800" dirty="0"/>
              <a:t>.</a:t>
            </a:r>
          </a:p>
          <a:p>
            <a:pPr marL="285750" indent="-285750">
              <a:lnSpc>
                <a:spcPct val="114000"/>
              </a:lnSpc>
              <a:spcAft>
                <a:spcPts val="1200"/>
              </a:spcAft>
              <a:buFont typeface="Arial" panose="020B0604020202020204" pitchFamily="34" charset="0"/>
              <a:buChar char="•"/>
            </a:pPr>
            <a:r>
              <a:rPr lang="pl-PL" sz="1800" dirty="0"/>
              <a:t>The API </a:t>
            </a:r>
            <a:r>
              <a:rPr lang="pl-PL" sz="1800" dirty="0" err="1"/>
              <a:t>prepared</a:t>
            </a:r>
            <a:r>
              <a:rPr lang="pl-PL" sz="1800" dirty="0"/>
              <a:t> as a part of the </a:t>
            </a:r>
            <a:r>
              <a:rPr lang="pl-PL" sz="1800" dirty="0" err="1"/>
              <a:t>subtask</a:t>
            </a:r>
            <a:r>
              <a:rPr lang="pl-PL" sz="1800" dirty="0"/>
              <a:t> 1.2 </a:t>
            </a:r>
            <a:r>
              <a:rPr lang="pl-PL" sz="1800" dirty="0" err="1"/>
              <a:t>should</a:t>
            </a:r>
            <a:r>
              <a:rPr lang="pl-PL" sz="1800" dirty="0"/>
              <a:t> be </a:t>
            </a:r>
            <a:r>
              <a:rPr lang="pl-PL" sz="1800" dirty="0" err="1"/>
              <a:t>enable</a:t>
            </a:r>
            <a:r>
              <a:rPr lang="pl-PL" sz="1800" dirty="0"/>
              <a:t> </a:t>
            </a:r>
            <a:r>
              <a:rPr lang="pl-PL" sz="1800" dirty="0" err="1"/>
              <a:t>adaptation</a:t>
            </a:r>
            <a:r>
              <a:rPr lang="pl-PL" sz="1800" dirty="0"/>
              <a:t> to </a:t>
            </a:r>
            <a:r>
              <a:rPr lang="pl-PL" sz="1800" dirty="0" err="1"/>
              <a:t>new</a:t>
            </a:r>
            <a:r>
              <a:rPr lang="pl-PL" sz="1800" dirty="0"/>
              <a:t> PWS data </a:t>
            </a:r>
            <a:r>
              <a:rPr lang="pl-PL" sz="1800" dirty="0" err="1"/>
              <a:t>protocols</a:t>
            </a:r>
            <a:r>
              <a:rPr lang="pl-PL" sz="1800" dirty="0"/>
              <a:t>.</a:t>
            </a:r>
          </a:p>
          <a:p>
            <a:pPr marL="285750" indent="-285750">
              <a:lnSpc>
                <a:spcPct val="114000"/>
              </a:lnSpc>
              <a:spcAft>
                <a:spcPts val="1200"/>
              </a:spcAft>
              <a:buFont typeface="Arial" panose="020B0604020202020204" pitchFamily="34" charset="0"/>
              <a:buChar char="•"/>
            </a:pPr>
            <a:r>
              <a:rPr lang="pl-PL" sz="1800" dirty="0"/>
              <a:t>We plan to </a:t>
            </a:r>
            <a:r>
              <a:rPr lang="pl-PL" sz="1800" dirty="0" err="1"/>
              <a:t>use</a:t>
            </a:r>
            <a:r>
              <a:rPr lang="pl-PL" sz="1800" dirty="0"/>
              <a:t> PWS data </a:t>
            </a:r>
            <a:r>
              <a:rPr lang="pl-PL" sz="1800" dirty="0" err="1"/>
              <a:t>transmitted</a:t>
            </a:r>
            <a:r>
              <a:rPr lang="pl-PL" sz="1800" dirty="0"/>
              <a:t> via APRS (Automatic </a:t>
            </a:r>
            <a:r>
              <a:rPr lang="pl-PL" sz="1800" dirty="0" err="1"/>
              <a:t>Packet</a:t>
            </a:r>
            <a:r>
              <a:rPr lang="pl-PL" sz="1800" dirty="0"/>
              <a:t> Reporting System). </a:t>
            </a:r>
            <a:r>
              <a:rPr lang="pl-PL" sz="1800" dirty="0" err="1"/>
              <a:t>This</a:t>
            </a:r>
            <a:r>
              <a:rPr lang="pl-PL" sz="1800" dirty="0"/>
              <a:t> </a:t>
            </a:r>
            <a:r>
              <a:rPr lang="pl-PL" sz="1800" dirty="0" err="1"/>
              <a:t>task</a:t>
            </a:r>
            <a:r>
              <a:rPr lang="pl-PL" sz="1800" dirty="0"/>
              <a:t> </a:t>
            </a:r>
            <a:r>
              <a:rPr lang="pl-PL" sz="1800" dirty="0" err="1"/>
              <a:t>requires</a:t>
            </a:r>
            <a:r>
              <a:rPr lang="pl-PL" sz="1800" dirty="0"/>
              <a:t> </a:t>
            </a:r>
            <a:r>
              <a:rPr lang="pl-PL" sz="1800" dirty="0" err="1"/>
              <a:t>an</a:t>
            </a:r>
            <a:r>
              <a:rPr lang="pl-PL" sz="1800" dirty="0"/>
              <a:t> </a:t>
            </a:r>
            <a:r>
              <a:rPr lang="pl-PL" sz="1800" dirty="0" err="1"/>
              <a:t>additional</a:t>
            </a:r>
            <a:r>
              <a:rPr lang="pl-PL" sz="1800" dirty="0"/>
              <a:t> API module </a:t>
            </a:r>
            <a:r>
              <a:rPr lang="pl-PL" sz="1800" dirty="0" err="1"/>
              <a:t>that</a:t>
            </a:r>
            <a:r>
              <a:rPr lang="pl-PL" sz="1800" dirty="0"/>
              <a:t> </a:t>
            </a:r>
            <a:r>
              <a:rPr lang="pl-PL" sz="1800" dirty="0" err="1"/>
              <a:t>enable</a:t>
            </a:r>
            <a:r>
              <a:rPr lang="pl-PL" sz="1800" dirty="0"/>
              <a:t> </a:t>
            </a:r>
            <a:r>
              <a:rPr lang="pl-PL" sz="1800" dirty="0" err="1"/>
              <a:t>decoding</a:t>
            </a:r>
            <a:r>
              <a:rPr lang="pl-PL" sz="1800" dirty="0"/>
              <a:t>, </a:t>
            </a:r>
            <a:r>
              <a:rPr lang="pl-PL" sz="1800" dirty="0" err="1"/>
              <a:t>inserting</a:t>
            </a:r>
            <a:r>
              <a:rPr lang="pl-PL" sz="1800" dirty="0"/>
              <a:t> and </a:t>
            </a:r>
            <a:r>
              <a:rPr lang="pl-PL" sz="1800" dirty="0" err="1"/>
              <a:t>storying</a:t>
            </a:r>
            <a:r>
              <a:rPr lang="pl-PL" sz="1800" dirty="0"/>
              <a:t> </a:t>
            </a:r>
            <a:r>
              <a:rPr lang="pl-PL" sz="1800" dirty="0" err="1"/>
              <a:t>this</a:t>
            </a:r>
            <a:r>
              <a:rPr lang="pl-PL" sz="1800" dirty="0"/>
              <a:t> data </a:t>
            </a:r>
            <a:r>
              <a:rPr lang="pl-PL" sz="1800" dirty="0" err="1"/>
              <a:t>into</a:t>
            </a:r>
            <a:r>
              <a:rPr lang="pl-PL" sz="1800" dirty="0"/>
              <a:t> </a:t>
            </a:r>
            <a:r>
              <a:rPr lang="pl-PL" sz="1800" dirty="0" err="1"/>
              <a:t>PostgreSQL</a:t>
            </a:r>
            <a:r>
              <a:rPr lang="pl-PL" sz="1800" dirty="0"/>
              <a:t> </a:t>
            </a:r>
            <a:r>
              <a:rPr lang="pl-PL" sz="1800" dirty="0" err="1"/>
              <a:t>databse</a:t>
            </a:r>
            <a:r>
              <a:rPr lang="pl-PL" sz="1800" dirty="0"/>
              <a:t>. </a:t>
            </a:r>
            <a:r>
              <a:rPr lang="pl-PL" sz="1800" dirty="0" err="1"/>
              <a:t>This</a:t>
            </a:r>
            <a:r>
              <a:rPr lang="pl-PL" sz="1800" dirty="0"/>
              <a:t> module </a:t>
            </a:r>
            <a:r>
              <a:rPr lang="pl-PL" sz="1800" dirty="0" err="1"/>
              <a:t>is</a:t>
            </a:r>
            <a:r>
              <a:rPr lang="pl-PL" sz="1800" dirty="0"/>
              <a:t> </a:t>
            </a:r>
            <a:r>
              <a:rPr lang="pl-PL" sz="1800" dirty="0" err="1"/>
              <a:t>currently</a:t>
            </a:r>
            <a:r>
              <a:rPr lang="pl-PL" sz="1800" dirty="0"/>
              <a:t> </a:t>
            </a:r>
            <a:r>
              <a:rPr lang="pl-PL" sz="1800" dirty="0" err="1"/>
              <a:t>under</a:t>
            </a:r>
            <a:r>
              <a:rPr lang="pl-PL" sz="1800" dirty="0"/>
              <a:t> development.</a:t>
            </a:r>
          </a:p>
        </p:txBody>
      </p:sp>
    </p:spTree>
    <p:extLst>
      <p:ext uri="{BB962C8B-B14F-4D97-AF65-F5344CB8AC3E}">
        <p14:creationId xmlns:p14="http://schemas.microsoft.com/office/powerpoint/2010/main" val="384903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e822a8b737_10_12"/>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 name="Google Shape;188;g2e822a8b737_10_12"/>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g2e822a8b737_10_12"/>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90" name="Google Shape;190;g2e822a8b737_10_12"/>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91" name="Google Shape;191;g2e822a8b737_10_12"/>
          <p:cNvPicPr preferRelativeResize="0"/>
          <p:nvPr/>
        </p:nvPicPr>
        <p:blipFill rotWithShape="1">
          <a:blip r:embed="rId4">
            <a:alphaModFix/>
          </a:blip>
          <a:srcRect/>
          <a:stretch/>
        </p:blipFill>
        <p:spPr>
          <a:xfrm>
            <a:off x="-403975" y="822850"/>
            <a:ext cx="9951949" cy="5597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A8F3FA5-8121-24F3-4698-EFFBDAD1240B}"/>
              </a:ext>
            </a:extLst>
          </p:cNvPr>
          <p:cNvPicPr>
            <a:picLocks noChangeAspect="1"/>
          </p:cNvPicPr>
          <p:nvPr/>
        </p:nvPicPr>
        <p:blipFill>
          <a:blip r:embed="rId2"/>
          <a:stretch>
            <a:fillRect/>
          </a:stretch>
        </p:blipFill>
        <p:spPr>
          <a:xfrm>
            <a:off x="6599" y="0"/>
            <a:ext cx="9130801" cy="6858000"/>
          </a:xfrm>
          <a:prstGeom prst="rect">
            <a:avLst/>
          </a:prstGeom>
        </p:spPr>
      </p:pic>
    </p:spTree>
    <p:extLst>
      <p:ext uri="{BB962C8B-B14F-4D97-AF65-F5344CB8AC3E}">
        <p14:creationId xmlns:p14="http://schemas.microsoft.com/office/powerpoint/2010/main" val="361520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e822a8b737_4_108"/>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 name="Google Shape;211;g2e822a8b737_4_108"/>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 name="Google Shape;212;g2e822a8b737_4_108"/>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13" name="Google Shape;213;g2e822a8b737_4_108"/>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14" name="Google Shape;214;g2e822a8b737_4_108"/>
          <p:cNvPicPr preferRelativeResize="0"/>
          <p:nvPr/>
        </p:nvPicPr>
        <p:blipFill>
          <a:blip r:embed="rId4">
            <a:alphaModFix/>
          </a:blip>
          <a:stretch>
            <a:fillRect/>
          </a:stretch>
        </p:blipFill>
        <p:spPr>
          <a:xfrm>
            <a:off x="152400" y="792900"/>
            <a:ext cx="2228850" cy="742950"/>
          </a:xfrm>
          <a:prstGeom prst="rect">
            <a:avLst/>
          </a:prstGeom>
          <a:noFill/>
          <a:ln>
            <a:noFill/>
          </a:ln>
        </p:spPr>
      </p:pic>
      <p:sp>
        <p:nvSpPr>
          <p:cNvPr id="215" name="Google Shape;215;g2e822a8b737_4_108"/>
          <p:cNvSpPr txBox="1"/>
          <p:nvPr/>
        </p:nvSpPr>
        <p:spPr>
          <a:xfrm>
            <a:off x="2517300" y="741075"/>
            <a:ext cx="60705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chemeClr val="dk1"/>
                </a:solidFill>
              </a:rPr>
              <a:t>SubTask 2.1: Adaptation of the RainGaugeQC system to CML-based precipitation data</a:t>
            </a:r>
            <a:endParaRPr sz="2000" b="1">
              <a:solidFill>
                <a:schemeClr val="dk1"/>
              </a:solidFill>
            </a:endParaRPr>
          </a:p>
        </p:txBody>
      </p:sp>
      <p:sp>
        <p:nvSpPr>
          <p:cNvPr id="216" name="Google Shape;216;g2e822a8b737_4_108"/>
          <p:cNvSpPr txBox="1"/>
          <p:nvPr/>
        </p:nvSpPr>
        <p:spPr>
          <a:xfrm>
            <a:off x="169200" y="1879550"/>
            <a:ext cx="5086200" cy="462277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1800" dirty="0">
                <a:solidFill>
                  <a:schemeClr val="dk1"/>
                </a:solidFill>
              </a:rPr>
              <a:t>CML-based precipitation is </a:t>
            </a:r>
            <a:r>
              <a:rPr lang="en-US" sz="1800" dirty="0" err="1">
                <a:solidFill>
                  <a:schemeClr val="dk1"/>
                </a:solidFill>
              </a:rPr>
              <a:t>characteri</a:t>
            </a:r>
            <a:r>
              <a:rPr lang="pl-PL" sz="1800" dirty="0">
                <a:solidFill>
                  <a:schemeClr val="dk1"/>
                </a:solidFill>
              </a:rPr>
              <a:t>z</a:t>
            </a:r>
            <a:r>
              <a:rPr lang="en-US" sz="1800" dirty="0">
                <a:solidFill>
                  <a:schemeClr val="dk1"/>
                </a:solidFill>
              </a:rPr>
              <a:t>ed by a spatial distribution and error structure very different from point rain gauge or spatial radar data.</a:t>
            </a:r>
            <a:endParaRPr sz="1800" dirty="0">
              <a:solidFill>
                <a:schemeClr val="dk1"/>
              </a:solidFill>
            </a:endParaRPr>
          </a:p>
          <a:p>
            <a:pPr marL="0" lvl="0" indent="0" algn="l" rtl="0">
              <a:lnSpc>
                <a:spcPct val="115000"/>
              </a:lnSpc>
              <a:spcBef>
                <a:spcPts val="1200"/>
              </a:spcBef>
              <a:spcAft>
                <a:spcPts val="0"/>
              </a:spcAft>
              <a:buNone/>
            </a:pPr>
            <a:r>
              <a:rPr lang="en-US" sz="1800" dirty="0">
                <a:solidFill>
                  <a:schemeClr val="dk1"/>
                </a:solidFill>
              </a:rPr>
              <a:t>The uncertainty in the precipitation estimation depends on the length of the link, the signal frequency, interference from moisture in the atmosphere, among others. </a:t>
            </a:r>
            <a:endParaRPr sz="1800" dirty="0">
              <a:solidFill>
                <a:schemeClr val="dk1"/>
              </a:solidFill>
            </a:endParaRPr>
          </a:p>
          <a:p>
            <a:pPr marL="0" lvl="0" indent="0" algn="l" rtl="0">
              <a:lnSpc>
                <a:spcPct val="115000"/>
              </a:lnSpc>
              <a:spcBef>
                <a:spcPts val="1200"/>
              </a:spcBef>
              <a:spcAft>
                <a:spcPts val="0"/>
              </a:spcAft>
              <a:buNone/>
            </a:pPr>
            <a:r>
              <a:rPr lang="en-US" sz="1800" dirty="0">
                <a:solidFill>
                  <a:schemeClr val="dk1"/>
                </a:solidFill>
              </a:rPr>
              <a:t>Many of these factors are impossible to quantify.</a:t>
            </a:r>
            <a:r>
              <a:rPr lang="pl-PL" sz="1800" dirty="0">
                <a:solidFill>
                  <a:schemeClr val="dk1"/>
                </a:solidFill>
              </a:rPr>
              <a:t> </a:t>
            </a:r>
            <a:r>
              <a:rPr lang="en-US" sz="1800" dirty="0">
                <a:solidFill>
                  <a:schemeClr val="tx1"/>
                </a:solidFill>
              </a:rPr>
              <a:t>It is therefore necessary to develop a QC methodology that takes these specifics into account.</a:t>
            </a:r>
            <a:endParaRPr sz="1800" dirty="0">
              <a:solidFill>
                <a:schemeClr val="tx1"/>
              </a:solidFill>
            </a:endParaRPr>
          </a:p>
        </p:txBody>
      </p:sp>
      <p:pic>
        <p:nvPicPr>
          <p:cNvPr id="217" name="Google Shape;217;g2e822a8b737_4_108"/>
          <p:cNvPicPr preferRelativeResize="0"/>
          <p:nvPr/>
        </p:nvPicPr>
        <p:blipFill>
          <a:blip r:embed="rId5">
            <a:alphaModFix/>
          </a:blip>
          <a:stretch>
            <a:fillRect/>
          </a:stretch>
        </p:blipFill>
        <p:spPr>
          <a:xfrm>
            <a:off x="5238600" y="1879550"/>
            <a:ext cx="3753000" cy="3689081"/>
          </a:xfrm>
          <a:prstGeom prst="rect">
            <a:avLst/>
          </a:prstGeom>
          <a:noFill/>
          <a:ln>
            <a:noFill/>
          </a:ln>
        </p:spPr>
      </p:pic>
      <p:sp>
        <p:nvSpPr>
          <p:cNvPr id="218" name="Google Shape;218;g2e822a8b737_4_108"/>
          <p:cNvSpPr txBox="1"/>
          <p:nvPr/>
        </p:nvSpPr>
        <p:spPr>
          <a:xfrm>
            <a:off x="5255400" y="5567421"/>
            <a:ext cx="3468000" cy="129057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000"/>
              </a:spcBef>
              <a:spcAft>
                <a:spcPts val="0"/>
              </a:spcAft>
              <a:buNone/>
            </a:pPr>
            <a:r>
              <a:rPr lang="en-US" sz="1600" i="1" dirty="0">
                <a:solidFill>
                  <a:schemeClr val="dk1"/>
                </a:solidFill>
              </a:rPr>
              <a:t>Participants: Katarzyna </a:t>
            </a:r>
            <a:r>
              <a:rPr lang="en-US" sz="1600" i="1" dirty="0" err="1">
                <a:solidFill>
                  <a:schemeClr val="dk1"/>
                </a:solidFill>
              </a:rPr>
              <a:t>Ośródka</a:t>
            </a:r>
            <a:r>
              <a:rPr lang="en-US" sz="1600" i="1" dirty="0">
                <a:solidFill>
                  <a:schemeClr val="dk1"/>
                </a:solidFill>
              </a:rPr>
              <a:t>, Magdalena </a:t>
            </a:r>
            <a:r>
              <a:rPr lang="pl-PL" sz="1600" i="1" dirty="0" err="1">
                <a:solidFill>
                  <a:schemeClr val="dk1"/>
                </a:solidFill>
              </a:rPr>
              <a:t>Szaton</a:t>
            </a:r>
            <a:r>
              <a:rPr lang="en-US" sz="1600" i="1" dirty="0">
                <a:solidFill>
                  <a:schemeClr val="dk1"/>
                </a:solidFill>
              </a:rPr>
              <a:t>, Anna Jurczyk, Jan </a:t>
            </a:r>
            <a:r>
              <a:rPr lang="en-US" sz="1600" i="1" dirty="0" err="1">
                <a:solidFill>
                  <a:schemeClr val="dk1"/>
                </a:solidFill>
              </a:rPr>
              <a:t>Szturc</a:t>
            </a:r>
            <a:r>
              <a:rPr lang="en-US" sz="1600" i="1" dirty="0">
                <a:solidFill>
                  <a:schemeClr val="dk1"/>
                </a:solidFill>
              </a:rPr>
              <a:t> (IMGW-PIB)</a:t>
            </a:r>
            <a:endParaRPr sz="1600" i="1"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1185A77D-0D1D-A5BD-46ED-0BE812BCB614}"/>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439DBE59-FA09-8BA5-684D-44F009AFBB83}"/>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910ACFD5-85C4-D500-FDA9-68AFBE1E52CA}"/>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F588DEC7-B4B6-03E8-3642-CA4D97D8B4F3}"/>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strike="noStrike" dirty="0">
                <a:solidFill>
                  <a:srgbClr val="FFFFFF"/>
                </a:solidFill>
                <a:latin typeface="Calibri"/>
                <a:ea typeface="Calibri"/>
                <a:cs typeface="Calibri"/>
                <a:sym typeface="Calibri"/>
              </a:rPr>
              <a:t>: </a:t>
            </a:r>
            <a:r>
              <a:rPr lang="pl-PL" sz="2000" b="1" strike="noStrike" dirty="0" err="1">
                <a:solidFill>
                  <a:srgbClr val="FFFFFF"/>
                </a:solidFill>
                <a:latin typeface="Calibri"/>
                <a:ea typeface="Calibri"/>
                <a:cs typeface="Calibri"/>
                <a:sym typeface="Calibri"/>
              </a:rPr>
              <a:t>Subtask</a:t>
            </a:r>
            <a:r>
              <a:rPr lang="pl-PL" sz="2000" b="1" strike="noStrike" dirty="0">
                <a:solidFill>
                  <a:srgbClr val="FFFFFF"/>
                </a:solidFill>
                <a:latin typeface="Calibri"/>
                <a:ea typeface="Calibri"/>
                <a:cs typeface="Calibri"/>
                <a:sym typeface="Calibri"/>
              </a:rPr>
              <a:t> 2.1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D66947E9-87A4-D653-E3E3-B5B4D8F9B2F3}"/>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271E94DD-116D-A90B-FFA0-84A24BEB19D8}"/>
              </a:ext>
            </a:extLst>
          </p:cNvPr>
          <p:cNvSpPr txBox="1"/>
          <p:nvPr/>
        </p:nvSpPr>
        <p:spPr>
          <a:xfrm>
            <a:off x="304920" y="1092820"/>
            <a:ext cx="8448786" cy="523220"/>
          </a:xfrm>
          <a:prstGeom prst="rect">
            <a:avLst/>
          </a:prstGeom>
          <a:noFill/>
        </p:spPr>
        <p:txBody>
          <a:bodyPr wrap="square" rtlCol="0">
            <a:spAutoFit/>
          </a:bodyPr>
          <a:lstStyle/>
          <a:p>
            <a:pPr algn="ctr"/>
            <a:r>
              <a:rPr lang="pl-PL" sz="2800" dirty="0" err="1"/>
              <a:t>Current</a:t>
            </a:r>
            <a:r>
              <a:rPr lang="pl-PL" sz="2800" dirty="0"/>
              <a:t> status of </a:t>
            </a:r>
            <a:r>
              <a:rPr lang="pl-PL" sz="2800" dirty="0" err="1"/>
              <a:t>work</a:t>
            </a:r>
            <a:endParaRPr lang="pl-PL" sz="2800" dirty="0"/>
          </a:p>
        </p:txBody>
      </p:sp>
      <p:sp>
        <p:nvSpPr>
          <p:cNvPr id="2" name="pole tekstowe 1">
            <a:extLst>
              <a:ext uri="{FF2B5EF4-FFF2-40B4-BE49-F238E27FC236}">
                <a16:creationId xmlns:a16="http://schemas.microsoft.com/office/drawing/2014/main" id="{1A8B1FF7-46C1-81A1-BA3A-0F3BEA01E05B}"/>
              </a:ext>
            </a:extLst>
          </p:cNvPr>
          <p:cNvSpPr txBox="1"/>
          <p:nvPr/>
        </p:nvSpPr>
        <p:spPr>
          <a:xfrm>
            <a:off x="513366" y="1914471"/>
            <a:ext cx="8031892" cy="3361177"/>
          </a:xfrm>
          <a:prstGeom prst="rect">
            <a:avLst/>
          </a:prstGeom>
          <a:noFill/>
        </p:spPr>
        <p:txBody>
          <a:bodyPr wrap="square" rtlCol="0">
            <a:spAutoFit/>
          </a:bodyPr>
          <a:lstStyle/>
          <a:p>
            <a:pPr marL="342900" indent="-342900">
              <a:lnSpc>
                <a:spcPct val="120000"/>
              </a:lnSpc>
              <a:spcAft>
                <a:spcPts val="1200"/>
              </a:spcAft>
              <a:buFont typeface="Arial" panose="020B0604020202020204" pitchFamily="34" charset="0"/>
              <a:buChar char="•"/>
            </a:pPr>
            <a:r>
              <a:rPr lang="en-US" sz="1800" dirty="0"/>
              <a:t>Dictionary files were prepared with lists of commercial microwave links (CMLs) treated as virtual rain gauges. </a:t>
            </a:r>
            <a:endParaRPr lang="pl-PL" sz="1800" dirty="0"/>
          </a:p>
          <a:p>
            <a:pPr marL="342900" indent="-342900">
              <a:lnSpc>
                <a:spcPct val="120000"/>
              </a:lnSpc>
              <a:spcAft>
                <a:spcPts val="1200"/>
              </a:spcAft>
              <a:buFont typeface="Arial" panose="020B0604020202020204" pitchFamily="34" charset="0"/>
              <a:buChar char="•"/>
            </a:pPr>
            <a:r>
              <a:rPr lang="en-US" sz="1800" dirty="0"/>
              <a:t>CML data was processed and converted to formats compatible with the </a:t>
            </a:r>
            <a:r>
              <a:rPr lang="en-US" sz="1800" dirty="0" err="1"/>
              <a:t>RainGaugeQC</a:t>
            </a:r>
            <a:r>
              <a:rPr lang="en-US" sz="1800" dirty="0"/>
              <a:t> system, including conversion to a final time resolution of 10 min.</a:t>
            </a:r>
            <a:endParaRPr lang="pl-PL" sz="1800" dirty="0"/>
          </a:p>
          <a:p>
            <a:pPr marL="342900" indent="-342900">
              <a:lnSpc>
                <a:spcPct val="120000"/>
              </a:lnSpc>
              <a:spcAft>
                <a:spcPts val="1200"/>
              </a:spcAft>
              <a:buFont typeface="Arial" panose="020B0604020202020204" pitchFamily="34" charset="0"/>
              <a:buChar char="•"/>
            </a:pPr>
            <a:r>
              <a:rPr lang="en-US" sz="1800" dirty="0"/>
              <a:t>Work is currently underway to improve the loading of this data at the same time as data from telemetric rain gauges, and to adapt this software to precipitation data obtained from CMLs, which have a much more complex spatial structure.</a:t>
            </a:r>
            <a:endParaRPr lang="pl-PL" sz="1800" dirty="0"/>
          </a:p>
        </p:txBody>
      </p:sp>
    </p:spTree>
    <p:extLst>
      <p:ext uri="{BB962C8B-B14F-4D97-AF65-F5344CB8AC3E}">
        <p14:creationId xmlns:p14="http://schemas.microsoft.com/office/powerpoint/2010/main" val="24361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
          <p:cNvPicPr preferRelativeResize="0"/>
          <p:nvPr/>
        </p:nvPicPr>
        <p:blipFill rotWithShape="1">
          <a:blip r:embed="rId3">
            <a:alphaModFix/>
          </a:blip>
          <a:srcRect/>
          <a:stretch/>
        </p:blipFill>
        <p:spPr>
          <a:xfrm>
            <a:off x="1039542" y="738554"/>
            <a:ext cx="873851" cy="727883"/>
          </a:xfrm>
          <a:prstGeom prst="rect">
            <a:avLst/>
          </a:prstGeom>
          <a:noFill/>
          <a:ln>
            <a:noFill/>
          </a:ln>
        </p:spPr>
      </p:pic>
      <p:pic>
        <p:nvPicPr>
          <p:cNvPr id="224" name="Google Shape;224;p4"/>
          <p:cNvPicPr preferRelativeResize="0"/>
          <p:nvPr/>
        </p:nvPicPr>
        <p:blipFill rotWithShape="1">
          <a:blip r:embed="rId4">
            <a:alphaModFix/>
          </a:blip>
          <a:srcRect/>
          <a:stretch/>
        </p:blipFill>
        <p:spPr>
          <a:xfrm>
            <a:off x="3341473" y="612005"/>
            <a:ext cx="1457398" cy="759231"/>
          </a:xfrm>
          <a:prstGeom prst="rect">
            <a:avLst/>
          </a:prstGeom>
          <a:noFill/>
          <a:ln>
            <a:noFill/>
          </a:ln>
        </p:spPr>
      </p:pic>
      <p:sp>
        <p:nvSpPr>
          <p:cNvPr id="225" name="Google Shape;225;p4"/>
          <p:cNvSpPr/>
          <p:nvPr/>
        </p:nvSpPr>
        <p:spPr>
          <a:xfrm>
            <a:off x="229095" y="1678851"/>
            <a:ext cx="8685810" cy="4847679"/>
          </a:xfrm>
          <a:prstGeom prst="rect">
            <a:avLst/>
          </a:prstGeom>
          <a:noFill/>
          <a:ln>
            <a:noFill/>
          </a:ln>
        </p:spPr>
        <p:txBody>
          <a:bodyPr spcFirstLastPara="1" wrap="square" lIns="0" tIns="0" rIns="0" bIns="0" anchor="t" anchorCtr="0">
            <a:noAutofit/>
          </a:bodyPr>
          <a:lstStyle/>
          <a:p>
            <a:pPr marR="0" lvl="0" algn="l" rtl="0">
              <a:spcBef>
                <a:spcPts val="0"/>
              </a:spcBef>
              <a:spcAft>
                <a:spcPts val="0"/>
              </a:spcAft>
              <a:buClr>
                <a:srgbClr val="000000"/>
              </a:buClr>
              <a:buSzPts val="900"/>
            </a:pPr>
            <a:r>
              <a:rPr lang="en-US" sz="2000" b="1" dirty="0" err="1">
                <a:solidFill>
                  <a:srgbClr val="000000"/>
                </a:solidFill>
                <a:latin typeface="Arial"/>
                <a:ea typeface="Arial"/>
                <a:cs typeface="Arial"/>
                <a:sym typeface="Arial"/>
              </a:rPr>
              <a:t>SubTask</a:t>
            </a:r>
            <a:r>
              <a:rPr lang="en-US" sz="2000" b="1" dirty="0">
                <a:solidFill>
                  <a:srgbClr val="000000"/>
                </a:solidFill>
                <a:latin typeface="Arial"/>
                <a:ea typeface="Arial"/>
                <a:cs typeface="Arial"/>
                <a:sym typeface="Arial"/>
              </a:rPr>
              <a:t> 2.2: Titan lib applied to “not conventional” </a:t>
            </a:r>
            <a:r>
              <a:rPr lang="en-US" sz="2000" b="1" dirty="0" err="1">
                <a:solidFill>
                  <a:srgbClr val="000000"/>
                </a:solidFill>
                <a:latin typeface="Arial"/>
                <a:ea typeface="Arial"/>
                <a:cs typeface="Arial"/>
                <a:sym typeface="Arial"/>
              </a:rPr>
              <a:t>raingauge</a:t>
            </a:r>
            <a:r>
              <a:rPr lang="en-US" sz="2000" b="1" dirty="0">
                <a:solidFill>
                  <a:srgbClr val="000000"/>
                </a:solidFill>
                <a:latin typeface="Arial"/>
                <a:ea typeface="Arial"/>
                <a:cs typeface="Arial"/>
                <a:sym typeface="Arial"/>
              </a:rPr>
              <a:t> datasets</a:t>
            </a:r>
            <a:endParaRPr sz="2000" b="1" dirty="0">
              <a:solidFill>
                <a:srgbClr val="000000"/>
              </a:solidFill>
              <a:latin typeface="Arial"/>
              <a:ea typeface="Arial"/>
              <a:cs typeface="Arial"/>
              <a:sym typeface="Arial"/>
            </a:endParaRPr>
          </a:p>
          <a:p>
            <a:pPr marL="0" lvl="0" indent="0" algn="just" rtl="0">
              <a:spcBef>
                <a:spcPts val="1200"/>
              </a:spcBef>
              <a:spcAft>
                <a:spcPts val="0"/>
              </a:spcAft>
              <a:buClr>
                <a:schemeClr val="dk1"/>
              </a:buClr>
              <a:buSzPts val="1100"/>
              <a:buFont typeface="Arial"/>
              <a:buNone/>
            </a:pPr>
            <a:r>
              <a:rPr lang="en-US" sz="1800" dirty="0">
                <a:solidFill>
                  <a:schemeClr val="dk1"/>
                </a:solidFill>
                <a:highlight>
                  <a:schemeClr val="lt1"/>
                </a:highlight>
              </a:rPr>
              <a:t>It is useful and interesting to apply the QC (Titan software) also to "non-official" free networks, for instance “</a:t>
            </a:r>
            <a:r>
              <a:rPr lang="en-US" sz="1800" dirty="0" err="1">
                <a:solidFill>
                  <a:schemeClr val="dk1"/>
                </a:solidFill>
                <a:highlight>
                  <a:schemeClr val="lt1"/>
                </a:highlight>
              </a:rPr>
              <a:t>Meteonetwork</a:t>
            </a:r>
            <a:r>
              <a:rPr lang="en-US" sz="1800" dirty="0">
                <a:solidFill>
                  <a:schemeClr val="dk1"/>
                </a:solidFill>
                <a:highlight>
                  <a:schemeClr val="lt1"/>
                </a:highlight>
              </a:rPr>
              <a:t>”</a:t>
            </a:r>
            <a:endParaRPr lang="pl-PL" sz="1800" dirty="0">
              <a:solidFill>
                <a:schemeClr val="dk1"/>
              </a:solidFill>
              <a:highlight>
                <a:schemeClr val="lt1"/>
              </a:highlight>
            </a:endParaRPr>
          </a:p>
          <a:p>
            <a:pPr marL="0" lvl="0" indent="0" algn="just" rtl="0">
              <a:spcBef>
                <a:spcPts val="1200"/>
              </a:spcBef>
              <a:spcAft>
                <a:spcPts val="0"/>
              </a:spcAft>
              <a:buClr>
                <a:schemeClr val="dk1"/>
              </a:buClr>
              <a:buSzPts val="1100"/>
              <a:buFont typeface="Arial"/>
              <a:buNone/>
            </a:pPr>
            <a:r>
              <a:rPr lang="en-US" sz="1600" b="1" dirty="0">
                <a:solidFill>
                  <a:srgbClr val="000000"/>
                </a:solidFill>
                <a:latin typeface="Arial"/>
                <a:ea typeface="Arial"/>
                <a:cs typeface="Arial"/>
                <a:sym typeface="Arial"/>
              </a:rPr>
              <a:t>Participating scientists: Francesco </a:t>
            </a:r>
            <a:r>
              <a:rPr lang="en-US" sz="1600" b="1" dirty="0" err="1">
                <a:solidFill>
                  <a:srgbClr val="000000"/>
                </a:solidFill>
                <a:latin typeface="Arial"/>
                <a:ea typeface="Arial"/>
                <a:cs typeface="Arial"/>
                <a:sym typeface="Arial"/>
              </a:rPr>
              <a:t>Uboldi</a:t>
            </a:r>
            <a:r>
              <a:rPr lang="en-US" sz="1600" b="1" dirty="0">
                <a:solidFill>
                  <a:srgbClr val="000000"/>
                </a:solidFill>
                <a:latin typeface="Arial"/>
                <a:ea typeface="Arial"/>
                <a:cs typeface="Arial"/>
                <a:sym typeface="Arial"/>
              </a:rPr>
              <a:t>, Elena Oberto, Massimo </a:t>
            </a:r>
            <a:r>
              <a:rPr lang="en-US" sz="1600" b="1" dirty="0" err="1">
                <a:solidFill>
                  <a:srgbClr val="000000"/>
                </a:solidFill>
                <a:latin typeface="Arial"/>
                <a:ea typeface="Arial"/>
                <a:cs typeface="Arial"/>
                <a:sym typeface="Arial"/>
              </a:rPr>
              <a:t>Milelli</a:t>
            </a:r>
            <a:r>
              <a:rPr lang="en-US" sz="1600" b="1" dirty="0">
                <a:solidFill>
                  <a:srgbClr val="000000"/>
                </a:solidFill>
                <a:latin typeface="Arial"/>
                <a:ea typeface="Arial"/>
                <a:cs typeface="Arial"/>
                <a:sym typeface="Arial"/>
              </a:rPr>
              <a:t> (CIMA)</a:t>
            </a:r>
            <a:endParaRPr sz="1600" dirty="0">
              <a:solidFill>
                <a:srgbClr val="000000"/>
              </a:solidFill>
              <a:latin typeface="Arial"/>
              <a:ea typeface="Arial"/>
              <a:cs typeface="Arial"/>
              <a:sym typeface="Arial"/>
            </a:endParaRPr>
          </a:p>
          <a:p>
            <a:pPr marR="0" lvl="0" algn="l" rtl="0">
              <a:spcBef>
                <a:spcPts val="1080"/>
              </a:spcBef>
              <a:spcAft>
                <a:spcPts val="0"/>
              </a:spcAft>
              <a:buClr>
                <a:srgbClr val="000000"/>
              </a:buClr>
              <a:buSzPts val="900"/>
            </a:pPr>
            <a:endParaRPr lang="pl-PL" sz="2000" b="1" dirty="0">
              <a:solidFill>
                <a:srgbClr val="000000"/>
              </a:solidFill>
              <a:latin typeface="Arial"/>
              <a:ea typeface="Arial"/>
              <a:cs typeface="Arial"/>
              <a:sym typeface="Arial"/>
            </a:endParaRPr>
          </a:p>
          <a:p>
            <a:pPr marR="0" lvl="0" algn="l" rtl="0">
              <a:spcBef>
                <a:spcPts val="1080"/>
              </a:spcBef>
              <a:spcAft>
                <a:spcPts val="0"/>
              </a:spcAft>
              <a:buClr>
                <a:srgbClr val="000000"/>
              </a:buClr>
              <a:buSzPts val="900"/>
            </a:pPr>
            <a:r>
              <a:rPr lang="en-US" sz="2000" b="1" dirty="0" err="1">
                <a:solidFill>
                  <a:srgbClr val="000000"/>
                </a:solidFill>
                <a:latin typeface="Arial"/>
                <a:ea typeface="Arial"/>
                <a:cs typeface="Arial"/>
                <a:sym typeface="Arial"/>
              </a:rPr>
              <a:t>SubTask</a:t>
            </a:r>
            <a:r>
              <a:rPr lang="en-US" sz="2000" b="1" dirty="0">
                <a:solidFill>
                  <a:srgbClr val="000000"/>
                </a:solidFill>
                <a:latin typeface="Arial"/>
                <a:ea typeface="Arial"/>
                <a:cs typeface="Arial"/>
                <a:sym typeface="Arial"/>
              </a:rPr>
              <a:t> 2.3: Quality control procedure for T2m and Rh2m%</a:t>
            </a:r>
            <a:endParaRPr lang="pl-PL" sz="2000" b="1" dirty="0">
              <a:solidFill>
                <a:srgbClr val="000000"/>
              </a:solidFill>
              <a:latin typeface="Arial"/>
              <a:ea typeface="Arial"/>
              <a:cs typeface="Arial"/>
              <a:sym typeface="Arial"/>
            </a:endParaRPr>
          </a:p>
          <a:p>
            <a:pPr marL="285750" lvl="0" indent="-285750" algn="just" rtl="0">
              <a:spcBef>
                <a:spcPts val="0"/>
              </a:spcBef>
              <a:spcAft>
                <a:spcPts val="0"/>
              </a:spcAft>
              <a:buFont typeface="Arial" panose="020B0604020202020204" pitchFamily="34" charset="0"/>
              <a:buChar char="•"/>
            </a:pPr>
            <a:r>
              <a:rPr lang="en-US" sz="1700" dirty="0">
                <a:solidFill>
                  <a:schemeClr val="dk1"/>
                </a:solidFill>
              </a:rPr>
              <a:t>Primary scope: apply Spatial Consistency Test (SCT, </a:t>
            </a:r>
            <a:r>
              <a:rPr lang="en-US" sz="1600" dirty="0">
                <a:solidFill>
                  <a:schemeClr val="dk1"/>
                </a:solidFill>
              </a:rPr>
              <a:t>new R code developed</a:t>
            </a:r>
            <a:r>
              <a:rPr lang="en-US" sz="1700" dirty="0">
                <a:solidFill>
                  <a:schemeClr val="dk1"/>
                </a:solidFill>
              </a:rPr>
              <a:t>) to the official temperature dataset and to study and investigate the results. </a:t>
            </a:r>
            <a:endParaRPr lang="pl-PL" sz="1700" dirty="0">
              <a:solidFill>
                <a:schemeClr val="dk1"/>
              </a:solidFill>
            </a:endParaRPr>
          </a:p>
          <a:p>
            <a:pPr marL="285750" lvl="0" indent="-285750" algn="just" rtl="0">
              <a:spcBef>
                <a:spcPts val="0"/>
              </a:spcBef>
              <a:spcAft>
                <a:spcPts val="0"/>
              </a:spcAft>
              <a:buFont typeface="Arial" panose="020B0604020202020204" pitchFamily="34" charset="0"/>
              <a:buChar char="•"/>
            </a:pPr>
            <a:r>
              <a:rPr lang="en-US" sz="1700" dirty="0">
                <a:solidFill>
                  <a:schemeClr val="dk1"/>
                </a:solidFill>
              </a:rPr>
              <a:t>Furthermore both </a:t>
            </a:r>
            <a:r>
              <a:rPr lang="en-US" sz="1700" dirty="0" err="1">
                <a:solidFill>
                  <a:schemeClr val="dk1"/>
                </a:solidFill>
              </a:rPr>
              <a:t>Titalib</a:t>
            </a:r>
            <a:r>
              <a:rPr lang="en-US" sz="1700" dirty="0">
                <a:solidFill>
                  <a:schemeClr val="dk1"/>
                </a:solidFill>
              </a:rPr>
              <a:t> and SCT R code can also be applied to relative humidity (RH) official dataset for the quality control. </a:t>
            </a:r>
            <a:endParaRPr sz="1700" dirty="0">
              <a:solidFill>
                <a:schemeClr val="dk1"/>
              </a:solidFill>
            </a:endParaRPr>
          </a:p>
          <a:p>
            <a:pPr marL="285750" lvl="0" indent="-285750" algn="just" rtl="0">
              <a:spcBef>
                <a:spcPts val="0"/>
              </a:spcBef>
              <a:spcAft>
                <a:spcPts val="0"/>
              </a:spcAft>
              <a:buFont typeface="Arial" panose="020B0604020202020204" pitchFamily="34" charset="0"/>
              <a:buChar char="•"/>
            </a:pPr>
            <a:r>
              <a:rPr lang="en-US" sz="1700" dirty="0">
                <a:solidFill>
                  <a:schemeClr val="dk1"/>
                </a:solidFill>
              </a:rPr>
              <a:t>A new QC procedure will then be developed in Python specifically for </a:t>
            </a:r>
            <a:r>
              <a:rPr lang="en-US" sz="1700" dirty="0" err="1">
                <a:solidFill>
                  <a:schemeClr val="dk1"/>
                </a:solidFill>
              </a:rPr>
              <a:t>NetAtmo</a:t>
            </a:r>
            <a:r>
              <a:rPr lang="en-US" sz="1700" dirty="0">
                <a:solidFill>
                  <a:schemeClr val="dk1"/>
                </a:solidFill>
              </a:rPr>
              <a:t> data and compared to the </a:t>
            </a:r>
            <a:r>
              <a:rPr lang="en-US" sz="1700" dirty="0" err="1">
                <a:solidFill>
                  <a:schemeClr val="dk1"/>
                </a:solidFill>
              </a:rPr>
              <a:t>Titanlib</a:t>
            </a:r>
            <a:r>
              <a:rPr lang="en-US" sz="1700" dirty="0">
                <a:solidFill>
                  <a:schemeClr val="dk1"/>
                </a:solidFill>
              </a:rPr>
              <a:t> package</a:t>
            </a:r>
            <a:endParaRPr lang="pl-PL" sz="1700" dirty="0">
              <a:solidFill>
                <a:schemeClr val="dk1"/>
              </a:solidFill>
            </a:endParaRPr>
          </a:p>
          <a:p>
            <a:pPr marL="0" lvl="0" indent="0" algn="just" rtl="0">
              <a:spcBef>
                <a:spcPts val="0"/>
              </a:spcBef>
              <a:spcAft>
                <a:spcPts val="0"/>
              </a:spcAft>
              <a:buNone/>
            </a:pPr>
            <a:endParaRPr lang="pl-PL" sz="1700" dirty="0">
              <a:solidFill>
                <a:schemeClr val="dk1"/>
              </a:solidFill>
            </a:endParaRPr>
          </a:p>
          <a:p>
            <a:pPr marL="0" lvl="0" indent="0" algn="just" rtl="0">
              <a:spcBef>
                <a:spcPts val="0"/>
              </a:spcBef>
              <a:spcAft>
                <a:spcPts val="0"/>
              </a:spcAft>
              <a:buNone/>
            </a:pPr>
            <a:r>
              <a:rPr lang="en-US" sz="1600" b="1" dirty="0">
                <a:solidFill>
                  <a:srgbClr val="000000"/>
                </a:solidFill>
                <a:latin typeface="Arial"/>
                <a:ea typeface="Arial"/>
                <a:cs typeface="Arial"/>
                <a:sym typeface="Arial"/>
              </a:rPr>
              <a:t>Participating scientists: Francesco </a:t>
            </a:r>
            <a:r>
              <a:rPr lang="en-US" sz="1600" b="1" dirty="0" err="1">
                <a:solidFill>
                  <a:srgbClr val="000000"/>
                </a:solidFill>
                <a:latin typeface="Arial"/>
                <a:ea typeface="Arial"/>
                <a:cs typeface="Arial"/>
                <a:sym typeface="Arial"/>
              </a:rPr>
              <a:t>Uboldi</a:t>
            </a:r>
            <a:r>
              <a:rPr lang="en-US" sz="1600" b="1" dirty="0">
                <a:solidFill>
                  <a:srgbClr val="000000"/>
                </a:solidFill>
                <a:latin typeface="Arial"/>
                <a:ea typeface="Arial"/>
                <a:cs typeface="Arial"/>
                <a:sym typeface="Arial"/>
              </a:rPr>
              <a:t>, Elena Oberto, Massimo </a:t>
            </a:r>
            <a:r>
              <a:rPr lang="en-US" sz="1600" b="1" dirty="0" err="1">
                <a:solidFill>
                  <a:srgbClr val="000000"/>
                </a:solidFill>
                <a:latin typeface="Arial"/>
                <a:ea typeface="Arial"/>
                <a:cs typeface="Arial"/>
                <a:sym typeface="Arial"/>
              </a:rPr>
              <a:t>Milelli</a:t>
            </a:r>
            <a:r>
              <a:rPr lang="en-US" sz="1600" b="1" dirty="0">
                <a:solidFill>
                  <a:srgbClr val="000000"/>
                </a:solidFill>
                <a:latin typeface="Arial"/>
                <a:ea typeface="Arial"/>
                <a:cs typeface="Arial"/>
                <a:sym typeface="Arial"/>
              </a:rPr>
              <a:t> (CIMA), Valeria </a:t>
            </a:r>
            <a:r>
              <a:rPr lang="en-US" sz="1600" b="1" dirty="0" err="1">
                <a:solidFill>
                  <a:srgbClr val="000000"/>
                </a:solidFill>
                <a:latin typeface="Arial"/>
                <a:ea typeface="Arial"/>
                <a:cs typeface="Arial"/>
                <a:sym typeface="Arial"/>
              </a:rPr>
              <a:t>Garbero</a:t>
            </a:r>
            <a:r>
              <a:rPr lang="en-US" sz="1600" b="1" dirty="0">
                <a:solidFill>
                  <a:srgbClr val="000000"/>
                </a:solidFill>
                <a:latin typeface="Arial"/>
                <a:ea typeface="Arial"/>
                <a:cs typeface="Arial"/>
                <a:sym typeface="Arial"/>
              </a:rPr>
              <a:t> (</a:t>
            </a:r>
            <a:r>
              <a:rPr lang="en-US" sz="1600" b="1" dirty="0" err="1">
                <a:solidFill>
                  <a:srgbClr val="000000"/>
                </a:solidFill>
                <a:latin typeface="Arial"/>
                <a:ea typeface="Arial"/>
                <a:cs typeface="Arial"/>
                <a:sym typeface="Arial"/>
              </a:rPr>
              <a:t>Arpa</a:t>
            </a:r>
            <a:r>
              <a:rPr lang="en-US" sz="1600" b="1" dirty="0">
                <a:solidFill>
                  <a:srgbClr val="000000"/>
                </a:solidFill>
                <a:latin typeface="Arial"/>
                <a:ea typeface="Arial"/>
                <a:cs typeface="Arial"/>
                <a:sym typeface="Arial"/>
              </a:rPr>
              <a:t> Piemonte), Tanguy </a:t>
            </a:r>
            <a:r>
              <a:rPr lang="en-US" sz="1600" b="1" dirty="0" err="1">
                <a:solidFill>
                  <a:srgbClr val="000000"/>
                </a:solidFill>
                <a:latin typeface="Arial"/>
                <a:ea typeface="Arial"/>
                <a:cs typeface="Arial"/>
                <a:sym typeface="Arial"/>
              </a:rPr>
              <a:t>Houget</a:t>
            </a:r>
            <a:r>
              <a:rPr lang="en-US" sz="1600" b="1" dirty="0">
                <a:solidFill>
                  <a:srgbClr val="000000"/>
                </a:solidFill>
                <a:latin typeface="Arial"/>
                <a:ea typeface="Arial"/>
                <a:cs typeface="Arial"/>
                <a:sym typeface="Arial"/>
              </a:rPr>
              <a:t> (</a:t>
            </a:r>
            <a:r>
              <a:rPr lang="en-US" sz="1600" b="1" dirty="0" err="1">
                <a:solidFill>
                  <a:srgbClr val="000000"/>
                </a:solidFill>
                <a:latin typeface="Arial"/>
                <a:ea typeface="Arial"/>
                <a:cs typeface="Arial"/>
                <a:sym typeface="Arial"/>
              </a:rPr>
              <a:t>Politecnico</a:t>
            </a:r>
            <a:r>
              <a:rPr lang="en-US" sz="1600" b="1" dirty="0">
                <a:solidFill>
                  <a:srgbClr val="000000"/>
                </a:solidFill>
                <a:latin typeface="Arial"/>
                <a:ea typeface="Arial"/>
                <a:cs typeface="Arial"/>
                <a:sym typeface="Arial"/>
              </a:rPr>
              <a:t> di Torino)</a:t>
            </a:r>
            <a:endParaRPr sz="1600" dirty="0">
              <a:solidFill>
                <a:srgbClr val="000000"/>
              </a:solidFill>
              <a:latin typeface="Arial"/>
              <a:ea typeface="Arial"/>
              <a:cs typeface="Arial"/>
              <a:sym typeface="Arial"/>
            </a:endParaRPr>
          </a:p>
        </p:txBody>
      </p:sp>
      <p:pic>
        <p:nvPicPr>
          <p:cNvPr id="226" name="Google Shape;226;p4"/>
          <p:cNvPicPr preferRelativeResize="0"/>
          <p:nvPr/>
        </p:nvPicPr>
        <p:blipFill rotWithShape="1">
          <a:blip r:embed="rId5">
            <a:alphaModFix/>
          </a:blip>
          <a:srcRect/>
          <a:stretch/>
        </p:blipFill>
        <p:spPr>
          <a:xfrm>
            <a:off x="6369695" y="598615"/>
            <a:ext cx="873851" cy="785997"/>
          </a:xfrm>
          <a:prstGeom prst="rect">
            <a:avLst/>
          </a:prstGeom>
          <a:noFill/>
          <a:ln>
            <a:noFill/>
          </a:ln>
        </p:spPr>
      </p:pic>
      <p:sp>
        <p:nvSpPr>
          <p:cNvPr id="227" name="Google Shape;227;p4"/>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4"/>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 name="Google Shape;229;p4"/>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30" name="Google Shape;230;p4"/>
          <p:cNvPicPr preferRelativeResize="0"/>
          <p:nvPr/>
        </p:nvPicPr>
        <p:blipFill rotWithShape="1">
          <a:blip r:embed="rId6">
            <a:alphaModFix/>
          </a:blip>
          <a:srcRect/>
          <a:stretch/>
        </p:blipFill>
        <p:spPr>
          <a:xfrm>
            <a:off x="7243560" y="80640"/>
            <a:ext cx="1646280" cy="388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FD093499-7B4F-54F9-F482-570CC3794E51}"/>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4FF31032-F0D1-B1B5-E4B5-4D6D0CCA17B0}"/>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A5B78702-E59F-53D6-A657-BF3A06981D0B}"/>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363216EE-A0CA-615A-2B91-79ADF495A9B8}"/>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strike="noStrike" dirty="0">
                <a:solidFill>
                  <a:srgbClr val="FFFFFF"/>
                </a:solidFill>
                <a:latin typeface="Calibri"/>
                <a:ea typeface="Calibri"/>
                <a:cs typeface="Calibri"/>
                <a:sym typeface="Calibri"/>
              </a:rPr>
              <a:t>: </a:t>
            </a:r>
            <a:r>
              <a:rPr lang="pl-PL" sz="2000" b="1" strike="noStrike" dirty="0" err="1">
                <a:solidFill>
                  <a:srgbClr val="FFFFFF"/>
                </a:solidFill>
                <a:latin typeface="Calibri"/>
                <a:ea typeface="Calibri"/>
                <a:cs typeface="Calibri"/>
                <a:sym typeface="Calibri"/>
              </a:rPr>
              <a:t>S</a:t>
            </a:r>
            <a:r>
              <a:rPr lang="pl-PL" sz="2000" b="1" dirty="0" err="1">
                <a:solidFill>
                  <a:srgbClr val="FFFFFF"/>
                </a:solidFill>
                <a:latin typeface="Calibri"/>
                <a:ea typeface="Calibri"/>
                <a:cs typeface="Calibri"/>
                <a:sym typeface="Calibri"/>
              </a:rPr>
              <a:t>ubtasks</a:t>
            </a:r>
            <a:r>
              <a:rPr lang="pl-PL" sz="2000" b="1" dirty="0">
                <a:solidFill>
                  <a:srgbClr val="FFFFFF"/>
                </a:solidFill>
                <a:latin typeface="Calibri"/>
                <a:ea typeface="Calibri"/>
                <a:cs typeface="Calibri"/>
                <a:sym typeface="Calibri"/>
              </a:rPr>
              <a:t> 2.2 &amp; 2.3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DC6AE1E8-85AF-0D23-ADBD-C013D792E7BE}"/>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E25E4AF5-8A76-B037-C69F-303CCF53102C}"/>
              </a:ext>
            </a:extLst>
          </p:cNvPr>
          <p:cNvSpPr txBox="1"/>
          <p:nvPr/>
        </p:nvSpPr>
        <p:spPr>
          <a:xfrm>
            <a:off x="304919" y="1092820"/>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2" name="pole tekstowe 1">
            <a:extLst>
              <a:ext uri="{FF2B5EF4-FFF2-40B4-BE49-F238E27FC236}">
                <a16:creationId xmlns:a16="http://schemas.microsoft.com/office/drawing/2014/main" id="{CD4FCEA7-CFC7-7C45-FB45-7194BC367FD2}"/>
              </a:ext>
            </a:extLst>
          </p:cNvPr>
          <p:cNvSpPr txBox="1"/>
          <p:nvPr/>
        </p:nvSpPr>
        <p:spPr>
          <a:xfrm>
            <a:off x="513366" y="1914471"/>
            <a:ext cx="8031892" cy="4400692"/>
          </a:xfrm>
          <a:prstGeom prst="rect">
            <a:avLst/>
          </a:prstGeom>
          <a:noFill/>
        </p:spPr>
        <p:txBody>
          <a:bodyPr wrap="square" rtlCol="0">
            <a:spAutoFit/>
          </a:bodyPr>
          <a:lstStyle/>
          <a:p>
            <a:pPr marL="342900" indent="-342900">
              <a:lnSpc>
                <a:spcPct val="130000"/>
              </a:lnSpc>
              <a:spcAft>
                <a:spcPts val="600"/>
              </a:spcAft>
              <a:buFont typeface="Arial" panose="020B0604020202020204" pitchFamily="34" charset="0"/>
              <a:buChar char="•"/>
            </a:pPr>
            <a:r>
              <a:rPr lang="pl-PL" sz="1800" dirty="0"/>
              <a:t>The </a:t>
            </a:r>
            <a:r>
              <a:rPr lang="pl-PL" sz="1800" dirty="0" err="1"/>
              <a:t>quality</a:t>
            </a:r>
            <a:r>
              <a:rPr lang="pl-PL" sz="1800" dirty="0"/>
              <a:t> </a:t>
            </a:r>
            <a:r>
              <a:rPr lang="pl-PL" sz="1800" dirty="0" err="1"/>
              <a:t>control</a:t>
            </a:r>
            <a:r>
              <a:rPr lang="pl-PL" sz="1800" dirty="0"/>
              <a:t> </a:t>
            </a:r>
            <a:r>
              <a:rPr lang="pl-PL" sz="1800" dirty="0" err="1"/>
              <a:t>procedure</a:t>
            </a:r>
            <a:r>
              <a:rPr lang="pl-PL" sz="1800" dirty="0"/>
              <a:t> </a:t>
            </a:r>
            <a:r>
              <a:rPr lang="pl-PL" sz="1800" dirty="0" err="1"/>
              <a:t>is</a:t>
            </a:r>
            <a:r>
              <a:rPr lang="pl-PL" sz="1800" dirty="0"/>
              <a:t> </a:t>
            </a:r>
            <a:r>
              <a:rPr lang="pl-PL" sz="1800" dirty="0" err="1"/>
              <a:t>operationally</a:t>
            </a:r>
            <a:r>
              <a:rPr lang="pl-PL" sz="1800" dirty="0"/>
              <a:t> applied </a:t>
            </a:r>
            <a:r>
              <a:rPr lang="pl-PL" sz="1800" dirty="0" err="1"/>
              <a:t>at</a:t>
            </a:r>
            <a:r>
              <a:rPr lang="pl-PL" sz="1800" dirty="0"/>
              <a:t> CIMA </a:t>
            </a:r>
            <a:r>
              <a:rPr lang="pl-PL" sz="1800" dirty="0" err="1"/>
              <a:t>every</a:t>
            </a:r>
            <a:r>
              <a:rPr lang="pl-PL" sz="1800" dirty="0"/>
              <a:t> </a:t>
            </a:r>
            <a:r>
              <a:rPr lang="pl-PL" sz="1800" dirty="0" err="1"/>
              <a:t>day</a:t>
            </a:r>
            <a:r>
              <a:rPr lang="pl-PL" sz="1800" dirty="0"/>
              <a:t>/</a:t>
            </a:r>
            <a:r>
              <a:rPr lang="pl-PL" sz="1800" dirty="0" err="1"/>
              <a:t>month</a:t>
            </a:r>
            <a:r>
              <a:rPr lang="pl-PL" sz="1800" dirty="0"/>
              <a:t> for </a:t>
            </a:r>
            <a:r>
              <a:rPr lang="pl-PL" sz="1800" dirty="0" err="1"/>
              <a:t>National</a:t>
            </a:r>
            <a:r>
              <a:rPr lang="pl-PL" sz="1800" dirty="0"/>
              <a:t> </a:t>
            </a:r>
            <a:r>
              <a:rPr lang="pl-PL" sz="1800" dirty="0" err="1"/>
              <a:t>Civil</a:t>
            </a:r>
            <a:r>
              <a:rPr lang="pl-PL" sz="1800" dirty="0"/>
              <a:t> </a:t>
            </a:r>
            <a:r>
              <a:rPr lang="pl-PL" sz="1800" dirty="0" err="1"/>
              <a:t>Potection</a:t>
            </a:r>
            <a:r>
              <a:rPr lang="pl-PL" sz="1800" dirty="0"/>
              <a:t> </a:t>
            </a:r>
            <a:r>
              <a:rPr lang="pl-PL" sz="1800" dirty="0" err="1"/>
              <a:t>meteorological</a:t>
            </a:r>
            <a:r>
              <a:rPr lang="pl-PL" sz="1800" dirty="0"/>
              <a:t> data</a:t>
            </a:r>
          </a:p>
          <a:p>
            <a:pPr marL="342900" indent="-342900">
              <a:lnSpc>
                <a:spcPct val="130000"/>
              </a:lnSpc>
              <a:spcAft>
                <a:spcPts val="600"/>
              </a:spcAft>
              <a:buFont typeface="Arial" panose="020B0604020202020204" pitchFamily="34" charset="0"/>
              <a:buChar char="•"/>
            </a:pPr>
            <a:r>
              <a:rPr lang="pl-PL" sz="1800" dirty="0"/>
              <a:t>Development of </a:t>
            </a:r>
            <a:r>
              <a:rPr lang="pl-PL" sz="1800" dirty="0" err="1"/>
              <a:t>Python</a:t>
            </a:r>
            <a:r>
              <a:rPr lang="pl-PL" sz="1800" dirty="0"/>
              <a:t> </a:t>
            </a:r>
            <a:r>
              <a:rPr lang="pl-PL" sz="1800" dirty="0" err="1"/>
              <a:t>procedures</a:t>
            </a:r>
            <a:r>
              <a:rPr lang="pl-PL" sz="1800" dirty="0"/>
              <a:t> in order to </a:t>
            </a:r>
            <a:r>
              <a:rPr lang="pl-PL" sz="1800" dirty="0" err="1"/>
              <a:t>download</a:t>
            </a:r>
            <a:r>
              <a:rPr lang="pl-PL" sz="1800" dirty="0"/>
              <a:t> </a:t>
            </a:r>
            <a:r>
              <a:rPr lang="pl-PL" sz="1800" dirty="0" err="1"/>
              <a:t>Meteonetwork</a:t>
            </a:r>
            <a:r>
              <a:rPr lang="pl-PL" sz="1800" dirty="0"/>
              <a:t> </a:t>
            </a:r>
            <a:r>
              <a:rPr lang="pl-PL" sz="1800" dirty="0" err="1"/>
              <a:t>dataset</a:t>
            </a:r>
            <a:endParaRPr lang="pl-PL" sz="1800" dirty="0"/>
          </a:p>
          <a:p>
            <a:pPr marL="342900" indent="-342900">
              <a:lnSpc>
                <a:spcPct val="130000"/>
              </a:lnSpc>
              <a:spcAft>
                <a:spcPts val="600"/>
              </a:spcAft>
              <a:buFont typeface="Arial" panose="020B0604020202020204" pitchFamily="34" charset="0"/>
              <a:buChar char="•"/>
            </a:pPr>
            <a:r>
              <a:rPr lang="en-US" sz="1800" dirty="0"/>
              <a:t>Metadata and weather station registry check on T2m and RH% (Dew point) have been implemented and made operational</a:t>
            </a:r>
            <a:endParaRPr lang="pl-PL" sz="1800" dirty="0"/>
          </a:p>
          <a:p>
            <a:pPr marL="342900" indent="-342900">
              <a:lnSpc>
                <a:spcPct val="130000"/>
              </a:lnSpc>
              <a:spcAft>
                <a:spcPts val="600"/>
              </a:spcAft>
              <a:buFont typeface="Arial" panose="020B0604020202020204" pitchFamily="34" charset="0"/>
              <a:buChar char="•"/>
            </a:pPr>
            <a:r>
              <a:rPr lang="en-US" sz="1800" dirty="0"/>
              <a:t>A 4-step Quality Control Sequence has been established</a:t>
            </a:r>
            <a:endParaRPr lang="pl-PL" sz="1800" dirty="0"/>
          </a:p>
          <a:p>
            <a:pPr marL="342900" indent="-342900">
              <a:lnSpc>
                <a:spcPct val="130000"/>
              </a:lnSpc>
              <a:spcAft>
                <a:spcPts val="600"/>
              </a:spcAft>
              <a:buFont typeface="Arial" panose="020B0604020202020204" pitchFamily="34" charset="0"/>
              <a:buChar char="•"/>
            </a:pPr>
            <a:r>
              <a:rPr lang="pl-PL" sz="1800" dirty="0" err="1"/>
              <a:t>Spatial</a:t>
            </a:r>
            <a:r>
              <a:rPr lang="pl-PL" sz="1800" dirty="0"/>
              <a:t> </a:t>
            </a:r>
            <a:r>
              <a:rPr lang="pl-PL" sz="1800" dirty="0" err="1"/>
              <a:t>Consistency</a:t>
            </a:r>
            <a:r>
              <a:rPr lang="pl-PL" sz="1800" dirty="0"/>
              <a:t> Test (STC) </a:t>
            </a:r>
            <a:r>
              <a:rPr lang="pl-PL" sz="1800" dirty="0" err="1"/>
              <a:t>reimplemented</a:t>
            </a:r>
            <a:r>
              <a:rPr lang="pl-PL" sz="1800" dirty="0"/>
              <a:t> in R for </a:t>
            </a:r>
            <a:r>
              <a:rPr lang="pl-PL" sz="1800" dirty="0" err="1"/>
              <a:t>detailed</a:t>
            </a:r>
            <a:r>
              <a:rPr lang="pl-PL" sz="1800" dirty="0"/>
              <a:t> </a:t>
            </a:r>
            <a:r>
              <a:rPr lang="pl-PL" sz="1800" dirty="0" err="1"/>
              <a:t>analysis</a:t>
            </a:r>
            <a:r>
              <a:rPr lang="pl-PL" sz="1800" dirty="0"/>
              <a:t> of </a:t>
            </a:r>
            <a:r>
              <a:rPr lang="pl-PL" sz="1800" dirty="0" err="1"/>
              <a:t>its</a:t>
            </a:r>
            <a:r>
              <a:rPr lang="pl-PL" sz="1800" dirty="0"/>
              <a:t> </a:t>
            </a:r>
            <a:r>
              <a:rPr lang="pl-PL" sz="1800" dirty="0" err="1"/>
              <a:t>effects</a:t>
            </a:r>
            <a:r>
              <a:rPr lang="pl-PL" sz="1800" dirty="0"/>
              <a:t> </a:t>
            </a:r>
            <a:r>
              <a:rPr lang="pl-PL" sz="1800" dirty="0" err="1"/>
              <a:t>or</a:t>
            </a:r>
            <a:r>
              <a:rPr lang="pl-PL" sz="1800" dirty="0"/>
              <a:t> </a:t>
            </a:r>
            <a:r>
              <a:rPr lang="pl-PL" sz="1800" dirty="0" err="1"/>
              <a:t>behaviour</a:t>
            </a:r>
            <a:r>
              <a:rPr lang="pl-PL" sz="1800" dirty="0"/>
              <a:t>, </a:t>
            </a:r>
            <a:r>
              <a:rPr lang="pl-PL" sz="1800" dirty="0" err="1"/>
              <a:t>further</a:t>
            </a:r>
            <a:r>
              <a:rPr lang="pl-PL" sz="1800" dirty="0"/>
              <a:t> </a:t>
            </a:r>
            <a:r>
              <a:rPr lang="pl-PL" sz="1800" dirty="0" err="1"/>
              <a:t>refinements</a:t>
            </a:r>
            <a:r>
              <a:rPr lang="pl-PL" sz="1800" dirty="0"/>
              <a:t> </a:t>
            </a:r>
            <a:r>
              <a:rPr lang="pl-PL" sz="1800" dirty="0" err="1"/>
              <a:t>required</a:t>
            </a:r>
            <a:endParaRPr lang="pl-PL" sz="1800" dirty="0"/>
          </a:p>
          <a:p>
            <a:pPr marL="342900" indent="-342900">
              <a:lnSpc>
                <a:spcPct val="130000"/>
              </a:lnSpc>
              <a:spcAft>
                <a:spcPts val="600"/>
              </a:spcAft>
              <a:buFont typeface="Arial" panose="020B0604020202020204" pitchFamily="34" charset="0"/>
              <a:buChar char="•"/>
            </a:pPr>
            <a:r>
              <a:rPr lang="pl-PL" sz="1800" dirty="0"/>
              <a:t>Development of a </a:t>
            </a:r>
            <a:r>
              <a:rPr lang="pl-PL" sz="1800" dirty="0" err="1"/>
              <a:t>new</a:t>
            </a:r>
            <a:r>
              <a:rPr lang="pl-PL" sz="1800" dirty="0"/>
              <a:t> </a:t>
            </a:r>
            <a:r>
              <a:rPr lang="pl-PL" sz="1800" dirty="0" err="1"/>
              <a:t>quality</a:t>
            </a:r>
            <a:r>
              <a:rPr lang="pl-PL" sz="1800" dirty="0"/>
              <a:t> </a:t>
            </a:r>
            <a:r>
              <a:rPr lang="pl-PL" sz="1800" dirty="0" err="1"/>
              <a:t>control</a:t>
            </a:r>
            <a:r>
              <a:rPr lang="pl-PL" sz="1800" dirty="0"/>
              <a:t> </a:t>
            </a:r>
            <a:r>
              <a:rPr lang="pl-PL" sz="1800" dirty="0" err="1"/>
              <a:t>procedure</a:t>
            </a:r>
            <a:r>
              <a:rPr lang="pl-PL" sz="1800" dirty="0"/>
              <a:t> for </a:t>
            </a:r>
            <a:r>
              <a:rPr lang="pl-PL" sz="1800" dirty="0" err="1"/>
              <a:t>NetAtmo</a:t>
            </a:r>
            <a:r>
              <a:rPr lang="pl-PL" sz="1800" dirty="0"/>
              <a:t> </a:t>
            </a:r>
            <a:r>
              <a:rPr lang="pl-PL" sz="1800" dirty="0" err="1"/>
              <a:t>observational</a:t>
            </a:r>
            <a:r>
              <a:rPr lang="pl-PL" sz="1800" dirty="0"/>
              <a:t> data </a:t>
            </a:r>
          </a:p>
        </p:txBody>
      </p:sp>
    </p:spTree>
    <p:extLst>
      <p:ext uri="{BB962C8B-B14F-4D97-AF65-F5344CB8AC3E}">
        <p14:creationId xmlns:p14="http://schemas.microsoft.com/office/powerpoint/2010/main" val="2652986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7" name="Google Shape;287;p6"/>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8" name="Google Shape;288;p6"/>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289" name="Google Shape;289;p6"/>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290" name="Google Shape;290;p6"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291" name="Google Shape;291;p6"/>
          <p:cNvSpPr txBox="1"/>
          <p:nvPr/>
        </p:nvSpPr>
        <p:spPr>
          <a:xfrm>
            <a:off x="3462872" y="789060"/>
            <a:ext cx="5268558" cy="7023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0070C0"/>
                </a:solidFill>
                <a:latin typeface="Arial"/>
                <a:ea typeface="Arial"/>
                <a:cs typeface="Arial"/>
                <a:sym typeface="Arial"/>
              </a:rPr>
              <a:t>TASK 3: Adaptation of private/citizen datasets for verification purposes over Greece </a:t>
            </a:r>
            <a:endParaRPr sz="1800">
              <a:solidFill>
                <a:srgbClr val="0070C0"/>
              </a:solidFill>
              <a:latin typeface="Arial"/>
              <a:ea typeface="Arial"/>
              <a:cs typeface="Arial"/>
              <a:sym typeface="Arial"/>
            </a:endParaRPr>
          </a:p>
        </p:txBody>
      </p:sp>
      <p:pic>
        <p:nvPicPr>
          <p:cNvPr id="292" name="Google Shape;292;p6"/>
          <p:cNvPicPr preferRelativeResize="0"/>
          <p:nvPr/>
        </p:nvPicPr>
        <p:blipFill rotWithShape="1">
          <a:blip r:embed="rId6">
            <a:alphaModFix/>
          </a:blip>
          <a:srcRect/>
          <a:stretch/>
        </p:blipFill>
        <p:spPr>
          <a:xfrm>
            <a:off x="1258101" y="1947276"/>
            <a:ext cx="6627797" cy="39391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7"/>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8" name="Google Shape;298;p7"/>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9" name="Google Shape;299;p7"/>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00" name="Google Shape;300;p7"/>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01" name="Google Shape;301;p7"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302" name="Google Shape;302;p7"/>
          <p:cNvSpPr txBox="1"/>
          <p:nvPr/>
        </p:nvSpPr>
        <p:spPr>
          <a:xfrm>
            <a:off x="3462872" y="789060"/>
            <a:ext cx="5268558" cy="7023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0070C0"/>
                </a:solidFill>
                <a:latin typeface="Arial"/>
                <a:ea typeface="Arial"/>
                <a:cs typeface="Arial"/>
                <a:sym typeface="Arial"/>
              </a:rPr>
              <a:t>TASK 3: Adaptation of private/citizen datasets for verification purposes over Greece </a:t>
            </a:r>
            <a:endParaRPr sz="1800">
              <a:solidFill>
                <a:srgbClr val="0070C0"/>
              </a:solidFill>
              <a:latin typeface="Arial"/>
              <a:ea typeface="Arial"/>
              <a:cs typeface="Arial"/>
              <a:sym typeface="Arial"/>
            </a:endParaRPr>
          </a:p>
        </p:txBody>
      </p:sp>
      <p:sp>
        <p:nvSpPr>
          <p:cNvPr id="303" name="Google Shape;303;p7"/>
          <p:cNvSpPr txBox="1"/>
          <p:nvPr/>
        </p:nvSpPr>
        <p:spPr>
          <a:xfrm>
            <a:off x="304920" y="2132024"/>
            <a:ext cx="8351278" cy="451046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dirty="0" err="1">
                <a:solidFill>
                  <a:srgbClr val="000000"/>
                </a:solidFill>
                <a:latin typeface="Arial"/>
                <a:ea typeface="Arial"/>
                <a:cs typeface="Arial"/>
                <a:sym typeface="Arial"/>
              </a:rPr>
              <a:t>SubTask</a:t>
            </a:r>
            <a:r>
              <a:rPr lang="en-US" sz="1800" b="1" dirty="0">
                <a:solidFill>
                  <a:srgbClr val="000000"/>
                </a:solidFill>
                <a:latin typeface="Arial"/>
                <a:ea typeface="Arial"/>
                <a:cs typeface="Arial"/>
                <a:sym typeface="Arial"/>
              </a:rPr>
              <a:t> 3.1: Titan lib applied to meteorological data in the Greek domain</a:t>
            </a:r>
            <a:endParaRPr sz="1800" b="1" dirty="0">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US" sz="1800" b="1" dirty="0">
                <a:solidFill>
                  <a:srgbClr val="000000"/>
                </a:solidFill>
                <a:latin typeface="Arial"/>
                <a:ea typeface="Arial"/>
                <a:cs typeface="Arial"/>
                <a:sym typeface="Arial"/>
              </a:rPr>
              <a:t> </a:t>
            </a:r>
            <a:endParaRPr sz="1800" b="1" dirty="0">
              <a:solidFill>
                <a:schemeClr val="dk1"/>
              </a:solidFill>
              <a:latin typeface="Arial"/>
              <a:ea typeface="Arial"/>
              <a:cs typeface="Arial"/>
              <a:sym typeface="Arial"/>
            </a:endParaRPr>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Installation testing and application of TITAN</a:t>
            </a:r>
            <a:r>
              <a:rPr lang="en-US" sz="1800" dirty="0">
                <a:solidFill>
                  <a:srgbClr val="000000"/>
                </a:solidFill>
                <a:latin typeface="Arial"/>
                <a:ea typeface="Arial"/>
                <a:cs typeface="Arial"/>
                <a:sym typeface="Arial"/>
              </a:rPr>
              <a:t> software for a quality control of </a:t>
            </a:r>
            <a:r>
              <a:rPr lang="en-US" sz="1800" b="1" dirty="0">
                <a:solidFill>
                  <a:srgbClr val="000000"/>
                </a:solidFill>
                <a:latin typeface="Arial"/>
                <a:ea typeface="Arial"/>
                <a:cs typeface="Arial"/>
                <a:sym typeface="Arial"/>
              </a:rPr>
              <a:t>Temp</a:t>
            </a:r>
            <a:r>
              <a:rPr lang="en-US" sz="1800" dirty="0">
                <a:solidFill>
                  <a:srgbClr val="000000"/>
                </a:solidFill>
                <a:latin typeface="Arial"/>
                <a:ea typeface="Arial"/>
                <a:cs typeface="Arial"/>
                <a:sym typeface="Arial"/>
              </a:rPr>
              <a:t> and </a:t>
            </a:r>
            <a:r>
              <a:rPr lang="en-US" sz="1800" b="1" dirty="0" err="1">
                <a:solidFill>
                  <a:srgbClr val="000000"/>
                </a:solidFill>
                <a:latin typeface="Arial"/>
                <a:ea typeface="Arial"/>
                <a:cs typeface="Arial"/>
                <a:sym typeface="Arial"/>
              </a:rPr>
              <a:t>Preci</a:t>
            </a:r>
            <a:r>
              <a:rPr lang="en-US" sz="1800" dirty="0">
                <a:solidFill>
                  <a:srgbClr val="000000"/>
                </a:solidFill>
                <a:latin typeface="Arial"/>
                <a:ea typeface="Arial"/>
                <a:cs typeface="Arial"/>
                <a:sym typeface="Arial"/>
              </a:rPr>
              <a:t> over the Greek domain. </a:t>
            </a:r>
            <a:endParaRPr sz="1800" dirty="0">
              <a:solidFill>
                <a:srgbClr val="000000"/>
              </a:solidFill>
              <a:latin typeface="Arial"/>
              <a:ea typeface="Arial"/>
              <a:cs typeface="Arial"/>
              <a:sym typeface="Arial"/>
            </a:endParaRPr>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Gather meteorological datasets from private networks and crowdsourced data</a:t>
            </a:r>
            <a:r>
              <a:rPr lang="en-US" sz="1800" dirty="0">
                <a:solidFill>
                  <a:srgbClr val="000000"/>
                </a:solidFill>
                <a:latin typeface="Arial"/>
                <a:ea typeface="Arial"/>
                <a:cs typeface="Arial"/>
                <a:sym typeface="Arial"/>
              </a:rPr>
              <a:t>, focusing on areas with inadequate  coverage of the HNMS network is. The terms of operational/research use of such data will be identified. </a:t>
            </a:r>
            <a:endParaRPr dirty="0"/>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Application of TITAN software package for a quality control </a:t>
            </a:r>
            <a:r>
              <a:rPr lang="en-US" sz="1800" dirty="0">
                <a:solidFill>
                  <a:srgbClr val="000000"/>
                </a:solidFill>
                <a:latin typeface="Arial"/>
                <a:ea typeface="Arial"/>
                <a:cs typeface="Arial"/>
                <a:sym typeface="Arial"/>
              </a:rPr>
              <a:t>of ground measurements from the "official" network of stations of HNMS, and "non-official" network</a:t>
            </a:r>
            <a:endParaRPr sz="1800" dirty="0">
              <a:solidFill>
                <a:srgbClr val="000000"/>
              </a:solidFill>
              <a:latin typeface="Arial"/>
              <a:ea typeface="Arial"/>
              <a:cs typeface="Arial"/>
              <a:sym typeface="Arial"/>
            </a:endParaRPr>
          </a:p>
          <a:p>
            <a:pPr marL="171450" marR="0" lvl="0" indent="-171450" algn="just" rtl="0">
              <a:lnSpc>
                <a:spcPct val="115000"/>
              </a:lnSpc>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Set up an optimized methodology for production </a:t>
            </a:r>
            <a:r>
              <a:rPr lang="en-US" sz="1800" dirty="0">
                <a:solidFill>
                  <a:srgbClr val="000000"/>
                </a:solidFill>
                <a:latin typeface="Arial"/>
                <a:ea typeface="Arial"/>
                <a:cs typeface="Arial"/>
                <a:sym typeface="Arial"/>
              </a:rPr>
              <a:t>of a reliable - quality controlled - </a:t>
            </a:r>
            <a:r>
              <a:rPr lang="en-US" sz="1800" dirty="0" err="1">
                <a:solidFill>
                  <a:srgbClr val="000000"/>
                </a:solidFill>
                <a:latin typeface="Arial"/>
                <a:ea typeface="Arial"/>
                <a:cs typeface="Arial"/>
                <a:sym typeface="Arial"/>
              </a:rPr>
              <a:t>homogenenized</a:t>
            </a:r>
            <a:r>
              <a:rPr lang="en-US" sz="1800" dirty="0">
                <a:solidFill>
                  <a:srgbClr val="000000"/>
                </a:solidFill>
                <a:latin typeface="Arial"/>
                <a:ea typeface="Arial"/>
                <a:cs typeface="Arial"/>
                <a:sym typeface="Arial"/>
              </a:rPr>
              <a:t> dataset of point measurements</a:t>
            </a:r>
            <a:endParaRPr sz="1800" dirty="0">
              <a:solidFill>
                <a:srgbClr val="000000"/>
              </a:solidFill>
              <a:latin typeface="Arial"/>
              <a:ea typeface="Arial"/>
              <a:cs typeface="Arial"/>
              <a:sym typeface="Arial"/>
            </a:endParaRPr>
          </a:p>
          <a:p>
            <a:pPr marL="171450" marR="0" lvl="0" indent="-57150" algn="just" rtl="0">
              <a:lnSpc>
                <a:spcPct val="115000"/>
              </a:lnSpc>
              <a:spcBef>
                <a:spcPts val="0"/>
              </a:spcBef>
              <a:spcAft>
                <a:spcPts val="0"/>
              </a:spcAft>
              <a:buClr>
                <a:schemeClr val="dk1"/>
              </a:buClr>
              <a:buSzPts val="1800"/>
              <a:buFont typeface="Noto Sans Symbols"/>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r>
              <a:rPr lang="en-US" sz="1800" i="1" dirty="0">
                <a:solidFill>
                  <a:srgbClr val="000000"/>
                </a:solidFill>
                <a:latin typeface="Arial"/>
                <a:ea typeface="Arial"/>
                <a:cs typeface="Arial"/>
                <a:sym typeface="Arial"/>
              </a:rPr>
              <a:t>Participants: Dimitra </a:t>
            </a:r>
            <a:r>
              <a:rPr lang="en-US" sz="1800" i="1" dirty="0" err="1">
                <a:solidFill>
                  <a:srgbClr val="000000"/>
                </a:solidFill>
                <a:latin typeface="Arial"/>
                <a:ea typeface="Arial"/>
                <a:cs typeface="Arial"/>
                <a:sym typeface="Arial"/>
              </a:rPr>
              <a:t>Boucouvala</a:t>
            </a:r>
            <a:r>
              <a:rPr lang="en-US" sz="1800" i="1" dirty="0">
                <a:solidFill>
                  <a:srgbClr val="000000"/>
                </a:solidFill>
                <a:latin typeface="Arial"/>
                <a:ea typeface="Arial"/>
                <a:cs typeface="Arial"/>
                <a:sym typeface="Arial"/>
              </a:rPr>
              <a:t>, HNMS.</a:t>
            </a:r>
            <a:endParaRPr sz="1800" i="1"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e822a8b737_0_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 name="Google Shape;123;g2e822a8b737_0_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 name="Google Shape;124;g2e822a8b737_0_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25" name="Google Shape;125;g2e822a8b737_0_0"/>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126" name="Google Shape;126;g2e822a8b737_0_0"/>
          <p:cNvSpPr txBox="1"/>
          <p:nvPr/>
        </p:nvSpPr>
        <p:spPr>
          <a:xfrm>
            <a:off x="441600" y="740685"/>
            <a:ext cx="8260800" cy="5384521"/>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PP APOCS Purpose: extension of the work done in PT EPOCS</a:t>
            </a:r>
            <a:endParaRPr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Participants: IMGW-PIB, HNMS, CIMA, CNMCA, </a:t>
            </a:r>
            <a:endParaRPr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ARPA-Piemonte, </a:t>
            </a:r>
            <a:r>
              <a:rPr lang="en-US" sz="2100" dirty="0" err="1">
                <a:solidFill>
                  <a:schemeClr val="dk1"/>
                </a:solidFill>
                <a:latin typeface="Calibri"/>
                <a:ea typeface="Calibri"/>
                <a:cs typeface="Calibri"/>
                <a:sym typeface="Calibri"/>
              </a:rPr>
              <a:t>Politecnico</a:t>
            </a:r>
            <a:r>
              <a:rPr lang="en-US" sz="2100" dirty="0">
                <a:solidFill>
                  <a:schemeClr val="dk1"/>
                </a:solidFill>
                <a:latin typeface="Calibri"/>
                <a:ea typeface="Calibri"/>
                <a:cs typeface="Calibri"/>
                <a:sym typeface="Calibri"/>
              </a:rPr>
              <a:t> di Torino</a:t>
            </a:r>
            <a:endParaRPr sz="1600" b="1" dirty="0">
              <a:solidFill>
                <a:schemeClr val="dk1"/>
              </a:solidFill>
            </a:endParaRPr>
          </a:p>
          <a:p>
            <a:pPr marL="457200" lvl="0" indent="0" algn="l" rtl="0">
              <a:lnSpc>
                <a:spcPct val="115000"/>
              </a:lnSpc>
              <a:spcBef>
                <a:spcPts val="0"/>
              </a:spcBef>
              <a:spcAft>
                <a:spcPts val="0"/>
              </a:spcAft>
              <a:buNone/>
            </a:pPr>
            <a:endParaRPr sz="1600" b="1" dirty="0">
              <a:solidFill>
                <a:schemeClr val="dk1"/>
              </a:solidFill>
            </a:endParaRPr>
          </a:p>
          <a:p>
            <a:pPr marL="457200">
              <a:lnSpc>
                <a:spcPct val="115000"/>
              </a:lnSpc>
            </a:pPr>
            <a:r>
              <a:rPr lang="en-US" sz="2100" dirty="0">
                <a:solidFill>
                  <a:schemeClr val="dk1"/>
                </a:solidFill>
                <a:latin typeface="Calibri"/>
                <a:ea typeface="Calibri"/>
                <a:cs typeface="Calibri"/>
                <a:sym typeface="Calibri"/>
              </a:rPr>
              <a:t>PP Leader: </a:t>
            </a:r>
            <a:r>
              <a:rPr lang="pl-PL" sz="2100" dirty="0">
                <a:solidFill>
                  <a:schemeClr val="dk1"/>
                </a:solidFill>
                <a:latin typeface="Calibri"/>
                <a:ea typeface="Calibri"/>
                <a:cs typeface="Calibri"/>
                <a:sym typeface="Calibri"/>
              </a:rPr>
              <a:t>Artur Surowiecki </a:t>
            </a:r>
            <a:r>
              <a:rPr lang="en-US" sz="2100" dirty="0">
                <a:solidFill>
                  <a:schemeClr val="dk1"/>
                </a:solidFill>
                <a:latin typeface="Calibri"/>
                <a:ea typeface="Calibri"/>
                <a:cs typeface="Calibri"/>
                <a:sym typeface="Calibri"/>
              </a:rPr>
              <a:t>(IMGW-PIB)</a:t>
            </a:r>
            <a:r>
              <a:rPr lang="pl-PL" sz="2100" dirty="0">
                <a:solidFill>
                  <a:schemeClr val="dk1"/>
                </a:solidFill>
                <a:latin typeface="Calibri"/>
                <a:ea typeface="Calibri"/>
                <a:cs typeface="Calibri"/>
                <a:sym typeface="Calibri"/>
              </a:rPr>
              <a:t>, </a:t>
            </a:r>
            <a:r>
              <a:rPr lang="pl-PL" sz="2100" dirty="0" err="1">
                <a:solidFill>
                  <a:schemeClr val="dk1"/>
                </a:solidFill>
                <a:latin typeface="Calibri"/>
                <a:ea typeface="Calibri"/>
                <a:cs typeface="Calibri"/>
                <a:sym typeface="Calibri"/>
              </a:rPr>
              <a:t>initially</a:t>
            </a:r>
            <a:r>
              <a:rPr lang="pl-PL" sz="2100" dirty="0">
                <a:solidFill>
                  <a:schemeClr val="dk1"/>
                </a:solidFill>
                <a:latin typeface="Calibri"/>
                <a:ea typeface="Calibri"/>
                <a:cs typeface="Calibri"/>
                <a:sym typeface="Calibri"/>
              </a:rPr>
              <a:t> Marcin Grzelczyk</a:t>
            </a:r>
            <a:endParaRPr lang="en-US" sz="2100" dirty="0">
              <a:solidFill>
                <a:schemeClr val="dk1"/>
              </a:solidFill>
              <a:latin typeface="Calibri"/>
              <a:ea typeface="Calibri"/>
              <a:cs typeface="Calibri"/>
            </a:endParaRPr>
          </a:p>
          <a:p>
            <a:r>
              <a:rPr lang="pl-PL" sz="2100" dirty="0">
                <a:solidFill>
                  <a:schemeClr val="dk1"/>
                </a:solidFill>
                <a:latin typeface="Calibri"/>
                <a:ea typeface="Calibri"/>
                <a:cs typeface="Calibri"/>
              </a:rPr>
              <a:t>       </a:t>
            </a:r>
            <a:r>
              <a:rPr lang="en-US" sz="2100" dirty="0">
                <a:solidFill>
                  <a:schemeClr val="dk1"/>
                </a:solidFill>
                <a:latin typeface="Calibri"/>
                <a:ea typeface="Calibri"/>
                <a:cs typeface="Calibri"/>
              </a:rPr>
              <a:t>FTEs: </a:t>
            </a:r>
            <a:endParaRPr lang="pl-PL" sz="2100" dirty="0">
              <a:solidFill>
                <a:schemeClr val="dk1"/>
              </a:solidFill>
              <a:latin typeface="Calibri"/>
              <a:ea typeface="Calibri"/>
              <a:cs typeface="Calibri"/>
            </a:endParaRPr>
          </a:p>
          <a:p>
            <a:r>
              <a:rPr lang="pl-PL" sz="2100" dirty="0">
                <a:solidFill>
                  <a:schemeClr val="dk1"/>
                </a:solidFill>
                <a:latin typeface="Calibri"/>
                <a:ea typeface="Calibri"/>
                <a:cs typeface="Calibri"/>
              </a:rPr>
              <a:t>	</a:t>
            </a:r>
            <a:r>
              <a:rPr lang="pl-PL" sz="1600" dirty="0">
                <a:solidFill>
                  <a:schemeClr val="dk1"/>
                </a:solidFill>
                <a:latin typeface="Calibri"/>
                <a:ea typeface="Calibri"/>
                <a:cs typeface="Calibri"/>
              </a:rPr>
              <a:t>-</a:t>
            </a:r>
            <a:r>
              <a:rPr lang="pl-PL" sz="2100" dirty="0">
                <a:solidFill>
                  <a:schemeClr val="dk1"/>
                </a:solidFill>
                <a:latin typeface="Calibri"/>
                <a:ea typeface="Calibri"/>
                <a:cs typeface="Calibri"/>
              </a:rPr>
              <a:t> </a:t>
            </a:r>
            <a:r>
              <a:rPr lang="pl-PL" sz="1800" dirty="0">
                <a:solidFill>
                  <a:schemeClr val="dk1"/>
                </a:solidFill>
                <a:latin typeface="Calibri" panose="020F0502020204030204" pitchFamily="34" charset="0"/>
                <a:ea typeface="Calibri"/>
                <a:cs typeface="Calibri" panose="020F0502020204030204" pitchFamily="34" charset="0"/>
              </a:rPr>
              <a:t>i</a:t>
            </a:r>
            <a:r>
              <a:rPr lang="en-US" sz="1800" dirty="0">
                <a:latin typeface="Calibri" panose="020F0502020204030204" pitchFamily="34" charset="0"/>
                <a:cs typeface="Calibri" panose="020F0502020204030204" pitchFamily="34" charset="0"/>
              </a:rPr>
              <a:t>n COSMO year 2025: 2.788</a:t>
            </a:r>
          </a:p>
          <a:p>
            <a:r>
              <a:rPr lang="pl-PL" sz="1800" dirty="0">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in COSMO year 2026: 2.599</a:t>
            </a:r>
          </a:p>
          <a:p>
            <a:r>
              <a:rPr lang="pl-PL" sz="1800" dirty="0">
                <a:latin typeface="Calibri" panose="020F0502020204030204" pitchFamily="34" charset="0"/>
                <a:cs typeface="Calibri" panose="020F0502020204030204" pitchFamily="34" charset="0"/>
              </a:rPr>
              <a:t>	- </a:t>
            </a:r>
            <a:r>
              <a:rPr lang="en-US" sz="1800" dirty="0">
                <a:latin typeface="Calibri" panose="020F0502020204030204" pitchFamily="34" charset="0"/>
                <a:cs typeface="Calibri" panose="020F0502020204030204" pitchFamily="34" charset="0"/>
              </a:rPr>
              <a:t>in COSMO year 2027: 0.513</a:t>
            </a:r>
          </a:p>
          <a:p>
            <a:pPr marL="457200" lvl="0" indent="0" algn="l" rtl="0">
              <a:lnSpc>
                <a:spcPct val="115000"/>
              </a:lnSpc>
              <a:spcBef>
                <a:spcPts val="0"/>
              </a:spcBef>
              <a:spcAft>
                <a:spcPts val="0"/>
              </a:spcAft>
              <a:buNone/>
            </a:pPr>
            <a:r>
              <a:rPr lang="pl-PL" sz="2100" dirty="0">
                <a:solidFill>
                  <a:schemeClr val="dk1"/>
                </a:solidFill>
                <a:latin typeface="Calibri"/>
                <a:ea typeface="Calibri"/>
                <a:cs typeface="Calibri"/>
                <a:sym typeface="Calibri"/>
              </a:rPr>
              <a:t>Total </a:t>
            </a:r>
            <a:r>
              <a:rPr lang="pl-PL" sz="2100" dirty="0" err="1">
                <a:solidFill>
                  <a:schemeClr val="dk1"/>
                </a:solidFill>
                <a:latin typeface="Calibri"/>
                <a:ea typeface="Calibri"/>
                <a:cs typeface="Calibri"/>
                <a:sym typeface="Calibri"/>
              </a:rPr>
              <a:t>FTEs</a:t>
            </a:r>
            <a:r>
              <a:rPr lang="pl-PL" sz="2100" dirty="0">
                <a:solidFill>
                  <a:schemeClr val="dk1"/>
                </a:solidFill>
                <a:latin typeface="Calibri"/>
                <a:ea typeface="Calibri"/>
                <a:cs typeface="Calibri"/>
                <a:sym typeface="Calibri"/>
              </a:rPr>
              <a:t>: 5.7 FTE + 0.2 </a:t>
            </a:r>
            <a:r>
              <a:rPr lang="pl-PL" sz="2100" dirty="0" err="1">
                <a:solidFill>
                  <a:schemeClr val="dk1"/>
                </a:solidFill>
                <a:latin typeface="Calibri"/>
                <a:ea typeface="Calibri"/>
                <a:cs typeface="Calibri"/>
                <a:sym typeface="Calibri"/>
              </a:rPr>
              <a:t>external</a:t>
            </a:r>
            <a:endParaRPr lang="pl-PL"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2100" dirty="0">
                <a:solidFill>
                  <a:schemeClr val="dk1"/>
                </a:solidFill>
                <a:latin typeface="Calibri"/>
                <a:ea typeface="Calibri"/>
                <a:cs typeface="Calibri"/>
                <a:sym typeface="Calibri"/>
              </a:rPr>
              <a:t>Duration: 2 years </a:t>
            </a:r>
            <a:endParaRPr lang="pl-PL" sz="21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pl-PL" sz="2100" dirty="0">
                <a:solidFill>
                  <a:schemeClr val="dk1"/>
                </a:solidFill>
                <a:latin typeface="Calibri"/>
                <a:ea typeface="Calibri"/>
                <a:cs typeface="Calibri"/>
                <a:sym typeface="Calibri"/>
              </a:rPr>
              <a:t>Start</a:t>
            </a:r>
            <a:r>
              <a:rPr lang="en-US" sz="2100" dirty="0">
                <a:solidFill>
                  <a:schemeClr val="dk1"/>
                </a:solidFill>
                <a:latin typeface="Calibri"/>
                <a:ea typeface="Calibri"/>
                <a:cs typeface="Calibri"/>
                <a:sym typeface="Calibri"/>
              </a:rPr>
              <a:t>: </a:t>
            </a:r>
            <a:r>
              <a:rPr lang="pl-PL" sz="2100" dirty="0" err="1">
                <a:solidFill>
                  <a:schemeClr val="dk1"/>
                </a:solidFill>
                <a:latin typeface="Calibri"/>
                <a:ea typeface="Calibri"/>
                <a:cs typeface="Calibri"/>
                <a:sym typeface="Calibri"/>
              </a:rPr>
              <a:t>April</a:t>
            </a:r>
            <a:r>
              <a:rPr lang="pl-PL" sz="2100" dirty="0">
                <a:solidFill>
                  <a:schemeClr val="dk1"/>
                </a:solidFill>
                <a:latin typeface="Calibri"/>
                <a:ea typeface="Calibri"/>
                <a:cs typeface="Calibri"/>
                <a:sym typeface="Calibri"/>
              </a:rPr>
              <a:t> 2025</a:t>
            </a:r>
          </a:p>
          <a:p>
            <a:pPr marL="457200" lvl="0" indent="0" algn="l" rtl="0">
              <a:lnSpc>
                <a:spcPct val="115000"/>
              </a:lnSpc>
              <a:spcBef>
                <a:spcPts val="0"/>
              </a:spcBef>
              <a:spcAft>
                <a:spcPts val="0"/>
              </a:spcAft>
              <a:buNone/>
            </a:pPr>
            <a:r>
              <a:rPr lang="pl-PL" sz="2100" dirty="0" err="1">
                <a:solidFill>
                  <a:schemeClr val="dk1"/>
                </a:solidFill>
                <a:latin typeface="Calibri"/>
                <a:ea typeface="Calibri"/>
                <a:cs typeface="Calibri"/>
                <a:sym typeface="Calibri"/>
              </a:rPr>
              <a:t>Scheduled</a:t>
            </a:r>
            <a:r>
              <a:rPr lang="pl-PL" sz="2100" dirty="0">
                <a:solidFill>
                  <a:schemeClr val="dk1"/>
                </a:solidFill>
                <a:latin typeface="Calibri"/>
                <a:ea typeface="Calibri"/>
                <a:cs typeface="Calibri"/>
                <a:sym typeface="Calibri"/>
              </a:rPr>
              <a:t> </a:t>
            </a:r>
            <a:r>
              <a:rPr lang="pl-PL" sz="2100" dirty="0" err="1">
                <a:solidFill>
                  <a:schemeClr val="dk1"/>
                </a:solidFill>
                <a:latin typeface="Calibri"/>
                <a:ea typeface="Calibri"/>
                <a:cs typeface="Calibri"/>
                <a:sym typeface="Calibri"/>
              </a:rPr>
              <a:t>completion</a:t>
            </a:r>
            <a:r>
              <a:rPr lang="pl-PL" sz="2100" dirty="0">
                <a:solidFill>
                  <a:schemeClr val="dk1"/>
                </a:solidFill>
                <a:latin typeface="Calibri"/>
                <a:ea typeface="Calibri"/>
                <a:cs typeface="Calibri"/>
                <a:sym typeface="Calibri"/>
              </a:rPr>
              <a:t>: August 2027</a:t>
            </a:r>
            <a:endParaRPr sz="2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1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FBC38328-72AC-C735-9EE2-2B4A8E367A0C}"/>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5B129781-5574-C0F2-F212-D2AFF5959702}"/>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BF1499FF-58B6-642D-A138-603E4D30348A}"/>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CECA86BE-D696-2022-D255-A9814342D5B9}"/>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strike="noStrike" dirty="0">
                <a:solidFill>
                  <a:srgbClr val="FFFFFF"/>
                </a:solidFill>
                <a:latin typeface="Calibri"/>
                <a:ea typeface="Calibri"/>
                <a:cs typeface="Calibri"/>
                <a:sym typeface="Calibri"/>
              </a:rPr>
              <a:t>: </a:t>
            </a:r>
            <a:r>
              <a:rPr lang="pl-PL" sz="2000" b="1" strike="noStrike" dirty="0" err="1">
                <a:solidFill>
                  <a:srgbClr val="FFFFFF"/>
                </a:solidFill>
                <a:latin typeface="Calibri"/>
                <a:ea typeface="Calibri"/>
                <a:cs typeface="Calibri"/>
                <a:sym typeface="Calibri"/>
              </a:rPr>
              <a:t>Subtask</a:t>
            </a:r>
            <a:r>
              <a:rPr lang="pl-PL" sz="2000" b="1" strike="noStrike" dirty="0">
                <a:solidFill>
                  <a:srgbClr val="FFFFFF"/>
                </a:solidFill>
                <a:latin typeface="Calibri"/>
                <a:ea typeface="Calibri"/>
                <a:cs typeface="Calibri"/>
                <a:sym typeface="Calibri"/>
              </a:rPr>
              <a:t> 3.1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A94EC447-C113-B582-B1FF-0032196FE9ED}"/>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A36B0D1D-5825-924D-709E-11F51045B785}"/>
              </a:ext>
            </a:extLst>
          </p:cNvPr>
          <p:cNvSpPr txBox="1"/>
          <p:nvPr/>
        </p:nvSpPr>
        <p:spPr>
          <a:xfrm>
            <a:off x="304919" y="1092820"/>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2" name="pole tekstowe 1">
            <a:extLst>
              <a:ext uri="{FF2B5EF4-FFF2-40B4-BE49-F238E27FC236}">
                <a16:creationId xmlns:a16="http://schemas.microsoft.com/office/drawing/2014/main" id="{D7B68861-111A-7207-BEF5-7E2D721BDBD8}"/>
              </a:ext>
            </a:extLst>
          </p:cNvPr>
          <p:cNvSpPr txBox="1"/>
          <p:nvPr/>
        </p:nvSpPr>
        <p:spPr>
          <a:xfrm>
            <a:off x="526025" y="1889941"/>
            <a:ext cx="8006574" cy="1483035"/>
          </a:xfrm>
          <a:prstGeom prst="rect">
            <a:avLst/>
          </a:prstGeom>
          <a:noFill/>
        </p:spPr>
        <p:txBody>
          <a:bodyPr wrap="square" rtlCol="0">
            <a:spAutoFit/>
          </a:bodyPr>
          <a:lstStyle/>
          <a:p>
            <a:pPr marL="285750" indent="-285750">
              <a:lnSpc>
                <a:spcPct val="114000"/>
              </a:lnSpc>
              <a:spcAft>
                <a:spcPts val="1200"/>
              </a:spcAft>
              <a:buFont typeface="Arial" panose="020B0604020202020204" pitchFamily="34" charset="0"/>
              <a:buChar char="•"/>
            </a:pPr>
            <a:r>
              <a:rPr lang="pl-PL" sz="1800" dirty="0"/>
              <a:t>TITAN was </a:t>
            </a:r>
            <a:r>
              <a:rPr lang="pl-PL" sz="1800" dirty="0" err="1"/>
              <a:t>installed</a:t>
            </a:r>
            <a:r>
              <a:rPr lang="pl-PL" sz="1800" dirty="0"/>
              <a:t> and </a:t>
            </a:r>
            <a:r>
              <a:rPr lang="pl-PL" sz="1800" dirty="0" err="1"/>
              <a:t>some</a:t>
            </a:r>
            <a:r>
              <a:rPr lang="pl-PL" sz="1800" dirty="0"/>
              <a:t> </a:t>
            </a:r>
            <a:r>
              <a:rPr lang="pl-PL" sz="1800" dirty="0" err="1"/>
              <a:t>sample</a:t>
            </a:r>
            <a:r>
              <a:rPr lang="pl-PL" sz="1800" dirty="0"/>
              <a:t> </a:t>
            </a:r>
            <a:r>
              <a:rPr lang="pl-PL" sz="1800" dirty="0" err="1"/>
              <a:t>programs</a:t>
            </a:r>
            <a:r>
              <a:rPr lang="pl-PL" sz="1800" dirty="0"/>
              <a:t> for </a:t>
            </a:r>
            <a:r>
              <a:rPr lang="pl-PL" sz="1800" dirty="0" err="1"/>
              <a:t>precipitation</a:t>
            </a:r>
            <a:r>
              <a:rPr lang="pl-PL" sz="1800" dirty="0"/>
              <a:t> </a:t>
            </a:r>
            <a:r>
              <a:rPr lang="pl-PL" sz="1800" dirty="0" err="1"/>
              <a:t>were</a:t>
            </a:r>
            <a:r>
              <a:rPr lang="pl-PL" sz="1800" dirty="0"/>
              <a:t> </a:t>
            </a:r>
            <a:r>
              <a:rPr lang="pl-PL" sz="1800" dirty="0" err="1"/>
              <a:t>tested</a:t>
            </a:r>
            <a:r>
              <a:rPr lang="pl-PL" sz="1800" dirty="0"/>
              <a:t> for the </a:t>
            </a:r>
            <a:r>
              <a:rPr lang="pl-PL" sz="1800" dirty="0" err="1"/>
              <a:t>Italian</a:t>
            </a:r>
            <a:r>
              <a:rPr lang="pl-PL" sz="1800" dirty="0"/>
              <a:t> </a:t>
            </a:r>
            <a:r>
              <a:rPr lang="pl-PL" sz="1800" dirty="0" err="1"/>
              <a:t>domain</a:t>
            </a:r>
            <a:r>
              <a:rPr lang="pl-PL" sz="1800" dirty="0"/>
              <a:t> with </a:t>
            </a:r>
            <a:r>
              <a:rPr lang="pl-PL" sz="1800" dirty="0" err="1"/>
              <a:t>sample</a:t>
            </a:r>
            <a:r>
              <a:rPr lang="pl-PL" sz="1800" dirty="0"/>
              <a:t> data </a:t>
            </a:r>
            <a:r>
              <a:rPr lang="pl-PL" sz="1800" dirty="0" err="1"/>
              <a:t>input</a:t>
            </a:r>
            <a:endParaRPr lang="pl-PL" sz="1800" dirty="0"/>
          </a:p>
          <a:p>
            <a:pPr marL="285750" indent="-285750">
              <a:lnSpc>
                <a:spcPct val="114000"/>
              </a:lnSpc>
              <a:spcAft>
                <a:spcPts val="1200"/>
              </a:spcAft>
              <a:buFont typeface="Arial" panose="020B0604020202020204" pitchFamily="34" charset="0"/>
              <a:buChar char="•"/>
            </a:pPr>
            <a:r>
              <a:rPr lang="pl-PL" sz="1800" dirty="0" err="1"/>
              <a:t>Clarifications</a:t>
            </a:r>
            <a:r>
              <a:rPr lang="pl-PL" sz="1800" dirty="0"/>
              <a:t> on the </a:t>
            </a:r>
            <a:r>
              <a:rPr lang="pl-PL" sz="1800" dirty="0" err="1"/>
              <a:t>parameters</a:t>
            </a:r>
            <a:r>
              <a:rPr lang="pl-PL" sz="1800" dirty="0"/>
              <a:t> (e. g. </a:t>
            </a:r>
            <a:r>
              <a:rPr lang="pl-PL" sz="1800" dirty="0" err="1"/>
              <a:t>deviation</a:t>
            </a:r>
            <a:r>
              <a:rPr lang="pl-PL" sz="1800" dirty="0"/>
              <a:t> and </a:t>
            </a:r>
            <a:r>
              <a:rPr lang="pl-PL" sz="1800" dirty="0" err="1"/>
              <a:t>thresholds</a:t>
            </a:r>
            <a:r>
              <a:rPr lang="pl-PL" sz="1800" dirty="0"/>
              <a:t>) </a:t>
            </a:r>
            <a:r>
              <a:rPr lang="pl-PL" sz="1800" dirty="0" err="1"/>
              <a:t>may</a:t>
            </a:r>
            <a:r>
              <a:rPr lang="pl-PL" sz="1800" dirty="0"/>
              <a:t> be </a:t>
            </a:r>
            <a:r>
              <a:rPr lang="pl-PL" sz="1800" dirty="0" err="1"/>
              <a:t>needed</a:t>
            </a:r>
            <a:r>
              <a:rPr lang="pl-PL" sz="1800" dirty="0"/>
              <a:t> and </a:t>
            </a:r>
            <a:r>
              <a:rPr lang="pl-PL" sz="1800" dirty="0" err="1"/>
              <a:t>discussed</a:t>
            </a:r>
            <a:endParaRPr lang="pl-PL" sz="1800" dirty="0"/>
          </a:p>
        </p:txBody>
      </p:sp>
    </p:spTree>
    <p:extLst>
      <p:ext uri="{BB962C8B-B14F-4D97-AF65-F5344CB8AC3E}">
        <p14:creationId xmlns:p14="http://schemas.microsoft.com/office/powerpoint/2010/main" val="343400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9" name="Google Shape;309;p8"/>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0" name="Google Shape;310;p8"/>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11" name="Google Shape;311;p8"/>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12" name="Google Shape;312;p8"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313" name="Google Shape;313;p8"/>
          <p:cNvSpPr txBox="1"/>
          <p:nvPr/>
        </p:nvSpPr>
        <p:spPr>
          <a:xfrm>
            <a:off x="3462872" y="789060"/>
            <a:ext cx="5268558" cy="7023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a:solidFill>
                  <a:srgbClr val="0070C0"/>
                </a:solidFill>
                <a:latin typeface="Arial"/>
                <a:ea typeface="Arial"/>
                <a:cs typeface="Arial"/>
                <a:sym typeface="Arial"/>
              </a:rPr>
              <a:t>TASK 3: Adaptation of private/citizen datasets for verification purposes over Greece </a:t>
            </a:r>
            <a:endParaRPr sz="1800">
              <a:solidFill>
                <a:srgbClr val="0070C0"/>
              </a:solidFill>
              <a:latin typeface="Arial"/>
              <a:ea typeface="Arial"/>
              <a:cs typeface="Arial"/>
              <a:sym typeface="Arial"/>
            </a:endParaRPr>
          </a:p>
        </p:txBody>
      </p:sp>
      <p:sp>
        <p:nvSpPr>
          <p:cNvPr id="314" name="Google Shape;314;p8"/>
          <p:cNvSpPr txBox="1"/>
          <p:nvPr/>
        </p:nvSpPr>
        <p:spPr>
          <a:xfrm>
            <a:off x="256182" y="1572597"/>
            <a:ext cx="8633658" cy="520296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b="1" dirty="0" err="1">
                <a:solidFill>
                  <a:srgbClr val="000000"/>
                </a:solidFill>
                <a:latin typeface="Arial"/>
                <a:ea typeface="Arial"/>
                <a:cs typeface="Arial"/>
                <a:sym typeface="Arial"/>
              </a:rPr>
              <a:t>SubTask</a:t>
            </a:r>
            <a:r>
              <a:rPr lang="en-US" sz="1800" b="1" dirty="0">
                <a:solidFill>
                  <a:srgbClr val="000000"/>
                </a:solidFill>
                <a:latin typeface="Arial"/>
                <a:ea typeface="Arial"/>
                <a:cs typeface="Arial"/>
                <a:sym typeface="Arial"/>
              </a:rPr>
              <a:t> 3.2: Climatology based Interpolation methodology of precipitation data from various sources </a:t>
            </a:r>
            <a:endParaRPr sz="1800" b="1" dirty="0">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rgbClr val="000000"/>
                </a:solidFill>
                <a:latin typeface="Arial"/>
                <a:ea typeface="Arial"/>
                <a:cs typeface="Arial"/>
                <a:sym typeface="Arial"/>
              </a:rPr>
              <a:t>A verification procedure must be based on equally </a:t>
            </a:r>
            <a:r>
              <a:rPr lang="en-US" sz="1800" dirty="0">
                <a:solidFill>
                  <a:srgbClr val="0070C0"/>
                </a:solidFill>
                <a:latin typeface="Arial"/>
                <a:ea typeface="Arial"/>
                <a:cs typeface="Arial"/>
                <a:sym typeface="Arial"/>
              </a:rPr>
              <a:t>realistic and detailed observations as high-res forecasts</a:t>
            </a:r>
            <a:r>
              <a:rPr lang="pl-PL" sz="1800" dirty="0">
                <a:solidFill>
                  <a:srgbClr val="0070C0"/>
                </a:solidFill>
                <a:latin typeface="Arial"/>
                <a:ea typeface="Arial"/>
                <a:cs typeface="Arial"/>
                <a:sym typeface="Arial"/>
              </a:rPr>
              <a:t>.</a:t>
            </a:r>
            <a:r>
              <a:rPr lang="en-US" sz="1800" dirty="0">
                <a:solidFill>
                  <a:srgbClr val="0070C0"/>
                </a:solidFill>
                <a:latin typeface="Arial"/>
                <a:ea typeface="Arial"/>
                <a:cs typeface="Arial"/>
                <a:sym typeface="Arial"/>
              </a:rPr>
              <a:t> </a:t>
            </a:r>
            <a:r>
              <a:rPr lang="en-US" sz="1800" dirty="0">
                <a:solidFill>
                  <a:srgbClr val="000000"/>
                </a:solidFill>
                <a:latin typeface="Arial"/>
                <a:ea typeface="Arial"/>
                <a:cs typeface="Arial"/>
                <a:sym typeface="Arial"/>
              </a:rPr>
              <a:t>Precipitation observations from “official” and “unofficial” networks together with remote sensing data can only increase the accuracy of the “true” location of rainfall events.  </a:t>
            </a:r>
            <a:endParaRPr sz="1800" dirty="0">
              <a:solidFill>
                <a:srgbClr val="000000"/>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Methodology to create precipitation gridded datasets for areas with complex terrain as Greece</a:t>
            </a:r>
            <a:r>
              <a:rPr lang="en-US" sz="1800" dirty="0">
                <a:solidFill>
                  <a:srgbClr val="000000"/>
                </a:solidFill>
                <a:latin typeface="Arial"/>
                <a:ea typeface="Arial"/>
                <a:cs typeface="Arial"/>
                <a:sym typeface="Arial"/>
              </a:rPr>
              <a:t>, which is based on an interpolation method that uses long climate data series to determine the geographical characteristics that this parameter is best correlated with, as well as remote sensing estimates as background information to cover the areas where observations are insufficient. </a:t>
            </a:r>
            <a:endParaRPr dirty="0"/>
          </a:p>
          <a:p>
            <a:pPr marL="285750" marR="0" lvl="0" indent="-285750" algn="l" rtl="0">
              <a:spcBef>
                <a:spcPts val="0"/>
              </a:spcBef>
              <a:spcAft>
                <a:spcPts val="0"/>
              </a:spcAft>
              <a:buClr>
                <a:srgbClr val="000000"/>
              </a:buClr>
              <a:buSzPts val="1800"/>
              <a:buFont typeface="Noto Sans Symbols"/>
              <a:buChar char="▪"/>
            </a:pPr>
            <a:r>
              <a:rPr lang="en-US" sz="1800" dirty="0">
                <a:solidFill>
                  <a:srgbClr val="0070C0"/>
                </a:solidFill>
                <a:latin typeface="Arial"/>
                <a:ea typeface="Arial"/>
                <a:cs typeface="Arial"/>
                <a:sym typeface="Arial"/>
              </a:rPr>
              <a:t>Application on datasets resulted from </a:t>
            </a:r>
            <a:r>
              <a:rPr lang="en-US" sz="1800" dirty="0" err="1">
                <a:solidFill>
                  <a:srgbClr val="0070C0"/>
                </a:solidFill>
                <a:latin typeface="Arial"/>
                <a:ea typeface="Arial"/>
                <a:cs typeface="Arial"/>
                <a:sym typeface="Arial"/>
              </a:rPr>
              <a:t>SubTask</a:t>
            </a:r>
            <a:r>
              <a:rPr lang="en-US" sz="1800" dirty="0">
                <a:solidFill>
                  <a:srgbClr val="0070C0"/>
                </a:solidFill>
                <a:latin typeface="Arial"/>
                <a:ea typeface="Arial"/>
                <a:cs typeface="Arial"/>
                <a:sym typeface="Arial"/>
              </a:rPr>
              <a:t> 3.1, with the addition of H-SAF precipitation estimates</a:t>
            </a:r>
            <a:r>
              <a:rPr lang="en-US" sz="1800" dirty="0">
                <a:solidFill>
                  <a:srgbClr val="000000"/>
                </a:solidFill>
                <a:latin typeface="Arial"/>
                <a:ea typeface="Arial"/>
                <a:cs typeface="Arial"/>
                <a:sym typeface="Arial"/>
              </a:rPr>
              <a:t> mainly to over sea areas that ground observations are not available.</a:t>
            </a:r>
            <a:endParaRPr sz="1800" dirty="0">
              <a:solidFill>
                <a:srgbClr val="000000"/>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Noto Sans Symbols"/>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r>
              <a:rPr lang="en-US" sz="1800" i="1" dirty="0">
                <a:solidFill>
                  <a:srgbClr val="000000"/>
                </a:solidFill>
                <a:latin typeface="Arial"/>
                <a:ea typeface="Arial"/>
                <a:cs typeface="Arial"/>
                <a:sym typeface="Arial"/>
              </a:rPr>
              <a:t>Participants: Flora </a:t>
            </a:r>
            <a:r>
              <a:rPr lang="en-US" sz="1800" i="1" dirty="0" err="1">
                <a:solidFill>
                  <a:srgbClr val="000000"/>
                </a:solidFill>
                <a:latin typeface="Arial"/>
                <a:ea typeface="Arial"/>
                <a:cs typeface="Arial"/>
                <a:sym typeface="Arial"/>
              </a:rPr>
              <a:t>Gofa</a:t>
            </a:r>
            <a:r>
              <a:rPr lang="en-US" sz="1800" i="1" dirty="0">
                <a:solidFill>
                  <a:srgbClr val="000000"/>
                </a:solidFill>
                <a:latin typeface="Arial"/>
                <a:ea typeface="Arial"/>
                <a:cs typeface="Arial"/>
                <a:sym typeface="Arial"/>
              </a:rPr>
              <a:t>, HNMS</a:t>
            </a:r>
            <a:r>
              <a:rPr lang="pl-PL" sz="1800" i="1" dirty="0">
                <a:solidFill>
                  <a:srgbClr val="000000"/>
                </a:solidFill>
                <a:latin typeface="Arial"/>
                <a:ea typeface="Arial"/>
                <a:cs typeface="Arial"/>
                <a:sym typeface="Arial"/>
              </a:rPr>
              <a:t>.</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1C55F35D-50E9-FE9D-9FAF-68B60A70BC10}"/>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3C550138-1F74-2C3B-F8EA-444BF17C86BF}"/>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2D0B8B7E-772D-1B7B-5AC5-D684A079A4CC}"/>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8DCE96D3-6831-9DA8-2EFD-14FB233A5A7E}"/>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a:t>
            </a:r>
            <a:r>
              <a:rPr lang="pl-PL" sz="2000" b="1" dirty="0">
                <a:solidFill>
                  <a:srgbClr val="FFFFFF"/>
                </a:solidFill>
                <a:latin typeface="Calibri"/>
                <a:ea typeface="Calibri"/>
                <a:cs typeface="Calibri"/>
                <a:sym typeface="Calibri"/>
              </a:rPr>
              <a:t>S: </a:t>
            </a:r>
            <a:r>
              <a:rPr lang="pl-PL" sz="2000" b="1" dirty="0" err="1">
                <a:solidFill>
                  <a:srgbClr val="FFFFFF"/>
                </a:solidFill>
                <a:latin typeface="Calibri"/>
                <a:ea typeface="Calibri"/>
                <a:cs typeface="Calibri"/>
                <a:sym typeface="Calibri"/>
              </a:rPr>
              <a:t>Subtask</a:t>
            </a:r>
            <a:r>
              <a:rPr lang="pl-PL" sz="2000" b="1" dirty="0">
                <a:solidFill>
                  <a:srgbClr val="FFFFFF"/>
                </a:solidFill>
                <a:latin typeface="Calibri"/>
                <a:ea typeface="Calibri"/>
                <a:cs typeface="Calibri"/>
                <a:sym typeface="Calibri"/>
              </a:rPr>
              <a:t> 3.2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D22DA07C-4DD0-D2D2-376A-5CAACFA17F4C}"/>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47F01506-9BAC-5FDF-8EFE-4544DF675F2E}"/>
              </a:ext>
            </a:extLst>
          </p:cNvPr>
          <p:cNvSpPr txBox="1"/>
          <p:nvPr/>
        </p:nvSpPr>
        <p:spPr>
          <a:xfrm>
            <a:off x="304919" y="1092820"/>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2" name="pole tekstowe 1">
            <a:extLst>
              <a:ext uri="{FF2B5EF4-FFF2-40B4-BE49-F238E27FC236}">
                <a16:creationId xmlns:a16="http://schemas.microsoft.com/office/drawing/2014/main" id="{FF4A4257-33CD-5AB0-65A1-3C13371584E3}"/>
              </a:ext>
            </a:extLst>
          </p:cNvPr>
          <p:cNvSpPr txBox="1"/>
          <p:nvPr/>
        </p:nvSpPr>
        <p:spPr>
          <a:xfrm>
            <a:off x="526025" y="1889941"/>
            <a:ext cx="8006574" cy="1167243"/>
          </a:xfrm>
          <a:prstGeom prst="rect">
            <a:avLst/>
          </a:prstGeom>
          <a:noFill/>
        </p:spPr>
        <p:txBody>
          <a:bodyPr wrap="square" rtlCol="0">
            <a:spAutoFit/>
          </a:bodyPr>
          <a:lstStyle/>
          <a:p>
            <a:pPr marL="285750" indent="-285750">
              <a:lnSpc>
                <a:spcPct val="114000"/>
              </a:lnSpc>
              <a:spcAft>
                <a:spcPts val="1200"/>
              </a:spcAft>
              <a:buFont typeface="Arial" panose="020B0604020202020204" pitchFamily="34" charset="0"/>
              <a:buChar char="•"/>
            </a:pPr>
            <a:r>
              <a:rPr lang="pl-PL" sz="1800" dirty="0"/>
              <a:t>MISH software </a:t>
            </a:r>
            <a:r>
              <a:rPr lang="pl-PL" sz="1800" dirty="0" err="1"/>
              <a:t>have</a:t>
            </a:r>
            <a:r>
              <a:rPr lang="pl-PL" sz="1800" dirty="0"/>
              <a:t> </a:t>
            </a:r>
            <a:r>
              <a:rPr lang="pl-PL" sz="1800" dirty="0" err="1"/>
              <a:t>been</a:t>
            </a:r>
            <a:r>
              <a:rPr lang="pl-PL" sz="1800" dirty="0"/>
              <a:t> </a:t>
            </a:r>
            <a:r>
              <a:rPr lang="pl-PL" sz="1800" dirty="0" err="1"/>
              <a:t>installed</a:t>
            </a:r>
            <a:r>
              <a:rPr lang="pl-PL" sz="1800" dirty="0"/>
              <a:t> on the </a:t>
            </a:r>
            <a:r>
              <a:rPr lang="pl-PL" sz="1800" dirty="0" err="1"/>
              <a:t>local</a:t>
            </a:r>
            <a:r>
              <a:rPr lang="pl-PL" sz="1800" dirty="0"/>
              <a:t> </a:t>
            </a:r>
            <a:r>
              <a:rPr lang="pl-PL" sz="1800" dirty="0" err="1"/>
              <a:t>machine</a:t>
            </a:r>
            <a:endParaRPr lang="pl-PL" sz="1800" dirty="0"/>
          </a:p>
          <a:p>
            <a:pPr marL="285750" indent="-285750">
              <a:lnSpc>
                <a:spcPct val="114000"/>
              </a:lnSpc>
              <a:spcAft>
                <a:spcPts val="1200"/>
              </a:spcAft>
              <a:buFont typeface="Arial" panose="020B0604020202020204" pitchFamily="34" charset="0"/>
              <a:buChar char="•"/>
            </a:pPr>
            <a:r>
              <a:rPr lang="pl-PL" sz="1800" dirty="0"/>
              <a:t>Using </a:t>
            </a:r>
            <a:r>
              <a:rPr lang="pl-PL" sz="1800" dirty="0" err="1"/>
              <a:t>homogenized</a:t>
            </a:r>
            <a:r>
              <a:rPr lang="pl-PL" sz="1800" dirty="0"/>
              <a:t> </a:t>
            </a:r>
            <a:r>
              <a:rPr lang="pl-PL" sz="1800" dirty="0" err="1"/>
              <a:t>long</a:t>
            </a:r>
            <a:r>
              <a:rPr lang="pl-PL" sz="1800" dirty="0"/>
              <a:t> </a:t>
            </a:r>
            <a:r>
              <a:rPr lang="pl-PL" sz="1800" dirty="0" err="1"/>
              <a:t>time</a:t>
            </a:r>
            <a:r>
              <a:rPr lang="pl-PL" sz="1800" dirty="0"/>
              <a:t> </a:t>
            </a:r>
            <a:r>
              <a:rPr lang="pl-PL" sz="1800" dirty="0" err="1"/>
              <a:t>series</a:t>
            </a:r>
            <a:r>
              <a:rPr lang="pl-PL" sz="1800" dirty="0"/>
              <a:t> of </a:t>
            </a:r>
            <a:r>
              <a:rPr lang="pl-PL" sz="1800" dirty="0" err="1"/>
              <a:t>precipitation</a:t>
            </a:r>
            <a:r>
              <a:rPr lang="pl-PL" sz="1800" dirty="0"/>
              <a:t> data from the HNMS network to </a:t>
            </a:r>
            <a:r>
              <a:rPr lang="pl-PL" sz="1800" dirty="0" err="1"/>
              <a:t>calculate</a:t>
            </a:r>
            <a:r>
              <a:rPr lang="pl-PL" sz="1800" dirty="0"/>
              <a:t> the </a:t>
            </a:r>
            <a:r>
              <a:rPr lang="pl-PL" sz="1800" dirty="0" err="1"/>
              <a:t>best</a:t>
            </a:r>
            <a:r>
              <a:rPr lang="pl-PL" sz="1800" dirty="0"/>
              <a:t> </a:t>
            </a:r>
            <a:r>
              <a:rPr lang="pl-PL" sz="1800" dirty="0" err="1"/>
              <a:t>correlations</a:t>
            </a:r>
            <a:r>
              <a:rPr lang="pl-PL" sz="1800" dirty="0"/>
              <a:t> with </a:t>
            </a:r>
            <a:r>
              <a:rPr lang="pl-PL" sz="1800" dirty="0" err="1"/>
              <a:t>geophysical</a:t>
            </a:r>
            <a:r>
              <a:rPr lang="pl-PL" sz="1800" dirty="0"/>
              <a:t> data</a:t>
            </a:r>
          </a:p>
        </p:txBody>
      </p:sp>
    </p:spTree>
    <p:extLst>
      <p:ext uri="{BB962C8B-B14F-4D97-AF65-F5344CB8AC3E}">
        <p14:creationId xmlns:p14="http://schemas.microsoft.com/office/powerpoint/2010/main" val="3454696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6F74988-2080-3585-ACD4-AE8B69C4B09B}"/>
              </a:ext>
            </a:extLst>
          </p:cNvPr>
          <p:cNvPicPr>
            <a:picLocks noChangeAspect="1"/>
          </p:cNvPicPr>
          <p:nvPr/>
        </p:nvPicPr>
        <p:blipFill>
          <a:blip r:embed="rId2"/>
          <a:stretch>
            <a:fillRect/>
          </a:stretch>
        </p:blipFill>
        <p:spPr>
          <a:xfrm>
            <a:off x="0" y="989"/>
            <a:ext cx="9144000" cy="6856021"/>
          </a:xfrm>
          <a:prstGeom prst="rect">
            <a:avLst/>
          </a:prstGeom>
        </p:spPr>
      </p:pic>
    </p:spTree>
    <p:extLst>
      <p:ext uri="{BB962C8B-B14F-4D97-AF65-F5344CB8AC3E}">
        <p14:creationId xmlns:p14="http://schemas.microsoft.com/office/powerpoint/2010/main" val="1384829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e822a8b737_4_29"/>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20;g2e822a8b737_4_29"/>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1" name="Google Shape;321;g2e822a8b737_4_29"/>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22" name="Google Shape;322;g2e822a8b737_4_29"/>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23" name="Google Shape;323;g2e822a8b737_4_29"/>
          <p:cNvPicPr preferRelativeResize="0"/>
          <p:nvPr/>
        </p:nvPicPr>
        <p:blipFill>
          <a:blip r:embed="rId4">
            <a:alphaModFix/>
          </a:blip>
          <a:stretch>
            <a:fillRect/>
          </a:stretch>
        </p:blipFill>
        <p:spPr>
          <a:xfrm>
            <a:off x="143200" y="758100"/>
            <a:ext cx="2228850" cy="742950"/>
          </a:xfrm>
          <a:prstGeom prst="rect">
            <a:avLst/>
          </a:prstGeom>
          <a:noFill/>
          <a:ln>
            <a:noFill/>
          </a:ln>
        </p:spPr>
      </p:pic>
      <p:sp>
        <p:nvSpPr>
          <p:cNvPr id="324" name="Google Shape;324;g2e822a8b737_4_29"/>
          <p:cNvSpPr txBox="1"/>
          <p:nvPr/>
        </p:nvSpPr>
        <p:spPr>
          <a:xfrm>
            <a:off x="2929350" y="654625"/>
            <a:ext cx="60300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4.1: Improving RainGRS+ precipitation estimates by combining different types of data in more efficient and seamless manner</a:t>
            </a:r>
            <a:endParaRPr sz="1800" b="1">
              <a:solidFill>
                <a:schemeClr val="dk1"/>
              </a:solidFill>
            </a:endParaRPr>
          </a:p>
        </p:txBody>
      </p:sp>
      <p:sp>
        <p:nvSpPr>
          <p:cNvPr id="325" name="Google Shape;325;g2e822a8b737_4_29"/>
          <p:cNvSpPr txBox="1"/>
          <p:nvPr/>
        </p:nvSpPr>
        <p:spPr>
          <a:xfrm>
            <a:off x="143200" y="1796225"/>
            <a:ext cx="5314200" cy="50290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US" sz="1800" dirty="0">
                <a:solidFill>
                  <a:schemeClr val="dk1"/>
                </a:solidFill>
              </a:rPr>
              <a:t>The </a:t>
            </a:r>
            <a:r>
              <a:rPr lang="en-US" sz="1800" dirty="0" err="1">
                <a:solidFill>
                  <a:schemeClr val="dk1"/>
                </a:solidFill>
              </a:rPr>
              <a:t>RainGRS</a:t>
            </a:r>
            <a:r>
              <a:rPr lang="en-US" sz="1800" dirty="0">
                <a:solidFill>
                  <a:schemeClr val="dk1"/>
                </a:solidFill>
              </a:rPr>
              <a:t>+ system, developed as part of the EPOCS project, requires improvements related to the specifics of the additional data included in the extended “+” version of the system, particular</a:t>
            </a:r>
            <a:r>
              <a:rPr lang="pl-PL" sz="1800" dirty="0" err="1">
                <a:solidFill>
                  <a:schemeClr val="dk1"/>
                </a:solidFill>
              </a:rPr>
              <a:t>ly</a:t>
            </a:r>
            <a:r>
              <a:rPr lang="en-US" sz="1800" dirty="0">
                <a:solidFill>
                  <a:schemeClr val="dk1"/>
                </a:solidFill>
              </a:rPr>
              <a:t> the inclusion of OPERA radar composite maps. </a:t>
            </a:r>
            <a:endParaRPr sz="1800" dirty="0">
              <a:solidFill>
                <a:schemeClr val="dk1"/>
              </a:solidFill>
            </a:endParaRPr>
          </a:p>
          <a:p>
            <a:pPr marL="0" lvl="0" indent="0" algn="l" rtl="0">
              <a:lnSpc>
                <a:spcPct val="115000"/>
              </a:lnSpc>
              <a:spcBef>
                <a:spcPts val="600"/>
              </a:spcBef>
              <a:spcAft>
                <a:spcPts val="0"/>
              </a:spcAft>
              <a:buNone/>
            </a:pPr>
            <a:endParaRPr sz="1800" dirty="0">
              <a:solidFill>
                <a:schemeClr val="dk1"/>
              </a:solidFill>
            </a:endParaRPr>
          </a:p>
          <a:p>
            <a:pPr marL="0" lvl="0" indent="0" algn="l" rtl="0">
              <a:lnSpc>
                <a:spcPct val="115000"/>
              </a:lnSpc>
              <a:spcBef>
                <a:spcPts val="600"/>
              </a:spcBef>
              <a:spcAft>
                <a:spcPts val="0"/>
              </a:spcAft>
              <a:buNone/>
            </a:pPr>
            <a:r>
              <a:rPr lang="en-US" sz="1800" dirty="0">
                <a:solidFill>
                  <a:schemeClr val="dk1"/>
                </a:solidFill>
              </a:rPr>
              <a:t>These data, in addition to their lower spatial resolution (~2km), have a different quality, which depends on the institutions providing their data and the QC algorithms they use. </a:t>
            </a:r>
            <a:endParaRPr sz="1800" dirty="0">
              <a:solidFill>
                <a:schemeClr val="dk1"/>
              </a:solidFill>
            </a:endParaRPr>
          </a:p>
          <a:p>
            <a:pPr marL="0" lvl="0" indent="0" algn="l" rtl="0">
              <a:lnSpc>
                <a:spcPct val="115000"/>
              </a:lnSpc>
              <a:spcBef>
                <a:spcPts val="600"/>
              </a:spcBef>
              <a:spcAft>
                <a:spcPts val="0"/>
              </a:spcAft>
              <a:buNone/>
            </a:pPr>
            <a:endParaRPr sz="1800" dirty="0">
              <a:solidFill>
                <a:schemeClr val="dk1"/>
              </a:solidFill>
            </a:endParaRPr>
          </a:p>
          <a:p>
            <a:pPr marL="0" lvl="0" indent="0" algn="l" rtl="0">
              <a:lnSpc>
                <a:spcPct val="115000"/>
              </a:lnSpc>
              <a:spcBef>
                <a:spcPts val="600"/>
              </a:spcBef>
              <a:spcAft>
                <a:spcPts val="0"/>
              </a:spcAft>
              <a:buNone/>
            </a:pPr>
            <a:r>
              <a:rPr lang="en-US" sz="1800" dirty="0">
                <a:solidFill>
                  <a:schemeClr val="dk1"/>
                </a:solidFill>
              </a:rPr>
              <a:t>This requires the development of a technique to combine radar data of different origins for a seamless merging of POLRAD+ and OPERA data.</a:t>
            </a:r>
            <a:endParaRPr sz="1600" dirty="0">
              <a:solidFill>
                <a:schemeClr val="dk1"/>
              </a:solidFill>
            </a:endParaRPr>
          </a:p>
        </p:txBody>
      </p:sp>
      <p:pic>
        <p:nvPicPr>
          <p:cNvPr id="326" name="Google Shape;326;g2e822a8b737_4_29"/>
          <p:cNvPicPr preferRelativeResize="0"/>
          <p:nvPr/>
        </p:nvPicPr>
        <p:blipFill>
          <a:blip r:embed="rId5">
            <a:alphaModFix/>
          </a:blip>
          <a:stretch>
            <a:fillRect/>
          </a:stretch>
        </p:blipFill>
        <p:spPr>
          <a:xfrm>
            <a:off x="5529387" y="2077862"/>
            <a:ext cx="3429975" cy="4348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e822a8b737_8_27"/>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2" name="Google Shape;332;g2e822a8b737_8_27"/>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3" name="Google Shape;333;g2e822a8b737_8_27"/>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34" name="Google Shape;334;g2e822a8b737_8_27"/>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35" name="Google Shape;335;g2e822a8b737_8_27"/>
          <p:cNvPicPr preferRelativeResize="0"/>
          <p:nvPr/>
        </p:nvPicPr>
        <p:blipFill>
          <a:blip r:embed="rId4">
            <a:alphaModFix/>
          </a:blip>
          <a:stretch>
            <a:fillRect/>
          </a:stretch>
        </p:blipFill>
        <p:spPr>
          <a:xfrm>
            <a:off x="143200" y="758100"/>
            <a:ext cx="2228850" cy="742950"/>
          </a:xfrm>
          <a:prstGeom prst="rect">
            <a:avLst/>
          </a:prstGeom>
          <a:noFill/>
          <a:ln>
            <a:noFill/>
          </a:ln>
        </p:spPr>
      </p:pic>
      <p:sp>
        <p:nvSpPr>
          <p:cNvPr id="336" name="Google Shape;336;g2e822a8b737_8_27"/>
          <p:cNvSpPr txBox="1"/>
          <p:nvPr/>
        </p:nvSpPr>
        <p:spPr>
          <a:xfrm>
            <a:off x="2825050" y="833238"/>
            <a:ext cx="6064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4.1: Improving RainGRS+ precipitation estimates by combining different types of data in more efficient and seamless manner</a:t>
            </a:r>
            <a:endParaRPr sz="1800" b="1">
              <a:solidFill>
                <a:schemeClr val="dk1"/>
              </a:solidFill>
            </a:endParaRPr>
          </a:p>
        </p:txBody>
      </p:sp>
      <p:sp>
        <p:nvSpPr>
          <p:cNvPr id="337" name="Google Shape;337;g2e822a8b737_8_27"/>
          <p:cNvSpPr txBox="1"/>
          <p:nvPr/>
        </p:nvSpPr>
        <p:spPr>
          <a:xfrm>
            <a:off x="707260" y="2622465"/>
            <a:ext cx="7588200" cy="3318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0"/>
              </a:spcAft>
              <a:buClr>
                <a:schemeClr val="dk1"/>
              </a:buClr>
              <a:buSzPts val="1800"/>
              <a:buChar char="●"/>
            </a:pPr>
            <a:r>
              <a:rPr lang="en-US" sz="1800" dirty="0">
                <a:solidFill>
                  <a:schemeClr val="dk1"/>
                </a:solidFill>
              </a:rPr>
              <a:t>In the frame of further work, a case study of implementation of the methodology for incorporating PWS and CML-based precipitation data into </a:t>
            </a:r>
            <a:r>
              <a:rPr lang="en-US" sz="1800" dirty="0" err="1">
                <a:solidFill>
                  <a:schemeClr val="dk1"/>
                </a:solidFill>
              </a:rPr>
              <a:t>RainGRS</a:t>
            </a:r>
            <a:r>
              <a:rPr lang="en-US" sz="1800" dirty="0">
                <a:solidFill>
                  <a:schemeClr val="dk1"/>
                </a:solidFill>
              </a:rPr>
              <a:t>+ system will be performed</a:t>
            </a:r>
            <a:endParaRPr sz="1800" dirty="0">
              <a:solidFill>
                <a:schemeClr val="dk1"/>
              </a:solidFill>
            </a:endParaRPr>
          </a:p>
          <a:p>
            <a:pPr marL="0" lvl="0" indent="0" algn="l" rtl="0">
              <a:lnSpc>
                <a:spcPct val="115000"/>
              </a:lnSpc>
              <a:spcBef>
                <a:spcPts val="600"/>
              </a:spcBef>
              <a:spcAft>
                <a:spcPts val="0"/>
              </a:spcAft>
              <a:buNone/>
            </a:pPr>
            <a:endParaRPr sz="1800" dirty="0">
              <a:solidFill>
                <a:schemeClr val="dk1"/>
              </a:solidFill>
            </a:endParaRPr>
          </a:p>
          <a:p>
            <a:pPr marL="457200" lvl="0" indent="-342900" algn="l" rtl="0">
              <a:lnSpc>
                <a:spcPct val="115000"/>
              </a:lnSpc>
              <a:spcBef>
                <a:spcPts val="600"/>
              </a:spcBef>
              <a:spcAft>
                <a:spcPts val="0"/>
              </a:spcAft>
              <a:buClr>
                <a:schemeClr val="dk1"/>
              </a:buClr>
              <a:buSzPts val="1800"/>
              <a:buChar char="●"/>
            </a:pPr>
            <a:r>
              <a:rPr lang="en-US" sz="1800" dirty="0">
                <a:solidFill>
                  <a:schemeClr val="dk1"/>
                </a:solidFill>
              </a:rPr>
              <a:t>Verification of the results will be carried out using precipitation from Hellmann's manual rain gauges (daily totals) as a reference.</a:t>
            </a:r>
            <a:endParaRPr sz="1800" dirty="0">
              <a:solidFill>
                <a:schemeClr val="dk1"/>
              </a:solidFill>
            </a:endParaRPr>
          </a:p>
          <a:p>
            <a:pPr marL="0" lvl="0" indent="0" algn="l" rtl="0">
              <a:lnSpc>
                <a:spcPct val="115000"/>
              </a:lnSpc>
              <a:spcBef>
                <a:spcPts val="600"/>
              </a:spcBef>
              <a:spcAft>
                <a:spcPts val="0"/>
              </a:spcAft>
              <a:buNone/>
            </a:pPr>
            <a:endParaRPr sz="1800" dirty="0">
              <a:solidFill>
                <a:schemeClr val="dk1"/>
              </a:solidFill>
            </a:endParaRPr>
          </a:p>
          <a:p>
            <a:pPr marL="457200" lvl="0" indent="-342900" algn="l" rtl="0">
              <a:lnSpc>
                <a:spcPct val="115000"/>
              </a:lnSpc>
              <a:spcBef>
                <a:spcPts val="600"/>
              </a:spcBef>
              <a:spcAft>
                <a:spcPts val="0"/>
              </a:spcAft>
              <a:buClr>
                <a:schemeClr val="dk1"/>
              </a:buClr>
              <a:buSzPts val="1800"/>
              <a:buChar char="●"/>
            </a:pPr>
            <a:r>
              <a:rPr lang="en-US" sz="1800" dirty="0">
                <a:solidFill>
                  <a:schemeClr val="dk1"/>
                </a:solidFill>
              </a:rPr>
              <a:t>In addition, the </a:t>
            </a:r>
            <a:r>
              <a:rPr lang="en-US" sz="1800" dirty="0" err="1">
                <a:solidFill>
                  <a:schemeClr val="dk1"/>
                </a:solidFill>
              </a:rPr>
              <a:t>RainGRS</a:t>
            </a:r>
            <a:r>
              <a:rPr lang="en-US" sz="1800" dirty="0">
                <a:solidFill>
                  <a:schemeClr val="dk1"/>
                </a:solidFill>
              </a:rPr>
              <a:t>+ system will be adapted to the new domains of the NWP model versions COSMO2.8 and ICON2.5.</a:t>
            </a:r>
            <a:endParaRPr sz="1800" dirty="0">
              <a:solidFill>
                <a:schemeClr val="dk1"/>
              </a:solidFill>
            </a:endParaRPr>
          </a:p>
        </p:txBody>
      </p:sp>
      <p:sp>
        <p:nvSpPr>
          <p:cNvPr id="338" name="Google Shape;338;g2e822a8b737_8_27"/>
          <p:cNvSpPr txBox="1"/>
          <p:nvPr/>
        </p:nvSpPr>
        <p:spPr>
          <a:xfrm>
            <a:off x="707260" y="5969625"/>
            <a:ext cx="77295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i="1" dirty="0">
                <a:solidFill>
                  <a:schemeClr val="dk1"/>
                </a:solidFill>
              </a:rPr>
              <a:t>Participants: Anna Jurczyk, Jan </a:t>
            </a:r>
            <a:r>
              <a:rPr lang="en-US" sz="1600" i="1" dirty="0" err="1">
                <a:solidFill>
                  <a:schemeClr val="dk1"/>
                </a:solidFill>
              </a:rPr>
              <a:t>Szturc</a:t>
            </a:r>
            <a:r>
              <a:rPr lang="en-US" sz="1600" i="1" dirty="0">
                <a:solidFill>
                  <a:schemeClr val="dk1"/>
                </a:solidFill>
              </a:rPr>
              <a:t>, Katarzyna </a:t>
            </a:r>
            <a:r>
              <a:rPr lang="en-US" sz="1600" i="1" dirty="0" err="1">
                <a:solidFill>
                  <a:schemeClr val="dk1"/>
                </a:solidFill>
              </a:rPr>
              <a:t>Ośródka</a:t>
            </a:r>
            <a:r>
              <a:rPr lang="en-US" sz="1600" i="1" dirty="0">
                <a:solidFill>
                  <a:schemeClr val="dk1"/>
                </a:solidFill>
              </a:rPr>
              <a:t>, Magdalena </a:t>
            </a:r>
            <a:r>
              <a:rPr lang="pl-PL" sz="1600" i="1" dirty="0" err="1">
                <a:solidFill>
                  <a:schemeClr val="dk1"/>
                </a:solidFill>
              </a:rPr>
              <a:t>Szaton</a:t>
            </a:r>
            <a:endParaRPr sz="1600" i="1" dirty="0">
              <a:solidFill>
                <a:schemeClr val="dk1"/>
              </a:solidFill>
            </a:endParaRPr>
          </a:p>
        </p:txBody>
      </p:sp>
      <p:sp>
        <p:nvSpPr>
          <p:cNvPr id="2" name="pole tekstowe 1">
            <a:extLst>
              <a:ext uri="{FF2B5EF4-FFF2-40B4-BE49-F238E27FC236}">
                <a16:creationId xmlns:a16="http://schemas.microsoft.com/office/drawing/2014/main" id="{AB7F9CDE-6D76-EAEA-14A8-7D35C7668AB2}"/>
              </a:ext>
            </a:extLst>
          </p:cNvPr>
          <p:cNvSpPr txBox="1"/>
          <p:nvPr/>
        </p:nvSpPr>
        <p:spPr>
          <a:xfrm>
            <a:off x="3139068" y="2246290"/>
            <a:ext cx="2865863" cy="369332"/>
          </a:xfrm>
          <a:prstGeom prst="rect">
            <a:avLst/>
          </a:prstGeom>
          <a:noFill/>
        </p:spPr>
        <p:txBody>
          <a:bodyPr wrap="square" rtlCol="0">
            <a:spAutoFit/>
          </a:bodyPr>
          <a:lstStyle/>
          <a:p>
            <a:pPr algn="ctr"/>
            <a:r>
              <a:rPr lang="pl-PL" sz="1800" b="1" dirty="0" err="1"/>
              <a:t>Planned</a:t>
            </a:r>
            <a:r>
              <a:rPr lang="pl-PL" sz="1800" b="1" dirty="0"/>
              <a:t> </a:t>
            </a:r>
            <a:r>
              <a:rPr lang="pl-PL" sz="1800" b="1" dirty="0" err="1"/>
              <a:t>works</a:t>
            </a:r>
            <a:endParaRPr lang="pl-PL" sz="18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19D02ACF-BC13-23C4-BB2D-FCD9CE264B37}"/>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6D3E1155-AC54-2A1D-1B5A-BC5121685B2F}"/>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018CF81B-99ED-3D6A-930F-5FC7FC485182}"/>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6E78A8DB-7A23-FFDE-F375-EE2E2ED43FB4}"/>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a:t>
            </a:r>
            <a:r>
              <a:rPr lang="pl-PL" sz="2000" b="1" dirty="0">
                <a:solidFill>
                  <a:srgbClr val="FFFFFF"/>
                </a:solidFill>
                <a:latin typeface="Calibri"/>
                <a:ea typeface="Calibri"/>
                <a:cs typeface="Calibri"/>
                <a:sym typeface="Calibri"/>
              </a:rPr>
              <a:t>S: </a:t>
            </a:r>
            <a:r>
              <a:rPr lang="pl-PL" sz="2000" b="1" dirty="0" err="1">
                <a:solidFill>
                  <a:srgbClr val="FFFFFF"/>
                </a:solidFill>
                <a:latin typeface="Calibri"/>
                <a:ea typeface="Calibri"/>
                <a:cs typeface="Calibri"/>
                <a:sym typeface="Calibri"/>
              </a:rPr>
              <a:t>Subtask</a:t>
            </a:r>
            <a:r>
              <a:rPr lang="pl-PL" sz="2000" b="1" dirty="0">
                <a:solidFill>
                  <a:srgbClr val="FFFFFF"/>
                </a:solidFill>
                <a:latin typeface="Calibri"/>
                <a:ea typeface="Calibri"/>
                <a:cs typeface="Calibri"/>
                <a:sym typeface="Calibri"/>
              </a:rPr>
              <a:t> 4.1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54FBE335-C28D-F02C-951F-3C3BD4FF7323}"/>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4389A8F5-E435-B03F-C9F0-65805CDEA37C}"/>
              </a:ext>
            </a:extLst>
          </p:cNvPr>
          <p:cNvSpPr txBox="1"/>
          <p:nvPr/>
        </p:nvSpPr>
        <p:spPr>
          <a:xfrm>
            <a:off x="304919" y="847493"/>
            <a:ext cx="4267081" cy="523220"/>
          </a:xfrm>
          <a:prstGeom prst="rect">
            <a:avLst/>
          </a:prstGeom>
          <a:noFill/>
        </p:spPr>
        <p:txBody>
          <a:bodyPr wrap="square" rtlCol="0">
            <a:spAutoFit/>
          </a:bodyPr>
          <a:lstStyle/>
          <a:p>
            <a:pPr algn="ctr"/>
            <a:r>
              <a:rPr lang="pl-PL" sz="2800" dirty="0" err="1"/>
              <a:t>Current</a:t>
            </a:r>
            <a:r>
              <a:rPr lang="pl-PL" sz="2800" dirty="0"/>
              <a:t> status of </a:t>
            </a:r>
            <a:r>
              <a:rPr lang="pl-PL" sz="2800" dirty="0" err="1"/>
              <a:t>work</a:t>
            </a:r>
            <a:endParaRPr lang="pl-PL" sz="1200" dirty="0"/>
          </a:p>
        </p:txBody>
      </p:sp>
      <p:sp>
        <p:nvSpPr>
          <p:cNvPr id="2" name="pole tekstowe 1">
            <a:extLst>
              <a:ext uri="{FF2B5EF4-FFF2-40B4-BE49-F238E27FC236}">
                <a16:creationId xmlns:a16="http://schemas.microsoft.com/office/drawing/2014/main" id="{5B2F6D24-0BBD-9B19-4F14-7C3318F24283}"/>
              </a:ext>
            </a:extLst>
          </p:cNvPr>
          <p:cNvSpPr txBox="1"/>
          <p:nvPr/>
        </p:nvSpPr>
        <p:spPr>
          <a:xfrm>
            <a:off x="340787" y="1577707"/>
            <a:ext cx="4657015" cy="4479047"/>
          </a:xfrm>
          <a:prstGeom prst="rect">
            <a:avLst/>
          </a:prstGeom>
          <a:noFill/>
        </p:spPr>
        <p:txBody>
          <a:bodyPr wrap="square" rtlCol="0">
            <a:spAutoFit/>
          </a:bodyPr>
          <a:lstStyle/>
          <a:p>
            <a:pPr marL="285750" indent="-285750">
              <a:lnSpc>
                <a:spcPct val="114000"/>
              </a:lnSpc>
              <a:spcAft>
                <a:spcPts val="1200"/>
              </a:spcAft>
              <a:buFont typeface="Arial" panose="020B0604020202020204" pitchFamily="34" charset="0"/>
              <a:buChar char="•"/>
            </a:pPr>
            <a:r>
              <a:rPr lang="en-US" sz="1800" dirty="0"/>
              <a:t>Work is underway to develop a technique for combining radar data from different sources in order to achieve a seamless connection between POLRAD+ and OPERA data. </a:t>
            </a:r>
            <a:endParaRPr lang="pl-PL" sz="1800" dirty="0"/>
          </a:p>
          <a:p>
            <a:pPr marL="285750" indent="-285750">
              <a:lnSpc>
                <a:spcPct val="114000"/>
              </a:lnSpc>
              <a:spcAft>
                <a:spcPts val="1200"/>
              </a:spcAft>
              <a:buFont typeface="Arial" panose="020B0604020202020204" pitchFamily="34" charset="0"/>
              <a:buChar char="•"/>
            </a:pPr>
            <a:r>
              <a:rPr lang="en-US" sz="1800" dirty="0"/>
              <a:t>Once access to precipitation data from the PWS and CML networks has been obtained, work will be carried out to develop a methodology for incorporating them into </a:t>
            </a:r>
            <a:r>
              <a:rPr lang="en-US" sz="1800" dirty="0" err="1"/>
              <a:t>RainGRS</a:t>
            </a:r>
            <a:r>
              <a:rPr lang="en-US" sz="1800" dirty="0"/>
              <a:t>+. </a:t>
            </a:r>
            <a:endParaRPr lang="pl-PL" sz="1800" dirty="0"/>
          </a:p>
          <a:p>
            <a:pPr marL="285750" indent="-285750">
              <a:lnSpc>
                <a:spcPct val="114000"/>
              </a:lnSpc>
              <a:spcAft>
                <a:spcPts val="1200"/>
              </a:spcAft>
              <a:buFont typeface="Arial" panose="020B0604020202020204" pitchFamily="34" charset="0"/>
              <a:buChar char="•"/>
            </a:pPr>
            <a:r>
              <a:rPr lang="en-US" sz="1800" dirty="0"/>
              <a:t>Currently, algorithms for data quality control (</a:t>
            </a:r>
            <a:r>
              <a:rPr lang="en-US" sz="1800" dirty="0" err="1"/>
              <a:t>RainGaugeQC</a:t>
            </a:r>
            <a:r>
              <a:rPr lang="en-US" sz="1800" dirty="0"/>
              <a:t>) are adapted to this data.</a:t>
            </a:r>
            <a:endParaRPr lang="pl-PL" sz="1800" dirty="0"/>
          </a:p>
        </p:txBody>
      </p:sp>
      <p:pic>
        <p:nvPicPr>
          <p:cNvPr id="5" name="Obraz 4">
            <a:extLst>
              <a:ext uri="{FF2B5EF4-FFF2-40B4-BE49-F238E27FC236}">
                <a16:creationId xmlns:a16="http://schemas.microsoft.com/office/drawing/2014/main" id="{DD37936F-FCC6-49E2-C118-E2EC70A71F8E}"/>
              </a:ext>
            </a:extLst>
          </p:cNvPr>
          <p:cNvPicPr>
            <a:picLocks noChangeAspect="1"/>
          </p:cNvPicPr>
          <p:nvPr/>
        </p:nvPicPr>
        <p:blipFill>
          <a:blip r:embed="rId4"/>
          <a:stretch>
            <a:fillRect/>
          </a:stretch>
        </p:blipFill>
        <p:spPr>
          <a:xfrm>
            <a:off x="5089777" y="1577707"/>
            <a:ext cx="3713436" cy="4319123"/>
          </a:xfrm>
          <a:prstGeom prst="rect">
            <a:avLst/>
          </a:prstGeom>
        </p:spPr>
      </p:pic>
    </p:spTree>
    <p:extLst>
      <p:ext uri="{BB962C8B-B14F-4D97-AF65-F5344CB8AC3E}">
        <p14:creationId xmlns:p14="http://schemas.microsoft.com/office/powerpoint/2010/main" val="118043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9"/>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4" name="Google Shape;344;p9"/>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5" name="Google Shape;345;p9"/>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46" name="Google Shape;346;p9"/>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47" name="Google Shape;347;p9" descr="Ε.Μ.Υ.">
            <a:hlinkClick r:id="rId4"/>
          </p:cNvPr>
          <p:cNvPicPr preferRelativeResize="0"/>
          <p:nvPr/>
        </p:nvPicPr>
        <p:blipFill rotWithShape="1">
          <a:blip r:embed="rId5">
            <a:alphaModFix/>
          </a:blip>
          <a:srcRect/>
          <a:stretch/>
        </p:blipFill>
        <p:spPr>
          <a:xfrm>
            <a:off x="248061" y="852608"/>
            <a:ext cx="3048000" cy="575277"/>
          </a:xfrm>
          <a:prstGeom prst="rect">
            <a:avLst/>
          </a:prstGeom>
          <a:noFill/>
          <a:ln>
            <a:noFill/>
          </a:ln>
        </p:spPr>
      </p:pic>
      <p:sp>
        <p:nvSpPr>
          <p:cNvPr id="348" name="Google Shape;348;p9"/>
          <p:cNvSpPr txBox="1"/>
          <p:nvPr/>
        </p:nvSpPr>
        <p:spPr>
          <a:xfrm>
            <a:off x="104868" y="1802882"/>
            <a:ext cx="9039132" cy="258528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dirty="0" err="1">
                <a:solidFill>
                  <a:srgbClr val="000000"/>
                </a:solidFill>
                <a:latin typeface="Arial"/>
                <a:ea typeface="Arial"/>
                <a:cs typeface="Arial"/>
                <a:sym typeface="Arial"/>
              </a:rPr>
              <a:t>SubTask</a:t>
            </a:r>
            <a:r>
              <a:rPr lang="en-US" sz="1800" b="1" dirty="0">
                <a:solidFill>
                  <a:srgbClr val="000000"/>
                </a:solidFill>
                <a:latin typeface="Arial"/>
                <a:ea typeface="Arial"/>
                <a:cs typeface="Arial"/>
                <a:sym typeface="Arial"/>
              </a:rPr>
              <a:t> 4.2: Spatial verification techniques based on gridded precipitation </a:t>
            </a:r>
            <a:r>
              <a:rPr lang="en-US" sz="1800" b="1" dirty="0" err="1">
                <a:solidFill>
                  <a:srgbClr val="000000"/>
                </a:solidFill>
                <a:latin typeface="Arial"/>
                <a:ea typeface="Arial"/>
                <a:cs typeface="Arial"/>
                <a:sym typeface="Arial"/>
              </a:rPr>
              <a:t>obs</a:t>
            </a:r>
            <a:r>
              <a:rPr lang="pl-PL" sz="1800" b="1" dirty="0" err="1">
                <a:solidFill>
                  <a:srgbClr val="000000"/>
                </a:solidFill>
                <a:latin typeface="Arial"/>
                <a:ea typeface="Arial"/>
                <a:cs typeface="Arial"/>
                <a:sym typeface="Arial"/>
              </a:rPr>
              <a:t>ervations</a:t>
            </a:r>
            <a:r>
              <a:rPr lang="en-US" sz="1800" b="1" dirty="0">
                <a:solidFill>
                  <a:srgbClr val="000000"/>
                </a:solidFill>
                <a:latin typeface="Arial"/>
                <a:ea typeface="Arial"/>
                <a:cs typeface="Arial"/>
                <a:sym typeface="Arial"/>
              </a:rPr>
              <a:t> enhanced with crowdsource data</a:t>
            </a:r>
            <a:endParaRPr lang="pl-PL" sz="1800" b="1" dirty="0">
              <a:solidFill>
                <a:srgbClr val="000000"/>
              </a:solidFill>
              <a:latin typeface="Arial"/>
              <a:ea typeface="Arial"/>
              <a:cs typeface="Arial"/>
              <a:sym typeface="Arial"/>
            </a:endParaRPr>
          </a:p>
          <a:p>
            <a:pPr marL="0" marR="0" lvl="0" indent="0" algn="just" rtl="0">
              <a:spcBef>
                <a:spcPts val="0"/>
              </a:spcBef>
              <a:spcAft>
                <a:spcPts val="0"/>
              </a:spcAft>
              <a:buNone/>
            </a:pPr>
            <a:endParaRPr sz="1800" dirty="0">
              <a:solidFill>
                <a:srgbClr val="000000"/>
              </a:solidFill>
              <a:latin typeface="Arial"/>
              <a:ea typeface="Arial"/>
              <a:cs typeface="Arial"/>
              <a:sym typeface="Arial"/>
            </a:endParaRPr>
          </a:p>
          <a:p>
            <a:pPr marL="0" marR="0" lvl="0" indent="0" algn="just" rtl="0">
              <a:spcBef>
                <a:spcPts val="0"/>
              </a:spcBef>
              <a:spcAft>
                <a:spcPts val="0"/>
              </a:spcAft>
              <a:buNone/>
            </a:pPr>
            <a:r>
              <a:rPr lang="en-US" sz="1800" dirty="0">
                <a:solidFill>
                  <a:srgbClr val="000000"/>
                </a:solidFill>
                <a:latin typeface="Arial"/>
                <a:ea typeface="Arial"/>
                <a:cs typeface="Arial"/>
                <a:sym typeface="Arial"/>
              </a:rPr>
              <a:t>Spatial verification methodologies are subsequently applied to certain convective events that accentuate the relative skill of high resolution forecasts in revealing characteristics in the precipitation patterns such as structure and intensity that can be applied with equally detailed gridded observation fields.</a:t>
            </a:r>
            <a:r>
              <a:rPr lang="en-US" sz="1800" u="sng" dirty="0">
                <a:solidFill>
                  <a:srgbClr val="000000"/>
                </a:solidFill>
                <a:latin typeface="Arial"/>
                <a:ea typeface="Arial"/>
                <a:cs typeface="Arial"/>
                <a:sym typeface="Arial"/>
              </a:rPr>
              <a:t> </a:t>
            </a:r>
            <a:endParaRPr sz="1800" dirty="0">
              <a:solidFill>
                <a:srgbClr val="000000"/>
              </a:solidFill>
              <a:latin typeface="Arial"/>
              <a:ea typeface="Arial"/>
              <a:cs typeface="Arial"/>
              <a:sym typeface="Arial"/>
            </a:endParaRPr>
          </a:p>
          <a:p>
            <a:pPr marL="0" marR="0" lvl="0" indent="0" algn="just" rtl="0">
              <a:spcBef>
                <a:spcPts val="0"/>
              </a:spcBef>
              <a:spcAft>
                <a:spcPts val="0"/>
              </a:spcAft>
              <a:buNone/>
            </a:pPr>
            <a:endParaRPr sz="1800" i="1" dirty="0">
              <a:solidFill>
                <a:srgbClr val="000000"/>
              </a:solidFill>
              <a:latin typeface="Arial"/>
              <a:ea typeface="Arial"/>
              <a:cs typeface="Arial"/>
              <a:sym typeface="Arial"/>
            </a:endParaRPr>
          </a:p>
          <a:p>
            <a:pPr marL="0" marR="0" lvl="0" indent="0" algn="just" rtl="0">
              <a:spcBef>
                <a:spcPts val="0"/>
              </a:spcBef>
              <a:spcAft>
                <a:spcPts val="0"/>
              </a:spcAft>
              <a:buNone/>
            </a:pPr>
            <a:r>
              <a:rPr lang="en-US" sz="1800" i="1" dirty="0">
                <a:solidFill>
                  <a:srgbClr val="000000"/>
                </a:solidFill>
                <a:latin typeface="Arial"/>
                <a:ea typeface="Arial"/>
                <a:cs typeface="Arial"/>
                <a:sym typeface="Arial"/>
              </a:rPr>
              <a:t>Participants: Flora </a:t>
            </a:r>
            <a:r>
              <a:rPr lang="en-US" sz="1800" i="1" dirty="0" err="1">
                <a:solidFill>
                  <a:srgbClr val="000000"/>
                </a:solidFill>
                <a:latin typeface="Arial"/>
                <a:ea typeface="Arial"/>
                <a:cs typeface="Arial"/>
                <a:sym typeface="Arial"/>
              </a:rPr>
              <a:t>Gofa</a:t>
            </a:r>
            <a:r>
              <a:rPr lang="en-US" sz="1800" i="1" dirty="0">
                <a:solidFill>
                  <a:srgbClr val="000000"/>
                </a:solidFill>
                <a:latin typeface="Arial"/>
                <a:ea typeface="Arial"/>
                <a:cs typeface="Arial"/>
                <a:sym typeface="Arial"/>
              </a:rPr>
              <a:t>, Dimitra </a:t>
            </a:r>
            <a:r>
              <a:rPr lang="en-US" sz="1800" i="1" dirty="0" err="1">
                <a:solidFill>
                  <a:srgbClr val="000000"/>
                </a:solidFill>
                <a:latin typeface="Arial"/>
                <a:ea typeface="Arial"/>
                <a:cs typeface="Arial"/>
                <a:sym typeface="Arial"/>
              </a:rPr>
              <a:t>Boucouvala</a:t>
            </a:r>
            <a:r>
              <a:rPr lang="en-US" sz="1800" i="1" dirty="0">
                <a:solidFill>
                  <a:srgbClr val="000000"/>
                </a:solidFill>
                <a:latin typeface="Arial"/>
                <a:ea typeface="Arial"/>
                <a:cs typeface="Arial"/>
                <a:sym typeface="Arial"/>
              </a:rPr>
              <a:t>, HNMS</a:t>
            </a:r>
            <a:r>
              <a:rPr lang="pl-PL" sz="1800" i="1" dirty="0"/>
              <a:t>.</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e822a8b737_4_83"/>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4" name="Google Shape;354;g2e822a8b737_4_83"/>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5" name="Google Shape;355;g2e822a8b737_4_83"/>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56" name="Google Shape;356;g2e822a8b737_4_83"/>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57" name="Google Shape;357;g2e822a8b737_4_83"/>
          <p:cNvPicPr preferRelativeResize="0"/>
          <p:nvPr/>
        </p:nvPicPr>
        <p:blipFill>
          <a:blip r:embed="rId4">
            <a:alphaModFix/>
          </a:blip>
          <a:stretch>
            <a:fillRect/>
          </a:stretch>
        </p:blipFill>
        <p:spPr>
          <a:xfrm>
            <a:off x="152400" y="640503"/>
            <a:ext cx="2219325" cy="733425"/>
          </a:xfrm>
          <a:prstGeom prst="rect">
            <a:avLst/>
          </a:prstGeom>
          <a:noFill/>
          <a:ln>
            <a:noFill/>
          </a:ln>
        </p:spPr>
      </p:pic>
      <p:sp>
        <p:nvSpPr>
          <p:cNvPr id="358" name="Google Shape;358;g2e822a8b737_4_83"/>
          <p:cNvSpPr txBox="1"/>
          <p:nvPr/>
        </p:nvSpPr>
        <p:spPr>
          <a:xfrm>
            <a:off x="2782650" y="617050"/>
            <a:ext cx="4950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4.3: Application of PWS to NWP model verification in urban areas</a:t>
            </a:r>
            <a:endParaRPr sz="1800" b="1">
              <a:solidFill>
                <a:schemeClr val="dk1"/>
              </a:solidFill>
            </a:endParaRPr>
          </a:p>
        </p:txBody>
      </p:sp>
      <p:sp>
        <p:nvSpPr>
          <p:cNvPr id="359" name="Google Shape;359;g2e822a8b737_4_83"/>
          <p:cNvSpPr txBox="1"/>
          <p:nvPr/>
        </p:nvSpPr>
        <p:spPr>
          <a:xfrm>
            <a:off x="152400" y="1467600"/>
            <a:ext cx="5643900" cy="4922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800" dirty="0">
                <a:solidFill>
                  <a:schemeClr val="dk1"/>
                </a:solidFill>
              </a:rPr>
              <a:t>Implementation of TERRA_URB in COSMO and ICON-LAM models has been made within PP-CITTA.</a:t>
            </a:r>
            <a:endParaRPr sz="1800" dirty="0">
              <a:solidFill>
                <a:schemeClr val="dk1"/>
              </a:solidFill>
            </a:endParaRPr>
          </a:p>
          <a:p>
            <a:pPr marL="0" lvl="0" indent="0" algn="just" rtl="0">
              <a:lnSpc>
                <a:spcPct val="115000"/>
              </a:lnSpc>
              <a:spcBef>
                <a:spcPts val="0"/>
              </a:spcBef>
              <a:spcAft>
                <a:spcPts val="0"/>
              </a:spcAft>
              <a:buNone/>
            </a:pPr>
            <a:endParaRPr sz="1800" dirty="0">
              <a:solidFill>
                <a:schemeClr val="dk1"/>
              </a:solidFill>
            </a:endParaRPr>
          </a:p>
          <a:p>
            <a:pPr marL="0" lvl="0" indent="0" algn="just" rtl="0">
              <a:lnSpc>
                <a:spcPct val="115000"/>
              </a:lnSpc>
              <a:spcBef>
                <a:spcPts val="0"/>
              </a:spcBef>
              <a:spcAft>
                <a:spcPts val="0"/>
              </a:spcAft>
              <a:buNone/>
            </a:pPr>
            <a:r>
              <a:rPr lang="en-US" sz="1800" dirty="0">
                <a:solidFill>
                  <a:schemeClr val="dk1"/>
                </a:solidFill>
              </a:rPr>
              <a:t>Local Climate Zones (LCZs) have been incorporated into TERRA_URB model based on ECOCLIMAP-SG land use data.</a:t>
            </a:r>
            <a:endParaRPr sz="1800" dirty="0">
              <a:solidFill>
                <a:schemeClr val="dk1"/>
              </a:solidFill>
            </a:endParaRPr>
          </a:p>
          <a:p>
            <a:pPr marL="0" lvl="0" indent="0" algn="just" rtl="0">
              <a:lnSpc>
                <a:spcPct val="115000"/>
              </a:lnSpc>
              <a:spcBef>
                <a:spcPts val="0"/>
              </a:spcBef>
              <a:spcAft>
                <a:spcPts val="0"/>
              </a:spcAft>
              <a:buNone/>
            </a:pPr>
            <a:endParaRPr sz="1800" dirty="0">
              <a:solidFill>
                <a:schemeClr val="dk1"/>
              </a:solidFill>
            </a:endParaRPr>
          </a:p>
          <a:p>
            <a:pPr marL="0" lvl="0" indent="0" algn="just" rtl="0">
              <a:lnSpc>
                <a:spcPct val="115000"/>
              </a:lnSpc>
              <a:spcBef>
                <a:spcPts val="0"/>
              </a:spcBef>
              <a:spcAft>
                <a:spcPts val="0"/>
              </a:spcAft>
              <a:buNone/>
            </a:pPr>
            <a:r>
              <a:rPr lang="en-US" sz="1800" dirty="0">
                <a:solidFill>
                  <a:schemeClr val="dk1"/>
                </a:solidFill>
              </a:rPr>
              <a:t>Better representation of urban heterogeneity in high-resolution NWP require also much denser observational network for model verification. </a:t>
            </a:r>
            <a:endParaRPr sz="1800" dirty="0">
              <a:solidFill>
                <a:schemeClr val="dk1"/>
              </a:solidFill>
            </a:endParaRPr>
          </a:p>
          <a:p>
            <a:pPr marL="0" lvl="0" indent="0" algn="just" rtl="0">
              <a:lnSpc>
                <a:spcPct val="115000"/>
              </a:lnSpc>
              <a:spcBef>
                <a:spcPts val="0"/>
              </a:spcBef>
              <a:spcAft>
                <a:spcPts val="0"/>
              </a:spcAft>
              <a:buNone/>
            </a:pPr>
            <a:br>
              <a:rPr lang="en-US" sz="1800" dirty="0">
                <a:solidFill>
                  <a:schemeClr val="dk1"/>
                </a:solidFill>
              </a:rPr>
            </a:br>
            <a:r>
              <a:rPr lang="en-US" sz="1800" dirty="0">
                <a:solidFill>
                  <a:schemeClr val="dk1"/>
                </a:solidFill>
              </a:rPr>
              <a:t>COSMO and ICON-LAM simulations will be evaluated based on measurements (temperature, humidity and wind) from PWS or other professional observational networks operated by independent agencies.</a:t>
            </a:r>
            <a:endParaRPr sz="1800" dirty="0">
              <a:solidFill>
                <a:schemeClr val="dk1"/>
              </a:solidFill>
            </a:endParaRPr>
          </a:p>
        </p:txBody>
      </p:sp>
      <p:pic>
        <p:nvPicPr>
          <p:cNvPr id="360" name="Google Shape;360;g2e822a8b737_4_83"/>
          <p:cNvPicPr preferRelativeResize="0"/>
          <p:nvPr/>
        </p:nvPicPr>
        <p:blipFill>
          <a:blip r:embed="rId5">
            <a:alphaModFix/>
          </a:blip>
          <a:stretch>
            <a:fillRect/>
          </a:stretch>
        </p:blipFill>
        <p:spPr>
          <a:xfrm>
            <a:off x="6119963" y="1373928"/>
            <a:ext cx="2994600" cy="3382808"/>
          </a:xfrm>
          <a:prstGeom prst="rect">
            <a:avLst/>
          </a:prstGeom>
          <a:noFill/>
          <a:ln>
            <a:noFill/>
          </a:ln>
        </p:spPr>
      </p:pic>
      <p:sp>
        <p:nvSpPr>
          <p:cNvPr id="361" name="Google Shape;361;g2e822a8b737_4_83"/>
          <p:cNvSpPr txBox="1"/>
          <p:nvPr/>
        </p:nvSpPr>
        <p:spPr>
          <a:xfrm>
            <a:off x="152460" y="6390000"/>
            <a:ext cx="6034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i="1" u="sng" dirty="0">
                <a:solidFill>
                  <a:schemeClr val="dk1"/>
                </a:solidFill>
              </a:rPr>
              <a:t>Participating scientists</a:t>
            </a:r>
            <a:r>
              <a:rPr lang="en-US" sz="1800" i="1" dirty="0">
                <a:solidFill>
                  <a:schemeClr val="dk1"/>
                </a:solidFill>
              </a:rPr>
              <a:t>: Adam </a:t>
            </a:r>
            <a:r>
              <a:rPr lang="en-US" sz="1800" i="1" dirty="0" err="1">
                <a:solidFill>
                  <a:schemeClr val="dk1"/>
                </a:solidFill>
              </a:rPr>
              <a:t>Jaczewski</a:t>
            </a:r>
            <a:r>
              <a:rPr lang="en-US" sz="1800" i="1" dirty="0">
                <a:solidFill>
                  <a:schemeClr val="dk1"/>
                </a:solidFill>
              </a:rPr>
              <a:t> (IMGW-PIB)</a:t>
            </a:r>
            <a:endParaRPr sz="1800" i="1" dirty="0">
              <a:solidFill>
                <a:schemeClr val="dk1"/>
              </a:solidFill>
            </a:endParaRPr>
          </a:p>
        </p:txBody>
      </p:sp>
      <p:pic>
        <p:nvPicPr>
          <p:cNvPr id="362" name="Google Shape;362;g2e822a8b737_4_83"/>
          <p:cNvPicPr preferRelativeResize="0"/>
          <p:nvPr/>
        </p:nvPicPr>
        <p:blipFill>
          <a:blip r:embed="rId6">
            <a:alphaModFix/>
          </a:blip>
          <a:stretch>
            <a:fillRect/>
          </a:stretch>
        </p:blipFill>
        <p:spPr>
          <a:xfrm>
            <a:off x="6489175" y="4835100"/>
            <a:ext cx="1937300" cy="1937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1D980A7F-DA56-A795-4543-2B4F3B6BD580}"/>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A46E41BA-1AC5-967E-FAB9-6CBE9E40A343}"/>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67B0C295-45AE-9239-88B7-4F2216C7AFEB}"/>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D62AA49C-4156-2C3B-1D74-6A8CEF619877}"/>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strike="noStrike" dirty="0">
                <a:solidFill>
                  <a:srgbClr val="FFFFFF"/>
                </a:solidFill>
                <a:latin typeface="Calibri"/>
                <a:ea typeface="Calibri"/>
                <a:cs typeface="Calibri"/>
                <a:sym typeface="Calibri"/>
              </a:rPr>
              <a:t>: </a:t>
            </a:r>
            <a:r>
              <a:rPr lang="pl-PL" sz="2000" b="1" strike="noStrike" dirty="0" err="1">
                <a:solidFill>
                  <a:srgbClr val="FFFFFF"/>
                </a:solidFill>
                <a:latin typeface="Calibri"/>
                <a:ea typeface="Calibri"/>
                <a:cs typeface="Calibri"/>
                <a:sym typeface="Calibri"/>
              </a:rPr>
              <a:t>Subtask</a:t>
            </a:r>
            <a:r>
              <a:rPr lang="pl-PL" sz="2000" b="1" strike="noStrike" dirty="0">
                <a:solidFill>
                  <a:srgbClr val="FFFFFF"/>
                </a:solidFill>
                <a:latin typeface="Calibri"/>
                <a:ea typeface="Calibri"/>
                <a:cs typeface="Calibri"/>
                <a:sym typeface="Calibri"/>
              </a:rPr>
              <a:t> 4.3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943B1D25-C209-29C4-2665-C7AD3092C2A4}"/>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19" name="pole tekstowe 18">
            <a:extLst>
              <a:ext uri="{FF2B5EF4-FFF2-40B4-BE49-F238E27FC236}">
                <a16:creationId xmlns:a16="http://schemas.microsoft.com/office/drawing/2014/main" id="{A8136DCF-D8EB-537C-4A50-85DA57658FD6}"/>
              </a:ext>
            </a:extLst>
          </p:cNvPr>
          <p:cNvSpPr txBox="1"/>
          <p:nvPr/>
        </p:nvSpPr>
        <p:spPr>
          <a:xfrm>
            <a:off x="161263" y="1622434"/>
            <a:ext cx="4410737" cy="2169825"/>
          </a:xfrm>
          <a:prstGeom prst="rect">
            <a:avLst/>
          </a:prstGeom>
          <a:noFill/>
          <a:ln>
            <a:solidFill>
              <a:schemeClr val="tx1"/>
            </a:solidFill>
          </a:ln>
        </p:spPr>
        <p:txBody>
          <a:bodyPr wrap="square" rtlCol="0">
            <a:spAutoFit/>
          </a:bodyPr>
          <a:lstStyle/>
          <a:p>
            <a:pPr algn="just" defTabSz="685800">
              <a:buClrTx/>
            </a:pPr>
            <a:r>
              <a:rPr lang="en-GB" sz="1350" kern="1200" dirty="0">
                <a:solidFill>
                  <a:prstClr val="black"/>
                </a:solidFill>
                <a:latin typeface="Aptos" panose="02110004020202020204"/>
                <a:ea typeface="+mn-ea"/>
                <a:cs typeface="+mn-cs"/>
              </a:rPr>
              <a:t>Currently, 3 possible nested domains are considered</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Two</a:t>
            </a:r>
            <a:r>
              <a:rPr lang="pl-PL" sz="1350" kern="1200" dirty="0">
                <a:solidFill>
                  <a:prstClr val="black"/>
                </a:solidFill>
                <a:latin typeface="Aptos" panose="02110004020202020204"/>
                <a:ea typeface="+mn-ea"/>
                <a:cs typeface="+mn-cs"/>
              </a:rPr>
              <a:t> of </a:t>
            </a:r>
            <a:r>
              <a:rPr lang="pl-PL" sz="1350" kern="1200" dirty="0" err="1">
                <a:solidFill>
                  <a:prstClr val="black"/>
                </a:solidFill>
                <a:latin typeface="Aptos" panose="02110004020202020204"/>
                <a:ea typeface="+mn-ea"/>
                <a:cs typeface="+mn-cs"/>
              </a:rPr>
              <a:t>them</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are</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based</a:t>
            </a:r>
            <a:r>
              <a:rPr lang="pl-PL" sz="1350" kern="1200" dirty="0">
                <a:solidFill>
                  <a:prstClr val="black"/>
                </a:solidFill>
                <a:latin typeface="Aptos" panose="02110004020202020204"/>
                <a:ea typeface="+mn-ea"/>
                <a:cs typeface="+mn-cs"/>
              </a:rPr>
              <a:t> on </a:t>
            </a:r>
            <a:r>
              <a:rPr lang="pl-PL" sz="1350" kern="1200" dirty="0" err="1">
                <a:solidFill>
                  <a:prstClr val="black"/>
                </a:solidFill>
                <a:latin typeface="Aptos" panose="02110004020202020204"/>
                <a:ea typeface="+mn-ea"/>
                <a:cs typeface="+mn-cs"/>
              </a:rPr>
              <a:t>IMWM’s</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operational</a:t>
            </a:r>
            <a:r>
              <a:rPr lang="pl-PL" sz="1350" kern="1200" dirty="0">
                <a:solidFill>
                  <a:prstClr val="black"/>
                </a:solidFill>
                <a:latin typeface="Aptos" panose="02110004020202020204"/>
                <a:ea typeface="+mn-ea"/>
                <a:cs typeface="+mn-cs"/>
              </a:rPr>
              <a:t> ICON 2k5 </a:t>
            </a:r>
            <a:r>
              <a:rPr lang="pl-PL" sz="1350" kern="1200" dirty="0" err="1">
                <a:solidFill>
                  <a:prstClr val="black"/>
                </a:solidFill>
                <a:latin typeface="Aptos" panose="02110004020202020204"/>
                <a:ea typeface="+mn-ea"/>
                <a:cs typeface="+mn-cs"/>
              </a:rPr>
              <a:t>forecasting</a:t>
            </a:r>
            <a:r>
              <a:rPr lang="pl-PL" sz="1350" kern="1200" dirty="0">
                <a:solidFill>
                  <a:prstClr val="black"/>
                </a:solidFill>
                <a:latin typeface="Aptos" panose="02110004020202020204"/>
                <a:ea typeface="+mn-ea"/>
                <a:cs typeface="+mn-cs"/>
              </a:rPr>
              <a:t> system.</a:t>
            </a:r>
          </a:p>
          <a:p>
            <a:pPr algn="just" defTabSz="685800">
              <a:buClrTx/>
            </a:pPr>
            <a:r>
              <a:rPr lang="pl-PL" sz="1350" kern="1200" dirty="0">
                <a:solidFill>
                  <a:prstClr val="black"/>
                </a:solidFill>
                <a:latin typeface="Aptos" panose="02110004020202020204"/>
                <a:ea typeface="+mn-ea"/>
                <a:cs typeface="+mn-cs"/>
              </a:rPr>
              <a:t>The </a:t>
            </a:r>
            <a:r>
              <a:rPr lang="pl-PL" sz="1350" b="1" kern="1200" dirty="0" err="1">
                <a:solidFill>
                  <a:prstClr val="black"/>
                </a:solidFill>
                <a:latin typeface="Aptos" panose="02110004020202020204"/>
                <a:ea typeface="+mn-ea"/>
                <a:cs typeface="+mn-cs"/>
              </a:rPr>
              <a:t>Warsaw</a:t>
            </a:r>
            <a:r>
              <a:rPr lang="pl-PL" sz="1350" b="1" kern="1200" dirty="0">
                <a:solidFill>
                  <a:prstClr val="black"/>
                </a:solidFill>
                <a:latin typeface="Aptos" panose="02110004020202020204"/>
                <a:ea typeface="+mn-ea"/>
                <a:cs typeface="+mn-cs"/>
              </a:rPr>
              <a:t> </a:t>
            </a:r>
            <a:r>
              <a:rPr lang="pl-PL" sz="1350" b="1" kern="1200" dirty="0" err="1">
                <a:solidFill>
                  <a:prstClr val="black"/>
                </a:solidFill>
                <a:latin typeface="Aptos" panose="02110004020202020204"/>
                <a:ea typeface="+mn-ea"/>
                <a:cs typeface="+mn-cs"/>
              </a:rPr>
              <a:t>domain</a:t>
            </a:r>
            <a:r>
              <a:rPr lang="pl-PL" sz="1350" b="1"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has</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been</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introduced</a:t>
            </a:r>
            <a:r>
              <a:rPr lang="pl-PL" sz="1350" kern="1200" dirty="0">
                <a:solidFill>
                  <a:prstClr val="black"/>
                </a:solidFill>
                <a:latin typeface="Aptos" panose="02110004020202020204"/>
                <a:ea typeface="+mn-ea"/>
                <a:cs typeface="+mn-cs"/>
              </a:rPr>
              <a:t> in PP CITTA. It </a:t>
            </a:r>
            <a:r>
              <a:rPr lang="pl-PL" sz="1350" kern="1200" dirty="0" err="1">
                <a:solidFill>
                  <a:prstClr val="black"/>
                </a:solidFill>
                <a:latin typeface="Aptos" panose="02110004020202020204"/>
                <a:ea typeface="+mn-ea"/>
                <a:cs typeface="+mn-cs"/>
              </a:rPr>
              <a:t>is</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also</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possible</a:t>
            </a:r>
            <a:r>
              <a:rPr lang="pl-PL" sz="1350" kern="1200" dirty="0">
                <a:solidFill>
                  <a:prstClr val="black"/>
                </a:solidFill>
                <a:latin typeface="Aptos" panose="02110004020202020204"/>
                <a:ea typeface="+mn-ea"/>
                <a:cs typeface="+mn-cs"/>
              </a:rPr>
              <a:t> to </a:t>
            </a:r>
            <a:r>
              <a:rPr lang="pl-PL" sz="1350" kern="1200" dirty="0" err="1">
                <a:solidFill>
                  <a:prstClr val="black"/>
                </a:solidFill>
                <a:latin typeface="Aptos" panose="02110004020202020204"/>
                <a:ea typeface="+mn-ea"/>
                <a:cs typeface="+mn-cs"/>
              </a:rPr>
              <a:t>make</a:t>
            </a:r>
            <a:r>
              <a:rPr lang="pl-PL" sz="1350" kern="1200" dirty="0">
                <a:solidFill>
                  <a:prstClr val="black"/>
                </a:solidFill>
                <a:latin typeface="Aptos" panose="02110004020202020204"/>
                <a:ea typeface="+mn-ea"/>
                <a:cs typeface="+mn-cs"/>
              </a:rPr>
              <a:t> high resolution </a:t>
            </a:r>
            <a:r>
              <a:rPr lang="pl-PL" sz="1350" kern="1200" dirty="0" err="1">
                <a:solidFill>
                  <a:prstClr val="black"/>
                </a:solidFill>
                <a:latin typeface="Aptos" panose="02110004020202020204"/>
                <a:ea typeface="+mn-ea"/>
                <a:cs typeface="+mn-cs"/>
              </a:rPr>
              <a:t>forecasting</a:t>
            </a:r>
            <a:r>
              <a:rPr lang="pl-PL" sz="1350" kern="1200" dirty="0">
                <a:solidFill>
                  <a:prstClr val="black"/>
                </a:solidFill>
                <a:latin typeface="Aptos" panose="02110004020202020204"/>
                <a:ea typeface="+mn-ea"/>
                <a:cs typeface="+mn-cs"/>
              </a:rPr>
              <a:t> system for </a:t>
            </a:r>
            <a:r>
              <a:rPr lang="pl-PL" sz="1350" b="1" kern="1200" dirty="0">
                <a:solidFill>
                  <a:prstClr val="black"/>
                </a:solidFill>
                <a:latin typeface="Aptos" panose="02110004020202020204"/>
                <a:ea typeface="+mn-ea"/>
                <a:cs typeface="+mn-cs"/>
              </a:rPr>
              <a:t>Poland </a:t>
            </a:r>
            <a:r>
              <a:rPr lang="pl-PL" sz="1350" b="1" kern="1200" dirty="0" err="1">
                <a:solidFill>
                  <a:prstClr val="black"/>
                </a:solidFill>
                <a:latin typeface="Aptos" panose="02110004020202020204"/>
                <a:ea typeface="+mn-ea"/>
                <a:cs typeface="+mn-cs"/>
              </a:rPr>
              <a:t>at</a:t>
            </a:r>
            <a:r>
              <a:rPr lang="pl-PL" sz="1350" b="1" kern="1200" dirty="0">
                <a:solidFill>
                  <a:prstClr val="black"/>
                </a:solidFill>
                <a:latin typeface="Aptos" panose="02110004020202020204"/>
                <a:ea typeface="+mn-ea"/>
                <a:cs typeface="+mn-cs"/>
              </a:rPr>
              <a:t> 1 km </a:t>
            </a:r>
            <a:r>
              <a:rPr lang="pl-PL" sz="1350" kern="1200" dirty="0">
                <a:solidFill>
                  <a:prstClr val="black"/>
                </a:solidFill>
                <a:latin typeface="Aptos" panose="02110004020202020204"/>
                <a:ea typeface="+mn-ea"/>
                <a:cs typeface="+mn-cs"/>
              </a:rPr>
              <a:t>resolution </a:t>
            </a:r>
            <a:r>
              <a:rPr lang="pl-PL" sz="1350" kern="1200" dirty="0" err="1">
                <a:solidFill>
                  <a:prstClr val="black"/>
                </a:solidFill>
                <a:latin typeface="Aptos" panose="02110004020202020204"/>
                <a:ea typeface="+mn-ea"/>
                <a:cs typeface="+mn-cs"/>
              </a:rPr>
              <a:t>based</a:t>
            </a:r>
            <a:r>
              <a:rPr lang="pl-PL" sz="1350" kern="1200" dirty="0">
                <a:solidFill>
                  <a:prstClr val="black"/>
                </a:solidFill>
                <a:latin typeface="Aptos" panose="02110004020202020204"/>
                <a:ea typeface="+mn-ea"/>
                <a:cs typeface="+mn-cs"/>
              </a:rPr>
              <a:t> on ICON 2k5 </a:t>
            </a:r>
            <a:r>
              <a:rPr lang="pl-PL" sz="1350" kern="1200" dirty="0" err="1">
                <a:solidFill>
                  <a:prstClr val="black"/>
                </a:solidFill>
                <a:latin typeface="Aptos" panose="02110004020202020204"/>
                <a:ea typeface="+mn-ea"/>
                <a:cs typeface="+mn-cs"/>
              </a:rPr>
              <a:t>or</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driven</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directly</a:t>
            </a:r>
            <a:r>
              <a:rPr lang="pl-PL" sz="1350" kern="1200" dirty="0">
                <a:solidFill>
                  <a:prstClr val="black"/>
                </a:solidFill>
                <a:latin typeface="Aptos" panose="02110004020202020204"/>
                <a:ea typeface="+mn-ea"/>
                <a:cs typeface="+mn-cs"/>
              </a:rPr>
              <a:t> by ICON EU.</a:t>
            </a:r>
          </a:p>
          <a:p>
            <a:pPr algn="just" defTabSz="685800">
              <a:buClrTx/>
            </a:pPr>
            <a:r>
              <a:rPr lang="pl-PL" sz="1350" kern="1200" dirty="0">
                <a:solidFill>
                  <a:prstClr val="black"/>
                </a:solidFill>
                <a:latin typeface="Aptos" panose="02110004020202020204"/>
                <a:ea typeface="+mn-ea"/>
                <a:cs typeface="+mn-cs"/>
              </a:rPr>
              <a:t>The </a:t>
            </a:r>
            <a:r>
              <a:rPr lang="pl-PL" sz="1350" kern="1200" dirty="0" err="1">
                <a:solidFill>
                  <a:prstClr val="black"/>
                </a:solidFill>
                <a:latin typeface="Aptos" panose="02110004020202020204"/>
                <a:ea typeface="+mn-ea"/>
                <a:cs typeface="+mn-cs"/>
              </a:rPr>
              <a:t>simulations</a:t>
            </a:r>
            <a:r>
              <a:rPr lang="pl-PL" sz="1350" kern="1200" dirty="0">
                <a:solidFill>
                  <a:prstClr val="black"/>
                </a:solidFill>
                <a:latin typeface="Aptos" panose="02110004020202020204"/>
                <a:ea typeface="+mn-ea"/>
                <a:cs typeface="+mn-cs"/>
              </a:rPr>
              <a:t> </a:t>
            </a:r>
            <a:r>
              <a:rPr lang="en-GB" sz="1350" kern="1200" dirty="0">
                <a:solidFill>
                  <a:prstClr val="black"/>
                </a:solidFill>
                <a:latin typeface="Aptos" panose="02110004020202020204"/>
                <a:ea typeface="+mn-ea"/>
                <a:cs typeface="+mn-cs"/>
              </a:rPr>
              <a:t>will be run </a:t>
            </a:r>
            <a:r>
              <a:rPr lang="pl-PL" sz="1350" kern="1200" dirty="0">
                <a:solidFill>
                  <a:prstClr val="black"/>
                </a:solidFill>
                <a:latin typeface="Aptos" panose="02110004020202020204"/>
                <a:ea typeface="+mn-ea"/>
                <a:cs typeface="+mn-cs"/>
              </a:rPr>
              <a:t>with</a:t>
            </a:r>
            <a:r>
              <a:rPr lang="en-GB" sz="1350" kern="1200" dirty="0">
                <a:solidFill>
                  <a:prstClr val="black"/>
                </a:solidFill>
                <a:latin typeface="Aptos" panose="02110004020202020204"/>
                <a:ea typeface="+mn-ea"/>
                <a:cs typeface="+mn-cs"/>
              </a:rPr>
              <a:t> TERRA_URB, and besides the PWS data, the</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RainGRS</a:t>
            </a:r>
            <a:r>
              <a:rPr lang="pl-PL" sz="1350" kern="1200" dirty="0">
                <a:solidFill>
                  <a:prstClr val="black"/>
                </a:solidFill>
                <a:latin typeface="Aptos" panose="02110004020202020204"/>
                <a:ea typeface="+mn-ea"/>
                <a:cs typeface="+mn-cs"/>
              </a:rPr>
              <a:t> system </a:t>
            </a:r>
            <a:r>
              <a:rPr lang="pl-PL" sz="1350" kern="1200" dirty="0" err="1">
                <a:solidFill>
                  <a:prstClr val="black"/>
                </a:solidFill>
                <a:latin typeface="Aptos" panose="02110004020202020204"/>
                <a:ea typeface="+mn-ea"/>
                <a:cs typeface="+mn-cs"/>
              </a:rPr>
              <a:t>will</a:t>
            </a:r>
            <a:r>
              <a:rPr lang="pl-PL" sz="1350" kern="1200" dirty="0">
                <a:solidFill>
                  <a:prstClr val="black"/>
                </a:solidFill>
                <a:latin typeface="Aptos" panose="02110004020202020204"/>
                <a:ea typeface="+mn-ea"/>
                <a:cs typeface="+mn-cs"/>
              </a:rPr>
              <a:t> be </a:t>
            </a:r>
            <a:r>
              <a:rPr lang="pl-PL" sz="1350" kern="1200" dirty="0" err="1">
                <a:solidFill>
                  <a:prstClr val="black"/>
                </a:solidFill>
                <a:latin typeface="Aptos" panose="02110004020202020204"/>
                <a:ea typeface="+mn-ea"/>
                <a:cs typeface="+mn-cs"/>
              </a:rPr>
              <a:t>used</a:t>
            </a:r>
            <a:r>
              <a:rPr lang="pl-PL" sz="1350" kern="1200" dirty="0">
                <a:solidFill>
                  <a:prstClr val="black"/>
                </a:solidFill>
                <a:latin typeface="Aptos" panose="02110004020202020204"/>
                <a:ea typeface="+mn-ea"/>
                <a:cs typeface="+mn-cs"/>
              </a:rPr>
              <a:t> for </a:t>
            </a:r>
            <a:r>
              <a:rPr lang="pl-PL" sz="1350" kern="1200" dirty="0" err="1">
                <a:solidFill>
                  <a:prstClr val="black"/>
                </a:solidFill>
                <a:latin typeface="Aptos" panose="02110004020202020204"/>
                <a:ea typeface="+mn-ea"/>
                <a:cs typeface="+mn-cs"/>
              </a:rPr>
              <a:t>verification</a:t>
            </a:r>
            <a:r>
              <a:rPr lang="pl-PL" sz="1350" kern="1200" dirty="0">
                <a:solidFill>
                  <a:prstClr val="black"/>
                </a:solidFill>
                <a:latin typeface="Aptos" panose="02110004020202020204"/>
                <a:ea typeface="+mn-ea"/>
                <a:cs typeface="+mn-cs"/>
              </a:rPr>
              <a:t> of </a:t>
            </a:r>
            <a:r>
              <a:rPr lang="pl-PL" sz="1350" kern="1200" dirty="0" err="1">
                <a:solidFill>
                  <a:prstClr val="black"/>
                </a:solidFill>
                <a:latin typeface="Aptos" panose="02110004020202020204"/>
                <a:ea typeface="+mn-ea"/>
                <a:cs typeface="+mn-cs"/>
              </a:rPr>
              <a:t>precipitation</a:t>
            </a:r>
            <a:r>
              <a:rPr lang="pl-PL" sz="1350" kern="1200" dirty="0">
                <a:solidFill>
                  <a:prstClr val="black"/>
                </a:solidFill>
                <a:latin typeface="Aptos" panose="02110004020202020204"/>
                <a:ea typeface="+mn-ea"/>
                <a:cs typeface="+mn-cs"/>
              </a:rPr>
              <a:t> </a:t>
            </a:r>
            <a:r>
              <a:rPr lang="pl-PL" sz="1350" kern="1200" dirty="0" err="1">
                <a:solidFill>
                  <a:prstClr val="black"/>
                </a:solidFill>
                <a:latin typeface="Aptos" panose="02110004020202020204"/>
                <a:ea typeface="+mn-ea"/>
                <a:cs typeface="+mn-cs"/>
              </a:rPr>
              <a:t>fields</a:t>
            </a:r>
            <a:r>
              <a:rPr lang="pl-PL" sz="1350" kern="1200" dirty="0">
                <a:solidFill>
                  <a:prstClr val="black"/>
                </a:solidFill>
                <a:latin typeface="Aptos" panose="02110004020202020204"/>
                <a:ea typeface="+mn-ea"/>
                <a:cs typeface="+mn-cs"/>
              </a:rPr>
              <a:t>. </a:t>
            </a:r>
            <a:endParaRPr lang="en-GB" sz="1350" kern="1200" dirty="0">
              <a:solidFill>
                <a:prstClr val="black"/>
              </a:solidFill>
              <a:latin typeface="Aptos" panose="02110004020202020204"/>
              <a:ea typeface="+mn-ea"/>
              <a:cs typeface="+mn-cs"/>
            </a:endParaRPr>
          </a:p>
        </p:txBody>
      </p:sp>
      <p:pic>
        <p:nvPicPr>
          <p:cNvPr id="11" name="Obraz 10">
            <a:extLst>
              <a:ext uri="{FF2B5EF4-FFF2-40B4-BE49-F238E27FC236}">
                <a16:creationId xmlns:a16="http://schemas.microsoft.com/office/drawing/2014/main" id="{0884392E-732C-89BA-B63D-EBEA5E8F1623}"/>
              </a:ext>
            </a:extLst>
          </p:cNvPr>
          <p:cNvPicPr>
            <a:picLocks noChangeAspect="1"/>
          </p:cNvPicPr>
          <p:nvPr/>
        </p:nvPicPr>
        <p:blipFill>
          <a:blip r:embed="rId4"/>
          <a:stretch>
            <a:fillRect/>
          </a:stretch>
        </p:blipFill>
        <p:spPr>
          <a:xfrm>
            <a:off x="161263" y="3794760"/>
            <a:ext cx="4410737" cy="1952073"/>
          </a:xfrm>
          <a:prstGeom prst="rect">
            <a:avLst/>
          </a:prstGeom>
          <a:ln>
            <a:solidFill>
              <a:schemeClr val="tx1"/>
            </a:solidFill>
          </a:ln>
        </p:spPr>
      </p:pic>
      <p:pic>
        <p:nvPicPr>
          <p:cNvPr id="18" name="Obraz 17">
            <a:extLst>
              <a:ext uri="{FF2B5EF4-FFF2-40B4-BE49-F238E27FC236}">
                <a16:creationId xmlns:a16="http://schemas.microsoft.com/office/drawing/2014/main" id="{65701C2A-FE79-7DD1-2556-41FE4A2E0AA5}"/>
              </a:ext>
            </a:extLst>
          </p:cNvPr>
          <p:cNvPicPr>
            <a:picLocks noChangeAspect="1"/>
          </p:cNvPicPr>
          <p:nvPr/>
        </p:nvPicPr>
        <p:blipFill>
          <a:blip r:embed="rId5"/>
          <a:stretch>
            <a:fillRect/>
          </a:stretch>
        </p:blipFill>
        <p:spPr>
          <a:xfrm>
            <a:off x="4572001" y="3789758"/>
            <a:ext cx="4317840" cy="1952073"/>
          </a:xfrm>
          <a:prstGeom prst="rect">
            <a:avLst/>
          </a:prstGeom>
          <a:ln>
            <a:solidFill>
              <a:schemeClr val="tx1"/>
            </a:solidFill>
          </a:ln>
        </p:spPr>
      </p:pic>
      <p:pic>
        <p:nvPicPr>
          <p:cNvPr id="8" name="Obraz 7">
            <a:extLst>
              <a:ext uri="{FF2B5EF4-FFF2-40B4-BE49-F238E27FC236}">
                <a16:creationId xmlns:a16="http://schemas.microsoft.com/office/drawing/2014/main" id="{3539A767-2A09-15C6-E48C-CC7B4CE37408}"/>
              </a:ext>
            </a:extLst>
          </p:cNvPr>
          <p:cNvPicPr>
            <a:picLocks noChangeAspect="1"/>
          </p:cNvPicPr>
          <p:nvPr/>
        </p:nvPicPr>
        <p:blipFill>
          <a:blip r:embed="rId6"/>
          <a:stretch>
            <a:fillRect/>
          </a:stretch>
        </p:blipFill>
        <p:spPr>
          <a:xfrm>
            <a:off x="4572001" y="1627435"/>
            <a:ext cx="4317840" cy="2159822"/>
          </a:xfrm>
          <a:prstGeom prst="rect">
            <a:avLst/>
          </a:prstGeom>
          <a:ln>
            <a:solidFill>
              <a:schemeClr val="tx1"/>
            </a:solidFill>
          </a:ln>
        </p:spPr>
      </p:pic>
      <p:sp>
        <p:nvSpPr>
          <p:cNvPr id="4" name="pole tekstowe 3">
            <a:extLst>
              <a:ext uri="{FF2B5EF4-FFF2-40B4-BE49-F238E27FC236}">
                <a16:creationId xmlns:a16="http://schemas.microsoft.com/office/drawing/2014/main" id="{46944827-A7C7-2318-955E-5D39E9D26F30}"/>
              </a:ext>
            </a:extLst>
          </p:cNvPr>
          <p:cNvSpPr txBox="1"/>
          <p:nvPr/>
        </p:nvSpPr>
        <p:spPr>
          <a:xfrm>
            <a:off x="161263" y="849557"/>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Tree>
    <p:extLst>
      <p:ext uri="{BB962C8B-B14F-4D97-AF65-F5344CB8AC3E}">
        <p14:creationId xmlns:p14="http://schemas.microsoft.com/office/powerpoint/2010/main" val="4211057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e822a8b737_4_9"/>
          <p:cNvSpPr/>
          <p:nvPr/>
        </p:nvSpPr>
        <p:spPr>
          <a:xfrm>
            <a:off x="415500" y="943150"/>
            <a:ext cx="8313000" cy="5688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dirty="0">
                <a:solidFill>
                  <a:schemeClr val="dk1"/>
                </a:solidFill>
                <a:latin typeface="Arial"/>
                <a:ea typeface="Arial"/>
                <a:cs typeface="Arial"/>
                <a:sym typeface="Arial"/>
              </a:rPr>
              <a:t>Task 1 Development of COSMO PWS database</a:t>
            </a:r>
            <a:endParaRPr sz="2000" b="0" i="0" u="none" strike="noStrike" dirty="0">
              <a:solidFill>
                <a:schemeClr val="dk1"/>
              </a:solidFill>
              <a:latin typeface="Arial"/>
              <a:ea typeface="Arial"/>
              <a:cs typeface="Arial"/>
              <a:sym typeface="Arial"/>
            </a:endParaRPr>
          </a:p>
          <a:p>
            <a:pPr marL="0" lvl="0" indent="0" algn="just" rtl="0">
              <a:lnSpc>
                <a:spcPct val="115000"/>
              </a:lnSpc>
              <a:spcBef>
                <a:spcPts val="1200"/>
              </a:spcBef>
              <a:spcAft>
                <a:spcPts val="0"/>
              </a:spcAft>
              <a:buNone/>
            </a:pPr>
            <a:r>
              <a:rPr lang="en-US" b="1" dirty="0">
                <a:solidFill>
                  <a:schemeClr val="dk1"/>
                </a:solidFill>
              </a:rPr>
              <a:t>Subtask 1.1 Survey on available PWS from COSMO employees</a:t>
            </a:r>
            <a:r>
              <a:rPr lang="pl-PL" b="1" dirty="0">
                <a:solidFill>
                  <a:schemeClr val="dk1"/>
                </a:solidFill>
              </a:rPr>
              <a:t> (IV-XII.2025)</a:t>
            </a:r>
            <a:endParaRPr b="1" dirty="0">
              <a:solidFill>
                <a:schemeClr val="dk1"/>
              </a:solidFill>
            </a:endParaRPr>
          </a:p>
          <a:p>
            <a:pPr algn="just">
              <a:lnSpc>
                <a:spcPct val="115000"/>
              </a:lnSpc>
              <a:spcBef>
                <a:spcPts val="1200"/>
              </a:spcBef>
            </a:pPr>
            <a:r>
              <a:rPr lang="en-US" b="1" dirty="0">
                <a:solidFill>
                  <a:schemeClr val="dk1"/>
                </a:solidFill>
              </a:rPr>
              <a:t>Subtask 1.2 Building up passer for decoding data formats</a:t>
            </a:r>
            <a:r>
              <a:rPr lang="pl-PL" b="1" dirty="0">
                <a:solidFill>
                  <a:schemeClr val="dk1"/>
                </a:solidFill>
              </a:rPr>
              <a:t> (IV-IX.2025)</a:t>
            </a:r>
            <a:endParaRPr b="1" dirty="0">
              <a:solidFill>
                <a:schemeClr val="dk1"/>
              </a:solidFill>
            </a:endParaRPr>
          </a:p>
          <a:p>
            <a:pPr algn="just">
              <a:lnSpc>
                <a:spcPct val="115000"/>
              </a:lnSpc>
              <a:spcBef>
                <a:spcPts val="1200"/>
              </a:spcBef>
            </a:pPr>
            <a:r>
              <a:rPr lang="en-US" b="1" dirty="0">
                <a:solidFill>
                  <a:schemeClr val="dk1"/>
                </a:solidFill>
              </a:rPr>
              <a:t>Subtask 1.3 Adaptation or building up transfer protocols</a:t>
            </a:r>
            <a:r>
              <a:rPr lang="pl-PL" b="1" dirty="0">
                <a:solidFill>
                  <a:schemeClr val="dk1"/>
                </a:solidFill>
              </a:rPr>
              <a:t> (IV-IX.2025)</a:t>
            </a:r>
            <a:endParaRPr b="1" dirty="0">
              <a:solidFill>
                <a:schemeClr val="dk1"/>
              </a:solidFill>
            </a:endParaRPr>
          </a:p>
          <a:p>
            <a:pPr algn="just">
              <a:lnSpc>
                <a:spcPct val="115000"/>
              </a:lnSpc>
              <a:spcBef>
                <a:spcPts val="1200"/>
              </a:spcBef>
            </a:pPr>
            <a:r>
              <a:rPr lang="en-US" b="1" dirty="0">
                <a:solidFill>
                  <a:schemeClr val="dk1"/>
                </a:solidFill>
              </a:rPr>
              <a:t>Subtask 1.4 Development database functionalities</a:t>
            </a:r>
            <a:r>
              <a:rPr lang="pl-PL" b="1" dirty="0">
                <a:solidFill>
                  <a:schemeClr val="dk1"/>
                </a:solidFill>
              </a:rPr>
              <a:t> (IX.2025-VIII.2027)</a:t>
            </a:r>
            <a:endParaRPr dirty="0">
              <a:solidFill>
                <a:schemeClr val="dk1"/>
              </a:solidFill>
            </a:endParaRPr>
          </a:p>
          <a:p>
            <a:pPr marL="228600" marR="0" lvl="0" indent="0" algn="just" rtl="0">
              <a:spcBef>
                <a:spcPts val="0"/>
              </a:spcBef>
              <a:spcAft>
                <a:spcPts val="0"/>
              </a:spcAft>
              <a:buClr>
                <a:schemeClr val="dk1"/>
              </a:buClr>
              <a:buSzPts val="2000"/>
              <a:buFont typeface="Arial"/>
              <a:buNone/>
            </a:pPr>
            <a:endParaRPr sz="2000" b="0" i="0" u="none" strike="noStrike" dirty="0">
              <a:solidFill>
                <a:schemeClr val="dk1"/>
              </a:solidFill>
              <a:latin typeface="Arial"/>
              <a:ea typeface="Arial"/>
              <a:cs typeface="Arial"/>
              <a:sym typeface="Arial"/>
            </a:endParaRPr>
          </a:p>
          <a:p>
            <a:pPr marL="0" marR="0" lvl="0" indent="0" algn="just" rtl="0">
              <a:spcBef>
                <a:spcPts val="0"/>
              </a:spcBef>
              <a:spcAft>
                <a:spcPts val="0"/>
              </a:spcAft>
              <a:buNone/>
            </a:pPr>
            <a:r>
              <a:rPr lang="en-US" sz="2000" b="0" i="0" u="none" strike="noStrike" dirty="0">
                <a:solidFill>
                  <a:schemeClr val="dk1"/>
                </a:solidFill>
                <a:latin typeface="Arial"/>
                <a:ea typeface="Arial"/>
                <a:cs typeface="Arial"/>
                <a:sym typeface="Arial"/>
              </a:rPr>
              <a:t>Task 2 </a:t>
            </a:r>
            <a:r>
              <a:rPr lang="pl-PL" sz="2000" b="0" i="0" u="none" strike="noStrike" dirty="0">
                <a:solidFill>
                  <a:schemeClr val="dk1"/>
                </a:solidFill>
                <a:latin typeface="Arial"/>
                <a:ea typeface="Arial"/>
                <a:cs typeface="Arial"/>
                <a:sym typeface="Arial"/>
              </a:rPr>
              <a:t>Extended</a:t>
            </a:r>
            <a:r>
              <a:rPr lang="en-US" sz="2000" b="0" i="0" u="none" strike="noStrike" dirty="0">
                <a:solidFill>
                  <a:schemeClr val="dk1"/>
                </a:solidFill>
                <a:latin typeface="Arial"/>
                <a:ea typeface="Arial"/>
                <a:cs typeface="Arial"/>
                <a:sym typeface="Arial"/>
              </a:rPr>
              <a:t> testing </a:t>
            </a:r>
            <a:r>
              <a:rPr lang="pl-PL" sz="2000" dirty="0">
                <a:solidFill>
                  <a:schemeClr val="dk1"/>
                </a:solidFill>
              </a:rPr>
              <a:t>for</a:t>
            </a:r>
            <a:r>
              <a:rPr lang="en-US" sz="2000" b="0" i="0" u="none" strike="noStrike" dirty="0">
                <a:solidFill>
                  <a:schemeClr val="dk1"/>
                </a:solidFill>
                <a:latin typeface="Arial"/>
                <a:ea typeface="Arial"/>
                <a:cs typeface="Arial"/>
                <a:sym typeface="Arial"/>
              </a:rPr>
              <a:t> different QC</a:t>
            </a:r>
            <a:r>
              <a:rPr lang="pl-PL" sz="2000" b="0" i="0" u="none" strike="noStrike" dirty="0">
                <a:solidFill>
                  <a:schemeClr val="dk1"/>
                </a:solidFill>
                <a:latin typeface="Arial"/>
                <a:ea typeface="Arial"/>
                <a:cs typeface="Arial"/>
                <a:sym typeface="Arial"/>
              </a:rPr>
              <a:t> </a:t>
            </a:r>
            <a:r>
              <a:rPr lang="pl-PL" sz="2000" b="0" i="0" u="none" strike="noStrike" dirty="0" err="1">
                <a:solidFill>
                  <a:schemeClr val="dk1"/>
                </a:solidFill>
                <a:latin typeface="Arial"/>
                <a:ea typeface="Arial"/>
                <a:cs typeface="Arial"/>
                <a:sym typeface="Arial"/>
              </a:rPr>
              <a:t>algorithms</a:t>
            </a:r>
            <a:r>
              <a:rPr lang="pl-PL" sz="2000" b="0" i="0" u="none" strike="noStrike" dirty="0">
                <a:solidFill>
                  <a:schemeClr val="dk1"/>
                </a:solidFill>
                <a:latin typeface="Arial"/>
                <a:ea typeface="Arial"/>
                <a:cs typeface="Arial"/>
                <a:sym typeface="Arial"/>
              </a:rPr>
              <a:t> for </a:t>
            </a:r>
            <a:r>
              <a:rPr lang="pl-PL" sz="2000" b="0" i="0" u="none" strike="noStrike" dirty="0" err="1">
                <a:solidFill>
                  <a:schemeClr val="dk1"/>
                </a:solidFill>
                <a:latin typeface="Arial"/>
                <a:ea typeface="Arial"/>
                <a:cs typeface="Arial"/>
                <a:sym typeface="Arial"/>
              </a:rPr>
              <a:t>different</a:t>
            </a:r>
            <a:r>
              <a:rPr lang="pl-PL" sz="2000" b="0" i="0" u="none" strike="noStrike" dirty="0">
                <a:solidFill>
                  <a:schemeClr val="dk1"/>
                </a:solidFill>
                <a:latin typeface="Arial"/>
                <a:ea typeface="Arial"/>
                <a:cs typeface="Arial"/>
                <a:sym typeface="Arial"/>
              </a:rPr>
              <a:t> </a:t>
            </a:r>
            <a:r>
              <a:rPr lang="pl-PL" sz="2000" b="0" i="0" u="none" strike="noStrike" dirty="0" err="1">
                <a:solidFill>
                  <a:schemeClr val="dk1"/>
                </a:solidFill>
                <a:latin typeface="Arial"/>
                <a:ea typeface="Arial"/>
                <a:cs typeface="Arial"/>
                <a:sym typeface="Arial"/>
              </a:rPr>
              <a:t>precipitation</a:t>
            </a:r>
            <a:r>
              <a:rPr lang="pl-PL" sz="2000" b="0" i="0" u="none" strike="noStrike" dirty="0">
                <a:solidFill>
                  <a:schemeClr val="dk1"/>
                </a:solidFill>
                <a:latin typeface="Arial"/>
                <a:ea typeface="Arial"/>
                <a:cs typeface="Arial"/>
                <a:sym typeface="Arial"/>
              </a:rPr>
              <a:t> data </a:t>
            </a:r>
            <a:r>
              <a:rPr lang="pl-PL" sz="2000" b="0" i="0" u="none" strike="noStrike" dirty="0" err="1">
                <a:solidFill>
                  <a:schemeClr val="dk1"/>
                </a:solidFill>
                <a:latin typeface="Arial"/>
                <a:ea typeface="Arial"/>
                <a:cs typeface="Arial"/>
                <a:sym typeface="Arial"/>
              </a:rPr>
              <a:t>sources</a:t>
            </a:r>
            <a:r>
              <a:rPr lang="pl-PL" sz="2000" b="0" i="0" u="none" strike="noStrike" dirty="0">
                <a:solidFill>
                  <a:schemeClr val="dk1"/>
                </a:solidFill>
                <a:latin typeface="Arial"/>
                <a:ea typeface="Arial"/>
                <a:cs typeface="Arial"/>
                <a:sym typeface="Arial"/>
              </a:rPr>
              <a:t> and </a:t>
            </a:r>
            <a:r>
              <a:rPr lang="pl-PL" sz="2000" b="0" i="0" u="none" strike="noStrike" dirty="0" err="1">
                <a:solidFill>
                  <a:schemeClr val="dk1"/>
                </a:solidFill>
                <a:latin typeface="Arial"/>
                <a:ea typeface="Arial"/>
                <a:cs typeface="Arial"/>
                <a:sym typeface="Arial"/>
              </a:rPr>
              <a:t>other</a:t>
            </a:r>
            <a:r>
              <a:rPr lang="pl-PL" sz="2000" b="0" i="0" u="none" strike="noStrike" dirty="0">
                <a:solidFill>
                  <a:schemeClr val="dk1"/>
                </a:solidFill>
                <a:latin typeface="Arial"/>
                <a:ea typeface="Arial"/>
                <a:cs typeface="Arial"/>
                <a:sym typeface="Arial"/>
              </a:rPr>
              <a:t> </a:t>
            </a:r>
            <a:r>
              <a:rPr lang="pl-PL" sz="2000" b="0" i="0" u="none" strike="noStrike" dirty="0" err="1">
                <a:solidFill>
                  <a:schemeClr val="dk1"/>
                </a:solidFill>
                <a:latin typeface="Arial"/>
                <a:ea typeface="Arial"/>
                <a:cs typeface="Arial"/>
                <a:sym typeface="Arial"/>
              </a:rPr>
              <a:t>parameters</a:t>
            </a:r>
            <a:r>
              <a:rPr lang="pl-PL" sz="2000" b="0" i="0" u="none" strike="noStrike" dirty="0">
                <a:solidFill>
                  <a:schemeClr val="dk1"/>
                </a:solidFill>
                <a:latin typeface="Arial"/>
                <a:ea typeface="Arial"/>
                <a:cs typeface="Arial"/>
                <a:sym typeface="Arial"/>
              </a:rPr>
              <a:t> (</a:t>
            </a:r>
            <a:r>
              <a:rPr lang="pl-PL" sz="2000" b="0" i="0" u="none" strike="noStrike" dirty="0" err="1">
                <a:solidFill>
                  <a:schemeClr val="dk1"/>
                </a:solidFill>
                <a:latin typeface="Arial"/>
                <a:ea typeface="Arial"/>
                <a:cs typeface="Arial"/>
                <a:sym typeface="Arial"/>
              </a:rPr>
              <a:t>temperature</a:t>
            </a:r>
            <a:r>
              <a:rPr lang="pl-PL" sz="2000" b="0" i="0" u="none" strike="noStrike" dirty="0">
                <a:solidFill>
                  <a:schemeClr val="dk1"/>
                </a:solidFill>
                <a:latin typeface="Arial"/>
                <a:ea typeface="Arial"/>
                <a:cs typeface="Arial"/>
                <a:sym typeface="Arial"/>
              </a:rPr>
              <a:t>, RH)</a:t>
            </a:r>
            <a:endParaRPr dirty="0">
              <a:solidFill>
                <a:schemeClr val="dk1"/>
              </a:solidFil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2.1: Adaptation of the </a:t>
            </a:r>
            <a:r>
              <a:rPr lang="en-US" b="1" dirty="0" err="1">
                <a:solidFill>
                  <a:schemeClr val="dk1"/>
                </a:solidFill>
              </a:rPr>
              <a:t>RainGaugeQC</a:t>
            </a:r>
            <a:r>
              <a:rPr lang="en-US" b="1" dirty="0">
                <a:solidFill>
                  <a:schemeClr val="dk1"/>
                </a:solidFill>
              </a:rPr>
              <a:t> system to CML-based precipitation data</a:t>
            </a:r>
            <a:r>
              <a:rPr lang="pl-PL" b="1" dirty="0">
                <a:solidFill>
                  <a:schemeClr val="dk1"/>
                </a:solidFill>
              </a:rPr>
              <a:t>    </a:t>
            </a:r>
            <a:br>
              <a:rPr lang="pl-PL" b="1" dirty="0">
                <a:solidFill>
                  <a:schemeClr val="dk1"/>
                </a:solidFill>
              </a:rPr>
            </a:br>
            <a:r>
              <a:rPr lang="pl-PL" b="1" dirty="0">
                <a:solidFill>
                  <a:schemeClr val="dk1"/>
                </a:solidFill>
              </a:rPr>
              <a:t>	(IV.2025-III.2026)</a:t>
            </a:r>
            <a:endParaRPr b="1" dirty="0">
              <a:solidFill>
                <a:schemeClr val="dk1"/>
              </a:solidFil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2.2: Titan lib applied to “not conventional” </a:t>
            </a:r>
            <a:r>
              <a:rPr lang="en-US" b="1" dirty="0" err="1">
                <a:solidFill>
                  <a:schemeClr val="dk1"/>
                </a:solidFill>
              </a:rPr>
              <a:t>raingauge</a:t>
            </a:r>
            <a:r>
              <a:rPr lang="en-US" b="1" dirty="0">
                <a:solidFill>
                  <a:schemeClr val="dk1"/>
                </a:solidFill>
              </a:rPr>
              <a:t> datasets</a:t>
            </a:r>
            <a:r>
              <a:rPr lang="pl-PL" b="1" dirty="0">
                <a:solidFill>
                  <a:schemeClr val="dk1"/>
                </a:solidFill>
              </a:rPr>
              <a:t> (IV.2026-III.2027)</a:t>
            </a:r>
            <a:endParaRPr b="1" dirty="0">
              <a:solidFill>
                <a:schemeClr val="dk1"/>
              </a:solidFil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2.3: Quality control procedure for T2m and Rh2m%</a:t>
            </a:r>
            <a:r>
              <a:rPr lang="pl-PL" b="1" dirty="0">
                <a:solidFill>
                  <a:schemeClr val="dk1"/>
                </a:solidFill>
              </a:rPr>
              <a:t> (IV.2025-III.2026)</a:t>
            </a:r>
          </a:p>
          <a:p>
            <a:pPr marL="0" lvl="0" indent="0" algn="just" rtl="0">
              <a:lnSpc>
                <a:spcPct val="115000"/>
              </a:lnSpc>
              <a:spcBef>
                <a:spcPts val="1200"/>
              </a:spcBef>
              <a:spcAft>
                <a:spcPts val="0"/>
              </a:spcAft>
              <a:buClr>
                <a:schemeClr val="dk1"/>
              </a:buClr>
              <a:buSzPts val="1100"/>
              <a:buFont typeface="Arial"/>
              <a:buNone/>
            </a:pPr>
            <a:endParaRPr b="1" dirty="0">
              <a:solidFill>
                <a:schemeClr val="dk1"/>
              </a:solidFill>
            </a:endParaRPr>
          </a:p>
        </p:txBody>
      </p:sp>
      <p:sp>
        <p:nvSpPr>
          <p:cNvPr id="132" name="Google Shape;132;g2e822a8b737_4_9"/>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 name="Google Shape;133;g2e822a8b737_4_9"/>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 name="Google Shape;134;g2e822a8b737_4_9"/>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35" name="Google Shape;135;g2e822a8b737_4_9"/>
          <p:cNvPicPr preferRelativeResize="0"/>
          <p:nvPr/>
        </p:nvPicPr>
        <p:blipFill rotWithShape="1">
          <a:blip r:embed="rId3">
            <a:alphaModFix/>
          </a:blip>
          <a:srcRect/>
          <a:stretch/>
        </p:blipFill>
        <p:spPr>
          <a:xfrm>
            <a:off x="7243560" y="80640"/>
            <a:ext cx="1646280" cy="388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0"/>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10"/>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 name="Google Shape;369;p10"/>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70" name="Google Shape;370;p1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371" name="Google Shape;371;p10"/>
          <p:cNvPicPr preferRelativeResize="0"/>
          <p:nvPr/>
        </p:nvPicPr>
        <p:blipFill>
          <a:blip r:embed="rId4">
            <a:alphaModFix/>
          </a:blip>
          <a:stretch>
            <a:fillRect/>
          </a:stretch>
        </p:blipFill>
        <p:spPr>
          <a:xfrm>
            <a:off x="152400" y="792853"/>
            <a:ext cx="2219325" cy="733425"/>
          </a:xfrm>
          <a:prstGeom prst="rect">
            <a:avLst/>
          </a:prstGeom>
          <a:noFill/>
          <a:ln>
            <a:noFill/>
          </a:ln>
        </p:spPr>
      </p:pic>
      <p:sp>
        <p:nvSpPr>
          <p:cNvPr id="372" name="Google Shape;372;p10"/>
          <p:cNvSpPr txBox="1"/>
          <p:nvPr/>
        </p:nvSpPr>
        <p:spPr>
          <a:xfrm>
            <a:off x="2371725" y="769413"/>
            <a:ext cx="67161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Subtask 4.4: Application of gridded RainGRS+ precipitation estimates for assimilation in NWP models (COSMO-RUC)</a:t>
            </a:r>
            <a:endParaRPr sz="1800" b="1">
              <a:solidFill>
                <a:schemeClr val="dk1"/>
              </a:solidFill>
            </a:endParaRPr>
          </a:p>
        </p:txBody>
      </p:sp>
      <p:sp>
        <p:nvSpPr>
          <p:cNvPr id="373" name="Google Shape;373;p10"/>
          <p:cNvSpPr txBox="1"/>
          <p:nvPr/>
        </p:nvSpPr>
        <p:spPr>
          <a:xfrm>
            <a:off x="304925" y="1614213"/>
            <a:ext cx="4672200" cy="428421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dirty="0">
                <a:solidFill>
                  <a:schemeClr val="dk1"/>
                </a:solidFill>
              </a:rPr>
              <a:t>Very short-range precipitation forecasts with</a:t>
            </a:r>
            <a:endParaRPr sz="1600" dirty="0">
              <a:solidFill>
                <a:schemeClr val="dk1"/>
              </a:solidFill>
            </a:endParaRPr>
          </a:p>
          <a:p>
            <a:pPr marL="0" lvl="0" indent="0" algn="just" rtl="0">
              <a:lnSpc>
                <a:spcPct val="115000"/>
              </a:lnSpc>
              <a:spcBef>
                <a:spcPts val="0"/>
              </a:spcBef>
              <a:spcAft>
                <a:spcPts val="0"/>
              </a:spcAft>
              <a:buNone/>
            </a:pPr>
            <a:r>
              <a:rPr lang="en-US" sz="1600" dirty="0">
                <a:solidFill>
                  <a:schemeClr val="dk1"/>
                </a:solidFill>
              </a:rPr>
              <a:t>COSMO-RUC @IMGW-PIB at 2.8km and LHN data assimilation (DA)</a:t>
            </a:r>
            <a:endParaRPr sz="1600" dirty="0">
              <a:solidFill>
                <a:schemeClr val="dk1"/>
              </a:solidFill>
            </a:endParaRPr>
          </a:p>
          <a:p>
            <a:pPr marL="0" lvl="0" indent="0" algn="just" rtl="0">
              <a:lnSpc>
                <a:spcPct val="115000"/>
              </a:lnSpc>
              <a:spcBef>
                <a:spcPts val="0"/>
              </a:spcBef>
              <a:spcAft>
                <a:spcPts val="0"/>
              </a:spcAft>
              <a:buNone/>
            </a:pPr>
            <a:endParaRPr sz="1600" dirty="0">
              <a:solidFill>
                <a:schemeClr val="dk1"/>
              </a:solidFill>
            </a:endParaRPr>
          </a:p>
          <a:p>
            <a:pPr marL="0" lvl="0" indent="0" algn="just" rtl="0">
              <a:lnSpc>
                <a:spcPct val="115000"/>
              </a:lnSpc>
              <a:spcBef>
                <a:spcPts val="0"/>
              </a:spcBef>
              <a:spcAft>
                <a:spcPts val="0"/>
              </a:spcAft>
              <a:buNone/>
            </a:pPr>
            <a:r>
              <a:rPr lang="en-US" sz="1600" dirty="0">
                <a:solidFill>
                  <a:schemeClr val="dk1"/>
                </a:solidFill>
              </a:rPr>
              <a:t>Currently DA utilizes radar OPERA SRI precipitation composites at 2km resolution and 15 min frequency.</a:t>
            </a:r>
            <a:endParaRPr sz="1600" dirty="0">
              <a:solidFill>
                <a:schemeClr val="dk1"/>
              </a:solidFill>
            </a:endParaRPr>
          </a:p>
          <a:p>
            <a:pPr marL="0" lvl="0" indent="0" algn="just" rtl="0">
              <a:lnSpc>
                <a:spcPct val="115000"/>
              </a:lnSpc>
              <a:spcBef>
                <a:spcPts val="0"/>
              </a:spcBef>
              <a:spcAft>
                <a:spcPts val="0"/>
              </a:spcAft>
              <a:buNone/>
            </a:pPr>
            <a:endParaRPr sz="1600" dirty="0">
              <a:solidFill>
                <a:schemeClr val="dk1"/>
              </a:solidFill>
            </a:endParaRPr>
          </a:p>
          <a:p>
            <a:pPr marL="0" lvl="0" indent="0" algn="just" rtl="0">
              <a:lnSpc>
                <a:spcPct val="115000"/>
              </a:lnSpc>
              <a:spcBef>
                <a:spcPts val="0"/>
              </a:spcBef>
              <a:spcAft>
                <a:spcPts val="0"/>
              </a:spcAft>
              <a:buNone/>
            </a:pPr>
            <a:r>
              <a:rPr lang="en-US" sz="1600" dirty="0" err="1">
                <a:solidFill>
                  <a:schemeClr val="dk1"/>
                </a:solidFill>
              </a:rPr>
              <a:t>RainGRS</a:t>
            </a:r>
            <a:r>
              <a:rPr lang="en-US" sz="1600" dirty="0">
                <a:solidFill>
                  <a:schemeClr val="dk1"/>
                </a:solidFill>
              </a:rPr>
              <a:t>+ composite developed in PT EPOCS includes PWS data at 1km resolution grid and 5</a:t>
            </a:r>
            <a:r>
              <a:rPr lang="pl-PL" sz="1600" dirty="0">
                <a:solidFill>
                  <a:schemeClr val="dk1"/>
                </a:solidFill>
              </a:rPr>
              <a:t> </a:t>
            </a:r>
            <a:r>
              <a:rPr lang="en-US" sz="1600" dirty="0">
                <a:solidFill>
                  <a:schemeClr val="dk1"/>
                </a:solidFill>
              </a:rPr>
              <a:t>minute time intervals.</a:t>
            </a:r>
            <a:endParaRPr sz="1600" dirty="0">
              <a:solidFill>
                <a:schemeClr val="dk1"/>
              </a:solidFill>
            </a:endParaRPr>
          </a:p>
          <a:p>
            <a:pPr marL="0" lvl="0" indent="0" algn="l" rtl="0">
              <a:spcBef>
                <a:spcPts val="0"/>
              </a:spcBef>
              <a:spcAft>
                <a:spcPts val="0"/>
              </a:spcAft>
              <a:buNone/>
            </a:pPr>
            <a:endParaRPr sz="1600" dirty="0">
              <a:solidFill>
                <a:schemeClr val="dk1"/>
              </a:solidFill>
            </a:endParaRPr>
          </a:p>
          <a:p>
            <a:pPr marL="0" lvl="0" indent="0" algn="l" rtl="0">
              <a:spcBef>
                <a:spcPts val="0"/>
              </a:spcBef>
              <a:spcAft>
                <a:spcPts val="0"/>
              </a:spcAft>
              <a:buNone/>
            </a:pPr>
            <a:r>
              <a:rPr lang="en-US" sz="1600" dirty="0">
                <a:solidFill>
                  <a:schemeClr val="dk1"/>
                </a:solidFill>
              </a:rPr>
              <a:t>The performance of new COSMO-RUC setup and the quality of the NWP forecast with </a:t>
            </a:r>
            <a:r>
              <a:rPr lang="en-US" sz="1600" dirty="0" err="1">
                <a:solidFill>
                  <a:schemeClr val="dk1"/>
                </a:solidFill>
              </a:rPr>
              <a:t>RainGRS</a:t>
            </a:r>
            <a:r>
              <a:rPr lang="en-US" sz="1600" dirty="0">
                <a:solidFill>
                  <a:schemeClr val="dk1"/>
                </a:solidFill>
              </a:rPr>
              <a:t>+ composite will be performed</a:t>
            </a:r>
            <a:endParaRPr sz="1200" dirty="0"/>
          </a:p>
        </p:txBody>
      </p:sp>
      <p:pic>
        <p:nvPicPr>
          <p:cNvPr id="374" name="Google Shape;374;p10"/>
          <p:cNvPicPr preferRelativeResize="0"/>
          <p:nvPr/>
        </p:nvPicPr>
        <p:blipFill>
          <a:blip r:embed="rId5">
            <a:alphaModFix/>
          </a:blip>
          <a:stretch>
            <a:fillRect/>
          </a:stretch>
        </p:blipFill>
        <p:spPr>
          <a:xfrm>
            <a:off x="5057413" y="1678700"/>
            <a:ext cx="4086225" cy="1676400"/>
          </a:xfrm>
          <a:prstGeom prst="rect">
            <a:avLst/>
          </a:prstGeom>
          <a:noFill/>
          <a:ln>
            <a:noFill/>
          </a:ln>
        </p:spPr>
      </p:pic>
      <p:pic>
        <p:nvPicPr>
          <p:cNvPr id="375" name="Google Shape;375;p10"/>
          <p:cNvPicPr preferRelativeResize="0"/>
          <p:nvPr/>
        </p:nvPicPr>
        <p:blipFill>
          <a:blip r:embed="rId6">
            <a:alphaModFix/>
          </a:blip>
          <a:stretch>
            <a:fillRect/>
          </a:stretch>
        </p:blipFill>
        <p:spPr>
          <a:xfrm>
            <a:off x="5481450" y="3355100"/>
            <a:ext cx="3271650" cy="2532890"/>
          </a:xfrm>
          <a:prstGeom prst="rect">
            <a:avLst/>
          </a:prstGeom>
          <a:noFill/>
          <a:ln>
            <a:noFill/>
          </a:ln>
        </p:spPr>
      </p:pic>
      <p:sp>
        <p:nvSpPr>
          <p:cNvPr id="376" name="Google Shape;376;p10"/>
          <p:cNvSpPr txBox="1"/>
          <p:nvPr/>
        </p:nvSpPr>
        <p:spPr>
          <a:xfrm>
            <a:off x="5600538" y="5888000"/>
            <a:ext cx="30000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dk1"/>
                </a:solidFill>
              </a:rPr>
              <a:t>RainGRS+ (COSMO 2.8) domain</a:t>
            </a:r>
            <a:endParaRPr sz="1500">
              <a:solidFill>
                <a:schemeClr val="dk1"/>
              </a:solidFill>
            </a:endParaRPr>
          </a:p>
        </p:txBody>
      </p:sp>
      <p:sp>
        <p:nvSpPr>
          <p:cNvPr id="377" name="Google Shape;377;p10"/>
          <p:cNvSpPr txBox="1"/>
          <p:nvPr/>
        </p:nvSpPr>
        <p:spPr>
          <a:xfrm>
            <a:off x="674025" y="6185747"/>
            <a:ext cx="7499100" cy="750945"/>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i="1" u="sng" dirty="0">
                <a:solidFill>
                  <a:schemeClr val="dk1"/>
                </a:solidFill>
              </a:rPr>
              <a:t>Participating scientists</a:t>
            </a:r>
            <a:r>
              <a:rPr lang="en-US" sz="1600" i="1" dirty="0">
                <a:solidFill>
                  <a:schemeClr val="dk1"/>
                </a:solidFill>
              </a:rPr>
              <a:t>:</a:t>
            </a:r>
            <a:r>
              <a:rPr lang="pl-PL" sz="1600" i="1" dirty="0">
                <a:solidFill>
                  <a:schemeClr val="dk1"/>
                </a:solidFill>
              </a:rPr>
              <a:t> </a:t>
            </a:r>
            <a:r>
              <a:rPr lang="en-US" sz="1600" i="1" dirty="0">
                <a:solidFill>
                  <a:schemeClr val="dk1"/>
                </a:solidFill>
              </a:rPr>
              <a:t>Andrzej </a:t>
            </a:r>
            <a:r>
              <a:rPr lang="en-US" sz="1600" i="1" dirty="0" err="1">
                <a:solidFill>
                  <a:schemeClr val="dk1"/>
                </a:solidFill>
              </a:rPr>
              <a:t>Wyszogrodzki</a:t>
            </a:r>
            <a:r>
              <a:rPr lang="pl-PL" sz="1600" i="1" dirty="0">
                <a:solidFill>
                  <a:schemeClr val="dk1"/>
                </a:solidFill>
              </a:rPr>
              <a:t>, Artur Surowiecki, Anna Jurczyk</a:t>
            </a:r>
            <a:r>
              <a:rPr lang="en-US" sz="1600" i="1" dirty="0">
                <a:solidFill>
                  <a:schemeClr val="dk1"/>
                </a:solidFill>
              </a:rPr>
              <a:t> (IMGW-PIB)</a:t>
            </a:r>
            <a:endParaRPr sz="1600" i="1" dirty="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e852b1b8d3_4_1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3" name="Google Shape;383;g2e852b1b8d3_4_1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4" name="Google Shape;384;g2e852b1b8d3_4_1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385" name="Google Shape;385;g2e852b1b8d3_4_10"/>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86" name="Google Shape;386;g2e852b1b8d3_4_10"/>
          <p:cNvSpPr txBox="1"/>
          <p:nvPr/>
        </p:nvSpPr>
        <p:spPr>
          <a:xfrm>
            <a:off x="1801925" y="765350"/>
            <a:ext cx="6716100" cy="821733"/>
          </a:xfrm>
          <a:prstGeom prst="rect">
            <a:avLst/>
          </a:prstGeom>
          <a:noFill/>
          <a:ln>
            <a:noFill/>
          </a:ln>
        </p:spPr>
        <p:txBody>
          <a:bodyPr spcFirstLastPara="1" wrap="square" lIns="91425" tIns="91425" rIns="91425" bIns="91425" anchor="t" anchorCtr="0">
            <a:spAutoFit/>
          </a:bodyPr>
          <a:lstStyle/>
          <a:p>
            <a:pPr>
              <a:lnSpc>
                <a:spcPct val="115000"/>
              </a:lnSpc>
            </a:pPr>
            <a:r>
              <a:rPr lang="en-US" sz="1800" b="1" dirty="0">
                <a:solidFill>
                  <a:schemeClr val="dk1"/>
                </a:solidFill>
              </a:rPr>
              <a:t>Subtask 4.5: Application of </a:t>
            </a:r>
            <a:r>
              <a:rPr lang="en-US" sz="1800" b="1" dirty="0" err="1">
                <a:solidFill>
                  <a:schemeClr val="dk1"/>
                </a:solidFill>
              </a:rPr>
              <a:t>Meteonetwork</a:t>
            </a:r>
            <a:r>
              <a:rPr lang="en-US" sz="1800" b="1" dirty="0">
                <a:solidFill>
                  <a:schemeClr val="dk1"/>
                </a:solidFill>
              </a:rPr>
              <a:t> PWS at CNMCA: </a:t>
            </a:r>
            <a:r>
              <a:rPr lang="en-US" sz="1800" b="1" dirty="0"/>
              <a:t>including observations in ICON-IT DA cycle</a:t>
            </a:r>
            <a:endParaRPr lang="en-US" b="1" dirty="0"/>
          </a:p>
        </p:txBody>
      </p:sp>
      <p:sp>
        <p:nvSpPr>
          <p:cNvPr id="387" name="Google Shape;387;g2e852b1b8d3_4_10"/>
          <p:cNvSpPr txBox="1"/>
          <p:nvPr/>
        </p:nvSpPr>
        <p:spPr>
          <a:xfrm>
            <a:off x="115225" y="6412125"/>
            <a:ext cx="7499100" cy="48548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700" i="1" u="sng" dirty="0">
                <a:solidFill>
                  <a:schemeClr val="dk1"/>
                </a:solidFill>
              </a:rPr>
              <a:t>Participating scientist</a:t>
            </a:r>
            <a:r>
              <a:rPr lang="en-US" sz="1700" i="1" dirty="0">
                <a:solidFill>
                  <a:schemeClr val="dk1"/>
                </a:solidFill>
              </a:rPr>
              <a:t>: </a:t>
            </a:r>
            <a:r>
              <a:rPr lang="pl-PL" sz="1700" i="1" dirty="0">
                <a:solidFill>
                  <a:schemeClr val="dk1"/>
                </a:solidFill>
              </a:rPr>
              <a:t>Valerio </a:t>
            </a:r>
            <a:r>
              <a:rPr lang="pl-PL" sz="1700" i="1" dirty="0" err="1">
                <a:solidFill>
                  <a:schemeClr val="dk1"/>
                </a:solidFill>
              </a:rPr>
              <a:t>Cardinali</a:t>
            </a:r>
            <a:r>
              <a:rPr lang="pl-PL" sz="1700" i="1" dirty="0">
                <a:solidFill>
                  <a:schemeClr val="dk1"/>
                </a:solidFill>
              </a:rPr>
              <a:t> </a:t>
            </a:r>
            <a:r>
              <a:rPr lang="en-US" sz="1700" i="1" dirty="0">
                <a:solidFill>
                  <a:schemeClr val="dk1"/>
                </a:solidFill>
              </a:rPr>
              <a:t>(CNMCA)</a:t>
            </a:r>
            <a:endParaRPr sz="1700" i="1" dirty="0">
              <a:solidFill>
                <a:schemeClr val="dk1"/>
              </a:solidFill>
            </a:endParaRPr>
          </a:p>
        </p:txBody>
      </p:sp>
      <p:pic>
        <p:nvPicPr>
          <p:cNvPr id="388" name="Google Shape;388;g2e852b1b8d3_4_10"/>
          <p:cNvPicPr preferRelativeResize="0"/>
          <p:nvPr/>
        </p:nvPicPr>
        <p:blipFill rotWithShape="1">
          <a:blip r:embed="rId4">
            <a:alphaModFix/>
          </a:blip>
          <a:srcRect/>
          <a:stretch/>
        </p:blipFill>
        <p:spPr>
          <a:xfrm>
            <a:off x="1012351" y="767614"/>
            <a:ext cx="586200" cy="775600"/>
          </a:xfrm>
          <a:prstGeom prst="rect">
            <a:avLst/>
          </a:prstGeom>
          <a:noFill/>
          <a:ln>
            <a:noFill/>
          </a:ln>
        </p:spPr>
      </p:pic>
      <p:pic>
        <p:nvPicPr>
          <p:cNvPr id="389" name="Google Shape;389;g2e852b1b8d3_4_10"/>
          <p:cNvPicPr preferRelativeResize="0"/>
          <p:nvPr/>
        </p:nvPicPr>
        <p:blipFill rotWithShape="1">
          <a:blip r:embed="rId5">
            <a:alphaModFix/>
          </a:blip>
          <a:srcRect/>
          <a:stretch/>
        </p:blipFill>
        <p:spPr>
          <a:xfrm>
            <a:off x="106001" y="714375"/>
            <a:ext cx="691925" cy="882066"/>
          </a:xfrm>
          <a:prstGeom prst="rect">
            <a:avLst/>
          </a:prstGeom>
          <a:noFill/>
          <a:ln>
            <a:noFill/>
          </a:ln>
        </p:spPr>
      </p:pic>
      <p:pic>
        <p:nvPicPr>
          <p:cNvPr id="390" name="Google Shape;390;g2e852b1b8d3_4_10"/>
          <p:cNvPicPr preferRelativeResize="0"/>
          <p:nvPr/>
        </p:nvPicPr>
        <p:blipFill>
          <a:blip r:embed="rId6">
            <a:alphaModFix/>
          </a:blip>
          <a:stretch>
            <a:fillRect/>
          </a:stretch>
        </p:blipFill>
        <p:spPr>
          <a:xfrm>
            <a:off x="190800" y="1768902"/>
            <a:ext cx="6278497" cy="45040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828B2F32-D461-191B-707F-815DF632745C}"/>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2CF9072C-9A0A-3DCD-AD6B-6CA8A724CE4B}"/>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46737913-530B-9CDF-9601-DFABE615DBC9}"/>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05602ECC-AD7C-13F6-19D7-7055EBAF839D}"/>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a:t>
            </a:r>
            <a:r>
              <a:rPr lang="pl-PL" sz="2000" b="1" strike="noStrike" dirty="0">
                <a:solidFill>
                  <a:srgbClr val="FFFFFF"/>
                </a:solidFill>
                <a:latin typeface="Calibri"/>
                <a:ea typeface="Calibri"/>
                <a:cs typeface="Calibri"/>
                <a:sym typeface="Calibri"/>
              </a:rPr>
              <a:t>S: </a:t>
            </a:r>
            <a:r>
              <a:rPr lang="pl-PL" sz="2000" b="1" strike="noStrike" dirty="0" err="1">
                <a:solidFill>
                  <a:srgbClr val="FFFFFF"/>
                </a:solidFill>
                <a:latin typeface="Calibri"/>
                <a:ea typeface="Calibri"/>
                <a:cs typeface="Calibri"/>
                <a:sym typeface="Calibri"/>
              </a:rPr>
              <a:t>Subtask</a:t>
            </a:r>
            <a:r>
              <a:rPr lang="pl-PL" sz="2000" b="1" strike="noStrike" dirty="0">
                <a:solidFill>
                  <a:srgbClr val="FFFFFF"/>
                </a:solidFill>
                <a:latin typeface="Calibri"/>
                <a:ea typeface="Calibri"/>
                <a:cs typeface="Calibri"/>
                <a:sym typeface="Calibri"/>
              </a:rPr>
              <a:t> 4.5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FF0E471E-AC58-98E4-C647-5C4D272FC59D}"/>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4DAAB0D1-F697-E76F-C925-F7ACBCE11960}"/>
              </a:ext>
            </a:extLst>
          </p:cNvPr>
          <p:cNvSpPr txBox="1"/>
          <p:nvPr/>
        </p:nvSpPr>
        <p:spPr>
          <a:xfrm>
            <a:off x="304918" y="1065798"/>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2" name="pole tekstowe 1">
            <a:extLst>
              <a:ext uri="{FF2B5EF4-FFF2-40B4-BE49-F238E27FC236}">
                <a16:creationId xmlns:a16="http://schemas.microsoft.com/office/drawing/2014/main" id="{342A7384-76F0-8562-CCEB-C3E7C240CB06}"/>
              </a:ext>
            </a:extLst>
          </p:cNvPr>
          <p:cNvSpPr txBox="1"/>
          <p:nvPr/>
        </p:nvSpPr>
        <p:spPr>
          <a:xfrm>
            <a:off x="496375" y="1813741"/>
            <a:ext cx="8065874" cy="3716851"/>
          </a:xfrm>
          <a:prstGeom prst="rect">
            <a:avLst/>
          </a:prstGeom>
          <a:noFill/>
        </p:spPr>
        <p:txBody>
          <a:bodyPr wrap="square" rtlCol="0">
            <a:spAutoFit/>
          </a:bodyPr>
          <a:lstStyle/>
          <a:p>
            <a:pPr>
              <a:lnSpc>
                <a:spcPct val="114000"/>
              </a:lnSpc>
              <a:spcAft>
                <a:spcPts val="600"/>
              </a:spcAft>
            </a:pPr>
            <a:r>
              <a:rPr lang="en-US" sz="1800" dirty="0"/>
              <a:t>The first phase of works on assimilating observational (measurement) data from </a:t>
            </a:r>
            <a:r>
              <a:rPr lang="en-US" sz="1800" dirty="0" err="1"/>
              <a:t>Meteonetwork</a:t>
            </a:r>
            <a:r>
              <a:rPr lang="en-US" sz="1800" dirty="0"/>
              <a:t> into ICON 2.2 km model has been performed. It consisted of </a:t>
            </a:r>
            <a:r>
              <a:rPr lang="en-US" sz="1800" b="1" dirty="0"/>
              <a:t>2 steps:</a:t>
            </a:r>
            <a:endParaRPr lang="pl-PL" sz="1800" b="1" dirty="0"/>
          </a:p>
          <a:p>
            <a:pPr marL="285750" indent="-285750">
              <a:lnSpc>
                <a:spcPct val="114000"/>
              </a:lnSpc>
              <a:spcAft>
                <a:spcPts val="600"/>
              </a:spcAft>
              <a:buFont typeface="Arial" panose="020B0604020202020204" pitchFamily="34" charset="0"/>
              <a:buChar char="•"/>
            </a:pPr>
            <a:r>
              <a:rPr lang="en-US" sz="1600" dirty="0"/>
              <a:t>Analysis of the observational data quality and comparison with conventional synoptic observation assimilated using a standard procedure</a:t>
            </a:r>
            <a:endParaRPr lang="pl-PL" sz="1600" dirty="0"/>
          </a:p>
          <a:p>
            <a:pPr marL="285750" indent="-285750">
              <a:lnSpc>
                <a:spcPct val="114000"/>
              </a:lnSpc>
              <a:spcAft>
                <a:spcPts val="600"/>
              </a:spcAft>
              <a:buFont typeface="Arial" panose="020B0604020202020204" pitchFamily="34" charset="0"/>
              <a:buChar char="•"/>
            </a:pPr>
            <a:r>
              <a:rPr lang="en-US" sz="1600" dirty="0"/>
              <a:t>Assimilation of good quality temperature and wind data from </a:t>
            </a:r>
            <a:r>
              <a:rPr lang="en-US" sz="1600" dirty="0" err="1"/>
              <a:t>Meteonetwork</a:t>
            </a:r>
            <a:r>
              <a:rPr lang="en-US" sz="1600" dirty="0"/>
              <a:t> and running a parallel test with experimental settings</a:t>
            </a:r>
            <a:r>
              <a:rPr lang="en-US" sz="1800" dirty="0"/>
              <a:t>. </a:t>
            </a:r>
            <a:endParaRPr lang="pl-PL" sz="1800" dirty="0"/>
          </a:p>
          <a:p>
            <a:pPr>
              <a:lnSpc>
                <a:spcPct val="114000"/>
              </a:lnSpc>
              <a:spcAft>
                <a:spcPts val="600"/>
              </a:spcAft>
            </a:pPr>
            <a:r>
              <a:rPr lang="en-US" sz="1800" b="1" dirty="0"/>
              <a:t>Future plans: </a:t>
            </a:r>
            <a:endParaRPr lang="pl-PL" sz="1800" b="1" dirty="0"/>
          </a:p>
          <a:p>
            <a:pPr marL="285750" indent="-285750">
              <a:lnSpc>
                <a:spcPct val="114000"/>
              </a:lnSpc>
              <a:spcAft>
                <a:spcPts val="600"/>
              </a:spcAft>
              <a:buFont typeface="Arial" panose="020B0604020202020204" pitchFamily="34" charset="0"/>
              <a:buChar char="•"/>
            </a:pPr>
            <a:r>
              <a:rPr lang="en-US" sz="1600" dirty="0"/>
              <a:t>Running the test for pressure and relative humidity observational data</a:t>
            </a:r>
            <a:endParaRPr lang="pl-PL" sz="1600" dirty="0"/>
          </a:p>
          <a:p>
            <a:pPr marL="285750" indent="-285750">
              <a:lnSpc>
                <a:spcPct val="114000"/>
              </a:lnSpc>
              <a:spcAft>
                <a:spcPts val="600"/>
              </a:spcAft>
              <a:buFont typeface="Arial" panose="020B0604020202020204" pitchFamily="34" charset="0"/>
              <a:buChar char="•"/>
            </a:pPr>
            <a:r>
              <a:rPr lang="en-US" sz="1600" dirty="0"/>
              <a:t>Running similar experiments for other available unconventional weather station networks</a:t>
            </a:r>
            <a:endParaRPr lang="pl-PL" sz="1600" dirty="0"/>
          </a:p>
        </p:txBody>
      </p:sp>
    </p:spTree>
    <p:extLst>
      <p:ext uri="{BB962C8B-B14F-4D97-AF65-F5344CB8AC3E}">
        <p14:creationId xmlns:p14="http://schemas.microsoft.com/office/powerpoint/2010/main" val="34595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p:nvPr/>
        </p:nvSpPr>
        <p:spPr>
          <a:xfrm>
            <a:off x="258900" y="994000"/>
            <a:ext cx="8626200" cy="5373738"/>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dirty="0">
                <a:solidFill>
                  <a:schemeClr val="dk1"/>
                </a:solidFill>
              </a:rPr>
              <a:t>Task 3 Adaptation of </a:t>
            </a:r>
            <a:r>
              <a:rPr lang="pl-PL" sz="2000" dirty="0" err="1">
                <a:solidFill>
                  <a:schemeClr val="dk1"/>
                </a:solidFill>
              </a:rPr>
              <a:t>private</a:t>
            </a:r>
            <a:r>
              <a:rPr lang="pl-PL" sz="2000" dirty="0">
                <a:solidFill>
                  <a:schemeClr val="dk1"/>
                </a:solidFill>
              </a:rPr>
              <a:t>/</a:t>
            </a:r>
            <a:r>
              <a:rPr lang="pl-PL" sz="2000" dirty="0" err="1">
                <a:solidFill>
                  <a:schemeClr val="dk1"/>
                </a:solidFill>
              </a:rPr>
              <a:t>citizen</a:t>
            </a:r>
            <a:r>
              <a:rPr lang="pl-PL" sz="2000" dirty="0">
                <a:solidFill>
                  <a:schemeClr val="dk1"/>
                </a:solidFill>
              </a:rPr>
              <a:t> </a:t>
            </a:r>
            <a:r>
              <a:rPr lang="pl-PL" sz="2000" dirty="0" err="1">
                <a:solidFill>
                  <a:schemeClr val="dk1"/>
                </a:solidFill>
              </a:rPr>
              <a:t>datasets</a:t>
            </a:r>
            <a:r>
              <a:rPr lang="en-US" sz="2000" dirty="0">
                <a:solidFill>
                  <a:schemeClr val="dk1"/>
                </a:solidFill>
              </a:rPr>
              <a:t> </a:t>
            </a:r>
            <a:r>
              <a:rPr lang="pl-PL" sz="2000" dirty="0">
                <a:solidFill>
                  <a:schemeClr val="dk1"/>
                </a:solidFill>
              </a:rPr>
              <a:t>for</a:t>
            </a:r>
            <a:r>
              <a:rPr lang="en-US" sz="2000" dirty="0">
                <a:solidFill>
                  <a:schemeClr val="dk1"/>
                </a:solidFill>
              </a:rPr>
              <a:t> verification over Greece</a:t>
            </a:r>
            <a:endParaRPr dirty="0">
              <a:solidFill>
                <a:schemeClr val="dk1"/>
              </a:solidFil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3.1: Titan lib applied to meteorological data in the Greek domain</a:t>
            </a:r>
            <a:r>
              <a:rPr lang="pl-PL" b="1" dirty="0">
                <a:solidFill>
                  <a:schemeClr val="dk1"/>
                </a:solidFill>
              </a:rPr>
              <a:t> (IV.2025-II.2026)</a:t>
            </a:r>
            <a:endParaRPr b="1" dirty="0">
              <a:solidFill>
                <a:schemeClr val="dk1"/>
              </a:solidFil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3.2: Climatology based Interpolation methodology of precipitation data from various sources</a:t>
            </a:r>
            <a:r>
              <a:rPr lang="pl-PL" b="1" dirty="0">
                <a:solidFill>
                  <a:schemeClr val="dk1"/>
                </a:solidFill>
              </a:rPr>
              <a:t> (IV.2025-VI.2026)</a:t>
            </a:r>
            <a:endParaRPr dirty="0">
              <a:solidFill>
                <a:schemeClr val="dk1"/>
              </a:solidFill>
            </a:endParaRPr>
          </a:p>
          <a:p>
            <a:pPr marL="0" marR="0" lvl="0" indent="0" algn="just" rtl="0">
              <a:spcBef>
                <a:spcPts val="0"/>
              </a:spcBef>
              <a:spcAft>
                <a:spcPts val="0"/>
              </a:spcAft>
              <a:buNone/>
            </a:pPr>
            <a:endParaRPr sz="2000" dirty="0">
              <a:solidFill>
                <a:schemeClr val="dk1"/>
              </a:solidFill>
            </a:endParaRPr>
          </a:p>
          <a:p>
            <a:pPr marL="0" marR="0" lvl="0" indent="0" algn="just" rtl="0">
              <a:spcBef>
                <a:spcPts val="0"/>
              </a:spcBef>
              <a:spcAft>
                <a:spcPts val="0"/>
              </a:spcAft>
              <a:buNone/>
            </a:pPr>
            <a:r>
              <a:rPr lang="en-US" sz="2000" b="0" i="0" u="none" strike="noStrike" dirty="0">
                <a:solidFill>
                  <a:schemeClr val="dk1"/>
                </a:solidFill>
                <a:latin typeface="Arial"/>
                <a:ea typeface="Arial"/>
                <a:cs typeface="Arial"/>
                <a:sym typeface="Arial"/>
              </a:rPr>
              <a:t>Task 4. Application of PWS</a:t>
            </a:r>
            <a:r>
              <a:rPr lang="pl-PL" sz="2000" b="0" i="0" u="none" strike="noStrike" dirty="0">
                <a:solidFill>
                  <a:schemeClr val="dk1"/>
                </a:solidFill>
                <a:latin typeface="Arial"/>
                <a:ea typeface="Arial"/>
                <a:cs typeface="Arial"/>
                <a:sym typeface="Arial"/>
              </a:rPr>
              <a:t>-</a:t>
            </a:r>
            <a:r>
              <a:rPr lang="pl-PL" sz="2000" b="0" i="0" u="none" strike="noStrike" dirty="0" err="1">
                <a:solidFill>
                  <a:schemeClr val="dk1"/>
                </a:solidFill>
                <a:latin typeface="Arial"/>
                <a:ea typeface="Arial"/>
                <a:cs typeface="Arial"/>
                <a:sym typeface="Arial"/>
              </a:rPr>
              <a:t>based</a:t>
            </a:r>
            <a:r>
              <a:rPr lang="pl-PL" sz="2000" b="0" i="0" u="none" strike="noStrike" dirty="0">
                <a:solidFill>
                  <a:schemeClr val="dk1"/>
                </a:solidFill>
                <a:latin typeface="Arial"/>
                <a:ea typeface="Arial"/>
                <a:cs typeface="Arial"/>
                <a:sym typeface="Arial"/>
              </a:rPr>
              <a:t> </a:t>
            </a:r>
            <a:r>
              <a:rPr lang="pl-PL" sz="2000" b="0" i="0" u="none" strike="noStrike" dirty="0" err="1">
                <a:solidFill>
                  <a:schemeClr val="dk1"/>
                </a:solidFill>
                <a:latin typeface="Arial"/>
                <a:ea typeface="Arial"/>
                <a:cs typeface="Arial"/>
                <a:sym typeface="Arial"/>
              </a:rPr>
              <a:t>gridded</a:t>
            </a:r>
            <a:r>
              <a:rPr lang="en-US" sz="2000" b="0" i="0" u="none" strike="noStrike" dirty="0">
                <a:solidFill>
                  <a:schemeClr val="dk1"/>
                </a:solidFill>
                <a:latin typeface="Arial"/>
                <a:ea typeface="Arial"/>
                <a:cs typeface="Arial"/>
                <a:sym typeface="Arial"/>
              </a:rPr>
              <a:t> products </a:t>
            </a:r>
            <a:r>
              <a:rPr lang="pl-PL" sz="2000" b="0" i="0" u="none" strike="noStrike" dirty="0">
                <a:solidFill>
                  <a:schemeClr val="dk1"/>
                </a:solidFill>
                <a:latin typeface="Arial"/>
                <a:ea typeface="Arial"/>
                <a:cs typeface="Arial"/>
                <a:sym typeface="Arial"/>
              </a:rPr>
              <a:t>(</a:t>
            </a:r>
            <a:r>
              <a:rPr lang="en-US" sz="2000" b="0" i="0" u="none" strike="noStrike" dirty="0">
                <a:solidFill>
                  <a:schemeClr val="dk1"/>
                </a:solidFill>
                <a:latin typeface="Arial"/>
                <a:ea typeface="Arial"/>
                <a:cs typeface="Arial"/>
                <a:sym typeface="Arial"/>
              </a:rPr>
              <a:t>to model data assimilation and verification</a:t>
            </a:r>
            <a:r>
              <a:rPr lang="pl-PL" sz="2000" b="0" i="0" u="none" strike="noStrike" dirty="0">
                <a:solidFill>
                  <a:schemeClr val="dk1"/>
                </a:solidFill>
                <a:latin typeface="Arial"/>
                <a:ea typeface="Arial"/>
                <a:cs typeface="Arial"/>
                <a:sym typeface="Arial"/>
              </a:rPr>
              <a:t>)</a:t>
            </a:r>
            <a:endParaRPr sz="2000" b="0" i="0" u="none" strike="noStrike" dirty="0">
              <a:solidFill>
                <a:schemeClr val="dk1"/>
              </a:solidFill>
              <a:latin typeface="Arial"/>
              <a:ea typeface="Arial"/>
              <a:cs typeface="Arial"/>
              <a:sym typeface="Arial"/>
            </a:endParaRPr>
          </a:p>
          <a:p>
            <a:pPr algn="just">
              <a:lnSpc>
                <a:spcPct val="115000"/>
              </a:lnSpc>
              <a:spcBef>
                <a:spcPts val="1200"/>
              </a:spcBef>
              <a:buClr>
                <a:schemeClr val="dk1"/>
              </a:buClr>
              <a:buSzPts val="1100"/>
            </a:pPr>
            <a:r>
              <a:rPr lang="en-US" b="1" dirty="0" err="1">
                <a:solidFill>
                  <a:schemeClr val="dk1"/>
                </a:solidFill>
              </a:rPr>
              <a:t>SubTask</a:t>
            </a:r>
            <a:r>
              <a:rPr lang="en-US" b="1" dirty="0">
                <a:solidFill>
                  <a:schemeClr val="dk1"/>
                </a:solidFill>
              </a:rPr>
              <a:t> 4.1: Improving </a:t>
            </a:r>
            <a:r>
              <a:rPr lang="en-US" b="1" dirty="0" err="1">
                <a:solidFill>
                  <a:schemeClr val="dk1"/>
                </a:solidFill>
              </a:rPr>
              <a:t>RainGRS</a:t>
            </a:r>
            <a:r>
              <a:rPr lang="en-US" b="1" dirty="0">
                <a:solidFill>
                  <a:schemeClr val="dk1"/>
                </a:solidFill>
              </a:rPr>
              <a:t>+ precipitation estimates by combining different types of data in more efficient and seamless manner</a:t>
            </a:r>
            <a:r>
              <a:rPr lang="pl-PL" b="1" dirty="0">
                <a:solidFill>
                  <a:schemeClr val="dk1"/>
                </a:solidFill>
              </a:rPr>
              <a:t> (IV.2025-III.2026)</a:t>
            </a:r>
            <a:endParaRPr b="1" dirty="0">
              <a:solidFill>
                <a:schemeClr val="dk1"/>
              </a:solidFill>
            </a:endParaRPr>
          </a:p>
          <a:p>
            <a:pPr algn="just">
              <a:lnSpc>
                <a:spcPct val="115000"/>
              </a:lnSpc>
              <a:spcBef>
                <a:spcPts val="1200"/>
              </a:spcBef>
            </a:pPr>
            <a:r>
              <a:rPr lang="en-US" b="1" dirty="0" err="1">
                <a:solidFill>
                  <a:schemeClr val="dk1"/>
                </a:solidFill>
              </a:rPr>
              <a:t>SubTask</a:t>
            </a:r>
            <a:r>
              <a:rPr lang="en-US" b="1" dirty="0">
                <a:solidFill>
                  <a:schemeClr val="dk1"/>
                </a:solidFill>
              </a:rPr>
              <a:t> 4.2: Spatial verification techniques based on gridded precipitation </a:t>
            </a:r>
            <a:r>
              <a:rPr lang="en-US" b="1" dirty="0" err="1">
                <a:solidFill>
                  <a:schemeClr val="dk1"/>
                </a:solidFill>
              </a:rPr>
              <a:t>obs</a:t>
            </a:r>
            <a:r>
              <a:rPr lang="pl-PL" b="1" dirty="0" err="1">
                <a:solidFill>
                  <a:schemeClr val="dk1"/>
                </a:solidFill>
              </a:rPr>
              <a:t>ervation</a:t>
            </a:r>
            <a:r>
              <a:rPr lang="en-US" b="1" dirty="0">
                <a:solidFill>
                  <a:schemeClr val="dk1"/>
                </a:solidFill>
              </a:rPr>
              <a:t> enhanced with crowdsource data</a:t>
            </a:r>
            <a:r>
              <a:rPr lang="pl-PL" b="1" dirty="0">
                <a:solidFill>
                  <a:schemeClr val="dk1"/>
                </a:solidFill>
              </a:rPr>
              <a:t> (III.2026-XII.2026)</a:t>
            </a:r>
            <a:endParaRPr b="1" dirty="0">
              <a:solidFill>
                <a:schemeClr val="dk1"/>
              </a:solidFill>
            </a:endParaRPr>
          </a:p>
          <a:p>
            <a:pPr marL="0" lvl="0" indent="0" algn="just" rtl="0">
              <a:lnSpc>
                <a:spcPct val="115000"/>
              </a:lnSpc>
              <a:spcBef>
                <a:spcPts val="1200"/>
              </a:spcBef>
              <a:spcAft>
                <a:spcPts val="0"/>
              </a:spcAft>
              <a:buNone/>
            </a:pPr>
            <a:r>
              <a:rPr lang="en-US" b="1" dirty="0" err="1">
                <a:solidFill>
                  <a:schemeClr val="dk1"/>
                </a:solidFill>
              </a:rPr>
              <a:t>SubTask</a:t>
            </a:r>
            <a:r>
              <a:rPr lang="en-US" b="1" dirty="0">
                <a:solidFill>
                  <a:schemeClr val="dk1"/>
                </a:solidFill>
              </a:rPr>
              <a:t> 4.3: Application of PWS to NWP model verification in urban areas</a:t>
            </a:r>
            <a:r>
              <a:rPr lang="pl-PL" b="1" dirty="0">
                <a:solidFill>
                  <a:schemeClr val="dk1"/>
                </a:solidFill>
              </a:rPr>
              <a:t> (IX.2025-III.2026)</a:t>
            </a:r>
            <a:r>
              <a:rPr lang="en-US" b="1" dirty="0">
                <a:solidFill>
                  <a:schemeClr val="dk1"/>
                </a:solidFill>
              </a:rPr>
              <a:t>.</a:t>
            </a:r>
            <a:endParaRPr b="1"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dirty="0" err="1">
                <a:solidFill>
                  <a:schemeClr val="dk1"/>
                </a:solidFill>
              </a:rPr>
              <a:t>SubTask</a:t>
            </a:r>
            <a:r>
              <a:rPr lang="en-US" b="1" dirty="0">
                <a:solidFill>
                  <a:schemeClr val="dk1"/>
                </a:solidFill>
              </a:rPr>
              <a:t> 4.4: Application of gridded </a:t>
            </a:r>
            <a:r>
              <a:rPr lang="en-US" b="1" dirty="0" err="1">
                <a:solidFill>
                  <a:schemeClr val="dk1"/>
                </a:solidFill>
              </a:rPr>
              <a:t>RainGRS</a:t>
            </a:r>
            <a:r>
              <a:rPr lang="en-US" b="1" dirty="0">
                <a:solidFill>
                  <a:schemeClr val="dk1"/>
                </a:solidFill>
              </a:rPr>
              <a:t>+ precipitation estimates for assimilation in NWP models (COSMO-RUC)</a:t>
            </a:r>
            <a:r>
              <a:rPr lang="pl-PL" b="1" dirty="0">
                <a:solidFill>
                  <a:schemeClr val="dk1"/>
                </a:solidFill>
              </a:rPr>
              <a:t> (IX.2025-III.2027)</a:t>
            </a:r>
            <a:endParaRPr b="1"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b="1" dirty="0">
                <a:solidFill>
                  <a:schemeClr val="dk1"/>
                </a:solidFill>
              </a:rPr>
              <a:t>Sub Task 4.5: Application of </a:t>
            </a:r>
            <a:r>
              <a:rPr lang="en-US" b="1" dirty="0" err="1">
                <a:solidFill>
                  <a:schemeClr val="dk1"/>
                </a:solidFill>
              </a:rPr>
              <a:t>Meteonetwork</a:t>
            </a:r>
            <a:r>
              <a:rPr lang="en-US" b="1" dirty="0">
                <a:solidFill>
                  <a:schemeClr val="dk1"/>
                </a:solidFill>
              </a:rPr>
              <a:t> PWS at CNMCA: testing stability and consistency before using</a:t>
            </a:r>
            <a:r>
              <a:rPr lang="pl-PL" b="1" dirty="0">
                <a:solidFill>
                  <a:schemeClr val="dk1"/>
                </a:solidFill>
              </a:rPr>
              <a:t> (IV.2025-III.2026)</a:t>
            </a:r>
            <a:endParaRPr b="1" dirty="0">
              <a:solidFill>
                <a:schemeClr val="dk1"/>
              </a:solidFill>
            </a:endParaRPr>
          </a:p>
        </p:txBody>
      </p:sp>
      <p:sp>
        <p:nvSpPr>
          <p:cNvPr id="141" name="Google Shape;141;p2"/>
          <p:cNvSpPr/>
          <p:nvPr/>
        </p:nvSpPr>
        <p:spPr>
          <a:xfrm>
            <a:off x="6186960" y="0"/>
            <a:ext cx="2956680" cy="64044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 name="Google Shape;142;p2"/>
          <p:cNvSpPr/>
          <p:nvPr/>
        </p:nvSpPr>
        <p:spPr>
          <a:xfrm>
            <a:off x="-36000" y="0"/>
            <a:ext cx="7025400" cy="64044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 name="Google Shape;143;p2"/>
          <p:cNvSpPr/>
          <p:nvPr/>
        </p:nvSpPr>
        <p:spPr>
          <a:xfrm>
            <a:off x="304920" y="82440"/>
            <a:ext cx="6549480" cy="5295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44" name="Google Shape;144;p2"/>
          <p:cNvPicPr preferRelativeResize="0"/>
          <p:nvPr/>
        </p:nvPicPr>
        <p:blipFill rotWithShape="1">
          <a:blip r:embed="rId3">
            <a:alphaModFix/>
          </a:blip>
          <a:srcRect/>
          <a:stretch/>
        </p:blipFill>
        <p:spPr>
          <a:xfrm>
            <a:off x="7243560" y="80640"/>
            <a:ext cx="1646280" cy="38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e822a8b737_8_11"/>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 name="Google Shape;150;g2e822a8b737_8_11"/>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 name="Google Shape;151;g2e822a8b737_8_11"/>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52" name="Google Shape;152;g2e822a8b737_8_11"/>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153" name="Google Shape;153;g2e822a8b737_8_11"/>
          <p:cNvSpPr txBox="1"/>
          <p:nvPr/>
        </p:nvSpPr>
        <p:spPr>
          <a:xfrm>
            <a:off x="1399850" y="848425"/>
            <a:ext cx="6267000" cy="492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b="1">
                <a:solidFill>
                  <a:schemeClr val="dk1"/>
                </a:solidFill>
              </a:rPr>
              <a:t>Task 1 Development of COSMO PWS database</a:t>
            </a:r>
            <a:endParaRPr b="1"/>
          </a:p>
        </p:txBody>
      </p:sp>
      <p:sp>
        <p:nvSpPr>
          <p:cNvPr id="154" name="Google Shape;154;g2e822a8b737_8_11"/>
          <p:cNvSpPr txBox="1"/>
          <p:nvPr/>
        </p:nvSpPr>
        <p:spPr>
          <a:xfrm>
            <a:off x="718550" y="1548950"/>
            <a:ext cx="7954800" cy="4894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dirty="0">
                <a:solidFill>
                  <a:schemeClr val="dk1"/>
                </a:solidFill>
              </a:rPr>
              <a:t>The first tests with employee devices and the test database were successful</a:t>
            </a: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0" lvl="0" indent="0" algn="just" rtl="0">
              <a:spcBef>
                <a:spcPts val="0"/>
              </a:spcBef>
              <a:spcAft>
                <a:spcPts val="0"/>
              </a:spcAft>
              <a:buNone/>
            </a:pPr>
            <a:endParaRPr sz="1800" dirty="0">
              <a:solidFill>
                <a:schemeClr val="dk1"/>
              </a:solidFill>
            </a:endParaRPr>
          </a:p>
          <a:p>
            <a:pPr marL="457200" lvl="0" indent="-342900" algn="just" rtl="0">
              <a:spcBef>
                <a:spcPts val="0"/>
              </a:spcBef>
              <a:spcAft>
                <a:spcPts val="0"/>
              </a:spcAft>
              <a:buClr>
                <a:schemeClr val="dk1"/>
              </a:buClr>
              <a:buSzPts val="1800"/>
              <a:buChar char="●"/>
            </a:pPr>
            <a:r>
              <a:rPr lang="en-US" sz="1800" dirty="0">
                <a:solidFill>
                  <a:schemeClr val="dk1"/>
                </a:solidFill>
              </a:rPr>
              <a:t>The project assumes to create PWS database which include a larger number of stations for internal tests</a:t>
            </a:r>
            <a:endParaRPr sz="1800" dirty="0">
              <a:solidFill>
                <a:schemeClr val="dk1"/>
              </a:solidFill>
            </a:endParaRPr>
          </a:p>
          <a:p>
            <a:pPr marL="457200" lvl="0" indent="0" algn="just" rtl="0">
              <a:spcBef>
                <a:spcPts val="0"/>
              </a:spcBef>
              <a:spcAft>
                <a:spcPts val="0"/>
              </a:spcAft>
              <a:buNone/>
            </a:pPr>
            <a:endParaRPr sz="1800" dirty="0">
              <a:solidFill>
                <a:schemeClr val="dk1"/>
              </a:solidFill>
            </a:endParaRPr>
          </a:p>
          <a:p>
            <a:pPr marL="457200" lvl="0" indent="-342900" algn="just" rtl="0">
              <a:spcBef>
                <a:spcPts val="0"/>
              </a:spcBef>
              <a:spcAft>
                <a:spcPts val="0"/>
              </a:spcAft>
              <a:buClr>
                <a:schemeClr val="dk1"/>
              </a:buClr>
              <a:buSzPts val="1800"/>
              <a:buChar char="●"/>
            </a:pPr>
            <a:r>
              <a:rPr lang="en-US" sz="1800" dirty="0">
                <a:solidFill>
                  <a:schemeClr val="dk1"/>
                </a:solidFill>
              </a:rPr>
              <a:t>Possibility of adding external participants from COSMO partners and other collaborating institutions. </a:t>
            </a:r>
            <a:endParaRPr sz="1800" dirty="0">
              <a:solidFill>
                <a:schemeClr val="dk1"/>
              </a:solidFill>
            </a:endParaRPr>
          </a:p>
          <a:p>
            <a:pPr marL="457200" lvl="0" indent="0" algn="just" rtl="0">
              <a:spcBef>
                <a:spcPts val="0"/>
              </a:spcBef>
              <a:spcAft>
                <a:spcPts val="0"/>
              </a:spcAft>
              <a:buNone/>
            </a:pPr>
            <a:endParaRPr sz="1800" dirty="0">
              <a:solidFill>
                <a:schemeClr val="dk1"/>
              </a:solidFill>
            </a:endParaRPr>
          </a:p>
          <a:p>
            <a:pPr marL="457200" lvl="0" indent="-342900" algn="just" rtl="0">
              <a:spcBef>
                <a:spcPts val="0"/>
              </a:spcBef>
              <a:spcAft>
                <a:spcPts val="0"/>
              </a:spcAft>
              <a:buClr>
                <a:schemeClr val="dk1"/>
              </a:buClr>
              <a:buSzPts val="1800"/>
              <a:buChar char="●"/>
            </a:pPr>
            <a:r>
              <a:rPr lang="en-US" sz="1800" dirty="0">
                <a:solidFill>
                  <a:schemeClr val="dk1"/>
                </a:solidFill>
              </a:rPr>
              <a:t>Include data QC software and web based GUI with visualization</a:t>
            </a:r>
            <a:endParaRPr sz="1800" dirty="0">
              <a:solidFill>
                <a:schemeClr val="dk1"/>
              </a:solidFill>
            </a:endParaRPr>
          </a:p>
        </p:txBody>
      </p:sp>
      <p:pic>
        <p:nvPicPr>
          <p:cNvPr id="155" name="Google Shape;155;g2e822a8b737_8_11"/>
          <p:cNvPicPr preferRelativeResize="0"/>
          <p:nvPr/>
        </p:nvPicPr>
        <p:blipFill>
          <a:blip r:embed="rId4">
            <a:alphaModFix/>
          </a:blip>
          <a:stretch>
            <a:fillRect/>
          </a:stretch>
        </p:blipFill>
        <p:spPr>
          <a:xfrm>
            <a:off x="304925" y="1994550"/>
            <a:ext cx="8782050" cy="2076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e822a8b737_10_0"/>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 name="Google Shape;161;g2e822a8b737_10_0"/>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 name="Google Shape;162;g2e822a8b737_10_0"/>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63" name="Google Shape;163;g2e822a8b737_10_0"/>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64" name="Google Shape;164;g2e822a8b737_10_0"/>
          <p:cNvPicPr preferRelativeResize="0"/>
          <p:nvPr/>
        </p:nvPicPr>
        <p:blipFill rotWithShape="1">
          <a:blip r:embed="rId4">
            <a:alphaModFix/>
          </a:blip>
          <a:srcRect/>
          <a:stretch/>
        </p:blipFill>
        <p:spPr>
          <a:xfrm>
            <a:off x="126537" y="1391400"/>
            <a:ext cx="8890925" cy="5001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AED4B4EA-5D00-9593-F292-E0B4B30B4DC9}"/>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1B35E9F1-DF17-3D59-BEC4-D61B86E4F069}"/>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19A47627-66CC-0EC6-E05D-32ABC10AB8AF}"/>
              </a:ext>
            </a:extLst>
          </p:cNvPr>
          <p:cNvSpPr/>
          <p:nvPr/>
        </p:nvSpPr>
        <p:spPr>
          <a:xfrm>
            <a:off x="0" y="-2856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E2CEEF20-B9ED-AA50-2D92-534E4AAE3FA3}"/>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strike="noStrike" dirty="0">
                <a:solidFill>
                  <a:srgbClr val="FFFFFF"/>
                </a:solidFill>
                <a:latin typeface="Calibri"/>
                <a:ea typeface="Calibri"/>
                <a:cs typeface="Calibri"/>
                <a:sym typeface="Calibri"/>
              </a:rPr>
              <a:t>: </a:t>
            </a:r>
            <a:r>
              <a:rPr lang="pl-PL" sz="2000" b="1" strike="noStrike" dirty="0" err="1">
                <a:solidFill>
                  <a:srgbClr val="FFFFFF"/>
                </a:solidFill>
                <a:latin typeface="Calibri"/>
                <a:ea typeface="Calibri"/>
                <a:cs typeface="Calibri"/>
                <a:sym typeface="Calibri"/>
              </a:rPr>
              <a:t>Subtask</a:t>
            </a:r>
            <a:r>
              <a:rPr lang="pl-PL" sz="2000" b="1" strike="noStrike" dirty="0">
                <a:solidFill>
                  <a:srgbClr val="FFFFFF"/>
                </a:solidFill>
                <a:latin typeface="Calibri"/>
                <a:ea typeface="Calibri"/>
                <a:cs typeface="Calibri"/>
                <a:sym typeface="Calibri"/>
              </a:rPr>
              <a:t> 1.1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DF795696-FFB5-B65F-FDD6-7EBFD5D56933}"/>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F60BD62D-788E-DBE6-6518-2AD90AE0CFF0}"/>
              </a:ext>
            </a:extLst>
          </p:cNvPr>
          <p:cNvSpPr txBox="1"/>
          <p:nvPr/>
        </p:nvSpPr>
        <p:spPr>
          <a:xfrm>
            <a:off x="304919" y="1092820"/>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4" name="pole tekstowe 3">
            <a:extLst>
              <a:ext uri="{FF2B5EF4-FFF2-40B4-BE49-F238E27FC236}">
                <a16:creationId xmlns:a16="http://schemas.microsoft.com/office/drawing/2014/main" id="{A48D79F3-30D8-A829-5FB6-DB600079B1E9}"/>
              </a:ext>
            </a:extLst>
          </p:cNvPr>
          <p:cNvSpPr txBox="1"/>
          <p:nvPr/>
        </p:nvSpPr>
        <p:spPr>
          <a:xfrm>
            <a:off x="847493" y="2068360"/>
            <a:ext cx="7906213" cy="3685561"/>
          </a:xfrm>
          <a:prstGeom prst="rect">
            <a:avLst/>
          </a:prstGeom>
          <a:noFill/>
        </p:spPr>
        <p:txBody>
          <a:bodyPr wrap="square" rtlCol="0">
            <a:spAutoFit/>
          </a:bodyPr>
          <a:lstStyle/>
          <a:p>
            <a:pPr marL="285750" indent="-285750">
              <a:lnSpc>
                <a:spcPct val="114000"/>
              </a:lnSpc>
              <a:spcAft>
                <a:spcPts val="1200"/>
              </a:spcAft>
              <a:buFont typeface="Arial" panose="020B0604020202020204" pitchFamily="34" charset="0"/>
              <a:buChar char="•"/>
            </a:pPr>
            <a:r>
              <a:rPr lang="pl-PL" sz="1800" dirty="0"/>
              <a:t>We </a:t>
            </a:r>
            <a:r>
              <a:rPr lang="pl-PL" sz="1800" dirty="0" err="1"/>
              <a:t>identified</a:t>
            </a:r>
            <a:r>
              <a:rPr lang="pl-PL" sz="1800" dirty="0"/>
              <a:t> </a:t>
            </a:r>
            <a:r>
              <a:rPr lang="pl-PL" sz="1800" dirty="0" err="1"/>
              <a:t>several</a:t>
            </a:r>
            <a:r>
              <a:rPr lang="pl-PL" sz="1800" dirty="0"/>
              <a:t> </a:t>
            </a:r>
            <a:r>
              <a:rPr lang="pl-PL" sz="1800" dirty="0" err="1"/>
              <a:t>dozens</a:t>
            </a:r>
            <a:r>
              <a:rPr lang="pl-PL" sz="1800" dirty="0"/>
              <a:t> of </a:t>
            </a:r>
            <a:r>
              <a:rPr lang="pl-PL" sz="1800" dirty="0" err="1"/>
              <a:t>weather</a:t>
            </a:r>
            <a:r>
              <a:rPr lang="pl-PL" sz="1800" dirty="0"/>
              <a:t> </a:t>
            </a:r>
            <a:r>
              <a:rPr lang="pl-PL" sz="1800" dirty="0" err="1"/>
              <a:t>stations</a:t>
            </a:r>
            <a:r>
              <a:rPr lang="pl-PL" sz="1800" dirty="0"/>
              <a:t> </a:t>
            </a:r>
            <a:r>
              <a:rPr lang="pl-PL" sz="1800" dirty="0" err="1"/>
              <a:t>launched</a:t>
            </a:r>
            <a:r>
              <a:rPr lang="pl-PL" sz="1800" dirty="0"/>
              <a:t> by IMGW-PIB </a:t>
            </a:r>
            <a:r>
              <a:rPr lang="pl-PL" sz="1800" dirty="0" err="1"/>
              <a:t>employees</a:t>
            </a:r>
            <a:r>
              <a:rPr lang="pl-PL" sz="1800" dirty="0"/>
              <a:t> </a:t>
            </a:r>
            <a:r>
              <a:rPr lang="pl-PL" sz="1800" dirty="0" err="1"/>
              <a:t>that</a:t>
            </a:r>
            <a:r>
              <a:rPr lang="pl-PL" sz="1800" dirty="0"/>
              <a:t> </a:t>
            </a:r>
            <a:r>
              <a:rPr lang="pl-PL" sz="1800" dirty="0" err="1"/>
              <a:t>may</a:t>
            </a:r>
            <a:r>
              <a:rPr lang="pl-PL" sz="1800" dirty="0"/>
              <a:t> </a:t>
            </a:r>
            <a:r>
              <a:rPr lang="pl-PL" sz="1800" dirty="0" err="1"/>
              <a:t>satisfy</a:t>
            </a:r>
            <a:r>
              <a:rPr lang="pl-PL" sz="1800" dirty="0"/>
              <a:t> the QC data </a:t>
            </a:r>
            <a:r>
              <a:rPr lang="pl-PL" sz="1800" dirty="0" err="1"/>
              <a:t>requirements</a:t>
            </a:r>
            <a:r>
              <a:rPr lang="pl-PL" sz="1800" dirty="0"/>
              <a:t> </a:t>
            </a:r>
          </a:p>
          <a:p>
            <a:pPr marL="285750" indent="-285750">
              <a:lnSpc>
                <a:spcPct val="114000"/>
              </a:lnSpc>
              <a:spcAft>
                <a:spcPts val="1200"/>
              </a:spcAft>
              <a:buFont typeface="Arial" panose="020B0604020202020204" pitchFamily="34" charset="0"/>
              <a:buChar char="•"/>
            </a:pPr>
            <a:r>
              <a:rPr lang="pl-PL" sz="1800" dirty="0"/>
              <a:t>We plan to </a:t>
            </a:r>
            <a:r>
              <a:rPr lang="pl-PL" sz="1800" dirty="0" err="1"/>
              <a:t>further</a:t>
            </a:r>
            <a:r>
              <a:rPr lang="pl-PL" sz="1800" dirty="0"/>
              <a:t> </a:t>
            </a:r>
            <a:r>
              <a:rPr lang="pl-PL" sz="1800" dirty="0" err="1"/>
              <a:t>promote</a:t>
            </a:r>
            <a:r>
              <a:rPr lang="pl-PL" sz="1800" dirty="0"/>
              <a:t> of the </a:t>
            </a:r>
            <a:r>
              <a:rPr lang="pl-PL" sz="1800" dirty="0" err="1"/>
              <a:t>project</a:t>
            </a:r>
            <a:r>
              <a:rPr lang="pl-PL" sz="1800" dirty="0"/>
              <a:t> </a:t>
            </a:r>
            <a:r>
              <a:rPr lang="pl-PL" sz="1800" dirty="0" err="1"/>
              <a:t>among</a:t>
            </a:r>
            <a:r>
              <a:rPr lang="pl-PL" sz="1800" dirty="0"/>
              <a:t> IMGW-PIB </a:t>
            </a:r>
            <a:r>
              <a:rPr lang="pl-PL" sz="1800" dirty="0" err="1"/>
              <a:t>employees</a:t>
            </a:r>
            <a:r>
              <a:rPr lang="pl-PL" sz="1800" dirty="0"/>
              <a:t> in order to </a:t>
            </a:r>
            <a:r>
              <a:rPr lang="pl-PL" sz="1800" dirty="0" err="1"/>
              <a:t>acquire</a:t>
            </a:r>
            <a:r>
              <a:rPr lang="pl-PL" sz="1800" dirty="0"/>
              <a:t> data from </a:t>
            </a:r>
            <a:r>
              <a:rPr lang="pl-PL" sz="1800" dirty="0" err="1"/>
              <a:t>new</a:t>
            </a:r>
            <a:r>
              <a:rPr lang="pl-PL" sz="1800" dirty="0"/>
              <a:t> PWS </a:t>
            </a:r>
            <a:r>
              <a:rPr lang="pl-PL" sz="1800" dirty="0" err="1"/>
              <a:t>locations</a:t>
            </a:r>
            <a:endParaRPr lang="pl-PL" sz="1800" dirty="0"/>
          </a:p>
          <a:p>
            <a:pPr marL="285750" indent="-285750">
              <a:lnSpc>
                <a:spcPct val="114000"/>
              </a:lnSpc>
              <a:spcAft>
                <a:spcPts val="1200"/>
              </a:spcAft>
              <a:buFont typeface="Arial" panose="020B0604020202020204" pitchFamily="34" charset="0"/>
              <a:buChar char="•"/>
            </a:pPr>
            <a:r>
              <a:rPr lang="pl-PL" sz="1800" dirty="0" err="1"/>
              <a:t>Finally</a:t>
            </a:r>
            <a:r>
              <a:rPr lang="pl-PL" sz="1800" dirty="0"/>
              <a:t>, we </a:t>
            </a:r>
            <a:r>
              <a:rPr lang="pl-PL" sz="1800" dirty="0" err="1"/>
              <a:t>will</a:t>
            </a:r>
            <a:r>
              <a:rPr lang="pl-PL" sz="1800" dirty="0"/>
              <a:t> </a:t>
            </a:r>
            <a:r>
              <a:rPr lang="pl-PL" sz="1800" dirty="0" err="1"/>
              <a:t>launch</a:t>
            </a:r>
            <a:r>
              <a:rPr lang="pl-PL" sz="1800" dirty="0"/>
              <a:t> a </a:t>
            </a:r>
            <a:r>
              <a:rPr lang="pl-PL" sz="1800" dirty="0" err="1"/>
              <a:t>dedicated</a:t>
            </a:r>
            <a:r>
              <a:rPr lang="pl-PL" sz="1800" dirty="0"/>
              <a:t> </a:t>
            </a:r>
            <a:r>
              <a:rPr lang="pl-PL" sz="1800" dirty="0" err="1"/>
              <a:t>website</a:t>
            </a:r>
            <a:r>
              <a:rPr lang="pl-PL" sz="1800" dirty="0"/>
              <a:t> for </a:t>
            </a:r>
            <a:r>
              <a:rPr lang="pl-PL" sz="1800" dirty="0" err="1"/>
              <a:t>registering</a:t>
            </a:r>
            <a:r>
              <a:rPr lang="pl-PL" sz="1800" dirty="0"/>
              <a:t> </a:t>
            </a:r>
            <a:r>
              <a:rPr lang="pl-PL" sz="1800" dirty="0" err="1"/>
              <a:t>PWSs</a:t>
            </a:r>
            <a:r>
              <a:rPr lang="pl-PL" sz="1800" dirty="0"/>
              <a:t> </a:t>
            </a:r>
            <a:r>
              <a:rPr lang="pl-PL" sz="1800" dirty="0" err="1"/>
              <a:t>operated</a:t>
            </a:r>
            <a:r>
              <a:rPr lang="pl-PL" sz="1800" dirty="0"/>
              <a:t> by </a:t>
            </a:r>
            <a:r>
              <a:rPr lang="pl-PL" sz="1800" dirty="0" err="1"/>
              <a:t>any</a:t>
            </a:r>
            <a:r>
              <a:rPr lang="pl-PL" sz="1800" dirty="0"/>
              <a:t> </a:t>
            </a:r>
            <a:r>
              <a:rPr lang="pl-PL" sz="1800" dirty="0" err="1"/>
              <a:t>stakeholder</a:t>
            </a:r>
            <a:r>
              <a:rPr lang="pl-PL" sz="1800" dirty="0"/>
              <a:t> </a:t>
            </a:r>
            <a:r>
              <a:rPr lang="pl-PL" sz="1800" dirty="0" err="1"/>
              <a:t>interested</a:t>
            </a:r>
            <a:r>
              <a:rPr lang="pl-PL" sz="1800" dirty="0"/>
              <a:t> in </a:t>
            </a:r>
            <a:r>
              <a:rPr lang="pl-PL" sz="1800" dirty="0" err="1"/>
              <a:t>sharing</a:t>
            </a:r>
            <a:r>
              <a:rPr lang="pl-PL" sz="1800" dirty="0"/>
              <a:t> PWS data with IMGW-PIB for the </a:t>
            </a:r>
            <a:r>
              <a:rPr lang="pl-PL" sz="1800" dirty="0" err="1"/>
              <a:t>project</a:t>
            </a:r>
            <a:r>
              <a:rPr lang="pl-PL" sz="1800" dirty="0"/>
              <a:t> </a:t>
            </a:r>
            <a:r>
              <a:rPr lang="pl-PL" sz="1800" dirty="0" err="1"/>
              <a:t>purposes</a:t>
            </a:r>
            <a:endParaRPr lang="pl-PL" sz="1800" dirty="0"/>
          </a:p>
          <a:p>
            <a:pPr marL="285750" indent="-285750">
              <a:lnSpc>
                <a:spcPct val="114000"/>
              </a:lnSpc>
              <a:spcAft>
                <a:spcPts val="1200"/>
              </a:spcAft>
              <a:buFont typeface="Arial" panose="020B0604020202020204" pitchFamily="34" charset="0"/>
              <a:buChar char="•"/>
            </a:pPr>
            <a:r>
              <a:rPr lang="pl-PL" sz="1800" dirty="0" err="1"/>
              <a:t>However</a:t>
            </a:r>
            <a:r>
              <a:rPr lang="pl-PL" sz="1800" dirty="0"/>
              <a:t>, </a:t>
            </a:r>
            <a:r>
              <a:rPr lang="pl-PL" sz="1800" dirty="0" err="1"/>
              <a:t>there</a:t>
            </a:r>
            <a:r>
              <a:rPr lang="pl-PL" sz="1800" dirty="0"/>
              <a:t> </a:t>
            </a:r>
            <a:r>
              <a:rPr lang="pl-PL" sz="1800" dirty="0" err="1"/>
              <a:t>are</a:t>
            </a:r>
            <a:r>
              <a:rPr lang="pl-PL" sz="1800" dirty="0"/>
              <a:t> </a:t>
            </a:r>
            <a:r>
              <a:rPr lang="pl-PL" sz="1800" dirty="0" err="1"/>
              <a:t>some</a:t>
            </a:r>
            <a:r>
              <a:rPr lang="pl-PL" sz="1800" dirty="0"/>
              <a:t> </a:t>
            </a:r>
            <a:r>
              <a:rPr lang="pl-PL" sz="1800" dirty="0" err="1"/>
              <a:t>limitations</a:t>
            </a:r>
            <a:r>
              <a:rPr lang="pl-PL" sz="1800" dirty="0"/>
              <a:t> </a:t>
            </a:r>
            <a:r>
              <a:rPr lang="pl-PL" sz="1800" dirty="0" err="1"/>
              <a:t>regarding</a:t>
            </a:r>
            <a:r>
              <a:rPr lang="pl-PL" sz="1800" dirty="0"/>
              <a:t> the </a:t>
            </a:r>
            <a:r>
              <a:rPr lang="pl-PL" sz="1800" dirty="0" err="1"/>
              <a:t>acquisition</a:t>
            </a:r>
            <a:r>
              <a:rPr lang="pl-PL" sz="1800" dirty="0"/>
              <a:t> of data from </a:t>
            </a:r>
            <a:r>
              <a:rPr lang="pl-PL" sz="1800" dirty="0" err="1"/>
              <a:t>PWSs</a:t>
            </a:r>
            <a:r>
              <a:rPr lang="pl-PL" sz="1800" dirty="0"/>
              <a:t>, </a:t>
            </a:r>
            <a:r>
              <a:rPr lang="pl-PL" sz="1800" dirty="0" err="1"/>
              <a:t>e.g</a:t>
            </a:r>
            <a:r>
              <a:rPr lang="pl-PL" sz="1800" dirty="0"/>
              <a:t>. </a:t>
            </a:r>
            <a:r>
              <a:rPr lang="pl-PL" sz="1800" dirty="0" err="1"/>
              <a:t>some</a:t>
            </a:r>
            <a:r>
              <a:rPr lang="pl-PL" sz="1800" dirty="0"/>
              <a:t> </a:t>
            </a:r>
            <a:r>
              <a:rPr lang="pl-PL" sz="1800" dirty="0" err="1"/>
              <a:t>entities</a:t>
            </a:r>
            <a:r>
              <a:rPr lang="pl-PL" sz="1800" dirty="0"/>
              <a:t> </a:t>
            </a:r>
            <a:r>
              <a:rPr lang="pl-PL" sz="1800" dirty="0" err="1"/>
              <a:t>that</a:t>
            </a:r>
            <a:r>
              <a:rPr lang="pl-PL" sz="1800" dirty="0"/>
              <a:t> </a:t>
            </a:r>
            <a:r>
              <a:rPr lang="pl-PL" sz="1800" dirty="0" err="1"/>
              <a:t>collect</a:t>
            </a:r>
            <a:r>
              <a:rPr lang="pl-PL" sz="1800" dirty="0"/>
              <a:t> and </a:t>
            </a:r>
            <a:r>
              <a:rPr lang="pl-PL" sz="1800" dirty="0" err="1"/>
              <a:t>share</a:t>
            </a:r>
            <a:r>
              <a:rPr lang="pl-PL" sz="1800" dirty="0"/>
              <a:t> PWS data on </a:t>
            </a:r>
            <a:r>
              <a:rPr lang="pl-PL" sz="1800" dirty="0" err="1"/>
              <a:t>behalf</a:t>
            </a:r>
            <a:r>
              <a:rPr lang="pl-PL" sz="1800" dirty="0"/>
              <a:t> of </a:t>
            </a:r>
            <a:r>
              <a:rPr lang="pl-PL" sz="1800" dirty="0" err="1"/>
              <a:t>their</a:t>
            </a:r>
            <a:r>
              <a:rPr lang="pl-PL" sz="1800" dirty="0"/>
              <a:t> </a:t>
            </a:r>
            <a:r>
              <a:rPr lang="pl-PL" sz="1800" dirty="0" err="1"/>
              <a:t>providers</a:t>
            </a:r>
            <a:r>
              <a:rPr lang="pl-PL" sz="1800" dirty="0"/>
              <a:t> </a:t>
            </a:r>
            <a:r>
              <a:rPr lang="pl-PL" sz="1800" dirty="0" err="1"/>
              <a:t>have</a:t>
            </a:r>
            <a:r>
              <a:rPr lang="pl-PL" sz="1800" dirty="0"/>
              <a:t> </a:t>
            </a:r>
            <a:r>
              <a:rPr lang="pl-PL" sz="1800" dirty="0" err="1"/>
              <a:t>exclusive</a:t>
            </a:r>
            <a:r>
              <a:rPr lang="pl-PL" sz="1800" dirty="0"/>
              <a:t> </a:t>
            </a:r>
            <a:r>
              <a:rPr lang="pl-PL" sz="1800" dirty="0" err="1"/>
              <a:t>rights</a:t>
            </a:r>
            <a:r>
              <a:rPr lang="pl-PL" sz="1800" dirty="0"/>
              <a:t> to </a:t>
            </a:r>
            <a:r>
              <a:rPr lang="pl-PL" sz="1800" dirty="0" err="1"/>
              <a:t>use</a:t>
            </a:r>
            <a:r>
              <a:rPr lang="pl-PL" sz="1800" dirty="0"/>
              <a:t> </a:t>
            </a:r>
            <a:r>
              <a:rPr lang="pl-PL" sz="1800" dirty="0" err="1"/>
              <a:t>that</a:t>
            </a:r>
            <a:r>
              <a:rPr lang="pl-PL" sz="1800" dirty="0"/>
              <a:t> data </a:t>
            </a:r>
          </a:p>
        </p:txBody>
      </p:sp>
    </p:spTree>
    <p:extLst>
      <p:ext uri="{BB962C8B-B14F-4D97-AF65-F5344CB8AC3E}">
        <p14:creationId xmlns:p14="http://schemas.microsoft.com/office/powerpoint/2010/main" val="85877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e822a8b737_10_28"/>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g2e822a8b737_10_28"/>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a:solidFill>
                  <a:srgbClr val="FFFFFF"/>
                </a:solidFill>
                <a:latin typeface="Calibri"/>
                <a:ea typeface="Calibri"/>
                <a:cs typeface="Calibri"/>
                <a:sym typeface="Calibri"/>
              </a:rPr>
              <a:t> </a:t>
            </a:r>
            <a:r>
              <a:rPr lang="en-US" sz="2000" b="1" strike="noStrike">
                <a:solidFill>
                  <a:srgbClr val="FFFFFF"/>
                </a:solidFill>
                <a:latin typeface="Calibri"/>
                <a:ea typeface="Calibri"/>
                <a:cs typeface="Calibri"/>
                <a:sym typeface="Calibri"/>
              </a:rPr>
              <a:t>COSMO PP APOCS Tasks</a:t>
            </a:r>
            <a:endParaRPr sz="2000" b="0" strike="noStrike">
              <a:solidFill>
                <a:schemeClr val="dk1"/>
              </a:solidFill>
              <a:latin typeface="Arial"/>
              <a:ea typeface="Arial"/>
              <a:cs typeface="Arial"/>
              <a:sym typeface="Arial"/>
            </a:endParaRPr>
          </a:p>
        </p:txBody>
      </p:sp>
      <p:pic>
        <p:nvPicPr>
          <p:cNvPr id="172" name="Google Shape;172;g2e822a8b737_10_28"/>
          <p:cNvPicPr preferRelativeResize="0"/>
          <p:nvPr/>
        </p:nvPicPr>
        <p:blipFill rotWithShape="1">
          <a:blip r:embed="rId3">
            <a:alphaModFix/>
          </a:blip>
          <a:srcRect/>
          <a:stretch/>
        </p:blipFill>
        <p:spPr>
          <a:xfrm>
            <a:off x="7243560" y="80640"/>
            <a:ext cx="1646280" cy="388800"/>
          </a:xfrm>
          <a:prstGeom prst="rect">
            <a:avLst/>
          </a:prstGeom>
          <a:noFill/>
          <a:ln>
            <a:noFill/>
          </a:ln>
        </p:spPr>
      </p:pic>
      <p:pic>
        <p:nvPicPr>
          <p:cNvPr id="173" name="Google Shape;173;g2e822a8b737_10_28"/>
          <p:cNvPicPr preferRelativeResize="0"/>
          <p:nvPr/>
        </p:nvPicPr>
        <p:blipFill rotWithShape="1">
          <a:blip r:embed="rId4">
            <a:alphaModFix/>
          </a:blip>
          <a:srcRect/>
          <a:stretch/>
        </p:blipFill>
        <p:spPr>
          <a:xfrm>
            <a:off x="-112800" y="1150425"/>
            <a:ext cx="9369600" cy="5270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8CEFD478-144F-A703-D60A-BA0F10632915}"/>
            </a:ext>
          </a:extLst>
        </p:cNvPr>
        <p:cNvGrpSpPr/>
        <p:nvPr/>
      </p:nvGrpSpPr>
      <p:grpSpPr>
        <a:xfrm>
          <a:off x="0" y="0"/>
          <a:ext cx="0" cy="0"/>
          <a:chOff x="0" y="0"/>
          <a:chExt cx="0" cy="0"/>
        </a:xfrm>
      </p:grpSpPr>
      <p:sp>
        <p:nvSpPr>
          <p:cNvPr id="169" name="Google Shape;169;g2e822a8b737_10_28">
            <a:extLst>
              <a:ext uri="{FF2B5EF4-FFF2-40B4-BE49-F238E27FC236}">
                <a16:creationId xmlns:a16="http://schemas.microsoft.com/office/drawing/2014/main" id="{E392C69B-61CF-077B-2A73-C92321B82CC5}"/>
              </a:ext>
            </a:extLst>
          </p:cNvPr>
          <p:cNvSpPr/>
          <p:nvPr/>
        </p:nvSpPr>
        <p:spPr>
          <a:xfrm>
            <a:off x="6186960" y="0"/>
            <a:ext cx="2956800" cy="640500"/>
          </a:xfrm>
          <a:prstGeom prst="rect">
            <a:avLst/>
          </a:prstGeom>
          <a:solidFill>
            <a:srgbClr val="35F0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g2e822a8b737_10_28">
            <a:extLst>
              <a:ext uri="{FF2B5EF4-FFF2-40B4-BE49-F238E27FC236}">
                <a16:creationId xmlns:a16="http://schemas.microsoft.com/office/drawing/2014/main" id="{F02A8F86-8952-2BC1-1CC4-44AD664BDCA2}"/>
              </a:ext>
            </a:extLst>
          </p:cNvPr>
          <p:cNvSpPr/>
          <p:nvPr/>
        </p:nvSpPr>
        <p:spPr>
          <a:xfrm>
            <a:off x="-36000" y="0"/>
            <a:ext cx="7025400" cy="640500"/>
          </a:xfrm>
          <a:prstGeom prst="rect">
            <a:avLst/>
          </a:prstGeom>
          <a:solidFill>
            <a:srgbClr val="122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71" name="Google Shape;171;g2e822a8b737_10_28">
            <a:extLst>
              <a:ext uri="{FF2B5EF4-FFF2-40B4-BE49-F238E27FC236}">
                <a16:creationId xmlns:a16="http://schemas.microsoft.com/office/drawing/2014/main" id="{886DF01B-BAC8-5DF1-8A15-DDD80DC3B427}"/>
              </a:ext>
            </a:extLst>
          </p:cNvPr>
          <p:cNvSpPr/>
          <p:nvPr/>
        </p:nvSpPr>
        <p:spPr>
          <a:xfrm>
            <a:off x="304920" y="82440"/>
            <a:ext cx="6549600" cy="529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0" strike="noStrike" dirty="0">
                <a:solidFill>
                  <a:srgbClr val="FFFFFF"/>
                </a:solidFill>
                <a:latin typeface="Calibri"/>
                <a:ea typeface="Calibri"/>
                <a:cs typeface="Calibri"/>
                <a:sym typeface="Calibri"/>
              </a:rPr>
              <a:t> </a:t>
            </a:r>
            <a:r>
              <a:rPr lang="en-US" sz="2000" b="1" strike="noStrike" dirty="0">
                <a:solidFill>
                  <a:srgbClr val="FFFFFF"/>
                </a:solidFill>
                <a:latin typeface="Calibri"/>
                <a:ea typeface="Calibri"/>
                <a:cs typeface="Calibri"/>
                <a:sym typeface="Calibri"/>
              </a:rPr>
              <a:t>COSMO PP APOCS</a:t>
            </a:r>
            <a:r>
              <a:rPr lang="pl-PL" sz="2000" b="1" dirty="0">
                <a:solidFill>
                  <a:srgbClr val="FFFFFF"/>
                </a:solidFill>
                <a:latin typeface="Calibri"/>
                <a:ea typeface="Calibri"/>
                <a:cs typeface="Calibri"/>
                <a:sym typeface="Calibri"/>
              </a:rPr>
              <a:t>: </a:t>
            </a:r>
            <a:r>
              <a:rPr lang="pl-PL" sz="2000" b="1" dirty="0" err="1">
                <a:solidFill>
                  <a:srgbClr val="FFFFFF"/>
                </a:solidFill>
                <a:latin typeface="Calibri"/>
                <a:ea typeface="Calibri"/>
                <a:cs typeface="Calibri"/>
                <a:sym typeface="Calibri"/>
              </a:rPr>
              <a:t>Subtask</a:t>
            </a:r>
            <a:r>
              <a:rPr lang="pl-PL" sz="2000" b="1" dirty="0">
                <a:solidFill>
                  <a:srgbClr val="FFFFFF"/>
                </a:solidFill>
                <a:latin typeface="Calibri"/>
                <a:ea typeface="Calibri"/>
                <a:cs typeface="Calibri"/>
                <a:sym typeface="Calibri"/>
              </a:rPr>
              <a:t> 1.2 status</a:t>
            </a:r>
            <a:endParaRPr sz="2000" b="0" strike="noStrike" dirty="0">
              <a:solidFill>
                <a:schemeClr val="dk1"/>
              </a:solidFill>
              <a:latin typeface="Arial"/>
              <a:ea typeface="Arial"/>
              <a:cs typeface="Arial"/>
              <a:sym typeface="Arial"/>
            </a:endParaRPr>
          </a:p>
        </p:txBody>
      </p:sp>
      <p:pic>
        <p:nvPicPr>
          <p:cNvPr id="172" name="Google Shape;172;g2e822a8b737_10_28">
            <a:extLst>
              <a:ext uri="{FF2B5EF4-FFF2-40B4-BE49-F238E27FC236}">
                <a16:creationId xmlns:a16="http://schemas.microsoft.com/office/drawing/2014/main" id="{2CE9238C-A17D-E186-7A3E-5CB6C1A6D676}"/>
              </a:ext>
            </a:extLst>
          </p:cNvPr>
          <p:cNvPicPr preferRelativeResize="0"/>
          <p:nvPr/>
        </p:nvPicPr>
        <p:blipFill rotWithShape="1">
          <a:blip r:embed="rId3">
            <a:alphaModFix/>
          </a:blip>
          <a:srcRect/>
          <a:stretch/>
        </p:blipFill>
        <p:spPr>
          <a:xfrm>
            <a:off x="7243560" y="80640"/>
            <a:ext cx="1646280" cy="388800"/>
          </a:xfrm>
          <a:prstGeom prst="rect">
            <a:avLst/>
          </a:prstGeom>
          <a:noFill/>
          <a:ln>
            <a:noFill/>
          </a:ln>
        </p:spPr>
      </p:pic>
      <p:sp>
        <p:nvSpPr>
          <p:cNvPr id="3" name="pole tekstowe 2">
            <a:extLst>
              <a:ext uri="{FF2B5EF4-FFF2-40B4-BE49-F238E27FC236}">
                <a16:creationId xmlns:a16="http://schemas.microsoft.com/office/drawing/2014/main" id="{B6229494-62CC-28B1-BED8-F93127AFCE39}"/>
              </a:ext>
            </a:extLst>
          </p:cNvPr>
          <p:cNvSpPr txBox="1"/>
          <p:nvPr/>
        </p:nvSpPr>
        <p:spPr>
          <a:xfrm>
            <a:off x="304919" y="1092820"/>
            <a:ext cx="8448787" cy="523220"/>
          </a:xfrm>
          <a:prstGeom prst="rect">
            <a:avLst/>
          </a:prstGeom>
          <a:noFill/>
        </p:spPr>
        <p:txBody>
          <a:bodyPr wrap="square" rtlCol="0">
            <a:spAutoFit/>
          </a:bodyPr>
          <a:lstStyle/>
          <a:p>
            <a:pPr algn="ctr"/>
            <a:r>
              <a:rPr lang="pl-PL" sz="2800" dirty="0" err="1"/>
              <a:t>Current</a:t>
            </a:r>
            <a:r>
              <a:rPr lang="pl-PL" sz="2800" dirty="0"/>
              <a:t> status</a:t>
            </a:r>
            <a:endParaRPr lang="pl-PL" sz="1200" dirty="0"/>
          </a:p>
        </p:txBody>
      </p:sp>
      <p:sp>
        <p:nvSpPr>
          <p:cNvPr id="4" name="pole tekstowe 3">
            <a:extLst>
              <a:ext uri="{FF2B5EF4-FFF2-40B4-BE49-F238E27FC236}">
                <a16:creationId xmlns:a16="http://schemas.microsoft.com/office/drawing/2014/main" id="{4F9308BA-A90F-E295-EBB6-2582CCBE9EA1}"/>
              </a:ext>
            </a:extLst>
          </p:cNvPr>
          <p:cNvSpPr txBox="1"/>
          <p:nvPr/>
        </p:nvSpPr>
        <p:spPr>
          <a:xfrm>
            <a:off x="847493" y="1945697"/>
            <a:ext cx="7906213" cy="4309128"/>
          </a:xfrm>
          <a:prstGeom prst="rect">
            <a:avLst/>
          </a:prstGeom>
          <a:noFill/>
        </p:spPr>
        <p:txBody>
          <a:bodyPr wrap="square" rtlCol="0">
            <a:spAutoFit/>
          </a:bodyPr>
          <a:lstStyle/>
          <a:p>
            <a:pPr marL="285750" indent="-285750">
              <a:lnSpc>
                <a:spcPct val="114000"/>
              </a:lnSpc>
              <a:spcAft>
                <a:spcPts val="1200"/>
              </a:spcAft>
              <a:buFont typeface="Arial" panose="020B0604020202020204" pitchFamily="34" charset="0"/>
              <a:buChar char="•"/>
            </a:pPr>
            <a:r>
              <a:rPr lang="pl-PL" sz="1800" dirty="0"/>
              <a:t>As a data </a:t>
            </a:r>
            <a:r>
              <a:rPr lang="pl-PL" sz="1800" dirty="0" err="1"/>
              <a:t>parser</a:t>
            </a:r>
            <a:r>
              <a:rPr lang="pl-PL" sz="1800" dirty="0"/>
              <a:t>, IMGW-PIB </a:t>
            </a:r>
            <a:r>
              <a:rPr lang="pl-PL" sz="1800" dirty="0" err="1"/>
              <a:t>developed</a:t>
            </a:r>
            <a:r>
              <a:rPr lang="pl-PL" sz="1800" dirty="0"/>
              <a:t> </a:t>
            </a:r>
            <a:r>
              <a:rPr lang="pl-PL" sz="1800" dirty="0" err="1"/>
              <a:t>an</a:t>
            </a:r>
            <a:r>
              <a:rPr lang="pl-PL" sz="1800" dirty="0"/>
              <a:t> API </a:t>
            </a:r>
            <a:r>
              <a:rPr lang="pl-PL" sz="1800" dirty="0" err="1"/>
              <a:t>that</a:t>
            </a:r>
            <a:r>
              <a:rPr lang="pl-PL" sz="1800" dirty="0"/>
              <a:t> </a:t>
            </a:r>
            <a:r>
              <a:rPr lang="pl-PL" sz="1800" dirty="0" err="1"/>
              <a:t>enables</a:t>
            </a:r>
            <a:r>
              <a:rPr lang="pl-PL" sz="1800" dirty="0"/>
              <a:t> data </a:t>
            </a:r>
            <a:r>
              <a:rPr lang="pl-PL" sz="1800" dirty="0" err="1"/>
              <a:t>delivery</a:t>
            </a:r>
            <a:r>
              <a:rPr lang="pl-PL" sz="1800" dirty="0"/>
              <a:t> from PWS </a:t>
            </a:r>
            <a:r>
              <a:rPr lang="pl-PL" sz="1800" dirty="0" err="1"/>
              <a:t>produced</a:t>
            </a:r>
            <a:r>
              <a:rPr lang="pl-PL" sz="1800" dirty="0"/>
              <a:t> by </a:t>
            </a:r>
            <a:r>
              <a:rPr lang="pl-PL" sz="1800" dirty="0" err="1"/>
              <a:t>leading</a:t>
            </a:r>
            <a:r>
              <a:rPr lang="pl-PL" sz="1800" dirty="0"/>
              <a:t> </a:t>
            </a:r>
            <a:r>
              <a:rPr lang="pl-PL" sz="1800" dirty="0" err="1"/>
              <a:t>weather</a:t>
            </a:r>
            <a:r>
              <a:rPr lang="pl-PL" sz="1800" dirty="0"/>
              <a:t> </a:t>
            </a:r>
            <a:r>
              <a:rPr lang="pl-PL" sz="1800" dirty="0" err="1"/>
              <a:t>station</a:t>
            </a:r>
            <a:r>
              <a:rPr lang="pl-PL" sz="1800" dirty="0"/>
              <a:t> </a:t>
            </a:r>
            <a:r>
              <a:rPr lang="pl-PL" sz="1800" dirty="0" err="1"/>
              <a:t>manufactures</a:t>
            </a:r>
            <a:endParaRPr lang="pl-PL" sz="1800" dirty="0"/>
          </a:p>
          <a:p>
            <a:pPr marL="285750" indent="-285750">
              <a:lnSpc>
                <a:spcPct val="114000"/>
              </a:lnSpc>
              <a:spcAft>
                <a:spcPts val="1200"/>
              </a:spcAft>
              <a:buFont typeface="Arial" panose="020B0604020202020204" pitchFamily="34" charset="0"/>
              <a:buChar char="•"/>
            </a:pPr>
            <a:r>
              <a:rPr lang="pl-PL" sz="1800" dirty="0"/>
              <a:t>The API </a:t>
            </a:r>
            <a:r>
              <a:rPr lang="pl-PL" sz="1800" dirty="0" err="1"/>
              <a:t>separates</a:t>
            </a:r>
            <a:r>
              <a:rPr lang="pl-PL" sz="1800" dirty="0"/>
              <a:t> </a:t>
            </a:r>
            <a:r>
              <a:rPr lang="pl-PL" sz="1800" dirty="0" err="1"/>
              <a:t>delivered</a:t>
            </a:r>
            <a:r>
              <a:rPr lang="pl-PL" sz="1800" dirty="0"/>
              <a:t> PWS data from </a:t>
            </a:r>
            <a:r>
              <a:rPr lang="pl-PL" sz="1800" dirty="0" err="1"/>
              <a:t>internal</a:t>
            </a:r>
            <a:r>
              <a:rPr lang="pl-PL" sz="1800" dirty="0"/>
              <a:t> data </a:t>
            </a:r>
            <a:r>
              <a:rPr lang="pl-PL" sz="1800" dirty="0" err="1"/>
              <a:t>storage</a:t>
            </a:r>
            <a:r>
              <a:rPr lang="pl-PL" sz="1800" dirty="0"/>
              <a:t> system, </a:t>
            </a:r>
            <a:r>
              <a:rPr lang="pl-PL" sz="1800" dirty="0" err="1"/>
              <a:t>satisfying</a:t>
            </a:r>
            <a:r>
              <a:rPr lang="pl-PL" sz="1800" dirty="0"/>
              <a:t> </a:t>
            </a:r>
            <a:r>
              <a:rPr lang="pl-PL" sz="1800" dirty="0" err="1"/>
              <a:t>internal</a:t>
            </a:r>
            <a:r>
              <a:rPr lang="pl-PL" sz="1800" dirty="0"/>
              <a:t> </a:t>
            </a:r>
            <a:r>
              <a:rPr lang="pl-PL" sz="1800" dirty="0" err="1"/>
              <a:t>security</a:t>
            </a:r>
            <a:r>
              <a:rPr lang="pl-PL" sz="1800" dirty="0"/>
              <a:t> </a:t>
            </a:r>
            <a:r>
              <a:rPr lang="pl-PL" sz="1800" dirty="0" err="1"/>
              <a:t>requirements</a:t>
            </a:r>
            <a:r>
              <a:rPr lang="pl-PL" sz="1800" dirty="0"/>
              <a:t> </a:t>
            </a:r>
          </a:p>
          <a:p>
            <a:pPr marL="285750" indent="-285750">
              <a:lnSpc>
                <a:spcPct val="114000"/>
              </a:lnSpc>
              <a:spcAft>
                <a:spcPts val="1200"/>
              </a:spcAft>
              <a:buFont typeface="Arial" panose="020B0604020202020204" pitchFamily="34" charset="0"/>
              <a:buChar char="•"/>
            </a:pPr>
            <a:r>
              <a:rPr lang="pl-PL" sz="1800" dirty="0"/>
              <a:t>The API </a:t>
            </a:r>
            <a:r>
              <a:rPr lang="pl-PL" sz="1800" dirty="0" err="1"/>
              <a:t>decodes</a:t>
            </a:r>
            <a:r>
              <a:rPr lang="pl-PL" sz="1800" dirty="0"/>
              <a:t> </a:t>
            </a:r>
            <a:r>
              <a:rPr lang="pl-PL" sz="1800" dirty="0" err="1"/>
              <a:t>delivered</a:t>
            </a:r>
            <a:r>
              <a:rPr lang="pl-PL" sz="1800" dirty="0"/>
              <a:t> data and </a:t>
            </a:r>
            <a:r>
              <a:rPr lang="pl-PL" sz="1800" dirty="0" err="1"/>
              <a:t>inserts</a:t>
            </a:r>
            <a:r>
              <a:rPr lang="pl-PL" sz="1800" dirty="0"/>
              <a:t> data as </a:t>
            </a:r>
            <a:r>
              <a:rPr lang="pl-PL" sz="1800" dirty="0" err="1"/>
              <a:t>records</a:t>
            </a:r>
            <a:r>
              <a:rPr lang="pl-PL" sz="1800" dirty="0"/>
              <a:t> </a:t>
            </a:r>
            <a:r>
              <a:rPr lang="pl-PL" sz="1800" dirty="0" err="1"/>
              <a:t>into</a:t>
            </a:r>
            <a:r>
              <a:rPr lang="pl-PL" sz="1800" dirty="0"/>
              <a:t> the </a:t>
            </a:r>
            <a:r>
              <a:rPr lang="pl-PL" sz="1800" dirty="0" err="1"/>
              <a:t>internal</a:t>
            </a:r>
            <a:r>
              <a:rPr lang="pl-PL" sz="1800" dirty="0"/>
              <a:t> </a:t>
            </a:r>
            <a:r>
              <a:rPr lang="pl-PL" sz="1800" dirty="0" err="1"/>
              <a:t>database</a:t>
            </a:r>
            <a:r>
              <a:rPr lang="pl-PL" sz="1800" dirty="0"/>
              <a:t> (</a:t>
            </a:r>
            <a:r>
              <a:rPr lang="pl-PL" sz="1800" dirty="0" err="1"/>
              <a:t>PostgreSQL</a:t>
            </a:r>
            <a:r>
              <a:rPr lang="pl-PL" sz="1800" dirty="0"/>
              <a:t>)</a:t>
            </a:r>
          </a:p>
          <a:p>
            <a:pPr marL="285750" indent="-285750">
              <a:lnSpc>
                <a:spcPct val="114000"/>
              </a:lnSpc>
              <a:spcAft>
                <a:spcPts val="1200"/>
              </a:spcAft>
              <a:buFont typeface="Arial" panose="020B0604020202020204" pitchFamily="34" charset="0"/>
              <a:buChar char="•"/>
            </a:pPr>
            <a:r>
              <a:rPr lang="pl-PL" sz="1800" dirty="0"/>
              <a:t>The </a:t>
            </a:r>
            <a:r>
              <a:rPr lang="pl-PL" sz="1800" dirty="0" err="1"/>
              <a:t>PostgreSQL</a:t>
            </a:r>
            <a:r>
              <a:rPr lang="pl-PL" sz="1800" dirty="0"/>
              <a:t> </a:t>
            </a:r>
            <a:r>
              <a:rPr lang="pl-PL" sz="1800" dirty="0" err="1"/>
              <a:t>database</a:t>
            </a:r>
            <a:r>
              <a:rPr lang="pl-PL" sz="1800" dirty="0"/>
              <a:t> </a:t>
            </a:r>
            <a:r>
              <a:rPr lang="pl-PL" sz="1800" dirty="0" err="1"/>
              <a:t>enables</a:t>
            </a:r>
            <a:r>
              <a:rPr lang="pl-PL" sz="1800" dirty="0"/>
              <a:t> </a:t>
            </a:r>
            <a:r>
              <a:rPr lang="pl-PL" sz="1800" dirty="0" err="1"/>
              <a:t>seamless</a:t>
            </a:r>
            <a:r>
              <a:rPr lang="pl-PL" sz="1800" dirty="0"/>
              <a:t> data </a:t>
            </a:r>
            <a:r>
              <a:rPr lang="pl-PL" sz="1800" dirty="0" err="1"/>
              <a:t>conversion</a:t>
            </a:r>
            <a:r>
              <a:rPr lang="pl-PL" sz="1800" dirty="0"/>
              <a:t> to the </a:t>
            </a:r>
            <a:r>
              <a:rPr lang="pl-PL" sz="1800" dirty="0" err="1"/>
              <a:t>commonly</a:t>
            </a:r>
            <a:r>
              <a:rPr lang="pl-PL" sz="1800" dirty="0"/>
              <a:t> </a:t>
            </a:r>
            <a:r>
              <a:rPr lang="pl-PL" sz="1800" dirty="0" err="1"/>
              <a:t>used</a:t>
            </a:r>
            <a:r>
              <a:rPr lang="pl-PL" sz="1800" dirty="0"/>
              <a:t> data </a:t>
            </a:r>
            <a:r>
              <a:rPr lang="pl-PL" sz="1800" dirty="0" err="1"/>
              <a:t>formats</a:t>
            </a:r>
            <a:r>
              <a:rPr lang="pl-PL" sz="1800" dirty="0"/>
              <a:t> </a:t>
            </a:r>
            <a:r>
              <a:rPr lang="pl-PL" sz="1800" dirty="0" err="1"/>
              <a:t>such</a:t>
            </a:r>
            <a:r>
              <a:rPr lang="pl-PL" sz="1800" dirty="0"/>
              <a:t> as .CSV, .XML </a:t>
            </a:r>
            <a:r>
              <a:rPr lang="pl-PL" sz="1800" dirty="0" err="1"/>
              <a:t>or</a:t>
            </a:r>
            <a:r>
              <a:rPr lang="pl-PL" sz="1800" dirty="0"/>
              <a:t> .JSON</a:t>
            </a:r>
          </a:p>
          <a:p>
            <a:pPr marL="285750" indent="-285750">
              <a:lnSpc>
                <a:spcPct val="114000"/>
              </a:lnSpc>
              <a:spcAft>
                <a:spcPts val="1200"/>
              </a:spcAft>
              <a:buFont typeface="Arial" panose="020B0604020202020204" pitchFamily="34" charset="0"/>
              <a:buChar char="•"/>
            </a:pPr>
            <a:r>
              <a:rPr lang="pl-PL" sz="1800" dirty="0"/>
              <a:t>Start of the </a:t>
            </a:r>
            <a:r>
              <a:rPr lang="pl-PL" sz="1800" dirty="0" err="1"/>
              <a:t>testing</a:t>
            </a:r>
            <a:r>
              <a:rPr lang="pl-PL" sz="1800" dirty="0"/>
              <a:t> </a:t>
            </a:r>
            <a:r>
              <a:rPr lang="pl-PL" sz="1800" dirty="0" err="1"/>
              <a:t>phase</a:t>
            </a:r>
            <a:r>
              <a:rPr lang="pl-PL" sz="1800" dirty="0"/>
              <a:t> of the API </a:t>
            </a:r>
          </a:p>
          <a:p>
            <a:pPr marL="285750" indent="-285750">
              <a:lnSpc>
                <a:spcPct val="114000"/>
              </a:lnSpc>
              <a:spcAft>
                <a:spcPts val="1200"/>
              </a:spcAft>
              <a:buFont typeface="Arial" panose="020B0604020202020204" pitchFamily="34" charset="0"/>
              <a:buChar char="•"/>
            </a:pPr>
            <a:r>
              <a:rPr lang="pl-PL" sz="1800" dirty="0" err="1"/>
              <a:t>Possibility</a:t>
            </a:r>
            <a:r>
              <a:rPr lang="pl-PL" sz="1800" dirty="0"/>
              <a:t> of </a:t>
            </a:r>
            <a:r>
              <a:rPr lang="pl-PL" sz="1800" dirty="0" err="1"/>
              <a:t>further</a:t>
            </a:r>
            <a:r>
              <a:rPr lang="pl-PL" sz="1800" dirty="0"/>
              <a:t> development (</a:t>
            </a:r>
            <a:r>
              <a:rPr lang="pl-PL" sz="1800" dirty="0" err="1"/>
              <a:t>e.g</a:t>
            </a:r>
            <a:r>
              <a:rPr lang="pl-PL" sz="1800" dirty="0"/>
              <a:t>. </a:t>
            </a:r>
            <a:r>
              <a:rPr lang="pl-PL" sz="1800" dirty="0" err="1"/>
              <a:t>adaptation</a:t>
            </a:r>
            <a:r>
              <a:rPr lang="pl-PL" sz="1800" dirty="0"/>
              <a:t> to </a:t>
            </a:r>
            <a:r>
              <a:rPr lang="pl-PL" sz="1800" dirty="0" err="1"/>
              <a:t>new</a:t>
            </a:r>
            <a:r>
              <a:rPr lang="pl-PL" sz="1800" dirty="0"/>
              <a:t> </a:t>
            </a:r>
            <a:r>
              <a:rPr lang="pl-PL" sz="1800" dirty="0" err="1"/>
              <a:t>protocols</a:t>
            </a:r>
            <a:r>
              <a:rPr lang="pl-PL" sz="1800" dirty="0"/>
              <a:t> for data </a:t>
            </a:r>
            <a:r>
              <a:rPr lang="pl-PL" sz="1800" dirty="0" err="1"/>
              <a:t>delivery</a:t>
            </a:r>
            <a:r>
              <a:rPr lang="pl-PL" sz="1800" dirty="0"/>
              <a:t> from </a:t>
            </a:r>
            <a:r>
              <a:rPr lang="pl-PL" sz="1800" dirty="0" err="1"/>
              <a:t>PWSs</a:t>
            </a:r>
            <a:r>
              <a:rPr lang="pl-PL" sz="1800" dirty="0"/>
              <a:t>).</a:t>
            </a:r>
          </a:p>
        </p:txBody>
      </p:sp>
    </p:spTree>
    <p:extLst>
      <p:ext uri="{BB962C8B-B14F-4D97-AF65-F5344CB8AC3E}">
        <p14:creationId xmlns:p14="http://schemas.microsoft.com/office/powerpoint/2010/main" val="317377818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981CDA7F5A7C49859A8D834CB4DECB" ma:contentTypeVersion="17" ma:contentTypeDescription="Create a new document." ma:contentTypeScope="" ma:versionID="386c23162e1b94cd429462742751b06a">
  <xsd:schema xmlns:xsd="http://www.w3.org/2001/XMLSchema" xmlns:xs="http://www.w3.org/2001/XMLSchema" xmlns:p="http://schemas.microsoft.com/office/2006/metadata/properties" xmlns:ns2="5a0f99c4-3fb8-4a69-b73f-3fc7d54ca762" xmlns:ns3="1bf17bcc-6713-4688-8c39-dd5e8d5ce3c2" targetNamespace="http://schemas.microsoft.com/office/2006/metadata/properties" ma:root="true" ma:fieldsID="bba9964bd20b013c2a5950b7cad4b6f8" ns2:_="" ns3:_="">
    <xsd:import namespace="5a0f99c4-3fb8-4a69-b73f-3fc7d54ca762"/>
    <xsd:import namespace="1bf17bcc-6713-4688-8c39-dd5e8d5ce3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99c4-3fb8-4a69-b73f-3fc7d54ca7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771ac8e-4c5f-410f-93a8-50544311f4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17bcc-6713-4688-8c39-dd5e8d5ce3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c8117d6-aa08-40dd-a1a7-a6cd7d3ac804}" ma:internalName="TaxCatchAll" ma:showField="CatchAllData" ma:web="1bf17bcc-6713-4688-8c39-dd5e8d5ce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bf17bcc-6713-4688-8c39-dd5e8d5ce3c2" xsi:nil="true"/>
    <lcf76f155ced4ddcb4097134ff3c332f xmlns="5a0f99c4-3fb8-4a69-b73f-3fc7d54ca76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867AD5-25BE-4FFF-9A50-3974A3F89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99c4-3fb8-4a69-b73f-3fc7d54ca762"/>
    <ds:schemaRef ds:uri="1bf17bcc-6713-4688-8c39-dd5e8d5ce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643E3-5F7D-4D87-98B1-360CAF25DDAD}">
  <ds:schemaRefs>
    <ds:schemaRef ds:uri="http://schemas.microsoft.com/office/2006/metadata/properties"/>
    <ds:schemaRef ds:uri="http://schemas.microsoft.com/office/infopath/2007/PartnerControls"/>
    <ds:schemaRef ds:uri="1bf17bcc-6713-4688-8c39-dd5e8d5ce3c2"/>
    <ds:schemaRef ds:uri="5a0f99c4-3fb8-4a69-b73f-3fc7d54ca762"/>
  </ds:schemaRefs>
</ds:datastoreItem>
</file>

<file path=customXml/itemProps3.xml><?xml version="1.0" encoding="utf-8"?>
<ds:datastoreItem xmlns:ds="http://schemas.openxmlformats.org/officeDocument/2006/customXml" ds:itemID="{06F083FB-4A3F-4DC5-9B13-CC63F65403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1256</TotalTime>
  <Words>2689</Words>
  <Application>Microsoft Office PowerPoint</Application>
  <PresentationFormat>On-screen Show (4:3)</PresentationFormat>
  <Paragraphs>205</Paragraphs>
  <Slides>32</Slides>
  <Notes>30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 IMGW-PIB: Artur Surowiecki, Andrzej Wyszogrodzki, Witold Interewicz, Grzegorz Zakrzewski, Jan Szturc, Anna Jurczyk, Katarzyna Ośródka, Magdalena Szaton, Radosław Drożdżoł, Bartłomiej Sobczyk, Adam Jaczewski HNMS: Flora Gofa, Dimitra Boucouvala CIMA: Massimo Milelli, Elena Oberto, Francesco Uboldi ARPA Piemonte: Valeria Garbero Politecnico di Torino: Tanguy Houget CNMCA: Valerio Cardinali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IMGW-PIB: Jan Szturc, Anna Jurczyk, Katarzyna Ośródka, Magdalena Pasierb, Marcin Grzelczyk, Radosław Drożdżoł, Martyna Zosicz, Bartłomiej Sobczyk, Adam Jaczewski, Joanna Linkowska (?) HNMS: Flora Gofa, Dimitra Boucouvala CIMA: Massimo Milelli, Elena Oberto, Francesco Uboldi ARPA Piemonte: Valeria Garbero Politecnico di Torino: Tanguy Houget CNMCA: Francesco Sudati  </dc:title>
  <dc:creator>IMGW</dc:creator>
  <cp:lastModifiedBy>Artur Surowiecki</cp:lastModifiedBy>
  <cp:revision>35</cp:revision>
  <dcterms:created xsi:type="dcterms:W3CDTF">2019-09-17T05:43:07Z</dcterms:created>
  <dcterms:modified xsi:type="dcterms:W3CDTF">2025-08-31T11:17:59Z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0x01010027981CDA7F5A7C49859A8D834CB4DECB</vt:lpwstr>
  </property>
  <property fmtid="{D5CDD505-2E9C-101B-9397-08002B2CF9AE}" pid="3" name="MediaServiceImageTags">
    <vt:lpwstr/>
  </property>
  <property fmtid="{D5CDD505-2E9C-101B-9397-08002B2CF9AE}" pid="4" name="PresentationFormat">
    <vt:lpwstr>On-screen Show (4:3)</vt:lpwstr>
  </property>
  <property fmtid="{D5CDD505-2E9C-101B-9397-08002B2CF9AE}" pid="5" name="Slides">
    <vt:i4>25</vt:i4>
  </property>
</Properties>
</file>