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67" r:id="rId2"/>
    <p:sldId id="280" r:id="rId3"/>
    <p:sldId id="282" r:id="rId4"/>
    <p:sldId id="308" r:id="rId5"/>
    <p:sldId id="309" r:id="rId6"/>
    <p:sldId id="278" r:id="rId7"/>
    <p:sldId id="304" r:id="rId8"/>
    <p:sldId id="303" r:id="rId9"/>
    <p:sldId id="272" r:id="rId10"/>
    <p:sldId id="296" r:id="rId11"/>
    <p:sldId id="307" r:id="rId12"/>
    <p:sldId id="274" r:id="rId1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3175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736" userDrawn="1">
          <p15:clr>
            <a:srgbClr val="A4A3A4"/>
          </p15:clr>
        </p15:guide>
        <p15:guide id="5" orient="horz" pos="187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26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653" autoAdjust="0"/>
    <p:restoredTop sz="96327"/>
  </p:normalViewPr>
  <p:slideViewPr>
    <p:cSldViewPr snapToGrid="0" snapToObjects="1" showGuides="1">
      <p:cViewPr varScale="1">
        <p:scale>
          <a:sx n="206" d="100"/>
          <a:sy n="206" d="100"/>
        </p:scale>
        <p:origin x="180" y="204"/>
      </p:cViewPr>
      <p:guideLst>
        <p:guide orient="horz" pos="2664"/>
        <p:guide pos="3175"/>
        <p:guide orient="horz" pos="1008"/>
        <p:guide orient="horz" pos="736"/>
        <p:guide orient="horz" pos="1870"/>
        <p:guide pos="2880"/>
        <p:guide orient="horz" pos="26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D4E0-C465-1042-BEEB-5DE94E6E9099}" type="datetimeFigureOut">
              <a:rPr lang="de-DE" smtClean="0"/>
              <a:t>29.08.2025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04AF-F65F-E74C-B5E1-0DB102AD05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2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8" y="1590937"/>
            <a:ext cx="6691399" cy="13086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b="1" i="0" baseline="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4" y="3220394"/>
            <a:ext cx="6691399" cy="12422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DBF58FF0-1E8D-F545-9132-114E47C4CC8D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BC618E-D49D-9A58-95A7-C904F4290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" y="1828801"/>
            <a:ext cx="9055745" cy="3261345"/>
          </a:xfrm>
          <a:prstGeom prst="rect">
            <a:avLst/>
          </a:prstGeom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E178EE91-2783-1148-A521-0E751A639B35}" type="datetime1">
              <a:rPr lang="de-CH" smtClean="0"/>
              <a:t>29.08.2025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663"/>
            <a:ext cx="3564484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663"/>
            <a:ext cx="3564484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6">
            <a:extLst>
              <a:ext uri="{FF2B5EF4-FFF2-40B4-BE49-F238E27FC236}">
                <a16:creationId xmlns:a16="http://schemas.microsoft.com/office/drawing/2014/main" id="{5DA34FEC-2E0D-10F3-D726-394DB0821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A356A45B-5993-6C48-BB53-49F48083B0E7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9063"/>
            <a:ext cx="6796086" cy="279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A356A45B-5993-6C48-BB53-49F48083B0E7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9063"/>
            <a:ext cx="6796086" cy="279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B3C904F2-AA6B-E020-A964-F2EE16F44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6">
            <a:extLst>
              <a:ext uri="{FF2B5EF4-FFF2-40B4-BE49-F238E27FC236}">
                <a16:creationId xmlns:a16="http://schemas.microsoft.com/office/drawing/2014/main" id="{0EBAA305-66FB-EB18-E0EF-5FAF4C97E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9063"/>
            <a:ext cx="4170760" cy="2859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5018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C924CD9B-14F7-914A-A9E0-25EA8133813F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9063"/>
            <a:ext cx="4170760" cy="2859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5018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C924CD9B-14F7-914A-A9E0-25EA8133813F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5AB2CA36-EA72-B637-1DFA-CBB69A7DA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76FA462F-1003-E444-A3AF-18EAC31016EB}" type="datetime1">
              <a:rPr lang="de-CH" smtClean="0"/>
              <a:t>29.08.2025</a:t>
            </a:fld>
            <a:endParaRPr lang="de-DE"/>
          </a:p>
        </p:txBody>
      </p:sp>
      <p:pic>
        <p:nvPicPr>
          <p:cNvPr id="12" name="Bild 16">
            <a:extLst>
              <a:ext uri="{FF2B5EF4-FFF2-40B4-BE49-F238E27FC236}">
                <a16:creationId xmlns:a16="http://schemas.microsoft.com/office/drawing/2014/main" id="{193992EE-9B1B-4A2E-383E-FB4BAFEA3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76FA462F-1003-E444-A3AF-18EAC31016EB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Bild 64">
            <a:extLst>
              <a:ext uri="{FF2B5EF4-FFF2-40B4-BE49-F238E27FC236}">
                <a16:creationId xmlns:a16="http://schemas.microsoft.com/office/drawing/2014/main" id="{DDB8EA7E-B1D2-4F2A-F670-7E0A4148C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9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5BEB0CA-906F-409F-1B54-843D02C2E60D}"/>
              </a:ext>
            </a:extLst>
          </p:cNvPr>
          <p:cNvSpPr/>
          <p:nvPr userDrawn="1"/>
        </p:nvSpPr>
        <p:spPr bwMode="auto">
          <a:xfrm>
            <a:off x="-4763" y="0"/>
            <a:ext cx="9144000" cy="5145088"/>
          </a:xfrm>
          <a:prstGeom prst="rect">
            <a:avLst/>
          </a:prstGeom>
          <a:solidFill>
            <a:srgbClr val="7D6E5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009" y="1384300"/>
            <a:ext cx="6895196" cy="27541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CDCA9695-83A3-FA41-A413-1EBBBC62BA68}" type="datetime1">
              <a:rPr lang="de-CH" smtClean="0"/>
              <a:t>29.08.2025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09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91330"/>
            <a:ext cx="9045884" cy="102440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8C997701-065A-974E-A697-F81C2E24598B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400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6" y="3168000"/>
            <a:ext cx="228401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8000"/>
            <a:ext cx="20054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8000"/>
            <a:ext cx="21029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8C997701-065A-974E-A697-F81C2E24598B}" type="datetime1">
              <a:rPr lang="de-CH" smtClean="0"/>
              <a:t>29.08.2025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400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6" y="3168000"/>
            <a:ext cx="228401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8000"/>
            <a:ext cx="20054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8000"/>
            <a:ext cx="21029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Bild 64">
            <a:extLst>
              <a:ext uri="{FF2B5EF4-FFF2-40B4-BE49-F238E27FC236}">
                <a16:creationId xmlns:a16="http://schemas.microsoft.com/office/drawing/2014/main" id="{EC5949C4-F460-BD40-6374-7387BAA96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8" y="1590937"/>
            <a:ext cx="6691399" cy="13086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b="1" i="0" baseline="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4" y="3220394"/>
            <a:ext cx="6691399" cy="12422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DBF58FF0-1E8D-F545-9132-114E47C4CC8D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/>
              <a:t>© Ort, Monat 2024, Autor/in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30013"/>
            <a:ext cx="401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6">
            <a:extLst>
              <a:ext uri="{FF2B5EF4-FFF2-40B4-BE49-F238E27FC236}">
                <a16:creationId xmlns:a16="http://schemas.microsoft.com/office/drawing/2014/main" id="{5F63C5A7-F81A-BA30-3747-89A9655A1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2D3FE8A2-F43A-114D-8F28-20990F9F62E5}" type="datetime1">
              <a:rPr lang="de-CH" smtClean="0"/>
              <a:t>29.08.2025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8" y="1384300"/>
            <a:ext cx="7434263" cy="326451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Mastertextformat ADF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2D3FE8A2-F43A-114D-8F28-20990F9F62E5}" type="datetime1">
              <a:rPr lang="de-CH" smtClean="0"/>
              <a:t>29.08.2025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8" y="1384300"/>
            <a:ext cx="7434263" cy="326451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Mastertextformat ADF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6">
            <a:extLst>
              <a:ext uri="{FF2B5EF4-FFF2-40B4-BE49-F238E27FC236}">
                <a16:creationId xmlns:a16="http://schemas.microsoft.com/office/drawing/2014/main" id="{B6C9A937-3994-7389-F609-AFE70282D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9D961C32-75D1-1C46-8385-5BBC01092EB1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825"/>
            <a:ext cx="5052426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9D961C32-75D1-1C46-8385-5BBC01092EB1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825"/>
            <a:ext cx="5052426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AEA3E3A3-9AFC-EC8D-8004-A4D33E2C8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6">
            <a:extLst>
              <a:ext uri="{FF2B5EF4-FFF2-40B4-BE49-F238E27FC236}">
                <a16:creationId xmlns:a16="http://schemas.microsoft.com/office/drawing/2014/main" id="{B1E2D9B8-A67C-D982-E7A0-0B1E52BD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64A26367-80BC-0746-9818-A1DF9175A81B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8" y="1393826"/>
            <a:ext cx="7434263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64A26367-80BC-0746-9818-A1DF9175A81B}" type="datetime1">
              <a:rPr lang="de-CH" smtClean="0"/>
              <a:t>29.08.2025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8" y="1393826"/>
            <a:ext cx="7434263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76399C0D-A765-0E87-50D7-FCC22A524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6">
            <a:extLst>
              <a:ext uri="{FF2B5EF4-FFF2-40B4-BE49-F238E27FC236}">
                <a16:creationId xmlns:a16="http://schemas.microsoft.com/office/drawing/2014/main" id="{E26FCD14-552F-2E62-C20F-2897AF1A9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1739" y="4083925"/>
            <a:ext cx="9045884" cy="1024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22848" y="4723662"/>
            <a:ext cx="2057400" cy="273928"/>
          </a:xfrm>
          <a:prstGeom prst="rect">
            <a:avLst/>
          </a:prstGeom>
        </p:spPr>
        <p:txBody>
          <a:bodyPr/>
          <a:lstStyle/>
          <a:p>
            <a:fld id="{E178EE91-2783-1148-A521-0E751A639B35}" type="datetime1">
              <a:rPr lang="de-CH" smtClean="0"/>
              <a:t>29.08.2025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470476"/>
            <a:ext cx="7434263" cy="6300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663"/>
            <a:ext cx="3564484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663"/>
            <a:ext cx="3564484" cy="2907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02" y="533430"/>
            <a:ext cx="241300" cy="2413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6044"/>
            <a:ext cx="1149440" cy="31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Bild 64">
            <a:extLst>
              <a:ext uri="{FF2B5EF4-FFF2-40B4-BE49-F238E27FC236}">
                <a16:creationId xmlns:a16="http://schemas.microsoft.com/office/drawing/2014/main" id="{7C720268-9BF1-42D1-A69F-AA022F8174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9218"/>
            <a:ext cx="94919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730" y="4723662"/>
            <a:ext cx="539750" cy="2739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6C8278F-EB32-9049-808B-99841320EF9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48">
            <a:extLst>
              <a:ext uri="{FF2B5EF4-FFF2-40B4-BE49-F238E27FC236}">
                <a16:creationId xmlns:a16="http://schemas.microsoft.com/office/drawing/2014/main" id="{0DAF8FDE-FB1E-7A5F-ACFD-7FD43FEA896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5C7075-6C94-FA01-17A5-0D57FDB68614}"/>
              </a:ext>
            </a:extLst>
          </p:cNvPr>
          <p:cNvSpPr txBox="1">
            <a:spLocks/>
          </p:cNvSpPr>
          <p:nvPr userDrawn="1"/>
        </p:nvSpPr>
        <p:spPr>
          <a:xfrm>
            <a:off x="1081088" y="480305"/>
            <a:ext cx="7434263" cy="713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tx1">
                    <a:alpha val="0"/>
                  </a:schemeClr>
                </a:solidFill>
              </a:rPr>
              <a:t>Mastertitelformat bearbeiten</a:t>
            </a:r>
            <a:endParaRPr lang="en-US" sz="3000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84113E-3B84-B0C5-E326-C0C1562888C2}"/>
              </a:ext>
            </a:extLst>
          </p:cNvPr>
          <p:cNvSpPr/>
          <p:nvPr userDrawn="1"/>
        </p:nvSpPr>
        <p:spPr bwMode="auto">
          <a:xfrm>
            <a:off x="224140" y="1104675"/>
            <a:ext cx="908065" cy="7033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7884898-4755-1DE3-F631-EFD19731F92D}"/>
              </a:ext>
            </a:extLst>
          </p:cNvPr>
          <p:cNvSpPr/>
          <p:nvPr userDrawn="1"/>
        </p:nvSpPr>
        <p:spPr bwMode="auto">
          <a:xfrm>
            <a:off x="1022904" y="4636653"/>
            <a:ext cx="1269446" cy="285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8698C-6560-4924-A20B-FF200D2E4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CA6B-4872-4DC3-8CB0-68F97A765AE6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28122D-9ECE-4A2A-8403-A1A1A27B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162FD2-7A32-4324-BA72-A2B5F4F7C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4890" y="4723662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MeteoSwiss 2025, Pirmin Kaufmann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7" r:id="rId3"/>
    <p:sldLayoutId id="2147483675" r:id="rId4"/>
    <p:sldLayoutId id="2147483662" r:id="rId5"/>
    <p:sldLayoutId id="2147483676" r:id="rId6"/>
    <p:sldLayoutId id="2147483663" r:id="rId7"/>
    <p:sldLayoutId id="2147483677" r:id="rId8"/>
    <p:sldLayoutId id="2147483666" r:id="rId9"/>
    <p:sldLayoutId id="2147483678" r:id="rId10"/>
    <p:sldLayoutId id="2147483668" r:id="rId11"/>
    <p:sldLayoutId id="2147483679" r:id="rId12"/>
    <p:sldLayoutId id="2147483669" r:id="rId13"/>
    <p:sldLayoutId id="2147483680" r:id="rId14"/>
    <p:sldLayoutId id="2147483673" r:id="rId15"/>
    <p:sldLayoutId id="2147483681" r:id="rId16"/>
    <p:sldLayoutId id="2147483670" r:id="rId17"/>
    <p:sldLayoutId id="2147483671" r:id="rId18"/>
    <p:sldLayoutId id="2147483682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2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46" userDrawn="1">
          <p15:clr>
            <a:srgbClr val="F26B43"/>
          </p15:clr>
        </p15:guide>
        <p15:guide id="4" pos="681" userDrawn="1">
          <p15:clr>
            <a:srgbClr val="F26B43"/>
          </p15:clr>
        </p15:guide>
        <p15:guide id="5" orient="horz" pos="501" userDrawn="1">
          <p15:clr>
            <a:srgbClr val="F26B43"/>
          </p15:clr>
        </p15:guide>
        <p15:guide id="6" pos="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B5EE3-A534-45F4-8907-612A2B207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Gust Measurement Standards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D86315-336F-45FD-9D49-D959289FB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Gust Measurement Standards and their Impact on Model Verification: </a:t>
            </a:r>
            <a:r>
              <a:rPr lang="en-US" sz="1800" dirty="0"/>
              <a:t>MeteoSwiss 1s- versus WMO 3s-running-average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Pirmin Kaufmann, MeteoSwiss</a:t>
            </a:r>
          </a:p>
          <a:p>
            <a:r>
              <a:rPr lang="en-US" dirty="0"/>
              <a:t>COSMO GM, Basel, Switzerland, 1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61563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A947EC-9F8E-4F6C-A8AE-438D0B41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FDCEC9-3AC9-4302-B5B9-26881B0B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en-US" smtClean="0"/>
              <a:t>10</a:t>
            </a:fld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6B460A3-34CC-4B19-B49B-2650FEB4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ICON-CH1-EPS Scores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B1F42C8-8EC4-4EBB-9702-BC666ED7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86696"/>
              </p:ext>
            </p:extLst>
          </p:nvPr>
        </p:nvGraphicFramePr>
        <p:xfrm>
          <a:off x="1081088" y="1307484"/>
          <a:ext cx="7233421" cy="321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14">
                  <a:extLst>
                    <a:ext uri="{9D8B030D-6E8A-4147-A177-3AD203B41FA5}">
                      <a16:colId xmlns:a16="http://schemas.microsoft.com/office/drawing/2014/main" val="2790676129"/>
                    </a:ext>
                  </a:extLst>
                </a:gridCol>
                <a:gridCol w="183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676991272"/>
                    </a:ext>
                  </a:extLst>
                </a:gridCol>
              </a:tblGrid>
              <a:tr h="325373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Score</a:t>
                      </a:r>
                      <a:r>
                        <a:rPr lang="en-US" sz="1400" b="1" baseline="0" noProof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Sea.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Change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1s 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3s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Gusts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Relative Change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03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Bias</a:t>
                      </a:r>
                    </a:p>
                    <a:p>
                      <a:r>
                        <a:rPr lang="en-US" sz="1300" noProof="0" dirty="0"/>
                        <a:t>≥12.5 m/s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JJA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0.87  </a:t>
                      </a:r>
                      <a:r>
                        <a:rPr lang="en-US" sz="1300" baseline="0" noProof="0" dirty="0"/>
                        <a:t>0.96</a:t>
                      </a:r>
                    </a:p>
                    <a:p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0.97  </a:t>
                      </a:r>
                      <a:r>
                        <a:rPr lang="en-US" sz="1300" baseline="0" noProof="0" dirty="0"/>
                        <a:t>1.17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0.88  </a:t>
                      </a:r>
                      <a:r>
                        <a:rPr lang="en-US" sz="1300" baseline="0" noProof="0" dirty="0"/>
                        <a:t>0.98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>
                          <a:solidFill>
                            <a:srgbClr val="00B050"/>
                          </a:solidFill>
                        </a:rPr>
                        <a:t>Decrease of underestimation (9% less)</a:t>
                      </a:r>
                    </a:p>
                    <a:p>
                      <a:r>
                        <a:rPr lang="en-US" sz="1300" baseline="0" noProof="0" dirty="0">
                          <a:solidFill>
                            <a:srgbClr val="FF0000"/>
                          </a:solidFill>
                        </a:rPr>
                        <a:t>Overestimation appears (17%)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olidFill>
                            <a:srgbClr val="00B050"/>
                          </a:solidFill>
                        </a:rPr>
                        <a:t>Underestimation vanishes (10% less)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Bias</a:t>
                      </a:r>
                    </a:p>
                    <a:p>
                      <a:r>
                        <a:rPr lang="en-US" sz="1300" noProof="0" dirty="0"/>
                        <a:t>≥20 m/s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JJA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0.81  </a:t>
                      </a:r>
                      <a:r>
                        <a:rPr lang="en-US" sz="1300" baseline="0" noProof="0" dirty="0"/>
                        <a:t>0.98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0.89  </a:t>
                      </a:r>
                      <a:r>
                        <a:rPr lang="en-US" sz="1300" baseline="0" noProof="0" dirty="0"/>
                        <a:t>1.16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0.89  </a:t>
                      </a:r>
                      <a:r>
                        <a:rPr lang="en-US" sz="1300" baseline="0" noProof="0" dirty="0"/>
                        <a:t>1.08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olidFill>
                            <a:srgbClr val="00B050"/>
                          </a:solidFill>
                        </a:rPr>
                        <a:t>Decrease of underestimation (17% less)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Change from under- to overestimation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Change from under- to overestimation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52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Bias</a:t>
                      </a:r>
                    </a:p>
                    <a:p>
                      <a:r>
                        <a:rPr lang="en-US" sz="1300" noProof="0" dirty="0"/>
                        <a:t>≥25 m/s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JJA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0.90  </a:t>
                      </a:r>
                      <a:r>
                        <a:rPr lang="en-US" sz="1300" baseline="0" noProof="0" dirty="0"/>
                        <a:t>1.13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1.06  </a:t>
                      </a:r>
                      <a:r>
                        <a:rPr lang="en-US" sz="1300" baseline="0" noProof="0" dirty="0"/>
                        <a:t>1.34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1.03  </a:t>
                      </a:r>
                      <a:r>
                        <a:rPr lang="en-US" sz="1300" baseline="0" noProof="0" dirty="0"/>
                        <a:t>1.38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Change from under- to overestimation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olidFill>
                            <a:srgbClr val="FF0000"/>
                          </a:solidFill>
                        </a:rPr>
                        <a:t>Increase of overestimation (28% more)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olidFill>
                            <a:srgbClr val="FF0000"/>
                          </a:solidFill>
                        </a:rPr>
                        <a:t>Increase of overestimation (35% more)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51">
                <a:tc>
                  <a:txBody>
                    <a:bodyPr/>
                    <a:lstStyle/>
                    <a:p>
                      <a:r>
                        <a:rPr lang="en-US" sz="1300" noProof="0"/>
                        <a:t>Eq. Threat Score</a:t>
                      </a:r>
                    </a:p>
                    <a:p>
                      <a:r>
                        <a:rPr lang="en-US" sz="1300" noProof="0"/>
                        <a:t>≥12.5 m/s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JJA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DJF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>
                          <a:sym typeface="Wingdings" panose="05000000000000000000" pitchFamily="2" charset="2"/>
                        </a:rPr>
                        <a:t>0.44  </a:t>
                      </a:r>
                      <a:r>
                        <a:rPr lang="en-US" sz="1300" noProof="0" dirty="0"/>
                        <a:t>0.44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sym typeface="Wingdings" panose="05000000000000000000" pitchFamily="2" charset="2"/>
                        </a:rPr>
                        <a:t>0.25  </a:t>
                      </a:r>
                      <a:r>
                        <a:rPr lang="en-US" sz="1300" noProof="0" dirty="0"/>
                        <a:t>0.24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sym typeface="Wingdings" panose="05000000000000000000" pitchFamily="2" charset="2"/>
                        </a:rPr>
                        <a:t>0.44  </a:t>
                      </a:r>
                      <a:r>
                        <a:rPr lang="en-US" sz="1300" noProof="0" dirty="0"/>
                        <a:t>0.44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No change (similar for other thresholds and for Threat Score)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79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946C7-60CD-455A-9B14-E9051398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Ort, Monat 2024, Autor/in 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F09F-F772-4B38-A547-72E0C2E5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11</a:t>
            </a:fld>
            <a:endParaRPr lang="de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A28FC-A841-4254-9FA2-A301956AC2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1s-gusts have 10% – 30% higher frequency of occurrence than WMO-conformant 3s-gusts</a:t>
            </a:r>
          </a:p>
          <a:p>
            <a:r>
              <a:rPr lang="en-US" dirty="0"/>
              <a:t>ICON-CH1 model always overestimates daytime gusts in summer, this worsens when compared to 3s-gusts</a:t>
            </a:r>
          </a:p>
          <a:p>
            <a:r>
              <a:rPr lang="en-US" dirty="0"/>
              <a:t>ICON-CH1 model often underestimates gusts in winter, this improves when compared to 3s-gusts</a:t>
            </a:r>
          </a:p>
          <a:p>
            <a:r>
              <a:rPr lang="en-US" dirty="0"/>
              <a:t>Threat Score (Success Index), Equitable Threat Score are insensitive to length of gust averaging period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EB8DF7-D3B7-4355-8F88-18F8D59D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  <a:endParaRPr lang="en-GB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2B97F92B-AF50-4AEA-8609-D10711B45593}"/>
              </a:ext>
            </a:extLst>
          </p:cNvPr>
          <p:cNvSpPr txBox="1">
            <a:spLocks/>
          </p:cNvSpPr>
          <p:nvPr/>
        </p:nvSpPr>
        <p:spPr>
          <a:xfrm>
            <a:off x="5266794" y="4719861"/>
            <a:ext cx="2787491" cy="27392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Pirmin.Kaufmann@MeteoSwiss.ch</a:t>
            </a:r>
          </a:p>
        </p:txBody>
      </p:sp>
    </p:spTree>
    <p:extLst>
      <p:ext uri="{BB962C8B-B14F-4D97-AF65-F5344CB8AC3E}">
        <p14:creationId xmlns:p14="http://schemas.microsoft.com/office/powerpoint/2010/main" val="114614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B16E77-45B8-C505-11F8-B29FC91E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6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739A4-678B-4205-ABF2-C09A4F25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2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A262F-D952-4C20-8759-3F0C74A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WMO Definition of Gust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841316-9858-40DD-8548-1C812DFD0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335" y="1384300"/>
            <a:ext cx="5381767" cy="3263900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6071668-AFC0-48F2-8167-D5B83540CA5E}"/>
              </a:ext>
            </a:extLst>
          </p:cNvPr>
          <p:cNvSpPr/>
          <p:nvPr/>
        </p:nvSpPr>
        <p:spPr>
          <a:xfrm rot="1367960">
            <a:off x="5877627" y="3544959"/>
            <a:ext cx="244736" cy="468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99500678-6432-4DC4-BCB2-4E217A1D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29B9C-8AD9-41B1-8264-0B44C50CE5BE}"/>
              </a:ext>
            </a:extLst>
          </p:cNvPr>
          <p:cNvSpPr/>
          <p:nvPr/>
        </p:nvSpPr>
        <p:spPr>
          <a:xfrm>
            <a:off x="3395686" y="3993033"/>
            <a:ext cx="3460017" cy="408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3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09195-B5CC-421C-80AA-77033FFF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9D27A1-5AB8-4362-B3F4-F9281710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WMO-</a:t>
            </a:r>
            <a:r>
              <a:rPr lang="de-CH" dirty="0" err="1"/>
              <a:t>No</a:t>
            </a:r>
            <a:r>
              <a:rPr lang="de-CH" dirty="0"/>
              <a:t>. 8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0186B4-387E-4AB1-8F59-BD5A8D378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406" y="2275859"/>
            <a:ext cx="7434262" cy="194885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D15AC3-8988-4AF5-A2D4-6FB0E4A0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26" y="470476"/>
            <a:ext cx="5291451" cy="11365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BC2F00-A3DE-43EE-89A1-7B545C081A7B}"/>
              </a:ext>
            </a:extLst>
          </p:cNvPr>
          <p:cNvSpPr/>
          <p:nvPr/>
        </p:nvSpPr>
        <p:spPr>
          <a:xfrm>
            <a:off x="2304349" y="3313838"/>
            <a:ext cx="4662729" cy="25557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A8AF4-25AF-4B58-9B35-B8D49AB01B24}"/>
              </a:ext>
            </a:extLst>
          </p:cNvPr>
          <p:cNvSpPr txBox="1"/>
          <p:nvPr/>
        </p:nvSpPr>
        <p:spPr>
          <a:xfrm>
            <a:off x="992897" y="1925511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5.8.2 Peak </a:t>
            </a:r>
            <a:r>
              <a:rPr lang="de-CH" dirty="0" err="1"/>
              <a:t>gusts</a:t>
            </a:r>
            <a:r>
              <a:rPr lang="de-CH" dirty="0"/>
              <a:t> and </a:t>
            </a:r>
            <a:r>
              <a:rPr lang="de-CH" dirty="0" err="1"/>
              <a:t>standard</a:t>
            </a:r>
            <a:r>
              <a:rPr lang="de-CH" dirty="0"/>
              <a:t> </a:t>
            </a:r>
            <a:r>
              <a:rPr lang="de-CH" dirty="0" err="1"/>
              <a:t>deviation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528527-CB51-4D8C-B29D-59C0DD07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02" y="4194573"/>
            <a:ext cx="6790028" cy="3693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7A1F8E-D2DB-4C09-BFE1-A5C42D3E318E}"/>
              </a:ext>
            </a:extLst>
          </p:cNvPr>
          <p:cNvSpPr/>
          <p:nvPr/>
        </p:nvSpPr>
        <p:spPr>
          <a:xfrm>
            <a:off x="1030442" y="3154081"/>
            <a:ext cx="5537456" cy="17891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6C895-0C8C-4189-B3E3-4334EAA46BB4}"/>
              </a:ext>
            </a:extLst>
          </p:cNvPr>
          <p:cNvSpPr/>
          <p:nvPr/>
        </p:nvSpPr>
        <p:spPr>
          <a:xfrm>
            <a:off x="1081088" y="2965589"/>
            <a:ext cx="6679707" cy="17891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B4C8D-6BA1-4B3E-A5D7-9931B68F496D}"/>
              </a:ext>
            </a:extLst>
          </p:cNvPr>
          <p:cNvSpPr/>
          <p:nvPr/>
        </p:nvSpPr>
        <p:spPr>
          <a:xfrm>
            <a:off x="5026879" y="2774746"/>
            <a:ext cx="3237726" cy="17891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0F5AD4F7-268F-437F-B306-2F61DEB2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394" y="4723662"/>
            <a:ext cx="2787491" cy="273928"/>
          </a:xfrm>
        </p:spPr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06179-9661-4E91-B9C1-153EC98D9C83}"/>
              </a:ext>
            </a:extLst>
          </p:cNvPr>
          <p:cNvSpPr txBox="1"/>
          <p:nvPr/>
        </p:nvSpPr>
        <p:spPr>
          <a:xfrm rot="20933269">
            <a:off x="6053473" y="1694159"/>
            <a:ext cx="24673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/>
              <a:t>Work = Force ∙ displacement</a:t>
            </a:r>
          </a:p>
        </p:txBody>
      </p:sp>
    </p:spTree>
    <p:extLst>
      <p:ext uri="{BB962C8B-B14F-4D97-AF65-F5344CB8AC3E}">
        <p14:creationId xmlns:p14="http://schemas.microsoft.com/office/powerpoint/2010/main" val="361598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6ED473-9308-4360-AD39-998E647D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7A191-3863-464A-B10C-AF25E104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4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ABEA13-6D61-4DDE-970E-E040184C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 …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B50693F-F105-42B4-BDBE-2A8247DF3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968071"/>
              </p:ext>
            </p:extLst>
          </p:nvPr>
        </p:nvGraphicFramePr>
        <p:xfrm>
          <a:off x="1081088" y="1384300"/>
          <a:ext cx="743426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1567">
                  <a:extLst>
                    <a:ext uri="{9D8B030D-6E8A-4147-A177-3AD203B41FA5}">
                      <a16:colId xmlns:a16="http://schemas.microsoft.com/office/drawing/2014/main" val="1708341619"/>
                    </a:ext>
                  </a:extLst>
                </a:gridCol>
                <a:gridCol w="2862670">
                  <a:extLst>
                    <a:ext uri="{9D8B030D-6E8A-4147-A177-3AD203B41FA5}">
                      <a16:colId xmlns:a16="http://schemas.microsoft.com/office/drawing/2014/main" val="3197748267"/>
                    </a:ext>
                  </a:extLst>
                </a:gridCol>
                <a:gridCol w="2960024">
                  <a:extLst>
                    <a:ext uri="{9D8B030D-6E8A-4147-A177-3AD203B41FA5}">
                      <a16:colId xmlns:a16="http://schemas.microsoft.com/office/drawing/2014/main" val="406850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Gust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6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DWD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3 s (to be confirmed)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9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MeteoFrance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 s (to be confirmed)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GeoSphere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3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Meteo</a:t>
                      </a:r>
                      <a:r>
                        <a:rPr lang="en-US" noProof="0" dirty="0"/>
                        <a:t> Alto Adige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 s (except mountain peaks: 1 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5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ARPA </a:t>
                      </a:r>
                      <a:r>
                        <a:rPr lang="en-US" noProof="0" dirty="0" err="1"/>
                        <a:t>Lombardia</a:t>
                      </a:r>
                      <a:r>
                        <a:rPr lang="en-US" noProof="0" dirty="0"/>
                        <a:t>, ARPA Piemonte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0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Centro </a:t>
                      </a:r>
                      <a:r>
                        <a:rPr lang="en-US" noProof="0" dirty="0" err="1"/>
                        <a:t>Funzionale</a:t>
                      </a:r>
                      <a:r>
                        <a:rPr lang="en-US" noProof="0" dirty="0"/>
                        <a:t> Valle d’Aosta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7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MeteoSwiss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1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5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A947EC-9F8E-4F6C-A8AE-438D0B41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FDCEC9-3AC9-4302-B5B9-26881B0B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5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6B460A3-34CC-4B19-B49B-2650FEB4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Frequencies of Occurrence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B1F42C8-8EC4-4EBB-9702-BC666ED7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74414"/>
              </p:ext>
            </p:extLst>
          </p:nvPr>
        </p:nvGraphicFramePr>
        <p:xfrm>
          <a:off x="1172987" y="1666898"/>
          <a:ext cx="6385746" cy="27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66">
                  <a:extLst>
                    <a:ext uri="{9D8B030D-6E8A-4147-A177-3AD203B41FA5}">
                      <a16:colId xmlns:a16="http://schemas.microsoft.com/office/drawing/2014/main" val="4240626915"/>
                    </a:ext>
                  </a:extLst>
                </a:gridCol>
                <a:gridCol w="986459">
                  <a:extLst>
                    <a:ext uri="{9D8B030D-6E8A-4147-A177-3AD203B41FA5}">
                      <a16:colId xmlns:a16="http://schemas.microsoft.com/office/drawing/2014/main" val="3873608904"/>
                    </a:ext>
                  </a:extLst>
                </a:gridCol>
                <a:gridCol w="98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77">
                  <a:extLst>
                    <a:ext uri="{9D8B030D-6E8A-4147-A177-3AD203B41FA5}">
                      <a16:colId xmlns:a16="http://schemas.microsoft.com/office/drawing/2014/main" val="676991272"/>
                    </a:ext>
                  </a:extLst>
                </a:gridCol>
              </a:tblGrid>
              <a:tr h="325373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rgbClr val="000000"/>
                          </a:solidFill>
                        </a:rPr>
                        <a:t>Score</a:t>
                      </a:r>
                      <a:r>
                        <a:rPr lang="en-US" sz="1400" b="1" baseline="0" noProof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rgbClr val="000000"/>
                          </a:solidFill>
                        </a:rPr>
                        <a:t>Season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rgbClr val="000000"/>
                          </a:solidFill>
                        </a:rPr>
                        <a:t>3s </a:t>
                      </a:r>
                      <a:r>
                        <a:rPr lang="en-US" sz="1400" noProof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Gusts (WMO)</a:t>
                      </a:r>
                      <a:endParaRPr lang="en-US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1s Gusts (MCH)</a:t>
                      </a:r>
                      <a:endParaRPr lang="en-US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rgbClr val="000000"/>
                          </a:solidFill>
                        </a:rPr>
                        <a:t>Relative Change</a:t>
                      </a:r>
                    </a:p>
                    <a:p>
                      <a:r>
                        <a:rPr lang="en-US" sz="1400" noProof="0" dirty="0">
                          <a:solidFill>
                            <a:srgbClr val="000000"/>
                          </a:solidFill>
                        </a:rPr>
                        <a:t>3s </a:t>
                      </a:r>
                      <a:r>
                        <a:rPr lang="en-US" sz="1400" noProof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 1s</a:t>
                      </a:r>
                      <a:endParaRPr lang="en-US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of </a:t>
                      </a:r>
                    </a:p>
                    <a:p>
                      <a:r>
                        <a:rPr lang="en-US" sz="1300" noProof="0" dirty="0"/>
                        <a:t>medium gusts</a:t>
                      </a:r>
                    </a:p>
                    <a:p>
                      <a:r>
                        <a:rPr lang="en-US" sz="1300" noProof="0" dirty="0"/>
                        <a:t>≥ 12.5 m/s (≈ 25 </a:t>
                      </a:r>
                      <a:r>
                        <a:rPr lang="en-US" sz="1300" noProof="0" dirty="0" err="1"/>
                        <a:t>kn</a:t>
                      </a:r>
                      <a:r>
                        <a:rPr lang="en-US" sz="1300" noProof="0" dirty="0"/>
                        <a:t>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23/24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24/25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9.9%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2.90%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7.6%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	11.0%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	3.50%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	8.4%</a:t>
                      </a:r>
                      <a:endParaRPr lang="en-US" sz="13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/>
                        <a:t>11%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21%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11% increase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77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of </a:t>
                      </a:r>
                    </a:p>
                    <a:p>
                      <a:r>
                        <a:rPr lang="en-US" sz="1300" noProof="0" dirty="0"/>
                        <a:t>strong gusts</a:t>
                      </a:r>
                    </a:p>
                    <a:p>
                      <a:r>
                        <a:rPr lang="en-US" sz="1300" noProof="0" dirty="0"/>
                        <a:t>≥ 20 m/s (≈ 70 km/h)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23/24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24/25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1.88%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0.227%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1.36%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	2.27%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	0.295%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>
                          <a:sym typeface="Wingdings" panose="05000000000000000000" pitchFamily="2" charset="2"/>
                        </a:rPr>
                        <a:t>	1.65%</a:t>
                      </a:r>
                      <a:endParaRPr lang="en-US" sz="1300" baseline="0" noProof="0" dirty="0"/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21%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30%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21% increase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77">
                <a:tc>
                  <a:txBody>
                    <a:bodyPr/>
                    <a:lstStyle/>
                    <a:p>
                      <a:r>
                        <a:rPr lang="en-US" sz="1300" noProof="0" dirty="0"/>
                        <a:t>Frequency of </a:t>
                      </a:r>
                    </a:p>
                    <a:p>
                      <a:r>
                        <a:rPr lang="en-US" sz="1300" noProof="0" dirty="0"/>
                        <a:t>very strong gusts</a:t>
                      </a:r>
                    </a:p>
                    <a:p>
                      <a:r>
                        <a:rPr lang="en-US" sz="1300" noProof="0" dirty="0"/>
                        <a:t>≥ 25 m/s (= 90 km/h)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23/24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</a:p>
                    <a:p>
                      <a:pPr marL="0" algn="l" defTabSz="685800" rtl="0" eaLnBrk="1" latinLnBrk="0" hangingPunct="1">
                        <a:tabLst>
                          <a:tab pos="358775" algn="dec"/>
                        </a:tabLst>
                      </a:pPr>
                      <a:r>
                        <a:rPr lang="en-US" sz="13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 24/25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0.612%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0.058%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0.367%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0.769%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0.072%</a:t>
                      </a:r>
                    </a:p>
                    <a:p>
                      <a:pPr>
                        <a:tabLst>
                          <a:tab pos="358775" algn="dec"/>
                        </a:tabLst>
                      </a:pPr>
                      <a:r>
                        <a:rPr lang="en-US" sz="1300" baseline="0" noProof="0" dirty="0"/>
                        <a:t>	0.493%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26%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24% increase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/>
                        <a:t>34% increase</a:t>
                      </a:r>
                    </a:p>
                  </a:txBody>
                  <a:tcPr marL="82089" marR="82089" marT="41045" marB="4104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629577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9FBF2E4-F7C8-4653-BAC0-0AA980B625CD}"/>
              </a:ext>
            </a:extLst>
          </p:cNvPr>
          <p:cNvSpPr txBox="1"/>
          <p:nvPr/>
        </p:nvSpPr>
        <p:spPr>
          <a:xfrm>
            <a:off x="1081088" y="1100518"/>
            <a:ext cx="7326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Swiss Stations; Winter (DJF) 2023/24, Summer (JJA) 2024, Winter 2024/25</a:t>
            </a:r>
          </a:p>
        </p:txBody>
      </p:sp>
    </p:spTree>
    <p:extLst>
      <p:ext uri="{BB962C8B-B14F-4D97-AF65-F5344CB8AC3E}">
        <p14:creationId xmlns:p14="http://schemas.microsoft.com/office/powerpoint/2010/main" val="92817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F3545A-091A-42F6-8A54-22401AEA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AA345C-7D93-481D-B928-F5FB491B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E95C42-CC4C-4A9C-841C-C96F66AE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Freq</a:t>
            </a:r>
            <a:r>
              <a:rPr lang="de-CH" dirty="0"/>
              <a:t>. Medium Gusts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8C465B2-855F-4B78-B275-8A7B1D0D58E4}"/>
              </a:ext>
            </a:extLst>
          </p:cNvPr>
          <p:cNvSpPr txBox="1">
            <a:spLocks/>
          </p:cNvSpPr>
          <p:nvPr/>
        </p:nvSpPr>
        <p:spPr>
          <a:xfrm>
            <a:off x="1081089" y="1360448"/>
            <a:ext cx="4033306" cy="553162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/>
              <a:t>Gusts &gt; 12.5 m/s (≈ 25 </a:t>
            </a:r>
            <a:r>
              <a:rPr lang="de-CH" sz="1200" dirty="0" err="1"/>
              <a:t>kn</a:t>
            </a:r>
            <a:r>
              <a:rPr lang="de-CH" sz="1200" dirty="0"/>
              <a:t>)</a:t>
            </a:r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solidFill>
                  <a:srgbClr val="FF0000"/>
                </a:solidFill>
                <a:ea typeface="Segoe UI Symbol" panose="020B0502040204020203" pitchFamily="34" charset="0"/>
              </a:rPr>
              <a:t>⚊</a:t>
            </a:r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ea typeface="Segoe UI Symbol" panose="020B0502040204020203" pitchFamily="34" charset="0"/>
              </a:rPr>
              <a:t> </a:t>
            </a:r>
            <a:r>
              <a:rPr lang="de-CH" sz="1200" dirty="0"/>
              <a:t>ICON-CH1-EPS</a:t>
            </a:r>
          </a:p>
          <a:p>
            <a:r>
              <a:rPr lang="de-CH" sz="1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1s </a:t>
            </a:r>
            <a:r>
              <a:rPr lang="de-CH" sz="1200" dirty="0" err="1"/>
              <a:t>gusts</a:t>
            </a:r>
            <a:endParaRPr lang="de-CH" sz="1200" dirty="0"/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3s </a:t>
            </a:r>
            <a:r>
              <a:rPr lang="de-CH" sz="1200" dirty="0" err="1"/>
              <a:t>gusts</a:t>
            </a:r>
            <a:endParaRPr lang="de-CH" sz="1200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81F77A0-60F7-4537-AF2D-859704FAB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54170" r="11983" b="9505"/>
          <a:stretch/>
        </p:blipFill>
        <p:spPr bwMode="auto">
          <a:xfrm>
            <a:off x="4797160" y="606538"/>
            <a:ext cx="3731396" cy="19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76DADA51-6228-41A5-84E2-98DB1C0A9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6" r="11941" b="-1"/>
          <a:stretch/>
        </p:blipFill>
        <p:spPr bwMode="auto">
          <a:xfrm>
            <a:off x="4589939" y="1364708"/>
            <a:ext cx="3944541" cy="14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8589DE-E550-4C7A-8F6D-295E82DCFAA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55983" r="12028" b="9107"/>
          <a:stretch/>
        </p:blipFill>
        <p:spPr bwMode="auto">
          <a:xfrm>
            <a:off x="4854364" y="2750832"/>
            <a:ext cx="3657269" cy="15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84F79D-38CC-4AB8-B02A-474F354280C6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4" r="12057"/>
          <a:stretch/>
        </p:blipFill>
        <p:spPr bwMode="auto">
          <a:xfrm>
            <a:off x="4614054" y="3010989"/>
            <a:ext cx="3897580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D9E57-3AE8-4F9A-BD84-17E86E5AD13A}"/>
              </a:ext>
            </a:extLst>
          </p:cNvPr>
          <p:cNvSpPr txBox="1"/>
          <p:nvPr/>
        </p:nvSpPr>
        <p:spPr>
          <a:xfrm>
            <a:off x="5228363" y="73118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2023/24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276D5-7A06-41FF-BA82-614931118A43}"/>
              </a:ext>
            </a:extLst>
          </p:cNvPr>
          <p:cNvSpPr txBox="1"/>
          <p:nvPr/>
        </p:nvSpPr>
        <p:spPr>
          <a:xfrm>
            <a:off x="5228363" y="437024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2024/25</a:t>
            </a:r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BC345A9-130D-42CB-9868-3BFCFC9892A5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56999" r="12282" b="9107"/>
          <a:stretch/>
        </p:blipFill>
        <p:spPr bwMode="auto">
          <a:xfrm>
            <a:off x="727854" y="2423159"/>
            <a:ext cx="3662955" cy="1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6C2CD1F-DA94-4E0D-8403-216AA9C4BFDC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5"/>
          <a:stretch/>
        </p:blipFill>
        <p:spPr bwMode="auto">
          <a:xfrm>
            <a:off x="457247" y="2243055"/>
            <a:ext cx="4480569" cy="23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9F7693-2E81-474D-B24C-44CE2432C052}"/>
              </a:ext>
            </a:extLst>
          </p:cNvPr>
          <p:cNvSpPr txBox="1"/>
          <p:nvPr/>
        </p:nvSpPr>
        <p:spPr>
          <a:xfrm>
            <a:off x="941039" y="2477096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JJA 2024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4733D-7E9D-45AC-9C9D-749D104DD043}"/>
              </a:ext>
            </a:extLst>
          </p:cNvPr>
          <p:cNvSpPr txBox="1"/>
          <p:nvPr/>
        </p:nvSpPr>
        <p:spPr>
          <a:xfrm>
            <a:off x="993783" y="9158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Diurnal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4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F3545A-091A-42F6-8A54-22401AEA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AA345C-7D93-481D-B928-F5FB491B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E95C42-CC4C-4A9C-841C-C96F66AE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Freq</a:t>
            </a:r>
            <a:r>
              <a:rPr lang="de-CH" dirty="0"/>
              <a:t>. Strong Gusts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8C465B2-855F-4B78-B275-8A7B1D0D58E4}"/>
              </a:ext>
            </a:extLst>
          </p:cNvPr>
          <p:cNvSpPr txBox="1">
            <a:spLocks/>
          </p:cNvSpPr>
          <p:nvPr/>
        </p:nvSpPr>
        <p:spPr>
          <a:xfrm>
            <a:off x="1081088" y="1309377"/>
            <a:ext cx="4261621" cy="553162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/>
              <a:t>Gusts &gt; 20 m/s (≈ 70 km/h)</a:t>
            </a:r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solidFill>
                  <a:srgbClr val="FF0000"/>
                </a:solidFill>
                <a:ea typeface="Segoe UI Symbol" panose="020B0502040204020203" pitchFamily="34" charset="0"/>
              </a:rPr>
              <a:t>⚊</a:t>
            </a:r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ea typeface="Segoe UI Symbol" panose="020B0502040204020203" pitchFamily="34" charset="0"/>
              </a:rPr>
              <a:t> </a:t>
            </a:r>
            <a:r>
              <a:rPr lang="de-CH" sz="1200" dirty="0"/>
              <a:t>ICON-CH1-EPS</a:t>
            </a:r>
          </a:p>
          <a:p>
            <a:r>
              <a:rPr lang="de-CH" sz="1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1s </a:t>
            </a:r>
            <a:r>
              <a:rPr lang="de-CH" sz="1200" dirty="0" err="1"/>
              <a:t>gusts</a:t>
            </a:r>
            <a:endParaRPr lang="de-CH" sz="1200" dirty="0"/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3s </a:t>
            </a:r>
            <a:r>
              <a:rPr lang="de-CH" sz="1200" dirty="0" err="1"/>
              <a:t>gusts</a:t>
            </a:r>
            <a:endParaRPr lang="de-CH" sz="1200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B035D030-2576-4516-950D-2C6E7A57D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3900" r="11530" b="9321"/>
          <a:stretch/>
        </p:blipFill>
        <p:spPr bwMode="auto">
          <a:xfrm>
            <a:off x="4826725" y="574766"/>
            <a:ext cx="3762103" cy="18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F64070A-0677-4F35-B956-46D5AD7EA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9" r="11433"/>
          <a:stretch/>
        </p:blipFill>
        <p:spPr bwMode="auto">
          <a:xfrm>
            <a:off x="4591597" y="1182189"/>
            <a:ext cx="3997232" cy="15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9F7693-2E81-474D-B24C-44CE2432C052}"/>
              </a:ext>
            </a:extLst>
          </p:cNvPr>
          <p:cNvSpPr txBox="1"/>
          <p:nvPr/>
        </p:nvSpPr>
        <p:spPr>
          <a:xfrm>
            <a:off x="1145463" y="1883184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JJA 2024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8B4B8-D035-4034-B4FA-60C23E4E2D79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56491" r="11140" b="9615"/>
          <a:stretch/>
        </p:blipFill>
        <p:spPr bwMode="auto">
          <a:xfrm>
            <a:off x="881446" y="2539081"/>
            <a:ext cx="3737153" cy="17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5D49FE9-18C6-4978-8444-791EA1FF4DAA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1"/>
          <a:stretch/>
        </p:blipFill>
        <p:spPr bwMode="auto">
          <a:xfrm>
            <a:off x="633825" y="2304764"/>
            <a:ext cx="4480569" cy="24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EB7E0ED-306E-4124-B398-9A23D375280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54556" r="11646" b="9742"/>
          <a:stretch/>
        </p:blipFill>
        <p:spPr bwMode="auto">
          <a:xfrm>
            <a:off x="4874347" y="2599509"/>
            <a:ext cx="3714481" cy="18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FE214F4-995C-4B7D-8EDB-DDAD7C9283E0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6" r="11658" b="3583"/>
          <a:stretch/>
        </p:blipFill>
        <p:spPr bwMode="auto">
          <a:xfrm>
            <a:off x="4630595" y="2965269"/>
            <a:ext cx="3958234" cy="18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1276D5-7A06-41FF-BA82-614931118A43}"/>
              </a:ext>
            </a:extLst>
          </p:cNvPr>
          <p:cNvSpPr txBox="1"/>
          <p:nvPr/>
        </p:nvSpPr>
        <p:spPr>
          <a:xfrm>
            <a:off x="5139159" y="419661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2024/25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D9E57-3AE8-4F9A-BD84-17E86E5AD13A}"/>
              </a:ext>
            </a:extLst>
          </p:cNvPr>
          <p:cNvSpPr txBox="1"/>
          <p:nvPr/>
        </p:nvSpPr>
        <p:spPr>
          <a:xfrm>
            <a:off x="5036017" y="7445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2023/24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59CF3-83E3-45E2-87DB-CD8DF808B4DA}"/>
              </a:ext>
            </a:extLst>
          </p:cNvPr>
          <p:cNvSpPr txBox="1"/>
          <p:nvPr/>
        </p:nvSpPr>
        <p:spPr>
          <a:xfrm>
            <a:off x="993783" y="9158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Diurnal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20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F3545A-091A-42F6-8A54-22401AEA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AA345C-7D93-481D-B928-F5FB491B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E95C42-CC4C-4A9C-841C-C96F66AE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Freq</a:t>
            </a:r>
            <a:r>
              <a:rPr lang="de-CH" dirty="0"/>
              <a:t>. Very Strong Gusts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8C465B2-855F-4B78-B275-8A7B1D0D58E4}"/>
              </a:ext>
            </a:extLst>
          </p:cNvPr>
          <p:cNvSpPr txBox="1">
            <a:spLocks/>
          </p:cNvSpPr>
          <p:nvPr/>
        </p:nvSpPr>
        <p:spPr>
          <a:xfrm>
            <a:off x="1081088" y="1349002"/>
            <a:ext cx="4261621" cy="553162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/>
              <a:t>Gusts &gt; 25 m/s (= 90 km/h)</a:t>
            </a:r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solidFill>
                  <a:srgbClr val="FF0000"/>
                </a:solidFill>
                <a:ea typeface="Segoe UI Symbol" panose="020B0502040204020203" pitchFamily="34" charset="0"/>
              </a:rPr>
              <a:t>⚊</a:t>
            </a:r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</a:t>
            </a:r>
            <a:r>
              <a:rPr lang="de-CH" sz="1200" dirty="0">
                <a:ea typeface="Segoe UI Symbol" panose="020B0502040204020203" pitchFamily="34" charset="0"/>
              </a:rPr>
              <a:t> </a:t>
            </a:r>
            <a:r>
              <a:rPr lang="de-CH" sz="1200" dirty="0"/>
              <a:t>ICON-CH1-EPS</a:t>
            </a:r>
          </a:p>
          <a:p>
            <a:r>
              <a:rPr lang="de-CH" sz="1200" dirty="0">
                <a:solidFill>
                  <a:schemeClr val="accent5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1s </a:t>
            </a:r>
            <a:r>
              <a:rPr lang="de-CH" sz="1200" dirty="0" err="1"/>
              <a:t>gusts</a:t>
            </a:r>
            <a:endParaRPr lang="de-CH" sz="1200" dirty="0"/>
          </a:p>
          <a:p>
            <a:r>
              <a:rPr lang="de-CH" sz="12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◇𝌀◇ </a:t>
            </a:r>
            <a:r>
              <a:rPr lang="de-CH" sz="1200" dirty="0"/>
              <a:t>Obs: 3s </a:t>
            </a:r>
            <a:r>
              <a:rPr lang="de-CH" sz="1200" dirty="0" err="1"/>
              <a:t>gusts</a:t>
            </a:r>
            <a:endParaRPr lang="de-CH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6BA41-E91E-4134-AA0D-3460063BB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136" t="9515" b="12722"/>
          <a:stretch/>
        </p:blipFill>
        <p:spPr>
          <a:xfrm>
            <a:off x="4813663" y="3085762"/>
            <a:ext cx="4132024" cy="122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24B72-615A-4D3D-8322-C83481F3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0105" y="2925986"/>
            <a:ext cx="4163750" cy="1663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38D5E7-8277-435D-92B5-BC102E1C7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93" t="8679" r="7934" b="12261"/>
          <a:stretch/>
        </p:blipFill>
        <p:spPr>
          <a:xfrm>
            <a:off x="4813663" y="958318"/>
            <a:ext cx="3775166" cy="1456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79CCDB-A754-41B4-81F3-EEF59BA1D4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9494" y="772027"/>
            <a:ext cx="4144157" cy="1943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D9E57-3AE8-4F9A-BD84-17E86E5AD13A}"/>
              </a:ext>
            </a:extLst>
          </p:cNvPr>
          <p:cNvSpPr txBox="1"/>
          <p:nvPr/>
        </p:nvSpPr>
        <p:spPr>
          <a:xfrm>
            <a:off x="5114394" y="97967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2023/24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276D5-7A06-41FF-BA82-614931118A43}"/>
              </a:ext>
            </a:extLst>
          </p:cNvPr>
          <p:cNvSpPr txBox="1"/>
          <p:nvPr/>
        </p:nvSpPr>
        <p:spPr>
          <a:xfrm>
            <a:off x="5114394" y="40079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DJF 2024/25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459AA6-C8EB-488B-BE87-105FF299EA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27" t="9397" r="7756" b="13493"/>
          <a:stretch/>
        </p:blipFill>
        <p:spPr>
          <a:xfrm>
            <a:off x="855617" y="2396610"/>
            <a:ext cx="3775165" cy="1844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33D22B-EE8B-47EC-8DB3-69086D08AC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712" y="2079449"/>
            <a:ext cx="4221299" cy="25668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9F7693-2E81-474D-B24C-44CE2432C052}"/>
              </a:ext>
            </a:extLst>
          </p:cNvPr>
          <p:cNvSpPr txBox="1"/>
          <p:nvPr/>
        </p:nvSpPr>
        <p:spPr>
          <a:xfrm>
            <a:off x="1081088" y="2403441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JJA 2024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89901-8E90-4F2D-AFF4-142C430CFF50}"/>
              </a:ext>
            </a:extLst>
          </p:cNvPr>
          <p:cNvSpPr txBox="1"/>
          <p:nvPr/>
        </p:nvSpPr>
        <p:spPr>
          <a:xfrm>
            <a:off x="989188" y="8964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Diurnal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78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BF4D2-0941-4E63-B40A-498944D6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Pirmin.Kaufmann@MeteoSwiss.ch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3DFE5-8552-43A3-B799-ECB3E3A6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9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FEE76-A201-4C4C-97C3-E062F5EF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Performance 1 s Gusts 6 h Max.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064F-7828-4125-9012-158A0DB00A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/>
              <a:t>Winter 2024/25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gusts: </a:t>
            </a:r>
            <a:br>
              <a:rPr lang="en-US" dirty="0"/>
            </a:br>
            <a:r>
              <a:rPr lang="en-US" dirty="0"/>
              <a:t>(seemingly) underestimated by ICON models</a:t>
            </a:r>
            <a:br>
              <a:rPr lang="en-US" dirty="0"/>
            </a:br>
            <a:r>
              <a:rPr lang="en-US" dirty="0"/>
              <a:t>(overestimated by IFS)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strong gusts: </a:t>
            </a:r>
            <a:br>
              <a:rPr lang="en-US" dirty="0"/>
            </a:br>
            <a:r>
              <a:rPr lang="en-US" dirty="0"/>
              <a:t>about ok in ICON-CH1 </a:t>
            </a:r>
            <a:br>
              <a:rPr lang="en-US" dirty="0"/>
            </a:br>
            <a:r>
              <a:rPr lang="en-US" dirty="0"/>
              <a:t>underestimated in ICON-CH2 (missing in IFS)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ACED4E-9F9D-4F4E-9C39-5E07B355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1025847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0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1F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1" id="{48F695A5-A46A-4E46-8D01-64E065B0D1A0}" vid="{D001F088-EA64-8241-985B-F2BBFFCFBC3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771</Words>
  <Application>Microsoft Office PowerPoint</Application>
  <PresentationFormat>Custom</PresentationFormat>
  <Paragraphs>191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 Symbol</vt:lpstr>
      <vt:lpstr>Wingdings</vt:lpstr>
      <vt:lpstr>Office</vt:lpstr>
      <vt:lpstr>Impact of Gust Measurement Standards</vt:lpstr>
      <vt:lpstr>WMO Definition of Gust</vt:lpstr>
      <vt:lpstr>WMO-No. 8</vt:lpstr>
      <vt:lpstr>However …</vt:lpstr>
      <vt:lpstr>Measured Frequencies of Occurrence</vt:lpstr>
      <vt:lpstr>Freq. Medium Gusts</vt:lpstr>
      <vt:lpstr>Freq. Strong Gusts</vt:lpstr>
      <vt:lpstr>Freq. Very Strong Gusts</vt:lpstr>
      <vt:lpstr>Model Performance 1 s Gusts 6 h Max.</vt:lpstr>
      <vt:lpstr>Change in ICON-CH1-EPS Scores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Reto Portmann</dc:creator>
  <cp:lastModifiedBy>Kaufmann Pirmin</cp:lastModifiedBy>
  <cp:revision>104</cp:revision>
  <dcterms:created xsi:type="dcterms:W3CDTF">2022-06-20T14:21:22Z</dcterms:created>
  <dcterms:modified xsi:type="dcterms:W3CDTF">2025-08-29T08:13:17Z</dcterms:modified>
</cp:coreProperties>
</file>