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2568" r:id="rId3"/>
    <p:sldId id="2572" r:id="rId4"/>
    <p:sldId id="2574" r:id="rId5"/>
    <p:sldId id="2575" r:id="rId6"/>
    <p:sldId id="257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99"/>
    <a:srgbClr val="FFCCFF"/>
    <a:srgbClr val="3333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1317" autoAdjust="0"/>
  </p:normalViewPr>
  <p:slideViewPr>
    <p:cSldViewPr snapToGrid="0">
      <p:cViewPr>
        <p:scale>
          <a:sx n="36" d="100"/>
          <a:sy n="36" d="100"/>
        </p:scale>
        <p:origin x="1443" y="1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98E72-756D-45EE-AA83-E927BEDC25AA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F35FF-ADA2-49AB-8164-8CE312360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991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89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1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2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14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4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55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04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98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12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5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45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C7071-FC29-42A9-AD9B-FAE236262BC4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CF772-E68F-4361-BA8B-04E036CC7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19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5F66AF-EDEA-1EA3-627F-1721E44CFCCC}"/>
              </a:ext>
            </a:extLst>
          </p:cNvPr>
          <p:cNvSpPr txBox="1"/>
          <p:nvPr/>
        </p:nvSpPr>
        <p:spPr>
          <a:xfrm>
            <a:off x="0" y="1820368"/>
            <a:ext cx="91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Common Plots Activity Restructure</a:t>
            </a:r>
            <a:endParaRPr lang="en-US" sz="2400" dirty="0">
              <a:solidFill>
                <a:schemeClr val="bg1"/>
              </a:solidFill>
              <a:latin typeface="Century Gothic" pitchFamily="34" charset="0"/>
            </a:endParaRPr>
          </a:p>
          <a:p>
            <a:endParaRPr lang="en-US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6" name="Picture 5" descr="logo2nd">
            <a:extLst>
              <a:ext uri="{FF2B5EF4-FFF2-40B4-BE49-F238E27FC236}">
                <a16:creationId xmlns:a16="http://schemas.microsoft.com/office/drawing/2014/main" id="{F5E3D37B-C970-481C-D379-7C9E221C0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41" y="6441989"/>
            <a:ext cx="1627848" cy="406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86D8BFF6-C666-7C64-93AD-44F707B837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304" y="6306490"/>
            <a:ext cx="1576988" cy="550996"/>
          </a:xfrm>
          <a:prstGeom prst="rect">
            <a:avLst/>
          </a:prstGeom>
        </p:spPr>
      </p:pic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671D7BD-D81A-642D-8216-8DD2FD3650B5}"/>
              </a:ext>
            </a:extLst>
          </p:cNvPr>
          <p:cNvSpPr txBox="1">
            <a:spLocks/>
          </p:cNvSpPr>
          <p:nvPr/>
        </p:nvSpPr>
        <p:spPr>
          <a:xfrm>
            <a:off x="1125903" y="6523556"/>
            <a:ext cx="6990474" cy="342682"/>
          </a:xfrm>
          <a:prstGeom prst="rect">
            <a:avLst/>
          </a:prstGeom>
        </p:spPr>
        <p:txBody>
          <a:bodyPr vert="horz" anchor="b"/>
          <a:lstStyle>
            <a:defPPr>
              <a:defRPr lang="it-IT"/>
            </a:defPPr>
            <a:lvl1pPr marL="0" algn="ctr" defTabSz="914400" rtl="0" eaLnBrk="1" latinLnBrk="0" hangingPunct="1">
              <a:defRPr kumimoji="0" sz="1200" kern="1200">
                <a:solidFill>
                  <a:schemeClr val="tx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i="1" dirty="0">
                <a:solidFill>
                  <a:prstClr val="black"/>
                </a:solidFill>
                <a:latin typeface="Tenorite" panose="00000500000000000000" pitchFamily="2" charset="0"/>
              </a:rPr>
              <a:t>F. </a:t>
            </a:r>
            <a:r>
              <a:rPr lang="en-US" sz="1600" i="1" dirty="0" err="1">
                <a:solidFill>
                  <a:prstClr val="black"/>
                </a:solidFill>
                <a:latin typeface="Tenorite" panose="00000500000000000000" pitchFamily="2" charset="0"/>
              </a:rPr>
              <a:t>Gofa</a:t>
            </a:r>
            <a:r>
              <a:rPr lang="en-US" sz="1600" i="1" dirty="0">
                <a:solidFill>
                  <a:prstClr val="black"/>
                </a:solidFill>
                <a:latin typeface="Tenorite" panose="00000500000000000000" pitchFamily="2" charset="0"/>
              </a:rPr>
              <a:t>, </a:t>
            </a:r>
            <a:r>
              <a:rPr kumimoji="0" lang="en-US" sz="1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Tenorite" panose="00000500000000000000" pitchFamily="2" charset="0"/>
              </a:rPr>
              <a:t>27</a:t>
            </a:r>
            <a:r>
              <a:rPr lang="en-US" sz="1600" i="1" baseline="30000" dirty="0" err="1">
                <a:solidFill>
                  <a:prstClr val="black"/>
                </a:solidFill>
                <a:latin typeface="Tenorite" panose="00000500000000000000" pitchFamily="2" charset="0"/>
              </a:rPr>
              <a:t>th</a:t>
            </a:r>
            <a:r>
              <a:rPr kumimoji="0" lang="en-US" sz="1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Tenorite" panose="00000500000000000000" pitchFamily="2" charset="0"/>
              </a:rPr>
              <a:t> COSMO General Meeting, Basel</a:t>
            </a:r>
            <a:r>
              <a:rPr lang="en-US" sz="1600" i="1" dirty="0">
                <a:solidFill>
                  <a:prstClr val="black"/>
                </a:solidFill>
                <a:latin typeface="Tenorite" panose="00000500000000000000" pitchFamily="2" charset="0"/>
              </a:rPr>
              <a:t>, 01</a:t>
            </a:r>
            <a:r>
              <a:rPr kumimoji="0" lang="en-US" sz="1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Tenorite" panose="00000500000000000000" pitchFamily="2" charset="0"/>
              </a:rPr>
              <a:t> Sept 2025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71F7C6-5EBA-D646-1CEF-90172693E29D}"/>
              </a:ext>
            </a:extLst>
          </p:cNvPr>
          <p:cNvSpPr txBox="1"/>
          <p:nvPr/>
        </p:nvSpPr>
        <p:spPr>
          <a:xfrm>
            <a:off x="345990" y="2774475"/>
            <a:ext cx="862530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9710" algn="just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activity concerns the calculation and representation of verification results using the operational ICON-LAM implementations in each service, both det and eps</a:t>
            </a:r>
            <a:r>
              <a:rPr 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with MEC-FFV2 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platform </a:t>
            </a:r>
          </a:p>
          <a:p>
            <a:pPr marR="219710" algn="just">
              <a:buNone/>
            </a:pPr>
            <a:endParaRPr lang="en-US" sz="16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219710" algn="just">
              <a:buNone/>
            </a:pPr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Reasoning:</a:t>
            </a:r>
          </a:p>
          <a:p>
            <a:pPr marL="285750" marR="219710" indent="-285750" algn="just">
              <a:buFont typeface="Wingdings" panose="05000000000000000000" pitchFamily="2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Common Plot verification activity has steadily expanded, both in terms of scope and complexity.</a:t>
            </a:r>
          </a:p>
          <a:p>
            <a:pPr marL="285750" marR="219710" indent="-285750" algn="just">
              <a:buFont typeface="Wingdings" panose="05000000000000000000" pitchFamily="2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Integration of deterministic (limited area and global), ensemble models and additional statistical requirements has increased the operational workload</a:t>
            </a:r>
          </a:p>
          <a:p>
            <a:pPr marL="285750" marR="219710" indent="-285750" algn="just">
              <a:buFont typeface="Wingdings" panose="05000000000000000000" pitchFamily="2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Important to reformulate and reassign roles to ensure the sustainable continuation and quality of the CP activity.</a:t>
            </a:r>
          </a:p>
          <a:p>
            <a:pPr marL="285750" marR="219710" indent="-285750" algn="just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whether there is sufficient interest to continue the activity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450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BBFCC006-4744-F741-F985-85BD7D783DA3}"/>
              </a:ext>
            </a:extLst>
          </p:cNvPr>
          <p:cNvSpPr/>
          <p:nvPr/>
        </p:nvSpPr>
        <p:spPr>
          <a:xfrm>
            <a:off x="0" y="0"/>
            <a:ext cx="9011117" cy="89155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Structure &amp; </a:t>
            </a:r>
            <a:r>
              <a:rPr lang="el-GR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Responsibilities</a:t>
            </a: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DB0E57-5DEE-D201-8D16-225BB92BBF85}"/>
              </a:ext>
            </a:extLst>
          </p:cNvPr>
          <p:cNvSpPr txBox="1"/>
          <p:nvPr/>
        </p:nvSpPr>
        <p:spPr>
          <a:xfrm>
            <a:off x="132883" y="759651"/>
            <a:ext cx="87579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lvl="0" algn="just">
              <a:buClr>
                <a:srgbClr val="000000"/>
              </a:buClr>
              <a:buSzPts val="1200"/>
              <a:tabLst>
                <a:tab pos="497840" algn="l"/>
              </a:tabLst>
            </a:pPr>
            <a:r>
              <a:rPr lang="en-US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1. MEC-FFV2 Seasonal Management</a:t>
            </a:r>
          </a:p>
          <a:p>
            <a:pPr marL="342900" marR="1096010" lvl="0" indent="-342900" algn="just">
              <a:buClr>
                <a:srgbClr val="000000"/>
              </a:buClr>
              <a:buSzPts val="1200"/>
              <a:buFont typeface="+mj-lt"/>
              <a:buAutoNum type="arabicPeriod"/>
              <a:tabLst>
                <a:tab pos="497840" algn="l"/>
              </a:tabLst>
            </a:pP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2641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Currently: 0.25 FTEs / year= 55days ~2.5 months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2641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Proposed FTEs/y: 0.3(i.e. 0.1/season)=66days~6 months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2641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Proposed Person: S. Gabrian, S. </a:t>
            </a:r>
            <a:r>
              <a:rPr lang="en-US" b="1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Dinicila</a:t>
            </a:r>
            <a:r>
              <a:rPr lang="en-US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NMA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342900" marR="1096010" lvl="0" indent="-342900" algn="just"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Align FF files from various services and run FFV2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marR="1096010" lvl="0" indent="-342900" algn="just"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Upload </a:t>
            </a:r>
            <a:r>
              <a:rPr lang="en-US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correctly named </a:t>
            </a:r>
            <a:r>
              <a:rPr lang="en-US" u="sng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Rdata</a:t>
            </a:r>
            <a:r>
              <a:rPr lang="en-US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 files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 (nomenclature description file available) on shiny COSMO web pages for all appropriate Common Areas and for all different statistical outputs (continuous, categorical, by station, upper air, etc.), </a:t>
            </a:r>
            <a:r>
              <a:rPr lang="en-US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for det and eps models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marR="109474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Keep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cosmo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 server organized from duplicates and older verification data.</a:t>
            </a:r>
          </a:p>
          <a:p>
            <a:pPr marR="1094740" lvl="0" algn="just">
              <a:spcAft>
                <a:spcPts val="600"/>
              </a:spcAft>
              <a:tabLst>
                <a:tab pos="497840" algn="l"/>
              </a:tabLst>
            </a:pP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2641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Proposed Person: F. </a:t>
            </a:r>
            <a:r>
              <a:rPr lang="en-US" b="1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Fundel</a:t>
            </a:r>
            <a:r>
              <a:rPr lang="en-US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DWD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2641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Proposed FTEs/y: 0.05=11days~0.5months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342900" marR="1096010" lvl="0" indent="-342900" algn="just"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Update the system with new FFV2 statistical package versions 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marR="1096010" lvl="0" indent="-342900" algn="just"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Incorporate new features in CP activity: e.g. 6h precipitation in all timesteps, additional conditional verification tests, new scores, etc.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2036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27EC3-B93E-6043-1BDC-24C4E9E9BD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88F99412-E7AA-AD36-1007-9AD221A43606}"/>
              </a:ext>
            </a:extLst>
          </p:cNvPr>
          <p:cNvSpPr/>
          <p:nvPr/>
        </p:nvSpPr>
        <p:spPr>
          <a:xfrm>
            <a:off x="0" y="0"/>
            <a:ext cx="9011117" cy="89155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Structure &amp; </a:t>
            </a:r>
            <a:r>
              <a:rPr lang="el-GR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Responsibilities</a:t>
            </a: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E0622C-1EFB-964C-88E0-4E2DB2681F0A}"/>
              </a:ext>
            </a:extLst>
          </p:cNvPr>
          <p:cNvSpPr txBox="1"/>
          <p:nvPr/>
        </p:nvSpPr>
        <p:spPr>
          <a:xfrm>
            <a:off x="132883" y="759651"/>
            <a:ext cx="8757900" cy="574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l-GR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4740" lvl="0" algn="just">
              <a:spcAft>
                <a:spcPts val="300"/>
              </a:spcAft>
              <a:buClr>
                <a:srgbClr val="000000"/>
              </a:buClr>
              <a:buSzPts val="1200"/>
              <a:tabLst>
                <a:tab pos="497840" algn="l"/>
              </a:tabLst>
            </a:pPr>
            <a:r>
              <a:rPr lang="en-US" b="1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2. Observation retrieval and adaptation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342900" marR="1094740" lvl="0" indent="-342900" algn="just">
              <a:spcBef>
                <a:spcPts val="600"/>
              </a:spcBef>
              <a:buFont typeface="+mj-lt"/>
              <a:buAutoNum type="alphaUcPeriod"/>
              <a:tabLst>
                <a:tab pos="49784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Retrieve observations (SYNOP, TEMP) from MARS</a:t>
            </a:r>
            <a:endParaRPr lang="en-GB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70510" marR="1096010" algn="just">
              <a:buNone/>
              <a:tabLst>
                <a:tab pos="49784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(ECMWF), convert to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netcdf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upload on common server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Currently: 0 FTEs / year (included in Task1 above)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b="1" i="1" dirty="0" err="1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ProposedFTEs</a:t>
            </a:r>
            <a:r>
              <a:rPr lang="en-US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/y:0.08(i.e.0.02/season)=18days~0.8mths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Proposed Person: M. Bogdan, NMA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b="1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lvl="0" algn="just">
              <a:tabLst>
                <a:tab pos="49784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B. Retrieve hdf5 precipitation files from OPERA. Convert to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grib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Upload on common server. </a:t>
            </a:r>
            <a:endParaRPr lang="en-GB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213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Currently: 0.04 FTEs / y= 9 days ~0.4 months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7213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 FTEs/y: 0.04 FTEs / y= 9 days ~0.4 months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7213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 Person: </a:t>
            </a:r>
            <a:r>
              <a:rPr lang="en-US" b="1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F.Gofa</a:t>
            </a:r>
            <a:r>
              <a:rPr lang="en-US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HNMS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b="1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lvl="0" algn="just">
              <a:buClr>
                <a:srgbClr val="000000"/>
              </a:buClr>
              <a:buSzPts val="1200"/>
              <a:tabLst>
                <a:tab pos="497840" algn="l"/>
              </a:tabLst>
            </a:pPr>
            <a:r>
              <a:rPr lang="en-US" b="1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3. Preparation of FF for “Common models”- IFS</a:t>
            </a:r>
            <a:r>
              <a:rPr lang="en-US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2641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Currently: 0.05 FTEs/year=11days~0.5months 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2641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b="1" i="1" dirty="0">
                <a:solidFill>
                  <a:srgbClr val="EE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Proposed FTEs/y: 0.05 FTEs/year=11days~0.5months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2641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Proposed Person: F. </a:t>
            </a:r>
            <a:r>
              <a:rPr lang="en-US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Fundel</a:t>
            </a:r>
            <a:r>
              <a:rPr lang="en-US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DWD or </a:t>
            </a:r>
            <a:r>
              <a:rPr lang="en-US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A.Iriza</a:t>
            </a:r>
            <a:r>
              <a:rPr lang="en-US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-Burca, NMA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lvl="0" algn="just">
              <a:tabLst>
                <a:tab pos="497840" algn="l"/>
              </a:tabLst>
            </a:pPr>
            <a:r>
              <a:rPr lang="en-US" b="1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IFS:</a:t>
            </a:r>
            <a:r>
              <a:rPr lang="en-US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 Retrieve models output with required fields from det global model. Run MEC and create FFs for all seasons, upload them on common server 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94855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2FE97B-F265-84FE-AAFA-7D9081E72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557E8797-6E41-8197-58CE-B90B15601D98}"/>
              </a:ext>
            </a:extLst>
          </p:cNvPr>
          <p:cNvSpPr/>
          <p:nvPr/>
        </p:nvSpPr>
        <p:spPr>
          <a:xfrm>
            <a:off x="0" y="0"/>
            <a:ext cx="9011117" cy="717452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Structure &amp; </a:t>
            </a:r>
            <a:r>
              <a:rPr lang="el-GR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Responsibilities</a:t>
            </a: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1C853E-8514-9FD7-EBD1-EFFD6217051F}"/>
              </a:ext>
            </a:extLst>
          </p:cNvPr>
          <p:cNvSpPr txBox="1"/>
          <p:nvPr/>
        </p:nvSpPr>
        <p:spPr>
          <a:xfrm>
            <a:off x="66440" y="520499"/>
            <a:ext cx="9077559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1360" marR="1096010" algn="just">
              <a:buNone/>
              <a:tabLst>
                <a:tab pos="49784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lvl="0" algn="just">
              <a:buClr>
                <a:srgbClr val="000000"/>
              </a:buClr>
              <a:buSzPts val="1200"/>
              <a:tabLst>
                <a:tab pos="497840" algn="l"/>
              </a:tabLst>
            </a:pPr>
            <a:r>
              <a:rPr lang="en-US" b="1" dirty="0">
                <a:latin typeface="Arial" panose="020B0604020202020204" pitchFamily="34" charset="0"/>
                <a:ea typeface="Courier New" panose="02070309020205020404" pitchFamily="49" charset="0"/>
              </a:rPr>
              <a:t>4. </a:t>
            </a:r>
            <a:r>
              <a:rPr lang="en-US" b="1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Preparation of FF for “Common models”- ICON-Gb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sz="16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Currently: 0 FTEs/years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sz="1600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 FTEs/y: 0.05 FTEs/year=11days~0.5months 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sz="1600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 Person: F. </a:t>
            </a:r>
            <a:r>
              <a:rPr lang="en-US" sz="1600" b="1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Fundel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lvl="0" algn="just">
              <a:tabLst>
                <a:tab pos="497840" algn="l"/>
              </a:tabLst>
            </a:pPr>
            <a:r>
              <a:rPr lang="en-US" sz="1600" b="1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ICON:</a:t>
            </a: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 Retrieve models output with required fields. Run MEC and produce FFs for all seasons, upload them on common server 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721360" marR="1096010" algn="just">
              <a:buNone/>
              <a:tabLst>
                <a:tab pos="49784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lvl="0" algn="just">
              <a:buClr>
                <a:srgbClr val="000000"/>
              </a:buClr>
              <a:buSzPts val="1200"/>
              <a:tabLst>
                <a:tab pos="497840" algn="l"/>
              </a:tabLst>
            </a:pPr>
            <a:r>
              <a:rPr lang="en-US" b="1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5. Preparation of FF/</a:t>
            </a:r>
            <a:r>
              <a:rPr lang="en-US" b="1" dirty="0" err="1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Rdata</a:t>
            </a:r>
            <a:r>
              <a:rPr lang="en-US" b="1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 files for COSMO/ICON-LEPS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algn="just">
              <a:buNone/>
              <a:tabLst>
                <a:tab pos="497840" algn="l"/>
              </a:tabLst>
            </a:pPr>
            <a:r>
              <a:rPr lang="en-US" sz="1600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6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Currently: 0.05 FTEs/y=11days~0.5months </a:t>
            </a:r>
            <a:r>
              <a:rPr lang="en-US" sz="1600" b="1" i="1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(only det</a:t>
            </a:r>
            <a:r>
              <a:rPr lang="en-US" sz="16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sz="1600" b="1" i="1" dirty="0">
                <a:solidFill>
                  <a:srgbClr val="EE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Proposed FTEs/y: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sz="16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Proposed Person: D. </a:t>
            </a:r>
            <a:r>
              <a:rPr lang="en-US" sz="16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Boucouvala</a:t>
            </a:r>
            <a:r>
              <a:rPr lang="en-US" sz="16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HNMS or </a:t>
            </a:r>
            <a:r>
              <a:rPr lang="en-US" sz="16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F.Fundel</a:t>
            </a:r>
            <a:r>
              <a:rPr lang="en-US" sz="16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DWD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lvl="0" algn="just">
              <a:tabLst>
                <a:tab pos="497840" algn="l"/>
              </a:tabLst>
            </a:pPr>
            <a:r>
              <a:rPr lang="en-US" sz="1600" b="1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COSMO/ICON-LEPS:</a:t>
            </a: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 Get full member model output (ECMWF </a:t>
            </a:r>
            <a:r>
              <a:rPr lang="en-US" sz="1600" dirty="0" err="1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hpc</a:t>
            </a: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) and run MEC for FF </a:t>
            </a:r>
            <a:r>
              <a:rPr lang="en-US" sz="1600" dirty="0" err="1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productiion</a:t>
            </a: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. Run FFV2 for seasonal scores. Transfer to COSMO shiny server</a:t>
            </a:r>
            <a:endParaRPr lang="en-GB" sz="1600" dirty="0">
              <a:latin typeface="Times New Roman" panose="02020603050405020304" pitchFamily="18" charset="0"/>
              <a:ea typeface="Courier New" panose="02070309020205020404" pitchFamily="49" charset="0"/>
              <a:cs typeface="Symbol" panose="05050102010706020507" pitchFamily="18" charset="2"/>
            </a:endParaRPr>
          </a:p>
          <a:p>
            <a:pPr marR="1096010" lvl="0" algn="just">
              <a:tabLst>
                <a:tab pos="497840" algn="l"/>
              </a:tabLst>
            </a:pPr>
            <a:r>
              <a:rPr lang="en-US" sz="1600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*</a:t>
            </a:r>
            <a:r>
              <a:rPr lang="en-US" sz="1400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with the transition to ICON-LEPS, FFs can be produced directly as part of the model output</a:t>
            </a:r>
            <a:endParaRPr lang="en-GB" sz="14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algn="just">
              <a:buNone/>
              <a:tabLst>
                <a:tab pos="497840" algn="l"/>
              </a:tabLst>
            </a:pPr>
            <a:r>
              <a:rPr lang="en-US" sz="1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lvl="0" algn="just">
              <a:buClr>
                <a:srgbClr val="000000"/>
              </a:buClr>
              <a:buSzPts val="1200"/>
              <a:tabLst>
                <a:tab pos="497840" algn="l"/>
              </a:tabLst>
            </a:pPr>
            <a:r>
              <a:rPr lang="en-US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6. Spatial Verification (VAST) 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sz="1600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6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Currently: 0.07 FTEs/y = 15days ~0.7months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57200" marR="1096010" algn="just">
              <a:buNone/>
              <a:tabLst>
                <a:tab pos="497840" algn="l"/>
              </a:tabLst>
            </a:pPr>
            <a:r>
              <a:rPr lang="en-US" sz="1600" b="1" dirty="0">
                <a:solidFill>
                  <a:srgbClr val="C9211E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600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 FTEs/y= 0.1 (i.e. 0.025/season) = 22days ~1month  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it-IT" sz="1600" b="1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</a:t>
            </a:r>
            <a:r>
              <a:rPr lang="it-IT" sz="1600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sz="1600" b="1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Person</a:t>
            </a:r>
            <a:r>
              <a:rPr lang="it-IT" sz="1600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N. Vela, ARPA-PT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342900" marR="715010" lvl="0" indent="-342900" algn="just"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Collect and adapt input GRIB1/2 Precipitation files for </a:t>
            </a:r>
            <a:r>
              <a:rPr lang="en-US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VAST2.0</a:t>
            </a: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 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marR="715010" lvl="0" indent="-342900" algn="just"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Run VAST for FSS/POD/FAR/FBI/TS scores for a number of spatial windows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marR="715010" lvl="0" indent="-342900" algn="just"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Prepare seasonal/annual summary (for COSMO-GM presentation and newsletter section).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marR="715010" lvl="0" indent="-342900" algn="just"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Update and revise VAST software, update manual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algn="just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3871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E9DF3-CE75-1CC4-E902-E512C5459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5851408A-2AE3-CBF2-3787-DFEAB716AB8E}"/>
              </a:ext>
            </a:extLst>
          </p:cNvPr>
          <p:cNvSpPr/>
          <p:nvPr/>
        </p:nvSpPr>
        <p:spPr>
          <a:xfrm>
            <a:off x="0" y="0"/>
            <a:ext cx="9011117" cy="89155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Structure &amp; </a:t>
            </a:r>
            <a:r>
              <a:rPr lang="el-GR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Responsibilities</a:t>
            </a: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DB2B28-A58D-A5BC-3F53-5B81290DFAF0}"/>
              </a:ext>
            </a:extLst>
          </p:cNvPr>
          <p:cNvSpPr txBox="1"/>
          <p:nvPr/>
        </p:nvSpPr>
        <p:spPr>
          <a:xfrm>
            <a:off x="132883" y="891550"/>
            <a:ext cx="87579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l-GR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 </a:t>
            </a:r>
            <a:r>
              <a:rPr lang="en-GB" b="1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7.</a:t>
            </a:r>
            <a:r>
              <a:rPr lang="en-GB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A. Seasonal scores: Det models</a:t>
            </a:r>
            <a:endParaRPr lang="en-GB" sz="16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92760" marR="863600" algn="just">
              <a:buNone/>
              <a:tabLst>
                <a:tab pos="497840" algn="l"/>
              </a:tabLst>
            </a:pPr>
            <a:r>
              <a:rPr lang="en-US" sz="1600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Currently:0.05FTEs/y/model=11days~0.5months Total=0.4FTE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algn="just">
              <a:buNone/>
              <a:tabLst>
                <a:tab pos="497840" algn="l"/>
              </a:tabLst>
            </a:pPr>
            <a:r>
              <a:rPr lang="en-US" sz="1200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b="1" i="1" dirty="0">
                <a:solidFill>
                  <a:srgbClr val="EE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Proposed FTEs/y/model= 0.1 (0.025/season)=22d ~1month  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algn="just">
              <a:buNone/>
              <a:tabLst>
                <a:tab pos="497840" algn="l"/>
              </a:tabLst>
            </a:pPr>
            <a:r>
              <a:rPr lang="en-US" sz="1200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b="1" i="1" dirty="0">
                <a:solidFill>
                  <a:srgbClr val="EE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Total ~ 0.8 FTEs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3395" marR="53975" algn="just">
              <a:spcAft>
                <a:spcPts val="600"/>
              </a:spcAft>
              <a:buNone/>
              <a:tabLst>
                <a:tab pos="497840" algn="l"/>
              </a:tabLst>
            </a:pP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Proposed Person (per service): M. Bogdan (NMA), F. </a:t>
            </a:r>
            <a:r>
              <a:rPr lang="en-US" sz="12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Fundel</a:t>
            </a: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(DWD), </a:t>
            </a:r>
            <a:r>
              <a:rPr lang="en-US" sz="12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D.Boucouvala</a:t>
            </a: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(HNMS), N. </a:t>
            </a:r>
            <a:r>
              <a:rPr lang="en-US" sz="12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Zaccariello</a:t>
            </a: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and F. </a:t>
            </a:r>
            <a:r>
              <a:rPr lang="en-US" sz="12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Batignani</a:t>
            </a: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(CNMCA), A. </a:t>
            </a:r>
            <a:r>
              <a:rPr lang="en-US" sz="12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Surowiecki</a:t>
            </a: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(IMGW-PIB), A. Pauling (MCH), P. </a:t>
            </a:r>
            <a:r>
              <a:rPr lang="en-US" sz="12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Khain</a:t>
            </a: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(IMS), T. Gastaldo (ARPAE).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406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Produce FF (MEC) for the complete simulation domain for deterministic models and </a:t>
            </a:r>
            <a:r>
              <a:rPr lang="en-US" sz="16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cntr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 run (for EPS models). Upload them on </a:t>
            </a:r>
            <a:r>
              <a:rPr lang="en-US" sz="1600" i="1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common server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.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06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Extract GRIB </a:t>
            </a:r>
            <a:r>
              <a:rPr lang="en-US" sz="1600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precipitation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 files and upload them on FTP server for Spatial Verification (see 6).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06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Provide information on operational model version/changes of </a:t>
            </a:r>
            <a:r>
              <a:rPr lang="en-US" sz="16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fcst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 data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06400" algn="l"/>
              </a:tabLst>
            </a:pPr>
            <a:r>
              <a:rPr lang="en-US" sz="1600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Present verification analysis over national domains during Model Errors annual workshop and GM parallel session meetings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492760" algn="just">
              <a:buNone/>
              <a:tabLst>
                <a:tab pos="406400" algn="l"/>
              </a:tabLst>
            </a:pPr>
            <a:r>
              <a:rPr lang="en-US" sz="1800" u="none" strike="noStrike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	</a:t>
            </a:r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B. Seasonal scores: EPS models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algn="just">
              <a:buNone/>
              <a:tabLst>
                <a:tab pos="406400" algn="l"/>
              </a:tabLst>
            </a:pPr>
            <a:r>
              <a:rPr lang="en-US" sz="1200" i="1" dirty="0">
                <a:effectLst/>
                <a:latin typeface="Arial" panose="020B0604020202020204" pitchFamily="34" charset="0"/>
                <a:ea typeface="Courier New" panose="02070309020205020404" pitchFamily="49" charset="0"/>
              </a:rPr>
              <a:t>		(after successful completion of CARMENS on a national level)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sz="1200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Currently: 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algn="just">
              <a:buNone/>
              <a:tabLst>
                <a:tab pos="497840" algn="l"/>
              </a:tabLst>
            </a:pPr>
            <a:r>
              <a:rPr lang="en-US" sz="1200" b="1" dirty="0">
                <a:solidFill>
                  <a:srgbClr val="C9211E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b="1" i="1" dirty="0">
                <a:solidFill>
                  <a:srgbClr val="EE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Proposed FTEs/y:</a:t>
            </a:r>
            <a:r>
              <a:rPr lang="en-US" sz="1200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57200" marR="53340" algn="just">
              <a:buNone/>
              <a:tabLst>
                <a:tab pos="497840" algn="l"/>
              </a:tabLst>
            </a:pPr>
            <a:r>
              <a:rPr lang="en-US" sz="1200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Proposed Person (per service): F. </a:t>
            </a:r>
            <a:r>
              <a:rPr lang="en-US" sz="12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Fundel</a:t>
            </a: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(DWD), P. </a:t>
            </a:r>
            <a:r>
              <a:rPr lang="en-US" sz="1200" b="1" i="1" dirty="0" err="1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Khain</a:t>
            </a:r>
            <a:r>
              <a:rPr lang="en-US" sz="1200" b="1" i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(IMS), A. Pauling (MCH), ………..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06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Produce FF (MEC) for the complete simulation domain for EPS limited area models. 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06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Run FFV2 for ensembles.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06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Upload </a:t>
            </a:r>
            <a:r>
              <a:rPr lang="en-US" sz="1600" dirty="0" err="1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Rdata</a:t>
            </a:r>
            <a:r>
              <a:rPr lang="en-US" sz="1600" dirty="0">
                <a:effectLst/>
                <a:latin typeface="Arial" panose="020B0604020202020204" pitchFamily="34" charset="0"/>
                <a:ea typeface="Courier New" panose="02070309020205020404" pitchFamily="49" charset="0"/>
                <a:cs typeface="Symbol" panose="05050102010706020507" pitchFamily="18" charset="2"/>
              </a:rPr>
              <a:t> files on COSMO shiny server.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06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Provide information on operational model version/changes of </a:t>
            </a:r>
            <a:r>
              <a:rPr lang="en-US" sz="16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fcst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 data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06400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Present verification analysis over national domains during WGV/A meetings.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algn="just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266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B52EF-FF1C-C0ED-2CEC-B58C95676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0398D100-5788-B9F2-A266-C010AD9347D6}"/>
              </a:ext>
            </a:extLst>
          </p:cNvPr>
          <p:cNvSpPr/>
          <p:nvPr/>
        </p:nvSpPr>
        <p:spPr>
          <a:xfrm>
            <a:off x="0" y="0"/>
            <a:ext cx="9011117" cy="89155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Structure &amp; </a:t>
            </a:r>
            <a:r>
              <a:rPr lang="el-GR" sz="3200" b="1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Responsibilities</a:t>
            </a: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AF9F37-5243-3170-B73D-5B49DFEC7730}"/>
              </a:ext>
            </a:extLst>
          </p:cNvPr>
          <p:cNvSpPr txBox="1"/>
          <p:nvPr/>
        </p:nvSpPr>
        <p:spPr>
          <a:xfrm>
            <a:off x="253217" y="1215107"/>
            <a:ext cx="87579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096010" lvl="0" algn="just">
              <a:buClr>
                <a:srgbClr val="000000"/>
              </a:buClr>
              <a:buSzPts val="1200"/>
              <a:tabLst>
                <a:tab pos="497840" algn="l"/>
              </a:tabLst>
            </a:pPr>
            <a:r>
              <a:rPr lang="en-GB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8. </a:t>
            </a:r>
            <a:r>
              <a:rPr lang="el-GR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 </a:t>
            </a:r>
            <a:r>
              <a:rPr lang="en-US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Reporting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b="1" i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Currently:0.05 FTEs/year/model = 11days ~ 0.5months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Proposed FTEs/y: 0.05 FTEs/y/model = 11days ~ 0.5mths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492760" marR="1096010" algn="just">
              <a:buNone/>
              <a:tabLst>
                <a:tab pos="497840" algn="l"/>
              </a:tabLst>
            </a:pPr>
            <a:r>
              <a:rPr lang="en-US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 Person: WG V/A chairs 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342900" marR="1096010" lvl="0" indent="-342900" algn="just">
              <a:buFont typeface="Symbol" panose="05050102010706020507" pitchFamily="18" charset="2"/>
              <a:buChar char=""/>
              <a:tabLst>
                <a:tab pos="49784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Preparation of annual guidelines for CP activity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Analysis and presentation of main verification outcome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Presentation during GM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Organization of annual WG meeting on Model errors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Symbol" panose="05050102010706020507" pitchFamily="18" charset="2"/>
              </a:rPr>
              <a:t>Newsletter contribution with annual highlights of CP activity.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Symbol" panose="05050102010706020507" pitchFamily="18" charset="2"/>
            </a:endParaRPr>
          </a:p>
          <a:p>
            <a:pPr algn="just">
              <a:buNone/>
            </a:pPr>
            <a:r>
              <a:rPr lang="en-US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algn="just">
              <a:buNone/>
            </a:pPr>
            <a:r>
              <a:rPr lang="en-US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algn="just">
              <a:buNone/>
            </a:pPr>
            <a:r>
              <a:rPr lang="en-US" b="1" u="sng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</a:rPr>
              <a:t>Total FTEs for Common Plots Activity for 2025/2026:  XXX FTEs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algn="just">
              <a:buNone/>
            </a:pPr>
            <a:r>
              <a:rPr lang="en-US" b="1" i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Currently: 0.91FTEs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algn="just">
              <a:buNone/>
            </a:pPr>
            <a:r>
              <a:rPr lang="el-GR" b="1" i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algn="just">
              <a:buNone/>
            </a:pPr>
            <a:r>
              <a:rPr lang="el-GR" b="1" i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algn="just">
              <a:buNone/>
            </a:pPr>
            <a:endParaRPr lang="en-GB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77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6491</TotalTime>
  <Words>1128</Words>
  <Application>Microsoft Office PowerPoint</Application>
  <PresentationFormat>On-screen Show (4:3)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Symbol</vt:lpstr>
      <vt:lpstr>Tenorite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Flora Gofa</dc:creator>
  <cp:lastModifiedBy>Flora Gofa</cp:lastModifiedBy>
  <cp:revision>273</cp:revision>
  <dcterms:created xsi:type="dcterms:W3CDTF">2023-09-03T06:59:38Z</dcterms:created>
  <dcterms:modified xsi:type="dcterms:W3CDTF">2025-08-30T13:50:18Z</dcterms:modified>
</cp:coreProperties>
</file>