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300" r:id="rId10"/>
    <p:sldId id="286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A4B413E4-681C-4AA1-A21C-D59606508555}">
          <p14:sldIdLst>
            <p14:sldId id="256"/>
            <p14:sldId id="261"/>
            <p14:sldId id="257"/>
            <p14:sldId id="258"/>
            <p14:sldId id="259"/>
            <p14:sldId id="262"/>
            <p14:sldId id="263"/>
            <p14:sldId id="264"/>
            <p14:sldId id="300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FCBD6-74D2-C3A4-890C-850BF4FEC4C2}" v="1482" dt="2025-08-29T06:18:09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B4F1B-4C5B-4BE0-879E-F52B0EB68756}" type="datetimeFigureOut">
              <a:t>8/31/2025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5AA97-1F60-4B8E-A284-C45B762CB6AE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41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A6E98-8739-2AFF-2917-1C791C4DC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9">
            <a:extLst>
              <a:ext uri="{FF2B5EF4-FFF2-40B4-BE49-F238E27FC236}">
                <a16:creationId xmlns:a16="http://schemas.microsoft.com/office/drawing/2014/main" id="{64D40874-4E41-C0D0-AF46-3778ABFC03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30C957-641A-40FE-89ED-7D35E0F8229F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253ADCE-8455-6DD4-EE69-F4B07DED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52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7EAB6E9E-BED4-431F-8D76-93733E802EE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3000"/>
                </a:lnSpc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76A5CC7-8AA5-53C1-96AE-FCD93B5A9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2900" cy="3765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9CD4DE2F-8334-6C53-3DCA-931CB2E3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31.08.2025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smo-model.org/view/repository/wg5/PP-CARMENS/Deliverabl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712298"/>
            <a:ext cx="9144000" cy="1453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dirty="0"/>
              <a:t>PP CARMENS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4681538"/>
            <a:ext cx="9144000" cy="165576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PP-Leader Ioan-Stefan GABRIAN</a:t>
            </a:r>
          </a:p>
          <a:p>
            <a:pPr>
              <a:lnSpc>
                <a:spcPct val="120000"/>
              </a:lnSpc>
            </a:pPr>
            <a:endParaRPr lang="en-US" dirty="0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en-US" dirty="0"/>
              <a:t>with contributions from  F. </a:t>
            </a:r>
            <a:r>
              <a:rPr lang="en-US" dirty="0" err="1"/>
              <a:t>Fundel</a:t>
            </a:r>
            <a:r>
              <a:rPr lang="en-US" dirty="0"/>
              <a:t>, </a:t>
            </a:r>
            <a:r>
              <a:rPr lang="en-US" dirty="0" err="1"/>
              <a:t>Marsigli</a:t>
            </a:r>
            <a:r>
              <a:rPr lang="en-US" dirty="0"/>
              <a:t> Chiara (DWD), F. </a:t>
            </a:r>
            <a:r>
              <a:rPr lang="en-US" dirty="0" err="1"/>
              <a:t>Gofa</a:t>
            </a:r>
            <a:r>
              <a:rPr lang="en-US" dirty="0"/>
              <a:t>, D. </a:t>
            </a:r>
            <a:r>
              <a:rPr lang="en-US" dirty="0" err="1"/>
              <a:t>Boucouvala</a:t>
            </a:r>
            <a:r>
              <a:rPr lang="en-US" dirty="0"/>
              <a:t>, T. Andreadis (HNMS), F. </a:t>
            </a:r>
            <a:r>
              <a:rPr lang="en-US" dirty="0" err="1"/>
              <a:t>Batignani</a:t>
            </a:r>
            <a:r>
              <a:rPr lang="en-US" dirty="0"/>
              <a:t> (</a:t>
            </a:r>
            <a:r>
              <a:rPr lang="en-US" dirty="0" err="1"/>
              <a:t>CoMET</a:t>
            </a:r>
            <a:r>
              <a:rPr lang="en-US" dirty="0"/>
              <a:t>),  P. </a:t>
            </a:r>
            <a:r>
              <a:rPr lang="en-US" dirty="0" err="1"/>
              <a:t>Khain</a:t>
            </a:r>
            <a:r>
              <a:rPr lang="en-US" dirty="0"/>
              <a:t>, (IMS), A. Pauling,  </a:t>
            </a:r>
            <a:r>
              <a:rPr lang="en-US" dirty="0" err="1"/>
              <a:t>Pirmin</a:t>
            </a:r>
            <a:r>
              <a:rPr lang="en-US" dirty="0"/>
              <a:t> Kaufmann (MCH), S. </a:t>
            </a:r>
            <a:r>
              <a:rPr lang="en-US" dirty="0" err="1"/>
              <a:t>Dinicila</a:t>
            </a:r>
            <a:r>
              <a:rPr lang="en-US" dirty="0"/>
              <a:t> (NMA) , Enrico </a:t>
            </a:r>
            <a:r>
              <a:rPr lang="en-US" dirty="0" err="1"/>
              <a:t>Minguzzi</a:t>
            </a:r>
            <a:r>
              <a:rPr lang="en-US" dirty="0"/>
              <a:t>(</a:t>
            </a:r>
            <a:r>
              <a:rPr lang="en-US" dirty="0" err="1"/>
              <a:t>Arpae</a:t>
            </a:r>
            <a:r>
              <a:rPr lang="en-US" dirty="0"/>
              <a:t>)</a:t>
            </a:r>
          </a:p>
        </p:txBody>
      </p:sp>
      <p:pic>
        <p:nvPicPr>
          <p:cNvPr id="4" name="Imagine 3" descr="O imagine care conține text, captură de ecran, Font, cerc&#10;&#10;Descriere generată automat">
            <a:extLst>
              <a:ext uri="{FF2B5EF4-FFF2-40B4-BE49-F238E27FC236}">
                <a16:creationId xmlns:a16="http://schemas.microsoft.com/office/drawing/2014/main" id="{412155D3-D4A6-A424-7C7F-7CC73F8B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2" y="503435"/>
            <a:ext cx="4123423" cy="934072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85E23960-4D4C-E992-CD07-1988A9073F7D}"/>
              </a:ext>
            </a:extLst>
          </p:cNvPr>
          <p:cNvSpPr txBox="1"/>
          <p:nvPr/>
        </p:nvSpPr>
        <p:spPr>
          <a:xfrm>
            <a:off x="3733800" y="6337300"/>
            <a:ext cx="4724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i="1" dirty="0"/>
              <a:t>27th COSMO General Meeting</a:t>
            </a:r>
          </a:p>
        </p:txBody>
      </p:sp>
      <p:pic>
        <p:nvPicPr>
          <p:cNvPr id="6" name="Imagine 5" descr="National Meteorological Administration">
            <a:extLst>
              <a:ext uri="{FF2B5EF4-FFF2-40B4-BE49-F238E27FC236}">
                <a16:creationId xmlns:a16="http://schemas.microsoft.com/office/drawing/2014/main" id="{2C4ACE81-C513-8CFF-319B-9064DF2A1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987" y="146050"/>
            <a:ext cx="17113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7929A5-FFA9-E16F-025D-376F3BDB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1" y="2357528"/>
            <a:ext cx="6858000" cy="2072377"/>
          </a:xfrm>
        </p:spPr>
        <p:txBody>
          <a:bodyPr lIns="68587" tIns="34293" rIns="68587" bIns="34293" rtlCol="0">
            <a:normAutofit/>
          </a:bodyPr>
          <a:lstStyle/>
          <a:p>
            <a:pPr>
              <a:defRPr/>
            </a:pPr>
            <a:r>
              <a:rPr lang="en-US" sz="5401" b="1">
                <a:solidFill>
                  <a:schemeClr val="tx1"/>
                </a:solidFill>
              </a:rPr>
              <a:t>Thank you for your attention!</a:t>
            </a:r>
          </a:p>
        </p:txBody>
      </p:sp>
      <p:grpSp>
        <p:nvGrpSpPr>
          <p:cNvPr id="25603" name="Group 2">
            <a:extLst>
              <a:ext uri="{FF2B5EF4-FFF2-40B4-BE49-F238E27FC236}">
                <a16:creationId xmlns:a16="http://schemas.microsoft.com/office/drawing/2014/main" id="{5E0ADA96-D7CF-9B79-F512-5251DFABD026}"/>
              </a:ext>
            </a:extLst>
          </p:cNvPr>
          <p:cNvGrpSpPr>
            <a:grpSpLocks/>
          </p:cNvGrpSpPr>
          <p:nvPr/>
        </p:nvGrpSpPr>
        <p:grpSpPr bwMode="auto">
          <a:xfrm>
            <a:off x="4154677" y="6470601"/>
            <a:ext cx="3669505" cy="387400"/>
            <a:chOff x="2900363" y="7132638"/>
            <a:chExt cx="4044950" cy="427037"/>
          </a:xfrm>
        </p:grpSpPr>
        <p:pic>
          <p:nvPicPr>
            <p:cNvPr id="25604" name="Picture 3">
              <a:extLst>
                <a:ext uri="{FF2B5EF4-FFF2-40B4-BE49-F238E27FC236}">
                  <a16:creationId xmlns:a16="http://schemas.microsoft.com/office/drawing/2014/main" id="{691A6F52-A21C-5B9D-3044-E847282C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7132638"/>
              <a:ext cx="404495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05" name="Rectangle 4">
              <a:extLst>
                <a:ext uri="{FF2B5EF4-FFF2-40B4-BE49-F238E27FC236}">
                  <a16:creationId xmlns:a16="http://schemas.microsoft.com/office/drawing/2014/main" id="{C14D22A4-0988-A4E9-B44E-0B1A6558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969" y="7208838"/>
              <a:ext cx="2219175" cy="2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42456" rIns="81646" bIns="42456">
              <a:spAutoFit/>
            </a:bodyPr>
            <a:lstStyle>
              <a:lvl1pPr marL="203200"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26" b="1"/>
                <a:t>COSMO GM - Basel - September 2025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alendar on table">
            <a:extLst>
              <a:ext uri="{FF2B5EF4-FFF2-40B4-BE49-F238E27FC236}">
                <a16:creationId xmlns:a16="http://schemas.microsoft.com/office/drawing/2014/main" id="{D68355F5-416E-E4DC-639C-3B746AA6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58" y="3138282"/>
            <a:ext cx="5580942" cy="3719719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1F33C6CB-E314-0E4B-3D77-F1BACC02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Project Objectives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7DCDE6-93AA-144F-BB49-43A24BD0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latin typeface="Arial"/>
                <a:cs typeface="Arial"/>
              </a:rPr>
              <a:t>Each participating service to have set up a web shiny platform where at least one season of scores based on local EPS system outputs, will have been calculated (MEC+FFV2) and uploaded. - All the applications of the system, </a:t>
            </a:r>
            <a:r>
              <a:rPr lang="en-US" sz="1900" err="1">
                <a:latin typeface="Arial"/>
                <a:cs typeface="Arial"/>
              </a:rPr>
              <a:t>mec</a:t>
            </a:r>
            <a:r>
              <a:rPr lang="en-US" sz="1900" dirty="0">
                <a:latin typeface="Arial"/>
                <a:cs typeface="Arial"/>
              </a:rPr>
              <a:t>, ffv2, shiny currently have the ability required to fulfil the project.</a:t>
            </a:r>
          </a:p>
          <a:p>
            <a:r>
              <a:rPr lang="en-US" sz="1900" dirty="0">
                <a:latin typeface="Arial"/>
                <a:cs typeface="Arial"/>
              </a:rPr>
              <a:t>An EPS dedicated shiny platform on COSMO web that the stats (</a:t>
            </a:r>
            <a:r>
              <a:rPr lang="en-US" sz="1900" err="1">
                <a:latin typeface="Arial"/>
                <a:cs typeface="Arial"/>
              </a:rPr>
              <a:t>rdata</a:t>
            </a:r>
            <a:r>
              <a:rPr lang="en-US" sz="1900" dirty="0">
                <a:latin typeface="Arial"/>
                <a:cs typeface="Arial"/>
              </a:rPr>
              <a:t>) files from each EPS system plus COSMO-LEPS will be uploaded at least for a season following all the prerequisites of CP verification.</a:t>
            </a:r>
          </a:p>
          <a:p>
            <a:r>
              <a:rPr lang="en-US" sz="1900" dirty="0">
                <a:latin typeface="Arial"/>
                <a:cs typeface="Arial"/>
              </a:rPr>
              <a:t>After the completion of the PP this infrastructure will be used for COMMON PLOTS activity for following year.</a:t>
            </a:r>
          </a:p>
          <a:p>
            <a:endParaRPr lang="en-US" sz="1900" dirty="0">
              <a:latin typeface="Arial"/>
              <a:cs typeface="Arial"/>
            </a:endParaRPr>
          </a:p>
        </p:txBody>
      </p:sp>
      <p:pic>
        <p:nvPicPr>
          <p:cNvPr id="6" name="Imagine 5" descr="O imagine care conține text, captură de ecran, Font, cerc&#10;&#10;Descriere generată automat">
            <a:extLst>
              <a:ext uri="{FF2B5EF4-FFF2-40B4-BE49-F238E27FC236}">
                <a16:creationId xmlns:a16="http://schemas.microsoft.com/office/drawing/2014/main" id="{731556EB-9C29-C168-2E1A-57D1636E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933" y="211667"/>
            <a:ext cx="3573658" cy="813812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1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258A005B-D40A-CA1F-3DAC-5B8AA8D7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825151"/>
              </p:ext>
            </p:extLst>
          </p:nvPr>
        </p:nvGraphicFramePr>
        <p:xfrm>
          <a:off x="838200" y="849312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215528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673183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7722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786001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8763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Task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o-RO" sz="1800" b="1" i="0" u="none" strike="noStrike" noProof="0" dirty="0">
                          <a:solidFill>
                            <a:srgbClr val="FFFFFF"/>
                          </a:solidFill>
                          <a:latin typeface="Aptos"/>
                        </a:rPr>
                        <a:t>Administrative </a:t>
                      </a:r>
                      <a:r>
                        <a:rPr lang="ro-RO" sz="1800" b="1" i="0" u="none" strike="noStrike" noProof="0" dirty="0" err="1">
                          <a:solidFill>
                            <a:srgbClr val="FFFFFF"/>
                          </a:solidFill>
                          <a:latin typeface="Aptos"/>
                        </a:rPr>
                        <a:t>Tasks</a:t>
                      </a:r>
                      <a:endParaRPr lang="ro-RO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o-RO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o-RO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o-RO" dirty="0" err="1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Administrative </a:t>
                      </a:r>
                      <a:r>
                        <a:rPr lang="ro-RO" sz="1800" b="0" i="0" u="none" strike="noStrike" noProof="0" err="1">
                          <a:solidFill>
                            <a:srgbClr val="000000"/>
                          </a:solidFill>
                          <a:latin typeface="Arial Nova"/>
                        </a:rPr>
                        <a:t>Tasks</a:t>
                      </a:r>
                      <a:endParaRPr lang="ro-RO" err="1"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err="1">
                          <a:solidFill>
                            <a:schemeClr val="accent1"/>
                          </a:solidFill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2024-09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3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err="1">
                          <a:latin typeface="Arial Nova"/>
                        </a:rPr>
                        <a:t>Technical</a:t>
                      </a:r>
                      <a:r>
                        <a:rPr lang="ro-RO" sz="1800" b="0" i="0" u="none" strike="noStrike" noProof="0" dirty="0">
                          <a:latin typeface="Arial Nova"/>
                        </a:rPr>
                        <a:t> </a:t>
                      </a:r>
                      <a:r>
                        <a:rPr lang="ro-RO" sz="1800" b="0" i="0" u="none" strike="noStrike" noProof="0" err="1">
                          <a:latin typeface="Arial Nova"/>
                        </a:rPr>
                        <a:t>Support</a:t>
                      </a:r>
                      <a:endParaRPr lang="ro-RO"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err="1">
                          <a:solidFill>
                            <a:schemeClr val="accent1"/>
                          </a:solidFill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2024-09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09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32AF95-A457-C001-11D3-F4983D3FB3EB}"/>
              </a:ext>
            </a:extLst>
          </p:cNvPr>
          <p:cNvSpPr txBox="1"/>
          <p:nvPr/>
        </p:nvSpPr>
        <p:spPr>
          <a:xfrm>
            <a:off x="2234634" y="3900453"/>
            <a:ext cx="76221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All the members of the PP CARMENs have been enrolled on </a:t>
            </a:r>
            <a:r>
              <a:rPr lang="en-US" dirty="0" err="1"/>
              <a:t>gitlab</a:t>
            </a:r>
            <a:r>
              <a:rPr lang="en-US" dirty="0"/>
              <a:t> for a better management of possible issues!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Hands on (up to 3 hours) meeting on 26th of August for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41296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258A005B-D40A-CA1F-3DAC-5B8AA8D7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768550"/>
              </p:ext>
            </p:extLst>
          </p:nvPr>
        </p:nvGraphicFramePr>
        <p:xfrm>
          <a:off x="838200" y="198700"/>
          <a:ext cx="10515585" cy="522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098">
                  <a:extLst>
                    <a:ext uri="{9D8B030D-6E8A-4147-A177-3AD203B41FA5}">
                      <a16:colId xmlns:a16="http://schemas.microsoft.com/office/drawing/2014/main" val="4221552877"/>
                    </a:ext>
                  </a:extLst>
                </a:gridCol>
                <a:gridCol w="4241799">
                  <a:extLst>
                    <a:ext uri="{9D8B030D-6E8A-4147-A177-3AD203B41FA5}">
                      <a16:colId xmlns:a16="http://schemas.microsoft.com/office/drawing/2014/main" val="867318375"/>
                    </a:ext>
                  </a:extLst>
                </a:gridCol>
                <a:gridCol w="1739896">
                  <a:extLst>
                    <a:ext uri="{9D8B030D-6E8A-4147-A177-3AD203B41FA5}">
                      <a16:colId xmlns:a16="http://schemas.microsoft.com/office/drawing/2014/main" val="2397722215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878600168"/>
                    </a:ext>
                  </a:extLst>
                </a:gridCol>
                <a:gridCol w="1600194">
                  <a:extLst>
                    <a:ext uri="{9D8B030D-6E8A-4147-A177-3AD203B41FA5}">
                      <a16:colId xmlns:a16="http://schemas.microsoft.com/office/drawing/2014/main" val="218763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Task 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FFFFFF"/>
                          </a:solidFill>
                          <a:latin typeface="Aptos"/>
                        </a:rPr>
                        <a:t>MEC and </a:t>
                      </a:r>
                      <a:r>
                        <a:rPr lang="en-US" sz="1800" b="1" i="0" u="none" strike="noStrike" baseline="0" noProof="0" dirty="0" err="1">
                          <a:solidFill>
                            <a:srgbClr val="FFFFFF"/>
                          </a:solidFill>
                          <a:latin typeface="Aptos"/>
                        </a:rPr>
                        <a:t>Rfdbk</a:t>
                      </a:r>
                      <a:r>
                        <a:rPr lang="en-US" sz="1800" b="1" i="0" u="none" strike="noStrike" baseline="0" noProof="0" dirty="0">
                          <a:solidFill>
                            <a:srgbClr val="FFFFFF"/>
                          </a:solidFill>
                          <a:latin typeface="Aptos"/>
                        </a:rPr>
                        <a:t> system adaptations for EPS systems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MEC instructions for Feedback Files based on EPS model output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4EA72E"/>
                          </a:solidFill>
                          <a:latin typeface="Aptos"/>
                        </a:rPr>
                        <a:t>Finalized: 05.2024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3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noProof="0" dirty="0"/>
                        <a:t>IFS ENS can no longer be processed by MEC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MEC instructions of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Arial Nova"/>
                        </a:rPr>
                        <a:t>Rfdbk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 for ENS production and probabilistic scores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4EA72E"/>
                          </a:solidFill>
                          <a:latin typeface="Aptos"/>
                        </a:rPr>
                        <a:t>Finalized: 07.2024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097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ptos"/>
                        </a:rPr>
                        <a:t>EPS evaluation guidelines as part of Common Plot activity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8D00"/>
                          </a:solidFill>
                          <a:latin typeface="Aptos"/>
                        </a:rPr>
                        <a:t>to be closed at a later date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noProof="0" dirty="0"/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3137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First draft of the deliverable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482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ptos"/>
                        </a:rPr>
                        <a:t>Scripts to produce verification scores for EPS forecasts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4EA72E"/>
                          </a:solidFill>
                          <a:latin typeface="Aptos"/>
                        </a:rPr>
                        <a:t>Finalized: 07.2024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noProof="0" dirty="0"/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02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noProof="0" dirty="0"/>
                        <a:t>Script examples/templates to produce the </a:t>
                      </a:r>
                      <a:r>
                        <a:rPr lang="en-US" noProof="0" err="1"/>
                        <a:t>Scorefiles</a:t>
                      </a:r>
                      <a:r>
                        <a:rPr lang="en-US" noProof="0" dirty="0"/>
                        <a:t> from model output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8145"/>
                  </a:ext>
                </a:extLst>
              </a:tr>
            </a:tbl>
          </a:graphicData>
        </a:graphic>
      </p:graphicFrame>
      <p:sp>
        <p:nvSpPr>
          <p:cNvPr id="2" name="Dreptunghi: colțuri rotunjite 1">
            <a:extLst>
              <a:ext uri="{FF2B5EF4-FFF2-40B4-BE49-F238E27FC236}">
                <a16:creationId xmlns:a16="http://schemas.microsoft.com/office/drawing/2014/main" id="{594ED5B4-613C-A253-AB4D-E5DD2B1DB2E3}"/>
              </a:ext>
            </a:extLst>
          </p:cNvPr>
          <p:cNvSpPr/>
          <p:nvPr/>
        </p:nvSpPr>
        <p:spPr>
          <a:xfrm>
            <a:off x="1807983" y="6056073"/>
            <a:ext cx="8301627" cy="69949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COSMO PP CARMENS Task 2 Deliverables available at: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https://www.cosmo-model.org/view/repository/wg5/PP-CARMENS/Deliverables</a:t>
            </a:r>
          </a:p>
        </p:txBody>
      </p:sp>
    </p:spTree>
    <p:extLst>
      <p:ext uri="{BB962C8B-B14F-4D97-AF65-F5344CB8AC3E}">
        <p14:creationId xmlns:p14="http://schemas.microsoft.com/office/powerpoint/2010/main" val="176112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258A005B-D40A-CA1F-3DAC-5B8AA8D7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47351"/>
              </p:ext>
            </p:extLst>
          </p:nvPr>
        </p:nvGraphicFramePr>
        <p:xfrm>
          <a:off x="838200" y="95135"/>
          <a:ext cx="10514267" cy="642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44">
                  <a:extLst>
                    <a:ext uri="{9D8B030D-6E8A-4147-A177-3AD203B41FA5}">
                      <a16:colId xmlns:a16="http://schemas.microsoft.com/office/drawing/2014/main" val="4221552877"/>
                    </a:ext>
                  </a:extLst>
                </a:gridCol>
                <a:gridCol w="4537352">
                  <a:extLst>
                    <a:ext uri="{9D8B030D-6E8A-4147-A177-3AD203B41FA5}">
                      <a16:colId xmlns:a16="http://schemas.microsoft.com/office/drawing/2014/main" val="867318375"/>
                    </a:ext>
                  </a:extLst>
                </a:gridCol>
                <a:gridCol w="1039902">
                  <a:extLst>
                    <a:ext uri="{9D8B030D-6E8A-4147-A177-3AD203B41FA5}">
                      <a16:colId xmlns:a16="http://schemas.microsoft.com/office/drawing/2014/main" val="239772221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63544923"/>
                    </a:ext>
                  </a:extLst>
                </a:gridCol>
                <a:gridCol w="1409473">
                  <a:extLst>
                    <a:ext uri="{9D8B030D-6E8A-4147-A177-3AD203B41FA5}">
                      <a16:colId xmlns:a16="http://schemas.microsoft.com/office/drawing/2014/main" val="836296802"/>
                    </a:ext>
                  </a:extLst>
                </a:gridCol>
                <a:gridCol w="1194266">
                  <a:extLst>
                    <a:ext uri="{9D8B030D-6E8A-4147-A177-3AD203B41FA5}">
                      <a16:colId xmlns:a16="http://schemas.microsoft.com/office/drawing/2014/main" val="878600168"/>
                    </a:ext>
                  </a:extLst>
                </a:gridCol>
                <a:gridCol w="1264850">
                  <a:extLst>
                    <a:ext uri="{9D8B030D-6E8A-4147-A177-3AD203B41FA5}">
                      <a16:colId xmlns:a16="http://schemas.microsoft.com/office/drawing/2014/main" val="218763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Task 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FFFFFF"/>
                          </a:solidFill>
                          <a:latin typeface="Aptos"/>
                        </a:rPr>
                        <a:t>Semi-automatic use of the </a:t>
                      </a:r>
                      <a:r>
                        <a:rPr lang="en-US" sz="1800" b="1" i="0" u="none" strike="noStrike" baseline="0" noProof="0" err="1">
                          <a:solidFill>
                            <a:srgbClr val="FFFFFF"/>
                          </a:solidFill>
                          <a:latin typeface="Aptos"/>
                        </a:rPr>
                        <a:t>Rfdbk</a:t>
                      </a:r>
                      <a:r>
                        <a:rPr lang="en-US" sz="1800" b="1" i="0" u="none" strike="noStrike" baseline="0" noProof="0" dirty="0">
                          <a:solidFill>
                            <a:srgbClr val="FFFFFF"/>
                          </a:solidFill>
                          <a:latin typeface="Aptos"/>
                        </a:rPr>
                        <a:t> for ENS production and probabilistic scores</a:t>
                      </a:r>
                      <a:endParaRPr lang="ro-R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noProof="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Installation and adaptation of MEC-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Arial Nova"/>
                        </a:rPr>
                        <a:t>Rfdbk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 system for EPS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chemeClr val="accent1"/>
                          </a:solidFill>
                          <a:latin typeface="Aptos"/>
                        </a:rPr>
                        <a:t>Started 06.2024</a:t>
                      </a:r>
                      <a:endParaRPr lang="ro-RO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chemeClr val="accent6"/>
                          </a:solidFill>
                          <a:latin typeface="Aptos"/>
                        </a:rPr>
                        <a:t>Workflow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chemeClr val="accent6"/>
                          </a:solidFill>
                          <a:latin typeface="Aptos"/>
                        </a:rPr>
                        <a:t>implemented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800" b="1" i="0" u="none" strike="noStrike" baseline="0" noProof="0" dirty="0">
                        <a:solidFill>
                          <a:schemeClr val="accent6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highlight>
                            <a:srgbClr val="FFFF00"/>
                          </a:highlight>
                        </a:rPr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3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NMA, HNMS, DWD, MCH and IMS  tested the verification system MEC/FFV2 successfully.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PST tested </a:t>
                      </a:r>
                      <a:r>
                        <a:rPr lang="en-US" sz="1600" noProof="0" dirty="0" err="1"/>
                        <a:t>succefully</a:t>
                      </a:r>
                      <a:r>
                        <a:rPr lang="en-US" sz="1600" noProof="0" dirty="0"/>
                        <a:t> the procedures on ECMWF MARS</a:t>
                      </a:r>
                      <a:r>
                        <a:rPr lang="en-US" noProof="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Preparation of Seasonal FF and test with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Arial Nova"/>
                        </a:rPr>
                        <a:t>Rfdbk</a:t>
                      </a:r>
                      <a:endParaRPr lang="ro-RO" err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chemeClr val="accent1"/>
                          </a:solidFill>
                          <a:latin typeface="Aptos"/>
                        </a:rPr>
                        <a:t>Started 06.2024</a:t>
                      </a:r>
                      <a:endParaRPr lang="ro-RO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ro-RO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FF8D00"/>
                          </a:solidFill>
                          <a:latin typeface="Aptos"/>
                        </a:rPr>
                        <a:t>to be closed at a later date</a:t>
                      </a:r>
                      <a:endParaRPr lang="en-US" sz="1800" b="0" i="0" u="none" strike="noStrike" baseline="0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2022-09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ptos"/>
                        </a:rPr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To produce 2 seasons of FF, </a:t>
                      </a:r>
                      <a:r>
                        <a:rPr lang="en-US" sz="1600" noProof="0" dirty="0" err="1"/>
                        <a:t>ScoreFiles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Provided the 2 months of </a:t>
                      </a:r>
                      <a:r>
                        <a:rPr lang="en-US" sz="1600" noProof="0" dirty="0" err="1"/>
                        <a:t>verif</a:t>
                      </a:r>
                      <a:r>
                        <a:rPr lang="en-US" sz="1600" noProof="0" dirty="0"/>
                        <a:t> data, DWD, MCH, IMS, NMA.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HNMS p</a:t>
                      </a:r>
                      <a:r>
                        <a:rPr lang="en-US" sz="1600" noProof="0" dirty="0"/>
                        <a:t>roduced but did not yet provide 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097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ptos"/>
                        </a:rPr>
                        <a:t>Adaptation of Shiny visualization libraries for EPS</a:t>
                      </a:r>
                      <a:endParaRPr lang="ro-R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chemeClr val="accent1"/>
                          </a:solidFill>
                          <a:latin typeface="Aptos"/>
                        </a:rPr>
                        <a:t>Started 06.2024</a:t>
                      </a:r>
                      <a:endParaRPr lang="en-US" sz="1800" b="0" i="0" u="none" strike="noStrike" baseline="0" noProof="0" dirty="0">
                        <a:solidFill>
                          <a:schemeClr val="accent1"/>
                        </a:solidFill>
                        <a:latin typeface="Apto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800" b="1" i="0" u="none" strike="noStrike" baseline="0" noProof="0" dirty="0">
                        <a:solidFill>
                          <a:srgbClr val="FF0000"/>
                        </a:solidFill>
                        <a:latin typeface="Apto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800" b="1" i="0" u="none" strike="noStrike" baseline="0" noProof="0" dirty="0">
                        <a:solidFill>
                          <a:srgbClr val="FF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FF8D00"/>
                          </a:solidFill>
                          <a:latin typeface="Aptos"/>
                        </a:rPr>
                        <a:t>to be closed at a later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>
                          <a:highlight>
                            <a:srgbClr val="FFFF00"/>
                          </a:highlight>
                        </a:rPr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31379"/>
                  </a:ext>
                </a:extLst>
              </a:tr>
              <a:tr h="62556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NMA, DWD, MCH successfully installed a new version of Shiny server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noProof="0" dirty="0"/>
                        <a:t>with all the ENS.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6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482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ptos"/>
                        </a:rPr>
                        <a:t>Test of system features on Seasonal EPS forecasts over Common Area</a:t>
                      </a:r>
                      <a:endParaRPr lang="ro-R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noProof="0" dirty="0">
                          <a:solidFill>
                            <a:schemeClr val="accent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chemeClr val="accent3"/>
                          </a:solidFill>
                          <a:latin typeface="Aptos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2022-09</a:t>
                      </a:r>
                    </a:p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noProof="0" dirty="0">
                          <a:highlight>
                            <a:srgbClr val="FFFF00"/>
                          </a:highlight>
                        </a:rPr>
                        <a:t>2024-02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02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noProof="0" dirty="0"/>
                        <a:t>Dependent on the task 2.3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7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Plot object">
            <a:extLst>
              <a:ext uri="{FF2B5EF4-FFF2-40B4-BE49-F238E27FC236}">
                <a16:creationId xmlns:a16="http://schemas.microsoft.com/office/drawing/2014/main" id="{90EC0319-D49A-AA95-DBA9-11E988045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666" y="643467"/>
            <a:ext cx="79586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6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A2F94-6649-6EAB-6219-39465984F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lot object">
            <a:extLst>
              <a:ext uri="{FF2B5EF4-FFF2-40B4-BE49-F238E27FC236}">
                <a16:creationId xmlns:a16="http://schemas.microsoft.com/office/drawing/2014/main" id="{909CC4DF-8107-CB67-C465-7CA27BAEB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801" y="643467"/>
            <a:ext cx="3802252" cy="557106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ot object">
            <a:extLst>
              <a:ext uri="{FF2B5EF4-FFF2-40B4-BE49-F238E27FC236}">
                <a16:creationId xmlns:a16="http://schemas.microsoft.com/office/drawing/2014/main" id="{5B5ABA99-3F3B-3966-FDB6-1E4205EB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46" y="643467"/>
            <a:ext cx="38022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lot object">
            <a:extLst>
              <a:ext uri="{FF2B5EF4-FFF2-40B4-BE49-F238E27FC236}">
                <a16:creationId xmlns:a16="http://schemas.microsoft.com/office/drawing/2014/main" id="{FEBA54DA-6BE1-C713-CEAB-66698ADE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317" y="49107"/>
            <a:ext cx="4849366" cy="675978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5BA42-2D46-3B5E-AB19-CE33E34E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60773A6-0047-B8D9-8A0E-C8BD58C36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274" y="2046456"/>
            <a:ext cx="6774471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193" rIns="81646" bIns="40823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endParaRPr lang="en-US" altLang="en-US" sz="254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 i="1">
              <a:solidFill>
                <a:srgbClr val="0000CC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 i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 i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2540" b="1" i="1">
              <a:solidFill>
                <a:srgbClr val="000000"/>
              </a:solidFill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B943AD4-B1F0-A295-C456-21C7F86BD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678" y="56167"/>
            <a:ext cx="2949430" cy="699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14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146050"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06375" algn="l"/>
                <a:tab pos="663575" algn="l"/>
                <a:tab pos="1120775" algn="l"/>
                <a:tab pos="1577975" algn="l"/>
                <a:tab pos="2035175" algn="l"/>
                <a:tab pos="2492375" algn="l"/>
                <a:tab pos="2949575" algn="l"/>
                <a:tab pos="3406775" algn="l"/>
                <a:tab pos="3863975" algn="l"/>
                <a:tab pos="4321175" algn="l"/>
                <a:tab pos="4778375" algn="l"/>
                <a:tab pos="5235575" algn="l"/>
                <a:tab pos="5692775" algn="l"/>
                <a:tab pos="6149975" algn="l"/>
                <a:tab pos="6607175" algn="l"/>
                <a:tab pos="7064375" algn="l"/>
                <a:tab pos="7521575" algn="l"/>
                <a:tab pos="7978775" algn="l"/>
                <a:tab pos="8435975" algn="l"/>
                <a:tab pos="8893175" algn="l"/>
                <a:tab pos="9350375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77" b="1" dirty="0">
                <a:solidFill>
                  <a:srgbClr val="000099"/>
                </a:solidFill>
                <a:latin typeface="Calibri" panose="020F0502020204030204" pitchFamily="34" charset="0"/>
                <a:ea typeface="DejaVu Sans"/>
                <a:cs typeface="DejaVu Sans"/>
              </a:rPr>
              <a:t>PP CARMENs</a:t>
            </a:r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8A7EC341-A1CA-724C-CFAC-D63AB649ACB8}"/>
              </a:ext>
            </a:extLst>
          </p:cNvPr>
          <p:cNvGrpSpPr>
            <a:grpSpLocks/>
          </p:cNvGrpSpPr>
          <p:nvPr/>
        </p:nvGrpSpPr>
        <p:grpSpPr bwMode="auto">
          <a:xfrm>
            <a:off x="4154677" y="6470601"/>
            <a:ext cx="3669505" cy="387400"/>
            <a:chOff x="2900363" y="7132638"/>
            <a:chExt cx="4044950" cy="427037"/>
          </a:xfrm>
        </p:grpSpPr>
        <p:pic>
          <p:nvPicPr>
            <p:cNvPr id="21510" name="Picture 5">
              <a:extLst>
                <a:ext uri="{FF2B5EF4-FFF2-40B4-BE49-F238E27FC236}">
                  <a16:creationId xmlns:a16="http://schemas.microsoft.com/office/drawing/2014/main" id="{63FA1B38-7297-F386-CD14-4C2FEEA03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7132638"/>
              <a:ext cx="404495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1" name="Rectangle 6">
              <a:extLst>
                <a:ext uri="{FF2B5EF4-FFF2-40B4-BE49-F238E27FC236}">
                  <a16:creationId xmlns:a16="http://schemas.microsoft.com/office/drawing/2014/main" id="{EAB49512-C624-7FBE-154D-9052E898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969" y="7208838"/>
              <a:ext cx="2219175" cy="2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42456" rIns="81646" bIns="42456">
              <a:spAutoFit/>
            </a:bodyPr>
            <a:lstStyle>
              <a:lvl1pPr marL="203200"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26" b="1"/>
                <a:t>COSMO GM - Basel - September 2025</a:t>
              </a: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id="{37A2BD8D-6D54-0C86-4468-B2FC4583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492" y="940419"/>
            <a:ext cx="8157016" cy="5322799"/>
          </a:xfrm>
          <a:prstGeom prst="rect">
            <a:avLst/>
          </a:prstGeom>
          <a:noFill/>
          <a:ln w="1905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lIns="81646" tIns="56826" rIns="81646" bIns="40823" anchor="t"/>
          <a:lstStyle>
            <a:lvl1pPr marL="215900" indent="-2095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7146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16230" indent="-310515" eaLnBrk="1" hangingPunct="1">
              <a:lnSpc>
                <a:spcPct val="93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1814" dirty="0">
                <a:solidFill>
                  <a:srgbClr val="FF0000"/>
                </a:solidFill>
              </a:rPr>
              <a:t>Delays</a:t>
            </a:r>
            <a:r>
              <a:rPr lang="en-US" altLang="en-US" sz="1814" dirty="0">
                <a:solidFill>
                  <a:schemeClr val="tx1"/>
                </a:solidFill>
              </a:rPr>
              <a:t> due to lack of human resources generally</a:t>
            </a:r>
            <a:endParaRPr lang="en-US"/>
          </a:p>
          <a:p>
            <a:pPr marL="316230" indent="-310515" eaLnBrk="1" hangingPunct="1">
              <a:lnSpc>
                <a:spcPct val="93000"/>
              </a:lnSpc>
              <a:buFont typeface="Wingdings" panose="05000000000000000000" pitchFamily="2" charset="2"/>
              <a:buChar char="Ø"/>
              <a:defRPr/>
            </a:pPr>
            <a:endParaRPr lang="en-US" altLang="en-US" sz="1814" dirty="0">
              <a:solidFill>
                <a:schemeClr val="tx1"/>
              </a:solidFill>
            </a:endParaRPr>
          </a:p>
          <a:p>
            <a:pPr marL="316230" indent="-310515">
              <a:lnSpc>
                <a:spcPct val="93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Guidelines and templates </a:t>
            </a:r>
            <a:r>
              <a:rPr lang="en-US" altLang="en-US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for MEC/ FFV2/Shiny Apps for ENS </a:t>
            </a:r>
            <a:r>
              <a:rPr lang="en-US" altLang="en-US" b="1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– available </a:t>
            </a:r>
            <a:r>
              <a:rPr lang="en-US" altLang="en-US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on</a:t>
            </a:r>
            <a:r>
              <a:rPr lang="en-US" altLang="en-US" b="1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 </a:t>
            </a:r>
            <a:r>
              <a:rPr lang="en-US" altLang="en-US" b="1" err="1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GitLab.dkrz</a:t>
            </a:r>
            <a:r>
              <a:rPr lang="en-US" altLang="en-US" b="1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 </a:t>
            </a:r>
            <a:r>
              <a:rPr lang="en-US" altLang="en-US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repository and on NMA </a:t>
            </a:r>
            <a:r>
              <a:rPr lang="en-US" altLang="en-US" b="1" dirty="0">
                <a:solidFill>
                  <a:schemeClr val="tx1"/>
                </a:solidFill>
                <a:highlight>
                  <a:srgbClr val="99FFCC"/>
                </a:highlight>
                <a:latin typeface="Arial"/>
                <a:cs typeface="Arial"/>
              </a:rPr>
              <a:t>FTP server</a:t>
            </a:r>
            <a:endParaRPr lang="en-US" altLang="en-US" b="1" dirty="0">
              <a:solidFill>
                <a:schemeClr val="tx1"/>
              </a:solidFill>
              <a:highlight>
                <a:srgbClr val="99FFCC"/>
              </a:highlight>
            </a:endParaRPr>
          </a:p>
          <a:p>
            <a:pPr marL="316230" indent="-310515" eaLnBrk="1" hangingPunct="1">
              <a:lnSpc>
                <a:spcPct val="93000"/>
              </a:lnSpc>
              <a:buFont typeface="Wingdings" panose="05000000000000000000" pitchFamily="2" charset="2"/>
              <a:buChar char="Ø"/>
              <a:defRPr/>
            </a:pPr>
            <a:endParaRPr lang="en-US" altLang="en-US" sz="1814" b="1" dirty="0">
              <a:solidFill>
                <a:schemeClr val="tx1"/>
              </a:solidFill>
              <a:highlight>
                <a:srgbClr val="99FFCC"/>
              </a:highlight>
            </a:endParaRPr>
          </a:p>
          <a:p>
            <a:pPr marL="790575" lvl="1" indent="-310515" eaLnBrk="1" hangingPunct="1">
              <a:lnSpc>
                <a:spcPct val="93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14" b="1" dirty="0">
                <a:solidFill>
                  <a:schemeClr val="tx1"/>
                </a:solidFill>
                <a:highlight>
                  <a:srgbClr val="99FFCC"/>
                </a:highlight>
              </a:rPr>
              <a:t>DWD</a:t>
            </a:r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b="1" dirty="0">
              <a:solidFill>
                <a:schemeClr val="tx1"/>
              </a:solidFill>
            </a:endParaRPr>
          </a:p>
          <a:p>
            <a:pPr marL="790575" lvl="1" indent="-310515" eaLnBrk="1" hangingPunct="1">
              <a:lnSpc>
                <a:spcPct val="93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14" b="1" dirty="0">
                <a:solidFill>
                  <a:schemeClr val="tx1"/>
                </a:solidFill>
              </a:rPr>
              <a:t>IMS</a:t>
            </a:r>
          </a:p>
          <a:p>
            <a:pPr eaLnBrk="1" hangingPunct="1">
              <a:lnSpc>
                <a:spcPct val="93000"/>
              </a:lnSpc>
              <a:defRPr/>
            </a:pPr>
            <a:r>
              <a:rPr lang="en-US" altLang="en-US" sz="1452" dirty="0">
                <a:solidFill>
                  <a:schemeClr val="tx1"/>
                </a:solidFill>
                <a:highlight>
                  <a:srgbClr val="99FFCC"/>
                </a:highlight>
              </a:rPr>
              <a:t>MEC/FFV2 and FF &amp; scores </a:t>
            </a:r>
            <a:r>
              <a:rPr lang="en-US" altLang="en-US" sz="1452" dirty="0">
                <a:solidFill>
                  <a:schemeClr val="tx1"/>
                </a:solidFill>
              </a:rPr>
              <a:t>/ </a:t>
            </a:r>
            <a:r>
              <a:rPr lang="en-US" altLang="en-US" sz="1452" dirty="0">
                <a:solidFill>
                  <a:srgbClr val="FF0000"/>
                </a:solidFill>
              </a:rPr>
              <a:t>Local Shiny adaptation - unknown </a:t>
            </a:r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chemeClr val="tx1"/>
              </a:solidFill>
            </a:endParaRPr>
          </a:p>
          <a:p>
            <a:pPr marL="790575" lvl="1" indent="-310515" eaLnBrk="1" hangingPunct="1">
              <a:lnSpc>
                <a:spcPct val="93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14" b="1" dirty="0">
                <a:solidFill>
                  <a:schemeClr val="tx1"/>
                </a:solidFill>
              </a:rPr>
              <a:t>HNMS &amp; NMA</a:t>
            </a:r>
          </a:p>
          <a:p>
            <a:pPr eaLnBrk="1" hangingPunct="1">
              <a:lnSpc>
                <a:spcPct val="93000"/>
              </a:lnSpc>
              <a:defRPr/>
            </a:pPr>
            <a:r>
              <a:rPr lang="en-US" altLang="en-US" sz="1452" dirty="0">
                <a:solidFill>
                  <a:schemeClr val="tx1"/>
                </a:solidFill>
                <a:highlight>
                  <a:srgbClr val="99FFCC"/>
                </a:highlight>
              </a:rPr>
              <a:t>Workflow &amp; Tests </a:t>
            </a:r>
            <a:r>
              <a:rPr lang="en-US" altLang="en-US" sz="1452" dirty="0">
                <a:solidFill>
                  <a:schemeClr val="tx1"/>
                </a:solidFill>
              </a:rPr>
              <a:t>/ Some issues with </a:t>
            </a:r>
            <a:r>
              <a:rPr lang="en-US" altLang="en-US" sz="1452" dirty="0">
                <a:solidFill>
                  <a:srgbClr val="FF0000"/>
                </a:solidFill>
              </a:rPr>
              <a:t>missing fields </a:t>
            </a:r>
            <a:r>
              <a:rPr lang="en-US" altLang="en-US" sz="1452" dirty="0">
                <a:solidFill>
                  <a:schemeClr val="tx1"/>
                </a:solidFill>
              </a:rPr>
              <a:t>– </a:t>
            </a:r>
            <a:r>
              <a:rPr lang="en-US" altLang="en-US" sz="1452" i="1" dirty="0">
                <a:solidFill>
                  <a:schemeClr val="tx1"/>
                </a:solidFill>
                <a:highlight>
                  <a:srgbClr val="00FFFF"/>
                </a:highlight>
              </a:rPr>
              <a:t>TB investigated</a:t>
            </a:r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790575" lvl="1" indent="-310515" eaLnBrk="1" hangingPunct="1">
              <a:lnSpc>
                <a:spcPct val="93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14" b="1" dirty="0">
                <a:solidFill>
                  <a:schemeClr val="tx1"/>
                </a:solidFill>
              </a:rPr>
              <a:t>MCH</a:t>
            </a:r>
          </a:p>
          <a:p>
            <a:pPr eaLnBrk="1" hangingPunct="1">
              <a:lnSpc>
                <a:spcPct val="93000"/>
              </a:lnSpc>
              <a:defRPr/>
            </a:pPr>
            <a:r>
              <a:rPr lang="en-US" altLang="en-US" sz="1452" dirty="0">
                <a:solidFill>
                  <a:schemeClr val="tx1"/>
                </a:solidFill>
                <a:highlight>
                  <a:srgbClr val="99FFCC"/>
                </a:highlight>
              </a:rPr>
              <a:t>Workflow &amp; Tests </a:t>
            </a:r>
            <a:r>
              <a:rPr lang="en-US" altLang="en-US" sz="1452" dirty="0">
                <a:solidFill>
                  <a:schemeClr val="tx1"/>
                </a:solidFill>
              </a:rPr>
              <a:t>/ </a:t>
            </a:r>
            <a:r>
              <a:rPr lang="en-US" altLang="en-US" sz="1452" dirty="0">
                <a:solidFill>
                  <a:schemeClr val="tx1"/>
                </a:solidFill>
                <a:highlight>
                  <a:srgbClr val="99FFCC"/>
                </a:highlight>
              </a:rPr>
              <a:t>Scores for TEMP </a:t>
            </a:r>
            <a:r>
              <a:rPr lang="en-US" altLang="en-US" sz="1452" dirty="0">
                <a:solidFill>
                  <a:schemeClr val="tx1"/>
                </a:solidFill>
              </a:rPr>
              <a:t>/ </a:t>
            </a:r>
            <a:r>
              <a:rPr lang="en-US" altLang="en-US" sz="1452" i="1" dirty="0">
                <a:solidFill>
                  <a:schemeClr val="tx1"/>
                </a:solidFill>
                <a:highlight>
                  <a:srgbClr val="00FFFF"/>
                </a:highlight>
              </a:rPr>
              <a:t>Tackling cumulated field issues </a:t>
            </a:r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790575" lvl="1" indent="-310515">
              <a:lnSpc>
                <a:spcPct val="93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tx1"/>
                </a:solidFill>
                <a:latin typeface="Arial"/>
                <a:cs typeface="Arial"/>
              </a:rPr>
              <a:t>CNMCA &amp; IMGW</a:t>
            </a:r>
            <a:endParaRPr lang="en-US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defRPr/>
            </a:pPr>
            <a:r>
              <a:rPr lang="en-US" altLang="en-US" sz="1452" dirty="0">
                <a:solidFill>
                  <a:schemeClr val="tx1"/>
                </a:solidFill>
              </a:rPr>
              <a:t>Adaptation of the scripts and </a:t>
            </a:r>
            <a:r>
              <a:rPr lang="en-US" altLang="en-US" sz="1452" dirty="0" err="1">
                <a:solidFill>
                  <a:schemeClr val="tx1"/>
                </a:solidFill>
              </a:rPr>
              <a:t>namelist</a:t>
            </a:r>
            <a:r>
              <a:rPr lang="en-US" altLang="en-US" sz="1452" dirty="0">
                <a:solidFill>
                  <a:schemeClr val="tx1"/>
                </a:solidFill>
              </a:rPr>
              <a:t> for MEC / Work </a:t>
            </a:r>
            <a:r>
              <a:rPr lang="en-US" altLang="en-US" sz="1452" i="1" dirty="0">
                <a:solidFill>
                  <a:schemeClr val="tx1"/>
                </a:solidFill>
                <a:highlight>
                  <a:srgbClr val="00FFFF"/>
                </a:highlight>
              </a:rPr>
              <a:t>in progress</a:t>
            </a:r>
            <a:endParaRPr lang="en-US" altLang="en-US" sz="1452" i="1" dirty="0">
              <a:solidFill>
                <a:srgbClr val="00B05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3000"/>
              </a:lnSpc>
              <a:defRPr/>
            </a:pP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795" indent="-259080">
              <a:lnSpc>
                <a:spcPct val="93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n-US" b="1" dirty="0">
                <a:solidFill>
                  <a:srgbClr val="000000"/>
                </a:solidFill>
                <a:latin typeface="Arial"/>
                <a:cs typeface="Arial"/>
              </a:rPr>
              <a:t>Project Support Team will </a:t>
            </a:r>
            <a:r>
              <a:rPr lang="en-GB" altLang="en-US" b="1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</a:rPr>
              <a:t>continue</a:t>
            </a:r>
            <a:r>
              <a:rPr lang="en-GB" altLang="en-US" b="1" dirty="0">
                <a:solidFill>
                  <a:srgbClr val="000000"/>
                </a:solidFill>
                <a:latin typeface="Arial"/>
                <a:cs typeface="Arial"/>
              </a:rPr>
              <a:t> to provide support for the remaining issues.</a:t>
            </a:r>
          </a:p>
          <a:p>
            <a:pPr eaLnBrk="1" hangingPunct="1">
              <a:lnSpc>
                <a:spcPct val="93000"/>
              </a:lnSpc>
              <a:defRPr/>
            </a:pPr>
            <a:endParaRPr lang="en-GB" altLang="en-US" sz="127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dirty="0"/>
          </a:p>
          <a:p>
            <a:pPr eaLnBrk="1" hangingPunct="1">
              <a:lnSpc>
                <a:spcPct val="93000"/>
              </a:lnSpc>
              <a:defRPr/>
            </a:pPr>
            <a:endParaRPr lang="en-US" altLang="en-US" sz="1814" dirty="0"/>
          </a:p>
          <a:p>
            <a:pPr marL="737870" lvl="1" indent="-271145"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rgbClr val="000000"/>
              </a:solidFill>
              <a:cs typeface="WenQuanYi Zen Hei Sharp" charset="0"/>
            </a:endParaRPr>
          </a:p>
          <a:p>
            <a:pPr marL="737870" lvl="1" indent="-271145"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rgbClr val="000000"/>
              </a:solidFill>
              <a:cs typeface="WenQuanYi Zen Hei Sharp" charset="0"/>
            </a:endParaRPr>
          </a:p>
          <a:p>
            <a:pPr marL="737870" lvl="1" indent="-271145" eaLnBrk="1" hangingPunct="1">
              <a:lnSpc>
                <a:spcPct val="93000"/>
              </a:lnSpc>
              <a:defRPr/>
            </a:pPr>
            <a:endParaRPr lang="en-US" altLang="en-US" sz="1814" dirty="0">
              <a:solidFill>
                <a:srgbClr val="000000"/>
              </a:solidFill>
              <a:cs typeface="WenQuanYi Zen Hei Sharp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01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Temă Office</vt:lpstr>
      <vt:lpstr>PP CARMENS</vt:lpstr>
      <vt:lpstr>Project 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/>
  <cp:lastModifiedBy/>
  <cp:revision>659</cp:revision>
  <dcterms:created xsi:type="dcterms:W3CDTF">2024-08-28T10:21:56Z</dcterms:created>
  <dcterms:modified xsi:type="dcterms:W3CDTF">2025-09-01T06:26:58Z</dcterms:modified>
</cp:coreProperties>
</file>