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 id="2147484200" r:id="rId2"/>
  </p:sldMasterIdLst>
  <p:notesMasterIdLst>
    <p:notesMasterId r:id="rId29"/>
  </p:notesMasterIdLst>
  <p:handoutMasterIdLst>
    <p:handoutMasterId r:id="rId30"/>
  </p:handoutMasterIdLst>
  <p:sldIdLst>
    <p:sldId id="256" r:id="rId3"/>
    <p:sldId id="257" r:id="rId4"/>
    <p:sldId id="384" r:id="rId5"/>
    <p:sldId id="328" r:id="rId6"/>
    <p:sldId id="377" r:id="rId7"/>
    <p:sldId id="378" r:id="rId8"/>
    <p:sldId id="380" r:id="rId9"/>
    <p:sldId id="342" r:id="rId10"/>
    <p:sldId id="345" r:id="rId11"/>
    <p:sldId id="346" r:id="rId12"/>
    <p:sldId id="348" r:id="rId13"/>
    <p:sldId id="349" r:id="rId14"/>
    <p:sldId id="374" r:id="rId15"/>
    <p:sldId id="375" r:id="rId16"/>
    <p:sldId id="376" r:id="rId17"/>
    <p:sldId id="381" r:id="rId18"/>
    <p:sldId id="385" r:id="rId19"/>
    <p:sldId id="387" r:id="rId20"/>
    <p:sldId id="388" r:id="rId21"/>
    <p:sldId id="389" r:id="rId22"/>
    <p:sldId id="390" r:id="rId23"/>
    <p:sldId id="392" r:id="rId24"/>
    <p:sldId id="391" r:id="rId25"/>
    <p:sldId id="382" r:id="rId26"/>
    <p:sldId id="386" r:id="rId27"/>
    <p:sldId id="270" r:id="rId28"/>
  </p:sldIdLst>
  <p:sldSz cx="11522075" cy="6480175"/>
  <p:notesSz cx="6805613" cy="9939338"/>
  <p:defaultTextStyle>
    <a:defPPr>
      <a:defRPr lang="pl-PL"/>
    </a:defPPr>
    <a:lvl1pPr algn="l" rtl="0" fontAlgn="base">
      <a:spcBef>
        <a:spcPct val="0"/>
      </a:spcBef>
      <a:spcAft>
        <a:spcPct val="0"/>
      </a:spcAft>
      <a:defRPr kern="1200">
        <a:solidFill>
          <a:schemeClr val="tx1"/>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p:defaultTextStyle>
  <p:extLst>
    <p:ext uri="{EFAFB233-063F-42B5-8137-9DF3F51BA10A}">
      <p15:sldGuideLst xmlns:p15="http://schemas.microsoft.com/office/powerpoint/2012/main">
        <p15:guide id="1" orient="horz" pos="2041">
          <p15:clr>
            <a:srgbClr val="A4A3A4"/>
          </p15:clr>
        </p15:guide>
        <p15:guide id="2" pos="3629">
          <p15:clr>
            <a:srgbClr val="A4A3A4"/>
          </p15:clr>
        </p15:guide>
      </p15:sldGuideLst>
    </p:ext>
    <p:ext uri="{2D200454-40CA-4A62-9FC3-DE9A4176ACB9}">
      <p15:notesGuideLst xmlns:p15="http://schemas.microsoft.com/office/powerpoint/2012/main">
        <p15:guide id="1" orient="horz" pos="3130">
          <p15:clr>
            <a:srgbClr val="A4A3A4"/>
          </p15:clr>
        </p15:guide>
        <p15:guide id="2" pos="2143">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D520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 pośredni 2 — Ak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239" autoAdjust="0"/>
    <p:restoredTop sz="96262" autoAdjust="0"/>
  </p:normalViewPr>
  <p:slideViewPr>
    <p:cSldViewPr>
      <p:cViewPr varScale="1">
        <p:scale>
          <a:sx n="95" d="100"/>
          <a:sy n="95" d="100"/>
        </p:scale>
        <p:origin x="90" y="330"/>
      </p:cViewPr>
      <p:guideLst>
        <p:guide orient="horz" pos="2041"/>
        <p:guide pos="3629"/>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71" d="100"/>
          <a:sy n="71" d="100"/>
        </p:scale>
        <p:origin x="3144" y="54"/>
      </p:cViewPr>
      <p:guideLst>
        <p:guide orient="horz" pos="3130"/>
        <p:guide pos="2143"/>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handoutMaster" Target="handoutMasters/handoutMaster1.xml"/><Relationship Id="rId8" Type="http://schemas.openxmlformats.org/officeDocument/2006/relationships/slide" Target="slides/slide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Symbol zastępczy nagłówka 1"/>
          <p:cNvSpPr>
            <a:spLocks noGrp="1"/>
          </p:cNvSpPr>
          <p:nvPr>
            <p:ph type="hdr" sz="quarter"/>
          </p:nvPr>
        </p:nvSpPr>
        <p:spPr>
          <a:xfrm>
            <a:off x="0" y="0"/>
            <a:ext cx="2949575" cy="496888"/>
          </a:xfrm>
          <a:prstGeom prst="rect">
            <a:avLst/>
          </a:prstGeom>
        </p:spPr>
        <p:txBody>
          <a:bodyPr vert="horz" lIns="91440" tIns="45720" rIns="91440" bIns="45720" rtlCol="0"/>
          <a:lstStyle>
            <a:lvl1pPr algn="l" fontAlgn="auto">
              <a:spcBef>
                <a:spcPts val="0"/>
              </a:spcBef>
              <a:spcAft>
                <a:spcPts val="0"/>
              </a:spcAft>
              <a:defRPr sz="1200">
                <a:latin typeface="+mn-lt"/>
              </a:defRPr>
            </a:lvl1pPr>
          </a:lstStyle>
          <a:p>
            <a:pPr>
              <a:defRPr/>
            </a:pPr>
            <a:r>
              <a:rPr lang="pl-PL"/>
              <a:t>Instytut Meteorologii i Gospodarki Wodnej - Państwowy Instytut Badawczy</a:t>
            </a:r>
          </a:p>
        </p:txBody>
      </p:sp>
      <p:sp>
        <p:nvSpPr>
          <p:cNvPr id="3" name="Symbol zastępczy daty 2"/>
          <p:cNvSpPr>
            <a:spLocks noGrp="1"/>
          </p:cNvSpPr>
          <p:nvPr>
            <p:ph type="dt" sz="quarter" idx="1"/>
          </p:nvPr>
        </p:nvSpPr>
        <p:spPr>
          <a:xfrm>
            <a:off x="3854450" y="0"/>
            <a:ext cx="2949575" cy="496888"/>
          </a:xfrm>
          <a:prstGeom prst="rect">
            <a:avLst/>
          </a:prstGeom>
        </p:spPr>
        <p:txBody>
          <a:bodyPr vert="horz" lIns="91440" tIns="45720" rIns="91440" bIns="45720" rtlCol="0"/>
          <a:lstStyle>
            <a:lvl1pPr algn="r" fontAlgn="auto">
              <a:spcBef>
                <a:spcPts val="0"/>
              </a:spcBef>
              <a:spcAft>
                <a:spcPts val="0"/>
              </a:spcAft>
              <a:defRPr sz="1200">
                <a:latin typeface="+mn-lt"/>
              </a:defRPr>
            </a:lvl1pPr>
          </a:lstStyle>
          <a:p>
            <a:pPr>
              <a:defRPr/>
            </a:pPr>
            <a:fld id="{AA587CD5-314D-4F90-9B20-3AC557A076A3}" type="datetime1">
              <a:rPr lang="pl-PL"/>
              <a:pPr>
                <a:defRPr/>
              </a:pPr>
              <a:t>01.09.2025</a:t>
            </a:fld>
            <a:endParaRPr lang="pl-PL" dirty="0"/>
          </a:p>
        </p:txBody>
      </p:sp>
      <p:sp>
        <p:nvSpPr>
          <p:cNvPr id="4" name="Symbol zastępczy stopki 3"/>
          <p:cNvSpPr>
            <a:spLocks noGrp="1"/>
          </p:cNvSpPr>
          <p:nvPr>
            <p:ph type="ftr" sz="quarter" idx="2"/>
          </p:nvPr>
        </p:nvSpPr>
        <p:spPr>
          <a:xfrm>
            <a:off x="0" y="9440863"/>
            <a:ext cx="2949575" cy="496887"/>
          </a:xfrm>
          <a:prstGeom prst="rect">
            <a:avLst/>
          </a:prstGeom>
        </p:spPr>
        <p:txBody>
          <a:bodyPr vert="horz" lIns="91440" tIns="45720" rIns="91440" bIns="45720" rtlCol="0" anchor="b"/>
          <a:lstStyle>
            <a:lvl1pPr algn="l" fontAlgn="auto">
              <a:spcBef>
                <a:spcPts val="0"/>
              </a:spcBef>
              <a:spcAft>
                <a:spcPts val="0"/>
              </a:spcAft>
              <a:defRPr sz="1200">
                <a:latin typeface="+mn-lt"/>
              </a:defRPr>
            </a:lvl1pPr>
          </a:lstStyle>
          <a:p>
            <a:pPr>
              <a:defRPr/>
            </a:pPr>
            <a:r>
              <a:rPr lang="pl-PL"/>
              <a:t>Autor</a:t>
            </a:r>
          </a:p>
        </p:txBody>
      </p:sp>
      <p:sp>
        <p:nvSpPr>
          <p:cNvPr id="5" name="Symbol zastępczy numeru slajdu 4"/>
          <p:cNvSpPr>
            <a:spLocks noGrp="1"/>
          </p:cNvSpPr>
          <p:nvPr>
            <p:ph type="sldNum" sz="quarter" idx="3"/>
          </p:nvPr>
        </p:nvSpPr>
        <p:spPr>
          <a:xfrm>
            <a:off x="3854450" y="9440863"/>
            <a:ext cx="2949575" cy="496887"/>
          </a:xfrm>
          <a:prstGeom prst="rect">
            <a:avLst/>
          </a:prstGeom>
        </p:spPr>
        <p:txBody>
          <a:bodyPr vert="horz" lIns="91440" tIns="45720" rIns="91440" bIns="45720" rtlCol="0" anchor="b"/>
          <a:lstStyle>
            <a:lvl1pPr algn="r" fontAlgn="auto">
              <a:spcBef>
                <a:spcPts val="0"/>
              </a:spcBef>
              <a:spcAft>
                <a:spcPts val="0"/>
              </a:spcAft>
              <a:defRPr sz="1200">
                <a:latin typeface="+mn-lt"/>
              </a:defRPr>
            </a:lvl1pPr>
          </a:lstStyle>
          <a:p>
            <a:pPr>
              <a:defRPr/>
            </a:pPr>
            <a:fld id="{10BCE984-6D06-4121-BF2A-F35758156E01}" type="slidenum">
              <a:rPr lang="pl-PL"/>
              <a:pPr>
                <a:defRPr/>
              </a:pPr>
              <a:t>‹#›</a:t>
            </a:fld>
            <a:endParaRPr lang="pl-PL" dirty="0"/>
          </a:p>
        </p:txBody>
      </p:sp>
    </p:spTree>
    <p:extLst>
      <p:ext uri="{BB962C8B-B14F-4D97-AF65-F5344CB8AC3E}">
        <p14:creationId xmlns:p14="http://schemas.microsoft.com/office/powerpoint/2010/main" val="1214022785"/>
      </p:ext>
    </p:extLst>
  </p:cSld>
  <p:clrMap bg1="lt1" tx1="dk1" bg2="lt2" tx2="dk2" accent1="accent1" accent2="accent2" accent3="accent3" accent4="accent4" accent5="accent5" accent6="accent6" hlink="hlink" folHlink="folHlink"/>
  <p:hf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Symbol zastępczy nagłówka 1"/>
          <p:cNvSpPr>
            <a:spLocks noGrp="1"/>
          </p:cNvSpPr>
          <p:nvPr>
            <p:ph type="hdr" sz="quarter"/>
          </p:nvPr>
        </p:nvSpPr>
        <p:spPr>
          <a:xfrm>
            <a:off x="0" y="0"/>
            <a:ext cx="2949575" cy="496888"/>
          </a:xfrm>
          <a:prstGeom prst="rect">
            <a:avLst/>
          </a:prstGeom>
        </p:spPr>
        <p:txBody>
          <a:bodyPr vert="horz" lIns="91440" tIns="45720" rIns="91440" bIns="45720" rtlCol="0"/>
          <a:lstStyle>
            <a:lvl1pPr algn="l" fontAlgn="auto">
              <a:spcBef>
                <a:spcPts val="0"/>
              </a:spcBef>
              <a:spcAft>
                <a:spcPts val="0"/>
              </a:spcAft>
              <a:defRPr sz="1200">
                <a:latin typeface="+mn-lt"/>
              </a:defRPr>
            </a:lvl1pPr>
          </a:lstStyle>
          <a:p>
            <a:pPr>
              <a:defRPr/>
            </a:pPr>
            <a:r>
              <a:rPr lang="pl-PL"/>
              <a:t>Instytut Meteorologii i Gospodarki Wodnej - Państwowy Instytut Badawczy</a:t>
            </a:r>
          </a:p>
        </p:txBody>
      </p:sp>
      <p:sp>
        <p:nvSpPr>
          <p:cNvPr id="3" name="Symbol zastępczy daty 2"/>
          <p:cNvSpPr>
            <a:spLocks noGrp="1"/>
          </p:cNvSpPr>
          <p:nvPr>
            <p:ph type="dt" idx="1"/>
          </p:nvPr>
        </p:nvSpPr>
        <p:spPr>
          <a:xfrm>
            <a:off x="3854450" y="0"/>
            <a:ext cx="2949575" cy="496888"/>
          </a:xfrm>
          <a:prstGeom prst="rect">
            <a:avLst/>
          </a:prstGeom>
        </p:spPr>
        <p:txBody>
          <a:bodyPr vert="horz" lIns="91440" tIns="45720" rIns="91440" bIns="45720" rtlCol="0"/>
          <a:lstStyle>
            <a:lvl1pPr algn="r" fontAlgn="auto">
              <a:spcBef>
                <a:spcPts val="0"/>
              </a:spcBef>
              <a:spcAft>
                <a:spcPts val="0"/>
              </a:spcAft>
              <a:defRPr sz="1200">
                <a:latin typeface="+mn-lt"/>
              </a:defRPr>
            </a:lvl1pPr>
          </a:lstStyle>
          <a:p>
            <a:pPr>
              <a:defRPr/>
            </a:pPr>
            <a:fld id="{2F1678F5-7085-4A21-9DAF-8ABF8308097E}" type="datetime1">
              <a:rPr lang="pl-PL"/>
              <a:pPr>
                <a:defRPr/>
              </a:pPr>
              <a:t>01.09.2025</a:t>
            </a:fld>
            <a:endParaRPr lang="pl-PL" dirty="0"/>
          </a:p>
        </p:txBody>
      </p:sp>
      <p:sp>
        <p:nvSpPr>
          <p:cNvPr id="4" name="Symbol zastępczy obrazu slajdu 3"/>
          <p:cNvSpPr>
            <a:spLocks noGrp="1" noRot="1" noChangeAspect="1"/>
          </p:cNvSpPr>
          <p:nvPr>
            <p:ph type="sldImg" idx="2"/>
          </p:nvPr>
        </p:nvSpPr>
        <p:spPr>
          <a:xfrm>
            <a:off x="92075" y="746125"/>
            <a:ext cx="6623050" cy="3725863"/>
          </a:xfrm>
          <a:prstGeom prst="rect">
            <a:avLst/>
          </a:prstGeom>
          <a:noFill/>
          <a:ln w="12700">
            <a:solidFill>
              <a:prstClr val="black"/>
            </a:solidFill>
          </a:ln>
        </p:spPr>
        <p:txBody>
          <a:bodyPr vert="horz" lIns="91440" tIns="45720" rIns="91440" bIns="45720" rtlCol="0" anchor="ctr"/>
          <a:lstStyle/>
          <a:p>
            <a:pPr lvl="0"/>
            <a:endParaRPr lang="pl-PL" noProof="0" dirty="0"/>
          </a:p>
        </p:txBody>
      </p:sp>
      <p:sp>
        <p:nvSpPr>
          <p:cNvPr id="5" name="Symbol zastępczy notatek 4"/>
          <p:cNvSpPr>
            <a:spLocks noGrp="1"/>
          </p:cNvSpPr>
          <p:nvPr>
            <p:ph type="body" sz="quarter" idx="3"/>
          </p:nvPr>
        </p:nvSpPr>
        <p:spPr>
          <a:xfrm>
            <a:off x="681038" y="4721225"/>
            <a:ext cx="5443537" cy="4471988"/>
          </a:xfrm>
          <a:prstGeom prst="rect">
            <a:avLst/>
          </a:prstGeom>
        </p:spPr>
        <p:txBody>
          <a:bodyPr vert="horz" lIns="91440" tIns="45720" rIns="91440" bIns="45720" rtlCol="0">
            <a:normAutofit/>
          </a:bodyPr>
          <a:lstStyle/>
          <a:p>
            <a:pPr lvl="0"/>
            <a:r>
              <a:rPr lang="pl-PL" noProof="0"/>
              <a:t>Kliknij, aby edytować style wzorca tekstu</a:t>
            </a:r>
          </a:p>
          <a:p>
            <a:pPr lvl="1"/>
            <a:r>
              <a:rPr lang="pl-PL" noProof="0"/>
              <a:t>Drugi poziom</a:t>
            </a:r>
          </a:p>
          <a:p>
            <a:pPr lvl="2"/>
            <a:r>
              <a:rPr lang="pl-PL" noProof="0"/>
              <a:t>Trzeci poziom</a:t>
            </a:r>
          </a:p>
          <a:p>
            <a:pPr lvl="3"/>
            <a:r>
              <a:rPr lang="pl-PL" noProof="0"/>
              <a:t>Czwarty poziom</a:t>
            </a:r>
          </a:p>
          <a:p>
            <a:pPr lvl="4"/>
            <a:r>
              <a:rPr lang="pl-PL" noProof="0"/>
              <a:t>Piąty poziom</a:t>
            </a:r>
          </a:p>
        </p:txBody>
      </p:sp>
      <p:sp>
        <p:nvSpPr>
          <p:cNvPr id="6" name="Symbol zastępczy stopki 5"/>
          <p:cNvSpPr>
            <a:spLocks noGrp="1"/>
          </p:cNvSpPr>
          <p:nvPr>
            <p:ph type="ftr" sz="quarter" idx="4"/>
          </p:nvPr>
        </p:nvSpPr>
        <p:spPr>
          <a:xfrm>
            <a:off x="0" y="9440863"/>
            <a:ext cx="2949575" cy="496887"/>
          </a:xfrm>
          <a:prstGeom prst="rect">
            <a:avLst/>
          </a:prstGeom>
        </p:spPr>
        <p:txBody>
          <a:bodyPr vert="horz" lIns="91440" tIns="45720" rIns="91440" bIns="45720" rtlCol="0" anchor="b"/>
          <a:lstStyle>
            <a:lvl1pPr algn="l" fontAlgn="auto">
              <a:spcBef>
                <a:spcPts val="0"/>
              </a:spcBef>
              <a:spcAft>
                <a:spcPts val="0"/>
              </a:spcAft>
              <a:defRPr sz="1200">
                <a:latin typeface="+mn-lt"/>
              </a:defRPr>
            </a:lvl1pPr>
          </a:lstStyle>
          <a:p>
            <a:pPr>
              <a:defRPr/>
            </a:pPr>
            <a:r>
              <a:rPr lang="pl-PL"/>
              <a:t>Autor</a:t>
            </a:r>
          </a:p>
        </p:txBody>
      </p:sp>
      <p:sp>
        <p:nvSpPr>
          <p:cNvPr id="7" name="Symbol zastępczy numeru slajdu 6"/>
          <p:cNvSpPr>
            <a:spLocks noGrp="1"/>
          </p:cNvSpPr>
          <p:nvPr>
            <p:ph type="sldNum" sz="quarter" idx="5"/>
          </p:nvPr>
        </p:nvSpPr>
        <p:spPr>
          <a:xfrm>
            <a:off x="3854450" y="9440863"/>
            <a:ext cx="2949575" cy="496887"/>
          </a:xfrm>
          <a:prstGeom prst="rect">
            <a:avLst/>
          </a:prstGeom>
        </p:spPr>
        <p:txBody>
          <a:bodyPr vert="horz" lIns="91440" tIns="45720" rIns="91440" bIns="45720" rtlCol="0" anchor="b"/>
          <a:lstStyle>
            <a:lvl1pPr algn="r" fontAlgn="auto">
              <a:spcBef>
                <a:spcPts val="0"/>
              </a:spcBef>
              <a:spcAft>
                <a:spcPts val="0"/>
              </a:spcAft>
              <a:defRPr sz="1200">
                <a:latin typeface="+mn-lt"/>
              </a:defRPr>
            </a:lvl1pPr>
          </a:lstStyle>
          <a:p>
            <a:pPr>
              <a:defRPr/>
            </a:pPr>
            <a:fld id="{FB15B356-0F83-47B0-873E-526B5A33D64E}" type="slidenum">
              <a:rPr lang="pl-PL"/>
              <a:pPr>
                <a:defRPr/>
              </a:pPr>
              <a:t>‹#›</a:t>
            </a:fld>
            <a:endParaRPr lang="pl-PL" dirty="0"/>
          </a:p>
        </p:txBody>
      </p:sp>
    </p:spTree>
    <p:extLst>
      <p:ext uri="{BB962C8B-B14F-4D97-AF65-F5344CB8AC3E}">
        <p14:creationId xmlns:p14="http://schemas.microsoft.com/office/powerpoint/2010/main" val="4053417167"/>
      </p:ext>
    </p:extLst>
  </p:cSld>
  <p:clrMap bg1="lt1" tx1="dk1" bg2="lt2" tx2="dk2" accent1="accent1" accent2="accent2" accent3="accent3" accent4="accent4" accent5="accent5" accent6="accent6" hlink="hlink" folHlink="folHlink"/>
  <p:hf ftr="0" dt="0"/>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ymbol zastępczy obrazu slajdu 1"/>
          <p:cNvSpPr>
            <a:spLocks noGrp="1" noRot="1" noChangeAspect="1" noTextEdit="1"/>
          </p:cNvSpPr>
          <p:nvPr>
            <p:ph type="sldImg"/>
          </p:nvPr>
        </p:nvSpPr>
        <p:spPr bwMode="auto">
          <a:xfrm>
            <a:off x="92075" y="746125"/>
            <a:ext cx="6623050" cy="3725863"/>
          </a:xfrm>
          <a:noFill/>
          <a:ln>
            <a:solidFill>
              <a:srgbClr val="000000"/>
            </a:solidFill>
            <a:miter lim="800000"/>
            <a:headEnd/>
            <a:tailEnd/>
          </a:ln>
        </p:spPr>
      </p:sp>
      <p:sp>
        <p:nvSpPr>
          <p:cNvPr id="35843" name="Symbol zastępczy notatek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a:p>
        </p:txBody>
      </p:sp>
      <p:sp>
        <p:nvSpPr>
          <p:cNvPr id="18436" name="Symbol zastępczy numeru slajdu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E3E9AA1-0001-4339-94CC-28FE6F6F6B94}" type="slidenum">
              <a:rPr lang="pl-PL" smtClean="0"/>
              <a:pPr fontAlgn="base">
                <a:spcBef>
                  <a:spcPct val="0"/>
                </a:spcBef>
                <a:spcAft>
                  <a:spcPct val="0"/>
                </a:spcAft>
                <a:defRPr/>
              </a:pPr>
              <a:t>1</a:t>
            </a:fld>
            <a:endParaRPr lang="pl-PL" dirty="0"/>
          </a:p>
        </p:txBody>
      </p:sp>
      <p:sp>
        <p:nvSpPr>
          <p:cNvPr id="18437" name="Symbol zastępczy nagłówka 6"/>
          <p:cNvSpPr>
            <a:spLocks noGrp="1"/>
          </p:cNvSpPr>
          <p:nvPr>
            <p:ph type="hdr" sz="quarter"/>
          </p:nvPr>
        </p:nvSpPr>
        <p:spPr bwMode="auto">
          <a:ln>
            <a:miter lim="800000"/>
            <a:headEnd/>
            <a:tailEnd/>
          </a:ln>
        </p:spPr>
        <p:txBody>
          <a:bodyPr wrap="square" numCol="1" anchor="t" anchorCtr="0" compatLnSpc="1">
            <a:prstTxWarp prst="textNoShape">
              <a:avLst/>
            </a:prstTxWarp>
          </a:bodyPr>
          <a:lstStyle/>
          <a:p>
            <a:pPr fontAlgn="base">
              <a:spcBef>
                <a:spcPct val="0"/>
              </a:spcBef>
              <a:spcAft>
                <a:spcPct val="0"/>
              </a:spcAft>
              <a:defRPr/>
            </a:pPr>
            <a:r>
              <a:rPr lang="pl-PL" dirty="0"/>
              <a:t>Instytut Meteorologii i Gospodarki Wodnej - Państwowy Instytut Badawczy</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ymbol zastępczy obrazu slajdu 1"/>
          <p:cNvSpPr>
            <a:spLocks noGrp="1" noRot="1" noChangeAspect="1" noTextEdit="1"/>
          </p:cNvSpPr>
          <p:nvPr>
            <p:ph type="sldImg"/>
          </p:nvPr>
        </p:nvSpPr>
        <p:spPr bwMode="auto">
          <a:xfrm>
            <a:off x="92075" y="746125"/>
            <a:ext cx="6623050" cy="3725863"/>
          </a:xfrm>
          <a:noFill/>
          <a:ln>
            <a:solidFill>
              <a:srgbClr val="000000"/>
            </a:solidFill>
            <a:miter lim="800000"/>
            <a:headEnd/>
            <a:tailEnd/>
          </a:ln>
        </p:spPr>
      </p:sp>
      <p:sp>
        <p:nvSpPr>
          <p:cNvPr id="35843" name="Symbol zastępczy notatek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a:p>
        </p:txBody>
      </p:sp>
      <p:sp>
        <p:nvSpPr>
          <p:cNvPr id="18436" name="Symbol zastępczy numeru slajdu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E3E9AA1-0001-4339-94CC-28FE6F6F6B94}" type="slidenum">
              <a:rPr lang="pl-PL" smtClean="0"/>
              <a:pPr fontAlgn="base">
                <a:spcBef>
                  <a:spcPct val="0"/>
                </a:spcBef>
                <a:spcAft>
                  <a:spcPct val="0"/>
                </a:spcAft>
                <a:defRPr/>
              </a:pPr>
              <a:t>10</a:t>
            </a:fld>
            <a:endParaRPr lang="pl-PL" dirty="0"/>
          </a:p>
        </p:txBody>
      </p:sp>
      <p:sp>
        <p:nvSpPr>
          <p:cNvPr id="18437" name="Symbol zastępczy nagłówka 6"/>
          <p:cNvSpPr>
            <a:spLocks noGrp="1"/>
          </p:cNvSpPr>
          <p:nvPr>
            <p:ph type="hdr" sz="quarter"/>
          </p:nvPr>
        </p:nvSpPr>
        <p:spPr bwMode="auto">
          <a:ln>
            <a:miter lim="800000"/>
            <a:headEnd/>
            <a:tailEnd/>
          </a:ln>
        </p:spPr>
        <p:txBody>
          <a:bodyPr wrap="square" numCol="1" anchor="t" anchorCtr="0" compatLnSpc="1">
            <a:prstTxWarp prst="textNoShape">
              <a:avLst/>
            </a:prstTxWarp>
          </a:bodyPr>
          <a:lstStyle/>
          <a:p>
            <a:pPr fontAlgn="base">
              <a:spcBef>
                <a:spcPct val="0"/>
              </a:spcBef>
              <a:spcAft>
                <a:spcPct val="0"/>
              </a:spcAft>
              <a:defRPr/>
            </a:pPr>
            <a:r>
              <a:rPr lang="pl-PL" dirty="0"/>
              <a:t>Instytut Meteorologii i Gospodarki Wodnej - Państwowy Instytut Badawczy</a:t>
            </a:r>
          </a:p>
        </p:txBody>
      </p:sp>
    </p:spTree>
    <p:extLst>
      <p:ext uri="{BB962C8B-B14F-4D97-AF65-F5344CB8AC3E}">
        <p14:creationId xmlns:p14="http://schemas.microsoft.com/office/powerpoint/2010/main" val="29549863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ymbol zastępczy obrazu slajdu 1"/>
          <p:cNvSpPr>
            <a:spLocks noGrp="1" noRot="1" noChangeAspect="1" noTextEdit="1"/>
          </p:cNvSpPr>
          <p:nvPr>
            <p:ph type="sldImg"/>
          </p:nvPr>
        </p:nvSpPr>
        <p:spPr bwMode="auto">
          <a:xfrm>
            <a:off x="92075" y="746125"/>
            <a:ext cx="6623050" cy="3725863"/>
          </a:xfrm>
          <a:noFill/>
          <a:ln>
            <a:solidFill>
              <a:srgbClr val="000000"/>
            </a:solidFill>
            <a:miter lim="800000"/>
            <a:headEnd/>
            <a:tailEnd/>
          </a:ln>
        </p:spPr>
      </p:sp>
      <p:sp>
        <p:nvSpPr>
          <p:cNvPr id="35843" name="Symbol zastępczy notatek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a:p>
        </p:txBody>
      </p:sp>
      <p:sp>
        <p:nvSpPr>
          <p:cNvPr id="18436" name="Symbol zastępczy numeru slajdu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E3E9AA1-0001-4339-94CC-28FE6F6F6B94}" type="slidenum">
              <a:rPr lang="pl-PL" smtClean="0"/>
              <a:pPr fontAlgn="base">
                <a:spcBef>
                  <a:spcPct val="0"/>
                </a:spcBef>
                <a:spcAft>
                  <a:spcPct val="0"/>
                </a:spcAft>
                <a:defRPr/>
              </a:pPr>
              <a:t>11</a:t>
            </a:fld>
            <a:endParaRPr lang="pl-PL" dirty="0"/>
          </a:p>
        </p:txBody>
      </p:sp>
      <p:sp>
        <p:nvSpPr>
          <p:cNvPr id="18437" name="Symbol zastępczy nagłówka 6"/>
          <p:cNvSpPr>
            <a:spLocks noGrp="1"/>
          </p:cNvSpPr>
          <p:nvPr>
            <p:ph type="hdr" sz="quarter"/>
          </p:nvPr>
        </p:nvSpPr>
        <p:spPr bwMode="auto">
          <a:ln>
            <a:miter lim="800000"/>
            <a:headEnd/>
            <a:tailEnd/>
          </a:ln>
        </p:spPr>
        <p:txBody>
          <a:bodyPr wrap="square" numCol="1" anchor="t" anchorCtr="0" compatLnSpc="1">
            <a:prstTxWarp prst="textNoShape">
              <a:avLst/>
            </a:prstTxWarp>
          </a:bodyPr>
          <a:lstStyle/>
          <a:p>
            <a:pPr fontAlgn="base">
              <a:spcBef>
                <a:spcPct val="0"/>
              </a:spcBef>
              <a:spcAft>
                <a:spcPct val="0"/>
              </a:spcAft>
              <a:defRPr/>
            </a:pPr>
            <a:r>
              <a:rPr lang="pl-PL" dirty="0"/>
              <a:t>Instytut Meteorologii i Gospodarki Wodnej - Państwowy Instytut Badawczy</a:t>
            </a:r>
          </a:p>
        </p:txBody>
      </p:sp>
    </p:spTree>
    <p:extLst>
      <p:ext uri="{BB962C8B-B14F-4D97-AF65-F5344CB8AC3E}">
        <p14:creationId xmlns:p14="http://schemas.microsoft.com/office/powerpoint/2010/main" val="27939398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ymbol zastępczy obrazu slajdu 1"/>
          <p:cNvSpPr>
            <a:spLocks noGrp="1" noRot="1" noChangeAspect="1" noTextEdit="1"/>
          </p:cNvSpPr>
          <p:nvPr>
            <p:ph type="sldImg"/>
          </p:nvPr>
        </p:nvSpPr>
        <p:spPr bwMode="auto">
          <a:xfrm>
            <a:off x="92075" y="746125"/>
            <a:ext cx="6623050" cy="3725863"/>
          </a:xfrm>
          <a:noFill/>
          <a:ln>
            <a:solidFill>
              <a:srgbClr val="000000"/>
            </a:solidFill>
            <a:miter lim="800000"/>
            <a:headEnd/>
            <a:tailEnd/>
          </a:ln>
        </p:spPr>
      </p:sp>
      <p:sp>
        <p:nvSpPr>
          <p:cNvPr id="35843" name="Symbol zastępczy notatek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a:p>
        </p:txBody>
      </p:sp>
      <p:sp>
        <p:nvSpPr>
          <p:cNvPr id="18436" name="Symbol zastępczy numeru slajdu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E3E9AA1-0001-4339-94CC-28FE6F6F6B94}" type="slidenum">
              <a:rPr lang="pl-PL" smtClean="0"/>
              <a:pPr fontAlgn="base">
                <a:spcBef>
                  <a:spcPct val="0"/>
                </a:spcBef>
                <a:spcAft>
                  <a:spcPct val="0"/>
                </a:spcAft>
                <a:defRPr/>
              </a:pPr>
              <a:t>12</a:t>
            </a:fld>
            <a:endParaRPr lang="pl-PL" dirty="0"/>
          </a:p>
        </p:txBody>
      </p:sp>
      <p:sp>
        <p:nvSpPr>
          <p:cNvPr id="18437" name="Symbol zastępczy nagłówka 6"/>
          <p:cNvSpPr>
            <a:spLocks noGrp="1"/>
          </p:cNvSpPr>
          <p:nvPr>
            <p:ph type="hdr" sz="quarter"/>
          </p:nvPr>
        </p:nvSpPr>
        <p:spPr bwMode="auto">
          <a:ln>
            <a:miter lim="800000"/>
            <a:headEnd/>
            <a:tailEnd/>
          </a:ln>
        </p:spPr>
        <p:txBody>
          <a:bodyPr wrap="square" numCol="1" anchor="t" anchorCtr="0" compatLnSpc="1">
            <a:prstTxWarp prst="textNoShape">
              <a:avLst/>
            </a:prstTxWarp>
          </a:bodyPr>
          <a:lstStyle/>
          <a:p>
            <a:pPr fontAlgn="base">
              <a:spcBef>
                <a:spcPct val="0"/>
              </a:spcBef>
              <a:spcAft>
                <a:spcPct val="0"/>
              </a:spcAft>
              <a:defRPr/>
            </a:pPr>
            <a:r>
              <a:rPr lang="pl-PL" dirty="0"/>
              <a:t>Instytut Meteorologii i Gospodarki Wodnej - Państwowy Instytut Badawczy</a:t>
            </a:r>
          </a:p>
        </p:txBody>
      </p:sp>
    </p:spTree>
    <p:extLst>
      <p:ext uri="{BB962C8B-B14F-4D97-AF65-F5344CB8AC3E}">
        <p14:creationId xmlns:p14="http://schemas.microsoft.com/office/powerpoint/2010/main" val="25380101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ymbol zastępczy obrazu slajdu 1"/>
          <p:cNvSpPr>
            <a:spLocks noGrp="1" noRot="1" noChangeAspect="1" noTextEdit="1"/>
          </p:cNvSpPr>
          <p:nvPr>
            <p:ph type="sldImg"/>
          </p:nvPr>
        </p:nvSpPr>
        <p:spPr bwMode="auto">
          <a:xfrm>
            <a:off x="92075" y="746125"/>
            <a:ext cx="6623050" cy="3725863"/>
          </a:xfrm>
          <a:noFill/>
          <a:ln>
            <a:solidFill>
              <a:srgbClr val="000000"/>
            </a:solidFill>
            <a:miter lim="800000"/>
            <a:headEnd/>
            <a:tailEnd/>
          </a:ln>
        </p:spPr>
      </p:sp>
      <p:sp>
        <p:nvSpPr>
          <p:cNvPr id="35843" name="Symbol zastępczy notatek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a:p>
        </p:txBody>
      </p:sp>
      <p:sp>
        <p:nvSpPr>
          <p:cNvPr id="18436" name="Symbol zastępczy numeru slajdu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E3E9AA1-0001-4339-94CC-28FE6F6F6B94}" type="slidenum">
              <a:rPr lang="pl-PL" smtClean="0"/>
              <a:pPr fontAlgn="base">
                <a:spcBef>
                  <a:spcPct val="0"/>
                </a:spcBef>
                <a:spcAft>
                  <a:spcPct val="0"/>
                </a:spcAft>
                <a:defRPr/>
              </a:pPr>
              <a:t>13</a:t>
            </a:fld>
            <a:endParaRPr lang="pl-PL" dirty="0"/>
          </a:p>
        </p:txBody>
      </p:sp>
      <p:sp>
        <p:nvSpPr>
          <p:cNvPr id="18437" name="Symbol zastępczy nagłówka 6"/>
          <p:cNvSpPr>
            <a:spLocks noGrp="1"/>
          </p:cNvSpPr>
          <p:nvPr>
            <p:ph type="hdr" sz="quarter"/>
          </p:nvPr>
        </p:nvSpPr>
        <p:spPr bwMode="auto">
          <a:ln>
            <a:miter lim="800000"/>
            <a:headEnd/>
            <a:tailEnd/>
          </a:ln>
        </p:spPr>
        <p:txBody>
          <a:bodyPr wrap="square" numCol="1" anchor="t" anchorCtr="0" compatLnSpc="1">
            <a:prstTxWarp prst="textNoShape">
              <a:avLst/>
            </a:prstTxWarp>
          </a:bodyPr>
          <a:lstStyle/>
          <a:p>
            <a:pPr fontAlgn="base">
              <a:spcBef>
                <a:spcPct val="0"/>
              </a:spcBef>
              <a:spcAft>
                <a:spcPct val="0"/>
              </a:spcAft>
              <a:defRPr/>
            </a:pPr>
            <a:r>
              <a:rPr lang="pl-PL" dirty="0"/>
              <a:t>Instytut Meteorologii i Gospodarki Wodnej - Państwowy Instytut Badawczy</a:t>
            </a:r>
          </a:p>
        </p:txBody>
      </p:sp>
    </p:spTree>
    <p:extLst>
      <p:ext uri="{BB962C8B-B14F-4D97-AF65-F5344CB8AC3E}">
        <p14:creationId xmlns:p14="http://schemas.microsoft.com/office/powerpoint/2010/main" val="33937658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ymbol zastępczy obrazu slajdu 1"/>
          <p:cNvSpPr>
            <a:spLocks noGrp="1" noRot="1" noChangeAspect="1" noTextEdit="1"/>
          </p:cNvSpPr>
          <p:nvPr>
            <p:ph type="sldImg"/>
          </p:nvPr>
        </p:nvSpPr>
        <p:spPr bwMode="auto">
          <a:xfrm>
            <a:off x="92075" y="746125"/>
            <a:ext cx="6623050" cy="3725863"/>
          </a:xfrm>
          <a:noFill/>
          <a:ln>
            <a:solidFill>
              <a:srgbClr val="000000"/>
            </a:solidFill>
            <a:miter lim="800000"/>
            <a:headEnd/>
            <a:tailEnd/>
          </a:ln>
        </p:spPr>
      </p:sp>
      <p:sp>
        <p:nvSpPr>
          <p:cNvPr id="35843" name="Symbol zastępczy notatek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a:p>
        </p:txBody>
      </p:sp>
      <p:sp>
        <p:nvSpPr>
          <p:cNvPr id="18436" name="Symbol zastępczy numeru slajdu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E3E9AA1-0001-4339-94CC-28FE6F6F6B94}" type="slidenum">
              <a:rPr lang="pl-PL" smtClean="0"/>
              <a:pPr fontAlgn="base">
                <a:spcBef>
                  <a:spcPct val="0"/>
                </a:spcBef>
                <a:spcAft>
                  <a:spcPct val="0"/>
                </a:spcAft>
                <a:defRPr/>
              </a:pPr>
              <a:t>14</a:t>
            </a:fld>
            <a:endParaRPr lang="pl-PL" dirty="0"/>
          </a:p>
        </p:txBody>
      </p:sp>
      <p:sp>
        <p:nvSpPr>
          <p:cNvPr id="18437" name="Symbol zastępczy nagłówka 6"/>
          <p:cNvSpPr>
            <a:spLocks noGrp="1"/>
          </p:cNvSpPr>
          <p:nvPr>
            <p:ph type="hdr" sz="quarter"/>
          </p:nvPr>
        </p:nvSpPr>
        <p:spPr bwMode="auto">
          <a:ln>
            <a:miter lim="800000"/>
            <a:headEnd/>
            <a:tailEnd/>
          </a:ln>
        </p:spPr>
        <p:txBody>
          <a:bodyPr wrap="square" numCol="1" anchor="t" anchorCtr="0" compatLnSpc="1">
            <a:prstTxWarp prst="textNoShape">
              <a:avLst/>
            </a:prstTxWarp>
          </a:bodyPr>
          <a:lstStyle/>
          <a:p>
            <a:pPr fontAlgn="base">
              <a:spcBef>
                <a:spcPct val="0"/>
              </a:spcBef>
              <a:spcAft>
                <a:spcPct val="0"/>
              </a:spcAft>
              <a:defRPr/>
            </a:pPr>
            <a:r>
              <a:rPr lang="pl-PL" dirty="0"/>
              <a:t>Instytut Meteorologii i Gospodarki Wodnej - Państwowy Instytut Badawczy</a:t>
            </a:r>
          </a:p>
        </p:txBody>
      </p:sp>
    </p:spTree>
    <p:extLst>
      <p:ext uri="{BB962C8B-B14F-4D97-AF65-F5344CB8AC3E}">
        <p14:creationId xmlns:p14="http://schemas.microsoft.com/office/powerpoint/2010/main" val="33094832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ymbol zastępczy obrazu slajdu 1"/>
          <p:cNvSpPr>
            <a:spLocks noGrp="1" noRot="1" noChangeAspect="1" noTextEdit="1"/>
          </p:cNvSpPr>
          <p:nvPr>
            <p:ph type="sldImg"/>
          </p:nvPr>
        </p:nvSpPr>
        <p:spPr bwMode="auto">
          <a:xfrm>
            <a:off x="92075" y="746125"/>
            <a:ext cx="6623050" cy="3725863"/>
          </a:xfrm>
          <a:noFill/>
          <a:ln>
            <a:solidFill>
              <a:srgbClr val="000000"/>
            </a:solidFill>
            <a:miter lim="800000"/>
            <a:headEnd/>
            <a:tailEnd/>
          </a:ln>
        </p:spPr>
      </p:sp>
      <p:sp>
        <p:nvSpPr>
          <p:cNvPr id="35843" name="Symbol zastępczy notatek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a:p>
        </p:txBody>
      </p:sp>
      <p:sp>
        <p:nvSpPr>
          <p:cNvPr id="18436" name="Symbol zastępczy numeru slajdu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E3E9AA1-0001-4339-94CC-28FE6F6F6B94}" type="slidenum">
              <a:rPr lang="pl-PL" smtClean="0"/>
              <a:pPr fontAlgn="base">
                <a:spcBef>
                  <a:spcPct val="0"/>
                </a:spcBef>
                <a:spcAft>
                  <a:spcPct val="0"/>
                </a:spcAft>
                <a:defRPr/>
              </a:pPr>
              <a:t>15</a:t>
            </a:fld>
            <a:endParaRPr lang="pl-PL" dirty="0"/>
          </a:p>
        </p:txBody>
      </p:sp>
      <p:sp>
        <p:nvSpPr>
          <p:cNvPr id="18437" name="Symbol zastępczy nagłówka 6"/>
          <p:cNvSpPr>
            <a:spLocks noGrp="1"/>
          </p:cNvSpPr>
          <p:nvPr>
            <p:ph type="hdr" sz="quarter"/>
          </p:nvPr>
        </p:nvSpPr>
        <p:spPr bwMode="auto">
          <a:ln>
            <a:miter lim="800000"/>
            <a:headEnd/>
            <a:tailEnd/>
          </a:ln>
        </p:spPr>
        <p:txBody>
          <a:bodyPr wrap="square" numCol="1" anchor="t" anchorCtr="0" compatLnSpc="1">
            <a:prstTxWarp prst="textNoShape">
              <a:avLst/>
            </a:prstTxWarp>
          </a:bodyPr>
          <a:lstStyle/>
          <a:p>
            <a:pPr fontAlgn="base">
              <a:spcBef>
                <a:spcPct val="0"/>
              </a:spcBef>
              <a:spcAft>
                <a:spcPct val="0"/>
              </a:spcAft>
              <a:defRPr/>
            </a:pPr>
            <a:r>
              <a:rPr lang="pl-PL" dirty="0"/>
              <a:t>Instytut Meteorologii i Gospodarki Wodnej - Państwowy Instytut Badawczy</a:t>
            </a:r>
          </a:p>
        </p:txBody>
      </p:sp>
    </p:spTree>
    <p:extLst>
      <p:ext uri="{BB962C8B-B14F-4D97-AF65-F5344CB8AC3E}">
        <p14:creationId xmlns:p14="http://schemas.microsoft.com/office/powerpoint/2010/main" val="22554785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ymbol zastępczy obrazu slajdu 1"/>
          <p:cNvSpPr>
            <a:spLocks noGrp="1" noRot="1" noChangeAspect="1" noTextEdit="1"/>
          </p:cNvSpPr>
          <p:nvPr>
            <p:ph type="sldImg"/>
          </p:nvPr>
        </p:nvSpPr>
        <p:spPr bwMode="auto">
          <a:xfrm>
            <a:off x="92075" y="746125"/>
            <a:ext cx="6623050" cy="3725863"/>
          </a:xfrm>
          <a:noFill/>
          <a:ln>
            <a:solidFill>
              <a:srgbClr val="000000"/>
            </a:solidFill>
            <a:miter lim="800000"/>
            <a:headEnd/>
            <a:tailEnd/>
          </a:ln>
        </p:spPr>
      </p:sp>
      <p:sp>
        <p:nvSpPr>
          <p:cNvPr id="35843" name="Symbol zastępczy notatek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a:p>
        </p:txBody>
      </p:sp>
      <p:sp>
        <p:nvSpPr>
          <p:cNvPr id="18436" name="Symbol zastępczy numeru slajdu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E3E9AA1-0001-4339-94CC-28FE6F6F6B94}" type="slidenum">
              <a:rPr lang="pl-PL" smtClean="0"/>
              <a:pPr fontAlgn="base">
                <a:spcBef>
                  <a:spcPct val="0"/>
                </a:spcBef>
                <a:spcAft>
                  <a:spcPct val="0"/>
                </a:spcAft>
                <a:defRPr/>
              </a:pPr>
              <a:t>16</a:t>
            </a:fld>
            <a:endParaRPr lang="pl-PL" dirty="0"/>
          </a:p>
        </p:txBody>
      </p:sp>
      <p:sp>
        <p:nvSpPr>
          <p:cNvPr id="18437" name="Symbol zastępczy nagłówka 6"/>
          <p:cNvSpPr>
            <a:spLocks noGrp="1"/>
          </p:cNvSpPr>
          <p:nvPr>
            <p:ph type="hdr" sz="quarter"/>
          </p:nvPr>
        </p:nvSpPr>
        <p:spPr bwMode="auto">
          <a:ln>
            <a:miter lim="800000"/>
            <a:headEnd/>
            <a:tailEnd/>
          </a:ln>
        </p:spPr>
        <p:txBody>
          <a:bodyPr wrap="square" numCol="1" anchor="t" anchorCtr="0" compatLnSpc="1">
            <a:prstTxWarp prst="textNoShape">
              <a:avLst/>
            </a:prstTxWarp>
          </a:bodyPr>
          <a:lstStyle/>
          <a:p>
            <a:pPr fontAlgn="base">
              <a:spcBef>
                <a:spcPct val="0"/>
              </a:spcBef>
              <a:spcAft>
                <a:spcPct val="0"/>
              </a:spcAft>
              <a:defRPr/>
            </a:pPr>
            <a:r>
              <a:rPr lang="pl-PL" dirty="0"/>
              <a:t>Instytut Meteorologii i Gospodarki Wodnej - Państwowy Instytut Badawczy</a:t>
            </a:r>
          </a:p>
        </p:txBody>
      </p:sp>
    </p:spTree>
    <p:extLst>
      <p:ext uri="{BB962C8B-B14F-4D97-AF65-F5344CB8AC3E}">
        <p14:creationId xmlns:p14="http://schemas.microsoft.com/office/powerpoint/2010/main" val="343214108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0D93FB-32DD-BA59-3263-0546D032FCD0}"/>
            </a:ext>
          </a:extLst>
        </p:cNvPr>
        <p:cNvGrpSpPr/>
        <p:nvPr/>
      </p:nvGrpSpPr>
      <p:grpSpPr>
        <a:xfrm>
          <a:off x="0" y="0"/>
          <a:ext cx="0" cy="0"/>
          <a:chOff x="0" y="0"/>
          <a:chExt cx="0" cy="0"/>
        </a:xfrm>
      </p:grpSpPr>
      <p:sp>
        <p:nvSpPr>
          <p:cNvPr id="35842" name="Symbol zastępczy obrazu slajdu 1">
            <a:extLst>
              <a:ext uri="{FF2B5EF4-FFF2-40B4-BE49-F238E27FC236}">
                <a16:creationId xmlns:a16="http://schemas.microsoft.com/office/drawing/2014/main" id="{5BE18259-1119-A96C-4C4C-F831990BD264}"/>
              </a:ext>
            </a:extLst>
          </p:cNvPr>
          <p:cNvSpPr>
            <a:spLocks noGrp="1" noRot="1" noChangeAspect="1" noTextEdit="1"/>
          </p:cNvSpPr>
          <p:nvPr>
            <p:ph type="sldImg"/>
          </p:nvPr>
        </p:nvSpPr>
        <p:spPr bwMode="auto">
          <a:xfrm>
            <a:off x="92075" y="746125"/>
            <a:ext cx="6623050" cy="3725863"/>
          </a:xfrm>
          <a:noFill/>
          <a:ln>
            <a:solidFill>
              <a:srgbClr val="000000"/>
            </a:solidFill>
            <a:miter lim="800000"/>
            <a:headEnd/>
            <a:tailEnd/>
          </a:ln>
        </p:spPr>
      </p:sp>
      <p:sp>
        <p:nvSpPr>
          <p:cNvPr id="35843" name="Symbol zastępczy notatek 2">
            <a:extLst>
              <a:ext uri="{FF2B5EF4-FFF2-40B4-BE49-F238E27FC236}">
                <a16:creationId xmlns:a16="http://schemas.microsoft.com/office/drawing/2014/main" id="{0D7DBF25-7C3B-2BEA-6788-F566EC921F48}"/>
              </a:ext>
            </a:extLst>
          </p:cNvPr>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a:p>
        </p:txBody>
      </p:sp>
      <p:sp>
        <p:nvSpPr>
          <p:cNvPr id="18436" name="Symbol zastępczy numeru slajdu 3">
            <a:extLst>
              <a:ext uri="{FF2B5EF4-FFF2-40B4-BE49-F238E27FC236}">
                <a16:creationId xmlns:a16="http://schemas.microsoft.com/office/drawing/2014/main" id="{5DEC8F41-2E8E-F5E0-C319-8A4161C2C32C}"/>
              </a:ext>
            </a:extLst>
          </p:cNvPr>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E3E9AA1-0001-4339-94CC-28FE6F6F6B94}" type="slidenum">
              <a:rPr lang="pl-PL" smtClean="0"/>
              <a:pPr fontAlgn="base">
                <a:spcBef>
                  <a:spcPct val="0"/>
                </a:spcBef>
                <a:spcAft>
                  <a:spcPct val="0"/>
                </a:spcAft>
                <a:defRPr/>
              </a:pPr>
              <a:t>17</a:t>
            </a:fld>
            <a:endParaRPr lang="pl-PL" dirty="0"/>
          </a:p>
        </p:txBody>
      </p:sp>
      <p:sp>
        <p:nvSpPr>
          <p:cNvPr id="18437" name="Symbol zastępczy nagłówka 6">
            <a:extLst>
              <a:ext uri="{FF2B5EF4-FFF2-40B4-BE49-F238E27FC236}">
                <a16:creationId xmlns:a16="http://schemas.microsoft.com/office/drawing/2014/main" id="{18169686-D293-D664-78BF-5ED3FC9B7FC8}"/>
              </a:ext>
            </a:extLst>
          </p:cNvPr>
          <p:cNvSpPr>
            <a:spLocks noGrp="1"/>
          </p:cNvSpPr>
          <p:nvPr>
            <p:ph type="hdr" sz="quarter"/>
          </p:nvPr>
        </p:nvSpPr>
        <p:spPr bwMode="auto">
          <a:ln>
            <a:miter lim="800000"/>
            <a:headEnd/>
            <a:tailEnd/>
          </a:ln>
        </p:spPr>
        <p:txBody>
          <a:bodyPr wrap="square" numCol="1" anchor="t" anchorCtr="0" compatLnSpc="1">
            <a:prstTxWarp prst="textNoShape">
              <a:avLst/>
            </a:prstTxWarp>
          </a:bodyPr>
          <a:lstStyle/>
          <a:p>
            <a:pPr fontAlgn="base">
              <a:spcBef>
                <a:spcPct val="0"/>
              </a:spcBef>
              <a:spcAft>
                <a:spcPct val="0"/>
              </a:spcAft>
              <a:defRPr/>
            </a:pPr>
            <a:r>
              <a:rPr lang="pl-PL" dirty="0"/>
              <a:t>Instytut Meteorologii i Gospodarki Wodnej - Państwowy Instytut Badawczy</a:t>
            </a:r>
          </a:p>
        </p:txBody>
      </p:sp>
    </p:spTree>
    <p:extLst>
      <p:ext uri="{BB962C8B-B14F-4D97-AF65-F5344CB8AC3E}">
        <p14:creationId xmlns:p14="http://schemas.microsoft.com/office/powerpoint/2010/main" val="133632361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C7C7A1-EE06-E6BC-7097-6855BF64AFAD}"/>
            </a:ext>
          </a:extLst>
        </p:cNvPr>
        <p:cNvGrpSpPr/>
        <p:nvPr/>
      </p:nvGrpSpPr>
      <p:grpSpPr>
        <a:xfrm>
          <a:off x="0" y="0"/>
          <a:ext cx="0" cy="0"/>
          <a:chOff x="0" y="0"/>
          <a:chExt cx="0" cy="0"/>
        </a:xfrm>
      </p:grpSpPr>
      <p:sp>
        <p:nvSpPr>
          <p:cNvPr id="35842" name="Symbol zastępczy obrazu slajdu 1">
            <a:extLst>
              <a:ext uri="{FF2B5EF4-FFF2-40B4-BE49-F238E27FC236}">
                <a16:creationId xmlns:a16="http://schemas.microsoft.com/office/drawing/2014/main" id="{3261A3A7-F50A-8A40-6B30-DE5F991C0E92}"/>
              </a:ext>
            </a:extLst>
          </p:cNvPr>
          <p:cNvSpPr>
            <a:spLocks noGrp="1" noRot="1" noChangeAspect="1" noTextEdit="1"/>
          </p:cNvSpPr>
          <p:nvPr>
            <p:ph type="sldImg"/>
          </p:nvPr>
        </p:nvSpPr>
        <p:spPr bwMode="auto">
          <a:xfrm>
            <a:off x="92075" y="746125"/>
            <a:ext cx="6623050" cy="3725863"/>
          </a:xfrm>
          <a:noFill/>
          <a:ln>
            <a:solidFill>
              <a:srgbClr val="000000"/>
            </a:solidFill>
            <a:miter lim="800000"/>
            <a:headEnd/>
            <a:tailEnd/>
          </a:ln>
        </p:spPr>
      </p:sp>
      <p:sp>
        <p:nvSpPr>
          <p:cNvPr id="35843" name="Symbol zastępczy notatek 2">
            <a:extLst>
              <a:ext uri="{FF2B5EF4-FFF2-40B4-BE49-F238E27FC236}">
                <a16:creationId xmlns:a16="http://schemas.microsoft.com/office/drawing/2014/main" id="{24E6F2F5-C4D3-4652-30A0-EAAB4C0E9821}"/>
              </a:ext>
            </a:extLst>
          </p:cNvPr>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a:p>
        </p:txBody>
      </p:sp>
      <p:sp>
        <p:nvSpPr>
          <p:cNvPr id="18436" name="Symbol zastępczy numeru slajdu 3">
            <a:extLst>
              <a:ext uri="{FF2B5EF4-FFF2-40B4-BE49-F238E27FC236}">
                <a16:creationId xmlns:a16="http://schemas.microsoft.com/office/drawing/2014/main" id="{9D0F6956-D661-CAAF-42D7-7DAC13BBAAED}"/>
              </a:ext>
            </a:extLst>
          </p:cNvPr>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E3E9AA1-0001-4339-94CC-28FE6F6F6B94}" type="slidenum">
              <a:rPr lang="pl-PL" smtClean="0"/>
              <a:pPr fontAlgn="base">
                <a:spcBef>
                  <a:spcPct val="0"/>
                </a:spcBef>
                <a:spcAft>
                  <a:spcPct val="0"/>
                </a:spcAft>
                <a:defRPr/>
              </a:pPr>
              <a:t>18</a:t>
            </a:fld>
            <a:endParaRPr lang="pl-PL" dirty="0"/>
          </a:p>
        </p:txBody>
      </p:sp>
      <p:sp>
        <p:nvSpPr>
          <p:cNvPr id="18437" name="Symbol zastępczy nagłówka 6">
            <a:extLst>
              <a:ext uri="{FF2B5EF4-FFF2-40B4-BE49-F238E27FC236}">
                <a16:creationId xmlns:a16="http://schemas.microsoft.com/office/drawing/2014/main" id="{F61E5CF2-5D81-24B0-CDDB-09FA82A168C2}"/>
              </a:ext>
            </a:extLst>
          </p:cNvPr>
          <p:cNvSpPr>
            <a:spLocks noGrp="1"/>
          </p:cNvSpPr>
          <p:nvPr>
            <p:ph type="hdr" sz="quarter"/>
          </p:nvPr>
        </p:nvSpPr>
        <p:spPr bwMode="auto">
          <a:ln>
            <a:miter lim="800000"/>
            <a:headEnd/>
            <a:tailEnd/>
          </a:ln>
        </p:spPr>
        <p:txBody>
          <a:bodyPr wrap="square" numCol="1" anchor="t" anchorCtr="0" compatLnSpc="1">
            <a:prstTxWarp prst="textNoShape">
              <a:avLst/>
            </a:prstTxWarp>
          </a:bodyPr>
          <a:lstStyle/>
          <a:p>
            <a:pPr fontAlgn="base">
              <a:spcBef>
                <a:spcPct val="0"/>
              </a:spcBef>
              <a:spcAft>
                <a:spcPct val="0"/>
              </a:spcAft>
              <a:defRPr/>
            </a:pPr>
            <a:r>
              <a:rPr lang="pl-PL" dirty="0"/>
              <a:t>Instytut Meteorologii i Gospodarki Wodnej - Państwowy Instytut Badawczy</a:t>
            </a:r>
          </a:p>
        </p:txBody>
      </p:sp>
    </p:spTree>
    <p:extLst>
      <p:ext uri="{BB962C8B-B14F-4D97-AF65-F5344CB8AC3E}">
        <p14:creationId xmlns:p14="http://schemas.microsoft.com/office/powerpoint/2010/main" val="50199654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40FFC0-86FB-0752-32C2-D5166D0A8A2D}"/>
            </a:ext>
          </a:extLst>
        </p:cNvPr>
        <p:cNvGrpSpPr/>
        <p:nvPr/>
      </p:nvGrpSpPr>
      <p:grpSpPr>
        <a:xfrm>
          <a:off x="0" y="0"/>
          <a:ext cx="0" cy="0"/>
          <a:chOff x="0" y="0"/>
          <a:chExt cx="0" cy="0"/>
        </a:xfrm>
      </p:grpSpPr>
      <p:sp>
        <p:nvSpPr>
          <p:cNvPr id="35842" name="Symbol zastępczy obrazu slajdu 1">
            <a:extLst>
              <a:ext uri="{FF2B5EF4-FFF2-40B4-BE49-F238E27FC236}">
                <a16:creationId xmlns:a16="http://schemas.microsoft.com/office/drawing/2014/main" id="{B18965F6-B7D0-F01A-C92C-5090428B9DA1}"/>
              </a:ext>
            </a:extLst>
          </p:cNvPr>
          <p:cNvSpPr>
            <a:spLocks noGrp="1" noRot="1" noChangeAspect="1" noTextEdit="1"/>
          </p:cNvSpPr>
          <p:nvPr>
            <p:ph type="sldImg"/>
          </p:nvPr>
        </p:nvSpPr>
        <p:spPr bwMode="auto">
          <a:xfrm>
            <a:off x="92075" y="746125"/>
            <a:ext cx="6623050" cy="3725863"/>
          </a:xfrm>
          <a:noFill/>
          <a:ln>
            <a:solidFill>
              <a:srgbClr val="000000"/>
            </a:solidFill>
            <a:miter lim="800000"/>
            <a:headEnd/>
            <a:tailEnd/>
          </a:ln>
        </p:spPr>
      </p:sp>
      <p:sp>
        <p:nvSpPr>
          <p:cNvPr id="35843" name="Symbol zastępczy notatek 2">
            <a:extLst>
              <a:ext uri="{FF2B5EF4-FFF2-40B4-BE49-F238E27FC236}">
                <a16:creationId xmlns:a16="http://schemas.microsoft.com/office/drawing/2014/main" id="{0B64ADE3-F710-6D68-A898-7DCD186629A3}"/>
              </a:ext>
            </a:extLst>
          </p:cNvPr>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a:p>
        </p:txBody>
      </p:sp>
      <p:sp>
        <p:nvSpPr>
          <p:cNvPr id="18436" name="Symbol zastępczy numeru slajdu 3">
            <a:extLst>
              <a:ext uri="{FF2B5EF4-FFF2-40B4-BE49-F238E27FC236}">
                <a16:creationId xmlns:a16="http://schemas.microsoft.com/office/drawing/2014/main" id="{2C5F6693-3B95-80F7-247B-7B348007E5FB}"/>
              </a:ext>
            </a:extLst>
          </p:cNvPr>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E3E9AA1-0001-4339-94CC-28FE6F6F6B94}" type="slidenum">
              <a:rPr lang="pl-PL" smtClean="0"/>
              <a:pPr fontAlgn="base">
                <a:spcBef>
                  <a:spcPct val="0"/>
                </a:spcBef>
                <a:spcAft>
                  <a:spcPct val="0"/>
                </a:spcAft>
                <a:defRPr/>
              </a:pPr>
              <a:t>19</a:t>
            </a:fld>
            <a:endParaRPr lang="pl-PL" dirty="0"/>
          </a:p>
        </p:txBody>
      </p:sp>
      <p:sp>
        <p:nvSpPr>
          <p:cNvPr id="18437" name="Symbol zastępczy nagłówka 6">
            <a:extLst>
              <a:ext uri="{FF2B5EF4-FFF2-40B4-BE49-F238E27FC236}">
                <a16:creationId xmlns:a16="http://schemas.microsoft.com/office/drawing/2014/main" id="{B42C2675-2A3D-069F-E491-368E3673905E}"/>
              </a:ext>
            </a:extLst>
          </p:cNvPr>
          <p:cNvSpPr>
            <a:spLocks noGrp="1"/>
          </p:cNvSpPr>
          <p:nvPr>
            <p:ph type="hdr" sz="quarter"/>
          </p:nvPr>
        </p:nvSpPr>
        <p:spPr bwMode="auto">
          <a:ln>
            <a:miter lim="800000"/>
            <a:headEnd/>
            <a:tailEnd/>
          </a:ln>
        </p:spPr>
        <p:txBody>
          <a:bodyPr wrap="square" numCol="1" anchor="t" anchorCtr="0" compatLnSpc="1">
            <a:prstTxWarp prst="textNoShape">
              <a:avLst/>
            </a:prstTxWarp>
          </a:bodyPr>
          <a:lstStyle/>
          <a:p>
            <a:pPr fontAlgn="base">
              <a:spcBef>
                <a:spcPct val="0"/>
              </a:spcBef>
              <a:spcAft>
                <a:spcPct val="0"/>
              </a:spcAft>
              <a:defRPr/>
            </a:pPr>
            <a:r>
              <a:rPr lang="pl-PL" dirty="0"/>
              <a:t>Instytut Meteorologii i Gospodarki Wodnej - Państwowy Instytut Badawczy</a:t>
            </a:r>
          </a:p>
        </p:txBody>
      </p:sp>
    </p:spTree>
    <p:extLst>
      <p:ext uri="{BB962C8B-B14F-4D97-AF65-F5344CB8AC3E}">
        <p14:creationId xmlns:p14="http://schemas.microsoft.com/office/powerpoint/2010/main" val="4911307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ymbol zastępczy obrazu slajdu 1"/>
          <p:cNvSpPr>
            <a:spLocks noGrp="1" noRot="1" noChangeAspect="1" noTextEdit="1"/>
          </p:cNvSpPr>
          <p:nvPr>
            <p:ph type="sldImg"/>
          </p:nvPr>
        </p:nvSpPr>
        <p:spPr bwMode="auto">
          <a:xfrm>
            <a:off x="92075" y="746125"/>
            <a:ext cx="6623050" cy="3725863"/>
          </a:xfrm>
          <a:noFill/>
          <a:ln>
            <a:solidFill>
              <a:srgbClr val="000000"/>
            </a:solidFill>
            <a:miter lim="800000"/>
            <a:headEnd/>
            <a:tailEnd/>
          </a:ln>
        </p:spPr>
      </p:sp>
      <p:sp>
        <p:nvSpPr>
          <p:cNvPr id="35843" name="Symbol zastępczy notatek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a:p>
        </p:txBody>
      </p:sp>
      <p:sp>
        <p:nvSpPr>
          <p:cNvPr id="18436" name="Symbol zastępczy numeru slajdu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E3E9AA1-0001-4339-94CC-28FE6F6F6B94}" type="slidenum">
              <a:rPr lang="pl-PL" smtClean="0"/>
              <a:pPr fontAlgn="base">
                <a:spcBef>
                  <a:spcPct val="0"/>
                </a:spcBef>
                <a:spcAft>
                  <a:spcPct val="0"/>
                </a:spcAft>
                <a:defRPr/>
              </a:pPr>
              <a:t>2</a:t>
            </a:fld>
            <a:endParaRPr lang="pl-PL" dirty="0"/>
          </a:p>
        </p:txBody>
      </p:sp>
      <p:sp>
        <p:nvSpPr>
          <p:cNvPr id="18437" name="Symbol zastępczy nagłówka 6"/>
          <p:cNvSpPr>
            <a:spLocks noGrp="1"/>
          </p:cNvSpPr>
          <p:nvPr>
            <p:ph type="hdr" sz="quarter"/>
          </p:nvPr>
        </p:nvSpPr>
        <p:spPr bwMode="auto">
          <a:ln>
            <a:miter lim="800000"/>
            <a:headEnd/>
            <a:tailEnd/>
          </a:ln>
        </p:spPr>
        <p:txBody>
          <a:bodyPr wrap="square" numCol="1" anchor="t" anchorCtr="0" compatLnSpc="1">
            <a:prstTxWarp prst="textNoShape">
              <a:avLst/>
            </a:prstTxWarp>
          </a:bodyPr>
          <a:lstStyle/>
          <a:p>
            <a:pPr fontAlgn="base">
              <a:spcBef>
                <a:spcPct val="0"/>
              </a:spcBef>
              <a:spcAft>
                <a:spcPct val="0"/>
              </a:spcAft>
              <a:defRPr/>
            </a:pPr>
            <a:r>
              <a:rPr lang="pl-PL" dirty="0"/>
              <a:t>Instytut Meteorologii i Gospodarki Wodnej - Państwowy Instytut Badawczy</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7D6CD3-38D5-4F5A-1363-F64F38D62D49}"/>
            </a:ext>
          </a:extLst>
        </p:cNvPr>
        <p:cNvGrpSpPr/>
        <p:nvPr/>
      </p:nvGrpSpPr>
      <p:grpSpPr>
        <a:xfrm>
          <a:off x="0" y="0"/>
          <a:ext cx="0" cy="0"/>
          <a:chOff x="0" y="0"/>
          <a:chExt cx="0" cy="0"/>
        </a:xfrm>
      </p:grpSpPr>
      <p:sp>
        <p:nvSpPr>
          <p:cNvPr id="35842" name="Symbol zastępczy obrazu slajdu 1">
            <a:extLst>
              <a:ext uri="{FF2B5EF4-FFF2-40B4-BE49-F238E27FC236}">
                <a16:creationId xmlns:a16="http://schemas.microsoft.com/office/drawing/2014/main" id="{171838B2-E6EF-DBCE-7531-3FBF5CE74492}"/>
              </a:ext>
            </a:extLst>
          </p:cNvPr>
          <p:cNvSpPr>
            <a:spLocks noGrp="1" noRot="1" noChangeAspect="1" noTextEdit="1"/>
          </p:cNvSpPr>
          <p:nvPr>
            <p:ph type="sldImg"/>
          </p:nvPr>
        </p:nvSpPr>
        <p:spPr bwMode="auto">
          <a:xfrm>
            <a:off x="92075" y="746125"/>
            <a:ext cx="6623050" cy="3725863"/>
          </a:xfrm>
          <a:noFill/>
          <a:ln>
            <a:solidFill>
              <a:srgbClr val="000000"/>
            </a:solidFill>
            <a:miter lim="800000"/>
            <a:headEnd/>
            <a:tailEnd/>
          </a:ln>
        </p:spPr>
      </p:sp>
      <p:sp>
        <p:nvSpPr>
          <p:cNvPr id="35843" name="Symbol zastępczy notatek 2">
            <a:extLst>
              <a:ext uri="{FF2B5EF4-FFF2-40B4-BE49-F238E27FC236}">
                <a16:creationId xmlns:a16="http://schemas.microsoft.com/office/drawing/2014/main" id="{EFEB5465-CEBB-09A7-6D7B-92A3FF6E3794}"/>
              </a:ext>
            </a:extLst>
          </p:cNvPr>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a:p>
        </p:txBody>
      </p:sp>
      <p:sp>
        <p:nvSpPr>
          <p:cNvPr id="18436" name="Symbol zastępczy numeru slajdu 3">
            <a:extLst>
              <a:ext uri="{FF2B5EF4-FFF2-40B4-BE49-F238E27FC236}">
                <a16:creationId xmlns:a16="http://schemas.microsoft.com/office/drawing/2014/main" id="{6B08CCDC-02BE-7E01-B281-51A3C75F581D}"/>
              </a:ext>
            </a:extLst>
          </p:cNvPr>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E3E9AA1-0001-4339-94CC-28FE6F6F6B94}" type="slidenum">
              <a:rPr lang="pl-PL" smtClean="0"/>
              <a:pPr fontAlgn="base">
                <a:spcBef>
                  <a:spcPct val="0"/>
                </a:spcBef>
                <a:spcAft>
                  <a:spcPct val="0"/>
                </a:spcAft>
                <a:defRPr/>
              </a:pPr>
              <a:t>20</a:t>
            </a:fld>
            <a:endParaRPr lang="pl-PL" dirty="0"/>
          </a:p>
        </p:txBody>
      </p:sp>
      <p:sp>
        <p:nvSpPr>
          <p:cNvPr id="18437" name="Symbol zastępczy nagłówka 6">
            <a:extLst>
              <a:ext uri="{FF2B5EF4-FFF2-40B4-BE49-F238E27FC236}">
                <a16:creationId xmlns:a16="http://schemas.microsoft.com/office/drawing/2014/main" id="{9925B1D2-B7FB-2F7F-9156-623610450FA9}"/>
              </a:ext>
            </a:extLst>
          </p:cNvPr>
          <p:cNvSpPr>
            <a:spLocks noGrp="1"/>
          </p:cNvSpPr>
          <p:nvPr>
            <p:ph type="hdr" sz="quarter"/>
          </p:nvPr>
        </p:nvSpPr>
        <p:spPr bwMode="auto">
          <a:ln>
            <a:miter lim="800000"/>
            <a:headEnd/>
            <a:tailEnd/>
          </a:ln>
        </p:spPr>
        <p:txBody>
          <a:bodyPr wrap="square" numCol="1" anchor="t" anchorCtr="0" compatLnSpc="1">
            <a:prstTxWarp prst="textNoShape">
              <a:avLst/>
            </a:prstTxWarp>
          </a:bodyPr>
          <a:lstStyle/>
          <a:p>
            <a:pPr fontAlgn="base">
              <a:spcBef>
                <a:spcPct val="0"/>
              </a:spcBef>
              <a:spcAft>
                <a:spcPct val="0"/>
              </a:spcAft>
              <a:defRPr/>
            </a:pPr>
            <a:r>
              <a:rPr lang="pl-PL" dirty="0"/>
              <a:t>Instytut Meteorologii i Gospodarki Wodnej - Państwowy Instytut Badawczy</a:t>
            </a:r>
          </a:p>
        </p:txBody>
      </p:sp>
    </p:spTree>
    <p:extLst>
      <p:ext uri="{BB962C8B-B14F-4D97-AF65-F5344CB8AC3E}">
        <p14:creationId xmlns:p14="http://schemas.microsoft.com/office/powerpoint/2010/main" val="343260262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F0A23B-3E41-ACDB-48AF-5D05BF9C2F93}"/>
            </a:ext>
          </a:extLst>
        </p:cNvPr>
        <p:cNvGrpSpPr/>
        <p:nvPr/>
      </p:nvGrpSpPr>
      <p:grpSpPr>
        <a:xfrm>
          <a:off x="0" y="0"/>
          <a:ext cx="0" cy="0"/>
          <a:chOff x="0" y="0"/>
          <a:chExt cx="0" cy="0"/>
        </a:xfrm>
      </p:grpSpPr>
      <p:sp>
        <p:nvSpPr>
          <p:cNvPr id="35842" name="Symbol zastępczy obrazu slajdu 1">
            <a:extLst>
              <a:ext uri="{FF2B5EF4-FFF2-40B4-BE49-F238E27FC236}">
                <a16:creationId xmlns:a16="http://schemas.microsoft.com/office/drawing/2014/main" id="{D955475E-D78B-E533-352D-24E17D0A4CAB}"/>
              </a:ext>
            </a:extLst>
          </p:cNvPr>
          <p:cNvSpPr>
            <a:spLocks noGrp="1" noRot="1" noChangeAspect="1" noTextEdit="1"/>
          </p:cNvSpPr>
          <p:nvPr>
            <p:ph type="sldImg"/>
          </p:nvPr>
        </p:nvSpPr>
        <p:spPr bwMode="auto">
          <a:xfrm>
            <a:off x="92075" y="746125"/>
            <a:ext cx="6623050" cy="3725863"/>
          </a:xfrm>
          <a:noFill/>
          <a:ln>
            <a:solidFill>
              <a:srgbClr val="000000"/>
            </a:solidFill>
            <a:miter lim="800000"/>
            <a:headEnd/>
            <a:tailEnd/>
          </a:ln>
        </p:spPr>
      </p:sp>
      <p:sp>
        <p:nvSpPr>
          <p:cNvPr id="35843" name="Symbol zastępczy notatek 2">
            <a:extLst>
              <a:ext uri="{FF2B5EF4-FFF2-40B4-BE49-F238E27FC236}">
                <a16:creationId xmlns:a16="http://schemas.microsoft.com/office/drawing/2014/main" id="{4BFD3A4C-80B9-2D6B-8938-A9A0DBF15994}"/>
              </a:ext>
            </a:extLst>
          </p:cNvPr>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a:p>
        </p:txBody>
      </p:sp>
      <p:sp>
        <p:nvSpPr>
          <p:cNvPr id="18436" name="Symbol zastępczy numeru slajdu 3">
            <a:extLst>
              <a:ext uri="{FF2B5EF4-FFF2-40B4-BE49-F238E27FC236}">
                <a16:creationId xmlns:a16="http://schemas.microsoft.com/office/drawing/2014/main" id="{6E09197C-536E-D698-328E-E4F793D9DE56}"/>
              </a:ext>
            </a:extLst>
          </p:cNvPr>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E3E9AA1-0001-4339-94CC-28FE6F6F6B94}" type="slidenum">
              <a:rPr lang="pl-PL" smtClean="0"/>
              <a:pPr fontAlgn="base">
                <a:spcBef>
                  <a:spcPct val="0"/>
                </a:spcBef>
                <a:spcAft>
                  <a:spcPct val="0"/>
                </a:spcAft>
                <a:defRPr/>
              </a:pPr>
              <a:t>21</a:t>
            </a:fld>
            <a:endParaRPr lang="pl-PL" dirty="0"/>
          </a:p>
        </p:txBody>
      </p:sp>
      <p:sp>
        <p:nvSpPr>
          <p:cNvPr id="18437" name="Symbol zastępczy nagłówka 6">
            <a:extLst>
              <a:ext uri="{FF2B5EF4-FFF2-40B4-BE49-F238E27FC236}">
                <a16:creationId xmlns:a16="http://schemas.microsoft.com/office/drawing/2014/main" id="{4E4FA39E-E94B-E56D-F364-B3EED9E76B55}"/>
              </a:ext>
            </a:extLst>
          </p:cNvPr>
          <p:cNvSpPr>
            <a:spLocks noGrp="1"/>
          </p:cNvSpPr>
          <p:nvPr>
            <p:ph type="hdr" sz="quarter"/>
          </p:nvPr>
        </p:nvSpPr>
        <p:spPr bwMode="auto">
          <a:ln>
            <a:miter lim="800000"/>
            <a:headEnd/>
            <a:tailEnd/>
          </a:ln>
        </p:spPr>
        <p:txBody>
          <a:bodyPr wrap="square" numCol="1" anchor="t" anchorCtr="0" compatLnSpc="1">
            <a:prstTxWarp prst="textNoShape">
              <a:avLst/>
            </a:prstTxWarp>
          </a:bodyPr>
          <a:lstStyle/>
          <a:p>
            <a:pPr fontAlgn="base">
              <a:spcBef>
                <a:spcPct val="0"/>
              </a:spcBef>
              <a:spcAft>
                <a:spcPct val="0"/>
              </a:spcAft>
              <a:defRPr/>
            </a:pPr>
            <a:r>
              <a:rPr lang="pl-PL" dirty="0"/>
              <a:t>Instytut Meteorologii i Gospodarki Wodnej - Państwowy Instytut Badawczy</a:t>
            </a:r>
          </a:p>
        </p:txBody>
      </p:sp>
    </p:spTree>
    <p:extLst>
      <p:ext uri="{BB962C8B-B14F-4D97-AF65-F5344CB8AC3E}">
        <p14:creationId xmlns:p14="http://schemas.microsoft.com/office/powerpoint/2010/main" val="203264559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6AC522-C8F4-610D-9554-FDC39EDD11A9}"/>
            </a:ext>
          </a:extLst>
        </p:cNvPr>
        <p:cNvGrpSpPr/>
        <p:nvPr/>
      </p:nvGrpSpPr>
      <p:grpSpPr>
        <a:xfrm>
          <a:off x="0" y="0"/>
          <a:ext cx="0" cy="0"/>
          <a:chOff x="0" y="0"/>
          <a:chExt cx="0" cy="0"/>
        </a:xfrm>
      </p:grpSpPr>
      <p:sp>
        <p:nvSpPr>
          <p:cNvPr id="35842" name="Symbol zastępczy obrazu slajdu 1">
            <a:extLst>
              <a:ext uri="{FF2B5EF4-FFF2-40B4-BE49-F238E27FC236}">
                <a16:creationId xmlns:a16="http://schemas.microsoft.com/office/drawing/2014/main" id="{BAFD234A-5C95-5EFB-B0EA-90AA664F662C}"/>
              </a:ext>
            </a:extLst>
          </p:cNvPr>
          <p:cNvSpPr>
            <a:spLocks noGrp="1" noRot="1" noChangeAspect="1" noTextEdit="1"/>
          </p:cNvSpPr>
          <p:nvPr>
            <p:ph type="sldImg"/>
          </p:nvPr>
        </p:nvSpPr>
        <p:spPr bwMode="auto">
          <a:xfrm>
            <a:off x="92075" y="746125"/>
            <a:ext cx="6623050" cy="3725863"/>
          </a:xfrm>
          <a:noFill/>
          <a:ln>
            <a:solidFill>
              <a:srgbClr val="000000"/>
            </a:solidFill>
            <a:miter lim="800000"/>
            <a:headEnd/>
            <a:tailEnd/>
          </a:ln>
        </p:spPr>
      </p:sp>
      <p:sp>
        <p:nvSpPr>
          <p:cNvPr id="35843" name="Symbol zastępczy notatek 2">
            <a:extLst>
              <a:ext uri="{FF2B5EF4-FFF2-40B4-BE49-F238E27FC236}">
                <a16:creationId xmlns:a16="http://schemas.microsoft.com/office/drawing/2014/main" id="{44BFB625-DC99-2866-3D8E-A43E580A9090}"/>
              </a:ext>
            </a:extLst>
          </p:cNvPr>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a:p>
        </p:txBody>
      </p:sp>
      <p:sp>
        <p:nvSpPr>
          <p:cNvPr id="18436" name="Symbol zastępczy numeru slajdu 3">
            <a:extLst>
              <a:ext uri="{FF2B5EF4-FFF2-40B4-BE49-F238E27FC236}">
                <a16:creationId xmlns:a16="http://schemas.microsoft.com/office/drawing/2014/main" id="{E3254025-D90F-FC46-F253-172F5FD5A0C8}"/>
              </a:ext>
            </a:extLst>
          </p:cNvPr>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E3E9AA1-0001-4339-94CC-28FE6F6F6B94}" type="slidenum">
              <a:rPr lang="pl-PL" smtClean="0"/>
              <a:pPr fontAlgn="base">
                <a:spcBef>
                  <a:spcPct val="0"/>
                </a:spcBef>
                <a:spcAft>
                  <a:spcPct val="0"/>
                </a:spcAft>
                <a:defRPr/>
              </a:pPr>
              <a:t>22</a:t>
            </a:fld>
            <a:endParaRPr lang="pl-PL" dirty="0"/>
          </a:p>
        </p:txBody>
      </p:sp>
      <p:sp>
        <p:nvSpPr>
          <p:cNvPr id="18437" name="Symbol zastępczy nagłówka 6">
            <a:extLst>
              <a:ext uri="{FF2B5EF4-FFF2-40B4-BE49-F238E27FC236}">
                <a16:creationId xmlns:a16="http://schemas.microsoft.com/office/drawing/2014/main" id="{CF0E7D9B-84D7-3062-5D18-F1DBE82BB7BA}"/>
              </a:ext>
            </a:extLst>
          </p:cNvPr>
          <p:cNvSpPr>
            <a:spLocks noGrp="1"/>
          </p:cNvSpPr>
          <p:nvPr>
            <p:ph type="hdr" sz="quarter"/>
          </p:nvPr>
        </p:nvSpPr>
        <p:spPr bwMode="auto">
          <a:ln>
            <a:miter lim="800000"/>
            <a:headEnd/>
            <a:tailEnd/>
          </a:ln>
        </p:spPr>
        <p:txBody>
          <a:bodyPr wrap="square" numCol="1" anchor="t" anchorCtr="0" compatLnSpc="1">
            <a:prstTxWarp prst="textNoShape">
              <a:avLst/>
            </a:prstTxWarp>
          </a:bodyPr>
          <a:lstStyle/>
          <a:p>
            <a:pPr fontAlgn="base">
              <a:spcBef>
                <a:spcPct val="0"/>
              </a:spcBef>
              <a:spcAft>
                <a:spcPct val="0"/>
              </a:spcAft>
              <a:defRPr/>
            </a:pPr>
            <a:r>
              <a:rPr lang="pl-PL" dirty="0"/>
              <a:t>Instytut Meteorologii i Gospodarki Wodnej - Państwowy Instytut Badawczy</a:t>
            </a:r>
          </a:p>
        </p:txBody>
      </p:sp>
    </p:spTree>
    <p:extLst>
      <p:ext uri="{BB962C8B-B14F-4D97-AF65-F5344CB8AC3E}">
        <p14:creationId xmlns:p14="http://schemas.microsoft.com/office/powerpoint/2010/main" val="395079497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1FF04B-D0DE-D32C-0302-6DBA81496D46}"/>
            </a:ext>
          </a:extLst>
        </p:cNvPr>
        <p:cNvGrpSpPr/>
        <p:nvPr/>
      </p:nvGrpSpPr>
      <p:grpSpPr>
        <a:xfrm>
          <a:off x="0" y="0"/>
          <a:ext cx="0" cy="0"/>
          <a:chOff x="0" y="0"/>
          <a:chExt cx="0" cy="0"/>
        </a:xfrm>
      </p:grpSpPr>
      <p:sp>
        <p:nvSpPr>
          <p:cNvPr id="35842" name="Symbol zastępczy obrazu slajdu 1">
            <a:extLst>
              <a:ext uri="{FF2B5EF4-FFF2-40B4-BE49-F238E27FC236}">
                <a16:creationId xmlns:a16="http://schemas.microsoft.com/office/drawing/2014/main" id="{2B7A8AC2-EDD3-A0D6-12DF-B7A9D579AB00}"/>
              </a:ext>
            </a:extLst>
          </p:cNvPr>
          <p:cNvSpPr>
            <a:spLocks noGrp="1" noRot="1" noChangeAspect="1" noTextEdit="1"/>
          </p:cNvSpPr>
          <p:nvPr>
            <p:ph type="sldImg"/>
          </p:nvPr>
        </p:nvSpPr>
        <p:spPr bwMode="auto">
          <a:xfrm>
            <a:off x="92075" y="746125"/>
            <a:ext cx="6623050" cy="3725863"/>
          </a:xfrm>
          <a:noFill/>
          <a:ln>
            <a:solidFill>
              <a:srgbClr val="000000"/>
            </a:solidFill>
            <a:miter lim="800000"/>
            <a:headEnd/>
            <a:tailEnd/>
          </a:ln>
        </p:spPr>
      </p:sp>
      <p:sp>
        <p:nvSpPr>
          <p:cNvPr id="35843" name="Symbol zastępczy notatek 2">
            <a:extLst>
              <a:ext uri="{FF2B5EF4-FFF2-40B4-BE49-F238E27FC236}">
                <a16:creationId xmlns:a16="http://schemas.microsoft.com/office/drawing/2014/main" id="{2C1F65F2-0CC2-5D78-1ED0-EE086FD0EE9D}"/>
              </a:ext>
            </a:extLst>
          </p:cNvPr>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a:p>
        </p:txBody>
      </p:sp>
      <p:sp>
        <p:nvSpPr>
          <p:cNvPr id="18436" name="Symbol zastępczy numeru slajdu 3">
            <a:extLst>
              <a:ext uri="{FF2B5EF4-FFF2-40B4-BE49-F238E27FC236}">
                <a16:creationId xmlns:a16="http://schemas.microsoft.com/office/drawing/2014/main" id="{532A366A-A5C9-4D91-F50D-2626A7C1C1B2}"/>
              </a:ext>
            </a:extLst>
          </p:cNvPr>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E3E9AA1-0001-4339-94CC-28FE6F6F6B94}" type="slidenum">
              <a:rPr lang="pl-PL" smtClean="0"/>
              <a:pPr fontAlgn="base">
                <a:spcBef>
                  <a:spcPct val="0"/>
                </a:spcBef>
                <a:spcAft>
                  <a:spcPct val="0"/>
                </a:spcAft>
                <a:defRPr/>
              </a:pPr>
              <a:t>23</a:t>
            </a:fld>
            <a:endParaRPr lang="pl-PL" dirty="0"/>
          </a:p>
        </p:txBody>
      </p:sp>
      <p:sp>
        <p:nvSpPr>
          <p:cNvPr id="18437" name="Symbol zastępczy nagłówka 6">
            <a:extLst>
              <a:ext uri="{FF2B5EF4-FFF2-40B4-BE49-F238E27FC236}">
                <a16:creationId xmlns:a16="http://schemas.microsoft.com/office/drawing/2014/main" id="{528B3A18-65F1-8B33-965E-9577386C94CB}"/>
              </a:ext>
            </a:extLst>
          </p:cNvPr>
          <p:cNvSpPr>
            <a:spLocks noGrp="1"/>
          </p:cNvSpPr>
          <p:nvPr>
            <p:ph type="hdr" sz="quarter"/>
          </p:nvPr>
        </p:nvSpPr>
        <p:spPr bwMode="auto">
          <a:ln>
            <a:miter lim="800000"/>
            <a:headEnd/>
            <a:tailEnd/>
          </a:ln>
        </p:spPr>
        <p:txBody>
          <a:bodyPr wrap="square" numCol="1" anchor="t" anchorCtr="0" compatLnSpc="1">
            <a:prstTxWarp prst="textNoShape">
              <a:avLst/>
            </a:prstTxWarp>
          </a:bodyPr>
          <a:lstStyle/>
          <a:p>
            <a:pPr fontAlgn="base">
              <a:spcBef>
                <a:spcPct val="0"/>
              </a:spcBef>
              <a:spcAft>
                <a:spcPct val="0"/>
              </a:spcAft>
              <a:defRPr/>
            </a:pPr>
            <a:r>
              <a:rPr lang="pl-PL" dirty="0"/>
              <a:t>Instytut Meteorologii i Gospodarki Wodnej - Państwowy Instytut Badawczy</a:t>
            </a:r>
          </a:p>
        </p:txBody>
      </p:sp>
    </p:spTree>
    <p:extLst>
      <p:ext uri="{BB962C8B-B14F-4D97-AF65-F5344CB8AC3E}">
        <p14:creationId xmlns:p14="http://schemas.microsoft.com/office/powerpoint/2010/main" val="205447795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ymbol zastępczy obrazu slajdu 1"/>
          <p:cNvSpPr>
            <a:spLocks noGrp="1" noRot="1" noChangeAspect="1" noTextEdit="1"/>
          </p:cNvSpPr>
          <p:nvPr>
            <p:ph type="sldImg"/>
          </p:nvPr>
        </p:nvSpPr>
        <p:spPr bwMode="auto">
          <a:xfrm>
            <a:off x="92075" y="746125"/>
            <a:ext cx="6623050" cy="3725863"/>
          </a:xfrm>
          <a:noFill/>
          <a:ln>
            <a:solidFill>
              <a:srgbClr val="000000"/>
            </a:solidFill>
            <a:miter lim="800000"/>
            <a:headEnd/>
            <a:tailEnd/>
          </a:ln>
        </p:spPr>
      </p:sp>
      <p:sp>
        <p:nvSpPr>
          <p:cNvPr id="35843" name="Symbol zastępczy notatek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a:p>
        </p:txBody>
      </p:sp>
      <p:sp>
        <p:nvSpPr>
          <p:cNvPr id="18436" name="Symbol zastępczy numeru slajdu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E3E9AA1-0001-4339-94CC-28FE6F6F6B94}" type="slidenum">
              <a:rPr lang="pl-PL" smtClean="0"/>
              <a:pPr fontAlgn="base">
                <a:spcBef>
                  <a:spcPct val="0"/>
                </a:spcBef>
                <a:spcAft>
                  <a:spcPct val="0"/>
                </a:spcAft>
                <a:defRPr/>
              </a:pPr>
              <a:t>24</a:t>
            </a:fld>
            <a:endParaRPr lang="pl-PL" dirty="0"/>
          </a:p>
        </p:txBody>
      </p:sp>
      <p:sp>
        <p:nvSpPr>
          <p:cNvPr id="18437" name="Symbol zastępczy nagłówka 6"/>
          <p:cNvSpPr>
            <a:spLocks noGrp="1"/>
          </p:cNvSpPr>
          <p:nvPr>
            <p:ph type="hdr" sz="quarter"/>
          </p:nvPr>
        </p:nvSpPr>
        <p:spPr bwMode="auto">
          <a:ln>
            <a:miter lim="800000"/>
            <a:headEnd/>
            <a:tailEnd/>
          </a:ln>
        </p:spPr>
        <p:txBody>
          <a:bodyPr wrap="square" numCol="1" anchor="t" anchorCtr="0" compatLnSpc="1">
            <a:prstTxWarp prst="textNoShape">
              <a:avLst/>
            </a:prstTxWarp>
          </a:bodyPr>
          <a:lstStyle/>
          <a:p>
            <a:pPr fontAlgn="base">
              <a:spcBef>
                <a:spcPct val="0"/>
              </a:spcBef>
              <a:spcAft>
                <a:spcPct val="0"/>
              </a:spcAft>
              <a:defRPr/>
            </a:pPr>
            <a:r>
              <a:rPr lang="pl-PL" dirty="0"/>
              <a:t>Instytut Meteorologii i Gospodarki Wodnej - Państwowy Instytut Badawczy</a:t>
            </a:r>
          </a:p>
        </p:txBody>
      </p:sp>
    </p:spTree>
    <p:extLst>
      <p:ext uri="{BB962C8B-B14F-4D97-AF65-F5344CB8AC3E}">
        <p14:creationId xmlns:p14="http://schemas.microsoft.com/office/powerpoint/2010/main" val="414914543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F53638-0A0B-2248-9D03-1370190DA565}"/>
            </a:ext>
          </a:extLst>
        </p:cNvPr>
        <p:cNvGrpSpPr/>
        <p:nvPr/>
      </p:nvGrpSpPr>
      <p:grpSpPr>
        <a:xfrm>
          <a:off x="0" y="0"/>
          <a:ext cx="0" cy="0"/>
          <a:chOff x="0" y="0"/>
          <a:chExt cx="0" cy="0"/>
        </a:xfrm>
      </p:grpSpPr>
      <p:sp>
        <p:nvSpPr>
          <p:cNvPr id="35842" name="Symbol zastępczy obrazu slajdu 1">
            <a:extLst>
              <a:ext uri="{FF2B5EF4-FFF2-40B4-BE49-F238E27FC236}">
                <a16:creationId xmlns:a16="http://schemas.microsoft.com/office/drawing/2014/main" id="{164498A5-9C5A-596E-6B7E-9A8050DC50F4}"/>
              </a:ext>
            </a:extLst>
          </p:cNvPr>
          <p:cNvSpPr>
            <a:spLocks noGrp="1" noRot="1" noChangeAspect="1" noTextEdit="1"/>
          </p:cNvSpPr>
          <p:nvPr>
            <p:ph type="sldImg"/>
          </p:nvPr>
        </p:nvSpPr>
        <p:spPr bwMode="auto">
          <a:xfrm>
            <a:off x="92075" y="746125"/>
            <a:ext cx="6623050" cy="3725863"/>
          </a:xfrm>
          <a:noFill/>
          <a:ln>
            <a:solidFill>
              <a:srgbClr val="000000"/>
            </a:solidFill>
            <a:miter lim="800000"/>
            <a:headEnd/>
            <a:tailEnd/>
          </a:ln>
        </p:spPr>
      </p:sp>
      <p:sp>
        <p:nvSpPr>
          <p:cNvPr id="35843" name="Symbol zastępczy notatek 2">
            <a:extLst>
              <a:ext uri="{FF2B5EF4-FFF2-40B4-BE49-F238E27FC236}">
                <a16:creationId xmlns:a16="http://schemas.microsoft.com/office/drawing/2014/main" id="{7BCF0F8C-FE0A-D845-2E49-07B558685007}"/>
              </a:ext>
            </a:extLst>
          </p:cNvPr>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a:p>
        </p:txBody>
      </p:sp>
      <p:sp>
        <p:nvSpPr>
          <p:cNvPr id="18436" name="Symbol zastępczy numeru slajdu 3">
            <a:extLst>
              <a:ext uri="{FF2B5EF4-FFF2-40B4-BE49-F238E27FC236}">
                <a16:creationId xmlns:a16="http://schemas.microsoft.com/office/drawing/2014/main" id="{917FAD07-6140-0CE9-C193-660DEDADE5FB}"/>
              </a:ext>
            </a:extLst>
          </p:cNvPr>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E3E9AA1-0001-4339-94CC-28FE6F6F6B94}" type="slidenum">
              <a:rPr lang="pl-PL" smtClean="0"/>
              <a:pPr fontAlgn="base">
                <a:spcBef>
                  <a:spcPct val="0"/>
                </a:spcBef>
                <a:spcAft>
                  <a:spcPct val="0"/>
                </a:spcAft>
                <a:defRPr/>
              </a:pPr>
              <a:t>25</a:t>
            </a:fld>
            <a:endParaRPr lang="pl-PL" dirty="0"/>
          </a:p>
        </p:txBody>
      </p:sp>
      <p:sp>
        <p:nvSpPr>
          <p:cNvPr id="18437" name="Symbol zastępczy nagłówka 6">
            <a:extLst>
              <a:ext uri="{FF2B5EF4-FFF2-40B4-BE49-F238E27FC236}">
                <a16:creationId xmlns:a16="http://schemas.microsoft.com/office/drawing/2014/main" id="{C93E66FF-42D5-AABF-B61B-6498E9B2059D}"/>
              </a:ext>
            </a:extLst>
          </p:cNvPr>
          <p:cNvSpPr>
            <a:spLocks noGrp="1"/>
          </p:cNvSpPr>
          <p:nvPr>
            <p:ph type="hdr" sz="quarter"/>
          </p:nvPr>
        </p:nvSpPr>
        <p:spPr bwMode="auto">
          <a:ln>
            <a:miter lim="800000"/>
            <a:headEnd/>
            <a:tailEnd/>
          </a:ln>
        </p:spPr>
        <p:txBody>
          <a:bodyPr wrap="square" numCol="1" anchor="t" anchorCtr="0" compatLnSpc="1">
            <a:prstTxWarp prst="textNoShape">
              <a:avLst/>
            </a:prstTxWarp>
          </a:bodyPr>
          <a:lstStyle/>
          <a:p>
            <a:pPr fontAlgn="base">
              <a:spcBef>
                <a:spcPct val="0"/>
              </a:spcBef>
              <a:spcAft>
                <a:spcPct val="0"/>
              </a:spcAft>
              <a:defRPr/>
            </a:pPr>
            <a:r>
              <a:rPr lang="pl-PL" dirty="0"/>
              <a:t>Instytut Meteorologii i Gospodarki Wodnej - Państwowy Instytut Badawczy</a:t>
            </a:r>
          </a:p>
        </p:txBody>
      </p:sp>
    </p:spTree>
    <p:extLst>
      <p:ext uri="{BB962C8B-B14F-4D97-AF65-F5344CB8AC3E}">
        <p14:creationId xmlns:p14="http://schemas.microsoft.com/office/powerpoint/2010/main" val="35182179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BFCEAE-D44C-5ECA-823A-8520AC5997F0}"/>
            </a:ext>
          </a:extLst>
        </p:cNvPr>
        <p:cNvGrpSpPr/>
        <p:nvPr/>
      </p:nvGrpSpPr>
      <p:grpSpPr>
        <a:xfrm>
          <a:off x="0" y="0"/>
          <a:ext cx="0" cy="0"/>
          <a:chOff x="0" y="0"/>
          <a:chExt cx="0" cy="0"/>
        </a:xfrm>
      </p:grpSpPr>
      <p:sp>
        <p:nvSpPr>
          <p:cNvPr id="35842" name="Symbol zastępczy obrazu slajdu 1">
            <a:extLst>
              <a:ext uri="{FF2B5EF4-FFF2-40B4-BE49-F238E27FC236}">
                <a16:creationId xmlns:a16="http://schemas.microsoft.com/office/drawing/2014/main" id="{EDD08C20-72EF-5174-5948-454D5CB5FA0A}"/>
              </a:ext>
            </a:extLst>
          </p:cNvPr>
          <p:cNvSpPr>
            <a:spLocks noGrp="1" noRot="1" noChangeAspect="1" noTextEdit="1"/>
          </p:cNvSpPr>
          <p:nvPr>
            <p:ph type="sldImg"/>
          </p:nvPr>
        </p:nvSpPr>
        <p:spPr bwMode="auto">
          <a:xfrm>
            <a:off x="92075" y="746125"/>
            <a:ext cx="6623050" cy="3725863"/>
          </a:xfrm>
          <a:noFill/>
          <a:ln>
            <a:solidFill>
              <a:srgbClr val="000000"/>
            </a:solidFill>
            <a:miter lim="800000"/>
            <a:headEnd/>
            <a:tailEnd/>
          </a:ln>
        </p:spPr>
      </p:sp>
      <p:sp>
        <p:nvSpPr>
          <p:cNvPr id="35843" name="Symbol zastępczy notatek 2">
            <a:extLst>
              <a:ext uri="{FF2B5EF4-FFF2-40B4-BE49-F238E27FC236}">
                <a16:creationId xmlns:a16="http://schemas.microsoft.com/office/drawing/2014/main" id="{FFC30896-9ED9-F93A-9D88-5515F323CA04}"/>
              </a:ext>
            </a:extLst>
          </p:cNvPr>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a:p>
        </p:txBody>
      </p:sp>
      <p:sp>
        <p:nvSpPr>
          <p:cNvPr id="18436" name="Symbol zastępczy numeru slajdu 3">
            <a:extLst>
              <a:ext uri="{FF2B5EF4-FFF2-40B4-BE49-F238E27FC236}">
                <a16:creationId xmlns:a16="http://schemas.microsoft.com/office/drawing/2014/main" id="{A4B51F5D-682D-D019-5386-71B33D1CE883}"/>
              </a:ext>
            </a:extLst>
          </p:cNvPr>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E3E9AA1-0001-4339-94CC-28FE6F6F6B94}" type="slidenum">
              <a:rPr lang="pl-PL" smtClean="0"/>
              <a:pPr fontAlgn="base">
                <a:spcBef>
                  <a:spcPct val="0"/>
                </a:spcBef>
                <a:spcAft>
                  <a:spcPct val="0"/>
                </a:spcAft>
                <a:defRPr/>
              </a:pPr>
              <a:t>3</a:t>
            </a:fld>
            <a:endParaRPr lang="pl-PL" dirty="0"/>
          </a:p>
        </p:txBody>
      </p:sp>
      <p:sp>
        <p:nvSpPr>
          <p:cNvPr id="18437" name="Symbol zastępczy nagłówka 6">
            <a:extLst>
              <a:ext uri="{FF2B5EF4-FFF2-40B4-BE49-F238E27FC236}">
                <a16:creationId xmlns:a16="http://schemas.microsoft.com/office/drawing/2014/main" id="{F13868D9-0C25-F01C-162E-0751852D376C}"/>
              </a:ext>
            </a:extLst>
          </p:cNvPr>
          <p:cNvSpPr>
            <a:spLocks noGrp="1"/>
          </p:cNvSpPr>
          <p:nvPr>
            <p:ph type="hdr" sz="quarter"/>
          </p:nvPr>
        </p:nvSpPr>
        <p:spPr bwMode="auto">
          <a:ln>
            <a:miter lim="800000"/>
            <a:headEnd/>
            <a:tailEnd/>
          </a:ln>
        </p:spPr>
        <p:txBody>
          <a:bodyPr wrap="square" numCol="1" anchor="t" anchorCtr="0" compatLnSpc="1">
            <a:prstTxWarp prst="textNoShape">
              <a:avLst/>
            </a:prstTxWarp>
          </a:bodyPr>
          <a:lstStyle/>
          <a:p>
            <a:pPr fontAlgn="base">
              <a:spcBef>
                <a:spcPct val="0"/>
              </a:spcBef>
              <a:spcAft>
                <a:spcPct val="0"/>
              </a:spcAft>
              <a:defRPr/>
            </a:pPr>
            <a:r>
              <a:rPr lang="pl-PL" dirty="0"/>
              <a:t>Instytut Meteorologii i Gospodarki Wodnej - Państwowy Instytut Badawczy</a:t>
            </a:r>
          </a:p>
        </p:txBody>
      </p:sp>
    </p:spTree>
    <p:extLst>
      <p:ext uri="{BB962C8B-B14F-4D97-AF65-F5344CB8AC3E}">
        <p14:creationId xmlns:p14="http://schemas.microsoft.com/office/powerpoint/2010/main" val="6522844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ymbol zastępczy obrazu slajdu 1"/>
          <p:cNvSpPr>
            <a:spLocks noGrp="1" noRot="1" noChangeAspect="1" noTextEdit="1"/>
          </p:cNvSpPr>
          <p:nvPr>
            <p:ph type="sldImg"/>
          </p:nvPr>
        </p:nvSpPr>
        <p:spPr bwMode="auto">
          <a:xfrm>
            <a:off x="92075" y="746125"/>
            <a:ext cx="6623050" cy="3725863"/>
          </a:xfrm>
          <a:noFill/>
          <a:ln>
            <a:solidFill>
              <a:srgbClr val="000000"/>
            </a:solidFill>
            <a:miter lim="800000"/>
            <a:headEnd/>
            <a:tailEnd/>
          </a:ln>
        </p:spPr>
      </p:sp>
      <p:sp>
        <p:nvSpPr>
          <p:cNvPr id="35843" name="Symbol zastępczy notatek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a:p>
        </p:txBody>
      </p:sp>
      <p:sp>
        <p:nvSpPr>
          <p:cNvPr id="18436" name="Symbol zastępczy numeru slajdu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E3E9AA1-0001-4339-94CC-28FE6F6F6B94}" type="slidenum">
              <a:rPr lang="pl-PL" smtClean="0"/>
              <a:pPr fontAlgn="base">
                <a:spcBef>
                  <a:spcPct val="0"/>
                </a:spcBef>
                <a:spcAft>
                  <a:spcPct val="0"/>
                </a:spcAft>
                <a:defRPr/>
              </a:pPr>
              <a:t>4</a:t>
            </a:fld>
            <a:endParaRPr lang="pl-PL" dirty="0"/>
          </a:p>
        </p:txBody>
      </p:sp>
      <p:sp>
        <p:nvSpPr>
          <p:cNvPr id="18437" name="Symbol zastępczy nagłówka 6"/>
          <p:cNvSpPr>
            <a:spLocks noGrp="1"/>
          </p:cNvSpPr>
          <p:nvPr>
            <p:ph type="hdr" sz="quarter"/>
          </p:nvPr>
        </p:nvSpPr>
        <p:spPr bwMode="auto">
          <a:ln>
            <a:miter lim="800000"/>
            <a:headEnd/>
            <a:tailEnd/>
          </a:ln>
        </p:spPr>
        <p:txBody>
          <a:bodyPr wrap="square" numCol="1" anchor="t" anchorCtr="0" compatLnSpc="1">
            <a:prstTxWarp prst="textNoShape">
              <a:avLst/>
            </a:prstTxWarp>
          </a:bodyPr>
          <a:lstStyle/>
          <a:p>
            <a:pPr fontAlgn="base">
              <a:spcBef>
                <a:spcPct val="0"/>
              </a:spcBef>
              <a:spcAft>
                <a:spcPct val="0"/>
              </a:spcAft>
              <a:defRPr/>
            </a:pPr>
            <a:r>
              <a:rPr lang="pl-PL" dirty="0"/>
              <a:t>Instytut Meteorologii i Gospodarki Wodnej - Państwowy Instytut Badawczy</a:t>
            </a:r>
          </a:p>
        </p:txBody>
      </p:sp>
    </p:spTree>
    <p:extLst>
      <p:ext uri="{BB962C8B-B14F-4D97-AF65-F5344CB8AC3E}">
        <p14:creationId xmlns:p14="http://schemas.microsoft.com/office/powerpoint/2010/main" val="2984942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ymbol zastępczy obrazu slajdu 1"/>
          <p:cNvSpPr>
            <a:spLocks noGrp="1" noRot="1" noChangeAspect="1" noTextEdit="1"/>
          </p:cNvSpPr>
          <p:nvPr>
            <p:ph type="sldImg"/>
          </p:nvPr>
        </p:nvSpPr>
        <p:spPr bwMode="auto">
          <a:xfrm>
            <a:off x="92075" y="746125"/>
            <a:ext cx="6623050" cy="3725863"/>
          </a:xfrm>
          <a:noFill/>
          <a:ln>
            <a:solidFill>
              <a:srgbClr val="000000"/>
            </a:solidFill>
            <a:miter lim="800000"/>
            <a:headEnd/>
            <a:tailEnd/>
          </a:ln>
        </p:spPr>
      </p:sp>
      <p:sp>
        <p:nvSpPr>
          <p:cNvPr id="35843" name="Symbol zastępczy notatek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a:p>
        </p:txBody>
      </p:sp>
      <p:sp>
        <p:nvSpPr>
          <p:cNvPr id="18436" name="Symbol zastępczy numeru slajdu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E3E9AA1-0001-4339-94CC-28FE6F6F6B94}" type="slidenum">
              <a:rPr lang="pl-PL" smtClean="0"/>
              <a:pPr fontAlgn="base">
                <a:spcBef>
                  <a:spcPct val="0"/>
                </a:spcBef>
                <a:spcAft>
                  <a:spcPct val="0"/>
                </a:spcAft>
                <a:defRPr/>
              </a:pPr>
              <a:t>5</a:t>
            </a:fld>
            <a:endParaRPr lang="pl-PL" dirty="0"/>
          </a:p>
        </p:txBody>
      </p:sp>
      <p:sp>
        <p:nvSpPr>
          <p:cNvPr id="18437" name="Symbol zastępczy nagłówka 6"/>
          <p:cNvSpPr>
            <a:spLocks noGrp="1"/>
          </p:cNvSpPr>
          <p:nvPr>
            <p:ph type="hdr" sz="quarter"/>
          </p:nvPr>
        </p:nvSpPr>
        <p:spPr bwMode="auto">
          <a:ln>
            <a:miter lim="800000"/>
            <a:headEnd/>
            <a:tailEnd/>
          </a:ln>
        </p:spPr>
        <p:txBody>
          <a:bodyPr wrap="square" numCol="1" anchor="t" anchorCtr="0" compatLnSpc="1">
            <a:prstTxWarp prst="textNoShape">
              <a:avLst/>
            </a:prstTxWarp>
          </a:bodyPr>
          <a:lstStyle/>
          <a:p>
            <a:pPr fontAlgn="base">
              <a:spcBef>
                <a:spcPct val="0"/>
              </a:spcBef>
              <a:spcAft>
                <a:spcPct val="0"/>
              </a:spcAft>
              <a:defRPr/>
            </a:pPr>
            <a:r>
              <a:rPr lang="pl-PL" dirty="0"/>
              <a:t>Instytut Meteorologii i Gospodarki Wodnej - Państwowy Instytut Badawczy</a:t>
            </a:r>
          </a:p>
        </p:txBody>
      </p:sp>
    </p:spTree>
    <p:extLst>
      <p:ext uri="{BB962C8B-B14F-4D97-AF65-F5344CB8AC3E}">
        <p14:creationId xmlns:p14="http://schemas.microsoft.com/office/powerpoint/2010/main" val="15932268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ymbol zastępczy obrazu slajdu 1"/>
          <p:cNvSpPr>
            <a:spLocks noGrp="1" noRot="1" noChangeAspect="1" noTextEdit="1"/>
          </p:cNvSpPr>
          <p:nvPr>
            <p:ph type="sldImg"/>
          </p:nvPr>
        </p:nvSpPr>
        <p:spPr bwMode="auto">
          <a:xfrm>
            <a:off x="92075" y="746125"/>
            <a:ext cx="6623050" cy="3725863"/>
          </a:xfrm>
          <a:noFill/>
          <a:ln>
            <a:solidFill>
              <a:srgbClr val="000000"/>
            </a:solidFill>
            <a:miter lim="800000"/>
            <a:headEnd/>
            <a:tailEnd/>
          </a:ln>
        </p:spPr>
      </p:sp>
      <p:sp>
        <p:nvSpPr>
          <p:cNvPr id="35843" name="Symbol zastępczy notatek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a:p>
        </p:txBody>
      </p:sp>
      <p:sp>
        <p:nvSpPr>
          <p:cNvPr id="18436" name="Symbol zastępczy numeru slajdu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E3E9AA1-0001-4339-94CC-28FE6F6F6B94}" type="slidenum">
              <a:rPr lang="pl-PL" smtClean="0"/>
              <a:pPr fontAlgn="base">
                <a:spcBef>
                  <a:spcPct val="0"/>
                </a:spcBef>
                <a:spcAft>
                  <a:spcPct val="0"/>
                </a:spcAft>
                <a:defRPr/>
              </a:pPr>
              <a:t>6</a:t>
            </a:fld>
            <a:endParaRPr lang="pl-PL" dirty="0"/>
          </a:p>
        </p:txBody>
      </p:sp>
      <p:sp>
        <p:nvSpPr>
          <p:cNvPr id="18437" name="Symbol zastępczy nagłówka 6"/>
          <p:cNvSpPr>
            <a:spLocks noGrp="1"/>
          </p:cNvSpPr>
          <p:nvPr>
            <p:ph type="hdr" sz="quarter"/>
          </p:nvPr>
        </p:nvSpPr>
        <p:spPr bwMode="auto">
          <a:ln>
            <a:miter lim="800000"/>
            <a:headEnd/>
            <a:tailEnd/>
          </a:ln>
        </p:spPr>
        <p:txBody>
          <a:bodyPr wrap="square" numCol="1" anchor="t" anchorCtr="0" compatLnSpc="1">
            <a:prstTxWarp prst="textNoShape">
              <a:avLst/>
            </a:prstTxWarp>
          </a:bodyPr>
          <a:lstStyle/>
          <a:p>
            <a:pPr fontAlgn="base">
              <a:spcBef>
                <a:spcPct val="0"/>
              </a:spcBef>
              <a:spcAft>
                <a:spcPct val="0"/>
              </a:spcAft>
              <a:defRPr/>
            </a:pPr>
            <a:r>
              <a:rPr lang="pl-PL" dirty="0"/>
              <a:t>Instytut Meteorologii i Gospodarki Wodnej - Państwowy Instytut Badawczy</a:t>
            </a:r>
          </a:p>
        </p:txBody>
      </p:sp>
    </p:spTree>
    <p:extLst>
      <p:ext uri="{BB962C8B-B14F-4D97-AF65-F5344CB8AC3E}">
        <p14:creationId xmlns:p14="http://schemas.microsoft.com/office/powerpoint/2010/main" val="5777434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ymbol zastępczy obrazu slajdu 1"/>
          <p:cNvSpPr>
            <a:spLocks noGrp="1" noRot="1" noChangeAspect="1" noTextEdit="1"/>
          </p:cNvSpPr>
          <p:nvPr>
            <p:ph type="sldImg"/>
          </p:nvPr>
        </p:nvSpPr>
        <p:spPr bwMode="auto">
          <a:xfrm>
            <a:off x="92075" y="746125"/>
            <a:ext cx="6623050" cy="3725863"/>
          </a:xfrm>
          <a:noFill/>
          <a:ln>
            <a:solidFill>
              <a:srgbClr val="000000"/>
            </a:solidFill>
            <a:miter lim="800000"/>
            <a:headEnd/>
            <a:tailEnd/>
          </a:ln>
        </p:spPr>
      </p:sp>
      <p:sp>
        <p:nvSpPr>
          <p:cNvPr id="35843" name="Symbol zastępczy notatek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a:p>
        </p:txBody>
      </p:sp>
      <p:sp>
        <p:nvSpPr>
          <p:cNvPr id="18436" name="Symbol zastępczy numeru slajdu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E3E9AA1-0001-4339-94CC-28FE6F6F6B94}" type="slidenum">
              <a:rPr lang="pl-PL" smtClean="0"/>
              <a:pPr fontAlgn="base">
                <a:spcBef>
                  <a:spcPct val="0"/>
                </a:spcBef>
                <a:spcAft>
                  <a:spcPct val="0"/>
                </a:spcAft>
                <a:defRPr/>
              </a:pPr>
              <a:t>7</a:t>
            </a:fld>
            <a:endParaRPr lang="pl-PL" dirty="0"/>
          </a:p>
        </p:txBody>
      </p:sp>
      <p:sp>
        <p:nvSpPr>
          <p:cNvPr id="18437" name="Symbol zastępczy nagłówka 6"/>
          <p:cNvSpPr>
            <a:spLocks noGrp="1"/>
          </p:cNvSpPr>
          <p:nvPr>
            <p:ph type="hdr" sz="quarter"/>
          </p:nvPr>
        </p:nvSpPr>
        <p:spPr bwMode="auto">
          <a:ln>
            <a:miter lim="800000"/>
            <a:headEnd/>
            <a:tailEnd/>
          </a:ln>
        </p:spPr>
        <p:txBody>
          <a:bodyPr wrap="square" numCol="1" anchor="t" anchorCtr="0" compatLnSpc="1">
            <a:prstTxWarp prst="textNoShape">
              <a:avLst/>
            </a:prstTxWarp>
          </a:bodyPr>
          <a:lstStyle/>
          <a:p>
            <a:pPr fontAlgn="base">
              <a:spcBef>
                <a:spcPct val="0"/>
              </a:spcBef>
              <a:spcAft>
                <a:spcPct val="0"/>
              </a:spcAft>
              <a:defRPr/>
            </a:pPr>
            <a:r>
              <a:rPr lang="pl-PL" dirty="0"/>
              <a:t>Instytut Meteorologii i Gospodarki Wodnej - Państwowy Instytut Badawczy</a:t>
            </a:r>
          </a:p>
        </p:txBody>
      </p:sp>
    </p:spTree>
    <p:extLst>
      <p:ext uri="{BB962C8B-B14F-4D97-AF65-F5344CB8AC3E}">
        <p14:creationId xmlns:p14="http://schemas.microsoft.com/office/powerpoint/2010/main" val="40533533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ymbol zastępczy obrazu slajdu 1"/>
          <p:cNvSpPr>
            <a:spLocks noGrp="1" noRot="1" noChangeAspect="1" noTextEdit="1"/>
          </p:cNvSpPr>
          <p:nvPr>
            <p:ph type="sldImg"/>
          </p:nvPr>
        </p:nvSpPr>
        <p:spPr bwMode="auto">
          <a:xfrm>
            <a:off x="92075" y="746125"/>
            <a:ext cx="6623050" cy="3725863"/>
          </a:xfrm>
          <a:noFill/>
          <a:ln>
            <a:solidFill>
              <a:srgbClr val="000000"/>
            </a:solidFill>
            <a:miter lim="800000"/>
            <a:headEnd/>
            <a:tailEnd/>
          </a:ln>
        </p:spPr>
      </p:sp>
      <p:sp>
        <p:nvSpPr>
          <p:cNvPr id="35843" name="Symbol zastępczy notatek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a:p>
        </p:txBody>
      </p:sp>
      <p:sp>
        <p:nvSpPr>
          <p:cNvPr id="18436" name="Symbol zastępczy numeru slajdu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E3E9AA1-0001-4339-94CC-28FE6F6F6B94}" type="slidenum">
              <a:rPr lang="pl-PL" smtClean="0"/>
              <a:pPr fontAlgn="base">
                <a:spcBef>
                  <a:spcPct val="0"/>
                </a:spcBef>
                <a:spcAft>
                  <a:spcPct val="0"/>
                </a:spcAft>
                <a:defRPr/>
              </a:pPr>
              <a:t>8</a:t>
            </a:fld>
            <a:endParaRPr lang="pl-PL" dirty="0"/>
          </a:p>
        </p:txBody>
      </p:sp>
      <p:sp>
        <p:nvSpPr>
          <p:cNvPr id="18437" name="Symbol zastępczy nagłówka 6"/>
          <p:cNvSpPr>
            <a:spLocks noGrp="1"/>
          </p:cNvSpPr>
          <p:nvPr>
            <p:ph type="hdr" sz="quarter"/>
          </p:nvPr>
        </p:nvSpPr>
        <p:spPr bwMode="auto">
          <a:ln>
            <a:miter lim="800000"/>
            <a:headEnd/>
            <a:tailEnd/>
          </a:ln>
        </p:spPr>
        <p:txBody>
          <a:bodyPr wrap="square" numCol="1" anchor="t" anchorCtr="0" compatLnSpc="1">
            <a:prstTxWarp prst="textNoShape">
              <a:avLst/>
            </a:prstTxWarp>
          </a:bodyPr>
          <a:lstStyle/>
          <a:p>
            <a:pPr fontAlgn="base">
              <a:spcBef>
                <a:spcPct val="0"/>
              </a:spcBef>
              <a:spcAft>
                <a:spcPct val="0"/>
              </a:spcAft>
              <a:defRPr/>
            </a:pPr>
            <a:r>
              <a:rPr lang="pl-PL" dirty="0"/>
              <a:t>Instytut Meteorologii i Gospodarki Wodnej - Państwowy Instytut Badawczy</a:t>
            </a:r>
          </a:p>
        </p:txBody>
      </p:sp>
    </p:spTree>
    <p:extLst>
      <p:ext uri="{BB962C8B-B14F-4D97-AF65-F5344CB8AC3E}">
        <p14:creationId xmlns:p14="http://schemas.microsoft.com/office/powerpoint/2010/main" val="10285835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ymbol zastępczy obrazu slajdu 1"/>
          <p:cNvSpPr>
            <a:spLocks noGrp="1" noRot="1" noChangeAspect="1" noTextEdit="1"/>
          </p:cNvSpPr>
          <p:nvPr>
            <p:ph type="sldImg"/>
          </p:nvPr>
        </p:nvSpPr>
        <p:spPr bwMode="auto">
          <a:xfrm>
            <a:off x="92075" y="746125"/>
            <a:ext cx="6623050" cy="3725863"/>
          </a:xfrm>
          <a:noFill/>
          <a:ln>
            <a:solidFill>
              <a:srgbClr val="000000"/>
            </a:solidFill>
            <a:miter lim="800000"/>
            <a:headEnd/>
            <a:tailEnd/>
          </a:ln>
        </p:spPr>
      </p:sp>
      <p:sp>
        <p:nvSpPr>
          <p:cNvPr id="35843" name="Symbol zastępczy notatek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a:p>
        </p:txBody>
      </p:sp>
      <p:sp>
        <p:nvSpPr>
          <p:cNvPr id="18436" name="Symbol zastępczy numeru slajdu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E3E9AA1-0001-4339-94CC-28FE6F6F6B94}" type="slidenum">
              <a:rPr lang="pl-PL" smtClean="0"/>
              <a:pPr fontAlgn="base">
                <a:spcBef>
                  <a:spcPct val="0"/>
                </a:spcBef>
                <a:spcAft>
                  <a:spcPct val="0"/>
                </a:spcAft>
                <a:defRPr/>
              </a:pPr>
              <a:t>9</a:t>
            </a:fld>
            <a:endParaRPr lang="pl-PL" dirty="0"/>
          </a:p>
        </p:txBody>
      </p:sp>
      <p:sp>
        <p:nvSpPr>
          <p:cNvPr id="18437" name="Symbol zastępczy nagłówka 6"/>
          <p:cNvSpPr>
            <a:spLocks noGrp="1"/>
          </p:cNvSpPr>
          <p:nvPr>
            <p:ph type="hdr" sz="quarter"/>
          </p:nvPr>
        </p:nvSpPr>
        <p:spPr bwMode="auto">
          <a:ln>
            <a:miter lim="800000"/>
            <a:headEnd/>
            <a:tailEnd/>
          </a:ln>
        </p:spPr>
        <p:txBody>
          <a:bodyPr wrap="square" numCol="1" anchor="t" anchorCtr="0" compatLnSpc="1">
            <a:prstTxWarp prst="textNoShape">
              <a:avLst/>
            </a:prstTxWarp>
          </a:bodyPr>
          <a:lstStyle/>
          <a:p>
            <a:pPr fontAlgn="base">
              <a:spcBef>
                <a:spcPct val="0"/>
              </a:spcBef>
              <a:spcAft>
                <a:spcPct val="0"/>
              </a:spcAft>
              <a:defRPr/>
            </a:pPr>
            <a:r>
              <a:rPr lang="pl-PL" dirty="0"/>
              <a:t>Instytut Meteorologii i Gospodarki Wodnej - Państwowy Instytut Badawczy</a:t>
            </a:r>
          </a:p>
        </p:txBody>
      </p:sp>
    </p:spTree>
    <p:extLst>
      <p:ext uri="{BB962C8B-B14F-4D97-AF65-F5344CB8AC3E}">
        <p14:creationId xmlns:p14="http://schemas.microsoft.com/office/powerpoint/2010/main" val="411620240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Pusty">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pole tekstowe 1"/>
          <p:cNvSpPr txBox="1">
            <a:spLocks noChangeArrowheads="1"/>
          </p:cNvSpPr>
          <p:nvPr userDrawn="1"/>
        </p:nvSpPr>
        <p:spPr bwMode="auto">
          <a:xfrm>
            <a:off x="2448669" y="6234225"/>
            <a:ext cx="7598648" cy="246221"/>
          </a:xfrm>
          <a:prstGeom prst="rect">
            <a:avLst/>
          </a:prstGeom>
          <a:noFill/>
          <a:ln>
            <a:noFill/>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r>
              <a:rPr lang="en-US" sz="1000" b="1" noProof="0" dirty="0">
                <a:solidFill>
                  <a:srgbClr val="002060"/>
                </a:solidFill>
                <a:latin typeface="Verdana" pitchFamily="34" charset="0"/>
              </a:rPr>
              <a:t>Institute of Meteorology and Water Management – National</a:t>
            </a:r>
            <a:r>
              <a:rPr lang="en-US" sz="1000" b="1" baseline="0" noProof="0" dirty="0">
                <a:solidFill>
                  <a:srgbClr val="002060"/>
                </a:solidFill>
                <a:latin typeface="Verdana" pitchFamily="34" charset="0"/>
              </a:rPr>
              <a:t> </a:t>
            </a:r>
            <a:r>
              <a:rPr lang="en-US" sz="1000" b="1" noProof="0" dirty="0">
                <a:solidFill>
                  <a:srgbClr val="002060"/>
                </a:solidFill>
                <a:latin typeface="Verdana" pitchFamily="34" charset="0"/>
              </a:rPr>
              <a:t>Research Institute</a:t>
            </a:r>
            <a:r>
              <a:rPr lang="pl-PL" sz="1000" b="1" noProof="0" dirty="0">
                <a:solidFill>
                  <a:srgbClr val="002060"/>
                </a:solidFill>
                <a:latin typeface="Verdana" pitchFamily="34" charset="0"/>
              </a:rPr>
              <a:t>; CGM’2025, </a:t>
            </a:r>
            <a:r>
              <a:rPr lang="pl-PL" sz="1000" b="1" noProof="0" dirty="0" err="1">
                <a:solidFill>
                  <a:srgbClr val="002060"/>
                </a:solidFill>
                <a:latin typeface="Verdana" pitchFamily="34" charset="0"/>
              </a:rPr>
              <a:t>Basel</a:t>
            </a:r>
            <a:endParaRPr lang="en-US" sz="1000" b="1" noProof="0" dirty="0">
              <a:solidFill>
                <a:srgbClr val="002060"/>
              </a:solidFill>
              <a:latin typeface="Verdana" pitchFamily="34" charset="0"/>
            </a:endParaRPr>
          </a:p>
        </p:txBody>
      </p:sp>
      <p:pic>
        <p:nvPicPr>
          <p:cNvPr id="2050" name="Picture 2"/>
          <p:cNvPicPr>
            <a:picLocks noChangeAspect="1" noChangeArrowheads="1"/>
          </p:cNvPicPr>
          <p:nvPr userDrawn="1"/>
        </p:nvPicPr>
        <p:blipFill>
          <a:blip r:embed="rId3" cstate="print"/>
          <a:srcRect/>
          <a:stretch>
            <a:fillRect/>
          </a:stretch>
        </p:blipFill>
        <p:spPr bwMode="auto">
          <a:xfrm>
            <a:off x="10849503" y="-27626"/>
            <a:ext cx="670571" cy="900000"/>
          </a:xfrm>
          <a:prstGeom prst="rect">
            <a:avLst/>
          </a:prstGeom>
          <a:noFill/>
          <a:ln w="9525">
            <a:noFill/>
            <a:miter lim="800000"/>
            <a:headEnd/>
            <a:tailEnd/>
          </a:ln>
          <a:effectLst/>
        </p:spPr>
      </p:pic>
      <p:sp>
        <p:nvSpPr>
          <p:cNvPr id="9" name="Symbol zastępczy daty 3"/>
          <p:cNvSpPr txBox="1">
            <a:spLocks/>
          </p:cNvSpPr>
          <p:nvPr userDrawn="1"/>
        </p:nvSpPr>
        <p:spPr>
          <a:xfrm>
            <a:off x="397" y="6120407"/>
            <a:ext cx="2688484" cy="345009"/>
          </a:xfrm>
          <a:prstGeom prst="rect">
            <a:avLst/>
          </a:prstGeom>
        </p:spPr>
        <p:txBody>
          <a:bodyPr vert="horz" lIns="91440" tIns="45720" rIns="91440" bIns="45720" rtlCol="0" anchor="ct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3E4D19D-232E-40A2-8300-5E795FA82290}" type="datetime1">
              <a:rPr kumimoji="0" lang="en-US" sz="1200" b="1" i="0" u="none" strike="noStrike" kern="1200" cap="none" spc="0" normalizeH="0" baseline="0" noProof="0" smtClean="0">
                <a:ln>
                  <a:noFill/>
                </a:ln>
                <a:solidFill>
                  <a:schemeClr val="tx1"/>
                </a:solidFill>
                <a:effectLst/>
                <a:uLnTx/>
                <a:uFillTx/>
                <a:latin typeface="+mn-l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9/1/2025</a:t>
            </a:fld>
            <a:endParaRPr kumimoji="0" lang="en-US" sz="1200" b="1" i="0" u="none" strike="noStrike" kern="1200" cap="none" spc="0" normalizeH="0" baseline="0" noProof="0" dirty="0">
              <a:ln>
                <a:noFill/>
              </a:ln>
              <a:solidFill>
                <a:schemeClr val="tx1"/>
              </a:solidFill>
              <a:effectLst/>
              <a:uLnTx/>
              <a:uFillTx/>
              <a:latin typeface="+mn-lt"/>
              <a:ea typeface="+mn-ea"/>
              <a:cs typeface="+mn-cs"/>
            </a:endParaRPr>
          </a:p>
        </p:txBody>
      </p:sp>
      <p:sp>
        <p:nvSpPr>
          <p:cNvPr id="11" name="Symbol zastępczy numeru slajdu 5"/>
          <p:cNvSpPr txBox="1">
            <a:spLocks/>
          </p:cNvSpPr>
          <p:nvPr userDrawn="1"/>
        </p:nvSpPr>
        <p:spPr>
          <a:xfrm>
            <a:off x="8833591" y="6135166"/>
            <a:ext cx="2688484" cy="345009"/>
          </a:xfrm>
          <a:prstGeom prst="rect">
            <a:avLst/>
          </a:prstGeom>
        </p:spPr>
        <p:txBody>
          <a:bodyPr vert="horz" lIns="91440" tIns="45720" rIns="91440" bIns="45720" rtlCol="0" anchor="ct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D4A81F95-95E2-41BC-9778-463E9E6CA37A}" type="slidenum">
              <a:rPr kumimoji="0" lang="en-US" sz="1200" b="1" i="0" u="none" strike="noStrike" kern="1200" cap="none" spc="0" normalizeH="0" baseline="0" noProof="0" smtClean="0">
                <a:ln>
                  <a:noFill/>
                </a:ln>
                <a:solidFill>
                  <a:schemeClr val="tx1"/>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1" i="0" u="none" strike="noStrike" kern="1200" cap="none" spc="0" normalizeH="0" baseline="0" noProof="0" dirty="0">
              <a:ln>
                <a:noFill/>
              </a:ln>
              <a:solidFill>
                <a:schemeClr val="tx1"/>
              </a:solidFill>
              <a:effectLst/>
              <a:uLnTx/>
              <a:uFillTx/>
              <a:latin typeface="+mn-lt"/>
              <a:ea typeface="+mn-ea"/>
              <a:cs typeface="+mn-cs"/>
            </a:endParaRPr>
          </a:p>
        </p:txBody>
      </p:sp>
      <p:pic>
        <p:nvPicPr>
          <p:cNvPr id="3" name="Obraz 2">
            <a:extLst>
              <a:ext uri="{FF2B5EF4-FFF2-40B4-BE49-F238E27FC236}">
                <a16:creationId xmlns:a16="http://schemas.microsoft.com/office/drawing/2014/main" id="{5927B0FB-2ED2-E1B9-973E-95E16E3B62D7}"/>
              </a:ext>
            </a:extLst>
          </p:cNvPr>
          <p:cNvPicPr>
            <a:picLocks noChangeAspect="1"/>
          </p:cNvPicPr>
          <p:nvPr userDrawn="1"/>
        </p:nvPicPr>
        <p:blipFill>
          <a:blip r:embed="rId4"/>
          <a:stretch>
            <a:fillRect/>
          </a:stretch>
        </p:blipFill>
        <p:spPr>
          <a:xfrm>
            <a:off x="0" y="-4468"/>
            <a:ext cx="2592685" cy="910568"/>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F9550FEA-0C73-9A1C-D105-D8E8D057AA6C}"/>
              </a:ext>
            </a:extLst>
          </p:cNvPr>
          <p:cNvSpPr>
            <a:spLocks noGrp="1"/>
          </p:cNvSpPr>
          <p:nvPr>
            <p:ph type="title"/>
          </p:nvPr>
        </p:nvSpPr>
        <p:spPr>
          <a:xfrm>
            <a:off x="793750" y="431800"/>
            <a:ext cx="3716338" cy="1512888"/>
          </a:xfrm>
          <a:prstGeom prst="rect">
            <a:avLst/>
          </a:prstGeom>
        </p:spPr>
        <p:txBody>
          <a:bodyPr anchor="b"/>
          <a:lstStyle>
            <a:lvl1pPr>
              <a:defRPr sz="3200"/>
            </a:lvl1pPr>
          </a:lstStyle>
          <a:p>
            <a:r>
              <a:rPr lang="pl-PL"/>
              <a:t>Kliknij, aby edytować styl</a:t>
            </a:r>
            <a:endParaRPr lang="en-US"/>
          </a:p>
        </p:txBody>
      </p:sp>
      <p:sp>
        <p:nvSpPr>
          <p:cNvPr id="3" name="Symbol zastępczy zawartości 2">
            <a:extLst>
              <a:ext uri="{FF2B5EF4-FFF2-40B4-BE49-F238E27FC236}">
                <a16:creationId xmlns:a16="http://schemas.microsoft.com/office/drawing/2014/main" id="{7E1F1FBA-171D-CD74-C290-B8A600978E4C}"/>
              </a:ext>
            </a:extLst>
          </p:cNvPr>
          <p:cNvSpPr>
            <a:spLocks noGrp="1"/>
          </p:cNvSpPr>
          <p:nvPr>
            <p:ph idx="1"/>
          </p:nvPr>
        </p:nvSpPr>
        <p:spPr>
          <a:xfrm>
            <a:off x="4899025" y="933450"/>
            <a:ext cx="5832475" cy="4605338"/>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a:p>
        </p:txBody>
      </p:sp>
      <p:sp>
        <p:nvSpPr>
          <p:cNvPr id="4" name="Symbol zastępczy tekstu 3">
            <a:extLst>
              <a:ext uri="{FF2B5EF4-FFF2-40B4-BE49-F238E27FC236}">
                <a16:creationId xmlns:a16="http://schemas.microsoft.com/office/drawing/2014/main" id="{0AE4A50F-B5D1-C8D4-CB02-474F24511AC1}"/>
              </a:ext>
            </a:extLst>
          </p:cNvPr>
          <p:cNvSpPr>
            <a:spLocks noGrp="1"/>
          </p:cNvSpPr>
          <p:nvPr>
            <p:ph type="body" sz="half" idx="2"/>
          </p:nvPr>
        </p:nvSpPr>
        <p:spPr>
          <a:xfrm>
            <a:off x="793750" y="1944688"/>
            <a:ext cx="3716338" cy="3600450"/>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a:t>Kliknij, aby edytować style wzorca tekstu</a:t>
            </a:r>
          </a:p>
        </p:txBody>
      </p:sp>
      <p:sp>
        <p:nvSpPr>
          <p:cNvPr id="5" name="Symbol zastępczy daty 4">
            <a:extLst>
              <a:ext uri="{FF2B5EF4-FFF2-40B4-BE49-F238E27FC236}">
                <a16:creationId xmlns:a16="http://schemas.microsoft.com/office/drawing/2014/main" id="{C703BA50-E452-1D19-47BA-1D21216A0CC3}"/>
              </a:ext>
            </a:extLst>
          </p:cNvPr>
          <p:cNvSpPr>
            <a:spLocks noGrp="1"/>
          </p:cNvSpPr>
          <p:nvPr>
            <p:ph type="dt" sz="half" idx="10"/>
          </p:nvPr>
        </p:nvSpPr>
        <p:spPr/>
        <p:txBody>
          <a:bodyPr/>
          <a:lstStyle/>
          <a:p>
            <a:fld id="{09DB2826-8CAE-4892-A786-09CBC6F30E18}" type="datetimeFigureOut">
              <a:rPr lang="en-US" smtClean="0"/>
              <a:t>9/1/2025</a:t>
            </a:fld>
            <a:endParaRPr lang="en-US"/>
          </a:p>
        </p:txBody>
      </p:sp>
      <p:sp>
        <p:nvSpPr>
          <p:cNvPr id="6" name="Symbol zastępczy stopki 5">
            <a:extLst>
              <a:ext uri="{FF2B5EF4-FFF2-40B4-BE49-F238E27FC236}">
                <a16:creationId xmlns:a16="http://schemas.microsoft.com/office/drawing/2014/main" id="{34FF29C7-7256-735D-57C3-0B5FFB52908F}"/>
              </a:ext>
            </a:extLst>
          </p:cNvPr>
          <p:cNvSpPr>
            <a:spLocks noGrp="1"/>
          </p:cNvSpPr>
          <p:nvPr>
            <p:ph type="ftr" sz="quarter" idx="11"/>
          </p:nvPr>
        </p:nvSpPr>
        <p:spPr/>
        <p:txBody>
          <a:bodyPr/>
          <a:lstStyle/>
          <a:p>
            <a:endParaRPr lang="en-US"/>
          </a:p>
        </p:txBody>
      </p:sp>
      <p:sp>
        <p:nvSpPr>
          <p:cNvPr id="7" name="Symbol zastępczy numeru slajdu 6">
            <a:extLst>
              <a:ext uri="{FF2B5EF4-FFF2-40B4-BE49-F238E27FC236}">
                <a16:creationId xmlns:a16="http://schemas.microsoft.com/office/drawing/2014/main" id="{6EF889B0-6295-72C1-68C2-4405F14D0E06}"/>
              </a:ext>
            </a:extLst>
          </p:cNvPr>
          <p:cNvSpPr>
            <a:spLocks noGrp="1"/>
          </p:cNvSpPr>
          <p:nvPr>
            <p:ph type="sldNum" sz="quarter" idx="12"/>
          </p:nvPr>
        </p:nvSpPr>
        <p:spPr/>
        <p:txBody>
          <a:bodyPr/>
          <a:lstStyle/>
          <a:p>
            <a:fld id="{F677176B-4A12-4A09-A375-D1234E5B8D3F}" type="slidenum">
              <a:rPr lang="en-US" smtClean="0"/>
              <a:t>‹#›</a:t>
            </a:fld>
            <a:endParaRPr lang="en-US"/>
          </a:p>
        </p:txBody>
      </p:sp>
    </p:spTree>
    <p:extLst>
      <p:ext uri="{BB962C8B-B14F-4D97-AF65-F5344CB8AC3E}">
        <p14:creationId xmlns:p14="http://schemas.microsoft.com/office/powerpoint/2010/main" val="6718118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3E968669-E377-C66D-9AE9-0985E2BE9AAC}"/>
              </a:ext>
            </a:extLst>
          </p:cNvPr>
          <p:cNvSpPr>
            <a:spLocks noGrp="1"/>
          </p:cNvSpPr>
          <p:nvPr>
            <p:ph type="title"/>
          </p:nvPr>
        </p:nvSpPr>
        <p:spPr>
          <a:xfrm>
            <a:off x="793750" y="431800"/>
            <a:ext cx="3716338" cy="1512888"/>
          </a:xfrm>
          <a:prstGeom prst="rect">
            <a:avLst/>
          </a:prstGeom>
        </p:spPr>
        <p:txBody>
          <a:bodyPr anchor="b"/>
          <a:lstStyle>
            <a:lvl1pPr>
              <a:defRPr sz="3200"/>
            </a:lvl1pPr>
          </a:lstStyle>
          <a:p>
            <a:r>
              <a:rPr lang="pl-PL"/>
              <a:t>Kliknij, aby edytować styl</a:t>
            </a:r>
            <a:endParaRPr lang="en-US"/>
          </a:p>
        </p:txBody>
      </p:sp>
      <p:sp>
        <p:nvSpPr>
          <p:cNvPr id="3" name="Symbol zastępczy obrazu 2">
            <a:extLst>
              <a:ext uri="{FF2B5EF4-FFF2-40B4-BE49-F238E27FC236}">
                <a16:creationId xmlns:a16="http://schemas.microsoft.com/office/drawing/2014/main" id="{59631E3F-EE84-2A9E-9D68-D7B43354726E}"/>
              </a:ext>
            </a:extLst>
          </p:cNvPr>
          <p:cNvSpPr>
            <a:spLocks noGrp="1"/>
          </p:cNvSpPr>
          <p:nvPr>
            <p:ph type="pic" idx="1"/>
          </p:nvPr>
        </p:nvSpPr>
        <p:spPr>
          <a:xfrm>
            <a:off x="4899025" y="933450"/>
            <a:ext cx="5832475" cy="4605338"/>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Symbol zastępczy tekstu 3">
            <a:extLst>
              <a:ext uri="{FF2B5EF4-FFF2-40B4-BE49-F238E27FC236}">
                <a16:creationId xmlns:a16="http://schemas.microsoft.com/office/drawing/2014/main" id="{916AF9BD-54BA-BB18-F2D8-70CE2E63FA4C}"/>
              </a:ext>
            </a:extLst>
          </p:cNvPr>
          <p:cNvSpPr>
            <a:spLocks noGrp="1"/>
          </p:cNvSpPr>
          <p:nvPr>
            <p:ph type="body" sz="half" idx="2"/>
          </p:nvPr>
        </p:nvSpPr>
        <p:spPr>
          <a:xfrm>
            <a:off x="793750" y="1944688"/>
            <a:ext cx="3716338" cy="3600450"/>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a:t>Kliknij, aby edytować style wzorca tekstu</a:t>
            </a:r>
          </a:p>
        </p:txBody>
      </p:sp>
      <p:sp>
        <p:nvSpPr>
          <p:cNvPr id="5" name="Symbol zastępczy daty 4">
            <a:extLst>
              <a:ext uri="{FF2B5EF4-FFF2-40B4-BE49-F238E27FC236}">
                <a16:creationId xmlns:a16="http://schemas.microsoft.com/office/drawing/2014/main" id="{51F0BEB5-2A3B-E392-964E-CA72DA98802D}"/>
              </a:ext>
            </a:extLst>
          </p:cNvPr>
          <p:cNvSpPr>
            <a:spLocks noGrp="1"/>
          </p:cNvSpPr>
          <p:nvPr>
            <p:ph type="dt" sz="half" idx="10"/>
          </p:nvPr>
        </p:nvSpPr>
        <p:spPr/>
        <p:txBody>
          <a:bodyPr/>
          <a:lstStyle/>
          <a:p>
            <a:fld id="{09DB2826-8CAE-4892-A786-09CBC6F30E18}" type="datetimeFigureOut">
              <a:rPr lang="en-US" smtClean="0"/>
              <a:t>9/1/2025</a:t>
            </a:fld>
            <a:endParaRPr lang="en-US"/>
          </a:p>
        </p:txBody>
      </p:sp>
      <p:sp>
        <p:nvSpPr>
          <p:cNvPr id="6" name="Symbol zastępczy stopki 5">
            <a:extLst>
              <a:ext uri="{FF2B5EF4-FFF2-40B4-BE49-F238E27FC236}">
                <a16:creationId xmlns:a16="http://schemas.microsoft.com/office/drawing/2014/main" id="{8CE4D6BA-5031-751D-E773-4DF9C30A1405}"/>
              </a:ext>
            </a:extLst>
          </p:cNvPr>
          <p:cNvSpPr>
            <a:spLocks noGrp="1"/>
          </p:cNvSpPr>
          <p:nvPr>
            <p:ph type="ftr" sz="quarter" idx="11"/>
          </p:nvPr>
        </p:nvSpPr>
        <p:spPr/>
        <p:txBody>
          <a:bodyPr/>
          <a:lstStyle/>
          <a:p>
            <a:endParaRPr lang="en-US"/>
          </a:p>
        </p:txBody>
      </p:sp>
      <p:sp>
        <p:nvSpPr>
          <p:cNvPr id="7" name="Symbol zastępczy numeru slajdu 6">
            <a:extLst>
              <a:ext uri="{FF2B5EF4-FFF2-40B4-BE49-F238E27FC236}">
                <a16:creationId xmlns:a16="http://schemas.microsoft.com/office/drawing/2014/main" id="{FB148B6A-9B16-CF66-7E9D-20A68B449CF4}"/>
              </a:ext>
            </a:extLst>
          </p:cNvPr>
          <p:cNvSpPr>
            <a:spLocks noGrp="1"/>
          </p:cNvSpPr>
          <p:nvPr>
            <p:ph type="sldNum" sz="quarter" idx="12"/>
          </p:nvPr>
        </p:nvSpPr>
        <p:spPr/>
        <p:txBody>
          <a:bodyPr/>
          <a:lstStyle/>
          <a:p>
            <a:fld id="{F677176B-4A12-4A09-A375-D1234E5B8D3F}" type="slidenum">
              <a:rPr lang="en-US" smtClean="0"/>
              <a:t>‹#›</a:t>
            </a:fld>
            <a:endParaRPr lang="en-US"/>
          </a:p>
        </p:txBody>
      </p:sp>
    </p:spTree>
    <p:extLst>
      <p:ext uri="{BB962C8B-B14F-4D97-AF65-F5344CB8AC3E}">
        <p14:creationId xmlns:p14="http://schemas.microsoft.com/office/powerpoint/2010/main" val="3087042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A9C3573A-D4AE-6C74-45EB-585D76CF36DB}"/>
              </a:ext>
            </a:extLst>
          </p:cNvPr>
          <p:cNvSpPr>
            <a:spLocks noGrp="1"/>
          </p:cNvSpPr>
          <p:nvPr>
            <p:ph type="title"/>
          </p:nvPr>
        </p:nvSpPr>
        <p:spPr>
          <a:xfrm>
            <a:off x="792163" y="344488"/>
            <a:ext cx="9937750" cy="1252537"/>
          </a:xfrm>
          <a:prstGeom prst="rect">
            <a:avLst/>
          </a:prstGeom>
        </p:spPr>
        <p:txBody>
          <a:bodyPr/>
          <a:lstStyle/>
          <a:p>
            <a:r>
              <a:rPr lang="pl-PL"/>
              <a:t>Kliknij, aby edytować styl</a:t>
            </a:r>
            <a:endParaRPr lang="en-US"/>
          </a:p>
        </p:txBody>
      </p:sp>
      <p:sp>
        <p:nvSpPr>
          <p:cNvPr id="3" name="Symbol zastępczy tytułu pionowego 2">
            <a:extLst>
              <a:ext uri="{FF2B5EF4-FFF2-40B4-BE49-F238E27FC236}">
                <a16:creationId xmlns:a16="http://schemas.microsoft.com/office/drawing/2014/main" id="{59A007C3-C697-D649-E265-4E20CDD2D954}"/>
              </a:ext>
            </a:extLst>
          </p:cNvPr>
          <p:cNvSpPr>
            <a:spLocks noGrp="1"/>
          </p:cNvSpPr>
          <p:nvPr>
            <p:ph type="body" orient="vert" idx="1"/>
          </p:nvPr>
        </p:nvSpPr>
        <p:spPr>
          <a:xfrm>
            <a:off x="792163" y="1725613"/>
            <a:ext cx="9937750" cy="4111625"/>
          </a:xfrm>
          <a:prstGeom prst="rect">
            <a:avLst/>
          </a:prstGeom>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a:p>
        </p:txBody>
      </p:sp>
      <p:sp>
        <p:nvSpPr>
          <p:cNvPr id="4" name="Symbol zastępczy daty 3">
            <a:extLst>
              <a:ext uri="{FF2B5EF4-FFF2-40B4-BE49-F238E27FC236}">
                <a16:creationId xmlns:a16="http://schemas.microsoft.com/office/drawing/2014/main" id="{88D0605E-7D8F-1CDB-52C3-7306E093EC45}"/>
              </a:ext>
            </a:extLst>
          </p:cNvPr>
          <p:cNvSpPr>
            <a:spLocks noGrp="1"/>
          </p:cNvSpPr>
          <p:nvPr>
            <p:ph type="dt" sz="half" idx="10"/>
          </p:nvPr>
        </p:nvSpPr>
        <p:spPr/>
        <p:txBody>
          <a:bodyPr/>
          <a:lstStyle/>
          <a:p>
            <a:fld id="{09DB2826-8CAE-4892-A786-09CBC6F30E18}" type="datetimeFigureOut">
              <a:rPr lang="en-US" smtClean="0"/>
              <a:t>9/1/2025</a:t>
            </a:fld>
            <a:endParaRPr lang="en-US"/>
          </a:p>
        </p:txBody>
      </p:sp>
      <p:sp>
        <p:nvSpPr>
          <p:cNvPr id="5" name="Symbol zastępczy stopki 4">
            <a:extLst>
              <a:ext uri="{FF2B5EF4-FFF2-40B4-BE49-F238E27FC236}">
                <a16:creationId xmlns:a16="http://schemas.microsoft.com/office/drawing/2014/main" id="{EB220E89-0E5A-3339-A717-F44534ADF5F6}"/>
              </a:ext>
            </a:extLst>
          </p:cNvPr>
          <p:cNvSpPr>
            <a:spLocks noGrp="1"/>
          </p:cNvSpPr>
          <p:nvPr>
            <p:ph type="ftr" sz="quarter" idx="11"/>
          </p:nvPr>
        </p:nvSpPr>
        <p:spPr/>
        <p:txBody>
          <a:bodyPr/>
          <a:lstStyle/>
          <a:p>
            <a:endParaRPr lang="en-US"/>
          </a:p>
        </p:txBody>
      </p:sp>
      <p:sp>
        <p:nvSpPr>
          <p:cNvPr id="6" name="Symbol zastępczy numeru slajdu 5">
            <a:extLst>
              <a:ext uri="{FF2B5EF4-FFF2-40B4-BE49-F238E27FC236}">
                <a16:creationId xmlns:a16="http://schemas.microsoft.com/office/drawing/2014/main" id="{F74C2C67-2516-AE48-A367-1D19C76E39D8}"/>
              </a:ext>
            </a:extLst>
          </p:cNvPr>
          <p:cNvSpPr>
            <a:spLocks noGrp="1"/>
          </p:cNvSpPr>
          <p:nvPr>
            <p:ph type="sldNum" sz="quarter" idx="12"/>
          </p:nvPr>
        </p:nvSpPr>
        <p:spPr/>
        <p:txBody>
          <a:bodyPr/>
          <a:lstStyle/>
          <a:p>
            <a:fld id="{F677176B-4A12-4A09-A375-D1234E5B8D3F}" type="slidenum">
              <a:rPr lang="en-US" smtClean="0"/>
              <a:t>‹#›</a:t>
            </a:fld>
            <a:endParaRPr lang="en-US"/>
          </a:p>
        </p:txBody>
      </p:sp>
    </p:spTree>
    <p:extLst>
      <p:ext uri="{BB962C8B-B14F-4D97-AF65-F5344CB8AC3E}">
        <p14:creationId xmlns:p14="http://schemas.microsoft.com/office/powerpoint/2010/main" val="9377774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a:extLst>
              <a:ext uri="{FF2B5EF4-FFF2-40B4-BE49-F238E27FC236}">
                <a16:creationId xmlns:a16="http://schemas.microsoft.com/office/drawing/2014/main" id="{86DA19F1-AFA8-AEEE-AACB-00C2B018CC03}"/>
              </a:ext>
            </a:extLst>
          </p:cNvPr>
          <p:cNvSpPr>
            <a:spLocks noGrp="1"/>
          </p:cNvSpPr>
          <p:nvPr>
            <p:ph type="title" orient="vert"/>
          </p:nvPr>
        </p:nvSpPr>
        <p:spPr>
          <a:xfrm>
            <a:off x="8245475" y="344488"/>
            <a:ext cx="2484438" cy="5492750"/>
          </a:xfrm>
          <a:prstGeom prst="rect">
            <a:avLst/>
          </a:prstGeom>
        </p:spPr>
        <p:txBody>
          <a:bodyPr vert="eaVert"/>
          <a:lstStyle/>
          <a:p>
            <a:r>
              <a:rPr lang="pl-PL"/>
              <a:t>Kliknij, aby edytować styl</a:t>
            </a:r>
            <a:endParaRPr lang="en-US"/>
          </a:p>
        </p:txBody>
      </p:sp>
      <p:sp>
        <p:nvSpPr>
          <p:cNvPr id="3" name="Symbol zastępczy tytułu pionowego 2">
            <a:extLst>
              <a:ext uri="{FF2B5EF4-FFF2-40B4-BE49-F238E27FC236}">
                <a16:creationId xmlns:a16="http://schemas.microsoft.com/office/drawing/2014/main" id="{F3004893-4A02-7818-E051-86CDDEBCA316}"/>
              </a:ext>
            </a:extLst>
          </p:cNvPr>
          <p:cNvSpPr>
            <a:spLocks noGrp="1"/>
          </p:cNvSpPr>
          <p:nvPr>
            <p:ph type="body" orient="vert" idx="1"/>
          </p:nvPr>
        </p:nvSpPr>
        <p:spPr>
          <a:xfrm>
            <a:off x="792163" y="344488"/>
            <a:ext cx="7300912" cy="5492750"/>
          </a:xfrm>
          <a:prstGeom prst="rect">
            <a:avLst/>
          </a:prstGeom>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a:p>
        </p:txBody>
      </p:sp>
      <p:sp>
        <p:nvSpPr>
          <p:cNvPr id="4" name="Symbol zastępczy daty 3">
            <a:extLst>
              <a:ext uri="{FF2B5EF4-FFF2-40B4-BE49-F238E27FC236}">
                <a16:creationId xmlns:a16="http://schemas.microsoft.com/office/drawing/2014/main" id="{62A762B5-09B5-E7FE-C89F-1F1304226DB3}"/>
              </a:ext>
            </a:extLst>
          </p:cNvPr>
          <p:cNvSpPr>
            <a:spLocks noGrp="1"/>
          </p:cNvSpPr>
          <p:nvPr>
            <p:ph type="dt" sz="half" idx="10"/>
          </p:nvPr>
        </p:nvSpPr>
        <p:spPr/>
        <p:txBody>
          <a:bodyPr/>
          <a:lstStyle/>
          <a:p>
            <a:fld id="{09DB2826-8CAE-4892-A786-09CBC6F30E18}" type="datetimeFigureOut">
              <a:rPr lang="en-US" smtClean="0"/>
              <a:t>9/1/2025</a:t>
            </a:fld>
            <a:endParaRPr lang="en-US"/>
          </a:p>
        </p:txBody>
      </p:sp>
      <p:sp>
        <p:nvSpPr>
          <p:cNvPr id="5" name="Symbol zastępczy stopki 4">
            <a:extLst>
              <a:ext uri="{FF2B5EF4-FFF2-40B4-BE49-F238E27FC236}">
                <a16:creationId xmlns:a16="http://schemas.microsoft.com/office/drawing/2014/main" id="{33861026-F294-CCDD-9B68-1B2F372D2526}"/>
              </a:ext>
            </a:extLst>
          </p:cNvPr>
          <p:cNvSpPr>
            <a:spLocks noGrp="1"/>
          </p:cNvSpPr>
          <p:nvPr>
            <p:ph type="ftr" sz="quarter" idx="11"/>
          </p:nvPr>
        </p:nvSpPr>
        <p:spPr/>
        <p:txBody>
          <a:bodyPr/>
          <a:lstStyle/>
          <a:p>
            <a:endParaRPr lang="en-US"/>
          </a:p>
        </p:txBody>
      </p:sp>
      <p:sp>
        <p:nvSpPr>
          <p:cNvPr id="6" name="Symbol zastępczy numeru slajdu 5">
            <a:extLst>
              <a:ext uri="{FF2B5EF4-FFF2-40B4-BE49-F238E27FC236}">
                <a16:creationId xmlns:a16="http://schemas.microsoft.com/office/drawing/2014/main" id="{99236CCC-479D-B71E-7693-0DA4FB81C442}"/>
              </a:ext>
            </a:extLst>
          </p:cNvPr>
          <p:cNvSpPr>
            <a:spLocks noGrp="1"/>
          </p:cNvSpPr>
          <p:nvPr>
            <p:ph type="sldNum" sz="quarter" idx="12"/>
          </p:nvPr>
        </p:nvSpPr>
        <p:spPr/>
        <p:txBody>
          <a:bodyPr/>
          <a:lstStyle/>
          <a:p>
            <a:fld id="{F677176B-4A12-4A09-A375-D1234E5B8D3F}" type="slidenum">
              <a:rPr lang="en-US" smtClean="0"/>
              <a:t>‹#›</a:t>
            </a:fld>
            <a:endParaRPr lang="en-US"/>
          </a:p>
        </p:txBody>
      </p:sp>
    </p:spTree>
    <p:extLst>
      <p:ext uri="{BB962C8B-B14F-4D97-AF65-F5344CB8AC3E}">
        <p14:creationId xmlns:p14="http://schemas.microsoft.com/office/powerpoint/2010/main" val="13387395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cSld name="Slajd tytułow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70A3A3-7DDE-7A41-9E3E-9E6C19B8DF22}"/>
              </a:ext>
            </a:extLst>
          </p:cNvPr>
          <p:cNvSpPr>
            <a:spLocks noGrp="1"/>
          </p:cNvSpPr>
          <p:nvPr>
            <p:ph type="ctrTitle"/>
          </p:nvPr>
        </p:nvSpPr>
        <p:spPr>
          <a:xfrm>
            <a:off x="1440260" y="1060529"/>
            <a:ext cx="8641556" cy="2256061"/>
          </a:xfrm>
        </p:spPr>
        <p:txBody>
          <a:bodyPr anchor="b"/>
          <a:lstStyle>
            <a:lvl1pPr algn="ctr">
              <a:defRPr sz="4252"/>
            </a:lvl1pPr>
          </a:lstStyle>
          <a:p>
            <a:r>
              <a:rPr lang="pl-PL"/>
              <a:t>Kliknij, aby edytować styl</a:t>
            </a:r>
          </a:p>
        </p:txBody>
      </p:sp>
      <p:sp>
        <p:nvSpPr>
          <p:cNvPr id="3" name="Subtitle 2">
            <a:extLst>
              <a:ext uri="{FF2B5EF4-FFF2-40B4-BE49-F238E27FC236}">
                <a16:creationId xmlns:a16="http://schemas.microsoft.com/office/drawing/2014/main" id="{E950C835-5800-B646-9678-F690140B7F3F}"/>
              </a:ext>
            </a:extLst>
          </p:cNvPr>
          <p:cNvSpPr>
            <a:spLocks noGrp="1"/>
          </p:cNvSpPr>
          <p:nvPr>
            <p:ph type="subTitle" idx="1"/>
          </p:nvPr>
        </p:nvSpPr>
        <p:spPr>
          <a:xfrm>
            <a:off x="1440260" y="3403592"/>
            <a:ext cx="8641556" cy="1564542"/>
          </a:xfrm>
        </p:spPr>
        <p:txBody>
          <a:bodyPr/>
          <a:lstStyle>
            <a:lvl1pPr marL="0" indent="0" algn="ctr">
              <a:buNone/>
              <a:defRPr sz="1701"/>
            </a:lvl1pPr>
            <a:lvl2pPr marL="323999" indent="0" algn="ctr">
              <a:buNone/>
              <a:defRPr sz="1417"/>
            </a:lvl2pPr>
            <a:lvl3pPr marL="647996" indent="0" algn="ctr">
              <a:buNone/>
              <a:defRPr sz="1276"/>
            </a:lvl3pPr>
            <a:lvl4pPr marL="971995" indent="0" algn="ctr">
              <a:buNone/>
              <a:defRPr sz="1134"/>
            </a:lvl4pPr>
            <a:lvl5pPr marL="1295993" indent="0" algn="ctr">
              <a:buNone/>
              <a:defRPr sz="1134"/>
            </a:lvl5pPr>
            <a:lvl6pPr marL="1619990" indent="0" algn="ctr">
              <a:buNone/>
              <a:defRPr sz="1134"/>
            </a:lvl6pPr>
            <a:lvl7pPr marL="1943988" indent="0" algn="ctr">
              <a:buNone/>
              <a:defRPr sz="1134"/>
            </a:lvl7pPr>
            <a:lvl8pPr marL="2267987" indent="0" algn="ctr">
              <a:buNone/>
              <a:defRPr sz="1134"/>
            </a:lvl8pPr>
            <a:lvl9pPr marL="2591985" indent="0" algn="ctr">
              <a:buNone/>
              <a:defRPr sz="1134"/>
            </a:lvl9pPr>
          </a:lstStyle>
          <a:p>
            <a:r>
              <a:rPr lang="pl-PL"/>
              <a:t>Kliknij, aby edytować styl wzorca podtytułu</a:t>
            </a:r>
          </a:p>
        </p:txBody>
      </p:sp>
      <p:sp>
        <p:nvSpPr>
          <p:cNvPr id="4" name="Date Placeholder 3">
            <a:extLst>
              <a:ext uri="{FF2B5EF4-FFF2-40B4-BE49-F238E27FC236}">
                <a16:creationId xmlns:a16="http://schemas.microsoft.com/office/drawing/2014/main" id="{432F0D28-DAE6-494B-949D-EC2CCF757705}"/>
              </a:ext>
            </a:extLst>
          </p:cNvPr>
          <p:cNvSpPr>
            <a:spLocks noGrp="1"/>
          </p:cNvSpPr>
          <p:nvPr>
            <p:ph type="dt" sz="half" idx="10"/>
          </p:nvPr>
        </p:nvSpPr>
        <p:spPr/>
        <p:txBody>
          <a:bodyPr/>
          <a:lstStyle/>
          <a:p>
            <a:fld id="{9BECA7F8-1042-2649-A5E8-0EFFA07A9B0C}" type="datetimeFigureOut">
              <a:rPr lang="pl-PL" smtClean="0"/>
              <a:t>01.09.2025</a:t>
            </a:fld>
            <a:endParaRPr lang="pl-PL"/>
          </a:p>
        </p:txBody>
      </p:sp>
      <p:sp>
        <p:nvSpPr>
          <p:cNvPr id="5" name="Footer Placeholder 4">
            <a:extLst>
              <a:ext uri="{FF2B5EF4-FFF2-40B4-BE49-F238E27FC236}">
                <a16:creationId xmlns:a16="http://schemas.microsoft.com/office/drawing/2014/main" id="{68105BB5-7447-9D45-A4A1-91E8F3076172}"/>
              </a:ext>
            </a:extLst>
          </p:cNvPr>
          <p:cNvSpPr>
            <a:spLocks noGrp="1"/>
          </p:cNvSpPr>
          <p:nvPr>
            <p:ph type="ftr" sz="quarter" idx="11"/>
          </p:nvPr>
        </p:nvSpPr>
        <p:spPr/>
        <p:txBody>
          <a:bodyPr/>
          <a:lstStyle/>
          <a:p>
            <a:endParaRPr lang="pl-PL"/>
          </a:p>
        </p:txBody>
      </p:sp>
      <p:sp>
        <p:nvSpPr>
          <p:cNvPr id="6" name="Slide Number Placeholder 5">
            <a:extLst>
              <a:ext uri="{FF2B5EF4-FFF2-40B4-BE49-F238E27FC236}">
                <a16:creationId xmlns:a16="http://schemas.microsoft.com/office/drawing/2014/main" id="{5E7FF5DE-9F8B-9946-A867-272F075A9D1B}"/>
              </a:ext>
            </a:extLst>
          </p:cNvPr>
          <p:cNvSpPr>
            <a:spLocks noGrp="1"/>
          </p:cNvSpPr>
          <p:nvPr>
            <p:ph type="sldNum" sz="quarter" idx="12"/>
          </p:nvPr>
        </p:nvSpPr>
        <p:spPr/>
        <p:txBody>
          <a:bodyPr/>
          <a:lstStyle/>
          <a:p>
            <a:fld id="{A63F868E-CF64-784F-8F4C-FEC862BC9F40}" type="slidenum">
              <a:rPr lang="pl-PL" smtClean="0"/>
              <a:t>‹#›</a:t>
            </a:fld>
            <a:endParaRPr lang="pl-PL"/>
          </a:p>
        </p:txBody>
      </p:sp>
    </p:spTree>
    <p:extLst>
      <p:ext uri="{BB962C8B-B14F-4D97-AF65-F5344CB8AC3E}">
        <p14:creationId xmlns:p14="http://schemas.microsoft.com/office/powerpoint/2010/main" val="24680444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83A00688-215E-C307-8AD3-4BD3CD26B5A0}"/>
              </a:ext>
            </a:extLst>
          </p:cNvPr>
          <p:cNvSpPr>
            <a:spLocks noGrp="1"/>
          </p:cNvSpPr>
          <p:nvPr>
            <p:ph type="ctrTitle"/>
          </p:nvPr>
        </p:nvSpPr>
        <p:spPr>
          <a:xfrm>
            <a:off x="1439863" y="1060450"/>
            <a:ext cx="8642350" cy="2255838"/>
          </a:xfrm>
          <a:prstGeom prst="rect">
            <a:avLst/>
          </a:prstGeom>
        </p:spPr>
        <p:txBody>
          <a:bodyPr anchor="b"/>
          <a:lstStyle>
            <a:lvl1pPr algn="ctr">
              <a:defRPr sz="6000"/>
            </a:lvl1pPr>
          </a:lstStyle>
          <a:p>
            <a:r>
              <a:rPr lang="pl-PL"/>
              <a:t>Kliknij, aby edytować styl</a:t>
            </a:r>
            <a:endParaRPr lang="en-US"/>
          </a:p>
        </p:txBody>
      </p:sp>
      <p:sp>
        <p:nvSpPr>
          <p:cNvPr id="3" name="Podtytuł 2">
            <a:extLst>
              <a:ext uri="{FF2B5EF4-FFF2-40B4-BE49-F238E27FC236}">
                <a16:creationId xmlns:a16="http://schemas.microsoft.com/office/drawing/2014/main" id="{6AA7CC15-1960-F5FC-1A36-AA4E813B367F}"/>
              </a:ext>
            </a:extLst>
          </p:cNvPr>
          <p:cNvSpPr>
            <a:spLocks noGrp="1"/>
          </p:cNvSpPr>
          <p:nvPr>
            <p:ph type="subTitle" idx="1"/>
          </p:nvPr>
        </p:nvSpPr>
        <p:spPr>
          <a:xfrm>
            <a:off x="1439863" y="3403600"/>
            <a:ext cx="8642350" cy="1565275"/>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l-PL"/>
              <a:t>Kliknij, aby edytować styl wzorca podtytułu</a:t>
            </a:r>
            <a:endParaRPr lang="en-US"/>
          </a:p>
        </p:txBody>
      </p:sp>
      <p:sp>
        <p:nvSpPr>
          <p:cNvPr id="4" name="Symbol zastępczy daty 3">
            <a:extLst>
              <a:ext uri="{FF2B5EF4-FFF2-40B4-BE49-F238E27FC236}">
                <a16:creationId xmlns:a16="http://schemas.microsoft.com/office/drawing/2014/main" id="{27274E56-1AD1-A750-A78C-071DC493BF40}"/>
              </a:ext>
            </a:extLst>
          </p:cNvPr>
          <p:cNvSpPr>
            <a:spLocks noGrp="1"/>
          </p:cNvSpPr>
          <p:nvPr>
            <p:ph type="dt" sz="half" idx="10"/>
          </p:nvPr>
        </p:nvSpPr>
        <p:spPr/>
        <p:txBody>
          <a:bodyPr/>
          <a:lstStyle/>
          <a:p>
            <a:fld id="{09DB2826-8CAE-4892-A786-09CBC6F30E18}" type="datetimeFigureOut">
              <a:rPr lang="en-US" smtClean="0"/>
              <a:t>9/1/2025</a:t>
            </a:fld>
            <a:endParaRPr lang="en-US"/>
          </a:p>
        </p:txBody>
      </p:sp>
      <p:sp>
        <p:nvSpPr>
          <p:cNvPr id="5" name="Symbol zastępczy stopki 4">
            <a:extLst>
              <a:ext uri="{FF2B5EF4-FFF2-40B4-BE49-F238E27FC236}">
                <a16:creationId xmlns:a16="http://schemas.microsoft.com/office/drawing/2014/main" id="{ECA82FF9-A7C6-F80D-D649-1A93E042CADE}"/>
              </a:ext>
            </a:extLst>
          </p:cNvPr>
          <p:cNvSpPr>
            <a:spLocks noGrp="1"/>
          </p:cNvSpPr>
          <p:nvPr>
            <p:ph type="ftr" sz="quarter" idx="11"/>
          </p:nvPr>
        </p:nvSpPr>
        <p:spPr/>
        <p:txBody>
          <a:bodyPr/>
          <a:lstStyle/>
          <a:p>
            <a:endParaRPr lang="en-US"/>
          </a:p>
        </p:txBody>
      </p:sp>
      <p:sp>
        <p:nvSpPr>
          <p:cNvPr id="6" name="Symbol zastępczy numeru slajdu 5">
            <a:extLst>
              <a:ext uri="{FF2B5EF4-FFF2-40B4-BE49-F238E27FC236}">
                <a16:creationId xmlns:a16="http://schemas.microsoft.com/office/drawing/2014/main" id="{0E8437B8-474E-4654-5FA2-136A718CCF90}"/>
              </a:ext>
            </a:extLst>
          </p:cNvPr>
          <p:cNvSpPr>
            <a:spLocks noGrp="1"/>
          </p:cNvSpPr>
          <p:nvPr>
            <p:ph type="sldNum" sz="quarter" idx="12"/>
          </p:nvPr>
        </p:nvSpPr>
        <p:spPr/>
        <p:txBody>
          <a:bodyPr/>
          <a:lstStyle/>
          <a:p>
            <a:fld id="{F677176B-4A12-4A09-A375-D1234E5B8D3F}" type="slidenum">
              <a:rPr lang="en-US" smtClean="0"/>
              <a:t>‹#›</a:t>
            </a:fld>
            <a:endParaRPr lang="en-US"/>
          </a:p>
        </p:txBody>
      </p:sp>
    </p:spTree>
    <p:extLst>
      <p:ext uri="{BB962C8B-B14F-4D97-AF65-F5344CB8AC3E}">
        <p14:creationId xmlns:p14="http://schemas.microsoft.com/office/powerpoint/2010/main" val="35659637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AEE34180-0FEE-36CB-CA08-F2082C33A57A}"/>
              </a:ext>
            </a:extLst>
          </p:cNvPr>
          <p:cNvSpPr>
            <a:spLocks noGrp="1"/>
          </p:cNvSpPr>
          <p:nvPr>
            <p:ph type="title"/>
          </p:nvPr>
        </p:nvSpPr>
        <p:spPr>
          <a:xfrm>
            <a:off x="792163" y="344488"/>
            <a:ext cx="9937750" cy="1252537"/>
          </a:xfrm>
          <a:prstGeom prst="rect">
            <a:avLst/>
          </a:prstGeom>
        </p:spPr>
        <p:txBody>
          <a:bodyPr/>
          <a:lstStyle/>
          <a:p>
            <a:r>
              <a:rPr lang="pl-PL"/>
              <a:t>Kliknij, aby edytować styl</a:t>
            </a:r>
            <a:endParaRPr lang="en-US"/>
          </a:p>
        </p:txBody>
      </p:sp>
      <p:sp>
        <p:nvSpPr>
          <p:cNvPr id="3" name="Symbol zastępczy zawartości 2">
            <a:extLst>
              <a:ext uri="{FF2B5EF4-FFF2-40B4-BE49-F238E27FC236}">
                <a16:creationId xmlns:a16="http://schemas.microsoft.com/office/drawing/2014/main" id="{21265E46-96FF-225F-90EF-96E16124610A}"/>
              </a:ext>
            </a:extLst>
          </p:cNvPr>
          <p:cNvSpPr>
            <a:spLocks noGrp="1"/>
          </p:cNvSpPr>
          <p:nvPr>
            <p:ph idx="1"/>
          </p:nvPr>
        </p:nvSpPr>
        <p:spPr>
          <a:xfrm>
            <a:off x="792163" y="1725613"/>
            <a:ext cx="9937750" cy="4111625"/>
          </a:xfrm>
          <a:prstGeom prst="rect">
            <a:avLst/>
          </a:prstGeo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a:p>
        </p:txBody>
      </p:sp>
      <p:sp>
        <p:nvSpPr>
          <p:cNvPr id="4" name="Symbol zastępczy daty 3">
            <a:extLst>
              <a:ext uri="{FF2B5EF4-FFF2-40B4-BE49-F238E27FC236}">
                <a16:creationId xmlns:a16="http://schemas.microsoft.com/office/drawing/2014/main" id="{829DAF71-730E-DF6C-CB41-A45EF703BC13}"/>
              </a:ext>
            </a:extLst>
          </p:cNvPr>
          <p:cNvSpPr>
            <a:spLocks noGrp="1"/>
          </p:cNvSpPr>
          <p:nvPr>
            <p:ph type="dt" sz="half" idx="10"/>
          </p:nvPr>
        </p:nvSpPr>
        <p:spPr/>
        <p:txBody>
          <a:bodyPr/>
          <a:lstStyle/>
          <a:p>
            <a:fld id="{09DB2826-8CAE-4892-A786-09CBC6F30E18}" type="datetimeFigureOut">
              <a:rPr lang="en-US" smtClean="0"/>
              <a:t>9/1/2025</a:t>
            </a:fld>
            <a:endParaRPr lang="en-US"/>
          </a:p>
        </p:txBody>
      </p:sp>
      <p:sp>
        <p:nvSpPr>
          <p:cNvPr id="5" name="Symbol zastępczy stopki 4">
            <a:extLst>
              <a:ext uri="{FF2B5EF4-FFF2-40B4-BE49-F238E27FC236}">
                <a16:creationId xmlns:a16="http://schemas.microsoft.com/office/drawing/2014/main" id="{ED85B2EF-8FA7-E003-5CE8-989293BF7DD7}"/>
              </a:ext>
            </a:extLst>
          </p:cNvPr>
          <p:cNvSpPr>
            <a:spLocks noGrp="1"/>
          </p:cNvSpPr>
          <p:nvPr>
            <p:ph type="ftr" sz="quarter" idx="11"/>
          </p:nvPr>
        </p:nvSpPr>
        <p:spPr/>
        <p:txBody>
          <a:bodyPr/>
          <a:lstStyle/>
          <a:p>
            <a:endParaRPr lang="en-US"/>
          </a:p>
        </p:txBody>
      </p:sp>
      <p:sp>
        <p:nvSpPr>
          <p:cNvPr id="6" name="Symbol zastępczy numeru slajdu 5">
            <a:extLst>
              <a:ext uri="{FF2B5EF4-FFF2-40B4-BE49-F238E27FC236}">
                <a16:creationId xmlns:a16="http://schemas.microsoft.com/office/drawing/2014/main" id="{5E5D9B74-92E9-CA09-4AA5-1358F9850878}"/>
              </a:ext>
            </a:extLst>
          </p:cNvPr>
          <p:cNvSpPr>
            <a:spLocks noGrp="1"/>
          </p:cNvSpPr>
          <p:nvPr>
            <p:ph type="sldNum" sz="quarter" idx="12"/>
          </p:nvPr>
        </p:nvSpPr>
        <p:spPr/>
        <p:txBody>
          <a:bodyPr/>
          <a:lstStyle/>
          <a:p>
            <a:fld id="{F677176B-4A12-4A09-A375-D1234E5B8D3F}" type="slidenum">
              <a:rPr lang="en-US" smtClean="0"/>
              <a:t>‹#›</a:t>
            </a:fld>
            <a:endParaRPr lang="en-US"/>
          </a:p>
        </p:txBody>
      </p:sp>
    </p:spTree>
    <p:extLst>
      <p:ext uri="{BB962C8B-B14F-4D97-AF65-F5344CB8AC3E}">
        <p14:creationId xmlns:p14="http://schemas.microsoft.com/office/powerpoint/2010/main" val="15954616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B40364C9-B736-2F6C-EF4D-9303EA3FE25A}"/>
              </a:ext>
            </a:extLst>
          </p:cNvPr>
          <p:cNvSpPr>
            <a:spLocks noGrp="1"/>
          </p:cNvSpPr>
          <p:nvPr>
            <p:ph type="title"/>
          </p:nvPr>
        </p:nvSpPr>
        <p:spPr>
          <a:xfrm>
            <a:off x="785813" y="1616075"/>
            <a:ext cx="9937750" cy="2695575"/>
          </a:xfrm>
          <a:prstGeom prst="rect">
            <a:avLst/>
          </a:prstGeom>
        </p:spPr>
        <p:txBody>
          <a:bodyPr anchor="b"/>
          <a:lstStyle>
            <a:lvl1pPr>
              <a:defRPr sz="6000"/>
            </a:lvl1pPr>
          </a:lstStyle>
          <a:p>
            <a:r>
              <a:rPr lang="pl-PL"/>
              <a:t>Kliknij, aby edytować styl</a:t>
            </a:r>
            <a:endParaRPr lang="en-US"/>
          </a:p>
        </p:txBody>
      </p:sp>
      <p:sp>
        <p:nvSpPr>
          <p:cNvPr id="3" name="Symbol zastępczy tekstu 2">
            <a:extLst>
              <a:ext uri="{FF2B5EF4-FFF2-40B4-BE49-F238E27FC236}">
                <a16:creationId xmlns:a16="http://schemas.microsoft.com/office/drawing/2014/main" id="{74B51AA6-6D6B-4217-5090-3988913EF6B6}"/>
              </a:ext>
            </a:extLst>
          </p:cNvPr>
          <p:cNvSpPr>
            <a:spLocks noGrp="1"/>
          </p:cNvSpPr>
          <p:nvPr>
            <p:ph type="body" idx="1"/>
          </p:nvPr>
        </p:nvSpPr>
        <p:spPr>
          <a:xfrm>
            <a:off x="785813" y="4337050"/>
            <a:ext cx="9937750" cy="1417638"/>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l-PL"/>
              <a:t>Kliknij, aby edytować style wzorca tekstu</a:t>
            </a:r>
          </a:p>
        </p:txBody>
      </p:sp>
      <p:sp>
        <p:nvSpPr>
          <p:cNvPr id="4" name="Symbol zastępczy daty 3">
            <a:extLst>
              <a:ext uri="{FF2B5EF4-FFF2-40B4-BE49-F238E27FC236}">
                <a16:creationId xmlns:a16="http://schemas.microsoft.com/office/drawing/2014/main" id="{81683490-334C-4CC1-C7BA-4E68F9DF33F2}"/>
              </a:ext>
            </a:extLst>
          </p:cNvPr>
          <p:cNvSpPr>
            <a:spLocks noGrp="1"/>
          </p:cNvSpPr>
          <p:nvPr>
            <p:ph type="dt" sz="half" idx="10"/>
          </p:nvPr>
        </p:nvSpPr>
        <p:spPr/>
        <p:txBody>
          <a:bodyPr/>
          <a:lstStyle/>
          <a:p>
            <a:fld id="{09DB2826-8CAE-4892-A786-09CBC6F30E18}" type="datetimeFigureOut">
              <a:rPr lang="en-US" smtClean="0"/>
              <a:t>9/1/2025</a:t>
            </a:fld>
            <a:endParaRPr lang="en-US"/>
          </a:p>
        </p:txBody>
      </p:sp>
      <p:sp>
        <p:nvSpPr>
          <p:cNvPr id="5" name="Symbol zastępczy stopki 4">
            <a:extLst>
              <a:ext uri="{FF2B5EF4-FFF2-40B4-BE49-F238E27FC236}">
                <a16:creationId xmlns:a16="http://schemas.microsoft.com/office/drawing/2014/main" id="{963156AF-2543-E7D9-F067-C7206544F805}"/>
              </a:ext>
            </a:extLst>
          </p:cNvPr>
          <p:cNvSpPr>
            <a:spLocks noGrp="1"/>
          </p:cNvSpPr>
          <p:nvPr>
            <p:ph type="ftr" sz="quarter" idx="11"/>
          </p:nvPr>
        </p:nvSpPr>
        <p:spPr/>
        <p:txBody>
          <a:bodyPr/>
          <a:lstStyle/>
          <a:p>
            <a:endParaRPr lang="en-US"/>
          </a:p>
        </p:txBody>
      </p:sp>
      <p:sp>
        <p:nvSpPr>
          <p:cNvPr id="6" name="Symbol zastępczy numeru slajdu 5">
            <a:extLst>
              <a:ext uri="{FF2B5EF4-FFF2-40B4-BE49-F238E27FC236}">
                <a16:creationId xmlns:a16="http://schemas.microsoft.com/office/drawing/2014/main" id="{E853FB1D-E5CF-C116-3C34-DE1EEB3FC581}"/>
              </a:ext>
            </a:extLst>
          </p:cNvPr>
          <p:cNvSpPr>
            <a:spLocks noGrp="1"/>
          </p:cNvSpPr>
          <p:nvPr>
            <p:ph type="sldNum" sz="quarter" idx="12"/>
          </p:nvPr>
        </p:nvSpPr>
        <p:spPr/>
        <p:txBody>
          <a:bodyPr/>
          <a:lstStyle/>
          <a:p>
            <a:fld id="{F677176B-4A12-4A09-A375-D1234E5B8D3F}" type="slidenum">
              <a:rPr lang="en-US" smtClean="0"/>
              <a:t>‹#›</a:t>
            </a:fld>
            <a:endParaRPr lang="en-US"/>
          </a:p>
        </p:txBody>
      </p:sp>
    </p:spTree>
    <p:extLst>
      <p:ext uri="{BB962C8B-B14F-4D97-AF65-F5344CB8AC3E}">
        <p14:creationId xmlns:p14="http://schemas.microsoft.com/office/powerpoint/2010/main" val="33853563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CD801A96-70AF-B1E3-1375-E766891B50A0}"/>
              </a:ext>
            </a:extLst>
          </p:cNvPr>
          <p:cNvSpPr>
            <a:spLocks noGrp="1"/>
          </p:cNvSpPr>
          <p:nvPr>
            <p:ph type="title"/>
          </p:nvPr>
        </p:nvSpPr>
        <p:spPr>
          <a:xfrm>
            <a:off x="792163" y="344488"/>
            <a:ext cx="9937750" cy="1252537"/>
          </a:xfrm>
          <a:prstGeom prst="rect">
            <a:avLst/>
          </a:prstGeom>
        </p:spPr>
        <p:txBody>
          <a:bodyPr/>
          <a:lstStyle/>
          <a:p>
            <a:r>
              <a:rPr lang="pl-PL"/>
              <a:t>Kliknij, aby edytować styl</a:t>
            </a:r>
            <a:endParaRPr lang="en-US"/>
          </a:p>
        </p:txBody>
      </p:sp>
      <p:sp>
        <p:nvSpPr>
          <p:cNvPr id="3" name="Symbol zastępczy zawartości 2">
            <a:extLst>
              <a:ext uri="{FF2B5EF4-FFF2-40B4-BE49-F238E27FC236}">
                <a16:creationId xmlns:a16="http://schemas.microsoft.com/office/drawing/2014/main" id="{AD462F6C-5963-78F0-8564-56D750938A4F}"/>
              </a:ext>
            </a:extLst>
          </p:cNvPr>
          <p:cNvSpPr>
            <a:spLocks noGrp="1"/>
          </p:cNvSpPr>
          <p:nvPr>
            <p:ph sz="half" idx="1"/>
          </p:nvPr>
        </p:nvSpPr>
        <p:spPr>
          <a:xfrm>
            <a:off x="792163" y="1725613"/>
            <a:ext cx="4892675" cy="4111625"/>
          </a:xfrm>
          <a:prstGeom prst="rect">
            <a:avLst/>
          </a:prstGeo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a:p>
        </p:txBody>
      </p:sp>
      <p:sp>
        <p:nvSpPr>
          <p:cNvPr id="4" name="Symbol zastępczy zawartości 3">
            <a:extLst>
              <a:ext uri="{FF2B5EF4-FFF2-40B4-BE49-F238E27FC236}">
                <a16:creationId xmlns:a16="http://schemas.microsoft.com/office/drawing/2014/main" id="{03D892AC-559A-AEAD-ABF7-B8CA35D375BD}"/>
              </a:ext>
            </a:extLst>
          </p:cNvPr>
          <p:cNvSpPr>
            <a:spLocks noGrp="1"/>
          </p:cNvSpPr>
          <p:nvPr>
            <p:ph sz="half" idx="2"/>
          </p:nvPr>
        </p:nvSpPr>
        <p:spPr>
          <a:xfrm>
            <a:off x="5837238" y="1725613"/>
            <a:ext cx="4892675" cy="4111625"/>
          </a:xfrm>
          <a:prstGeom prst="rect">
            <a:avLst/>
          </a:prstGeo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a:p>
        </p:txBody>
      </p:sp>
      <p:sp>
        <p:nvSpPr>
          <p:cNvPr id="5" name="Symbol zastępczy daty 4">
            <a:extLst>
              <a:ext uri="{FF2B5EF4-FFF2-40B4-BE49-F238E27FC236}">
                <a16:creationId xmlns:a16="http://schemas.microsoft.com/office/drawing/2014/main" id="{D6A6E5B2-3427-5224-0212-E7FD9C4485C4}"/>
              </a:ext>
            </a:extLst>
          </p:cNvPr>
          <p:cNvSpPr>
            <a:spLocks noGrp="1"/>
          </p:cNvSpPr>
          <p:nvPr>
            <p:ph type="dt" sz="half" idx="10"/>
          </p:nvPr>
        </p:nvSpPr>
        <p:spPr/>
        <p:txBody>
          <a:bodyPr/>
          <a:lstStyle/>
          <a:p>
            <a:fld id="{09DB2826-8CAE-4892-A786-09CBC6F30E18}" type="datetimeFigureOut">
              <a:rPr lang="en-US" smtClean="0"/>
              <a:t>9/1/2025</a:t>
            </a:fld>
            <a:endParaRPr lang="en-US"/>
          </a:p>
        </p:txBody>
      </p:sp>
      <p:sp>
        <p:nvSpPr>
          <p:cNvPr id="6" name="Symbol zastępczy stopki 5">
            <a:extLst>
              <a:ext uri="{FF2B5EF4-FFF2-40B4-BE49-F238E27FC236}">
                <a16:creationId xmlns:a16="http://schemas.microsoft.com/office/drawing/2014/main" id="{EEA30EC3-5773-D41F-185B-3EAEFEF3A8BF}"/>
              </a:ext>
            </a:extLst>
          </p:cNvPr>
          <p:cNvSpPr>
            <a:spLocks noGrp="1"/>
          </p:cNvSpPr>
          <p:nvPr>
            <p:ph type="ftr" sz="quarter" idx="11"/>
          </p:nvPr>
        </p:nvSpPr>
        <p:spPr/>
        <p:txBody>
          <a:bodyPr/>
          <a:lstStyle/>
          <a:p>
            <a:endParaRPr lang="en-US"/>
          </a:p>
        </p:txBody>
      </p:sp>
      <p:sp>
        <p:nvSpPr>
          <p:cNvPr id="7" name="Symbol zastępczy numeru slajdu 6">
            <a:extLst>
              <a:ext uri="{FF2B5EF4-FFF2-40B4-BE49-F238E27FC236}">
                <a16:creationId xmlns:a16="http://schemas.microsoft.com/office/drawing/2014/main" id="{9BE97F1D-5146-A6DB-CDE4-5D5B90C40330}"/>
              </a:ext>
            </a:extLst>
          </p:cNvPr>
          <p:cNvSpPr>
            <a:spLocks noGrp="1"/>
          </p:cNvSpPr>
          <p:nvPr>
            <p:ph type="sldNum" sz="quarter" idx="12"/>
          </p:nvPr>
        </p:nvSpPr>
        <p:spPr/>
        <p:txBody>
          <a:bodyPr/>
          <a:lstStyle/>
          <a:p>
            <a:fld id="{F677176B-4A12-4A09-A375-D1234E5B8D3F}" type="slidenum">
              <a:rPr lang="en-US" smtClean="0"/>
              <a:t>‹#›</a:t>
            </a:fld>
            <a:endParaRPr lang="en-US"/>
          </a:p>
        </p:txBody>
      </p:sp>
    </p:spTree>
    <p:extLst>
      <p:ext uri="{BB962C8B-B14F-4D97-AF65-F5344CB8AC3E}">
        <p14:creationId xmlns:p14="http://schemas.microsoft.com/office/powerpoint/2010/main" val="17189252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A581F741-9D51-BCAC-CCD2-EB4E132136AB}"/>
              </a:ext>
            </a:extLst>
          </p:cNvPr>
          <p:cNvSpPr>
            <a:spLocks noGrp="1"/>
          </p:cNvSpPr>
          <p:nvPr>
            <p:ph type="title"/>
          </p:nvPr>
        </p:nvSpPr>
        <p:spPr>
          <a:xfrm>
            <a:off x="793750" y="344488"/>
            <a:ext cx="9937750" cy="1252537"/>
          </a:xfrm>
          <a:prstGeom prst="rect">
            <a:avLst/>
          </a:prstGeom>
        </p:spPr>
        <p:txBody>
          <a:bodyPr/>
          <a:lstStyle/>
          <a:p>
            <a:r>
              <a:rPr lang="pl-PL"/>
              <a:t>Kliknij, aby edytować styl</a:t>
            </a:r>
            <a:endParaRPr lang="en-US"/>
          </a:p>
        </p:txBody>
      </p:sp>
      <p:sp>
        <p:nvSpPr>
          <p:cNvPr id="3" name="Symbol zastępczy tekstu 2">
            <a:extLst>
              <a:ext uri="{FF2B5EF4-FFF2-40B4-BE49-F238E27FC236}">
                <a16:creationId xmlns:a16="http://schemas.microsoft.com/office/drawing/2014/main" id="{9E0D8019-D0F2-F958-6705-4F08F84D5CA1}"/>
              </a:ext>
            </a:extLst>
          </p:cNvPr>
          <p:cNvSpPr>
            <a:spLocks noGrp="1"/>
          </p:cNvSpPr>
          <p:nvPr>
            <p:ph type="body" idx="1"/>
          </p:nvPr>
        </p:nvSpPr>
        <p:spPr>
          <a:xfrm>
            <a:off x="793750" y="1589088"/>
            <a:ext cx="4873625" cy="777875"/>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4" name="Symbol zastępczy zawartości 3">
            <a:extLst>
              <a:ext uri="{FF2B5EF4-FFF2-40B4-BE49-F238E27FC236}">
                <a16:creationId xmlns:a16="http://schemas.microsoft.com/office/drawing/2014/main" id="{E779DFC3-3DDA-C20B-AAA6-AD6F2B67BF83}"/>
              </a:ext>
            </a:extLst>
          </p:cNvPr>
          <p:cNvSpPr>
            <a:spLocks noGrp="1"/>
          </p:cNvSpPr>
          <p:nvPr>
            <p:ph sz="half" idx="2"/>
          </p:nvPr>
        </p:nvSpPr>
        <p:spPr>
          <a:xfrm>
            <a:off x="793750" y="2366963"/>
            <a:ext cx="4873625" cy="3481387"/>
          </a:xfrm>
          <a:prstGeom prst="rect">
            <a:avLst/>
          </a:prstGeo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a:p>
        </p:txBody>
      </p:sp>
      <p:sp>
        <p:nvSpPr>
          <p:cNvPr id="5" name="Symbol zastępczy tekstu 4">
            <a:extLst>
              <a:ext uri="{FF2B5EF4-FFF2-40B4-BE49-F238E27FC236}">
                <a16:creationId xmlns:a16="http://schemas.microsoft.com/office/drawing/2014/main" id="{2A424FEA-255A-9A55-0695-5019D9017503}"/>
              </a:ext>
            </a:extLst>
          </p:cNvPr>
          <p:cNvSpPr>
            <a:spLocks noGrp="1"/>
          </p:cNvSpPr>
          <p:nvPr>
            <p:ph type="body" sz="quarter" idx="3"/>
          </p:nvPr>
        </p:nvSpPr>
        <p:spPr>
          <a:xfrm>
            <a:off x="5832475" y="1589088"/>
            <a:ext cx="4899025" cy="777875"/>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6" name="Symbol zastępczy zawartości 5">
            <a:extLst>
              <a:ext uri="{FF2B5EF4-FFF2-40B4-BE49-F238E27FC236}">
                <a16:creationId xmlns:a16="http://schemas.microsoft.com/office/drawing/2014/main" id="{C6ED0912-743C-388D-2594-68E79C52C0C4}"/>
              </a:ext>
            </a:extLst>
          </p:cNvPr>
          <p:cNvSpPr>
            <a:spLocks noGrp="1"/>
          </p:cNvSpPr>
          <p:nvPr>
            <p:ph sz="quarter" idx="4"/>
          </p:nvPr>
        </p:nvSpPr>
        <p:spPr>
          <a:xfrm>
            <a:off x="5832475" y="2366963"/>
            <a:ext cx="4899025" cy="3481387"/>
          </a:xfrm>
          <a:prstGeom prst="rect">
            <a:avLst/>
          </a:prstGeo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a:p>
        </p:txBody>
      </p:sp>
      <p:sp>
        <p:nvSpPr>
          <p:cNvPr id="7" name="Symbol zastępczy daty 6">
            <a:extLst>
              <a:ext uri="{FF2B5EF4-FFF2-40B4-BE49-F238E27FC236}">
                <a16:creationId xmlns:a16="http://schemas.microsoft.com/office/drawing/2014/main" id="{D36C6D79-F82F-825C-6B0A-DB0A0A09A673}"/>
              </a:ext>
            </a:extLst>
          </p:cNvPr>
          <p:cNvSpPr>
            <a:spLocks noGrp="1"/>
          </p:cNvSpPr>
          <p:nvPr>
            <p:ph type="dt" sz="half" idx="10"/>
          </p:nvPr>
        </p:nvSpPr>
        <p:spPr/>
        <p:txBody>
          <a:bodyPr/>
          <a:lstStyle/>
          <a:p>
            <a:fld id="{09DB2826-8CAE-4892-A786-09CBC6F30E18}" type="datetimeFigureOut">
              <a:rPr lang="en-US" smtClean="0"/>
              <a:t>9/1/2025</a:t>
            </a:fld>
            <a:endParaRPr lang="en-US"/>
          </a:p>
        </p:txBody>
      </p:sp>
      <p:sp>
        <p:nvSpPr>
          <p:cNvPr id="8" name="Symbol zastępczy stopki 7">
            <a:extLst>
              <a:ext uri="{FF2B5EF4-FFF2-40B4-BE49-F238E27FC236}">
                <a16:creationId xmlns:a16="http://schemas.microsoft.com/office/drawing/2014/main" id="{F48F811C-4E7C-46F6-0B9A-E9B9B9BCF2EC}"/>
              </a:ext>
            </a:extLst>
          </p:cNvPr>
          <p:cNvSpPr>
            <a:spLocks noGrp="1"/>
          </p:cNvSpPr>
          <p:nvPr>
            <p:ph type="ftr" sz="quarter" idx="11"/>
          </p:nvPr>
        </p:nvSpPr>
        <p:spPr/>
        <p:txBody>
          <a:bodyPr/>
          <a:lstStyle/>
          <a:p>
            <a:endParaRPr lang="en-US"/>
          </a:p>
        </p:txBody>
      </p:sp>
      <p:sp>
        <p:nvSpPr>
          <p:cNvPr id="9" name="Symbol zastępczy numeru slajdu 8">
            <a:extLst>
              <a:ext uri="{FF2B5EF4-FFF2-40B4-BE49-F238E27FC236}">
                <a16:creationId xmlns:a16="http://schemas.microsoft.com/office/drawing/2014/main" id="{61FD4674-90C2-D785-BAB9-C921DD029388}"/>
              </a:ext>
            </a:extLst>
          </p:cNvPr>
          <p:cNvSpPr>
            <a:spLocks noGrp="1"/>
          </p:cNvSpPr>
          <p:nvPr>
            <p:ph type="sldNum" sz="quarter" idx="12"/>
          </p:nvPr>
        </p:nvSpPr>
        <p:spPr/>
        <p:txBody>
          <a:bodyPr/>
          <a:lstStyle/>
          <a:p>
            <a:fld id="{F677176B-4A12-4A09-A375-D1234E5B8D3F}" type="slidenum">
              <a:rPr lang="en-US" smtClean="0"/>
              <a:t>‹#›</a:t>
            </a:fld>
            <a:endParaRPr lang="en-US"/>
          </a:p>
        </p:txBody>
      </p:sp>
    </p:spTree>
    <p:extLst>
      <p:ext uri="{BB962C8B-B14F-4D97-AF65-F5344CB8AC3E}">
        <p14:creationId xmlns:p14="http://schemas.microsoft.com/office/powerpoint/2010/main" val="27773428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9DBFB08C-32DC-C0B6-EC4D-B9D9B125212B}"/>
              </a:ext>
            </a:extLst>
          </p:cNvPr>
          <p:cNvSpPr>
            <a:spLocks noGrp="1"/>
          </p:cNvSpPr>
          <p:nvPr>
            <p:ph type="title"/>
          </p:nvPr>
        </p:nvSpPr>
        <p:spPr>
          <a:xfrm>
            <a:off x="792163" y="344488"/>
            <a:ext cx="9937750" cy="1252537"/>
          </a:xfrm>
          <a:prstGeom prst="rect">
            <a:avLst/>
          </a:prstGeom>
        </p:spPr>
        <p:txBody>
          <a:bodyPr/>
          <a:lstStyle/>
          <a:p>
            <a:r>
              <a:rPr lang="pl-PL"/>
              <a:t>Kliknij, aby edytować styl</a:t>
            </a:r>
            <a:endParaRPr lang="en-US"/>
          </a:p>
        </p:txBody>
      </p:sp>
      <p:sp>
        <p:nvSpPr>
          <p:cNvPr id="3" name="Symbol zastępczy daty 2">
            <a:extLst>
              <a:ext uri="{FF2B5EF4-FFF2-40B4-BE49-F238E27FC236}">
                <a16:creationId xmlns:a16="http://schemas.microsoft.com/office/drawing/2014/main" id="{8FA8A199-66BB-F00B-5C1F-CEA4990D575A}"/>
              </a:ext>
            </a:extLst>
          </p:cNvPr>
          <p:cNvSpPr>
            <a:spLocks noGrp="1"/>
          </p:cNvSpPr>
          <p:nvPr>
            <p:ph type="dt" sz="half" idx="10"/>
          </p:nvPr>
        </p:nvSpPr>
        <p:spPr/>
        <p:txBody>
          <a:bodyPr/>
          <a:lstStyle/>
          <a:p>
            <a:fld id="{09DB2826-8CAE-4892-A786-09CBC6F30E18}" type="datetimeFigureOut">
              <a:rPr lang="en-US" smtClean="0"/>
              <a:t>9/1/2025</a:t>
            </a:fld>
            <a:endParaRPr lang="en-US"/>
          </a:p>
        </p:txBody>
      </p:sp>
      <p:sp>
        <p:nvSpPr>
          <p:cNvPr id="4" name="Symbol zastępczy stopki 3">
            <a:extLst>
              <a:ext uri="{FF2B5EF4-FFF2-40B4-BE49-F238E27FC236}">
                <a16:creationId xmlns:a16="http://schemas.microsoft.com/office/drawing/2014/main" id="{5018F59F-AE0B-F064-154C-6905B5606C45}"/>
              </a:ext>
            </a:extLst>
          </p:cNvPr>
          <p:cNvSpPr>
            <a:spLocks noGrp="1"/>
          </p:cNvSpPr>
          <p:nvPr>
            <p:ph type="ftr" sz="quarter" idx="11"/>
          </p:nvPr>
        </p:nvSpPr>
        <p:spPr/>
        <p:txBody>
          <a:bodyPr/>
          <a:lstStyle/>
          <a:p>
            <a:endParaRPr lang="en-US"/>
          </a:p>
        </p:txBody>
      </p:sp>
      <p:sp>
        <p:nvSpPr>
          <p:cNvPr id="5" name="Symbol zastępczy numeru slajdu 4">
            <a:extLst>
              <a:ext uri="{FF2B5EF4-FFF2-40B4-BE49-F238E27FC236}">
                <a16:creationId xmlns:a16="http://schemas.microsoft.com/office/drawing/2014/main" id="{05BFA85D-E760-E377-EEF8-9656F722FA34}"/>
              </a:ext>
            </a:extLst>
          </p:cNvPr>
          <p:cNvSpPr>
            <a:spLocks noGrp="1"/>
          </p:cNvSpPr>
          <p:nvPr>
            <p:ph type="sldNum" sz="quarter" idx="12"/>
          </p:nvPr>
        </p:nvSpPr>
        <p:spPr/>
        <p:txBody>
          <a:bodyPr/>
          <a:lstStyle/>
          <a:p>
            <a:fld id="{F677176B-4A12-4A09-A375-D1234E5B8D3F}" type="slidenum">
              <a:rPr lang="en-US" smtClean="0"/>
              <a:t>‹#›</a:t>
            </a:fld>
            <a:endParaRPr lang="en-US"/>
          </a:p>
        </p:txBody>
      </p:sp>
    </p:spTree>
    <p:extLst>
      <p:ext uri="{BB962C8B-B14F-4D97-AF65-F5344CB8AC3E}">
        <p14:creationId xmlns:p14="http://schemas.microsoft.com/office/powerpoint/2010/main" val="4641737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Symbol zastępczy daty 1">
            <a:extLst>
              <a:ext uri="{FF2B5EF4-FFF2-40B4-BE49-F238E27FC236}">
                <a16:creationId xmlns:a16="http://schemas.microsoft.com/office/drawing/2014/main" id="{94E6D07D-5137-0670-DB92-D15BBBE08B25}"/>
              </a:ext>
            </a:extLst>
          </p:cNvPr>
          <p:cNvSpPr>
            <a:spLocks noGrp="1"/>
          </p:cNvSpPr>
          <p:nvPr>
            <p:ph type="dt" sz="half" idx="10"/>
          </p:nvPr>
        </p:nvSpPr>
        <p:spPr/>
        <p:txBody>
          <a:bodyPr/>
          <a:lstStyle/>
          <a:p>
            <a:fld id="{09DB2826-8CAE-4892-A786-09CBC6F30E18}" type="datetimeFigureOut">
              <a:rPr lang="en-US" smtClean="0"/>
              <a:t>9/1/2025</a:t>
            </a:fld>
            <a:endParaRPr lang="en-US"/>
          </a:p>
        </p:txBody>
      </p:sp>
      <p:sp>
        <p:nvSpPr>
          <p:cNvPr id="3" name="Symbol zastępczy stopki 2">
            <a:extLst>
              <a:ext uri="{FF2B5EF4-FFF2-40B4-BE49-F238E27FC236}">
                <a16:creationId xmlns:a16="http://schemas.microsoft.com/office/drawing/2014/main" id="{BDB923A8-BB7A-E42F-ACAC-FBF64C1C01A8}"/>
              </a:ext>
            </a:extLst>
          </p:cNvPr>
          <p:cNvSpPr>
            <a:spLocks noGrp="1"/>
          </p:cNvSpPr>
          <p:nvPr>
            <p:ph type="ftr" sz="quarter" idx="11"/>
          </p:nvPr>
        </p:nvSpPr>
        <p:spPr/>
        <p:txBody>
          <a:bodyPr/>
          <a:lstStyle/>
          <a:p>
            <a:endParaRPr lang="en-US"/>
          </a:p>
        </p:txBody>
      </p:sp>
      <p:sp>
        <p:nvSpPr>
          <p:cNvPr id="4" name="Symbol zastępczy numeru slajdu 3">
            <a:extLst>
              <a:ext uri="{FF2B5EF4-FFF2-40B4-BE49-F238E27FC236}">
                <a16:creationId xmlns:a16="http://schemas.microsoft.com/office/drawing/2014/main" id="{03757012-431F-0E66-7CE3-EC2293093542}"/>
              </a:ext>
            </a:extLst>
          </p:cNvPr>
          <p:cNvSpPr>
            <a:spLocks noGrp="1"/>
          </p:cNvSpPr>
          <p:nvPr>
            <p:ph type="sldNum" sz="quarter" idx="12"/>
          </p:nvPr>
        </p:nvSpPr>
        <p:spPr/>
        <p:txBody>
          <a:bodyPr/>
          <a:lstStyle/>
          <a:p>
            <a:fld id="{F677176B-4A12-4A09-A375-D1234E5B8D3F}" type="slidenum">
              <a:rPr lang="en-US" smtClean="0"/>
              <a:t>‹#›</a:t>
            </a:fld>
            <a:endParaRPr lang="en-US"/>
          </a:p>
        </p:txBody>
      </p:sp>
    </p:spTree>
    <p:extLst>
      <p:ext uri="{BB962C8B-B14F-4D97-AF65-F5344CB8AC3E}">
        <p14:creationId xmlns:p14="http://schemas.microsoft.com/office/powerpoint/2010/main" val="9771236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image" Target="../media/image5.jpeg"/><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4" cstate="print">
            <a:lum/>
          </a:blip>
          <a:srcRect/>
          <a:stretch>
            <a:fillRect/>
          </a:stretch>
        </a:blipFill>
        <a:effectLst/>
      </p:bgPr>
    </p:bg>
    <p:spTree>
      <p:nvGrpSpPr>
        <p:cNvPr id="1" name=""/>
        <p:cNvGrpSpPr/>
        <p:nvPr/>
      </p:nvGrpSpPr>
      <p:grpSpPr>
        <a:xfrm>
          <a:off x="0" y="0"/>
          <a:ext cx="0" cy="0"/>
          <a:chOff x="0" y="0"/>
          <a:chExt cx="0" cy="0"/>
        </a:xfrm>
      </p:grpSpPr>
      <p:sp>
        <p:nvSpPr>
          <p:cNvPr id="4" name="Symbol zastępczy daty 3"/>
          <p:cNvSpPr>
            <a:spLocks noGrp="1"/>
          </p:cNvSpPr>
          <p:nvPr>
            <p:ph type="dt" sz="half" idx="2"/>
          </p:nvPr>
        </p:nvSpPr>
        <p:spPr>
          <a:xfrm>
            <a:off x="0" y="6135166"/>
            <a:ext cx="2688484" cy="345009"/>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346A73BB-D1E2-42A7-AF35-D7ED586AB265}" type="datetime1">
              <a:rPr lang="pl-PL"/>
              <a:pPr>
                <a:defRPr/>
              </a:pPr>
              <a:t>01.09.2025</a:t>
            </a:fld>
            <a:endParaRPr lang="pl-PL" dirty="0"/>
          </a:p>
        </p:txBody>
      </p:sp>
      <p:sp>
        <p:nvSpPr>
          <p:cNvPr id="6" name="Symbol zastępczy numeru slajdu 5"/>
          <p:cNvSpPr>
            <a:spLocks noGrp="1"/>
          </p:cNvSpPr>
          <p:nvPr>
            <p:ph type="sldNum" sz="quarter" idx="4"/>
          </p:nvPr>
        </p:nvSpPr>
        <p:spPr>
          <a:xfrm>
            <a:off x="8833591" y="6135166"/>
            <a:ext cx="2688484" cy="345009"/>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E00C443D-8554-4A1A-852C-E0B03C38901E}" type="slidenum">
              <a:rPr lang="pl-PL"/>
              <a:pPr>
                <a:defRPr/>
              </a:pPr>
              <a:t>‹#›</a:t>
            </a:fld>
            <a:endParaRPr lang="pl-PL" dirty="0"/>
          </a:p>
        </p:txBody>
      </p:sp>
    </p:spTree>
  </p:cSld>
  <p:clrMap bg1="lt1" tx1="dk1" bg2="lt2" tx2="dk2" accent1="accent1" accent2="accent2" accent3="accent3" accent4="accent4" accent5="accent5" accent6="accent6" hlink="hlink" folHlink="folHlink"/>
  <p:sldLayoutIdLst>
    <p:sldLayoutId id="2147484199" r:id="rId1"/>
    <p:sldLayoutId id="2147484212" r:id="rId2"/>
  </p:sldLayoutIdLst>
  <p:hf hd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Arial" charset="0"/>
        </a:defRPr>
      </a:lvl2pPr>
      <a:lvl3pPr algn="ctr" rtl="0" eaLnBrk="0" fontAlgn="base" hangingPunct="0">
        <a:spcBef>
          <a:spcPct val="0"/>
        </a:spcBef>
        <a:spcAft>
          <a:spcPct val="0"/>
        </a:spcAft>
        <a:defRPr sz="4400">
          <a:solidFill>
            <a:schemeClr val="tx1"/>
          </a:solidFill>
          <a:latin typeface="Arial" charset="0"/>
        </a:defRPr>
      </a:lvl3pPr>
      <a:lvl4pPr algn="ctr" rtl="0" eaLnBrk="0" fontAlgn="base" hangingPunct="0">
        <a:spcBef>
          <a:spcPct val="0"/>
        </a:spcBef>
        <a:spcAft>
          <a:spcPct val="0"/>
        </a:spcAft>
        <a:defRPr sz="4400">
          <a:solidFill>
            <a:schemeClr val="tx1"/>
          </a:solidFill>
          <a:latin typeface="Arial" charset="0"/>
        </a:defRPr>
      </a:lvl4pPr>
      <a:lvl5pPr algn="ctr" rtl="0" eaLnBrk="0" fontAlgn="base" hangingPunct="0">
        <a:spcBef>
          <a:spcPct val="0"/>
        </a:spcBef>
        <a:spcAft>
          <a:spcPct val="0"/>
        </a:spcAft>
        <a:defRPr sz="4400">
          <a:solidFill>
            <a:schemeClr val="tx1"/>
          </a:solidFill>
          <a:latin typeface="Arial"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Symbol zastępczy daty 3">
            <a:extLst>
              <a:ext uri="{FF2B5EF4-FFF2-40B4-BE49-F238E27FC236}">
                <a16:creationId xmlns:a16="http://schemas.microsoft.com/office/drawing/2014/main" id="{E59C3926-BA7A-E47B-3A5E-49AAD8B3EAAB}"/>
              </a:ext>
            </a:extLst>
          </p:cNvPr>
          <p:cNvSpPr>
            <a:spLocks noGrp="1"/>
          </p:cNvSpPr>
          <p:nvPr>
            <p:ph type="dt" sz="half" idx="2"/>
          </p:nvPr>
        </p:nvSpPr>
        <p:spPr>
          <a:xfrm>
            <a:off x="792163" y="6005513"/>
            <a:ext cx="2592387" cy="346075"/>
          </a:xfrm>
          <a:prstGeom prst="rect">
            <a:avLst/>
          </a:prstGeom>
        </p:spPr>
        <p:txBody>
          <a:bodyPr vert="horz" lIns="91440" tIns="45720" rIns="91440" bIns="45720" rtlCol="0" anchor="ctr"/>
          <a:lstStyle>
            <a:lvl1pPr algn="l">
              <a:defRPr sz="1200">
                <a:solidFill>
                  <a:schemeClr val="tx1">
                    <a:tint val="75000"/>
                  </a:schemeClr>
                </a:solidFill>
              </a:defRPr>
            </a:lvl1pPr>
          </a:lstStyle>
          <a:p>
            <a:fld id="{09DB2826-8CAE-4892-A786-09CBC6F30E18}" type="datetimeFigureOut">
              <a:rPr lang="en-US" smtClean="0"/>
              <a:t>9/1/2025</a:t>
            </a:fld>
            <a:endParaRPr lang="en-US"/>
          </a:p>
        </p:txBody>
      </p:sp>
      <p:sp>
        <p:nvSpPr>
          <p:cNvPr id="5" name="Symbol zastępczy stopki 4">
            <a:extLst>
              <a:ext uri="{FF2B5EF4-FFF2-40B4-BE49-F238E27FC236}">
                <a16:creationId xmlns:a16="http://schemas.microsoft.com/office/drawing/2014/main" id="{81429956-AC96-E759-F612-BD5E20F1A46E}"/>
              </a:ext>
            </a:extLst>
          </p:cNvPr>
          <p:cNvSpPr>
            <a:spLocks noGrp="1"/>
          </p:cNvSpPr>
          <p:nvPr>
            <p:ph type="ftr" sz="quarter" idx="3"/>
          </p:nvPr>
        </p:nvSpPr>
        <p:spPr>
          <a:xfrm>
            <a:off x="3816350" y="6005513"/>
            <a:ext cx="3889375" cy="34607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ymbol zastępczy numeru slajdu 5">
            <a:extLst>
              <a:ext uri="{FF2B5EF4-FFF2-40B4-BE49-F238E27FC236}">
                <a16:creationId xmlns:a16="http://schemas.microsoft.com/office/drawing/2014/main" id="{46514266-9481-2FF5-15FB-E1827F204698}"/>
              </a:ext>
            </a:extLst>
          </p:cNvPr>
          <p:cNvSpPr>
            <a:spLocks noGrp="1"/>
          </p:cNvSpPr>
          <p:nvPr>
            <p:ph type="sldNum" sz="quarter" idx="4"/>
          </p:nvPr>
        </p:nvSpPr>
        <p:spPr>
          <a:xfrm>
            <a:off x="8137525" y="6005513"/>
            <a:ext cx="2592388" cy="346075"/>
          </a:xfrm>
          <a:prstGeom prst="rect">
            <a:avLst/>
          </a:prstGeom>
        </p:spPr>
        <p:txBody>
          <a:bodyPr vert="horz" lIns="91440" tIns="45720" rIns="91440" bIns="45720" rtlCol="0" anchor="ctr"/>
          <a:lstStyle>
            <a:lvl1pPr algn="r">
              <a:defRPr sz="1200">
                <a:solidFill>
                  <a:schemeClr val="tx1">
                    <a:tint val="75000"/>
                  </a:schemeClr>
                </a:solidFill>
              </a:defRPr>
            </a:lvl1pPr>
          </a:lstStyle>
          <a:p>
            <a:fld id="{F677176B-4A12-4A09-A375-D1234E5B8D3F}" type="slidenum">
              <a:rPr lang="en-US" smtClean="0"/>
              <a:t>‹#›</a:t>
            </a:fld>
            <a:endParaRPr lang="en-US"/>
          </a:p>
        </p:txBody>
      </p:sp>
      <p:pic>
        <p:nvPicPr>
          <p:cNvPr id="7" name="Obraz 6" descr="Obraz zawierający zewnętrzne, woda, niebieski, samolot">
            <a:extLst>
              <a:ext uri="{FF2B5EF4-FFF2-40B4-BE49-F238E27FC236}">
                <a16:creationId xmlns:a16="http://schemas.microsoft.com/office/drawing/2014/main" id="{B2B2A586-C3F6-BE14-7B83-F5110BFFC0F1}"/>
              </a:ext>
            </a:extLst>
          </p:cNvPr>
          <p:cNvPicPr>
            <a:picLocks noChangeAspect="1"/>
          </p:cNvPicPr>
          <p:nvPr userDrawn="1"/>
        </p:nvPicPr>
        <p:blipFill>
          <a:blip r:embed="rId13" cstate="print"/>
          <a:stretch>
            <a:fillRect/>
          </a:stretch>
        </p:blipFill>
        <p:spPr>
          <a:xfrm>
            <a:off x="-1" y="-8467"/>
            <a:ext cx="11522076" cy="6883400"/>
          </a:xfrm>
          <a:prstGeom prst="rect">
            <a:avLst/>
          </a:prstGeom>
        </p:spPr>
      </p:pic>
    </p:spTree>
    <p:extLst>
      <p:ext uri="{BB962C8B-B14F-4D97-AF65-F5344CB8AC3E}">
        <p14:creationId xmlns:p14="http://schemas.microsoft.com/office/powerpoint/2010/main" val="817694438"/>
      </p:ext>
    </p:extLst>
  </p:cSld>
  <p:clrMap bg1="lt1" tx1="dk1" bg2="lt2" tx2="dk2" accent1="accent1" accent2="accent2" accent3="accent3" accent4="accent4" accent5="accent5" accent6="accent6" hlink="hlink" folHlink="folHlink"/>
  <p:sldLayoutIdLst>
    <p:sldLayoutId id="2147484201" r:id="rId1"/>
    <p:sldLayoutId id="2147484202" r:id="rId2"/>
    <p:sldLayoutId id="2147484203" r:id="rId3"/>
    <p:sldLayoutId id="2147484204" r:id="rId4"/>
    <p:sldLayoutId id="2147484205" r:id="rId5"/>
    <p:sldLayoutId id="2147484206" r:id="rId6"/>
    <p:sldLayoutId id="2147484207" r:id="rId7"/>
    <p:sldLayoutId id="2147484208" r:id="rId8"/>
    <p:sldLayoutId id="2147484209" r:id="rId9"/>
    <p:sldLayoutId id="2147484210" r:id="rId10"/>
    <p:sldLayoutId id="214748421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14.png"/><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27.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11.pn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Text Box 7"/>
          <p:cNvSpPr txBox="1">
            <a:spLocks noChangeArrowheads="1"/>
          </p:cNvSpPr>
          <p:nvPr/>
        </p:nvSpPr>
        <p:spPr bwMode="auto">
          <a:xfrm>
            <a:off x="0" y="1079847"/>
            <a:ext cx="11522075" cy="584775"/>
          </a:xfrm>
          <a:prstGeom prst="rect">
            <a:avLst/>
          </a:prstGeom>
          <a:noFill/>
          <a:ln w="9525">
            <a:noFill/>
            <a:miter lim="800000"/>
            <a:headEnd/>
            <a:tailEnd/>
          </a:ln>
        </p:spPr>
        <p:txBody>
          <a:bodyPr>
            <a:spAutoFit/>
          </a:bodyPr>
          <a:lstStyle/>
          <a:p>
            <a:pPr algn="ctr"/>
            <a:r>
              <a:rPr lang="en-US" sz="3200" noProof="0" dirty="0"/>
              <a:t>Priority Task EGALITE – work completed, final report</a:t>
            </a:r>
            <a:endParaRPr lang="en-US" sz="3200" b="1" noProof="0" dirty="0"/>
          </a:p>
        </p:txBody>
      </p:sp>
      <p:sp>
        <p:nvSpPr>
          <p:cNvPr id="7" name="Prostokąt zaokrąglony 2"/>
          <p:cNvSpPr/>
          <p:nvPr/>
        </p:nvSpPr>
        <p:spPr>
          <a:xfrm>
            <a:off x="0" y="1639724"/>
            <a:ext cx="11522075" cy="952291"/>
          </a:xfrm>
          <a:prstGeom prst="roundRect">
            <a:avLst>
              <a:gd name="adj" fmla="val 1256"/>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2800" b="1" noProof="0" dirty="0">
                <a:solidFill>
                  <a:schemeClr val="tx1"/>
                </a:solidFill>
              </a:rPr>
              <a:t>Andrzej Mazur, IMWM-NRI</a:t>
            </a:r>
          </a:p>
        </p:txBody>
      </p:sp>
      <p:sp>
        <p:nvSpPr>
          <p:cNvPr id="2" name="Prostokąt zaokrąglony 2">
            <a:extLst>
              <a:ext uri="{FF2B5EF4-FFF2-40B4-BE49-F238E27FC236}">
                <a16:creationId xmlns:a16="http://schemas.microsoft.com/office/drawing/2014/main" id="{3683BD00-5F3E-3040-ED7D-CE5F95953965}"/>
              </a:ext>
            </a:extLst>
          </p:cNvPr>
          <p:cNvSpPr/>
          <p:nvPr/>
        </p:nvSpPr>
        <p:spPr>
          <a:xfrm>
            <a:off x="397" y="2375991"/>
            <a:ext cx="11522075" cy="952291"/>
          </a:xfrm>
          <a:prstGeom prst="roundRect">
            <a:avLst>
              <a:gd name="adj" fmla="val 1256"/>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2800" b="1" noProof="0" dirty="0">
                <a:solidFill>
                  <a:schemeClr val="tx1"/>
                </a:solidFill>
              </a:rPr>
              <a:t>Christoph Siewert, Deutscher </a:t>
            </a:r>
            <a:r>
              <a:rPr lang="en-US" sz="2800" b="1" noProof="0" dirty="0" err="1">
                <a:solidFill>
                  <a:schemeClr val="tx1"/>
                </a:solidFill>
              </a:rPr>
              <a:t>Wetterdienst</a:t>
            </a:r>
            <a:endParaRPr lang="en-US" sz="2800" b="1" noProof="0" dirty="0">
              <a:solidFill>
                <a:schemeClr val="tx1"/>
              </a:solidFill>
            </a:endParaRPr>
          </a:p>
        </p:txBody>
      </p:sp>
      <p:sp>
        <p:nvSpPr>
          <p:cNvPr id="3" name="Prostokąt zaokrąglony 2">
            <a:extLst>
              <a:ext uri="{FF2B5EF4-FFF2-40B4-BE49-F238E27FC236}">
                <a16:creationId xmlns:a16="http://schemas.microsoft.com/office/drawing/2014/main" id="{569F2165-A000-6746-AFCA-B7CB6C9E243D}"/>
              </a:ext>
            </a:extLst>
          </p:cNvPr>
          <p:cNvSpPr/>
          <p:nvPr/>
        </p:nvSpPr>
        <p:spPr>
          <a:xfrm>
            <a:off x="397" y="3151892"/>
            <a:ext cx="11522075" cy="952291"/>
          </a:xfrm>
          <a:prstGeom prst="roundRect">
            <a:avLst>
              <a:gd name="adj" fmla="val 1256"/>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2800" b="1" noProof="0" dirty="0">
                <a:solidFill>
                  <a:schemeClr val="tx1"/>
                </a:solidFill>
              </a:rPr>
              <a:t>Pirmin Kaufmann, </a:t>
            </a:r>
            <a:r>
              <a:rPr lang="en-US" sz="2800" b="1" noProof="0" dirty="0" err="1">
                <a:solidFill>
                  <a:schemeClr val="tx1"/>
                </a:solidFill>
              </a:rPr>
              <a:t>MeteoSwiss</a:t>
            </a:r>
            <a:endParaRPr lang="en-US" sz="2800" b="1" noProof="0" dirty="0">
              <a:solidFill>
                <a:schemeClr val="tx1"/>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raz 5">
            <a:extLst>
              <a:ext uri="{FF2B5EF4-FFF2-40B4-BE49-F238E27FC236}">
                <a16:creationId xmlns:a16="http://schemas.microsoft.com/office/drawing/2014/main" id="{D418300E-85CD-7122-DD89-288E7AF94F7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5" y="863823"/>
            <a:ext cx="3899413" cy="3060000"/>
          </a:xfrm>
          <a:prstGeom prst="rect">
            <a:avLst/>
          </a:prstGeom>
        </p:spPr>
      </p:pic>
      <p:pic>
        <p:nvPicPr>
          <p:cNvPr id="8" name="Obraz 7">
            <a:extLst>
              <a:ext uri="{FF2B5EF4-FFF2-40B4-BE49-F238E27FC236}">
                <a16:creationId xmlns:a16="http://schemas.microsoft.com/office/drawing/2014/main" id="{79B50D02-4932-140D-506B-6A60543C974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06000" y="3420399"/>
            <a:ext cx="4218294" cy="2628000"/>
          </a:xfrm>
          <a:prstGeom prst="rect">
            <a:avLst/>
          </a:prstGeom>
        </p:spPr>
      </p:pic>
      <p:pic>
        <p:nvPicPr>
          <p:cNvPr id="10" name="Obraz 9">
            <a:extLst>
              <a:ext uri="{FF2B5EF4-FFF2-40B4-BE49-F238E27FC236}">
                <a16:creationId xmlns:a16="http://schemas.microsoft.com/office/drawing/2014/main" id="{43F1FA2D-2056-F30B-9860-8A73F5ACC4C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00000" y="863823"/>
            <a:ext cx="3410662" cy="3060000"/>
          </a:xfrm>
          <a:prstGeom prst="rect">
            <a:avLst/>
          </a:prstGeom>
        </p:spPr>
      </p:pic>
      <p:sp>
        <p:nvSpPr>
          <p:cNvPr id="11" name="pole tekstowe 10">
            <a:extLst>
              <a:ext uri="{FF2B5EF4-FFF2-40B4-BE49-F238E27FC236}">
                <a16:creationId xmlns:a16="http://schemas.microsoft.com/office/drawing/2014/main" id="{F8EB28F2-F044-8F0B-B2A1-75593E005EBC}"/>
              </a:ext>
            </a:extLst>
          </p:cNvPr>
          <p:cNvSpPr txBox="1"/>
          <p:nvPr/>
        </p:nvSpPr>
        <p:spPr>
          <a:xfrm>
            <a:off x="-11414" y="6049560"/>
            <a:ext cx="11522075" cy="430887"/>
          </a:xfrm>
          <a:prstGeom prst="rect">
            <a:avLst/>
          </a:prstGeom>
          <a:solidFill>
            <a:schemeClr val="bg1"/>
          </a:solidFill>
        </p:spPr>
        <p:txBody>
          <a:bodyPr wrap="square" rtlCol="0">
            <a:spAutoFit/>
          </a:bodyPr>
          <a:lstStyle/>
          <a:p>
            <a:pPr algn="ctr"/>
            <a:r>
              <a:rPr lang="en-US" sz="2200" noProof="0" dirty="0">
                <a:latin typeface="Arial Narrow" panose="020B0606020202030204" pitchFamily="34" charset="0"/>
              </a:rPr>
              <a:t>The setup of "dry run" for release of radioactive material from NPP of Isar, Germany – location in domains</a:t>
            </a:r>
          </a:p>
        </p:txBody>
      </p:sp>
      <p:sp>
        <p:nvSpPr>
          <p:cNvPr id="2" name="pole tekstowe 1">
            <a:extLst>
              <a:ext uri="{FF2B5EF4-FFF2-40B4-BE49-F238E27FC236}">
                <a16:creationId xmlns:a16="http://schemas.microsoft.com/office/drawing/2014/main" id="{9AE33C8B-B4EB-1A1D-4343-FE02F6BFC6CF}"/>
              </a:ext>
            </a:extLst>
          </p:cNvPr>
          <p:cNvSpPr txBox="1"/>
          <p:nvPr/>
        </p:nvSpPr>
        <p:spPr>
          <a:xfrm>
            <a:off x="1" y="-29890"/>
            <a:ext cx="11522074" cy="400110"/>
          </a:xfrm>
          <a:prstGeom prst="rect">
            <a:avLst/>
          </a:prstGeom>
          <a:solidFill>
            <a:schemeClr val="bg1"/>
          </a:solidFill>
          <a:ln>
            <a:solidFill>
              <a:schemeClr val="tx1"/>
            </a:solidFill>
          </a:ln>
        </p:spPr>
        <p:txBody>
          <a:bodyPr wrap="square" rtlCol="0">
            <a:spAutoFit/>
          </a:bodyPr>
          <a:lstStyle/>
          <a:p>
            <a:pPr algn="ctr"/>
            <a:r>
              <a:rPr lang="en-US" sz="2000" noProof="0" dirty="0">
                <a:latin typeface="Arial Narrow" panose="020B0606020202030204" pitchFamily="34" charset="0"/>
              </a:rPr>
              <a:t>PT EGALITE - Early </a:t>
            </a:r>
            <a:r>
              <a:rPr lang="en-US" sz="2000" noProof="0" dirty="0" err="1">
                <a:latin typeface="Arial Narrow" panose="020B0606020202030204" pitchFamily="34" charset="0"/>
              </a:rPr>
              <a:t>warninG</a:t>
            </a:r>
            <a:r>
              <a:rPr lang="en-US" sz="2000" noProof="0" dirty="0">
                <a:latin typeface="Arial Narrow" panose="020B0606020202030204" pitchFamily="34" charset="0"/>
              </a:rPr>
              <a:t> and </a:t>
            </a:r>
            <a:r>
              <a:rPr lang="en-US" sz="2000" noProof="0" dirty="0" err="1">
                <a:latin typeface="Arial Narrow" panose="020B0606020202030204" pitchFamily="34" charset="0"/>
              </a:rPr>
              <a:t>AnaLysIs</a:t>
            </a:r>
            <a:r>
              <a:rPr lang="en-US" sz="2000" noProof="0" dirty="0">
                <a:latin typeface="Arial Narrow" panose="020B0606020202030204" pitchFamily="34" charset="0"/>
              </a:rPr>
              <a:t> </a:t>
            </a:r>
            <a:r>
              <a:rPr lang="en-US" sz="2000" noProof="0" dirty="0" err="1">
                <a:latin typeface="Arial Narrow" panose="020B0606020202030204" pitchFamily="34" charset="0"/>
              </a:rPr>
              <a:t>sysTEm</a:t>
            </a:r>
            <a:r>
              <a:rPr lang="en-US" sz="2000" noProof="0" dirty="0">
                <a:latin typeface="Arial Narrow" panose="020B0606020202030204" pitchFamily="34" charset="0"/>
              </a:rPr>
              <a:t> for release and dispersion of contaminants</a:t>
            </a:r>
          </a:p>
        </p:txBody>
      </p:sp>
      <p:sp>
        <p:nvSpPr>
          <p:cNvPr id="3" name="pole tekstowe 2">
            <a:extLst>
              <a:ext uri="{FF2B5EF4-FFF2-40B4-BE49-F238E27FC236}">
                <a16:creationId xmlns:a16="http://schemas.microsoft.com/office/drawing/2014/main" id="{AFA9A919-99FB-FA23-3C15-4AB949F5C841}"/>
              </a:ext>
            </a:extLst>
          </p:cNvPr>
          <p:cNvSpPr txBox="1"/>
          <p:nvPr/>
        </p:nvSpPr>
        <p:spPr>
          <a:xfrm>
            <a:off x="3528789" y="359767"/>
            <a:ext cx="7344816" cy="477054"/>
          </a:xfrm>
          <a:prstGeom prst="rect">
            <a:avLst/>
          </a:prstGeom>
          <a:solidFill>
            <a:schemeClr val="bg1"/>
          </a:solidFill>
          <a:ln>
            <a:solidFill>
              <a:schemeClr val="tx1"/>
            </a:solidFill>
          </a:ln>
        </p:spPr>
        <p:txBody>
          <a:bodyPr wrap="square" rtlCol="0">
            <a:spAutoFit/>
          </a:bodyPr>
          <a:lstStyle/>
          <a:p>
            <a:pPr algn="ctr"/>
            <a:r>
              <a:rPr lang="en-US" sz="2500" noProof="0" dirty="0"/>
              <a:t>First dry run</a:t>
            </a:r>
          </a:p>
        </p:txBody>
      </p:sp>
    </p:spTree>
    <p:extLst>
      <p:ext uri="{BB962C8B-B14F-4D97-AF65-F5344CB8AC3E}">
        <p14:creationId xmlns:p14="http://schemas.microsoft.com/office/powerpoint/2010/main" val="40616219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e tekstowe 1">
            <a:extLst>
              <a:ext uri="{FF2B5EF4-FFF2-40B4-BE49-F238E27FC236}">
                <a16:creationId xmlns:a16="http://schemas.microsoft.com/office/drawing/2014/main" id="{84C5D229-E2D6-57DE-80C2-DDF086059831}"/>
              </a:ext>
            </a:extLst>
          </p:cNvPr>
          <p:cNvSpPr txBox="1"/>
          <p:nvPr/>
        </p:nvSpPr>
        <p:spPr>
          <a:xfrm>
            <a:off x="3528789" y="207040"/>
            <a:ext cx="7272808" cy="523220"/>
          </a:xfrm>
          <a:prstGeom prst="rect">
            <a:avLst/>
          </a:prstGeom>
          <a:solidFill>
            <a:schemeClr val="bg1"/>
          </a:solidFill>
        </p:spPr>
        <p:txBody>
          <a:bodyPr wrap="square" rtlCol="0">
            <a:spAutoFit/>
          </a:bodyPr>
          <a:lstStyle/>
          <a:p>
            <a:pPr algn="ctr"/>
            <a:r>
              <a:rPr lang="en-US" sz="2800" noProof="0" dirty="0"/>
              <a:t>Running/finished PP/PTs</a:t>
            </a:r>
          </a:p>
        </p:txBody>
      </p:sp>
      <p:pic>
        <p:nvPicPr>
          <p:cNvPr id="4" name="Obraz 3">
            <a:extLst>
              <a:ext uri="{FF2B5EF4-FFF2-40B4-BE49-F238E27FC236}">
                <a16:creationId xmlns:a16="http://schemas.microsoft.com/office/drawing/2014/main" id="{2E557C63-5861-75F8-A186-395A6834A71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4523" y="0"/>
            <a:ext cx="10553028" cy="6480175"/>
          </a:xfrm>
          <a:prstGeom prst="rect">
            <a:avLst/>
          </a:prstGeom>
        </p:spPr>
      </p:pic>
      <p:sp>
        <p:nvSpPr>
          <p:cNvPr id="6" name="pole tekstowe 5">
            <a:extLst>
              <a:ext uri="{FF2B5EF4-FFF2-40B4-BE49-F238E27FC236}">
                <a16:creationId xmlns:a16="http://schemas.microsoft.com/office/drawing/2014/main" id="{85CBCFBE-90D4-FFF4-03BC-D82C156DADAE}"/>
              </a:ext>
            </a:extLst>
          </p:cNvPr>
          <p:cNvSpPr txBox="1"/>
          <p:nvPr/>
        </p:nvSpPr>
        <p:spPr>
          <a:xfrm>
            <a:off x="-11414" y="-72281"/>
            <a:ext cx="11522075" cy="430887"/>
          </a:xfrm>
          <a:prstGeom prst="rect">
            <a:avLst/>
          </a:prstGeom>
          <a:solidFill>
            <a:schemeClr val="bg1"/>
          </a:solidFill>
        </p:spPr>
        <p:txBody>
          <a:bodyPr wrap="square" rtlCol="0">
            <a:spAutoFit/>
          </a:bodyPr>
          <a:lstStyle/>
          <a:p>
            <a:pPr algn="ctr"/>
            <a:r>
              <a:rPr lang="en-US" sz="2200" noProof="0" dirty="0">
                <a:latin typeface="Arial Narrow" panose="020B0606020202030204" pitchFamily="34" charset="0"/>
              </a:rPr>
              <a:t>Comparison of MCH/DWD/IMWM results of dry run – release from ISAR NPP (high/med resolution simulation)</a:t>
            </a:r>
          </a:p>
        </p:txBody>
      </p:sp>
    </p:spTree>
    <p:extLst>
      <p:ext uri="{BB962C8B-B14F-4D97-AF65-F5344CB8AC3E}">
        <p14:creationId xmlns:p14="http://schemas.microsoft.com/office/powerpoint/2010/main" val="6953438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raz 5">
            <a:extLst>
              <a:ext uri="{FF2B5EF4-FFF2-40B4-BE49-F238E27FC236}">
                <a16:creationId xmlns:a16="http://schemas.microsoft.com/office/drawing/2014/main" id="{74F8AAB7-BDEF-1438-6F18-0F012369A6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461297"/>
            <a:ext cx="11522075" cy="3506982"/>
          </a:xfrm>
          <a:prstGeom prst="rect">
            <a:avLst/>
          </a:prstGeom>
        </p:spPr>
      </p:pic>
      <p:sp>
        <p:nvSpPr>
          <p:cNvPr id="7" name="pole tekstowe 6">
            <a:extLst>
              <a:ext uri="{FF2B5EF4-FFF2-40B4-BE49-F238E27FC236}">
                <a16:creationId xmlns:a16="http://schemas.microsoft.com/office/drawing/2014/main" id="{57DFD3E8-48A9-BBB9-B4BD-B84BB86287F6}"/>
              </a:ext>
            </a:extLst>
          </p:cNvPr>
          <p:cNvSpPr txBox="1"/>
          <p:nvPr/>
        </p:nvSpPr>
        <p:spPr>
          <a:xfrm>
            <a:off x="-11414" y="5043189"/>
            <a:ext cx="11522075" cy="1077218"/>
          </a:xfrm>
          <a:prstGeom prst="rect">
            <a:avLst/>
          </a:prstGeom>
          <a:solidFill>
            <a:schemeClr val="bg1"/>
          </a:solidFill>
        </p:spPr>
        <p:txBody>
          <a:bodyPr wrap="square" rtlCol="0">
            <a:spAutoFit/>
          </a:bodyPr>
          <a:lstStyle/>
          <a:p>
            <a:pPr algn="ctr"/>
            <a:r>
              <a:rPr lang="en-US" sz="2200" noProof="0" dirty="0">
                <a:latin typeface="Arial Narrow" panose="020B0606020202030204" pitchFamily="34" charset="0"/>
              </a:rPr>
              <a:t>Probability of impact (POI) </a:t>
            </a:r>
          </a:p>
          <a:p>
            <a:pPr algn="just"/>
            <a:r>
              <a:rPr lang="en-US" sz="2100" noProof="0" dirty="0">
                <a:latin typeface="Arial Narrow" panose="020B0606020202030204" pitchFamily="34" charset="0"/>
              </a:rPr>
              <a:t>Visualization of which points the contamination cloud will pass over, according to the simulations of individual models</a:t>
            </a:r>
          </a:p>
          <a:p>
            <a:pPr algn="just"/>
            <a:r>
              <a:rPr lang="en-US" sz="2100" noProof="0" dirty="0">
                <a:latin typeface="Arial Narrow" panose="020B0606020202030204" pitchFamily="34" charset="0"/>
              </a:rPr>
              <a:t>Left – high resolution models only; right – medium resolution models only; middle panel – both types of models </a:t>
            </a:r>
          </a:p>
        </p:txBody>
      </p:sp>
      <p:sp>
        <p:nvSpPr>
          <p:cNvPr id="3" name="pole tekstowe 2">
            <a:extLst>
              <a:ext uri="{FF2B5EF4-FFF2-40B4-BE49-F238E27FC236}">
                <a16:creationId xmlns:a16="http://schemas.microsoft.com/office/drawing/2014/main" id="{42B8E17F-9726-4CDC-47F2-130AC8DECC77}"/>
              </a:ext>
            </a:extLst>
          </p:cNvPr>
          <p:cNvSpPr txBox="1"/>
          <p:nvPr/>
        </p:nvSpPr>
        <p:spPr>
          <a:xfrm>
            <a:off x="1" y="-29890"/>
            <a:ext cx="11522074" cy="400110"/>
          </a:xfrm>
          <a:prstGeom prst="rect">
            <a:avLst/>
          </a:prstGeom>
          <a:solidFill>
            <a:schemeClr val="bg1"/>
          </a:solidFill>
          <a:ln>
            <a:solidFill>
              <a:schemeClr val="tx1"/>
            </a:solidFill>
          </a:ln>
        </p:spPr>
        <p:txBody>
          <a:bodyPr wrap="square" rtlCol="0">
            <a:spAutoFit/>
          </a:bodyPr>
          <a:lstStyle/>
          <a:p>
            <a:pPr algn="ctr"/>
            <a:r>
              <a:rPr lang="en-US" sz="2000" noProof="0" dirty="0">
                <a:latin typeface="Arial Narrow" panose="020B0606020202030204" pitchFamily="34" charset="0"/>
              </a:rPr>
              <a:t>PT EGALITE - Early </a:t>
            </a:r>
            <a:r>
              <a:rPr lang="en-US" sz="2000" noProof="0" dirty="0" err="1">
                <a:latin typeface="Arial Narrow" panose="020B0606020202030204" pitchFamily="34" charset="0"/>
              </a:rPr>
              <a:t>warninG</a:t>
            </a:r>
            <a:r>
              <a:rPr lang="en-US" sz="2000" noProof="0" dirty="0">
                <a:latin typeface="Arial Narrow" panose="020B0606020202030204" pitchFamily="34" charset="0"/>
              </a:rPr>
              <a:t> and </a:t>
            </a:r>
            <a:r>
              <a:rPr lang="en-US" sz="2000" noProof="0" dirty="0" err="1">
                <a:latin typeface="Arial Narrow" panose="020B0606020202030204" pitchFamily="34" charset="0"/>
              </a:rPr>
              <a:t>AnaLysIs</a:t>
            </a:r>
            <a:r>
              <a:rPr lang="en-US" sz="2000" noProof="0" dirty="0">
                <a:latin typeface="Arial Narrow" panose="020B0606020202030204" pitchFamily="34" charset="0"/>
              </a:rPr>
              <a:t> </a:t>
            </a:r>
            <a:r>
              <a:rPr lang="en-US" sz="2000" noProof="0" dirty="0" err="1">
                <a:latin typeface="Arial Narrow" panose="020B0606020202030204" pitchFamily="34" charset="0"/>
              </a:rPr>
              <a:t>sysTEm</a:t>
            </a:r>
            <a:r>
              <a:rPr lang="en-US" sz="2000" noProof="0" dirty="0">
                <a:latin typeface="Arial Narrow" panose="020B0606020202030204" pitchFamily="34" charset="0"/>
              </a:rPr>
              <a:t> for release and dispersion of contaminants</a:t>
            </a:r>
          </a:p>
        </p:txBody>
      </p:sp>
      <p:sp>
        <p:nvSpPr>
          <p:cNvPr id="4" name="pole tekstowe 3">
            <a:extLst>
              <a:ext uri="{FF2B5EF4-FFF2-40B4-BE49-F238E27FC236}">
                <a16:creationId xmlns:a16="http://schemas.microsoft.com/office/drawing/2014/main" id="{511814B5-3BA9-F4B9-2070-CEFBD9275DCC}"/>
              </a:ext>
            </a:extLst>
          </p:cNvPr>
          <p:cNvSpPr txBox="1"/>
          <p:nvPr/>
        </p:nvSpPr>
        <p:spPr>
          <a:xfrm>
            <a:off x="3528789" y="359767"/>
            <a:ext cx="7344816" cy="477054"/>
          </a:xfrm>
          <a:prstGeom prst="rect">
            <a:avLst/>
          </a:prstGeom>
          <a:solidFill>
            <a:schemeClr val="bg1"/>
          </a:solidFill>
          <a:ln>
            <a:solidFill>
              <a:schemeClr val="tx1"/>
            </a:solidFill>
          </a:ln>
        </p:spPr>
        <p:txBody>
          <a:bodyPr wrap="square" rtlCol="0">
            <a:spAutoFit/>
          </a:bodyPr>
          <a:lstStyle/>
          <a:p>
            <a:pPr algn="ctr"/>
            <a:r>
              <a:rPr lang="en-US" sz="2500" noProof="0" dirty="0"/>
              <a:t>First dry run</a:t>
            </a:r>
          </a:p>
        </p:txBody>
      </p:sp>
    </p:spTree>
    <p:extLst>
      <p:ext uri="{BB962C8B-B14F-4D97-AF65-F5344CB8AC3E}">
        <p14:creationId xmlns:p14="http://schemas.microsoft.com/office/powerpoint/2010/main" val="1845081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az 6" descr="Obraz zawierający tekst, diagram, zrzut ekranu, linia">
            <a:extLst>
              <a:ext uri="{FF2B5EF4-FFF2-40B4-BE49-F238E27FC236}">
                <a16:creationId xmlns:a16="http://schemas.microsoft.com/office/drawing/2014/main" id="{3408E409-ECDC-A2BB-1CD9-2F9729F5D78C}"/>
              </a:ext>
            </a:extLst>
          </p:cNvPr>
          <p:cNvPicPr preferRelativeResize="0">
            <a:picLocks/>
          </p:cNvPicPr>
          <p:nvPr/>
        </p:nvPicPr>
        <p:blipFill>
          <a:blip r:embed="rId3" cstate="print">
            <a:extLst>
              <a:ext uri="{28A0092B-C50C-407E-A947-70E740481C1C}">
                <a14:useLocalDpi xmlns:a14="http://schemas.microsoft.com/office/drawing/2010/main" val="0"/>
              </a:ext>
            </a:extLst>
          </a:blip>
          <a:stretch>
            <a:fillRect/>
          </a:stretch>
        </p:blipFill>
        <p:spPr>
          <a:xfrm>
            <a:off x="0" y="1080000"/>
            <a:ext cx="11520000" cy="5292000"/>
          </a:xfrm>
          <a:prstGeom prst="rect">
            <a:avLst/>
          </a:prstGeom>
        </p:spPr>
      </p:pic>
      <p:sp>
        <p:nvSpPr>
          <p:cNvPr id="3" name="pole tekstowe 2">
            <a:extLst>
              <a:ext uri="{FF2B5EF4-FFF2-40B4-BE49-F238E27FC236}">
                <a16:creationId xmlns:a16="http://schemas.microsoft.com/office/drawing/2014/main" id="{3146483B-5B4D-8686-0BBC-480AC4669225}"/>
              </a:ext>
            </a:extLst>
          </p:cNvPr>
          <p:cNvSpPr txBox="1"/>
          <p:nvPr/>
        </p:nvSpPr>
        <p:spPr>
          <a:xfrm>
            <a:off x="1" y="-29890"/>
            <a:ext cx="11522074" cy="400110"/>
          </a:xfrm>
          <a:prstGeom prst="rect">
            <a:avLst/>
          </a:prstGeom>
          <a:solidFill>
            <a:schemeClr val="bg1"/>
          </a:solidFill>
          <a:ln>
            <a:solidFill>
              <a:schemeClr val="tx1"/>
            </a:solidFill>
          </a:ln>
        </p:spPr>
        <p:txBody>
          <a:bodyPr wrap="square" rtlCol="0">
            <a:spAutoFit/>
          </a:bodyPr>
          <a:lstStyle/>
          <a:p>
            <a:pPr algn="ctr"/>
            <a:r>
              <a:rPr lang="en-US" sz="2000" noProof="0" dirty="0">
                <a:latin typeface="Arial Narrow" panose="020B0606020202030204" pitchFamily="34" charset="0"/>
              </a:rPr>
              <a:t>PT EGALITE - Early </a:t>
            </a:r>
            <a:r>
              <a:rPr lang="en-US" sz="2000" noProof="0" dirty="0" err="1">
                <a:latin typeface="Arial Narrow" panose="020B0606020202030204" pitchFamily="34" charset="0"/>
              </a:rPr>
              <a:t>warninG</a:t>
            </a:r>
            <a:r>
              <a:rPr lang="en-US" sz="2000" noProof="0" dirty="0">
                <a:latin typeface="Arial Narrow" panose="020B0606020202030204" pitchFamily="34" charset="0"/>
              </a:rPr>
              <a:t> and </a:t>
            </a:r>
            <a:r>
              <a:rPr lang="en-US" sz="2000" noProof="0" dirty="0" err="1">
                <a:latin typeface="Arial Narrow" panose="020B0606020202030204" pitchFamily="34" charset="0"/>
              </a:rPr>
              <a:t>AnaLysIs</a:t>
            </a:r>
            <a:r>
              <a:rPr lang="en-US" sz="2000" noProof="0" dirty="0">
                <a:latin typeface="Arial Narrow" panose="020B0606020202030204" pitchFamily="34" charset="0"/>
              </a:rPr>
              <a:t> </a:t>
            </a:r>
            <a:r>
              <a:rPr lang="en-US" sz="2000" noProof="0" dirty="0" err="1">
                <a:latin typeface="Arial Narrow" panose="020B0606020202030204" pitchFamily="34" charset="0"/>
              </a:rPr>
              <a:t>sysTEm</a:t>
            </a:r>
            <a:r>
              <a:rPr lang="en-US" sz="2000" noProof="0" dirty="0">
                <a:latin typeface="Arial Narrow" panose="020B0606020202030204" pitchFamily="34" charset="0"/>
              </a:rPr>
              <a:t> for release and dispersion of contaminants</a:t>
            </a:r>
          </a:p>
        </p:txBody>
      </p:sp>
      <p:sp>
        <p:nvSpPr>
          <p:cNvPr id="4" name="pole tekstowe 3">
            <a:extLst>
              <a:ext uri="{FF2B5EF4-FFF2-40B4-BE49-F238E27FC236}">
                <a16:creationId xmlns:a16="http://schemas.microsoft.com/office/drawing/2014/main" id="{1EE968A2-4A77-FDAE-FC6F-6389B54A95A0}"/>
              </a:ext>
            </a:extLst>
          </p:cNvPr>
          <p:cNvSpPr txBox="1"/>
          <p:nvPr/>
        </p:nvSpPr>
        <p:spPr>
          <a:xfrm>
            <a:off x="3528789" y="359767"/>
            <a:ext cx="7344816" cy="477054"/>
          </a:xfrm>
          <a:prstGeom prst="rect">
            <a:avLst/>
          </a:prstGeom>
          <a:solidFill>
            <a:schemeClr val="bg1"/>
          </a:solidFill>
          <a:ln>
            <a:solidFill>
              <a:schemeClr val="tx1"/>
            </a:solidFill>
          </a:ln>
        </p:spPr>
        <p:txBody>
          <a:bodyPr wrap="square" rtlCol="0">
            <a:spAutoFit/>
          </a:bodyPr>
          <a:lstStyle/>
          <a:p>
            <a:pPr algn="ctr"/>
            <a:r>
              <a:rPr lang="en-US" sz="2500" noProof="0" dirty="0"/>
              <a:t>First dry run</a:t>
            </a:r>
          </a:p>
        </p:txBody>
      </p:sp>
      <p:sp>
        <p:nvSpPr>
          <p:cNvPr id="8" name="pole tekstowe 7">
            <a:extLst>
              <a:ext uri="{FF2B5EF4-FFF2-40B4-BE49-F238E27FC236}">
                <a16:creationId xmlns:a16="http://schemas.microsoft.com/office/drawing/2014/main" id="{22732EBE-49A8-B2E9-7F91-38CFAAA9F185}"/>
              </a:ext>
            </a:extLst>
          </p:cNvPr>
          <p:cNvSpPr txBox="1"/>
          <p:nvPr/>
        </p:nvSpPr>
        <p:spPr>
          <a:xfrm>
            <a:off x="-11414" y="6049560"/>
            <a:ext cx="11522075" cy="430887"/>
          </a:xfrm>
          <a:prstGeom prst="rect">
            <a:avLst/>
          </a:prstGeom>
          <a:solidFill>
            <a:schemeClr val="bg1"/>
          </a:solidFill>
        </p:spPr>
        <p:txBody>
          <a:bodyPr wrap="square" rtlCol="0">
            <a:spAutoFit/>
          </a:bodyPr>
          <a:lstStyle/>
          <a:p>
            <a:pPr algn="ctr"/>
            <a:r>
              <a:rPr lang="en-US" sz="2200" noProof="0" dirty="0">
                <a:latin typeface="Arial Narrow" panose="020B0606020202030204" pitchFamily="34" charset="0"/>
              </a:rPr>
              <a:t>Relative FSS – concentration </a:t>
            </a:r>
          </a:p>
        </p:txBody>
      </p:sp>
      <p:sp>
        <p:nvSpPr>
          <p:cNvPr id="6" name="pole tekstowe 5">
            <a:extLst>
              <a:ext uri="{FF2B5EF4-FFF2-40B4-BE49-F238E27FC236}">
                <a16:creationId xmlns:a16="http://schemas.microsoft.com/office/drawing/2014/main" id="{85CBCFBE-90D4-FFF4-03BC-D82C156DADAE}"/>
              </a:ext>
            </a:extLst>
          </p:cNvPr>
          <p:cNvSpPr txBox="1"/>
          <p:nvPr/>
        </p:nvSpPr>
        <p:spPr>
          <a:xfrm>
            <a:off x="-11414" y="792976"/>
            <a:ext cx="11522075" cy="430887"/>
          </a:xfrm>
          <a:prstGeom prst="rect">
            <a:avLst/>
          </a:prstGeom>
          <a:solidFill>
            <a:schemeClr val="bg1"/>
          </a:solidFill>
        </p:spPr>
        <p:txBody>
          <a:bodyPr wrap="square" rtlCol="0">
            <a:spAutoFit/>
          </a:bodyPr>
          <a:lstStyle/>
          <a:p>
            <a:pPr algn="ctr"/>
            <a:r>
              <a:rPr lang="en-US" sz="2200" noProof="0" dirty="0">
                <a:latin typeface="Arial Narrow" panose="020B0606020202030204" pitchFamily="34" charset="0"/>
              </a:rPr>
              <a:t>Comparison of MCH/DWD/IMWM results of dry run – release from ISAR NPP (high/low resolution simulation)</a:t>
            </a:r>
          </a:p>
        </p:txBody>
      </p:sp>
    </p:spTree>
    <p:extLst>
      <p:ext uri="{BB962C8B-B14F-4D97-AF65-F5344CB8AC3E}">
        <p14:creationId xmlns:p14="http://schemas.microsoft.com/office/powerpoint/2010/main" val="3159558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az 6">
            <a:extLst>
              <a:ext uri="{FF2B5EF4-FFF2-40B4-BE49-F238E27FC236}">
                <a16:creationId xmlns:a16="http://schemas.microsoft.com/office/drawing/2014/main" id="{3408E409-ECDC-A2BB-1CD9-2F9729F5D78C}"/>
              </a:ext>
            </a:extLst>
          </p:cNvPr>
          <p:cNvPicPr preferRelativeResize="0">
            <a:picLocks/>
          </p:cNvPicPr>
          <p:nvPr/>
        </p:nvPicPr>
        <p:blipFill>
          <a:blip r:embed="rId3" cstate="print">
            <a:extLst>
              <a:ext uri="{28A0092B-C50C-407E-A947-70E740481C1C}">
                <a14:useLocalDpi xmlns:a14="http://schemas.microsoft.com/office/drawing/2010/main" val="0"/>
              </a:ext>
            </a:extLst>
          </a:blip>
          <a:srcRect/>
          <a:stretch/>
        </p:blipFill>
        <p:spPr>
          <a:xfrm>
            <a:off x="0" y="1080000"/>
            <a:ext cx="11520000" cy="5292000"/>
          </a:xfrm>
          <a:prstGeom prst="rect">
            <a:avLst/>
          </a:prstGeom>
        </p:spPr>
      </p:pic>
      <p:sp>
        <p:nvSpPr>
          <p:cNvPr id="3" name="pole tekstowe 2">
            <a:extLst>
              <a:ext uri="{FF2B5EF4-FFF2-40B4-BE49-F238E27FC236}">
                <a16:creationId xmlns:a16="http://schemas.microsoft.com/office/drawing/2014/main" id="{05050219-F3E0-C86A-4567-BC35EE3F9C94}"/>
              </a:ext>
            </a:extLst>
          </p:cNvPr>
          <p:cNvSpPr txBox="1"/>
          <p:nvPr/>
        </p:nvSpPr>
        <p:spPr>
          <a:xfrm>
            <a:off x="1" y="-29890"/>
            <a:ext cx="11522074" cy="400110"/>
          </a:xfrm>
          <a:prstGeom prst="rect">
            <a:avLst/>
          </a:prstGeom>
          <a:solidFill>
            <a:schemeClr val="bg1"/>
          </a:solidFill>
          <a:ln>
            <a:solidFill>
              <a:schemeClr val="tx1"/>
            </a:solidFill>
          </a:ln>
        </p:spPr>
        <p:txBody>
          <a:bodyPr wrap="square" rtlCol="0">
            <a:spAutoFit/>
          </a:bodyPr>
          <a:lstStyle/>
          <a:p>
            <a:pPr algn="ctr"/>
            <a:r>
              <a:rPr lang="en-US" sz="2000" noProof="0" dirty="0">
                <a:latin typeface="Arial Narrow" panose="020B0606020202030204" pitchFamily="34" charset="0"/>
              </a:rPr>
              <a:t>PT EGALITE - Early </a:t>
            </a:r>
            <a:r>
              <a:rPr lang="en-US" sz="2000" noProof="0" dirty="0" err="1">
                <a:latin typeface="Arial Narrow" panose="020B0606020202030204" pitchFamily="34" charset="0"/>
              </a:rPr>
              <a:t>warninG</a:t>
            </a:r>
            <a:r>
              <a:rPr lang="en-US" sz="2000" noProof="0" dirty="0">
                <a:latin typeface="Arial Narrow" panose="020B0606020202030204" pitchFamily="34" charset="0"/>
              </a:rPr>
              <a:t> and </a:t>
            </a:r>
            <a:r>
              <a:rPr lang="en-US" sz="2000" noProof="0" dirty="0" err="1">
                <a:latin typeface="Arial Narrow" panose="020B0606020202030204" pitchFamily="34" charset="0"/>
              </a:rPr>
              <a:t>AnaLysIs</a:t>
            </a:r>
            <a:r>
              <a:rPr lang="en-US" sz="2000" noProof="0" dirty="0">
                <a:latin typeface="Arial Narrow" panose="020B0606020202030204" pitchFamily="34" charset="0"/>
              </a:rPr>
              <a:t> </a:t>
            </a:r>
            <a:r>
              <a:rPr lang="en-US" sz="2000" noProof="0" dirty="0" err="1">
                <a:latin typeface="Arial Narrow" panose="020B0606020202030204" pitchFamily="34" charset="0"/>
              </a:rPr>
              <a:t>sysTEm</a:t>
            </a:r>
            <a:r>
              <a:rPr lang="en-US" sz="2000" noProof="0" dirty="0">
                <a:latin typeface="Arial Narrow" panose="020B0606020202030204" pitchFamily="34" charset="0"/>
              </a:rPr>
              <a:t> for release and dispersion of contaminants</a:t>
            </a:r>
          </a:p>
        </p:txBody>
      </p:sp>
      <p:sp>
        <p:nvSpPr>
          <p:cNvPr id="4" name="pole tekstowe 3">
            <a:extLst>
              <a:ext uri="{FF2B5EF4-FFF2-40B4-BE49-F238E27FC236}">
                <a16:creationId xmlns:a16="http://schemas.microsoft.com/office/drawing/2014/main" id="{52B951A4-0350-A692-7EA3-5A4E88FD90AD}"/>
              </a:ext>
            </a:extLst>
          </p:cNvPr>
          <p:cNvSpPr txBox="1"/>
          <p:nvPr/>
        </p:nvSpPr>
        <p:spPr>
          <a:xfrm>
            <a:off x="3528789" y="359767"/>
            <a:ext cx="7344816" cy="477054"/>
          </a:xfrm>
          <a:prstGeom prst="rect">
            <a:avLst/>
          </a:prstGeom>
          <a:solidFill>
            <a:schemeClr val="bg1"/>
          </a:solidFill>
          <a:ln>
            <a:solidFill>
              <a:schemeClr val="tx1"/>
            </a:solidFill>
          </a:ln>
        </p:spPr>
        <p:txBody>
          <a:bodyPr wrap="square" rtlCol="0">
            <a:spAutoFit/>
          </a:bodyPr>
          <a:lstStyle/>
          <a:p>
            <a:pPr algn="ctr"/>
            <a:r>
              <a:rPr lang="en-US" sz="2500" noProof="0" dirty="0"/>
              <a:t>First dry run</a:t>
            </a:r>
          </a:p>
        </p:txBody>
      </p:sp>
      <p:sp>
        <p:nvSpPr>
          <p:cNvPr id="8" name="pole tekstowe 7">
            <a:extLst>
              <a:ext uri="{FF2B5EF4-FFF2-40B4-BE49-F238E27FC236}">
                <a16:creationId xmlns:a16="http://schemas.microsoft.com/office/drawing/2014/main" id="{013ECE70-A7BA-FC1E-B4A2-D2E5CDE3FE8F}"/>
              </a:ext>
            </a:extLst>
          </p:cNvPr>
          <p:cNvSpPr txBox="1"/>
          <p:nvPr/>
        </p:nvSpPr>
        <p:spPr>
          <a:xfrm>
            <a:off x="-11414" y="6049560"/>
            <a:ext cx="11522075" cy="430887"/>
          </a:xfrm>
          <a:prstGeom prst="rect">
            <a:avLst/>
          </a:prstGeom>
          <a:solidFill>
            <a:schemeClr val="bg1"/>
          </a:solidFill>
        </p:spPr>
        <p:txBody>
          <a:bodyPr wrap="square" rtlCol="0">
            <a:spAutoFit/>
          </a:bodyPr>
          <a:lstStyle/>
          <a:p>
            <a:pPr algn="ctr"/>
            <a:r>
              <a:rPr lang="en-US" sz="2200" noProof="0" dirty="0">
                <a:latin typeface="Arial Narrow" panose="020B0606020202030204" pitchFamily="34" charset="0"/>
              </a:rPr>
              <a:t>Relative FSS – dry deposition</a:t>
            </a:r>
          </a:p>
        </p:txBody>
      </p:sp>
      <p:sp>
        <p:nvSpPr>
          <p:cNvPr id="6" name="pole tekstowe 5">
            <a:extLst>
              <a:ext uri="{FF2B5EF4-FFF2-40B4-BE49-F238E27FC236}">
                <a16:creationId xmlns:a16="http://schemas.microsoft.com/office/drawing/2014/main" id="{85CBCFBE-90D4-FFF4-03BC-D82C156DADAE}"/>
              </a:ext>
            </a:extLst>
          </p:cNvPr>
          <p:cNvSpPr txBox="1"/>
          <p:nvPr/>
        </p:nvSpPr>
        <p:spPr>
          <a:xfrm>
            <a:off x="-11414" y="792976"/>
            <a:ext cx="11522075" cy="430887"/>
          </a:xfrm>
          <a:prstGeom prst="rect">
            <a:avLst/>
          </a:prstGeom>
          <a:solidFill>
            <a:schemeClr val="bg1"/>
          </a:solidFill>
        </p:spPr>
        <p:txBody>
          <a:bodyPr wrap="square" rtlCol="0">
            <a:spAutoFit/>
          </a:bodyPr>
          <a:lstStyle/>
          <a:p>
            <a:pPr algn="ctr"/>
            <a:r>
              <a:rPr lang="en-US" sz="2200" noProof="0" dirty="0">
                <a:latin typeface="Arial Narrow" panose="020B0606020202030204" pitchFamily="34" charset="0"/>
              </a:rPr>
              <a:t>Comparison of MCH/DWD/IMWM results of dry run – release from ISAR NPP (high/low resolution simulation)</a:t>
            </a:r>
          </a:p>
        </p:txBody>
      </p:sp>
    </p:spTree>
    <p:extLst>
      <p:ext uri="{BB962C8B-B14F-4D97-AF65-F5344CB8AC3E}">
        <p14:creationId xmlns:p14="http://schemas.microsoft.com/office/powerpoint/2010/main" val="6993343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az 6">
            <a:extLst>
              <a:ext uri="{FF2B5EF4-FFF2-40B4-BE49-F238E27FC236}">
                <a16:creationId xmlns:a16="http://schemas.microsoft.com/office/drawing/2014/main" id="{3408E409-ECDC-A2BB-1CD9-2F9729F5D78C}"/>
              </a:ext>
            </a:extLst>
          </p:cNvPr>
          <p:cNvPicPr preferRelativeResize="0">
            <a:picLocks/>
          </p:cNvPicPr>
          <p:nvPr/>
        </p:nvPicPr>
        <p:blipFill>
          <a:blip r:embed="rId3" cstate="print">
            <a:extLst>
              <a:ext uri="{28A0092B-C50C-407E-A947-70E740481C1C}">
                <a14:useLocalDpi xmlns:a14="http://schemas.microsoft.com/office/drawing/2010/main" val="0"/>
              </a:ext>
            </a:extLst>
          </a:blip>
          <a:srcRect/>
          <a:stretch/>
        </p:blipFill>
        <p:spPr>
          <a:xfrm>
            <a:off x="0" y="1080000"/>
            <a:ext cx="11520000" cy="5292000"/>
          </a:xfrm>
          <a:prstGeom prst="rect">
            <a:avLst/>
          </a:prstGeom>
        </p:spPr>
      </p:pic>
      <p:sp>
        <p:nvSpPr>
          <p:cNvPr id="3" name="pole tekstowe 2">
            <a:extLst>
              <a:ext uri="{FF2B5EF4-FFF2-40B4-BE49-F238E27FC236}">
                <a16:creationId xmlns:a16="http://schemas.microsoft.com/office/drawing/2014/main" id="{CC044CDC-3393-D61B-FCE0-6FC85064FFC4}"/>
              </a:ext>
            </a:extLst>
          </p:cNvPr>
          <p:cNvSpPr txBox="1"/>
          <p:nvPr/>
        </p:nvSpPr>
        <p:spPr>
          <a:xfrm>
            <a:off x="1" y="-29890"/>
            <a:ext cx="11522074" cy="400110"/>
          </a:xfrm>
          <a:prstGeom prst="rect">
            <a:avLst/>
          </a:prstGeom>
          <a:solidFill>
            <a:schemeClr val="bg1"/>
          </a:solidFill>
          <a:ln>
            <a:solidFill>
              <a:schemeClr val="tx1"/>
            </a:solidFill>
          </a:ln>
        </p:spPr>
        <p:txBody>
          <a:bodyPr wrap="square" rtlCol="0">
            <a:spAutoFit/>
          </a:bodyPr>
          <a:lstStyle/>
          <a:p>
            <a:pPr algn="ctr"/>
            <a:r>
              <a:rPr lang="en-US" sz="2000" noProof="0" dirty="0">
                <a:latin typeface="Arial Narrow" panose="020B0606020202030204" pitchFamily="34" charset="0"/>
              </a:rPr>
              <a:t>PT EGALITE - Early </a:t>
            </a:r>
            <a:r>
              <a:rPr lang="en-US" sz="2000" noProof="0" dirty="0" err="1">
                <a:latin typeface="Arial Narrow" panose="020B0606020202030204" pitchFamily="34" charset="0"/>
              </a:rPr>
              <a:t>warninG</a:t>
            </a:r>
            <a:r>
              <a:rPr lang="en-US" sz="2000" noProof="0" dirty="0">
                <a:latin typeface="Arial Narrow" panose="020B0606020202030204" pitchFamily="34" charset="0"/>
              </a:rPr>
              <a:t> and </a:t>
            </a:r>
            <a:r>
              <a:rPr lang="en-US" sz="2000" noProof="0" dirty="0" err="1">
                <a:latin typeface="Arial Narrow" panose="020B0606020202030204" pitchFamily="34" charset="0"/>
              </a:rPr>
              <a:t>AnaLysIs</a:t>
            </a:r>
            <a:r>
              <a:rPr lang="en-US" sz="2000" noProof="0" dirty="0">
                <a:latin typeface="Arial Narrow" panose="020B0606020202030204" pitchFamily="34" charset="0"/>
              </a:rPr>
              <a:t> </a:t>
            </a:r>
            <a:r>
              <a:rPr lang="en-US" sz="2000" noProof="0" dirty="0" err="1">
                <a:latin typeface="Arial Narrow" panose="020B0606020202030204" pitchFamily="34" charset="0"/>
              </a:rPr>
              <a:t>sysTEm</a:t>
            </a:r>
            <a:r>
              <a:rPr lang="en-US" sz="2000" noProof="0" dirty="0">
                <a:latin typeface="Arial Narrow" panose="020B0606020202030204" pitchFamily="34" charset="0"/>
              </a:rPr>
              <a:t> for release and dispersion of contaminants</a:t>
            </a:r>
          </a:p>
        </p:txBody>
      </p:sp>
      <p:sp>
        <p:nvSpPr>
          <p:cNvPr id="4" name="pole tekstowe 3">
            <a:extLst>
              <a:ext uri="{FF2B5EF4-FFF2-40B4-BE49-F238E27FC236}">
                <a16:creationId xmlns:a16="http://schemas.microsoft.com/office/drawing/2014/main" id="{ED18013F-C6BB-6EF7-90AA-A95D9EB2FC24}"/>
              </a:ext>
            </a:extLst>
          </p:cNvPr>
          <p:cNvSpPr txBox="1"/>
          <p:nvPr/>
        </p:nvSpPr>
        <p:spPr>
          <a:xfrm>
            <a:off x="3528789" y="359767"/>
            <a:ext cx="7344816" cy="477054"/>
          </a:xfrm>
          <a:prstGeom prst="rect">
            <a:avLst/>
          </a:prstGeom>
          <a:solidFill>
            <a:schemeClr val="bg1"/>
          </a:solidFill>
          <a:ln>
            <a:solidFill>
              <a:schemeClr val="tx1"/>
            </a:solidFill>
          </a:ln>
        </p:spPr>
        <p:txBody>
          <a:bodyPr wrap="square" rtlCol="0">
            <a:spAutoFit/>
          </a:bodyPr>
          <a:lstStyle/>
          <a:p>
            <a:pPr algn="ctr"/>
            <a:r>
              <a:rPr lang="en-US" sz="2500" noProof="0" dirty="0"/>
              <a:t>First dry run</a:t>
            </a:r>
          </a:p>
        </p:txBody>
      </p:sp>
      <p:sp>
        <p:nvSpPr>
          <p:cNvPr id="8" name="pole tekstowe 7">
            <a:extLst>
              <a:ext uri="{FF2B5EF4-FFF2-40B4-BE49-F238E27FC236}">
                <a16:creationId xmlns:a16="http://schemas.microsoft.com/office/drawing/2014/main" id="{62CA6BDD-BD47-90FD-6C09-038A2944BC7C}"/>
              </a:ext>
            </a:extLst>
          </p:cNvPr>
          <p:cNvSpPr txBox="1"/>
          <p:nvPr/>
        </p:nvSpPr>
        <p:spPr>
          <a:xfrm>
            <a:off x="-11414" y="6049560"/>
            <a:ext cx="11522075" cy="430887"/>
          </a:xfrm>
          <a:prstGeom prst="rect">
            <a:avLst/>
          </a:prstGeom>
          <a:solidFill>
            <a:schemeClr val="bg1"/>
          </a:solidFill>
        </p:spPr>
        <p:txBody>
          <a:bodyPr wrap="square" rtlCol="0">
            <a:spAutoFit/>
          </a:bodyPr>
          <a:lstStyle/>
          <a:p>
            <a:pPr algn="ctr"/>
            <a:r>
              <a:rPr lang="en-US" sz="2200" noProof="0" dirty="0">
                <a:latin typeface="Arial Narrow" panose="020B0606020202030204" pitchFamily="34" charset="0"/>
              </a:rPr>
              <a:t>Relative FSS – wet deposition</a:t>
            </a:r>
          </a:p>
        </p:txBody>
      </p:sp>
      <p:sp>
        <p:nvSpPr>
          <p:cNvPr id="6" name="pole tekstowe 5">
            <a:extLst>
              <a:ext uri="{FF2B5EF4-FFF2-40B4-BE49-F238E27FC236}">
                <a16:creationId xmlns:a16="http://schemas.microsoft.com/office/drawing/2014/main" id="{85CBCFBE-90D4-FFF4-03BC-D82C156DADAE}"/>
              </a:ext>
            </a:extLst>
          </p:cNvPr>
          <p:cNvSpPr txBox="1"/>
          <p:nvPr/>
        </p:nvSpPr>
        <p:spPr>
          <a:xfrm>
            <a:off x="-11414" y="792976"/>
            <a:ext cx="11522075" cy="430887"/>
          </a:xfrm>
          <a:prstGeom prst="rect">
            <a:avLst/>
          </a:prstGeom>
          <a:solidFill>
            <a:schemeClr val="bg1"/>
          </a:solidFill>
        </p:spPr>
        <p:txBody>
          <a:bodyPr wrap="square" rtlCol="0">
            <a:spAutoFit/>
          </a:bodyPr>
          <a:lstStyle/>
          <a:p>
            <a:pPr algn="ctr"/>
            <a:r>
              <a:rPr lang="en-US" sz="2200" noProof="0" dirty="0">
                <a:latin typeface="Arial Narrow" panose="020B0606020202030204" pitchFamily="34" charset="0"/>
              </a:rPr>
              <a:t>Comparison of MCH/DWD/IMWM results of dry run – release from ISAR NPP (high/low resolution simulation)</a:t>
            </a:r>
          </a:p>
        </p:txBody>
      </p:sp>
    </p:spTree>
    <p:extLst>
      <p:ext uri="{BB962C8B-B14F-4D97-AF65-F5344CB8AC3E}">
        <p14:creationId xmlns:p14="http://schemas.microsoft.com/office/powerpoint/2010/main" val="28750604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pole tekstowe 10">
            <a:extLst>
              <a:ext uri="{FF2B5EF4-FFF2-40B4-BE49-F238E27FC236}">
                <a16:creationId xmlns:a16="http://schemas.microsoft.com/office/drawing/2014/main" id="{F8EB28F2-F044-8F0B-B2A1-75593E005EBC}"/>
              </a:ext>
            </a:extLst>
          </p:cNvPr>
          <p:cNvSpPr txBox="1"/>
          <p:nvPr/>
        </p:nvSpPr>
        <p:spPr>
          <a:xfrm>
            <a:off x="-11414" y="6049560"/>
            <a:ext cx="11522075" cy="430887"/>
          </a:xfrm>
          <a:prstGeom prst="rect">
            <a:avLst/>
          </a:prstGeom>
          <a:solidFill>
            <a:schemeClr val="bg1"/>
          </a:solidFill>
        </p:spPr>
        <p:txBody>
          <a:bodyPr wrap="square" rtlCol="0">
            <a:spAutoFit/>
          </a:bodyPr>
          <a:lstStyle/>
          <a:p>
            <a:pPr algn="ctr"/>
            <a:r>
              <a:rPr lang="en-US" sz="2200" noProof="0" dirty="0">
                <a:latin typeface="Arial Narrow" panose="020B0606020202030204" pitchFamily="34" charset="0"/>
              </a:rPr>
              <a:t>Evolution of center of mass of fields (conc., dry dep., wet dep.) for high and medium resolution calculations</a:t>
            </a:r>
          </a:p>
        </p:txBody>
      </p:sp>
      <p:pic>
        <p:nvPicPr>
          <p:cNvPr id="3" name="Obraz 2">
            <a:extLst>
              <a:ext uri="{FF2B5EF4-FFF2-40B4-BE49-F238E27FC236}">
                <a16:creationId xmlns:a16="http://schemas.microsoft.com/office/drawing/2014/main" id="{3974F007-8A6A-832B-7A3B-1150B7E76899}"/>
              </a:ext>
            </a:extLst>
          </p:cNvPr>
          <p:cNvPicPr>
            <a:picLocks noChangeAspect="1"/>
          </p:cNvPicPr>
          <p:nvPr/>
        </p:nvPicPr>
        <p:blipFill>
          <a:blip r:embed="rId3"/>
          <a:stretch>
            <a:fillRect/>
          </a:stretch>
        </p:blipFill>
        <p:spPr>
          <a:xfrm>
            <a:off x="3570297" y="936375"/>
            <a:ext cx="7951778" cy="4896000"/>
          </a:xfrm>
          <a:prstGeom prst="rect">
            <a:avLst/>
          </a:prstGeom>
        </p:spPr>
      </p:pic>
      <p:sp>
        <p:nvSpPr>
          <p:cNvPr id="2" name="pole tekstowe 1">
            <a:extLst>
              <a:ext uri="{FF2B5EF4-FFF2-40B4-BE49-F238E27FC236}">
                <a16:creationId xmlns:a16="http://schemas.microsoft.com/office/drawing/2014/main" id="{15954750-F091-2CB0-0FD4-5A6F249DAF94}"/>
              </a:ext>
            </a:extLst>
          </p:cNvPr>
          <p:cNvSpPr txBox="1"/>
          <p:nvPr/>
        </p:nvSpPr>
        <p:spPr>
          <a:xfrm>
            <a:off x="1" y="-29890"/>
            <a:ext cx="11522074" cy="400110"/>
          </a:xfrm>
          <a:prstGeom prst="rect">
            <a:avLst/>
          </a:prstGeom>
          <a:solidFill>
            <a:schemeClr val="bg1"/>
          </a:solidFill>
          <a:ln>
            <a:solidFill>
              <a:schemeClr val="tx1"/>
            </a:solidFill>
          </a:ln>
        </p:spPr>
        <p:txBody>
          <a:bodyPr wrap="square" rtlCol="0">
            <a:spAutoFit/>
          </a:bodyPr>
          <a:lstStyle/>
          <a:p>
            <a:pPr algn="ctr"/>
            <a:r>
              <a:rPr lang="en-US" sz="2000" noProof="0" dirty="0">
                <a:latin typeface="Arial Narrow" panose="020B0606020202030204" pitchFamily="34" charset="0"/>
              </a:rPr>
              <a:t>PT EGALITE - Early </a:t>
            </a:r>
            <a:r>
              <a:rPr lang="en-US" sz="2000" noProof="0" dirty="0" err="1">
                <a:latin typeface="Arial Narrow" panose="020B0606020202030204" pitchFamily="34" charset="0"/>
              </a:rPr>
              <a:t>warninG</a:t>
            </a:r>
            <a:r>
              <a:rPr lang="en-US" sz="2000" noProof="0" dirty="0">
                <a:latin typeface="Arial Narrow" panose="020B0606020202030204" pitchFamily="34" charset="0"/>
              </a:rPr>
              <a:t> and </a:t>
            </a:r>
            <a:r>
              <a:rPr lang="en-US" sz="2000" noProof="0" dirty="0" err="1">
                <a:latin typeface="Arial Narrow" panose="020B0606020202030204" pitchFamily="34" charset="0"/>
              </a:rPr>
              <a:t>AnaLysIs</a:t>
            </a:r>
            <a:r>
              <a:rPr lang="en-US" sz="2000" noProof="0" dirty="0">
                <a:latin typeface="Arial Narrow" panose="020B0606020202030204" pitchFamily="34" charset="0"/>
              </a:rPr>
              <a:t> </a:t>
            </a:r>
            <a:r>
              <a:rPr lang="en-US" sz="2000" noProof="0" dirty="0" err="1">
                <a:latin typeface="Arial Narrow" panose="020B0606020202030204" pitchFamily="34" charset="0"/>
              </a:rPr>
              <a:t>sysTEm</a:t>
            </a:r>
            <a:r>
              <a:rPr lang="en-US" sz="2000" noProof="0" dirty="0">
                <a:latin typeface="Arial Narrow" panose="020B0606020202030204" pitchFamily="34" charset="0"/>
              </a:rPr>
              <a:t> for release and dispersion of contaminants</a:t>
            </a:r>
          </a:p>
        </p:txBody>
      </p:sp>
      <p:sp>
        <p:nvSpPr>
          <p:cNvPr id="4" name="pole tekstowe 3">
            <a:extLst>
              <a:ext uri="{FF2B5EF4-FFF2-40B4-BE49-F238E27FC236}">
                <a16:creationId xmlns:a16="http://schemas.microsoft.com/office/drawing/2014/main" id="{68CE74DA-18C9-E87E-DDDC-0154F1FAE77E}"/>
              </a:ext>
            </a:extLst>
          </p:cNvPr>
          <p:cNvSpPr txBox="1"/>
          <p:nvPr/>
        </p:nvSpPr>
        <p:spPr>
          <a:xfrm>
            <a:off x="3528789" y="359767"/>
            <a:ext cx="7344816" cy="477054"/>
          </a:xfrm>
          <a:prstGeom prst="rect">
            <a:avLst/>
          </a:prstGeom>
          <a:solidFill>
            <a:schemeClr val="bg1"/>
          </a:solidFill>
          <a:ln>
            <a:solidFill>
              <a:schemeClr val="tx1"/>
            </a:solidFill>
          </a:ln>
        </p:spPr>
        <p:txBody>
          <a:bodyPr wrap="square" rtlCol="0">
            <a:spAutoFit/>
          </a:bodyPr>
          <a:lstStyle/>
          <a:p>
            <a:pPr algn="ctr"/>
            <a:r>
              <a:rPr lang="en-US" sz="2500" noProof="0" dirty="0"/>
              <a:t>First dry run</a:t>
            </a:r>
          </a:p>
        </p:txBody>
      </p:sp>
      <p:pic>
        <p:nvPicPr>
          <p:cNvPr id="7" name="Obraz 6">
            <a:extLst>
              <a:ext uri="{FF2B5EF4-FFF2-40B4-BE49-F238E27FC236}">
                <a16:creationId xmlns:a16="http://schemas.microsoft.com/office/drawing/2014/main" id="{164B8BC4-3651-1D3B-BA09-9D56C4C997DC}"/>
              </a:ext>
            </a:extLst>
          </p:cNvPr>
          <p:cNvPicPr>
            <a:picLocks noChangeAspect="1"/>
          </p:cNvPicPr>
          <p:nvPr/>
        </p:nvPicPr>
        <p:blipFill>
          <a:blip r:embed="rId4"/>
          <a:stretch>
            <a:fillRect/>
          </a:stretch>
        </p:blipFill>
        <p:spPr>
          <a:xfrm>
            <a:off x="-11414" y="2524404"/>
            <a:ext cx="3564000" cy="1147731"/>
          </a:xfrm>
          <a:prstGeom prst="rect">
            <a:avLst/>
          </a:prstGeom>
          <a:ln>
            <a:solidFill>
              <a:schemeClr val="tx1"/>
            </a:solidFill>
          </a:ln>
        </p:spPr>
      </p:pic>
      <p:sp>
        <p:nvSpPr>
          <p:cNvPr id="8" name="pole tekstowe 7">
            <a:extLst>
              <a:ext uri="{FF2B5EF4-FFF2-40B4-BE49-F238E27FC236}">
                <a16:creationId xmlns:a16="http://schemas.microsoft.com/office/drawing/2014/main" id="{B4CBECBF-6D49-CADA-DC3B-C1ED9487D58C}"/>
              </a:ext>
            </a:extLst>
          </p:cNvPr>
          <p:cNvSpPr txBox="1"/>
          <p:nvPr/>
        </p:nvSpPr>
        <p:spPr>
          <a:xfrm>
            <a:off x="0" y="3672135"/>
            <a:ext cx="3564000" cy="1431161"/>
          </a:xfrm>
          <a:prstGeom prst="rect">
            <a:avLst/>
          </a:prstGeom>
          <a:solidFill>
            <a:schemeClr val="bg1"/>
          </a:solidFill>
          <a:ln>
            <a:solidFill>
              <a:schemeClr val="tx1"/>
            </a:solidFill>
          </a:ln>
        </p:spPr>
        <p:txBody>
          <a:bodyPr wrap="square" rtlCol="0">
            <a:spAutoFit/>
          </a:bodyPr>
          <a:lstStyle/>
          <a:p>
            <a:pPr algn="just">
              <a:spcAft>
                <a:spcPts val="600"/>
              </a:spcAft>
            </a:pPr>
            <a:r>
              <a:rPr lang="en-US" noProof="0" dirty="0" err="1">
                <a:latin typeface="Arial Narrow" panose="020B0606020202030204" pitchFamily="34" charset="0"/>
              </a:rPr>
              <a:t>x</a:t>
            </a:r>
            <a:r>
              <a:rPr lang="en-US" baseline="-25000" noProof="0" dirty="0" err="1">
                <a:latin typeface="Arial Narrow" panose="020B0606020202030204" pitchFamily="34" charset="0"/>
              </a:rPr>
              <a:t>cm</a:t>
            </a:r>
            <a:r>
              <a:rPr lang="en-US" noProof="0" dirty="0">
                <a:latin typeface="Arial Narrow" panose="020B0606020202030204" pitchFamily="34" charset="0"/>
              </a:rPr>
              <a:t>, </a:t>
            </a:r>
            <a:r>
              <a:rPr lang="en-US" noProof="0" dirty="0" err="1">
                <a:latin typeface="Arial Narrow" panose="020B0606020202030204" pitchFamily="34" charset="0"/>
              </a:rPr>
              <a:t>y</a:t>
            </a:r>
            <a:r>
              <a:rPr lang="en-US" baseline="-25000" noProof="0" dirty="0" err="1">
                <a:latin typeface="Arial Narrow" panose="020B0606020202030204" pitchFamily="34" charset="0"/>
              </a:rPr>
              <a:t>cm</a:t>
            </a:r>
            <a:r>
              <a:rPr lang="en-US" noProof="0" dirty="0">
                <a:latin typeface="Arial Narrow" panose="020B0606020202030204" pitchFamily="34" charset="0"/>
              </a:rPr>
              <a:t>: coordinates od center of mass</a:t>
            </a:r>
          </a:p>
          <a:p>
            <a:pPr algn="just">
              <a:spcAft>
                <a:spcPts val="600"/>
              </a:spcAft>
            </a:pPr>
            <a:r>
              <a:rPr lang="en-US" noProof="0" dirty="0">
                <a:latin typeface="Arial Narrow" panose="020B0606020202030204" pitchFamily="34" charset="0"/>
              </a:rPr>
              <a:t>M – total mass in the system</a:t>
            </a:r>
          </a:p>
          <a:p>
            <a:pPr algn="just">
              <a:spcAft>
                <a:spcPts val="600"/>
              </a:spcAft>
            </a:pPr>
            <a:r>
              <a:rPr lang="en-US" noProof="0" dirty="0" err="1">
                <a:latin typeface="Arial Narrow" panose="020B0606020202030204" pitchFamily="34" charset="0"/>
              </a:rPr>
              <a:t>m</a:t>
            </a:r>
            <a:r>
              <a:rPr lang="en-US" baseline="-25000" noProof="0" dirty="0" err="1">
                <a:latin typeface="Arial Narrow" panose="020B0606020202030204" pitchFamily="34" charset="0"/>
              </a:rPr>
              <a:t>i</a:t>
            </a:r>
            <a:r>
              <a:rPr lang="en-US" noProof="0" dirty="0" err="1">
                <a:latin typeface="Arial Narrow" panose="020B0606020202030204" pitchFamily="34" charset="0"/>
              </a:rPr>
              <a:t>x</a:t>
            </a:r>
            <a:r>
              <a:rPr lang="en-US" baseline="-25000" noProof="0" dirty="0" err="1">
                <a:latin typeface="Arial Narrow" panose="020B0606020202030204" pitchFamily="34" charset="0"/>
              </a:rPr>
              <a:t>i</a:t>
            </a:r>
            <a:r>
              <a:rPr lang="en-US" noProof="0" dirty="0">
                <a:latin typeface="Arial Narrow" panose="020B0606020202030204" pitchFamily="34" charset="0"/>
              </a:rPr>
              <a:t>,– moments of individual masses (x)</a:t>
            </a:r>
          </a:p>
          <a:p>
            <a:pPr algn="just">
              <a:spcAft>
                <a:spcPts val="600"/>
              </a:spcAft>
            </a:pPr>
            <a:r>
              <a:rPr lang="en-US" noProof="0" dirty="0" err="1">
                <a:latin typeface="Arial Narrow" panose="020B0606020202030204" pitchFamily="34" charset="0"/>
              </a:rPr>
              <a:t>m</a:t>
            </a:r>
            <a:r>
              <a:rPr lang="en-US" baseline="-25000" noProof="0" dirty="0" err="1">
                <a:latin typeface="Arial Narrow" panose="020B0606020202030204" pitchFamily="34" charset="0"/>
              </a:rPr>
              <a:t>i</a:t>
            </a:r>
            <a:r>
              <a:rPr lang="en-US" noProof="0" dirty="0" err="1">
                <a:latin typeface="Arial Narrow" panose="020B0606020202030204" pitchFamily="34" charset="0"/>
              </a:rPr>
              <a:t>y</a:t>
            </a:r>
            <a:r>
              <a:rPr lang="en-US" baseline="-25000" noProof="0" dirty="0" err="1">
                <a:latin typeface="Arial Narrow" panose="020B0606020202030204" pitchFamily="34" charset="0"/>
              </a:rPr>
              <a:t>i</a:t>
            </a:r>
            <a:r>
              <a:rPr lang="en-US" noProof="0" dirty="0">
                <a:latin typeface="Arial Narrow" panose="020B0606020202030204" pitchFamily="34" charset="0"/>
              </a:rPr>
              <a:t> – moments of individual masses (y)</a:t>
            </a:r>
          </a:p>
        </p:txBody>
      </p:sp>
    </p:spTree>
    <p:extLst>
      <p:ext uri="{BB962C8B-B14F-4D97-AF65-F5344CB8AC3E}">
        <p14:creationId xmlns:p14="http://schemas.microsoft.com/office/powerpoint/2010/main" val="33882094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184ED7-8430-D8C1-F996-6E07BD64BFEC}"/>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634F6A6D-EC96-9284-A68D-B8835EA4D5CB}"/>
              </a:ext>
            </a:extLst>
          </p:cNvPr>
          <p:cNvSpPr/>
          <p:nvPr/>
        </p:nvSpPr>
        <p:spPr>
          <a:xfrm>
            <a:off x="1" y="1288315"/>
            <a:ext cx="11522074" cy="4606389"/>
          </a:xfrm>
          <a:prstGeom prst="rect">
            <a:avLst/>
          </a:prstGeom>
          <a:solidFill>
            <a:schemeClr val="bg1"/>
          </a:solidFill>
        </p:spPr>
        <p:txBody>
          <a:bodyPr wrap="square">
            <a:spAutoFit/>
          </a:bodyPr>
          <a:lstStyle/>
          <a:p>
            <a:pPr marL="342900" indent="-342900" algn="just">
              <a:spcAft>
                <a:spcPts val="800"/>
              </a:spcAft>
              <a:buFont typeface="Arial" panose="020B0604020202020204" pitchFamily="34" charset="0"/>
              <a:buChar char="•"/>
            </a:pPr>
            <a:r>
              <a:rPr lang="en-US" sz="2600" noProof="0" dirty="0">
                <a:latin typeface="+mn-lt"/>
              </a:rPr>
              <a:t>Subtask 2 – Second "dry run"</a:t>
            </a:r>
          </a:p>
          <a:p>
            <a:pPr marL="800100" lvl="1" indent="-342900" algn="just">
              <a:spcAft>
                <a:spcPts val="800"/>
              </a:spcAft>
              <a:buFontTx/>
              <a:buChar char="-"/>
            </a:pPr>
            <a:r>
              <a:rPr lang="en-US" sz="2600" noProof="0" dirty="0">
                <a:latin typeface="+mn-lt"/>
              </a:rPr>
              <a:t>The second "dry run" </a:t>
            </a:r>
            <a:r>
              <a:rPr lang="en-US" sz="2600" dirty="0">
                <a:latin typeface="+mn-lt"/>
              </a:rPr>
              <a:t>also concerned the release of radioactive materials from the Isar nuclear power plant in Germany.</a:t>
            </a:r>
          </a:p>
          <a:p>
            <a:pPr marL="800100" lvl="1" indent="-342900" algn="just">
              <a:spcAft>
                <a:spcPts val="800"/>
              </a:spcAft>
              <a:buFontTx/>
              <a:buChar char="-"/>
            </a:pPr>
            <a:r>
              <a:rPr lang="en-US" sz="2600" dirty="0">
                <a:latin typeface="+mn-lt"/>
              </a:rPr>
              <a:t>All participants performed calculations using high-resolution dispersion models.</a:t>
            </a:r>
          </a:p>
          <a:p>
            <a:pPr marL="800100" lvl="1" indent="-342900" algn="just">
              <a:spcAft>
                <a:spcPts val="800"/>
              </a:spcAft>
              <a:buFontTx/>
              <a:buChar char="-"/>
            </a:pPr>
            <a:r>
              <a:rPr lang="en-US" sz="2600" dirty="0">
                <a:latin typeface="+mn-lt"/>
              </a:rPr>
              <a:t>Unlike the first dry test, all participants performed calculations using their own models AND a common set of (input) meteorological data (provided by DWD, thanks to Christoph!).</a:t>
            </a:r>
          </a:p>
          <a:p>
            <a:pPr marL="800100" lvl="1" indent="-342900" algn="just">
              <a:spcAft>
                <a:spcPts val="800"/>
              </a:spcAft>
              <a:buFontTx/>
              <a:buChar char="-"/>
            </a:pPr>
            <a:r>
              <a:rPr lang="en-US" sz="2600" dirty="0">
                <a:latin typeface="+mn-lt"/>
              </a:rPr>
              <a:t>The results were again transferred to a common domain and compared.</a:t>
            </a:r>
          </a:p>
          <a:p>
            <a:pPr marL="800100" lvl="1" indent="-342900" algn="just">
              <a:spcAft>
                <a:spcPts val="800"/>
              </a:spcAft>
              <a:buFontTx/>
              <a:buChar char="-"/>
            </a:pPr>
            <a:r>
              <a:rPr lang="en-US" sz="2600" dirty="0">
                <a:latin typeface="+mn-lt"/>
              </a:rPr>
              <a:t>All calculations were carried out exclusively for high-resolution domains.</a:t>
            </a:r>
            <a:endParaRPr lang="en-US" sz="2600" noProof="0" dirty="0">
              <a:latin typeface="+mn-lt"/>
            </a:endParaRPr>
          </a:p>
        </p:txBody>
      </p:sp>
      <p:sp>
        <p:nvSpPr>
          <p:cNvPr id="2" name="pole tekstowe 1">
            <a:extLst>
              <a:ext uri="{FF2B5EF4-FFF2-40B4-BE49-F238E27FC236}">
                <a16:creationId xmlns:a16="http://schemas.microsoft.com/office/drawing/2014/main" id="{B4A53D42-00A8-8084-5FDC-26197DB84730}"/>
              </a:ext>
            </a:extLst>
          </p:cNvPr>
          <p:cNvSpPr txBox="1"/>
          <p:nvPr/>
        </p:nvSpPr>
        <p:spPr>
          <a:xfrm>
            <a:off x="1" y="-29890"/>
            <a:ext cx="11522074" cy="400110"/>
          </a:xfrm>
          <a:prstGeom prst="rect">
            <a:avLst/>
          </a:prstGeom>
          <a:solidFill>
            <a:schemeClr val="bg1"/>
          </a:solidFill>
          <a:ln>
            <a:solidFill>
              <a:schemeClr val="tx1"/>
            </a:solidFill>
          </a:ln>
        </p:spPr>
        <p:txBody>
          <a:bodyPr wrap="square" rtlCol="0">
            <a:spAutoFit/>
          </a:bodyPr>
          <a:lstStyle/>
          <a:p>
            <a:pPr algn="ctr"/>
            <a:r>
              <a:rPr lang="en-US" sz="2000" noProof="0" dirty="0">
                <a:latin typeface="Arial Narrow" panose="020B0606020202030204" pitchFamily="34" charset="0"/>
              </a:rPr>
              <a:t>PT EGALITE - Early </a:t>
            </a:r>
            <a:r>
              <a:rPr lang="en-US" sz="2000" noProof="0" dirty="0" err="1">
                <a:latin typeface="Arial Narrow" panose="020B0606020202030204" pitchFamily="34" charset="0"/>
              </a:rPr>
              <a:t>warninG</a:t>
            </a:r>
            <a:r>
              <a:rPr lang="en-US" sz="2000" noProof="0" dirty="0">
                <a:latin typeface="Arial Narrow" panose="020B0606020202030204" pitchFamily="34" charset="0"/>
              </a:rPr>
              <a:t> and </a:t>
            </a:r>
            <a:r>
              <a:rPr lang="en-US" sz="2000" noProof="0" dirty="0" err="1">
                <a:latin typeface="Arial Narrow" panose="020B0606020202030204" pitchFamily="34" charset="0"/>
              </a:rPr>
              <a:t>AnaLysIs</a:t>
            </a:r>
            <a:r>
              <a:rPr lang="en-US" sz="2000" noProof="0" dirty="0">
                <a:latin typeface="Arial Narrow" panose="020B0606020202030204" pitchFamily="34" charset="0"/>
              </a:rPr>
              <a:t> </a:t>
            </a:r>
            <a:r>
              <a:rPr lang="en-US" sz="2000" noProof="0" dirty="0" err="1">
                <a:latin typeface="Arial Narrow" panose="020B0606020202030204" pitchFamily="34" charset="0"/>
              </a:rPr>
              <a:t>sysTEm</a:t>
            </a:r>
            <a:r>
              <a:rPr lang="en-US" sz="2000" noProof="0" dirty="0">
                <a:latin typeface="Arial Narrow" panose="020B0606020202030204" pitchFamily="34" charset="0"/>
              </a:rPr>
              <a:t> for release and dispersion of contaminants</a:t>
            </a:r>
          </a:p>
        </p:txBody>
      </p:sp>
      <p:sp>
        <p:nvSpPr>
          <p:cNvPr id="3" name="pole tekstowe 2">
            <a:extLst>
              <a:ext uri="{FF2B5EF4-FFF2-40B4-BE49-F238E27FC236}">
                <a16:creationId xmlns:a16="http://schemas.microsoft.com/office/drawing/2014/main" id="{FC7B5D76-13FE-8F0D-9E62-4C6AA1809A16}"/>
              </a:ext>
            </a:extLst>
          </p:cNvPr>
          <p:cNvSpPr txBox="1"/>
          <p:nvPr/>
        </p:nvSpPr>
        <p:spPr>
          <a:xfrm>
            <a:off x="3528789" y="359767"/>
            <a:ext cx="7344816" cy="477054"/>
          </a:xfrm>
          <a:prstGeom prst="rect">
            <a:avLst/>
          </a:prstGeom>
          <a:solidFill>
            <a:schemeClr val="bg1"/>
          </a:solidFill>
          <a:ln>
            <a:solidFill>
              <a:schemeClr val="tx1"/>
            </a:solidFill>
          </a:ln>
        </p:spPr>
        <p:txBody>
          <a:bodyPr wrap="square" rtlCol="0">
            <a:spAutoFit/>
          </a:bodyPr>
          <a:lstStyle/>
          <a:p>
            <a:pPr algn="ctr"/>
            <a:r>
              <a:rPr lang="en-US" sz="2500" noProof="0" dirty="0"/>
              <a:t>Second dry run</a:t>
            </a:r>
          </a:p>
        </p:txBody>
      </p:sp>
    </p:spTree>
    <p:extLst>
      <p:ext uri="{BB962C8B-B14F-4D97-AF65-F5344CB8AC3E}">
        <p14:creationId xmlns:p14="http://schemas.microsoft.com/office/powerpoint/2010/main" val="31816950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3C3526-41A8-A3B2-D76A-BA7FB16B2521}"/>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36091A3C-57FC-F80D-5764-8B3E66082457}"/>
              </a:ext>
            </a:extLst>
          </p:cNvPr>
          <p:cNvSpPr/>
          <p:nvPr/>
        </p:nvSpPr>
        <p:spPr>
          <a:xfrm>
            <a:off x="1" y="878339"/>
            <a:ext cx="11522074" cy="1569660"/>
          </a:xfrm>
          <a:prstGeom prst="rect">
            <a:avLst/>
          </a:prstGeom>
          <a:solidFill>
            <a:schemeClr val="bg1"/>
          </a:solidFill>
        </p:spPr>
        <p:txBody>
          <a:bodyPr wrap="square">
            <a:spAutoFit/>
          </a:bodyPr>
          <a:lstStyle/>
          <a:p>
            <a:pPr marL="342900" indent="-342900" algn="just">
              <a:spcAft>
                <a:spcPts val="600"/>
              </a:spcAft>
              <a:buFont typeface="Arial" panose="020B0604020202020204" pitchFamily="34" charset="0"/>
              <a:buChar char="•"/>
            </a:pPr>
            <a:r>
              <a:rPr lang="en-US" sz="2400" noProof="0" dirty="0">
                <a:latin typeface="Arial Narrow" panose="020B0606020202030204" pitchFamily="34" charset="0"/>
              </a:rPr>
              <a:t>Subtask 2 – Second "dry </a:t>
            </a:r>
            <a:r>
              <a:rPr lang="en-US" sz="2400" noProof="0">
                <a:latin typeface="Arial Narrow" panose="020B0606020202030204" pitchFamily="34" charset="0"/>
              </a:rPr>
              <a:t>run"</a:t>
            </a:r>
            <a:r>
              <a:rPr lang="pl-PL" sz="2400" noProof="0">
                <a:latin typeface="Arial Narrow" panose="020B0606020202030204" pitchFamily="34" charset="0"/>
              </a:rPr>
              <a:t>. </a:t>
            </a:r>
            <a:r>
              <a:rPr lang="en-US" sz="2400">
                <a:latin typeface="Arial Narrow" panose="020B0606020202030204" pitchFamily="34" charset="0"/>
              </a:rPr>
              <a:t>Motivation</a:t>
            </a:r>
            <a:r>
              <a:rPr lang="en-US" sz="2400" dirty="0">
                <a:latin typeface="Arial Narrow" panose="020B0606020202030204" pitchFamily="34" charset="0"/>
              </a:rPr>
              <a:t>: The primary source of the discrepancy is (was) likely meteorological data. This is best seen in the figure showing the evolution of the center of mass in individual domains, especially in the case of wet deposition. The reason may be the uncertainty associated with determining the </a:t>
            </a:r>
            <a:r>
              <a:rPr lang="en-US" sz="2400">
                <a:latin typeface="Arial Narrow" panose="020B0606020202030204" pitchFamily="34" charset="0"/>
              </a:rPr>
              <a:t>meteorological (</a:t>
            </a:r>
            <a:r>
              <a:rPr lang="pl-PL" sz="2400">
                <a:latin typeface="Arial Narrow" panose="020B0606020202030204" pitchFamily="34" charset="0"/>
              </a:rPr>
              <a:t>e.g. </a:t>
            </a:r>
            <a:r>
              <a:rPr lang="en-US" sz="2400">
                <a:latin typeface="Arial Narrow" panose="020B0606020202030204" pitchFamily="34" charset="0"/>
              </a:rPr>
              <a:t>precipitation</a:t>
            </a:r>
            <a:r>
              <a:rPr lang="en-US" sz="2400" dirty="0">
                <a:latin typeface="Arial Narrow" panose="020B0606020202030204" pitchFamily="34" charset="0"/>
              </a:rPr>
              <a:t>) </a:t>
            </a:r>
            <a:r>
              <a:rPr lang="en-US" sz="2400">
                <a:latin typeface="Arial Narrow" panose="020B0606020202030204" pitchFamily="34" charset="0"/>
              </a:rPr>
              <a:t>data.</a:t>
            </a:r>
            <a:r>
              <a:rPr lang="pl-PL" sz="2400" noProof="0">
                <a:latin typeface="Arial Narrow" panose="020B0606020202030204" pitchFamily="34" charset="0"/>
              </a:rPr>
              <a:t> </a:t>
            </a:r>
            <a:endParaRPr lang="en-US" sz="2400" noProof="0" dirty="0">
              <a:latin typeface="Arial Narrow" panose="020B0606020202030204" pitchFamily="34" charset="0"/>
            </a:endParaRPr>
          </a:p>
        </p:txBody>
      </p:sp>
      <p:sp>
        <p:nvSpPr>
          <p:cNvPr id="2" name="pole tekstowe 1">
            <a:extLst>
              <a:ext uri="{FF2B5EF4-FFF2-40B4-BE49-F238E27FC236}">
                <a16:creationId xmlns:a16="http://schemas.microsoft.com/office/drawing/2014/main" id="{DEF8BC90-997B-2480-44FC-EF138630B17B}"/>
              </a:ext>
            </a:extLst>
          </p:cNvPr>
          <p:cNvSpPr txBox="1"/>
          <p:nvPr/>
        </p:nvSpPr>
        <p:spPr>
          <a:xfrm>
            <a:off x="1" y="-29890"/>
            <a:ext cx="11522074" cy="400110"/>
          </a:xfrm>
          <a:prstGeom prst="rect">
            <a:avLst/>
          </a:prstGeom>
          <a:solidFill>
            <a:schemeClr val="bg1"/>
          </a:solidFill>
          <a:ln>
            <a:solidFill>
              <a:schemeClr val="tx1"/>
            </a:solidFill>
          </a:ln>
        </p:spPr>
        <p:txBody>
          <a:bodyPr wrap="square" rtlCol="0">
            <a:spAutoFit/>
          </a:bodyPr>
          <a:lstStyle/>
          <a:p>
            <a:pPr algn="ctr"/>
            <a:r>
              <a:rPr lang="en-US" sz="2000" noProof="0" dirty="0">
                <a:latin typeface="Arial Narrow" panose="020B0606020202030204" pitchFamily="34" charset="0"/>
              </a:rPr>
              <a:t>PT EGALITE - Early </a:t>
            </a:r>
            <a:r>
              <a:rPr lang="en-US" sz="2000" noProof="0" dirty="0" err="1">
                <a:latin typeface="Arial Narrow" panose="020B0606020202030204" pitchFamily="34" charset="0"/>
              </a:rPr>
              <a:t>warninG</a:t>
            </a:r>
            <a:r>
              <a:rPr lang="en-US" sz="2000" noProof="0" dirty="0">
                <a:latin typeface="Arial Narrow" panose="020B0606020202030204" pitchFamily="34" charset="0"/>
              </a:rPr>
              <a:t> and </a:t>
            </a:r>
            <a:r>
              <a:rPr lang="en-US" sz="2000" noProof="0" dirty="0" err="1">
                <a:latin typeface="Arial Narrow" panose="020B0606020202030204" pitchFamily="34" charset="0"/>
              </a:rPr>
              <a:t>AnaLysIs</a:t>
            </a:r>
            <a:r>
              <a:rPr lang="en-US" sz="2000" noProof="0" dirty="0">
                <a:latin typeface="Arial Narrow" panose="020B0606020202030204" pitchFamily="34" charset="0"/>
              </a:rPr>
              <a:t> </a:t>
            </a:r>
            <a:r>
              <a:rPr lang="en-US" sz="2000" noProof="0" dirty="0" err="1">
                <a:latin typeface="Arial Narrow" panose="020B0606020202030204" pitchFamily="34" charset="0"/>
              </a:rPr>
              <a:t>sysTEm</a:t>
            </a:r>
            <a:r>
              <a:rPr lang="en-US" sz="2000" noProof="0" dirty="0">
                <a:latin typeface="Arial Narrow" panose="020B0606020202030204" pitchFamily="34" charset="0"/>
              </a:rPr>
              <a:t> for release and dispersion of contaminants</a:t>
            </a:r>
          </a:p>
        </p:txBody>
      </p:sp>
      <p:sp>
        <p:nvSpPr>
          <p:cNvPr id="3" name="pole tekstowe 2">
            <a:extLst>
              <a:ext uri="{FF2B5EF4-FFF2-40B4-BE49-F238E27FC236}">
                <a16:creationId xmlns:a16="http://schemas.microsoft.com/office/drawing/2014/main" id="{4588906F-A834-7A47-7FBC-ED3810EA1CD2}"/>
              </a:ext>
            </a:extLst>
          </p:cNvPr>
          <p:cNvSpPr txBox="1"/>
          <p:nvPr/>
        </p:nvSpPr>
        <p:spPr>
          <a:xfrm>
            <a:off x="3528789" y="359767"/>
            <a:ext cx="7344816" cy="477054"/>
          </a:xfrm>
          <a:prstGeom prst="rect">
            <a:avLst/>
          </a:prstGeom>
          <a:solidFill>
            <a:schemeClr val="bg1"/>
          </a:solidFill>
          <a:ln>
            <a:solidFill>
              <a:schemeClr val="tx1"/>
            </a:solidFill>
          </a:ln>
        </p:spPr>
        <p:txBody>
          <a:bodyPr wrap="square" rtlCol="0">
            <a:spAutoFit/>
          </a:bodyPr>
          <a:lstStyle/>
          <a:p>
            <a:pPr algn="ctr"/>
            <a:r>
              <a:rPr lang="en-US" sz="2500" noProof="0" dirty="0"/>
              <a:t>Second dry run</a:t>
            </a:r>
          </a:p>
        </p:txBody>
      </p:sp>
      <p:pic>
        <p:nvPicPr>
          <p:cNvPr id="5" name="Obraz 4" descr="Obraz zawierający tekst, zrzut ekranu, mapa">
            <a:extLst>
              <a:ext uri="{FF2B5EF4-FFF2-40B4-BE49-F238E27FC236}">
                <a16:creationId xmlns:a16="http://schemas.microsoft.com/office/drawing/2014/main" id="{607CB55A-C506-9746-85E5-7BC7A520FC7C}"/>
              </a:ext>
            </a:extLst>
          </p:cNvPr>
          <p:cNvPicPr>
            <a:picLocks noChangeAspect="1"/>
          </p:cNvPicPr>
          <p:nvPr/>
        </p:nvPicPr>
        <p:blipFill>
          <a:blip r:embed="rId3"/>
          <a:stretch>
            <a:fillRect/>
          </a:stretch>
        </p:blipFill>
        <p:spPr>
          <a:xfrm>
            <a:off x="5473005" y="2437670"/>
            <a:ext cx="4392488" cy="4042505"/>
          </a:xfrm>
          <a:prstGeom prst="rect">
            <a:avLst/>
          </a:prstGeom>
          <a:ln>
            <a:solidFill>
              <a:schemeClr val="accent1"/>
            </a:solidFill>
          </a:ln>
        </p:spPr>
      </p:pic>
      <p:sp>
        <p:nvSpPr>
          <p:cNvPr id="6" name="pole tekstowe 5">
            <a:extLst>
              <a:ext uri="{FF2B5EF4-FFF2-40B4-BE49-F238E27FC236}">
                <a16:creationId xmlns:a16="http://schemas.microsoft.com/office/drawing/2014/main" id="{95F2E6A5-52BC-B81C-AF02-4077D97D5A4E}"/>
              </a:ext>
            </a:extLst>
          </p:cNvPr>
          <p:cNvSpPr txBox="1"/>
          <p:nvPr/>
        </p:nvSpPr>
        <p:spPr>
          <a:xfrm>
            <a:off x="0" y="3972941"/>
            <a:ext cx="5473005" cy="1107996"/>
          </a:xfrm>
          <a:prstGeom prst="rect">
            <a:avLst/>
          </a:prstGeom>
          <a:solidFill>
            <a:schemeClr val="bg1"/>
          </a:solidFill>
        </p:spPr>
        <p:txBody>
          <a:bodyPr wrap="square" rtlCol="0">
            <a:spAutoFit/>
          </a:bodyPr>
          <a:lstStyle/>
          <a:p>
            <a:pPr algn="just"/>
            <a:r>
              <a:rPr lang="pl-PL" sz="2200"/>
              <a:t>An example of a </a:t>
            </a:r>
            <a:r>
              <a:rPr lang="en-US" sz="2200"/>
              <a:t>measure </a:t>
            </a:r>
            <a:r>
              <a:rPr lang="en-US" sz="2200" dirty="0"/>
              <a:t>of </a:t>
            </a:r>
            <a:r>
              <a:rPr lang="en-US" sz="2200"/>
              <a:t>uncertainty </a:t>
            </a:r>
            <a:r>
              <a:rPr lang="pl-PL" sz="2200"/>
              <a:t>– </a:t>
            </a:r>
            <a:r>
              <a:rPr lang="en-US" sz="2200"/>
              <a:t>the </a:t>
            </a:r>
            <a:r>
              <a:rPr lang="en-US" sz="2200" dirty="0"/>
              <a:t>spread of total precipitation of the DWD </a:t>
            </a:r>
            <a:r>
              <a:rPr lang="en-US" sz="2200"/>
              <a:t>ICON-EU ensemble</a:t>
            </a:r>
            <a:r>
              <a:rPr lang="pl-PL" sz="2200"/>
              <a:t>.</a:t>
            </a:r>
            <a:endParaRPr lang="en-US" sz="2200" dirty="0"/>
          </a:p>
        </p:txBody>
      </p:sp>
    </p:spTree>
    <p:extLst>
      <p:ext uri="{BB962C8B-B14F-4D97-AF65-F5344CB8AC3E}">
        <p14:creationId xmlns:p14="http://schemas.microsoft.com/office/powerpoint/2010/main" val="377422252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BEEAF6-4E3F-3391-794A-9B918F7B3EE1}"/>
            </a:ext>
          </a:extLst>
        </p:cNvPr>
        <p:cNvGrpSpPr/>
        <p:nvPr/>
      </p:nvGrpSpPr>
      <p:grpSpPr>
        <a:xfrm>
          <a:off x="0" y="0"/>
          <a:ext cx="0" cy="0"/>
          <a:chOff x="0" y="0"/>
          <a:chExt cx="0" cy="0"/>
        </a:xfrm>
      </p:grpSpPr>
      <p:sp>
        <p:nvSpPr>
          <p:cNvPr id="3" name="pole tekstowe 2">
            <a:extLst>
              <a:ext uri="{FF2B5EF4-FFF2-40B4-BE49-F238E27FC236}">
                <a16:creationId xmlns:a16="http://schemas.microsoft.com/office/drawing/2014/main" id="{19EC4E17-1D53-3B95-F572-4952D42DB0E8}"/>
              </a:ext>
            </a:extLst>
          </p:cNvPr>
          <p:cNvSpPr txBox="1"/>
          <p:nvPr/>
        </p:nvSpPr>
        <p:spPr>
          <a:xfrm>
            <a:off x="1" y="-29890"/>
            <a:ext cx="11522074" cy="400110"/>
          </a:xfrm>
          <a:prstGeom prst="rect">
            <a:avLst/>
          </a:prstGeom>
          <a:solidFill>
            <a:schemeClr val="bg1"/>
          </a:solidFill>
          <a:ln>
            <a:solidFill>
              <a:schemeClr val="tx1"/>
            </a:solidFill>
          </a:ln>
        </p:spPr>
        <p:txBody>
          <a:bodyPr wrap="square" rtlCol="0">
            <a:spAutoFit/>
          </a:bodyPr>
          <a:lstStyle/>
          <a:p>
            <a:pPr algn="ctr"/>
            <a:r>
              <a:rPr lang="en-US" sz="2000" noProof="0" dirty="0">
                <a:latin typeface="Arial Narrow" panose="020B0606020202030204" pitchFamily="34" charset="0"/>
              </a:rPr>
              <a:t>PT EGALITE - Early </a:t>
            </a:r>
            <a:r>
              <a:rPr lang="en-US" sz="2000" noProof="0" dirty="0" err="1">
                <a:latin typeface="Arial Narrow" panose="020B0606020202030204" pitchFamily="34" charset="0"/>
              </a:rPr>
              <a:t>warninG</a:t>
            </a:r>
            <a:r>
              <a:rPr lang="en-US" sz="2000" noProof="0" dirty="0">
                <a:latin typeface="Arial Narrow" panose="020B0606020202030204" pitchFamily="34" charset="0"/>
              </a:rPr>
              <a:t> and </a:t>
            </a:r>
            <a:r>
              <a:rPr lang="en-US" sz="2000" noProof="0" dirty="0" err="1">
                <a:latin typeface="Arial Narrow" panose="020B0606020202030204" pitchFamily="34" charset="0"/>
              </a:rPr>
              <a:t>AnaLysIs</a:t>
            </a:r>
            <a:r>
              <a:rPr lang="en-US" sz="2000" noProof="0" dirty="0">
                <a:latin typeface="Arial Narrow" panose="020B0606020202030204" pitchFamily="34" charset="0"/>
              </a:rPr>
              <a:t> </a:t>
            </a:r>
            <a:r>
              <a:rPr lang="en-US" sz="2000" noProof="0" dirty="0" err="1">
                <a:latin typeface="Arial Narrow" panose="020B0606020202030204" pitchFamily="34" charset="0"/>
              </a:rPr>
              <a:t>sysTEm</a:t>
            </a:r>
            <a:r>
              <a:rPr lang="en-US" sz="2000" noProof="0" dirty="0">
                <a:latin typeface="Arial Narrow" panose="020B0606020202030204" pitchFamily="34" charset="0"/>
              </a:rPr>
              <a:t> for release and dispersion of contaminants</a:t>
            </a:r>
          </a:p>
        </p:txBody>
      </p:sp>
      <p:sp>
        <p:nvSpPr>
          <p:cNvPr id="4" name="pole tekstowe 3">
            <a:extLst>
              <a:ext uri="{FF2B5EF4-FFF2-40B4-BE49-F238E27FC236}">
                <a16:creationId xmlns:a16="http://schemas.microsoft.com/office/drawing/2014/main" id="{41918EB5-02E5-BFE6-E14E-474104859C2F}"/>
              </a:ext>
            </a:extLst>
          </p:cNvPr>
          <p:cNvSpPr txBox="1"/>
          <p:nvPr/>
        </p:nvSpPr>
        <p:spPr>
          <a:xfrm>
            <a:off x="3528789" y="359767"/>
            <a:ext cx="7344816" cy="477054"/>
          </a:xfrm>
          <a:prstGeom prst="rect">
            <a:avLst/>
          </a:prstGeom>
          <a:solidFill>
            <a:schemeClr val="bg1"/>
          </a:solidFill>
          <a:ln>
            <a:solidFill>
              <a:schemeClr val="tx1"/>
            </a:solidFill>
          </a:ln>
        </p:spPr>
        <p:txBody>
          <a:bodyPr wrap="square" rtlCol="0">
            <a:spAutoFit/>
          </a:bodyPr>
          <a:lstStyle/>
          <a:p>
            <a:pPr algn="ctr"/>
            <a:r>
              <a:rPr lang="pl-PL" sz="2500" noProof="0"/>
              <a:t>Second</a:t>
            </a:r>
            <a:r>
              <a:rPr lang="en-US" sz="2500" noProof="0"/>
              <a:t> </a:t>
            </a:r>
            <a:r>
              <a:rPr lang="en-US" sz="2500" noProof="0" dirty="0"/>
              <a:t>dry run</a:t>
            </a:r>
          </a:p>
        </p:txBody>
      </p:sp>
      <p:sp>
        <p:nvSpPr>
          <p:cNvPr id="8" name="pole tekstowe 7">
            <a:extLst>
              <a:ext uri="{FF2B5EF4-FFF2-40B4-BE49-F238E27FC236}">
                <a16:creationId xmlns:a16="http://schemas.microsoft.com/office/drawing/2014/main" id="{9381C5C5-655A-855F-7669-FF1A1E89E8AC}"/>
              </a:ext>
            </a:extLst>
          </p:cNvPr>
          <p:cNvSpPr txBox="1"/>
          <p:nvPr/>
        </p:nvSpPr>
        <p:spPr>
          <a:xfrm>
            <a:off x="-11414" y="6049560"/>
            <a:ext cx="11522075" cy="430887"/>
          </a:xfrm>
          <a:prstGeom prst="rect">
            <a:avLst/>
          </a:prstGeom>
          <a:solidFill>
            <a:schemeClr val="bg1"/>
          </a:solidFill>
        </p:spPr>
        <p:txBody>
          <a:bodyPr wrap="square" rtlCol="0">
            <a:spAutoFit/>
          </a:bodyPr>
          <a:lstStyle/>
          <a:p>
            <a:pPr algn="ctr"/>
            <a:r>
              <a:rPr lang="en-US" sz="2200" noProof="0" dirty="0">
                <a:latin typeface="Arial Narrow" panose="020B0606020202030204" pitchFamily="34" charset="0"/>
              </a:rPr>
              <a:t>Relative FSS </a:t>
            </a:r>
            <a:r>
              <a:rPr lang="en-US" sz="2200" noProof="0">
                <a:latin typeface="Arial Narrow" panose="020B0606020202030204" pitchFamily="34" charset="0"/>
              </a:rPr>
              <a:t>– </a:t>
            </a:r>
            <a:r>
              <a:rPr lang="pl-PL" sz="2200" noProof="0">
                <a:latin typeface="Arial Narrow" panose="020B0606020202030204" pitchFamily="34" charset="0"/>
              </a:rPr>
              <a:t>concentration</a:t>
            </a:r>
            <a:endParaRPr lang="en-US" sz="2200" noProof="0" dirty="0">
              <a:latin typeface="Arial Narrow" panose="020B0606020202030204" pitchFamily="34" charset="0"/>
            </a:endParaRPr>
          </a:p>
        </p:txBody>
      </p:sp>
      <p:sp>
        <p:nvSpPr>
          <p:cNvPr id="6" name="pole tekstowe 5">
            <a:extLst>
              <a:ext uri="{FF2B5EF4-FFF2-40B4-BE49-F238E27FC236}">
                <a16:creationId xmlns:a16="http://schemas.microsoft.com/office/drawing/2014/main" id="{A743A2B7-E5C4-931E-11E9-0B9B358DE8FC}"/>
              </a:ext>
            </a:extLst>
          </p:cNvPr>
          <p:cNvSpPr txBox="1"/>
          <p:nvPr/>
        </p:nvSpPr>
        <p:spPr>
          <a:xfrm>
            <a:off x="-11414" y="792976"/>
            <a:ext cx="11522075" cy="430887"/>
          </a:xfrm>
          <a:prstGeom prst="rect">
            <a:avLst/>
          </a:prstGeom>
          <a:solidFill>
            <a:schemeClr val="bg1"/>
          </a:solidFill>
        </p:spPr>
        <p:txBody>
          <a:bodyPr wrap="square" rtlCol="0">
            <a:spAutoFit/>
          </a:bodyPr>
          <a:lstStyle/>
          <a:p>
            <a:pPr algn="ctr"/>
            <a:r>
              <a:rPr lang="en-US" sz="2200" noProof="0" dirty="0">
                <a:latin typeface="Arial Narrow" panose="020B0606020202030204" pitchFamily="34" charset="0"/>
              </a:rPr>
              <a:t>Comparison of MCH/DWD/IMWM results of dry run – release from ISAR NPP (high resolution simulation)</a:t>
            </a:r>
          </a:p>
        </p:txBody>
      </p:sp>
      <p:pic>
        <p:nvPicPr>
          <p:cNvPr id="9" name="Obraz 8">
            <a:extLst>
              <a:ext uri="{FF2B5EF4-FFF2-40B4-BE49-F238E27FC236}">
                <a16:creationId xmlns:a16="http://schemas.microsoft.com/office/drawing/2014/main" id="{0661060D-EF86-A353-5A2D-C94EABFDF509}"/>
              </a:ext>
            </a:extLst>
          </p:cNvPr>
          <p:cNvPicPr>
            <a:picLocks/>
          </p:cNvPicPr>
          <p:nvPr/>
        </p:nvPicPr>
        <p:blipFill>
          <a:blip r:embed="rId3"/>
          <a:stretch>
            <a:fillRect/>
          </a:stretch>
        </p:blipFill>
        <p:spPr>
          <a:xfrm>
            <a:off x="0" y="1800001"/>
            <a:ext cx="11520000" cy="3492249"/>
          </a:xfrm>
          <a:prstGeom prst="rect">
            <a:avLst/>
          </a:prstGeom>
        </p:spPr>
      </p:pic>
    </p:spTree>
    <p:extLst>
      <p:ext uri="{BB962C8B-B14F-4D97-AF65-F5344CB8AC3E}">
        <p14:creationId xmlns:p14="http://schemas.microsoft.com/office/powerpoint/2010/main" val="23207332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ole tekstowe 3">
            <a:extLst>
              <a:ext uri="{FF2B5EF4-FFF2-40B4-BE49-F238E27FC236}">
                <a16:creationId xmlns:a16="http://schemas.microsoft.com/office/drawing/2014/main" id="{6AFE45EF-4E68-DF9F-E554-EF9A4F1022DC}"/>
              </a:ext>
            </a:extLst>
          </p:cNvPr>
          <p:cNvSpPr txBox="1"/>
          <p:nvPr/>
        </p:nvSpPr>
        <p:spPr>
          <a:xfrm>
            <a:off x="1" y="-29890"/>
            <a:ext cx="11522074" cy="400110"/>
          </a:xfrm>
          <a:prstGeom prst="rect">
            <a:avLst/>
          </a:prstGeom>
          <a:solidFill>
            <a:schemeClr val="bg1"/>
          </a:solidFill>
          <a:ln>
            <a:solidFill>
              <a:schemeClr val="tx1"/>
            </a:solidFill>
          </a:ln>
        </p:spPr>
        <p:txBody>
          <a:bodyPr wrap="square" rtlCol="0">
            <a:spAutoFit/>
          </a:bodyPr>
          <a:lstStyle/>
          <a:p>
            <a:pPr algn="ctr"/>
            <a:r>
              <a:rPr lang="en-US" sz="2000" noProof="0" dirty="0">
                <a:latin typeface="Arial Narrow" panose="020B0606020202030204" pitchFamily="34" charset="0"/>
              </a:rPr>
              <a:t>PT EGALITE - Early </a:t>
            </a:r>
            <a:r>
              <a:rPr lang="en-US" sz="2000" noProof="0" dirty="0" err="1">
                <a:latin typeface="Arial Narrow" panose="020B0606020202030204" pitchFamily="34" charset="0"/>
              </a:rPr>
              <a:t>warninG</a:t>
            </a:r>
            <a:r>
              <a:rPr lang="en-US" sz="2000" noProof="0" dirty="0">
                <a:latin typeface="Arial Narrow" panose="020B0606020202030204" pitchFamily="34" charset="0"/>
              </a:rPr>
              <a:t> and </a:t>
            </a:r>
            <a:r>
              <a:rPr lang="en-US" sz="2000" noProof="0" dirty="0" err="1">
                <a:latin typeface="Arial Narrow" panose="020B0606020202030204" pitchFamily="34" charset="0"/>
              </a:rPr>
              <a:t>AnaLysIs</a:t>
            </a:r>
            <a:r>
              <a:rPr lang="en-US" sz="2000" noProof="0" dirty="0">
                <a:latin typeface="Arial Narrow" panose="020B0606020202030204" pitchFamily="34" charset="0"/>
              </a:rPr>
              <a:t> </a:t>
            </a:r>
            <a:r>
              <a:rPr lang="en-US" sz="2000" noProof="0" dirty="0" err="1">
                <a:latin typeface="Arial Narrow" panose="020B0606020202030204" pitchFamily="34" charset="0"/>
              </a:rPr>
              <a:t>sysTEm</a:t>
            </a:r>
            <a:r>
              <a:rPr lang="en-US" sz="2000" noProof="0" dirty="0">
                <a:latin typeface="Arial Narrow" panose="020B0606020202030204" pitchFamily="34" charset="0"/>
              </a:rPr>
              <a:t> for release and dispersion of contaminants</a:t>
            </a:r>
          </a:p>
        </p:txBody>
      </p:sp>
      <p:sp>
        <p:nvSpPr>
          <p:cNvPr id="2" name="Rectangle 2">
            <a:extLst>
              <a:ext uri="{FF2B5EF4-FFF2-40B4-BE49-F238E27FC236}">
                <a16:creationId xmlns:a16="http://schemas.microsoft.com/office/drawing/2014/main" id="{1813F716-2D4A-D070-7974-57AACF98DCD8}"/>
              </a:ext>
            </a:extLst>
          </p:cNvPr>
          <p:cNvSpPr/>
          <p:nvPr/>
        </p:nvSpPr>
        <p:spPr>
          <a:xfrm>
            <a:off x="1" y="1288315"/>
            <a:ext cx="11522074" cy="3573286"/>
          </a:xfrm>
          <a:prstGeom prst="rect">
            <a:avLst/>
          </a:prstGeom>
          <a:solidFill>
            <a:schemeClr val="bg1"/>
          </a:solidFill>
          <a:ln>
            <a:solidFill>
              <a:schemeClr val="tx1"/>
            </a:solidFill>
          </a:ln>
        </p:spPr>
        <p:txBody>
          <a:bodyPr wrap="square">
            <a:spAutoFit/>
          </a:bodyPr>
          <a:lstStyle/>
          <a:p>
            <a:pPr algn="ctr">
              <a:spcAft>
                <a:spcPts val="600"/>
              </a:spcAft>
            </a:pPr>
            <a:endParaRPr kumimoji="0" lang="en-US" sz="4000" b="1" i="0" u="none" strike="noStrike" kern="1200" cap="all" spc="-100" normalizeH="0" baseline="0" noProof="0" dirty="0">
              <a:ln>
                <a:noFill/>
              </a:ln>
              <a:effectLst/>
              <a:uLnTx/>
              <a:uFillTx/>
              <a:latin typeface="Arial"/>
              <a:ea typeface="+mj-ea"/>
              <a:cs typeface="+mj-cs"/>
            </a:endParaRPr>
          </a:p>
          <a:p>
            <a:pPr algn="ctr">
              <a:spcAft>
                <a:spcPts val="600"/>
              </a:spcAft>
            </a:pPr>
            <a:r>
              <a:rPr kumimoji="0" lang="en-US" sz="4000" b="1" i="0" u="none" strike="noStrike" kern="1200" cap="all" spc="-100" normalizeH="0" baseline="0" noProof="0" dirty="0">
                <a:ln>
                  <a:noFill/>
                </a:ln>
                <a:effectLst/>
                <a:uLnTx/>
                <a:uFillTx/>
                <a:latin typeface="Arial"/>
                <a:ea typeface="+mj-ea"/>
                <a:cs typeface="+mj-cs"/>
              </a:rPr>
              <a:t>PT EGALITE</a:t>
            </a:r>
          </a:p>
          <a:p>
            <a:pPr algn="ctr">
              <a:spcAft>
                <a:spcPts val="600"/>
              </a:spcAft>
            </a:pPr>
            <a:endParaRPr lang="en-US" sz="4000" b="1" noProof="0" dirty="0">
              <a:latin typeface="+mn-lt"/>
            </a:endParaRPr>
          </a:p>
          <a:p>
            <a:pPr marL="0" marR="0" lvl="0" indent="0" algn="ctr" defTabSz="914400" rtl="0" eaLnBrk="1" fontAlgn="auto" latinLnBrk="0" hangingPunct="1">
              <a:lnSpc>
                <a:spcPct val="100000"/>
              </a:lnSpc>
              <a:spcBef>
                <a:spcPct val="20000"/>
              </a:spcBef>
              <a:spcAft>
                <a:spcPts val="0"/>
              </a:spcAft>
              <a:buClr>
                <a:srgbClr val="D16349"/>
              </a:buClr>
              <a:buSzPct val="85000"/>
              <a:buFont typeface="Arial" pitchFamily="34" charset="0"/>
              <a:buNone/>
              <a:tabLst/>
              <a:defRPr/>
            </a:pPr>
            <a:r>
              <a:rPr kumimoji="0" lang="en-US" sz="2800" b="1" i="0" u="none" strike="noStrike" kern="1200" cap="none" spc="0" normalizeH="0" baseline="0" noProof="0" dirty="0">
                <a:ln>
                  <a:noFill/>
                </a:ln>
                <a:solidFill>
                  <a:sysClr val="windowText" lastClr="000000">
                    <a:lumMod val="75000"/>
                    <a:lumOff val="25000"/>
                  </a:sysClr>
                </a:solidFill>
                <a:effectLst/>
                <a:uLnTx/>
                <a:uFillTx/>
                <a:latin typeface="Arial"/>
                <a:ea typeface="+mn-ea"/>
                <a:cs typeface="+mn-cs"/>
              </a:rPr>
              <a:t>Early </a:t>
            </a:r>
            <a:r>
              <a:rPr kumimoji="0" lang="en-US" sz="2800" b="1" i="0" u="none" strike="noStrike" kern="1200" cap="none" spc="0" normalizeH="0" baseline="0" noProof="0" dirty="0" err="1">
                <a:ln>
                  <a:noFill/>
                </a:ln>
                <a:solidFill>
                  <a:sysClr val="windowText" lastClr="000000">
                    <a:lumMod val="75000"/>
                    <a:lumOff val="25000"/>
                  </a:sysClr>
                </a:solidFill>
                <a:effectLst/>
                <a:uLnTx/>
                <a:uFillTx/>
                <a:latin typeface="Arial"/>
                <a:ea typeface="+mn-ea"/>
                <a:cs typeface="+mn-cs"/>
              </a:rPr>
              <a:t>warninG</a:t>
            </a:r>
            <a:r>
              <a:rPr kumimoji="0" lang="en-US" sz="2800" b="1" i="0" u="none" strike="noStrike" kern="1200" cap="none" spc="0" normalizeH="0" baseline="0" noProof="0" dirty="0">
                <a:ln>
                  <a:noFill/>
                </a:ln>
                <a:solidFill>
                  <a:sysClr val="windowText" lastClr="000000">
                    <a:lumMod val="75000"/>
                    <a:lumOff val="25000"/>
                  </a:sysClr>
                </a:solidFill>
                <a:effectLst/>
                <a:uLnTx/>
                <a:uFillTx/>
                <a:latin typeface="Arial"/>
                <a:ea typeface="+mn-ea"/>
                <a:cs typeface="+mn-cs"/>
              </a:rPr>
              <a:t> and </a:t>
            </a:r>
            <a:r>
              <a:rPr kumimoji="0" lang="en-US" sz="2800" b="1" i="0" u="none" strike="noStrike" kern="1200" cap="none" spc="0" normalizeH="0" baseline="0" noProof="0" dirty="0" err="1">
                <a:ln>
                  <a:noFill/>
                </a:ln>
                <a:solidFill>
                  <a:sysClr val="windowText" lastClr="000000">
                    <a:lumMod val="75000"/>
                    <a:lumOff val="25000"/>
                  </a:sysClr>
                </a:solidFill>
                <a:effectLst/>
                <a:uLnTx/>
                <a:uFillTx/>
                <a:latin typeface="Arial"/>
                <a:ea typeface="+mn-ea"/>
                <a:cs typeface="+mn-cs"/>
              </a:rPr>
              <a:t>AnaLysIs</a:t>
            </a:r>
            <a:r>
              <a:rPr kumimoji="0" lang="en-US" sz="2800" b="1" i="0" u="none" strike="noStrike" kern="1200" cap="none" spc="0" normalizeH="0" baseline="0" noProof="0" dirty="0">
                <a:ln>
                  <a:noFill/>
                </a:ln>
                <a:solidFill>
                  <a:sysClr val="windowText" lastClr="000000">
                    <a:lumMod val="75000"/>
                    <a:lumOff val="25000"/>
                  </a:sysClr>
                </a:solidFill>
                <a:effectLst/>
                <a:uLnTx/>
                <a:uFillTx/>
                <a:latin typeface="Arial"/>
                <a:ea typeface="+mn-ea"/>
                <a:cs typeface="+mn-cs"/>
              </a:rPr>
              <a:t> </a:t>
            </a:r>
            <a:r>
              <a:rPr kumimoji="0" lang="en-US" sz="2800" b="1" i="0" u="none" strike="noStrike" kern="1200" cap="none" spc="0" normalizeH="0" baseline="0" noProof="0" dirty="0" err="1">
                <a:ln>
                  <a:noFill/>
                </a:ln>
                <a:solidFill>
                  <a:sysClr val="windowText" lastClr="000000">
                    <a:lumMod val="75000"/>
                    <a:lumOff val="25000"/>
                  </a:sysClr>
                </a:solidFill>
                <a:effectLst/>
                <a:uLnTx/>
                <a:uFillTx/>
                <a:latin typeface="Arial"/>
                <a:ea typeface="+mn-ea"/>
                <a:cs typeface="+mn-cs"/>
              </a:rPr>
              <a:t>sysTEm</a:t>
            </a:r>
            <a:r>
              <a:rPr kumimoji="0" lang="en-US" sz="2800" b="1" i="0" u="none" strike="noStrike" kern="1200" cap="none" spc="0" normalizeH="0" baseline="0" noProof="0" dirty="0">
                <a:ln>
                  <a:noFill/>
                </a:ln>
                <a:solidFill>
                  <a:sysClr val="windowText" lastClr="000000">
                    <a:lumMod val="75000"/>
                    <a:lumOff val="25000"/>
                  </a:sysClr>
                </a:solidFill>
                <a:effectLst/>
                <a:uLnTx/>
                <a:uFillTx/>
                <a:latin typeface="Arial"/>
                <a:ea typeface="+mn-ea"/>
                <a:cs typeface="+mn-cs"/>
              </a:rPr>
              <a:t> </a:t>
            </a:r>
          </a:p>
          <a:p>
            <a:pPr marL="0" marR="0" lvl="0" indent="0" algn="ctr" defTabSz="914400" rtl="0" eaLnBrk="1" fontAlgn="auto" latinLnBrk="0" hangingPunct="1">
              <a:lnSpc>
                <a:spcPct val="100000"/>
              </a:lnSpc>
              <a:spcBef>
                <a:spcPct val="20000"/>
              </a:spcBef>
              <a:spcAft>
                <a:spcPts val="0"/>
              </a:spcAft>
              <a:buClr>
                <a:srgbClr val="D16349"/>
              </a:buClr>
              <a:buSzPct val="85000"/>
              <a:buFont typeface="Arial" pitchFamily="34" charset="0"/>
              <a:buNone/>
              <a:tabLst/>
              <a:defRPr/>
            </a:pPr>
            <a:r>
              <a:rPr kumimoji="0" lang="en-US" sz="2800" b="1" i="0" u="none" strike="noStrike" kern="1200" cap="none" spc="0" normalizeH="0" baseline="0" noProof="0" dirty="0">
                <a:ln>
                  <a:noFill/>
                </a:ln>
                <a:solidFill>
                  <a:sysClr val="windowText" lastClr="000000">
                    <a:lumMod val="75000"/>
                    <a:lumOff val="25000"/>
                  </a:sysClr>
                </a:solidFill>
                <a:effectLst/>
                <a:uLnTx/>
                <a:uFillTx/>
                <a:latin typeface="Arial"/>
                <a:ea typeface="+mn-ea"/>
                <a:cs typeface="+mn-cs"/>
              </a:rPr>
              <a:t>for release and dispersion of contaminants.</a:t>
            </a:r>
          </a:p>
          <a:p>
            <a:pPr algn="just">
              <a:spcAft>
                <a:spcPts val="600"/>
              </a:spcAft>
            </a:pPr>
            <a:endParaRPr lang="en-US" sz="2400" noProof="0" dirty="0">
              <a:latin typeface="+mn-lt"/>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1CEF25-D38E-5CB9-1637-C7EB9A2DB864}"/>
            </a:ext>
          </a:extLst>
        </p:cNvPr>
        <p:cNvGrpSpPr/>
        <p:nvPr/>
      </p:nvGrpSpPr>
      <p:grpSpPr>
        <a:xfrm>
          <a:off x="0" y="0"/>
          <a:ext cx="0" cy="0"/>
          <a:chOff x="0" y="0"/>
          <a:chExt cx="0" cy="0"/>
        </a:xfrm>
      </p:grpSpPr>
      <p:sp>
        <p:nvSpPr>
          <p:cNvPr id="3" name="pole tekstowe 2">
            <a:extLst>
              <a:ext uri="{FF2B5EF4-FFF2-40B4-BE49-F238E27FC236}">
                <a16:creationId xmlns:a16="http://schemas.microsoft.com/office/drawing/2014/main" id="{14CBC3B2-4BC1-C5BA-119E-9DF88AD2133D}"/>
              </a:ext>
            </a:extLst>
          </p:cNvPr>
          <p:cNvSpPr txBox="1"/>
          <p:nvPr/>
        </p:nvSpPr>
        <p:spPr>
          <a:xfrm>
            <a:off x="1" y="-29890"/>
            <a:ext cx="11522074" cy="400110"/>
          </a:xfrm>
          <a:prstGeom prst="rect">
            <a:avLst/>
          </a:prstGeom>
          <a:solidFill>
            <a:schemeClr val="bg1"/>
          </a:solidFill>
          <a:ln>
            <a:solidFill>
              <a:schemeClr val="tx1"/>
            </a:solidFill>
          </a:ln>
        </p:spPr>
        <p:txBody>
          <a:bodyPr wrap="square" rtlCol="0">
            <a:spAutoFit/>
          </a:bodyPr>
          <a:lstStyle/>
          <a:p>
            <a:pPr algn="ctr"/>
            <a:r>
              <a:rPr lang="en-US" sz="2000" noProof="0" dirty="0">
                <a:latin typeface="Arial Narrow" panose="020B0606020202030204" pitchFamily="34" charset="0"/>
              </a:rPr>
              <a:t>PT EGALITE - Early </a:t>
            </a:r>
            <a:r>
              <a:rPr lang="en-US" sz="2000" noProof="0" dirty="0" err="1">
                <a:latin typeface="Arial Narrow" panose="020B0606020202030204" pitchFamily="34" charset="0"/>
              </a:rPr>
              <a:t>warninG</a:t>
            </a:r>
            <a:r>
              <a:rPr lang="en-US" sz="2000" noProof="0" dirty="0">
                <a:latin typeface="Arial Narrow" panose="020B0606020202030204" pitchFamily="34" charset="0"/>
              </a:rPr>
              <a:t> and </a:t>
            </a:r>
            <a:r>
              <a:rPr lang="en-US" sz="2000" noProof="0" dirty="0" err="1">
                <a:latin typeface="Arial Narrow" panose="020B0606020202030204" pitchFamily="34" charset="0"/>
              </a:rPr>
              <a:t>AnaLysIs</a:t>
            </a:r>
            <a:r>
              <a:rPr lang="en-US" sz="2000" noProof="0" dirty="0">
                <a:latin typeface="Arial Narrow" panose="020B0606020202030204" pitchFamily="34" charset="0"/>
              </a:rPr>
              <a:t> </a:t>
            </a:r>
            <a:r>
              <a:rPr lang="en-US" sz="2000" noProof="0" dirty="0" err="1">
                <a:latin typeface="Arial Narrow" panose="020B0606020202030204" pitchFamily="34" charset="0"/>
              </a:rPr>
              <a:t>sysTEm</a:t>
            </a:r>
            <a:r>
              <a:rPr lang="en-US" sz="2000" noProof="0" dirty="0">
                <a:latin typeface="Arial Narrow" panose="020B0606020202030204" pitchFamily="34" charset="0"/>
              </a:rPr>
              <a:t> for release and dispersion of contaminants</a:t>
            </a:r>
          </a:p>
        </p:txBody>
      </p:sp>
      <p:sp>
        <p:nvSpPr>
          <p:cNvPr id="4" name="pole tekstowe 3">
            <a:extLst>
              <a:ext uri="{FF2B5EF4-FFF2-40B4-BE49-F238E27FC236}">
                <a16:creationId xmlns:a16="http://schemas.microsoft.com/office/drawing/2014/main" id="{31CD0A64-7021-F5A0-4CB0-35715761357F}"/>
              </a:ext>
            </a:extLst>
          </p:cNvPr>
          <p:cNvSpPr txBox="1"/>
          <p:nvPr/>
        </p:nvSpPr>
        <p:spPr>
          <a:xfrm>
            <a:off x="3528789" y="359767"/>
            <a:ext cx="7344816" cy="477054"/>
          </a:xfrm>
          <a:prstGeom prst="rect">
            <a:avLst/>
          </a:prstGeom>
          <a:solidFill>
            <a:schemeClr val="bg1"/>
          </a:solidFill>
          <a:ln>
            <a:solidFill>
              <a:schemeClr val="tx1"/>
            </a:solidFill>
          </a:ln>
        </p:spPr>
        <p:txBody>
          <a:bodyPr wrap="square" rtlCol="0">
            <a:spAutoFit/>
          </a:bodyPr>
          <a:lstStyle/>
          <a:p>
            <a:pPr algn="ctr"/>
            <a:r>
              <a:rPr lang="pl-PL" sz="2500" noProof="0"/>
              <a:t>Second</a:t>
            </a:r>
            <a:r>
              <a:rPr lang="en-US" sz="2500" noProof="0"/>
              <a:t> </a:t>
            </a:r>
            <a:r>
              <a:rPr lang="en-US" sz="2500" noProof="0" dirty="0"/>
              <a:t>dry run</a:t>
            </a:r>
          </a:p>
        </p:txBody>
      </p:sp>
      <p:sp>
        <p:nvSpPr>
          <p:cNvPr id="8" name="pole tekstowe 7">
            <a:extLst>
              <a:ext uri="{FF2B5EF4-FFF2-40B4-BE49-F238E27FC236}">
                <a16:creationId xmlns:a16="http://schemas.microsoft.com/office/drawing/2014/main" id="{03D7CA41-98E5-90E6-1A23-D8349EC7ABBD}"/>
              </a:ext>
            </a:extLst>
          </p:cNvPr>
          <p:cNvSpPr txBox="1"/>
          <p:nvPr/>
        </p:nvSpPr>
        <p:spPr>
          <a:xfrm>
            <a:off x="-11414" y="6049560"/>
            <a:ext cx="11522075" cy="430887"/>
          </a:xfrm>
          <a:prstGeom prst="rect">
            <a:avLst/>
          </a:prstGeom>
          <a:solidFill>
            <a:schemeClr val="bg1"/>
          </a:solidFill>
        </p:spPr>
        <p:txBody>
          <a:bodyPr wrap="square" rtlCol="0">
            <a:spAutoFit/>
          </a:bodyPr>
          <a:lstStyle/>
          <a:p>
            <a:pPr algn="ctr"/>
            <a:r>
              <a:rPr lang="en-US" sz="2200" noProof="0" dirty="0">
                <a:latin typeface="Arial Narrow" panose="020B0606020202030204" pitchFamily="34" charset="0"/>
              </a:rPr>
              <a:t>Relative FSS </a:t>
            </a:r>
            <a:r>
              <a:rPr lang="en-US" sz="2200" noProof="0">
                <a:latin typeface="Arial Narrow" panose="020B0606020202030204" pitchFamily="34" charset="0"/>
              </a:rPr>
              <a:t>– </a:t>
            </a:r>
            <a:r>
              <a:rPr lang="pl-PL" sz="2200" noProof="0">
                <a:latin typeface="Arial Narrow" panose="020B0606020202030204" pitchFamily="34" charset="0"/>
              </a:rPr>
              <a:t>dry deposition</a:t>
            </a:r>
            <a:endParaRPr lang="en-US" sz="2200" noProof="0" dirty="0">
              <a:latin typeface="Arial Narrow" panose="020B0606020202030204" pitchFamily="34" charset="0"/>
            </a:endParaRPr>
          </a:p>
        </p:txBody>
      </p:sp>
      <p:sp>
        <p:nvSpPr>
          <p:cNvPr id="6" name="pole tekstowe 5">
            <a:extLst>
              <a:ext uri="{FF2B5EF4-FFF2-40B4-BE49-F238E27FC236}">
                <a16:creationId xmlns:a16="http://schemas.microsoft.com/office/drawing/2014/main" id="{66D30DB1-8941-0B9A-3A1B-8646FE7D58B0}"/>
              </a:ext>
            </a:extLst>
          </p:cNvPr>
          <p:cNvSpPr txBox="1"/>
          <p:nvPr/>
        </p:nvSpPr>
        <p:spPr>
          <a:xfrm>
            <a:off x="-11414" y="792976"/>
            <a:ext cx="11522075" cy="430887"/>
          </a:xfrm>
          <a:prstGeom prst="rect">
            <a:avLst/>
          </a:prstGeom>
          <a:solidFill>
            <a:schemeClr val="bg1"/>
          </a:solidFill>
        </p:spPr>
        <p:txBody>
          <a:bodyPr wrap="square" rtlCol="0">
            <a:spAutoFit/>
          </a:bodyPr>
          <a:lstStyle/>
          <a:p>
            <a:pPr algn="ctr"/>
            <a:r>
              <a:rPr lang="en-US" sz="2200" noProof="0" dirty="0">
                <a:latin typeface="Arial Narrow" panose="020B0606020202030204" pitchFamily="34" charset="0"/>
              </a:rPr>
              <a:t>Comparison of MCH/DWD/IMWM results of dry run – release from ISAR NPP (high resolution simulation)</a:t>
            </a:r>
          </a:p>
        </p:txBody>
      </p:sp>
      <p:pic>
        <p:nvPicPr>
          <p:cNvPr id="5" name="Obraz 4">
            <a:extLst>
              <a:ext uri="{FF2B5EF4-FFF2-40B4-BE49-F238E27FC236}">
                <a16:creationId xmlns:a16="http://schemas.microsoft.com/office/drawing/2014/main" id="{510297AB-7537-41CC-57E5-51F10C485C86}"/>
              </a:ext>
            </a:extLst>
          </p:cNvPr>
          <p:cNvPicPr>
            <a:picLocks/>
          </p:cNvPicPr>
          <p:nvPr/>
        </p:nvPicPr>
        <p:blipFill>
          <a:blip r:embed="rId3"/>
          <a:stretch>
            <a:fillRect/>
          </a:stretch>
        </p:blipFill>
        <p:spPr>
          <a:xfrm>
            <a:off x="0" y="1800000"/>
            <a:ext cx="11520000" cy="3492000"/>
          </a:xfrm>
          <a:prstGeom prst="rect">
            <a:avLst/>
          </a:prstGeom>
        </p:spPr>
      </p:pic>
    </p:spTree>
    <p:extLst>
      <p:ext uri="{BB962C8B-B14F-4D97-AF65-F5344CB8AC3E}">
        <p14:creationId xmlns:p14="http://schemas.microsoft.com/office/powerpoint/2010/main" val="355911075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43C937-E6A5-765A-2864-32864DE92D40}"/>
            </a:ext>
          </a:extLst>
        </p:cNvPr>
        <p:cNvGrpSpPr/>
        <p:nvPr/>
      </p:nvGrpSpPr>
      <p:grpSpPr>
        <a:xfrm>
          <a:off x="0" y="0"/>
          <a:ext cx="0" cy="0"/>
          <a:chOff x="0" y="0"/>
          <a:chExt cx="0" cy="0"/>
        </a:xfrm>
      </p:grpSpPr>
      <p:sp>
        <p:nvSpPr>
          <p:cNvPr id="3" name="pole tekstowe 2">
            <a:extLst>
              <a:ext uri="{FF2B5EF4-FFF2-40B4-BE49-F238E27FC236}">
                <a16:creationId xmlns:a16="http://schemas.microsoft.com/office/drawing/2014/main" id="{5081BEE3-577A-D63F-87D1-189F0DF72686}"/>
              </a:ext>
            </a:extLst>
          </p:cNvPr>
          <p:cNvSpPr txBox="1"/>
          <p:nvPr/>
        </p:nvSpPr>
        <p:spPr>
          <a:xfrm>
            <a:off x="1" y="-29890"/>
            <a:ext cx="11522074" cy="400110"/>
          </a:xfrm>
          <a:prstGeom prst="rect">
            <a:avLst/>
          </a:prstGeom>
          <a:solidFill>
            <a:schemeClr val="bg1"/>
          </a:solidFill>
          <a:ln>
            <a:solidFill>
              <a:schemeClr val="tx1"/>
            </a:solidFill>
          </a:ln>
        </p:spPr>
        <p:txBody>
          <a:bodyPr wrap="square" rtlCol="0">
            <a:spAutoFit/>
          </a:bodyPr>
          <a:lstStyle/>
          <a:p>
            <a:pPr algn="ctr"/>
            <a:r>
              <a:rPr lang="en-US" sz="2000" noProof="0" dirty="0">
                <a:latin typeface="Arial Narrow" panose="020B0606020202030204" pitchFamily="34" charset="0"/>
              </a:rPr>
              <a:t>PT EGALITE - Early </a:t>
            </a:r>
            <a:r>
              <a:rPr lang="en-US" sz="2000" noProof="0" dirty="0" err="1">
                <a:latin typeface="Arial Narrow" panose="020B0606020202030204" pitchFamily="34" charset="0"/>
              </a:rPr>
              <a:t>warninG</a:t>
            </a:r>
            <a:r>
              <a:rPr lang="en-US" sz="2000" noProof="0" dirty="0">
                <a:latin typeface="Arial Narrow" panose="020B0606020202030204" pitchFamily="34" charset="0"/>
              </a:rPr>
              <a:t> and </a:t>
            </a:r>
            <a:r>
              <a:rPr lang="en-US" sz="2000" noProof="0" dirty="0" err="1">
                <a:latin typeface="Arial Narrow" panose="020B0606020202030204" pitchFamily="34" charset="0"/>
              </a:rPr>
              <a:t>AnaLysIs</a:t>
            </a:r>
            <a:r>
              <a:rPr lang="en-US" sz="2000" noProof="0" dirty="0">
                <a:latin typeface="Arial Narrow" panose="020B0606020202030204" pitchFamily="34" charset="0"/>
              </a:rPr>
              <a:t> </a:t>
            </a:r>
            <a:r>
              <a:rPr lang="en-US" sz="2000" noProof="0" dirty="0" err="1">
                <a:latin typeface="Arial Narrow" panose="020B0606020202030204" pitchFamily="34" charset="0"/>
              </a:rPr>
              <a:t>sysTEm</a:t>
            </a:r>
            <a:r>
              <a:rPr lang="en-US" sz="2000" noProof="0" dirty="0">
                <a:latin typeface="Arial Narrow" panose="020B0606020202030204" pitchFamily="34" charset="0"/>
              </a:rPr>
              <a:t> for release and dispersion of contaminants</a:t>
            </a:r>
          </a:p>
        </p:txBody>
      </p:sp>
      <p:sp>
        <p:nvSpPr>
          <p:cNvPr id="4" name="pole tekstowe 3">
            <a:extLst>
              <a:ext uri="{FF2B5EF4-FFF2-40B4-BE49-F238E27FC236}">
                <a16:creationId xmlns:a16="http://schemas.microsoft.com/office/drawing/2014/main" id="{6C373E2F-6C8D-1C53-F6C6-A575EFD3E68D}"/>
              </a:ext>
            </a:extLst>
          </p:cNvPr>
          <p:cNvSpPr txBox="1"/>
          <p:nvPr/>
        </p:nvSpPr>
        <p:spPr>
          <a:xfrm>
            <a:off x="3528789" y="359767"/>
            <a:ext cx="7344816" cy="477054"/>
          </a:xfrm>
          <a:prstGeom prst="rect">
            <a:avLst/>
          </a:prstGeom>
          <a:solidFill>
            <a:schemeClr val="bg1"/>
          </a:solidFill>
          <a:ln>
            <a:solidFill>
              <a:schemeClr val="tx1"/>
            </a:solidFill>
          </a:ln>
        </p:spPr>
        <p:txBody>
          <a:bodyPr wrap="square" rtlCol="0">
            <a:spAutoFit/>
          </a:bodyPr>
          <a:lstStyle/>
          <a:p>
            <a:pPr algn="ctr"/>
            <a:r>
              <a:rPr lang="pl-PL" sz="2500" noProof="0"/>
              <a:t>Second</a:t>
            </a:r>
            <a:r>
              <a:rPr lang="en-US" sz="2500" noProof="0"/>
              <a:t> </a:t>
            </a:r>
            <a:r>
              <a:rPr lang="en-US" sz="2500" noProof="0" dirty="0"/>
              <a:t>dry run</a:t>
            </a:r>
          </a:p>
        </p:txBody>
      </p:sp>
      <p:sp>
        <p:nvSpPr>
          <p:cNvPr id="8" name="pole tekstowe 7">
            <a:extLst>
              <a:ext uri="{FF2B5EF4-FFF2-40B4-BE49-F238E27FC236}">
                <a16:creationId xmlns:a16="http://schemas.microsoft.com/office/drawing/2014/main" id="{2C69A93D-BC55-0F4C-0DE0-DBD97B308163}"/>
              </a:ext>
            </a:extLst>
          </p:cNvPr>
          <p:cNvSpPr txBox="1"/>
          <p:nvPr/>
        </p:nvSpPr>
        <p:spPr>
          <a:xfrm>
            <a:off x="-11414" y="6049560"/>
            <a:ext cx="11522075" cy="430887"/>
          </a:xfrm>
          <a:prstGeom prst="rect">
            <a:avLst/>
          </a:prstGeom>
          <a:solidFill>
            <a:schemeClr val="bg1"/>
          </a:solidFill>
        </p:spPr>
        <p:txBody>
          <a:bodyPr wrap="square" rtlCol="0">
            <a:spAutoFit/>
          </a:bodyPr>
          <a:lstStyle/>
          <a:p>
            <a:pPr algn="ctr"/>
            <a:r>
              <a:rPr lang="en-US" sz="2200" noProof="0" dirty="0">
                <a:latin typeface="Arial Narrow" panose="020B0606020202030204" pitchFamily="34" charset="0"/>
              </a:rPr>
              <a:t>Relative FSS </a:t>
            </a:r>
            <a:r>
              <a:rPr lang="en-US" sz="2200" noProof="0">
                <a:latin typeface="Arial Narrow" panose="020B0606020202030204" pitchFamily="34" charset="0"/>
              </a:rPr>
              <a:t>– </a:t>
            </a:r>
            <a:r>
              <a:rPr lang="pl-PL" sz="2200" noProof="0">
                <a:latin typeface="Arial Narrow" panose="020B0606020202030204" pitchFamily="34" charset="0"/>
              </a:rPr>
              <a:t>wet deposition</a:t>
            </a:r>
            <a:endParaRPr lang="en-US" sz="2200" noProof="0" dirty="0">
              <a:latin typeface="Arial Narrow" panose="020B0606020202030204" pitchFamily="34" charset="0"/>
            </a:endParaRPr>
          </a:p>
        </p:txBody>
      </p:sp>
      <p:sp>
        <p:nvSpPr>
          <p:cNvPr id="6" name="pole tekstowe 5">
            <a:extLst>
              <a:ext uri="{FF2B5EF4-FFF2-40B4-BE49-F238E27FC236}">
                <a16:creationId xmlns:a16="http://schemas.microsoft.com/office/drawing/2014/main" id="{67495D8C-6FD2-14E3-B295-285CEFE1FEAC}"/>
              </a:ext>
            </a:extLst>
          </p:cNvPr>
          <p:cNvSpPr txBox="1"/>
          <p:nvPr/>
        </p:nvSpPr>
        <p:spPr>
          <a:xfrm>
            <a:off x="-11414" y="792976"/>
            <a:ext cx="11522075" cy="430887"/>
          </a:xfrm>
          <a:prstGeom prst="rect">
            <a:avLst/>
          </a:prstGeom>
          <a:solidFill>
            <a:schemeClr val="bg1"/>
          </a:solidFill>
        </p:spPr>
        <p:txBody>
          <a:bodyPr wrap="square" rtlCol="0">
            <a:spAutoFit/>
          </a:bodyPr>
          <a:lstStyle/>
          <a:p>
            <a:pPr algn="ctr"/>
            <a:r>
              <a:rPr lang="en-US" sz="2200" noProof="0" dirty="0">
                <a:latin typeface="Arial Narrow" panose="020B0606020202030204" pitchFamily="34" charset="0"/>
              </a:rPr>
              <a:t>Comparison of MCH/DWD/IMWM results of dry run – release from ISAR NPP (high resolution simulation)</a:t>
            </a:r>
          </a:p>
        </p:txBody>
      </p:sp>
      <p:pic>
        <p:nvPicPr>
          <p:cNvPr id="5" name="Obraz 4">
            <a:extLst>
              <a:ext uri="{FF2B5EF4-FFF2-40B4-BE49-F238E27FC236}">
                <a16:creationId xmlns:a16="http://schemas.microsoft.com/office/drawing/2014/main" id="{7EB8C88C-16D0-E74D-4E00-C5D018B34BC1}"/>
              </a:ext>
            </a:extLst>
          </p:cNvPr>
          <p:cNvPicPr>
            <a:picLocks/>
          </p:cNvPicPr>
          <p:nvPr/>
        </p:nvPicPr>
        <p:blipFill>
          <a:blip r:embed="rId3"/>
          <a:stretch>
            <a:fillRect/>
          </a:stretch>
        </p:blipFill>
        <p:spPr>
          <a:xfrm>
            <a:off x="0" y="1799999"/>
            <a:ext cx="11520000" cy="3492000"/>
          </a:xfrm>
          <a:prstGeom prst="rect">
            <a:avLst/>
          </a:prstGeom>
        </p:spPr>
      </p:pic>
    </p:spTree>
    <p:extLst>
      <p:ext uri="{BB962C8B-B14F-4D97-AF65-F5344CB8AC3E}">
        <p14:creationId xmlns:p14="http://schemas.microsoft.com/office/powerpoint/2010/main" val="366280477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4B345A-290E-4F36-66DD-5B377BA0E2CE}"/>
            </a:ext>
          </a:extLst>
        </p:cNvPr>
        <p:cNvGrpSpPr/>
        <p:nvPr/>
      </p:nvGrpSpPr>
      <p:grpSpPr>
        <a:xfrm>
          <a:off x="0" y="0"/>
          <a:ext cx="0" cy="0"/>
          <a:chOff x="0" y="0"/>
          <a:chExt cx="0" cy="0"/>
        </a:xfrm>
      </p:grpSpPr>
      <p:pic>
        <p:nvPicPr>
          <p:cNvPr id="10" name="Obraz 9">
            <a:extLst>
              <a:ext uri="{FF2B5EF4-FFF2-40B4-BE49-F238E27FC236}">
                <a16:creationId xmlns:a16="http://schemas.microsoft.com/office/drawing/2014/main" id="{1B2CB713-8F69-4DE1-1B76-41016B938CA9}"/>
              </a:ext>
            </a:extLst>
          </p:cNvPr>
          <p:cNvPicPr>
            <a:picLocks noChangeAspect="1"/>
          </p:cNvPicPr>
          <p:nvPr/>
        </p:nvPicPr>
        <p:blipFill>
          <a:blip r:embed="rId3"/>
          <a:stretch>
            <a:fillRect/>
          </a:stretch>
        </p:blipFill>
        <p:spPr>
          <a:xfrm>
            <a:off x="504453" y="935831"/>
            <a:ext cx="10526284" cy="5256000"/>
          </a:xfrm>
          <a:prstGeom prst="rect">
            <a:avLst/>
          </a:prstGeom>
        </p:spPr>
      </p:pic>
      <p:sp>
        <p:nvSpPr>
          <p:cNvPr id="9" name="pole tekstowe 8">
            <a:extLst>
              <a:ext uri="{FF2B5EF4-FFF2-40B4-BE49-F238E27FC236}">
                <a16:creationId xmlns:a16="http://schemas.microsoft.com/office/drawing/2014/main" id="{5DC2338C-2796-8231-09A0-9DA7DE6609DD}"/>
              </a:ext>
            </a:extLst>
          </p:cNvPr>
          <p:cNvSpPr txBox="1"/>
          <p:nvPr/>
        </p:nvSpPr>
        <p:spPr>
          <a:xfrm>
            <a:off x="0" y="6141893"/>
            <a:ext cx="11510660" cy="369332"/>
          </a:xfrm>
          <a:prstGeom prst="rect">
            <a:avLst/>
          </a:prstGeom>
          <a:solidFill>
            <a:schemeClr val="bg1"/>
          </a:solidFill>
          <a:ln>
            <a:solidFill>
              <a:schemeClr val="tx1"/>
            </a:solidFill>
          </a:ln>
        </p:spPr>
        <p:txBody>
          <a:bodyPr wrap="square" tIns="0" bIns="0" rtlCol="0">
            <a:spAutoFit/>
          </a:bodyPr>
          <a:lstStyle/>
          <a:p>
            <a:pPr lvl="0" algn="ctr">
              <a:defRPr/>
            </a:pPr>
            <a:r>
              <a:rPr lang="en-US" sz="2400" dirty="0">
                <a:solidFill>
                  <a:prstClr val="black"/>
                </a:solidFill>
                <a:latin typeface="Arial Narrow" panose="020B0606020202030204" pitchFamily="34" charset="0"/>
              </a:rPr>
              <a:t>Relative FSS – concentration</a:t>
            </a:r>
            <a:r>
              <a:rPr lang="pl-PL" sz="2400" dirty="0">
                <a:solidFill>
                  <a:prstClr val="black"/>
                </a:solidFill>
                <a:latin typeface="Arial Narrow" panose="020B0606020202030204" pitchFamily="34" charset="0"/>
              </a:rPr>
              <a:t>. </a:t>
            </a:r>
            <a:r>
              <a:rPr kumimoji="0" lang="pl-PL" sz="2200" b="0" i="0" u="none" strike="noStrike" kern="1200" cap="none" spc="0" normalizeH="0" baseline="0" noProof="0" dirty="0">
                <a:ln>
                  <a:noFill/>
                </a:ln>
                <a:solidFill>
                  <a:prstClr val="black"/>
                </a:solidFill>
                <a:effectLst/>
                <a:uLnTx/>
                <a:uFillTx/>
                <a:latin typeface="Arial" pitchFamily="34" charset="0"/>
                <a:ea typeface="+mn-ea"/>
                <a:cs typeface="+mn-cs"/>
              </a:rPr>
              <a:t>Upper </a:t>
            </a:r>
            <a:r>
              <a:rPr kumimoji="0" lang="pl-PL" sz="2200" b="0" i="0" u="none" strike="noStrike" kern="1200" cap="none" spc="0" normalizeH="0" baseline="0" noProof="0" dirty="0" err="1">
                <a:ln>
                  <a:noFill/>
                </a:ln>
                <a:solidFill>
                  <a:prstClr val="black"/>
                </a:solidFill>
                <a:effectLst/>
                <a:uLnTx/>
                <a:uFillTx/>
                <a:latin typeface="Arial" pitchFamily="34" charset="0"/>
                <a:ea typeface="+mn-ea"/>
                <a:cs typeface="+mn-cs"/>
              </a:rPr>
              <a:t>row</a:t>
            </a:r>
            <a:r>
              <a:rPr kumimoji="0" lang="pl-PL" sz="2200" b="0" i="0" u="none" strike="noStrike" kern="1200" cap="none" spc="0" normalizeH="0" baseline="0" noProof="0" dirty="0">
                <a:ln>
                  <a:noFill/>
                </a:ln>
                <a:solidFill>
                  <a:prstClr val="black"/>
                </a:solidFill>
                <a:effectLst/>
                <a:uLnTx/>
                <a:uFillTx/>
                <a:latin typeface="Arial" pitchFamily="34" charset="0"/>
                <a:ea typeface="+mn-ea"/>
                <a:cs typeface="+mn-cs"/>
              </a:rPr>
              <a:t> – f</a:t>
            </a:r>
            <a:r>
              <a:rPr kumimoji="0" lang="en-US" sz="2200" b="0" i="0" u="none" strike="noStrike" kern="1200" cap="none" spc="0" normalizeH="0" baseline="0" noProof="0" dirty="0" err="1">
                <a:ln>
                  <a:noFill/>
                </a:ln>
                <a:solidFill>
                  <a:prstClr val="black"/>
                </a:solidFill>
                <a:effectLst/>
                <a:uLnTx/>
                <a:uFillTx/>
                <a:latin typeface="Arial" pitchFamily="34" charset="0"/>
                <a:ea typeface="+mn-ea"/>
                <a:cs typeface="+mn-cs"/>
              </a:rPr>
              <a:t>irst</a:t>
            </a:r>
            <a:r>
              <a:rPr kumimoji="0" lang="en-US" sz="2200" b="0" i="0" u="none" strike="noStrike" kern="1200" cap="none" spc="0" normalizeH="0" baseline="0" noProof="0" dirty="0">
                <a:ln>
                  <a:noFill/>
                </a:ln>
                <a:solidFill>
                  <a:prstClr val="black"/>
                </a:solidFill>
                <a:effectLst/>
                <a:uLnTx/>
                <a:uFillTx/>
                <a:latin typeface="Arial" pitchFamily="34" charset="0"/>
                <a:ea typeface="+mn-ea"/>
                <a:cs typeface="+mn-cs"/>
              </a:rPr>
              <a:t> dry run</a:t>
            </a:r>
            <a:r>
              <a:rPr kumimoji="0" lang="pl-PL" sz="2200" b="0" i="0" u="none" strike="noStrike" kern="1200" cap="none" spc="0" normalizeH="0" baseline="0" noProof="0" dirty="0">
                <a:ln>
                  <a:noFill/>
                </a:ln>
                <a:solidFill>
                  <a:prstClr val="black"/>
                </a:solidFill>
                <a:effectLst/>
                <a:uLnTx/>
                <a:uFillTx/>
                <a:latin typeface="Arial" pitchFamily="34" charset="0"/>
                <a:ea typeface="+mn-ea"/>
                <a:cs typeface="+mn-cs"/>
              </a:rPr>
              <a:t>; </a:t>
            </a:r>
            <a:r>
              <a:rPr kumimoji="0" lang="pl-PL" sz="2200" b="0" i="0" u="none" strike="noStrike" kern="1200" cap="none" spc="0" normalizeH="0" baseline="0" noProof="0" dirty="0" err="1">
                <a:ln>
                  <a:noFill/>
                </a:ln>
                <a:solidFill>
                  <a:prstClr val="black"/>
                </a:solidFill>
                <a:effectLst/>
                <a:uLnTx/>
                <a:uFillTx/>
                <a:latin typeface="Arial" pitchFamily="34" charset="0"/>
                <a:ea typeface="+mn-ea"/>
                <a:cs typeface="+mn-cs"/>
              </a:rPr>
              <a:t>lower</a:t>
            </a:r>
            <a:r>
              <a:rPr kumimoji="0" lang="pl-PL" sz="2200" b="0" i="0" u="none" strike="noStrike" kern="1200" cap="none" spc="0" normalizeH="0" baseline="0" noProof="0" dirty="0">
                <a:ln>
                  <a:noFill/>
                </a:ln>
                <a:solidFill>
                  <a:prstClr val="black"/>
                </a:solidFill>
                <a:effectLst/>
                <a:uLnTx/>
                <a:uFillTx/>
                <a:latin typeface="Arial" pitchFamily="34" charset="0"/>
                <a:ea typeface="+mn-ea"/>
                <a:cs typeface="+mn-cs"/>
              </a:rPr>
              <a:t> </a:t>
            </a:r>
            <a:r>
              <a:rPr kumimoji="0" lang="pl-PL" sz="2200" b="0" i="0" u="none" strike="noStrike" kern="1200" cap="none" spc="0" normalizeH="0" baseline="0" noProof="0" dirty="0" err="1">
                <a:ln>
                  <a:noFill/>
                </a:ln>
                <a:solidFill>
                  <a:prstClr val="black"/>
                </a:solidFill>
                <a:effectLst/>
                <a:uLnTx/>
                <a:uFillTx/>
                <a:latin typeface="Arial" pitchFamily="34" charset="0"/>
                <a:ea typeface="+mn-ea"/>
                <a:cs typeface="+mn-cs"/>
              </a:rPr>
              <a:t>row</a:t>
            </a:r>
            <a:r>
              <a:rPr kumimoji="0" lang="pl-PL" sz="2200" b="0" i="0" u="none" strike="noStrike" kern="1200" cap="none" spc="0" normalizeH="0" baseline="0" noProof="0" dirty="0">
                <a:ln>
                  <a:noFill/>
                </a:ln>
                <a:solidFill>
                  <a:prstClr val="black"/>
                </a:solidFill>
                <a:effectLst/>
                <a:uLnTx/>
                <a:uFillTx/>
                <a:latin typeface="Arial" pitchFamily="34" charset="0"/>
                <a:ea typeface="+mn-ea"/>
                <a:cs typeface="+mn-cs"/>
              </a:rPr>
              <a:t> – </a:t>
            </a:r>
            <a:r>
              <a:rPr kumimoji="0" lang="pl-PL" sz="2200" b="0" i="0" u="none" strike="noStrike" kern="1200" cap="none" spc="0" normalizeH="0" baseline="0" noProof="0" dirty="0" err="1">
                <a:ln>
                  <a:noFill/>
                </a:ln>
                <a:solidFill>
                  <a:prstClr val="black"/>
                </a:solidFill>
                <a:effectLst/>
                <a:uLnTx/>
                <a:uFillTx/>
                <a:latin typeface="Arial" pitchFamily="34" charset="0"/>
                <a:ea typeface="+mn-ea"/>
                <a:cs typeface="+mn-cs"/>
              </a:rPr>
              <a:t>second</a:t>
            </a:r>
            <a:r>
              <a:rPr kumimoji="0" lang="pl-PL" sz="2200" b="0" i="0" u="none" strike="noStrike" kern="1200" cap="none" spc="0" normalizeH="0" baseline="0" noProof="0" dirty="0">
                <a:ln>
                  <a:noFill/>
                </a:ln>
                <a:solidFill>
                  <a:prstClr val="black"/>
                </a:solidFill>
                <a:effectLst/>
                <a:uLnTx/>
                <a:uFillTx/>
                <a:latin typeface="Arial" pitchFamily="34" charset="0"/>
                <a:ea typeface="+mn-ea"/>
                <a:cs typeface="+mn-cs"/>
              </a:rPr>
              <a:t> </a:t>
            </a:r>
            <a:r>
              <a:rPr kumimoji="0" lang="pl-PL" sz="2200" b="0" i="0" u="none" strike="noStrike" kern="1200" cap="none" spc="0" normalizeH="0" baseline="0" noProof="0" dirty="0" err="1">
                <a:ln>
                  <a:noFill/>
                </a:ln>
                <a:solidFill>
                  <a:prstClr val="black"/>
                </a:solidFill>
                <a:effectLst/>
                <a:uLnTx/>
                <a:uFillTx/>
                <a:latin typeface="Arial" pitchFamily="34" charset="0"/>
                <a:ea typeface="+mn-ea"/>
                <a:cs typeface="+mn-cs"/>
              </a:rPr>
              <a:t>dry</a:t>
            </a:r>
            <a:r>
              <a:rPr kumimoji="0" lang="pl-PL" sz="2200" b="0" i="0" u="none" strike="noStrike" kern="1200" cap="none" spc="0" normalizeH="0" baseline="0" noProof="0" dirty="0">
                <a:ln>
                  <a:noFill/>
                </a:ln>
                <a:solidFill>
                  <a:prstClr val="black"/>
                </a:solidFill>
                <a:effectLst/>
                <a:uLnTx/>
                <a:uFillTx/>
                <a:latin typeface="Arial" pitchFamily="34" charset="0"/>
                <a:ea typeface="+mn-ea"/>
                <a:cs typeface="+mn-cs"/>
              </a:rPr>
              <a:t> run</a:t>
            </a:r>
            <a:endParaRPr kumimoji="0" lang="en-US" sz="2200" b="0" i="0" u="none" strike="noStrike" kern="1200" cap="none" spc="0" normalizeH="0" baseline="0" noProof="0" dirty="0">
              <a:ln>
                <a:noFill/>
              </a:ln>
              <a:solidFill>
                <a:prstClr val="black"/>
              </a:solidFill>
              <a:effectLst/>
              <a:uLnTx/>
              <a:uFillTx/>
              <a:latin typeface="Arial" pitchFamily="34" charset="0"/>
              <a:ea typeface="+mn-ea"/>
              <a:cs typeface="+mn-cs"/>
            </a:endParaRPr>
          </a:p>
        </p:txBody>
      </p:sp>
      <p:sp>
        <p:nvSpPr>
          <p:cNvPr id="11" name="pole tekstowe 10">
            <a:extLst>
              <a:ext uri="{FF2B5EF4-FFF2-40B4-BE49-F238E27FC236}">
                <a16:creationId xmlns:a16="http://schemas.microsoft.com/office/drawing/2014/main" id="{8F0DD6DC-37C7-1D31-46E8-F4F1D11D0549}"/>
              </a:ext>
            </a:extLst>
          </p:cNvPr>
          <p:cNvSpPr txBox="1"/>
          <p:nvPr/>
        </p:nvSpPr>
        <p:spPr>
          <a:xfrm>
            <a:off x="1" y="-29890"/>
            <a:ext cx="11522074" cy="400110"/>
          </a:xfrm>
          <a:prstGeom prst="rect">
            <a:avLst/>
          </a:prstGeom>
          <a:solidFill>
            <a:schemeClr val="bg1"/>
          </a:solidFill>
          <a:ln>
            <a:solidFill>
              <a:schemeClr val="tx1"/>
            </a:solidFill>
          </a:ln>
        </p:spPr>
        <p:txBody>
          <a:bodyPr wrap="square" rtlCol="0">
            <a:spAutoFit/>
          </a:bodyPr>
          <a:lstStyle/>
          <a:p>
            <a:pPr algn="ctr"/>
            <a:r>
              <a:rPr lang="en-US" sz="2000" noProof="0" dirty="0">
                <a:latin typeface="Arial Narrow" panose="020B0606020202030204" pitchFamily="34" charset="0"/>
              </a:rPr>
              <a:t>PT EGALITE - Early </a:t>
            </a:r>
            <a:r>
              <a:rPr lang="en-US" sz="2000" noProof="0" dirty="0" err="1">
                <a:latin typeface="Arial Narrow" panose="020B0606020202030204" pitchFamily="34" charset="0"/>
              </a:rPr>
              <a:t>warninG</a:t>
            </a:r>
            <a:r>
              <a:rPr lang="en-US" sz="2000" noProof="0" dirty="0">
                <a:latin typeface="Arial Narrow" panose="020B0606020202030204" pitchFamily="34" charset="0"/>
              </a:rPr>
              <a:t> and </a:t>
            </a:r>
            <a:r>
              <a:rPr lang="en-US" sz="2000" noProof="0" dirty="0" err="1">
                <a:latin typeface="Arial Narrow" panose="020B0606020202030204" pitchFamily="34" charset="0"/>
              </a:rPr>
              <a:t>AnaLysIs</a:t>
            </a:r>
            <a:r>
              <a:rPr lang="en-US" sz="2000" noProof="0" dirty="0">
                <a:latin typeface="Arial Narrow" panose="020B0606020202030204" pitchFamily="34" charset="0"/>
              </a:rPr>
              <a:t> </a:t>
            </a:r>
            <a:r>
              <a:rPr lang="en-US" sz="2000" noProof="0" dirty="0" err="1">
                <a:latin typeface="Arial Narrow" panose="020B0606020202030204" pitchFamily="34" charset="0"/>
              </a:rPr>
              <a:t>sysTEm</a:t>
            </a:r>
            <a:r>
              <a:rPr lang="en-US" sz="2000" noProof="0" dirty="0">
                <a:latin typeface="Arial Narrow" panose="020B0606020202030204" pitchFamily="34" charset="0"/>
              </a:rPr>
              <a:t> for release and dispersion of contaminants</a:t>
            </a:r>
          </a:p>
        </p:txBody>
      </p:sp>
    </p:spTree>
    <p:extLst>
      <p:ext uri="{BB962C8B-B14F-4D97-AF65-F5344CB8AC3E}">
        <p14:creationId xmlns:p14="http://schemas.microsoft.com/office/powerpoint/2010/main" val="118481519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99C656-3696-0904-0C81-E5D5DF6A570E}"/>
            </a:ext>
          </a:extLst>
        </p:cNvPr>
        <p:cNvGrpSpPr/>
        <p:nvPr/>
      </p:nvGrpSpPr>
      <p:grpSpPr>
        <a:xfrm>
          <a:off x="0" y="0"/>
          <a:ext cx="0" cy="0"/>
          <a:chOff x="0" y="0"/>
          <a:chExt cx="0" cy="0"/>
        </a:xfrm>
      </p:grpSpPr>
      <p:sp>
        <p:nvSpPr>
          <p:cNvPr id="11" name="pole tekstowe 10">
            <a:extLst>
              <a:ext uri="{FF2B5EF4-FFF2-40B4-BE49-F238E27FC236}">
                <a16:creationId xmlns:a16="http://schemas.microsoft.com/office/drawing/2014/main" id="{D657100E-0E5A-9B29-1366-76E7D85B167A}"/>
              </a:ext>
            </a:extLst>
          </p:cNvPr>
          <p:cNvSpPr txBox="1"/>
          <p:nvPr/>
        </p:nvSpPr>
        <p:spPr>
          <a:xfrm>
            <a:off x="-11414" y="6049560"/>
            <a:ext cx="11522075" cy="430887"/>
          </a:xfrm>
          <a:prstGeom prst="rect">
            <a:avLst/>
          </a:prstGeom>
          <a:solidFill>
            <a:schemeClr val="bg1"/>
          </a:solidFill>
        </p:spPr>
        <p:txBody>
          <a:bodyPr wrap="square" rtlCol="0">
            <a:spAutoFit/>
          </a:bodyPr>
          <a:lstStyle/>
          <a:p>
            <a:pPr algn="ctr"/>
            <a:r>
              <a:rPr lang="en-US" sz="2200" noProof="0" dirty="0">
                <a:latin typeface="Arial Narrow" panose="020B0606020202030204" pitchFamily="34" charset="0"/>
              </a:rPr>
              <a:t>Evolution of center of mass of fields (conc., dry dep., wet dep.) for high resolution calculations</a:t>
            </a:r>
          </a:p>
        </p:txBody>
      </p:sp>
      <p:sp>
        <p:nvSpPr>
          <p:cNvPr id="2" name="pole tekstowe 1">
            <a:extLst>
              <a:ext uri="{FF2B5EF4-FFF2-40B4-BE49-F238E27FC236}">
                <a16:creationId xmlns:a16="http://schemas.microsoft.com/office/drawing/2014/main" id="{0ED9B3CF-D6B0-05ED-1D39-60E3CD79C184}"/>
              </a:ext>
            </a:extLst>
          </p:cNvPr>
          <p:cNvSpPr txBox="1"/>
          <p:nvPr/>
        </p:nvSpPr>
        <p:spPr>
          <a:xfrm>
            <a:off x="1" y="-29890"/>
            <a:ext cx="11522074" cy="400110"/>
          </a:xfrm>
          <a:prstGeom prst="rect">
            <a:avLst/>
          </a:prstGeom>
          <a:solidFill>
            <a:schemeClr val="bg1"/>
          </a:solidFill>
          <a:ln>
            <a:solidFill>
              <a:schemeClr val="tx1"/>
            </a:solidFill>
          </a:ln>
        </p:spPr>
        <p:txBody>
          <a:bodyPr wrap="square" rtlCol="0">
            <a:spAutoFit/>
          </a:bodyPr>
          <a:lstStyle/>
          <a:p>
            <a:pPr algn="ctr"/>
            <a:r>
              <a:rPr lang="en-US" sz="2000" noProof="0" dirty="0">
                <a:latin typeface="Arial Narrow" panose="020B0606020202030204" pitchFamily="34" charset="0"/>
              </a:rPr>
              <a:t>PT EGALITE - Early </a:t>
            </a:r>
            <a:r>
              <a:rPr lang="en-US" sz="2000" noProof="0" dirty="0" err="1">
                <a:latin typeface="Arial Narrow" panose="020B0606020202030204" pitchFamily="34" charset="0"/>
              </a:rPr>
              <a:t>warninG</a:t>
            </a:r>
            <a:r>
              <a:rPr lang="en-US" sz="2000" noProof="0" dirty="0">
                <a:latin typeface="Arial Narrow" panose="020B0606020202030204" pitchFamily="34" charset="0"/>
              </a:rPr>
              <a:t> and </a:t>
            </a:r>
            <a:r>
              <a:rPr lang="en-US" sz="2000" noProof="0" dirty="0" err="1">
                <a:latin typeface="Arial Narrow" panose="020B0606020202030204" pitchFamily="34" charset="0"/>
              </a:rPr>
              <a:t>AnaLysIs</a:t>
            </a:r>
            <a:r>
              <a:rPr lang="en-US" sz="2000" noProof="0" dirty="0">
                <a:latin typeface="Arial Narrow" panose="020B0606020202030204" pitchFamily="34" charset="0"/>
              </a:rPr>
              <a:t> </a:t>
            </a:r>
            <a:r>
              <a:rPr lang="en-US" sz="2000" noProof="0" dirty="0" err="1">
                <a:latin typeface="Arial Narrow" panose="020B0606020202030204" pitchFamily="34" charset="0"/>
              </a:rPr>
              <a:t>sysTEm</a:t>
            </a:r>
            <a:r>
              <a:rPr lang="en-US" sz="2000" noProof="0" dirty="0">
                <a:latin typeface="Arial Narrow" panose="020B0606020202030204" pitchFamily="34" charset="0"/>
              </a:rPr>
              <a:t> for release and dispersion of contaminants</a:t>
            </a:r>
          </a:p>
        </p:txBody>
      </p:sp>
      <p:sp>
        <p:nvSpPr>
          <p:cNvPr id="4" name="pole tekstowe 3">
            <a:extLst>
              <a:ext uri="{FF2B5EF4-FFF2-40B4-BE49-F238E27FC236}">
                <a16:creationId xmlns:a16="http://schemas.microsoft.com/office/drawing/2014/main" id="{BEFD89DE-13EC-4BDE-EBDE-423CF2238402}"/>
              </a:ext>
            </a:extLst>
          </p:cNvPr>
          <p:cNvSpPr txBox="1"/>
          <p:nvPr/>
        </p:nvSpPr>
        <p:spPr>
          <a:xfrm>
            <a:off x="3528789" y="359767"/>
            <a:ext cx="7344816" cy="477054"/>
          </a:xfrm>
          <a:prstGeom prst="rect">
            <a:avLst/>
          </a:prstGeom>
          <a:solidFill>
            <a:schemeClr val="bg1"/>
          </a:solidFill>
          <a:ln>
            <a:solidFill>
              <a:schemeClr val="tx1"/>
            </a:solidFill>
          </a:ln>
        </p:spPr>
        <p:txBody>
          <a:bodyPr wrap="square" rtlCol="0">
            <a:spAutoFit/>
          </a:bodyPr>
          <a:lstStyle/>
          <a:p>
            <a:pPr algn="ctr"/>
            <a:r>
              <a:rPr lang="pl-PL" sz="2500" noProof="0"/>
              <a:t>Second</a:t>
            </a:r>
            <a:r>
              <a:rPr lang="en-US" sz="2500" noProof="0"/>
              <a:t> </a:t>
            </a:r>
            <a:r>
              <a:rPr lang="en-US" sz="2500" noProof="0" dirty="0"/>
              <a:t>dry run</a:t>
            </a:r>
          </a:p>
        </p:txBody>
      </p:sp>
      <p:pic>
        <p:nvPicPr>
          <p:cNvPr id="7" name="Obraz 6">
            <a:extLst>
              <a:ext uri="{FF2B5EF4-FFF2-40B4-BE49-F238E27FC236}">
                <a16:creationId xmlns:a16="http://schemas.microsoft.com/office/drawing/2014/main" id="{565610DF-77BA-870F-E955-C03DDE65EB39}"/>
              </a:ext>
            </a:extLst>
          </p:cNvPr>
          <p:cNvPicPr>
            <a:picLocks noChangeAspect="1"/>
          </p:cNvPicPr>
          <p:nvPr/>
        </p:nvPicPr>
        <p:blipFill>
          <a:blip r:embed="rId3"/>
          <a:stretch>
            <a:fillRect/>
          </a:stretch>
        </p:blipFill>
        <p:spPr>
          <a:xfrm>
            <a:off x="0" y="843771"/>
            <a:ext cx="3564000" cy="1332151"/>
          </a:xfrm>
          <a:prstGeom prst="rect">
            <a:avLst/>
          </a:prstGeom>
          <a:ln>
            <a:solidFill>
              <a:schemeClr val="tx1"/>
            </a:solidFill>
          </a:ln>
        </p:spPr>
      </p:pic>
      <p:sp>
        <p:nvSpPr>
          <p:cNvPr id="8" name="pole tekstowe 7">
            <a:extLst>
              <a:ext uri="{FF2B5EF4-FFF2-40B4-BE49-F238E27FC236}">
                <a16:creationId xmlns:a16="http://schemas.microsoft.com/office/drawing/2014/main" id="{AEB92FFF-1EC8-BEE5-A8DB-23167A9CE663}"/>
              </a:ext>
            </a:extLst>
          </p:cNvPr>
          <p:cNvSpPr txBox="1"/>
          <p:nvPr/>
        </p:nvSpPr>
        <p:spPr>
          <a:xfrm>
            <a:off x="3549326" y="836821"/>
            <a:ext cx="3564000" cy="1315745"/>
          </a:xfrm>
          <a:prstGeom prst="rect">
            <a:avLst/>
          </a:prstGeom>
          <a:solidFill>
            <a:schemeClr val="bg1"/>
          </a:solidFill>
          <a:ln>
            <a:solidFill>
              <a:schemeClr val="tx1"/>
            </a:solidFill>
          </a:ln>
        </p:spPr>
        <p:txBody>
          <a:bodyPr wrap="square" rtlCol="0">
            <a:spAutoFit/>
          </a:bodyPr>
          <a:lstStyle/>
          <a:p>
            <a:pPr algn="just">
              <a:spcAft>
                <a:spcPts val="300"/>
              </a:spcAft>
            </a:pPr>
            <a:r>
              <a:rPr lang="en-US" noProof="0" dirty="0" err="1">
                <a:latin typeface="Arial Narrow" panose="020B0606020202030204" pitchFamily="34" charset="0"/>
              </a:rPr>
              <a:t>x</a:t>
            </a:r>
            <a:r>
              <a:rPr lang="en-US" baseline="-25000" noProof="0" dirty="0" err="1">
                <a:latin typeface="Arial Narrow" panose="020B0606020202030204" pitchFamily="34" charset="0"/>
              </a:rPr>
              <a:t>cm</a:t>
            </a:r>
            <a:r>
              <a:rPr lang="en-US" noProof="0" dirty="0">
                <a:latin typeface="Arial Narrow" panose="020B0606020202030204" pitchFamily="34" charset="0"/>
              </a:rPr>
              <a:t>, </a:t>
            </a:r>
            <a:r>
              <a:rPr lang="en-US" noProof="0" dirty="0" err="1">
                <a:latin typeface="Arial Narrow" panose="020B0606020202030204" pitchFamily="34" charset="0"/>
              </a:rPr>
              <a:t>y</a:t>
            </a:r>
            <a:r>
              <a:rPr lang="en-US" baseline="-25000" noProof="0" dirty="0" err="1">
                <a:latin typeface="Arial Narrow" panose="020B0606020202030204" pitchFamily="34" charset="0"/>
              </a:rPr>
              <a:t>cm</a:t>
            </a:r>
            <a:r>
              <a:rPr lang="en-US" noProof="0" dirty="0">
                <a:latin typeface="Arial Narrow" panose="020B0606020202030204" pitchFamily="34" charset="0"/>
              </a:rPr>
              <a:t>: coordinates od center of mass</a:t>
            </a:r>
          </a:p>
          <a:p>
            <a:pPr algn="just">
              <a:spcAft>
                <a:spcPts val="300"/>
              </a:spcAft>
            </a:pPr>
            <a:r>
              <a:rPr lang="en-US" noProof="0" dirty="0">
                <a:latin typeface="Arial Narrow" panose="020B0606020202030204" pitchFamily="34" charset="0"/>
              </a:rPr>
              <a:t>M – total mass in the system</a:t>
            </a:r>
          </a:p>
          <a:p>
            <a:pPr algn="just">
              <a:spcAft>
                <a:spcPts val="300"/>
              </a:spcAft>
            </a:pPr>
            <a:r>
              <a:rPr lang="en-US" noProof="0" dirty="0" err="1">
                <a:latin typeface="Arial Narrow" panose="020B0606020202030204" pitchFamily="34" charset="0"/>
              </a:rPr>
              <a:t>m</a:t>
            </a:r>
            <a:r>
              <a:rPr lang="en-US" baseline="-25000" noProof="0" dirty="0" err="1">
                <a:latin typeface="Arial Narrow" panose="020B0606020202030204" pitchFamily="34" charset="0"/>
              </a:rPr>
              <a:t>i</a:t>
            </a:r>
            <a:r>
              <a:rPr lang="en-US" noProof="0" dirty="0" err="1">
                <a:latin typeface="Arial Narrow" panose="020B0606020202030204" pitchFamily="34" charset="0"/>
              </a:rPr>
              <a:t>x</a:t>
            </a:r>
            <a:r>
              <a:rPr lang="en-US" baseline="-25000" noProof="0" dirty="0" err="1">
                <a:latin typeface="Arial Narrow" panose="020B0606020202030204" pitchFamily="34" charset="0"/>
              </a:rPr>
              <a:t>i</a:t>
            </a:r>
            <a:r>
              <a:rPr lang="en-US" noProof="0" dirty="0">
                <a:latin typeface="Arial Narrow" panose="020B0606020202030204" pitchFamily="34" charset="0"/>
              </a:rPr>
              <a:t>,– moments of individual masses (x)</a:t>
            </a:r>
          </a:p>
          <a:p>
            <a:pPr algn="just">
              <a:spcAft>
                <a:spcPts val="300"/>
              </a:spcAft>
            </a:pPr>
            <a:r>
              <a:rPr lang="en-US" noProof="0" dirty="0" err="1">
                <a:latin typeface="Arial Narrow" panose="020B0606020202030204" pitchFamily="34" charset="0"/>
              </a:rPr>
              <a:t>m</a:t>
            </a:r>
            <a:r>
              <a:rPr lang="en-US" baseline="-25000" noProof="0" dirty="0" err="1">
                <a:latin typeface="Arial Narrow" panose="020B0606020202030204" pitchFamily="34" charset="0"/>
              </a:rPr>
              <a:t>i</a:t>
            </a:r>
            <a:r>
              <a:rPr lang="en-US" noProof="0" dirty="0" err="1">
                <a:latin typeface="Arial Narrow" panose="020B0606020202030204" pitchFamily="34" charset="0"/>
              </a:rPr>
              <a:t>y</a:t>
            </a:r>
            <a:r>
              <a:rPr lang="en-US" baseline="-25000" noProof="0" dirty="0" err="1">
                <a:latin typeface="Arial Narrow" panose="020B0606020202030204" pitchFamily="34" charset="0"/>
              </a:rPr>
              <a:t>i</a:t>
            </a:r>
            <a:r>
              <a:rPr lang="en-US" noProof="0" dirty="0">
                <a:latin typeface="Arial Narrow" panose="020B0606020202030204" pitchFamily="34" charset="0"/>
              </a:rPr>
              <a:t> – moments of individual masses (y)</a:t>
            </a:r>
          </a:p>
        </p:txBody>
      </p:sp>
      <p:pic>
        <p:nvPicPr>
          <p:cNvPr id="10" name="Obraz 9">
            <a:extLst>
              <a:ext uri="{FF2B5EF4-FFF2-40B4-BE49-F238E27FC236}">
                <a16:creationId xmlns:a16="http://schemas.microsoft.com/office/drawing/2014/main" id="{8803B967-7BBD-9D06-EEA9-D2DD96F9F6E7}"/>
              </a:ext>
            </a:extLst>
          </p:cNvPr>
          <p:cNvPicPr>
            <a:picLocks noChangeAspect="1"/>
          </p:cNvPicPr>
          <p:nvPr/>
        </p:nvPicPr>
        <p:blipFill>
          <a:blip r:embed="rId4"/>
          <a:stretch>
            <a:fillRect/>
          </a:stretch>
        </p:blipFill>
        <p:spPr>
          <a:xfrm>
            <a:off x="-12371" y="2131370"/>
            <a:ext cx="11522075" cy="3993137"/>
          </a:xfrm>
          <a:prstGeom prst="rect">
            <a:avLst/>
          </a:prstGeom>
        </p:spPr>
      </p:pic>
    </p:spTree>
    <p:extLst>
      <p:ext uri="{BB962C8B-B14F-4D97-AF65-F5344CB8AC3E}">
        <p14:creationId xmlns:p14="http://schemas.microsoft.com/office/powerpoint/2010/main" val="177272381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ole tekstowe 3">
            <a:extLst>
              <a:ext uri="{FF2B5EF4-FFF2-40B4-BE49-F238E27FC236}">
                <a16:creationId xmlns:a16="http://schemas.microsoft.com/office/drawing/2014/main" id="{DD68BC21-AD6B-4B40-D76F-06D2C652B1C6}"/>
              </a:ext>
            </a:extLst>
          </p:cNvPr>
          <p:cNvSpPr txBox="1"/>
          <p:nvPr/>
        </p:nvSpPr>
        <p:spPr>
          <a:xfrm>
            <a:off x="0" y="1037738"/>
            <a:ext cx="11522075" cy="5370701"/>
          </a:xfrm>
          <a:prstGeom prst="rect">
            <a:avLst/>
          </a:prstGeom>
          <a:solidFill>
            <a:schemeClr val="bg1"/>
          </a:solidFill>
        </p:spPr>
        <p:txBody>
          <a:bodyPr wrap="square" rtlCol="0">
            <a:spAutoFit/>
          </a:bodyPr>
          <a:lstStyle/>
          <a:p>
            <a:pPr algn="just">
              <a:spcAft>
                <a:spcPts val="600"/>
              </a:spcAft>
            </a:pPr>
            <a:r>
              <a:rPr lang="en-US" sz="2200" noProof="0" dirty="0">
                <a:latin typeface="Arial Narrow" panose="020B0606020202030204" pitchFamily="34" charset="0"/>
              </a:rPr>
              <a:t>The first test showed that the results of dispersion calculations </a:t>
            </a:r>
            <a:r>
              <a:rPr lang="en-US" sz="2200" b="1" noProof="0" dirty="0">
                <a:latin typeface="Arial Narrow" panose="020B0606020202030204" pitchFamily="34" charset="0"/>
              </a:rPr>
              <a:t>are very strongly dependent on meteorological data </a:t>
            </a:r>
            <a:r>
              <a:rPr lang="en-US" sz="2200" noProof="0" dirty="0">
                <a:latin typeface="Arial Narrow" panose="020B0606020202030204" pitchFamily="34" charset="0"/>
              </a:rPr>
              <a:t>(their quality and accuracy). </a:t>
            </a:r>
          </a:p>
          <a:p>
            <a:pPr algn="just">
              <a:spcAft>
                <a:spcPts val="600"/>
              </a:spcAft>
            </a:pPr>
            <a:r>
              <a:rPr lang="en-US" sz="2200" noProof="0" dirty="0">
                <a:latin typeface="Arial Narrow" panose="020B0606020202030204" pitchFamily="34" charset="0"/>
              </a:rPr>
              <a:t>This is especially evident when considering the results of wet deposition calculations and/or the evolution of the center of mass over time. </a:t>
            </a:r>
          </a:p>
          <a:p>
            <a:pPr algn="just">
              <a:spcAft>
                <a:spcPts val="600"/>
              </a:spcAft>
            </a:pPr>
            <a:r>
              <a:rPr lang="pl-PL" sz="2200" noProof="0" dirty="0" err="1">
                <a:latin typeface="Arial Narrow" panose="020B0606020202030204" pitchFamily="34" charset="0"/>
              </a:rPr>
              <a:t>Hence</a:t>
            </a:r>
            <a:r>
              <a:rPr lang="en-US" sz="2200" noProof="0" dirty="0">
                <a:latin typeface="Arial Narrow" panose="020B0606020202030204" pitchFamily="34" charset="0"/>
              </a:rPr>
              <a:t>, the second test was conducted using </a:t>
            </a:r>
            <a:r>
              <a:rPr lang="en-US" sz="2200" b="1" noProof="0" dirty="0">
                <a:latin typeface="Arial Narrow" panose="020B0606020202030204" pitchFamily="34" charset="0"/>
              </a:rPr>
              <a:t>common</a:t>
            </a:r>
            <a:r>
              <a:rPr lang="en-US" sz="2200" noProof="0" dirty="0">
                <a:latin typeface="Arial Narrow" panose="020B0606020202030204" pitchFamily="34" charset="0"/>
              </a:rPr>
              <a:t> (i.e., </a:t>
            </a:r>
            <a:r>
              <a:rPr lang="en-US" sz="2200" b="1" noProof="0" dirty="0">
                <a:latin typeface="Arial Narrow" panose="020B0606020202030204" pitchFamily="34" charset="0"/>
              </a:rPr>
              <a:t>identical and homogeneous</a:t>
            </a:r>
            <a:r>
              <a:rPr lang="en-US" sz="2200" noProof="0" dirty="0">
                <a:latin typeface="Arial Narrow" panose="020B0606020202030204" pitchFamily="34" charset="0"/>
              </a:rPr>
              <a:t>) meteorological data for all participants. </a:t>
            </a:r>
          </a:p>
          <a:p>
            <a:pPr algn="just">
              <a:spcAft>
                <a:spcPts val="600"/>
              </a:spcAft>
            </a:pPr>
            <a:r>
              <a:rPr lang="en-US" sz="2200" noProof="0" dirty="0">
                <a:latin typeface="Arial Narrow" panose="020B0606020202030204" pitchFamily="34" charset="0"/>
              </a:rPr>
              <a:t>The results converged significantly (see FSS for the second dry run). </a:t>
            </a:r>
          </a:p>
          <a:p>
            <a:pPr algn="just">
              <a:spcAft>
                <a:spcPts val="600"/>
              </a:spcAft>
            </a:pPr>
            <a:r>
              <a:rPr lang="en-US" sz="2200" dirty="0">
                <a:latin typeface="Arial Narrow" panose="020B0606020202030204" pitchFamily="34" charset="0"/>
              </a:rPr>
              <a:t>When the same meteorological fields are used as basis of the dispersion simulation, the results are clearly more comparable. Especially </a:t>
            </a:r>
            <a:r>
              <a:rPr lang="en-US" sz="2200" b="1" dirty="0">
                <a:latin typeface="Arial Narrow" panose="020B0606020202030204" pitchFamily="34" charset="0"/>
              </a:rPr>
              <a:t>the DWD and </a:t>
            </a:r>
            <a:r>
              <a:rPr lang="en-US" sz="2200" b="1" dirty="0" err="1">
                <a:latin typeface="Arial Narrow" panose="020B0606020202030204" pitchFamily="34" charset="0"/>
              </a:rPr>
              <a:t>MeteoSwiss</a:t>
            </a:r>
            <a:r>
              <a:rPr lang="en-US" sz="2200" b="1" dirty="0">
                <a:latin typeface="Arial Narrow" panose="020B0606020202030204" pitchFamily="34" charset="0"/>
              </a:rPr>
              <a:t> concentrations </a:t>
            </a:r>
            <a:r>
              <a:rPr lang="en-US" sz="2200" dirty="0">
                <a:latin typeface="Arial Narrow" panose="020B0606020202030204" pitchFamily="34" charset="0"/>
              </a:rPr>
              <a:t>are very close to each other</a:t>
            </a:r>
            <a:r>
              <a:rPr lang="pl-PL" sz="2200" dirty="0">
                <a:latin typeface="Arial Narrow" panose="020B0606020202030204" pitchFamily="34" charset="0"/>
              </a:rPr>
              <a:t>. </a:t>
            </a:r>
            <a:r>
              <a:rPr lang="en-US" sz="2200" dirty="0">
                <a:latin typeface="Arial Narrow" panose="020B0606020202030204" pitchFamily="34" charset="0"/>
              </a:rPr>
              <a:t>For the </a:t>
            </a:r>
            <a:r>
              <a:rPr lang="en-US" sz="2200" b="1" dirty="0">
                <a:latin typeface="Arial Narrow" panose="020B0606020202030204" pitchFamily="34" charset="0"/>
              </a:rPr>
              <a:t>dry</a:t>
            </a:r>
            <a:r>
              <a:rPr lang="pl-PL" sz="2200" b="1" dirty="0">
                <a:latin typeface="Arial Narrow" panose="020B0606020202030204" pitchFamily="34" charset="0"/>
              </a:rPr>
              <a:t>/</a:t>
            </a:r>
            <a:r>
              <a:rPr lang="en-US" sz="2200" b="1" dirty="0">
                <a:latin typeface="Arial Narrow" panose="020B0606020202030204" pitchFamily="34" charset="0"/>
              </a:rPr>
              <a:t>wet deposition, the IMGW and </a:t>
            </a:r>
            <a:r>
              <a:rPr lang="en-US" sz="2200" b="1" dirty="0" err="1">
                <a:latin typeface="Arial Narrow" panose="020B0606020202030204" pitchFamily="34" charset="0"/>
              </a:rPr>
              <a:t>MeteoSwiss</a:t>
            </a:r>
            <a:r>
              <a:rPr lang="en-US" sz="2200" b="1" dirty="0">
                <a:latin typeface="Arial Narrow" panose="020B0606020202030204" pitchFamily="34" charset="0"/>
              </a:rPr>
              <a:t> </a:t>
            </a:r>
            <a:r>
              <a:rPr lang="en-US" sz="2200" dirty="0">
                <a:latin typeface="Arial Narrow" panose="020B0606020202030204" pitchFamily="34" charset="0"/>
              </a:rPr>
              <a:t>simulations are the closest. </a:t>
            </a:r>
            <a:endParaRPr lang="pl-PL" sz="2200" dirty="0">
              <a:latin typeface="Arial Narrow" panose="020B0606020202030204" pitchFamily="34" charset="0"/>
            </a:endParaRPr>
          </a:p>
          <a:p>
            <a:pPr algn="just">
              <a:spcAft>
                <a:spcPts val="600"/>
              </a:spcAft>
            </a:pPr>
            <a:r>
              <a:rPr lang="en-US" sz="2200" noProof="0" dirty="0">
                <a:latin typeface="Arial Narrow" panose="020B0606020202030204" pitchFamily="34" charset="0"/>
              </a:rPr>
              <a:t>This means that the "residual" differences, which are obviously visible in all cases, stem from the different dispersion modeling software.</a:t>
            </a:r>
          </a:p>
          <a:p>
            <a:pPr algn="just">
              <a:spcAft>
                <a:spcPts val="600"/>
              </a:spcAft>
            </a:pPr>
            <a:r>
              <a:rPr lang="en-US" sz="2200" noProof="0" dirty="0">
                <a:latin typeface="Arial Narrow" panose="020B0606020202030204" pitchFamily="34" charset="0"/>
              </a:rPr>
              <a:t>Therefore, the extension of this project should aim to eliminate this source of discrepancy.</a:t>
            </a:r>
            <a:endParaRPr lang="pl-PL" sz="2200" noProof="0" dirty="0">
              <a:latin typeface="Arial Narrow" panose="020B0606020202030204" pitchFamily="34" charset="0"/>
            </a:endParaRPr>
          </a:p>
          <a:p>
            <a:pPr>
              <a:spcAft>
                <a:spcPts val="600"/>
              </a:spcAft>
            </a:pPr>
            <a:r>
              <a:rPr lang="en-US" sz="2200" dirty="0">
                <a:latin typeface="Arial Narrow" panose="020B0606020202030204" pitchFamily="34" charset="0"/>
              </a:rPr>
              <a:t>This conclusion may require further research, maybe in the frame of an extension of the current Priority Task.</a:t>
            </a:r>
          </a:p>
        </p:txBody>
      </p:sp>
      <p:sp>
        <p:nvSpPr>
          <p:cNvPr id="5" name="pole tekstowe 4">
            <a:extLst>
              <a:ext uri="{FF2B5EF4-FFF2-40B4-BE49-F238E27FC236}">
                <a16:creationId xmlns:a16="http://schemas.microsoft.com/office/drawing/2014/main" id="{F88E4AC9-DFB0-7C3A-548F-8CE1332B5B02}"/>
              </a:ext>
            </a:extLst>
          </p:cNvPr>
          <p:cNvSpPr txBox="1"/>
          <p:nvPr/>
        </p:nvSpPr>
        <p:spPr>
          <a:xfrm>
            <a:off x="3528789" y="359767"/>
            <a:ext cx="7344816" cy="477054"/>
          </a:xfrm>
          <a:prstGeom prst="rect">
            <a:avLst/>
          </a:prstGeom>
          <a:solidFill>
            <a:schemeClr val="bg1"/>
          </a:solidFill>
          <a:ln>
            <a:solidFill>
              <a:schemeClr val="tx1"/>
            </a:solidFill>
          </a:ln>
        </p:spPr>
        <p:txBody>
          <a:bodyPr wrap="square" rtlCol="0">
            <a:spAutoFit/>
          </a:bodyPr>
          <a:lstStyle/>
          <a:p>
            <a:pPr algn="ctr"/>
            <a:r>
              <a:rPr lang="en-US" sz="2500" noProof="0" dirty="0"/>
              <a:t>Overall status and summary</a:t>
            </a:r>
          </a:p>
        </p:txBody>
      </p:sp>
      <p:sp>
        <p:nvSpPr>
          <p:cNvPr id="2" name="pole tekstowe 1">
            <a:extLst>
              <a:ext uri="{FF2B5EF4-FFF2-40B4-BE49-F238E27FC236}">
                <a16:creationId xmlns:a16="http://schemas.microsoft.com/office/drawing/2014/main" id="{4BEF69D8-F6BD-CA84-17AB-ECB2B56443EE}"/>
              </a:ext>
            </a:extLst>
          </p:cNvPr>
          <p:cNvSpPr txBox="1"/>
          <p:nvPr/>
        </p:nvSpPr>
        <p:spPr>
          <a:xfrm>
            <a:off x="1" y="-29890"/>
            <a:ext cx="11522074" cy="400110"/>
          </a:xfrm>
          <a:prstGeom prst="rect">
            <a:avLst/>
          </a:prstGeom>
          <a:solidFill>
            <a:schemeClr val="bg1"/>
          </a:solidFill>
          <a:ln>
            <a:solidFill>
              <a:schemeClr val="tx1"/>
            </a:solidFill>
          </a:ln>
        </p:spPr>
        <p:txBody>
          <a:bodyPr wrap="square" rtlCol="0">
            <a:spAutoFit/>
          </a:bodyPr>
          <a:lstStyle/>
          <a:p>
            <a:pPr algn="ctr"/>
            <a:r>
              <a:rPr lang="en-US" sz="2000" noProof="0" dirty="0">
                <a:latin typeface="Arial Narrow" panose="020B0606020202030204" pitchFamily="34" charset="0"/>
              </a:rPr>
              <a:t>PT EGALITE - Early </a:t>
            </a:r>
            <a:r>
              <a:rPr lang="en-US" sz="2000" noProof="0" dirty="0" err="1">
                <a:latin typeface="Arial Narrow" panose="020B0606020202030204" pitchFamily="34" charset="0"/>
              </a:rPr>
              <a:t>warninG</a:t>
            </a:r>
            <a:r>
              <a:rPr lang="en-US" sz="2000" noProof="0" dirty="0">
                <a:latin typeface="Arial Narrow" panose="020B0606020202030204" pitchFamily="34" charset="0"/>
              </a:rPr>
              <a:t> and </a:t>
            </a:r>
            <a:r>
              <a:rPr lang="en-US" sz="2000" noProof="0" dirty="0" err="1">
                <a:latin typeface="Arial Narrow" panose="020B0606020202030204" pitchFamily="34" charset="0"/>
              </a:rPr>
              <a:t>AnaLysIs</a:t>
            </a:r>
            <a:r>
              <a:rPr lang="en-US" sz="2000" noProof="0" dirty="0">
                <a:latin typeface="Arial Narrow" panose="020B0606020202030204" pitchFamily="34" charset="0"/>
              </a:rPr>
              <a:t> </a:t>
            </a:r>
            <a:r>
              <a:rPr lang="en-US" sz="2000" noProof="0" dirty="0" err="1">
                <a:latin typeface="Arial Narrow" panose="020B0606020202030204" pitchFamily="34" charset="0"/>
              </a:rPr>
              <a:t>sysTEm</a:t>
            </a:r>
            <a:r>
              <a:rPr lang="en-US" sz="2000" noProof="0" dirty="0">
                <a:latin typeface="Arial Narrow" panose="020B0606020202030204" pitchFamily="34" charset="0"/>
              </a:rPr>
              <a:t> for release and dispersion of contaminants</a:t>
            </a:r>
          </a:p>
        </p:txBody>
      </p:sp>
    </p:spTree>
    <p:extLst>
      <p:ext uri="{BB962C8B-B14F-4D97-AF65-F5344CB8AC3E}">
        <p14:creationId xmlns:p14="http://schemas.microsoft.com/office/powerpoint/2010/main" val="403229873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F7BEFA-E369-FB30-8DA0-8D113DE5C581}"/>
            </a:ext>
          </a:extLst>
        </p:cNvPr>
        <p:cNvGrpSpPr/>
        <p:nvPr/>
      </p:nvGrpSpPr>
      <p:grpSpPr>
        <a:xfrm>
          <a:off x="0" y="0"/>
          <a:ext cx="0" cy="0"/>
          <a:chOff x="0" y="0"/>
          <a:chExt cx="0" cy="0"/>
        </a:xfrm>
      </p:grpSpPr>
      <p:sp>
        <p:nvSpPr>
          <p:cNvPr id="5" name="pole tekstowe 4">
            <a:extLst>
              <a:ext uri="{FF2B5EF4-FFF2-40B4-BE49-F238E27FC236}">
                <a16:creationId xmlns:a16="http://schemas.microsoft.com/office/drawing/2014/main" id="{DD417AB0-BA13-2ACA-1AAF-544A79DB4282}"/>
              </a:ext>
            </a:extLst>
          </p:cNvPr>
          <p:cNvSpPr txBox="1"/>
          <p:nvPr/>
        </p:nvSpPr>
        <p:spPr>
          <a:xfrm>
            <a:off x="3528789" y="359767"/>
            <a:ext cx="7344816" cy="477054"/>
          </a:xfrm>
          <a:prstGeom prst="rect">
            <a:avLst/>
          </a:prstGeom>
          <a:solidFill>
            <a:schemeClr val="bg1"/>
          </a:solidFill>
          <a:ln>
            <a:solidFill>
              <a:schemeClr val="tx1"/>
            </a:solidFill>
          </a:ln>
        </p:spPr>
        <p:txBody>
          <a:bodyPr wrap="square" rtlCol="0">
            <a:spAutoFit/>
          </a:bodyPr>
          <a:lstStyle/>
          <a:p>
            <a:pPr algn="ctr"/>
            <a:r>
              <a:rPr lang="en-US" sz="2500" noProof="0" dirty="0"/>
              <a:t>Overall status and summary</a:t>
            </a:r>
          </a:p>
        </p:txBody>
      </p:sp>
      <p:sp>
        <p:nvSpPr>
          <p:cNvPr id="2" name="pole tekstowe 1">
            <a:extLst>
              <a:ext uri="{FF2B5EF4-FFF2-40B4-BE49-F238E27FC236}">
                <a16:creationId xmlns:a16="http://schemas.microsoft.com/office/drawing/2014/main" id="{87805E12-CAFB-A8F2-5C40-43DC9FEB8BFB}"/>
              </a:ext>
            </a:extLst>
          </p:cNvPr>
          <p:cNvSpPr txBox="1"/>
          <p:nvPr/>
        </p:nvSpPr>
        <p:spPr>
          <a:xfrm>
            <a:off x="1" y="-29890"/>
            <a:ext cx="11522074" cy="400110"/>
          </a:xfrm>
          <a:prstGeom prst="rect">
            <a:avLst/>
          </a:prstGeom>
          <a:solidFill>
            <a:schemeClr val="bg1"/>
          </a:solidFill>
          <a:ln>
            <a:solidFill>
              <a:schemeClr val="tx1"/>
            </a:solidFill>
          </a:ln>
        </p:spPr>
        <p:txBody>
          <a:bodyPr wrap="square" rtlCol="0">
            <a:spAutoFit/>
          </a:bodyPr>
          <a:lstStyle/>
          <a:p>
            <a:pPr algn="ctr"/>
            <a:r>
              <a:rPr lang="en-US" sz="2000" noProof="0" dirty="0">
                <a:latin typeface="Arial Narrow" panose="020B0606020202030204" pitchFamily="34" charset="0"/>
              </a:rPr>
              <a:t>PT EGALITE - Early </a:t>
            </a:r>
            <a:r>
              <a:rPr lang="en-US" sz="2000" noProof="0" dirty="0" err="1">
                <a:latin typeface="Arial Narrow" panose="020B0606020202030204" pitchFamily="34" charset="0"/>
              </a:rPr>
              <a:t>warninG</a:t>
            </a:r>
            <a:r>
              <a:rPr lang="en-US" sz="2000" noProof="0" dirty="0">
                <a:latin typeface="Arial Narrow" panose="020B0606020202030204" pitchFamily="34" charset="0"/>
              </a:rPr>
              <a:t> and </a:t>
            </a:r>
            <a:r>
              <a:rPr lang="en-US" sz="2000" noProof="0" dirty="0" err="1">
                <a:latin typeface="Arial Narrow" panose="020B0606020202030204" pitchFamily="34" charset="0"/>
              </a:rPr>
              <a:t>AnaLysIs</a:t>
            </a:r>
            <a:r>
              <a:rPr lang="en-US" sz="2000" noProof="0" dirty="0">
                <a:latin typeface="Arial Narrow" panose="020B0606020202030204" pitchFamily="34" charset="0"/>
              </a:rPr>
              <a:t> </a:t>
            </a:r>
            <a:r>
              <a:rPr lang="en-US" sz="2000" noProof="0" dirty="0" err="1">
                <a:latin typeface="Arial Narrow" panose="020B0606020202030204" pitchFamily="34" charset="0"/>
              </a:rPr>
              <a:t>sysTEm</a:t>
            </a:r>
            <a:r>
              <a:rPr lang="en-US" sz="2000" noProof="0" dirty="0">
                <a:latin typeface="Arial Narrow" panose="020B0606020202030204" pitchFamily="34" charset="0"/>
              </a:rPr>
              <a:t> for release and dispersion of contaminants</a:t>
            </a:r>
          </a:p>
        </p:txBody>
      </p:sp>
      <p:sp>
        <p:nvSpPr>
          <p:cNvPr id="3" name="Rectangle 2">
            <a:extLst>
              <a:ext uri="{FF2B5EF4-FFF2-40B4-BE49-F238E27FC236}">
                <a16:creationId xmlns:a16="http://schemas.microsoft.com/office/drawing/2014/main" id="{A9B104DC-FDE7-4A13-05F9-141918DC28E8}"/>
              </a:ext>
            </a:extLst>
          </p:cNvPr>
          <p:cNvSpPr/>
          <p:nvPr/>
        </p:nvSpPr>
        <p:spPr>
          <a:xfrm>
            <a:off x="0" y="863823"/>
            <a:ext cx="11522074" cy="5570756"/>
          </a:xfrm>
          <a:prstGeom prst="rect">
            <a:avLst/>
          </a:prstGeom>
          <a:solidFill>
            <a:schemeClr val="bg1"/>
          </a:solidFill>
          <a:ln>
            <a:solidFill>
              <a:schemeClr val="tx1"/>
            </a:solidFill>
          </a:ln>
        </p:spPr>
        <p:txBody>
          <a:bodyPr wrap="square">
            <a:spAutoFit/>
          </a:bodyPr>
          <a:lstStyle/>
          <a:p>
            <a:pPr marL="342900" indent="-342900" algn="just">
              <a:spcAft>
                <a:spcPts val="300"/>
              </a:spcAft>
              <a:buFont typeface="Arial" panose="020B0604020202020204" pitchFamily="34" charset="0"/>
              <a:buChar char="•"/>
            </a:pPr>
            <a:r>
              <a:rPr lang="en-US" sz="2400" noProof="0" dirty="0">
                <a:latin typeface="+mn-lt"/>
              </a:rPr>
              <a:t>Current status: </a:t>
            </a:r>
            <a:r>
              <a:rPr lang="en-US" sz="2400" noProof="0" dirty="0" err="1">
                <a:latin typeface="+mn-lt"/>
              </a:rPr>
              <a:t>PTask</a:t>
            </a:r>
            <a:r>
              <a:rPr lang="en-US" sz="2400" noProof="0" dirty="0">
                <a:latin typeface="+mn-lt"/>
              </a:rPr>
              <a:t> finished; final report is ready – in preparation to publication </a:t>
            </a:r>
          </a:p>
          <a:p>
            <a:pPr marL="342900" indent="-342900" algn="just">
              <a:spcAft>
                <a:spcPts val="300"/>
              </a:spcAft>
              <a:buFont typeface="Arial" panose="020B0604020202020204" pitchFamily="34" charset="0"/>
              <a:buChar char="•"/>
            </a:pPr>
            <a:r>
              <a:rPr lang="en-US" sz="2400" noProof="0" dirty="0"/>
              <a:t>All (sub)tasks have been completed</a:t>
            </a:r>
            <a:endParaRPr lang="en-US" sz="2400" noProof="0" dirty="0">
              <a:latin typeface="+mn-lt"/>
            </a:endParaRPr>
          </a:p>
          <a:p>
            <a:pPr marL="342900" indent="-342900" algn="just">
              <a:spcAft>
                <a:spcPts val="300"/>
              </a:spcAft>
              <a:buFont typeface="Arial" panose="020B0604020202020204" pitchFamily="34" charset="0"/>
              <a:buChar char="•"/>
            </a:pPr>
            <a:r>
              <a:rPr lang="en-US" sz="2400" noProof="0" dirty="0">
                <a:latin typeface="+mn-lt"/>
              </a:rPr>
              <a:t>Suggestion for follow-up – working title AFFORD (</a:t>
            </a:r>
            <a:r>
              <a:rPr lang="en-US" sz="2400" noProof="0" dirty="0" err="1">
                <a:latin typeface="+mn-lt"/>
              </a:rPr>
              <a:t>AFtermath</a:t>
            </a:r>
            <a:r>
              <a:rPr lang="en-US" sz="2400" noProof="0" dirty="0">
                <a:latin typeface="+mn-lt"/>
              </a:rPr>
              <a:t> of early warning and analysis system FOR Release and Dispersion of </a:t>
            </a:r>
            <a:r>
              <a:rPr lang="en-US" sz="2400" noProof="0">
                <a:latin typeface="+mn-lt"/>
              </a:rPr>
              <a:t>contaminants)</a:t>
            </a:r>
            <a:r>
              <a:rPr lang="pl-PL" sz="2400" noProof="0">
                <a:latin typeface="+mn-lt"/>
              </a:rPr>
              <a:t>: </a:t>
            </a:r>
            <a:endParaRPr lang="en-US" sz="2400" noProof="0" dirty="0">
              <a:latin typeface="+mn-lt"/>
            </a:endParaRPr>
          </a:p>
          <a:p>
            <a:pPr marL="801688" algn="just">
              <a:spcAft>
                <a:spcPts val="300"/>
              </a:spcAft>
            </a:pPr>
            <a:r>
              <a:rPr lang="en-US" sz="2400" dirty="0"/>
              <a:t>The next (logical) step in the research should be experiments using both common (unified) meteorological </a:t>
            </a:r>
            <a:r>
              <a:rPr lang="en-US" sz="2400"/>
              <a:t>data </a:t>
            </a:r>
            <a:r>
              <a:rPr lang="pl-PL" sz="2400"/>
              <a:t>AND</a:t>
            </a:r>
            <a:r>
              <a:rPr lang="en-US" sz="2400"/>
              <a:t> </a:t>
            </a:r>
            <a:r>
              <a:rPr lang="en-US" sz="2400" dirty="0"/>
              <a:t>software. For this purpose, we plan to use the FLEXPART program (available at NILU and/or PHAIDRA websites). In addition to conducting the experiment on the initially selected source, the work should be repeated for several other sources, not </a:t>
            </a:r>
            <a:r>
              <a:rPr lang="en-US" sz="2400"/>
              <a:t>just </a:t>
            </a:r>
            <a:r>
              <a:rPr lang="pl-PL" sz="2400"/>
              <a:t>NPPs</a:t>
            </a:r>
            <a:r>
              <a:rPr lang="en-US" sz="2400"/>
              <a:t>.</a:t>
            </a:r>
            <a:endParaRPr lang="en-US" sz="2400" noProof="0" dirty="0">
              <a:latin typeface="+mn-lt"/>
            </a:endParaRPr>
          </a:p>
          <a:p>
            <a:pPr algn="just">
              <a:spcAft>
                <a:spcPts val="300"/>
              </a:spcAft>
            </a:pPr>
            <a:r>
              <a:rPr lang="en-US" sz="2400" noProof="0" dirty="0"/>
              <a:t>People of EGALITE (</a:t>
            </a:r>
            <a:r>
              <a:rPr lang="en-US" sz="2400" noProof="0" dirty="0" err="1"/>
              <a:t>thnx</a:t>
            </a:r>
            <a:r>
              <a:rPr lang="en-US" sz="2400" noProof="0" dirty="0"/>
              <a:t>!!!):</a:t>
            </a:r>
          </a:p>
          <a:p>
            <a:pPr marL="285750" indent="-285750" algn="just">
              <a:spcAft>
                <a:spcPts val="300"/>
              </a:spcAft>
              <a:buFont typeface="Arial" panose="020B0604020202020204" pitchFamily="34" charset="0"/>
              <a:buChar char="•"/>
            </a:pPr>
            <a:r>
              <a:rPr lang="en-US" sz="2400" noProof="0" dirty="0"/>
              <a:t>Christoph Siewert (DWD),</a:t>
            </a:r>
          </a:p>
          <a:p>
            <a:pPr marL="285750" indent="-285750" algn="just">
              <a:spcAft>
                <a:spcPts val="300"/>
              </a:spcAft>
              <a:buFont typeface="Arial" panose="020B0604020202020204" pitchFamily="34" charset="0"/>
              <a:buChar char="•"/>
            </a:pPr>
            <a:r>
              <a:rPr lang="en-US" sz="2400" noProof="0" dirty="0"/>
              <a:t>Pirmin Kaufmann (MCH), </a:t>
            </a:r>
          </a:p>
          <a:p>
            <a:pPr algn="just">
              <a:spcAft>
                <a:spcPts val="300"/>
              </a:spcAft>
            </a:pPr>
            <a:r>
              <a:rPr lang="en-US" sz="2400" noProof="0" dirty="0"/>
              <a:t>and</a:t>
            </a:r>
          </a:p>
          <a:p>
            <a:pPr marL="285750" indent="-285750" algn="just">
              <a:spcAft>
                <a:spcPts val="300"/>
              </a:spcAft>
              <a:buFont typeface="Arial" panose="020B0604020202020204" pitchFamily="34" charset="0"/>
              <a:buChar char="•"/>
            </a:pPr>
            <a:r>
              <a:rPr lang="en-US" sz="2400" noProof="0" dirty="0"/>
              <a:t>Andrzej Mazur (IMWM)</a:t>
            </a:r>
          </a:p>
        </p:txBody>
      </p:sp>
    </p:spTree>
    <p:extLst>
      <p:ext uri="{BB962C8B-B14F-4D97-AF65-F5344CB8AC3E}">
        <p14:creationId xmlns:p14="http://schemas.microsoft.com/office/powerpoint/2010/main" val="51711815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06B31B-182E-C97C-C043-61FF495C2674}"/>
            </a:ext>
          </a:extLst>
        </p:cNvPr>
        <p:cNvGrpSpPr/>
        <p:nvPr/>
      </p:nvGrpSpPr>
      <p:grpSpPr>
        <a:xfrm>
          <a:off x="0" y="0"/>
          <a:ext cx="0" cy="0"/>
          <a:chOff x="0" y="0"/>
          <a:chExt cx="0" cy="0"/>
        </a:xfrm>
      </p:grpSpPr>
      <p:pic>
        <p:nvPicPr>
          <p:cNvPr id="6" name="Obraz 5">
            <a:extLst>
              <a:ext uri="{FF2B5EF4-FFF2-40B4-BE49-F238E27FC236}">
                <a16:creationId xmlns:a16="http://schemas.microsoft.com/office/drawing/2014/main" id="{2A94D920-B271-7967-DC45-16AB4DFA4828}"/>
              </a:ext>
            </a:extLst>
          </p:cNvPr>
          <p:cNvPicPr>
            <a:picLocks noChangeAspect="1"/>
          </p:cNvPicPr>
          <p:nvPr/>
        </p:nvPicPr>
        <p:blipFill>
          <a:blip r:embed="rId2"/>
          <a:stretch>
            <a:fillRect/>
          </a:stretch>
        </p:blipFill>
        <p:spPr>
          <a:xfrm>
            <a:off x="1361548" y="1258616"/>
            <a:ext cx="5446637" cy="5204550"/>
          </a:xfrm>
          <a:prstGeom prst="rect">
            <a:avLst/>
          </a:prstGeom>
        </p:spPr>
      </p:pic>
      <p:sp>
        <p:nvSpPr>
          <p:cNvPr id="7" name="pole tekstowe 6">
            <a:extLst>
              <a:ext uri="{FF2B5EF4-FFF2-40B4-BE49-F238E27FC236}">
                <a16:creationId xmlns:a16="http://schemas.microsoft.com/office/drawing/2014/main" id="{6596117F-3E97-7596-C059-7D0684A0D5BD}"/>
              </a:ext>
            </a:extLst>
          </p:cNvPr>
          <p:cNvSpPr txBox="1"/>
          <p:nvPr/>
        </p:nvSpPr>
        <p:spPr>
          <a:xfrm>
            <a:off x="6808185" y="4087262"/>
            <a:ext cx="4713007" cy="877420"/>
          </a:xfrm>
          <a:prstGeom prst="rect">
            <a:avLst/>
          </a:prstGeom>
          <a:noFill/>
        </p:spPr>
        <p:txBody>
          <a:bodyPr wrap="square" rtlCol="0">
            <a:spAutoFit/>
          </a:bodyPr>
          <a:lstStyle/>
          <a:p>
            <a:r>
              <a:rPr lang="en-US" sz="2551" dirty="0"/>
              <a:t>I forgot my sheet. But I am here…</a:t>
            </a:r>
          </a:p>
        </p:txBody>
      </p:sp>
      <p:sp>
        <p:nvSpPr>
          <p:cNvPr id="4" name="Tytuł 3">
            <a:extLst>
              <a:ext uri="{FF2B5EF4-FFF2-40B4-BE49-F238E27FC236}">
                <a16:creationId xmlns:a16="http://schemas.microsoft.com/office/drawing/2014/main" id="{4EA7E013-234E-312B-7F62-322E5F148EA0}"/>
              </a:ext>
            </a:extLst>
          </p:cNvPr>
          <p:cNvSpPr>
            <a:spLocks noGrp="1"/>
          </p:cNvSpPr>
          <p:nvPr>
            <p:ph type="ctrTitle"/>
          </p:nvPr>
        </p:nvSpPr>
        <p:spPr>
          <a:xfrm>
            <a:off x="882" y="17454"/>
            <a:ext cx="11520311" cy="1317991"/>
          </a:xfrm>
          <a:solidFill>
            <a:srgbClr val="FFFF00"/>
          </a:solidFill>
          <a:ln>
            <a:solidFill>
              <a:srgbClr val="FFFF00"/>
            </a:solidFill>
          </a:ln>
        </p:spPr>
        <p:txBody>
          <a:bodyPr/>
          <a:lstStyle/>
          <a:p>
            <a:r>
              <a:rPr lang="en-US" b="1" noProof="0" dirty="0"/>
              <a:t>Webex/Teams/Zoom connection </a:t>
            </a:r>
            <a:br>
              <a:rPr lang="en-US" b="1" noProof="0" dirty="0"/>
            </a:br>
            <a:r>
              <a:rPr lang="en-US" b="1" noProof="0" dirty="0"/>
              <a:t>sometimes is like talking with deceased…</a:t>
            </a:r>
          </a:p>
        </p:txBody>
      </p:sp>
    </p:spTree>
    <p:extLst>
      <p:ext uri="{BB962C8B-B14F-4D97-AF65-F5344CB8AC3E}">
        <p14:creationId xmlns:p14="http://schemas.microsoft.com/office/powerpoint/2010/main" val="34966438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EE49CA-B894-D8C6-5809-E8565D542FB6}"/>
            </a:ext>
          </a:extLst>
        </p:cNvPr>
        <p:cNvGrpSpPr/>
        <p:nvPr/>
      </p:nvGrpSpPr>
      <p:grpSpPr>
        <a:xfrm>
          <a:off x="0" y="0"/>
          <a:ext cx="0" cy="0"/>
          <a:chOff x="0" y="0"/>
          <a:chExt cx="0" cy="0"/>
        </a:xfrm>
      </p:grpSpPr>
      <p:sp>
        <p:nvSpPr>
          <p:cNvPr id="5123" name="Text Box 7">
            <a:extLst>
              <a:ext uri="{FF2B5EF4-FFF2-40B4-BE49-F238E27FC236}">
                <a16:creationId xmlns:a16="http://schemas.microsoft.com/office/drawing/2014/main" id="{D78B412F-B23D-C166-5F64-7A4268D1D85D}"/>
              </a:ext>
            </a:extLst>
          </p:cNvPr>
          <p:cNvSpPr txBox="1">
            <a:spLocks noChangeArrowheads="1"/>
          </p:cNvSpPr>
          <p:nvPr/>
        </p:nvSpPr>
        <p:spPr bwMode="auto">
          <a:xfrm>
            <a:off x="0" y="937567"/>
            <a:ext cx="11522075" cy="5109091"/>
          </a:xfrm>
          <a:prstGeom prst="rect">
            <a:avLst/>
          </a:prstGeom>
          <a:solidFill>
            <a:schemeClr val="bg1"/>
          </a:solidFill>
          <a:ln w="3175">
            <a:solidFill>
              <a:schemeClr val="tx1"/>
            </a:solidFill>
            <a:miter lim="800000"/>
            <a:headEnd/>
            <a:tailEnd/>
          </a:ln>
        </p:spPr>
        <p:txBody>
          <a:bodyPr>
            <a:spAutoFit/>
          </a:bodyPr>
          <a:lstStyle/>
          <a:p>
            <a:pPr algn="ctr">
              <a:spcAft>
                <a:spcPts val="1200"/>
              </a:spcAft>
            </a:pPr>
            <a:r>
              <a:rPr lang="en-US" sz="3200" b="1" noProof="0" dirty="0"/>
              <a:t>Contents</a:t>
            </a:r>
            <a:endParaRPr lang="en-US" sz="1600" noProof="0" dirty="0"/>
          </a:p>
          <a:p>
            <a:pPr marL="514350" indent="-514350" algn="just">
              <a:spcAft>
                <a:spcPts val="1200"/>
              </a:spcAft>
              <a:buFont typeface="Arial" panose="020B0604020202020204" pitchFamily="34" charset="0"/>
              <a:buChar char="•"/>
            </a:pPr>
            <a:r>
              <a:rPr lang="en-US" sz="3200" noProof="0" dirty="0"/>
              <a:t>Priority Task EGALITE – information, results, follow-up…</a:t>
            </a:r>
          </a:p>
          <a:p>
            <a:pPr marL="971550" lvl="1" indent="-514350" algn="just">
              <a:spcAft>
                <a:spcPts val="1200"/>
              </a:spcAft>
              <a:buFont typeface="+mj-lt"/>
              <a:buAutoNum type="alphaLcParenR"/>
            </a:pPr>
            <a:r>
              <a:rPr lang="en-US" sz="3200" noProof="0" dirty="0"/>
              <a:t>Introduction</a:t>
            </a:r>
          </a:p>
          <a:p>
            <a:pPr marL="971550" lvl="1" indent="-514350" algn="just">
              <a:spcAft>
                <a:spcPts val="1200"/>
              </a:spcAft>
              <a:buFont typeface="+mj-lt"/>
              <a:buAutoNum type="alphaLcParenR"/>
            </a:pPr>
            <a:r>
              <a:rPr lang="en-US" sz="3200" noProof="0" dirty="0"/>
              <a:t>Participants, models, domains …</a:t>
            </a:r>
          </a:p>
          <a:p>
            <a:pPr marL="971550" lvl="1" indent="-514350" algn="just">
              <a:spcAft>
                <a:spcPts val="1200"/>
              </a:spcAft>
              <a:buFont typeface="+mj-lt"/>
              <a:buAutoNum type="alphaLcParenR"/>
            </a:pPr>
            <a:r>
              <a:rPr lang="en-US" sz="3200" noProof="0" dirty="0"/>
              <a:t>Survey</a:t>
            </a:r>
          </a:p>
          <a:p>
            <a:pPr marL="971550" lvl="1" indent="-514350" algn="just">
              <a:spcAft>
                <a:spcPts val="1200"/>
              </a:spcAft>
              <a:buFont typeface="+mj-lt"/>
              <a:buAutoNum type="alphaLcParenR"/>
            </a:pPr>
            <a:r>
              <a:rPr lang="en-US" sz="3200" noProof="0" dirty="0"/>
              <a:t>First dry run</a:t>
            </a:r>
          </a:p>
          <a:p>
            <a:pPr marL="971550" lvl="1" indent="-514350" algn="just">
              <a:spcAft>
                <a:spcPts val="1200"/>
              </a:spcAft>
              <a:buFont typeface="+mj-lt"/>
              <a:buAutoNum type="alphaLcParenR"/>
            </a:pPr>
            <a:r>
              <a:rPr lang="en-US" sz="3200" noProof="0" dirty="0"/>
              <a:t>Second dry run</a:t>
            </a:r>
          </a:p>
          <a:p>
            <a:pPr marL="971550" lvl="1" indent="-514350" algn="just">
              <a:spcAft>
                <a:spcPts val="1200"/>
              </a:spcAft>
              <a:buFont typeface="+mj-lt"/>
              <a:buAutoNum type="alphaLcParenR"/>
            </a:pPr>
            <a:r>
              <a:rPr lang="en-US" sz="3200" noProof="0" dirty="0"/>
              <a:t>Status and summary – final report, extension PT→PP</a:t>
            </a:r>
            <a:endParaRPr lang="en-US" sz="3200" b="1" noProof="0" dirty="0"/>
          </a:p>
        </p:txBody>
      </p:sp>
      <p:sp>
        <p:nvSpPr>
          <p:cNvPr id="4" name="pole tekstowe 3">
            <a:extLst>
              <a:ext uri="{FF2B5EF4-FFF2-40B4-BE49-F238E27FC236}">
                <a16:creationId xmlns:a16="http://schemas.microsoft.com/office/drawing/2014/main" id="{6296A928-76D9-68BC-F044-1ACC52688BDC}"/>
              </a:ext>
            </a:extLst>
          </p:cNvPr>
          <p:cNvSpPr txBox="1"/>
          <p:nvPr/>
        </p:nvSpPr>
        <p:spPr>
          <a:xfrm>
            <a:off x="1" y="-29890"/>
            <a:ext cx="11522074" cy="400110"/>
          </a:xfrm>
          <a:prstGeom prst="rect">
            <a:avLst/>
          </a:prstGeom>
          <a:solidFill>
            <a:schemeClr val="bg1"/>
          </a:solidFill>
          <a:ln>
            <a:solidFill>
              <a:schemeClr val="tx1"/>
            </a:solidFill>
          </a:ln>
        </p:spPr>
        <p:txBody>
          <a:bodyPr wrap="square" rtlCol="0">
            <a:spAutoFit/>
          </a:bodyPr>
          <a:lstStyle/>
          <a:p>
            <a:pPr algn="ctr"/>
            <a:r>
              <a:rPr lang="en-US" sz="2000" noProof="0" dirty="0">
                <a:latin typeface="Arial Narrow" panose="020B0606020202030204" pitchFamily="34" charset="0"/>
              </a:rPr>
              <a:t>PT EGALITE - Early </a:t>
            </a:r>
            <a:r>
              <a:rPr lang="en-US" sz="2000" noProof="0" dirty="0" err="1">
                <a:latin typeface="Arial Narrow" panose="020B0606020202030204" pitchFamily="34" charset="0"/>
              </a:rPr>
              <a:t>warninG</a:t>
            </a:r>
            <a:r>
              <a:rPr lang="en-US" sz="2000" noProof="0" dirty="0">
                <a:latin typeface="Arial Narrow" panose="020B0606020202030204" pitchFamily="34" charset="0"/>
              </a:rPr>
              <a:t> and </a:t>
            </a:r>
            <a:r>
              <a:rPr lang="en-US" sz="2000" noProof="0" dirty="0" err="1">
                <a:latin typeface="Arial Narrow" panose="020B0606020202030204" pitchFamily="34" charset="0"/>
              </a:rPr>
              <a:t>AnaLysIs</a:t>
            </a:r>
            <a:r>
              <a:rPr lang="en-US" sz="2000" noProof="0" dirty="0">
                <a:latin typeface="Arial Narrow" panose="020B0606020202030204" pitchFamily="34" charset="0"/>
              </a:rPr>
              <a:t> </a:t>
            </a:r>
            <a:r>
              <a:rPr lang="en-US" sz="2000" noProof="0" dirty="0" err="1">
                <a:latin typeface="Arial Narrow" panose="020B0606020202030204" pitchFamily="34" charset="0"/>
              </a:rPr>
              <a:t>sysTEm</a:t>
            </a:r>
            <a:r>
              <a:rPr lang="en-US" sz="2000" noProof="0" dirty="0">
                <a:latin typeface="Arial Narrow" panose="020B0606020202030204" pitchFamily="34" charset="0"/>
              </a:rPr>
              <a:t> for release and dispersion of contaminants</a:t>
            </a:r>
          </a:p>
        </p:txBody>
      </p:sp>
    </p:spTree>
    <p:extLst>
      <p:ext uri="{BB962C8B-B14F-4D97-AF65-F5344CB8AC3E}">
        <p14:creationId xmlns:p14="http://schemas.microsoft.com/office/powerpoint/2010/main" val="8032224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p:nvPr/>
        </p:nvSpPr>
        <p:spPr>
          <a:xfrm>
            <a:off x="1" y="465980"/>
            <a:ext cx="11522074" cy="6014467"/>
          </a:xfrm>
          <a:prstGeom prst="rect">
            <a:avLst/>
          </a:prstGeom>
          <a:solidFill>
            <a:schemeClr val="bg1"/>
          </a:solidFill>
          <a:ln>
            <a:solidFill>
              <a:schemeClr val="tx1"/>
            </a:solidFill>
          </a:ln>
        </p:spPr>
        <p:txBody>
          <a:bodyPr wrap="square">
            <a:spAutoFit/>
          </a:bodyPr>
          <a:lstStyle/>
          <a:p>
            <a:pPr algn="ctr">
              <a:spcAft>
                <a:spcPts val="500"/>
              </a:spcAft>
            </a:pPr>
            <a:r>
              <a:rPr lang="en-US" sz="2800" noProof="0" dirty="0">
                <a:latin typeface="Arial Narrow" panose="020B0606020202030204" pitchFamily="34" charset="0"/>
              </a:rPr>
              <a:t>Introduction</a:t>
            </a:r>
          </a:p>
          <a:p>
            <a:pPr algn="just">
              <a:spcAft>
                <a:spcPts val="500"/>
              </a:spcAft>
            </a:pPr>
            <a:r>
              <a:rPr lang="en-US" sz="2800" noProof="0" dirty="0">
                <a:latin typeface="Arial Narrow" panose="020B0606020202030204" pitchFamily="34" charset="0"/>
              </a:rPr>
              <a:t>A need for improvement/developing </a:t>
            </a:r>
            <a:r>
              <a:rPr lang="en-US" sz="2800" u="sng" noProof="0" dirty="0">
                <a:latin typeface="Arial Narrow" panose="020B0606020202030204" pitchFamily="34" charset="0"/>
              </a:rPr>
              <a:t>early warning systems</a:t>
            </a:r>
            <a:r>
              <a:rPr lang="en-US" sz="2800" noProof="0" dirty="0">
                <a:latin typeface="Arial Narrow" panose="020B0606020202030204" pitchFamily="34" charset="0"/>
              </a:rPr>
              <a:t> (EWAS) being able to respond to release of toxic and/or harmful substances into the atmosphere. </a:t>
            </a:r>
          </a:p>
          <a:p>
            <a:pPr algn="just">
              <a:spcAft>
                <a:spcPts val="500"/>
              </a:spcAft>
            </a:pPr>
            <a:r>
              <a:rPr lang="en-US" sz="2800" noProof="0" dirty="0">
                <a:latin typeface="Arial Narrow" panose="020B0606020202030204" pitchFamily="34" charset="0"/>
              </a:rPr>
              <a:t>”Early Warning” – the ability to quickly provide information about the occurrence of an event and its possible consequences. </a:t>
            </a:r>
          </a:p>
          <a:p>
            <a:pPr algn="just">
              <a:spcAft>
                <a:spcPts val="500"/>
              </a:spcAft>
            </a:pPr>
            <a:r>
              <a:rPr lang="en-US" sz="2800" noProof="0" dirty="0">
                <a:latin typeface="Arial Narrow" panose="020B0606020202030204" pitchFamily="34" charset="0"/>
              </a:rPr>
              <a:t>Released contamination/pollution – </a:t>
            </a:r>
            <a:r>
              <a:rPr lang="en-US" sz="2800" u="sng" noProof="0" dirty="0">
                <a:latin typeface="Arial Narrow" panose="020B0606020202030204" pitchFamily="34" charset="0"/>
              </a:rPr>
              <a:t>dangerous due to its nature</a:t>
            </a:r>
            <a:r>
              <a:rPr lang="en-US" sz="2800" noProof="0" dirty="0">
                <a:latin typeface="Arial Narrow" panose="020B0606020202030204" pitchFamily="34" charset="0"/>
              </a:rPr>
              <a:t> (i.e., radioactive, toxic…) and/or </a:t>
            </a:r>
            <a:r>
              <a:rPr lang="en-US" sz="2800" u="sng" noProof="0" dirty="0">
                <a:latin typeface="Arial Narrow" panose="020B0606020202030204" pitchFamily="34" charset="0"/>
              </a:rPr>
              <a:t>emission intensity</a:t>
            </a:r>
            <a:r>
              <a:rPr lang="en-US" sz="2800" noProof="0" dirty="0">
                <a:latin typeface="Arial Narrow" panose="020B0606020202030204" pitchFamily="34" charset="0"/>
              </a:rPr>
              <a:t> (i.e., the amount released). </a:t>
            </a:r>
          </a:p>
          <a:p>
            <a:pPr algn="just">
              <a:spcAft>
                <a:spcPts val="500"/>
              </a:spcAft>
            </a:pPr>
            <a:r>
              <a:rPr lang="en-US" sz="2800" noProof="0" dirty="0">
                <a:latin typeface="Arial Narrow" panose="020B0606020202030204" pitchFamily="34" charset="0"/>
              </a:rPr>
              <a:t>Operational EWAS use meteorological data (an output from operational meteorological forecast models).</a:t>
            </a:r>
          </a:p>
          <a:p>
            <a:pPr algn="just">
              <a:spcAft>
                <a:spcPts val="500"/>
              </a:spcAft>
            </a:pPr>
            <a:r>
              <a:rPr lang="en-US" sz="2800" noProof="0" dirty="0">
                <a:latin typeface="Arial Narrow" panose="020B0606020202030204" pitchFamily="34" charset="0"/>
              </a:rPr>
              <a:t>PT EGALITE aims at gathering/exchange the experience available among COSMO partners on the connection: numerical weather forecasts – pollutant dispersion modeling in favor of new- and/or of existing EWAS that respond to the mentioned threats.</a:t>
            </a:r>
          </a:p>
        </p:txBody>
      </p:sp>
      <p:sp>
        <p:nvSpPr>
          <p:cNvPr id="2" name="pole tekstowe 1">
            <a:extLst>
              <a:ext uri="{FF2B5EF4-FFF2-40B4-BE49-F238E27FC236}">
                <a16:creationId xmlns:a16="http://schemas.microsoft.com/office/drawing/2014/main" id="{50944A2E-CE87-D433-6F0A-0178792C543C}"/>
              </a:ext>
            </a:extLst>
          </p:cNvPr>
          <p:cNvSpPr txBox="1"/>
          <p:nvPr/>
        </p:nvSpPr>
        <p:spPr>
          <a:xfrm>
            <a:off x="1" y="-29890"/>
            <a:ext cx="11522074" cy="400110"/>
          </a:xfrm>
          <a:prstGeom prst="rect">
            <a:avLst/>
          </a:prstGeom>
          <a:solidFill>
            <a:schemeClr val="bg1"/>
          </a:solidFill>
          <a:ln>
            <a:solidFill>
              <a:schemeClr val="tx1"/>
            </a:solidFill>
          </a:ln>
        </p:spPr>
        <p:txBody>
          <a:bodyPr wrap="square" rtlCol="0">
            <a:spAutoFit/>
          </a:bodyPr>
          <a:lstStyle/>
          <a:p>
            <a:pPr algn="ctr"/>
            <a:r>
              <a:rPr lang="en-US" sz="2000" noProof="0" dirty="0">
                <a:latin typeface="Arial Narrow" panose="020B0606020202030204" pitchFamily="34" charset="0"/>
              </a:rPr>
              <a:t>PT EGALITE - Early </a:t>
            </a:r>
            <a:r>
              <a:rPr lang="en-US" sz="2000" noProof="0" dirty="0" err="1">
                <a:latin typeface="Arial Narrow" panose="020B0606020202030204" pitchFamily="34" charset="0"/>
              </a:rPr>
              <a:t>warninG</a:t>
            </a:r>
            <a:r>
              <a:rPr lang="en-US" sz="2000" noProof="0" dirty="0">
                <a:latin typeface="Arial Narrow" panose="020B0606020202030204" pitchFamily="34" charset="0"/>
              </a:rPr>
              <a:t> and </a:t>
            </a:r>
            <a:r>
              <a:rPr lang="en-US" sz="2000" noProof="0" dirty="0" err="1">
                <a:latin typeface="Arial Narrow" panose="020B0606020202030204" pitchFamily="34" charset="0"/>
              </a:rPr>
              <a:t>AnaLysIs</a:t>
            </a:r>
            <a:r>
              <a:rPr lang="en-US" sz="2000" noProof="0" dirty="0">
                <a:latin typeface="Arial Narrow" panose="020B0606020202030204" pitchFamily="34" charset="0"/>
              </a:rPr>
              <a:t> </a:t>
            </a:r>
            <a:r>
              <a:rPr lang="en-US" sz="2000" noProof="0" dirty="0" err="1">
                <a:latin typeface="Arial Narrow" panose="020B0606020202030204" pitchFamily="34" charset="0"/>
              </a:rPr>
              <a:t>sysTEm</a:t>
            </a:r>
            <a:r>
              <a:rPr lang="en-US" sz="2000" noProof="0" dirty="0">
                <a:latin typeface="Arial Narrow" panose="020B0606020202030204" pitchFamily="34" charset="0"/>
              </a:rPr>
              <a:t> for release and dispersion of contaminants</a:t>
            </a:r>
          </a:p>
        </p:txBody>
      </p:sp>
    </p:spTree>
    <p:extLst>
      <p:ext uri="{BB962C8B-B14F-4D97-AF65-F5344CB8AC3E}">
        <p14:creationId xmlns:p14="http://schemas.microsoft.com/office/powerpoint/2010/main" val="18102853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p:nvPr/>
        </p:nvSpPr>
        <p:spPr>
          <a:xfrm>
            <a:off x="1" y="1367879"/>
            <a:ext cx="11522074" cy="4780796"/>
          </a:xfrm>
          <a:prstGeom prst="rect">
            <a:avLst/>
          </a:prstGeom>
          <a:solidFill>
            <a:schemeClr val="bg1"/>
          </a:solidFill>
        </p:spPr>
        <p:txBody>
          <a:bodyPr wrap="square">
            <a:spAutoFit/>
          </a:bodyPr>
          <a:lstStyle/>
          <a:p>
            <a:pPr algn="just">
              <a:spcAft>
                <a:spcPts val="500"/>
              </a:spcAft>
            </a:pPr>
            <a:r>
              <a:rPr lang="en-US" sz="3200" noProof="0" dirty="0">
                <a:latin typeface="+mn-lt"/>
              </a:rPr>
              <a:t>Three main parties involved in the PT – DWD (Christoph Siewert), </a:t>
            </a:r>
            <a:r>
              <a:rPr lang="en-US" sz="3200" noProof="0" dirty="0" err="1">
                <a:latin typeface="+mn-lt"/>
              </a:rPr>
              <a:t>MeteoSwiss</a:t>
            </a:r>
            <a:r>
              <a:rPr lang="en-US" sz="3200" noProof="0" dirty="0">
                <a:latin typeface="+mn-lt"/>
              </a:rPr>
              <a:t> (Pirmin Kaufmann) and IMWM (Andrzej Mazur).</a:t>
            </a:r>
          </a:p>
          <a:p>
            <a:pPr algn="ctr">
              <a:spcAft>
                <a:spcPts val="500"/>
              </a:spcAft>
            </a:pPr>
            <a:r>
              <a:rPr lang="en-US" sz="3200" noProof="0" dirty="0">
                <a:latin typeface="+mn-lt"/>
              </a:rPr>
              <a:t>↓</a:t>
            </a:r>
          </a:p>
          <a:p>
            <a:pPr algn="just">
              <a:spcAft>
                <a:spcPts val="500"/>
              </a:spcAft>
            </a:pPr>
            <a:r>
              <a:rPr lang="en-US" sz="3200" noProof="0" dirty="0">
                <a:latin typeface="+mn-lt"/>
              </a:rPr>
              <a:t>Three dispersion models used for tests, dry runs and comparisons.</a:t>
            </a:r>
          </a:p>
          <a:p>
            <a:pPr algn="just">
              <a:spcAft>
                <a:spcPts val="500"/>
              </a:spcAft>
            </a:pPr>
            <a:endParaRPr lang="en-US" sz="3200" noProof="0" dirty="0">
              <a:latin typeface="+mn-lt"/>
            </a:endParaRPr>
          </a:p>
          <a:p>
            <a:pPr algn="just">
              <a:spcAft>
                <a:spcPts val="500"/>
              </a:spcAft>
            </a:pPr>
            <a:r>
              <a:rPr lang="en-US" sz="3200" noProof="0" dirty="0">
                <a:latin typeface="+mn-lt"/>
              </a:rPr>
              <a:t>Every participants applied both high- and medium resolution domain to calculations</a:t>
            </a:r>
          </a:p>
        </p:txBody>
      </p:sp>
      <p:sp>
        <p:nvSpPr>
          <p:cNvPr id="3" name="pole tekstowe 2">
            <a:extLst>
              <a:ext uri="{FF2B5EF4-FFF2-40B4-BE49-F238E27FC236}">
                <a16:creationId xmlns:a16="http://schemas.microsoft.com/office/drawing/2014/main" id="{FB79116C-B6C4-7C8F-9C22-B5D174047D3D}"/>
              </a:ext>
            </a:extLst>
          </p:cNvPr>
          <p:cNvSpPr txBox="1"/>
          <p:nvPr/>
        </p:nvSpPr>
        <p:spPr>
          <a:xfrm>
            <a:off x="1" y="-29890"/>
            <a:ext cx="11522074" cy="400110"/>
          </a:xfrm>
          <a:prstGeom prst="rect">
            <a:avLst/>
          </a:prstGeom>
          <a:solidFill>
            <a:schemeClr val="bg1"/>
          </a:solidFill>
          <a:ln>
            <a:solidFill>
              <a:schemeClr val="tx1"/>
            </a:solidFill>
          </a:ln>
        </p:spPr>
        <p:txBody>
          <a:bodyPr wrap="square" rtlCol="0">
            <a:spAutoFit/>
          </a:bodyPr>
          <a:lstStyle/>
          <a:p>
            <a:pPr algn="ctr"/>
            <a:r>
              <a:rPr lang="en-US" sz="2000" noProof="0" dirty="0">
                <a:latin typeface="Arial Narrow" panose="020B0606020202030204" pitchFamily="34" charset="0"/>
              </a:rPr>
              <a:t>PT EGALITE - Early </a:t>
            </a:r>
            <a:r>
              <a:rPr lang="en-US" sz="2000" noProof="0" dirty="0" err="1">
                <a:latin typeface="Arial Narrow" panose="020B0606020202030204" pitchFamily="34" charset="0"/>
              </a:rPr>
              <a:t>warninG</a:t>
            </a:r>
            <a:r>
              <a:rPr lang="en-US" sz="2000" noProof="0" dirty="0">
                <a:latin typeface="Arial Narrow" panose="020B0606020202030204" pitchFamily="34" charset="0"/>
              </a:rPr>
              <a:t> and </a:t>
            </a:r>
            <a:r>
              <a:rPr lang="en-US" sz="2000" noProof="0" dirty="0" err="1">
                <a:latin typeface="Arial Narrow" panose="020B0606020202030204" pitchFamily="34" charset="0"/>
              </a:rPr>
              <a:t>AnaLysIs</a:t>
            </a:r>
            <a:r>
              <a:rPr lang="en-US" sz="2000" noProof="0" dirty="0">
                <a:latin typeface="Arial Narrow" panose="020B0606020202030204" pitchFamily="34" charset="0"/>
              </a:rPr>
              <a:t> </a:t>
            </a:r>
            <a:r>
              <a:rPr lang="en-US" sz="2000" noProof="0" dirty="0" err="1">
                <a:latin typeface="Arial Narrow" panose="020B0606020202030204" pitchFamily="34" charset="0"/>
              </a:rPr>
              <a:t>sysTEm</a:t>
            </a:r>
            <a:r>
              <a:rPr lang="en-US" sz="2000" noProof="0" dirty="0">
                <a:latin typeface="Arial Narrow" panose="020B0606020202030204" pitchFamily="34" charset="0"/>
              </a:rPr>
              <a:t> for release and dispersion of contaminants</a:t>
            </a:r>
          </a:p>
        </p:txBody>
      </p:sp>
      <p:sp>
        <p:nvSpPr>
          <p:cNvPr id="6" name="pole tekstowe 5">
            <a:extLst>
              <a:ext uri="{FF2B5EF4-FFF2-40B4-BE49-F238E27FC236}">
                <a16:creationId xmlns:a16="http://schemas.microsoft.com/office/drawing/2014/main" id="{6CDC9A4A-7065-0B08-6C21-16D7BD33A87A}"/>
              </a:ext>
            </a:extLst>
          </p:cNvPr>
          <p:cNvSpPr txBox="1"/>
          <p:nvPr/>
        </p:nvSpPr>
        <p:spPr>
          <a:xfrm>
            <a:off x="3528789" y="359767"/>
            <a:ext cx="7344816" cy="477054"/>
          </a:xfrm>
          <a:prstGeom prst="rect">
            <a:avLst/>
          </a:prstGeom>
          <a:solidFill>
            <a:schemeClr val="bg1"/>
          </a:solidFill>
          <a:ln>
            <a:solidFill>
              <a:schemeClr val="tx1"/>
            </a:solidFill>
          </a:ln>
        </p:spPr>
        <p:txBody>
          <a:bodyPr wrap="square" rtlCol="0">
            <a:spAutoFit/>
          </a:bodyPr>
          <a:lstStyle/>
          <a:p>
            <a:pPr algn="ctr"/>
            <a:r>
              <a:rPr lang="en-US" sz="2500" noProof="0" dirty="0"/>
              <a:t>Participants, models, domains…</a:t>
            </a:r>
          </a:p>
        </p:txBody>
      </p:sp>
    </p:spTree>
    <p:extLst>
      <p:ext uri="{BB962C8B-B14F-4D97-AF65-F5344CB8AC3E}">
        <p14:creationId xmlns:p14="http://schemas.microsoft.com/office/powerpoint/2010/main" val="16957327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2">
            <a:extLst>
              <a:ext uri="{FF2B5EF4-FFF2-40B4-BE49-F238E27FC236}">
                <a16:creationId xmlns:a16="http://schemas.microsoft.com/office/drawing/2014/main" id="{74B60CE4-F91F-2D27-DA34-1C251FE720DD}"/>
              </a:ext>
            </a:extLst>
          </p:cNvPr>
          <p:cNvPicPr>
            <a:picLocks noChangeAspect="1"/>
          </p:cNvPicPr>
          <p:nvPr/>
        </p:nvPicPr>
        <p:blipFill>
          <a:blip r:embed="rId3"/>
          <a:stretch>
            <a:fillRect/>
          </a:stretch>
        </p:blipFill>
        <p:spPr bwMode="auto">
          <a:xfrm>
            <a:off x="-9029" y="801107"/>
            <a:ext cx="4350000" cy="2700000"/>
          </a:xfrm>
          <a:prstGeom prst="rect">
            <a:avLst/>
          </a:prstGeom>
        </p:spPr>
      </p:pic>
      <p:pic>
        <p:nvPicPr>
          <p:cNvPr id="8" name="Obraz 7">
            <a:extLst>
              <a:ext uri="{FF2B5EF4-FFF2-40B4-BE49-F238E27FC236}">
                <a16:creationId xmlns:a16="http://schemas.microsoft.com/office/drawing/2014/main" id="{BDD8D1D7-15DD-A578-4D05-CB45BDC3CF6D}"/>
              </a:ext>
            </a:extLst>
          </p:cNvPr>
          <p:cNvPicPr>
            <a:picLocks noChangeAspect="1"/>
          </p:cNvPicPr>
          <p:nvPr/>
        </p:nvPicPr>
        <p:blipFill>
          <a:blip r:embed="rId4"/>
          <a:stretch>
            <a:fillRect/>
          </a:stretch>
        </p:blipFill>
        <p:spPr>
          <a:xfrm>
            <a:off x="7164000" y="828119"/>
            <a:ext cx="4350000" cy="2700000"/>
          </a:xfrm>
          <a:prstGeom prst="rect">
            <a:avLst/>
          </a:prstGeom>
        </p:spPr>
      </p:pic>
      <p:pic>
        <p:nvPicPr>
          <p:cNvPr id="14" name="Obraz 13">
            <a:extLst>
              <a:ext uri="{FF2B5EF4-FFF2-40B4-BE49-F238E27FC236}">
                <a16:creationId xmlns:a16="http://schemas.microsoft.com/office/drawing/2014/main" id="{AC1D9C36-0472-A1AE-1CAD-3FD3B2DE94E5}"/>
              </a:ext>
            </a:extLst>
          </p:cNvPr>
          <p:cNvPicPr>
            <a:picLocks noChangeAspect="1"/>
          </p:cNvPicPr>
          <p:nvPr/>
        </p:nvPicPr>
        <p:blipFill>
          <a:blip r:embed="rId5"/>
          <a:stretch>
            <a:fillRect/>
          </a:stretch>
        </p:blipFill>
        <p:spPr>
          <a:xfrm>
            <a:off x="4393197" y="3461587"/>
            <a:ext cx="2808000" cy="2992755"/>
          </a:xfrm>
          <a:prstGeom prst="rect">
            <a:avLst/>
          </a:prstGeom>
        </p:spPr>
      </p:pic>
      <p:sp>
        <p:nvSpPr>
          <p:cNvPr id="15" name="pole tekstowe 14">
            <a:extLst>
              <a:ext uri="{FF2B5EF4-FFF2-40B4-BE49-F238E27FC236}">
                <a16:creationId xmlns:a16="http://schemas.microsoft.com/office/drawing/2014/main" id="{DE5830A7-5859-457F-3FBE-185746493EA4}"/>
              </a:ext>
            </a:extLst>
          </p:cNvPr>
          <p:cNvSpPr txBox="1"/>
          <p:nvPr/>
        </p:nvSpPr>
        <p:spPr>
          <a:xfrm>
            <a:off x="576461" y="3528119"/>
            <a:ext cx="3168352" cy="646331"/>
          </a:xfrm>
          <a:prstGeom prst="rect">
            <a:avLst/>
          </a:prstGeom>
          <a:solidFill>
            <a:schemeClr val="bg1"/>
          </a:solidFill>
        </p:spPr>
        <p:txBody>
          <a:bodyPr wrap="square" rtlCol="0">
            <a:spAutoFit/>
          </a:bodyPr>
          <a:lstStyle/>
          <a:p>
            <a:pPr algn="ctr"/>
            <a:r>
              <a:rPr lang="en-US" noProof="0" dirty="0"/>
              <a:t>DWD – high resolution</a:t>
            </a:r>
          </a:p>
          <a:p>
            <a:pPr algn="ctr"/>
            <a:r>
              <a:rPr lang="en-US" noProof="0" dirty="0"/>
              <a:t>(regular </a:t>
            </a:r>
            <a:r>
              <a:rPr lang="en-US" noProof="0" dirty="0" err="1"/>
              <a:t>lat-lon</a:t>
            </a:r>
            <a:r>
              <a:rPr lang="en-US" noProof="0" dirty="0"/>
              <a:t>, </a:t>
            </a:r>
            <a:r>
              <a:rPr lang="en-US" sz="1800" noProof="0" dirty="0">
                <a:effectLst/>
                <a:latin typeface="+mn-lt"/>
                <a:ea typeface="Aptos" panose="020B0004020202020204" pitchFamily="34" charset="0"/>
              </a:rPr>
              <a:t>0.02°)</a:t>
            </a:r>
            <a:endParaRPr lang="en-US" noProof="0" dirty="0"/>
          </a:p>
        </p:txBody>
      </p:sp>
      <p:sp>
        <p:nvSpPr>
          <p:cNvPr id="16" name="pole tekstowe 15">
            <a:extLst>
              <a:ext uri="{FF2B5EF4-FFF2-40B4-BE49-F238E27FC236}">
                <a16:creationId xmlns:a16="http://schemas.microsoft.com/office/drawing/2014/main" id="{9D690F1E-CD83-9013-706E-EC2261A4022F}"/>
              </a:ext>
            </a:extLst>
          </p:cNvPr>
          <p:cNvSpPr txBox="1"/>
          <p:nvPr/>
        </p:nvSpPr>
        <p:spPr>
          <a:xfrm>
            <a:off x="7993285" y="3518827"/>
            <a:ext cx="3168352" cy="646331"/>
          </a:xfrm>
          <a:prstGeom prst="rect">
            <a:avLst/>
          </a:prstGeom>
          <a:solidFill>
            <a:schemeClr val="bg1"/>
          </a:solidFill>
        </p:spPr>
        <p:txBody>
          <a:bodyPr wrap="square" rtlCol="0">
            <a:spAutoFit/>
          </a:bodyPr>
          <a:lstStyle/>
          <a:p>
            <a:pPr algn="ctr"/>
            <a:r>
              <a:rPr lang="en-US" noProof="0" dirty="0"/>
              <a:t>MCH – high resolution</a:t>
            </a:r>
          </a:p>
          <a:p>
            <a:pPr algn="ctr"/>
            <a:r>
              <a:rPr lang="en-US" noProof="0" dirty="0">
                <a:latin typeface="+mn-lt"/>
                <a:ea typeface="Aptos" panose="020B0004020202020204" pitchFamily="34" charset="0"/>
              </a:rPr>
              <a:t>(r</a:t>
            </a:r>
            <a:r>
              <a:rPr lang="en-US" sz="1800" noProof="0" dirty="0">
                <a:effectLst/>
                <a:latin typeface="+mn-lt"/>
                <a:ea typeface="Aptos" panose="020B0004020202020204" pitchFamily="34" charset="0"/>
              </a:rPr>
              <a:t>otated </a:t>
            </a:r>
            <a:r>
              <a:rPr lang="en-US" sz="1800" noProof="0" dirty="0" err="1">
                <a:effectLst/>
                <a:latin typeface="+mn-lt"/>
                <a:ea typeface="Aptos" panose="020B0004020202020204" pitchFamily="34" charset="0"/>
              </a:rPr>
              <a:t>lat-lon</a:t>
            </a:r>
            <a:r>
              <a:rPr lang="en-US" sz="1800" noProof="0" dirty="0">
                <a:effectLst/>
                <a:latin typeface="+mn-lt"/>
                <a:ea typeface="Aptos" panose="020B0004020202020204" pitchFamily="34" charset="0"/>
              </a:rPr>
              <a:t>, 1.0 km)</a:t>
            </a:r>
            <a:endParaRPr lang="en-US" noProof="0" dirty="0"/>
          </a:p>
        </p:txBody>
      </p:sp>
      <p:sp>
        <p:nvSpPr>
          <p:cNvPr id="17" name="pole tekstowe 16">
            <a:extLst>
              <a:ext uri="{FF2B5EF4-FFF2-40B4-BE49-F238E27FC236}">
                <a16:creationId xmlns:a16="http://schemas.microsoft.com/office/drawing/2014/main" id="{D5D7739A-084C-C5D3-8E82-FC3AF8AA246A}"/>
              </a:ext>
            </a:extLst>
          </p:cNvPr>
          <p:cNvSpPr txBox="1"/>
          <p:nvPr/>
        </p:nvSpPr>
        <p:spPr>
          <a:xfrm>
            <a:off x="4377280" y="2501382"/>
            <a:ext cx="2808000" cy="923330"/>
          </a:xfrm>
          <a:prstGeom prst="rect">
            <a:avLst/>
          </a:prstGeom>
          <a:solidFill>
            <a:schemeClr val="bg1"/>
          </a:solidFill>
        </p:spPr>
        <p:txBody>
          <a:bodyPr wrap="square" rtlCol="0">
            <a:spAutoFit/>
          </a:bodyPr>
          <a:lstStyle/>
          <a:p>
            <a:pPr algn="ctr"/>
            <a:r>
              <a:rPr lang="en-US" noProof="0" dirty="0"/>
              <a:t>IMGW – high resolution</a:t>
            </a:r>
          </a:p>
          <a:p>
            <a:pPr algn="ctr"/>
            <a:r>
              <a:rPr lang="en-US" noProof="0" dirty="0"/>
              <a:t>(rotated </a:t>
            </a:r>
            <a:r>
              <a:rPr lang="en-US" noProof="0" dirty="0" err="1"/>
              <a:t>lat-lon</a:t>
            </a:r>
            <a:r>
              <a:rPr lang="en-US" noProof="0" dirty="0"/>
              <a:t>, </a:t>
            </a:r>
            <a:r>
              <a:rPr lang="en-US" noProof="0" dirty="0">
                <a:latin typeface="+mn-lt"/>
              </a:rPr>
              <a:t>2.8 km, ~0.025</a:t>
            </a:r>
            <a:r>
              <a:rPr lang="en-US" noProof="0" dirty="0">
                <a:ea typeface="Aptos" panose="020B0004020202020204" pitchFamily="34" charset="0"/>
              </a:rPr>
              <a:t>°</a:t>
            </a:r>
            <a:r>
              <a:rPr lang="en-US" sz="1800" noProof="0" dirty="0">
                <a:effectLst/>
                <a:latin typeface="+mn-lt"/>
                <a:ea typeface="Aptos" panose="020B0004020202020204" pitchFamily="34" charset="0"/>
              </a:rPr>
              <a:t>)</a:t>
            </a:r>
            <a:endParaRPr lang="en-US" noProof="0" dirty="0"/>
          </a:p>
        </p:txBody>
      </p:sp>
      <p:sp>
        <p:nvSpPr>
          <p:cNvPr id="3" name="pole tekstowe 2">
            <a:extLst>
              <a:ext uri="{FF2B5EF4-FFF2-40B4-BE49-F238E27FC236}">
                <a16:creationId xmlns:a16="http://schemas.microsoft.com/office/drawing/2014/main" id="{B3A880CE-A01E-9AA4-3599-92352E9994EC}"/>
              </a:ext>
            </a:extLst>
          </p:cNvPr>
          <p:cNvSpPr txBox="1"/>
          <p:nvPr/>
        </p:nvSpPr>
        <p:spPr>
          <a:xfrm>
            <a:off x="1" y="-29890"/>
            <a:ext cx="11522074" cy="400110"/>
          </a:xfrm>
          <a:prstGeom prst="rect">
            <a:avLst/>
          </a:prstGeom>
          <a:solidFill>
            <a:schemeClr val="bg1"/>
          </a:solidFill>
          <a:ln>
            <a:solidFill>
              <a:schemeClr val="tx1"/>
            </a:solidFill>
          </a:ln>
        </p:spPr>
        <p:txBody>
          <a:bodyPr wrap="square" rtlCol="0">
            <a:spAutoFit/>
          </a:bodyPr>
          <a:lstStyle/>
          <a:p>
            <a:pPr algn="ctr"/>
            <a:r>
              <a:rPr lang="en-US" sz="2000" noProof="0" dirty="0">
                <a:latin typeface="Arial Narrow" panose="020B0606020202030204" pitchFamily="34" charset="0"/>
              </a:rPr>
              <a:t>PT EGALITE - Early </a:t>
            </a:r>
            <a:r>
              <a:rPr lang="en-US" sz="2000" noProof="0" dirty="0" err="1">
                <a:latin typeface="Arial Narrow" panose="020B0606020202030204" pitchFamily="34" charset="0"/>
              </a:rPr>
              <a:t>warninG</a:t>
            </a:r>
            <a:r>
              <a:rPr lang="en-US" sz="2000" noProof="0" dirty="0">
                <a:latin typeface="Arial Narrow" panose="020B0606020202030204" pitchFamily="34" charset="0"/>
              </a:rPr>
              <a:t> and </a:t>
            </a:r>
            <a:r>
              <a:rPr lang="en-US" sz="2000" noProof="0" dirty="0" err="1">
                <a:latin typeface="Arial Narrow" panose="020B0606020202030204" pitchFamily="34" charset="0"/>
              </a:rPr>
              <a:t>AnaLysIs</a:t>
            </a:r>
            <a:r>
              <a:rPr lang="en-US" sz="2000" noProof="0" dirty="0">
                <a:latin typeface="Arial Narrow" panose="020B0606020202030204" pitchFamily="34" charset="0"/>
              </a:rPr>
              <a:t> </a:t>
            </a:r>
            <a:r>
              <a:rPr lang="en-US" sz="2000" noProof="0" dirty="0" err="1">
                <a:latin typeface="Arial Narrow" panose="020B0606020202030204" pitchFamily="34" charset="0"/>
              </a:rPr>
              <a:t>sysTEm</a:t>
            </a:r>
            <a:r>
              <a:rPr lang="en-US" sz="2000" noProof="0" dirty="0">
                <a:latin typeface="Arial Narrow" panose="020B0606020202030204" pitchFamily="34" charset="0"/>
              </a:rPr>
              <a:t> for release and dispersion of contaminants</a:t>
            </a:r>
          </a:p>
        </p:txBody>
      </p:sp>
      <p:sp>
        <p:nvSpPr>
          <p:cNvPr id="4" name="pole tekstowe 3">
            <a:extLst>
              <a:ext uri="{FF2B5EF4-FFF2-40B4-BE49-F238E27FC236}">
                <a16:creationId xmlns:a16="http://schemas.microsoft.com/office/drawing/2014/main" id="{03A2401A-E8FD-F091-0751-3696039B0129}"/>
              </a:ext>
            </a:extLst>
          </p:cNvPr>
          <p:cNvSpPr txBox="1"/>
          <p:nvPr/>
        </p:nvSpPr>
        <p:spPr>
          <a:xfrm>
            <a:off x="3528789" y="359767"/>
            <a:ext cx="7344816" cy="477054"/>
          </a:xfrm>
          <a:prstGeom prst="rect">
            <a:avLst/>
          </a:prstGeom>
          <a:solidFill>
            <a:schemeClr val="bg1"/>
          </a:solidFill>
          <a:ln>
            <a:solidFill>
              <a:schemeClr val="tx1"/>
            </a:solidFill>
          </a:ln>
        </p:spPr>
        <p:txBody>
          <a:bodyPr wrap="square" rtlCol="0">
            <a:spAutoFit/>
          </a:bodyPr>
          <a:lstStyle/>
          <a:p>
            <a:pPr algn="ctr"/>
            <a:r>
              <a:rPr lang="en-US" sz="2500" noProof="0" dirty="0"/>
              <a:t>Participants, models, domains…</a:t>
            </a:r>
          </a:p>
        </p:txBody>
      </p:sp>
    </p:spTree>
    <p:extLst>
      <p:ext uri="{BB962C8B-B14F-4D97-AF65-F5344CB8AC3E}">
        <p14:creationId xmlns:p14="http://schemas.microsoft.com/office/powerpoint/2010/main" val="7589905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pole tekstowe 16">
            <a:extLst>
              <a:ext uri="{FF2B5EF4-FFF2-40B4-BE49-F238E27FC236}">
                <a16:creationId xmlns:a16="http://schemas.microsoft.com/office/drawing/2014/main" id="{D5D7739A-084C-C5D3-8E82-FC3AF8AA246A}"/>
              </a:ext>
            </a:extLst>
          </p:cNvPr>
          <p:cNvSpPr txBox="1"/>
          <p:nvPr/>
        </p:nvSpPr>
        <p:spPr>
          <a:xfrm>
            <a:off x="3811871" y="866942"/>
            <a:ext cx="3851999" cy="646331"/>
          </a:xfrm>
          <a:prstGeom prst="rect">
            <a:avLst/>
          </a:prstGeom>
          <a:solidFill>
            <a:schemeClr val="bg1"/>
          </a:solidFill>
          <a:ln>
            <a:solidFill>
              <a:schemeClr val="tx1"/>
            </a:solidFill>
          </a:ln>
        </p:spPr>
        <p:txBody>
          <a:bodyPr wrap="square" rtlCol="0">
            <a:spAutoFit/>
          </a:bodyPr>
          <a:lstStyle/>
          <a:p>
            <a:pPr algn="ctr"/>
            <a:r>
              <a:rPr lang="en-US" noProof="0" dirty="0"/>
              <a:t>IMGW – medium resolution</a:t>
            </a:r>
          </a:p>
          <a:p>
            <a:pPr algn="ctr"/>
            <a:r>
              <a:rPr lang="en-US" sz="1800" noProof="0" dirty="0">
                <a:effectLst/>
                <a:latin typeface="+mn-lt"/>
                <a:ea typeface="Aptos" panose="020B0004020202020204" pitchFamily="34" charset="0"/>
              </a:rPr>
              <a:t>(rotated </a:t>
            </a:r>
            <a:r>
              <a:rPr lang="en-US" sz="1800" noProof="0" dirty="0" err="1">
                <a:effectLst/>
                <a:latin typeface="+mn-lt"/>
                <a:ea typeface="Aptos" panose="020B0004020202020204" pitchFamily="34" charset="0"/>
              </a:rPr>
              <a:t>lat-lon</a:t>
            </a:r>
            <a:r>
              <a:rPr lang="en-US" sz="1800" noProof="0" dirty="0">
                <a:effectLst/>
                <a:latin typeface="+mn-lt"/>
                <a:ea typeface="Aptos" panose="020B0004020202020204" pitchFamily="34" charset="0"/>
              </a:rPr>
              <a:t>, 7 km, ~0.0625</a:t>
            </a:r>
            <a:r>
              <a:rPr lang="en-US" noProof="0" dirty="0">
                <a:ea typeface="Aptos" panose="020B0004020202020204" pitchFamily="34" charset="0"/>
              </a:rPr>
              <a:t>°</a:t>
            </a:r>
            <a:r>
              <a:rPr lang="en-US" sz="1800" noProof="0" dirty="0">
                <a:effectLst/>
                <a:latin typeface="+mn-lt"/>
                <a:ea typeface="Aptos" panose="020B0004020202020204" pitchFamily="34" charset="0"/>
              </a:rPr>
              <a:t>)</a:t>
            </a:r>
            <a:endParaRPr lang="en-US" noProof="0" dirty="0"/>
          </a:p>
        </p:txBody>
      </p:sp>
      <p:sp>
        <p:nvSpPr>
          <p:cNvPr id="15" name="pole tekstowe 14">
            <a:extLst>
              <a:ext uri="{FF2B5EF4-FFF2-40B4-BE49-F238E27FC236}">
                <a16:creationId xmlns:a16="http://schemas.microsoft.com/office/drawing/2014/main" id="{DE5830A7-5859-457F-3FBE-185746493EA4}"/>
              </a:ext>
            </a:extLst>
          </p:cNvPr>
          <p:cNvSpPr txBox="1"/>
          <p:nvPr/>
        </p:nvSpPr>
        <p:spPr>
          <a:xfrm>
            <a:off x="432445" y="4392215"/>
            <a:ext cx="3168352" cy="646331"/>
          </a:xfrm>
          <a:prstGeom prst="rect">
            <a:avLst/>
          </a:prstGeom>
          <a:solidFill>
            <a:schemeClr val="bg1"/>
          </a:solidFill>
          <a:ln>
            <a:solidFill>
              <a:schemeClr val="tx1"/>
            </a:solidFill>
          </a:ln>
        </p:spPr>
        <p:txBody>
          <a:bodyPr wrap="square" rtlCol="0">
            <a:spAutoFit/>
          </a:bodyPr>
          <a:lstStyle/>
          <a:p>
            <a:pPr algn="ctr"/>
            <a:r>
              <a:rPr lang="en-US" noProof="0" dirty="0"/>
              <a:t>DWD – medium resolution</a:t>
            </a:r>
          </a:p>
          <a:p>
            <a:pPr algn="ctr"/>
            <a:r>
              <a:rPr lang="en-US" sz="1800" noProof="0" dirty="0">
                <a:effectLst/>
                <a:latin typeface="+mn-lt"/>
                <a:ea typeface="Aptos" panose="020B0004020202020204" pitchFamily="34" charset="0"/>
              </a:rPr>
              <a:t>(regular </a:t>
            </a:r>
            <a:r>
              <a:rPr lang="en-US" sz="1800" noProof="0" dirty="0" err="1">
                <a:effectLst/>
                <a:latin typeface="+mn-lt"/>
                <a:ea typeface="Aptos" panose="020B0004020202020204" pitchFamily="34" charset="0"/>
              </a:rPr>
              <a:t>lat-lon</a:t>
            </a:r>
            <a:r>
              <a:rPr lang="en-US" sz="1800" noProof="0" dirty="0">
                <a:effectLst/>
                <a:latin typeface="+mn-lt"/>
                <a:ea typeface="Aptos" panose="020B0004020202020204" pitchFamily="34" charset="0"/>
              </a:rPr>
              <a:t>, 0.0625°)</a:t>
            </a:r>
            <a:endParaRPr lang="en-US" noProof="0" dirty="0">
              <a:latin typeface="+mn-lt"/>
            </a:endParaRPr>
          </a:p>
        </p:txBody>
      </p:sp>
      <p:sp>
        <p:nvSpPr>
          <p:cNvPr id="16" name="pole tekstowe 15">
            <a:extLst>
              <a:ext uri="{FF2B5EF4-FFF2-40B4-BE49-F238E27FC236}">
                <a16:creationId xmlns:a16="http://schemas.microsoft.com/office/drawing/2014/main" id="{9D690F1E-CD83-9013-706E-EC2261A4022F}"/>
              </a:ext>
            </a:extLst>
          </p:cNvPr>
          <p:cNvSpPr txBox="1"/>
          <p:nvPr/>
        </p:nvSpPr>
        <p:spPr>
          <a:xfrm>
            <a:off x="8065293" y="3600127"/>
            <a:ext cx="3168352" cy="646331"/>
          </a:xfrm>
          <a:prstGeom prst="rect">
            <a:avLst/>
          </a:prstGeom>
          <a:solidFill>
            <a:schemeClr val="bg1"/>
          </a:solidFill>
          <a:ln>
            <a:solidFill>
              <a:schemeClr val="tx1"/>
            </a:solidFill>
          </a:ln>
        </p:spPr>
        <p:txBody>
          <a:bodyPr wrap="square" rtlCol="0">
            <a:spAutoFit/>
          </a:bodyPr>
          <a:lstStyle/>
          <a:p>
            <a:pPr algn="ctr"/>
            <a:r>
              <a:rPr lang="en-US" noProof="0" dirty="0"/>
              <a:t>MCH – medium resolution</a:t>
            </a:r>
          </a:p>
          <a:p>
            <a:pPr algn="ctr"/>
            <a:r>
              <a:rPr lang="en-US" sz="1800" noProof="0" dirty="0">
                <a:effectLst/>
                <a:latin typeface="+mn-lt"/>
                <a:ea typeface="Aptos" panose="020B0004020202020204" pitchFamily="34" charset="0"/>
              </a:rPr>
              <a:t>(regular </a:t>
            </a:r>
            <a:r>
              <a:rPr lang="en-US" sz="1800" noProof="0" dirty="0" err="1">
                <a:effectLst/>
                <a:latin typeface="+mn-lt"/>
                <a:ea typeface="Aptos" panose="020B0004020202020204" pitchFamily="34" charset="0"/>
              </a:rPr>
              <a:t>lat-lon</a:t>
            </a:r>
            <a:r>
              <a:rPr lang="en-US" sz="1800" noProof="0" dirty="0">
                <a:effectLst/>
                <a:latin typeface="+mn-lt"/>
                <a:ea typeface="Aptos" panose="020B0004020202020204" pitchFamily="34" charset="0"/>
              </a:rPr>
              <a:t>, 0.1°)</a:t>
            </a:r>
            <a:endParaRPr lang="en-US" noProof="0" dirty="0"/>
          </a:p>
        </p:txBody>
      </p:sp>
      <p:pic>
        <p:nvPicPr>
          <p:cNvPr id="4" name="Obraz 3">
            <a:extLst>
              <a:ext uri="{FF2B5EF4-FFF2-40B4-BE49-F238E27FC236}">
                <a16:creationId xmlns:a16="http://schemas.microsoft.com/office/drawing/2014/main" id="{C24DF983-08D7-702F-5C09-70A01638A021}"/>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7664295" y="1182177"/>
            <a:ext cx="3852000" cy="2416209"/>
          </a:xfrm>
          <a:prstGeom prst="rect">
            <a:avLst/>
          </a:prstGeom>
          <a:ln>
            <a:solidFill>
              <a:schemeClr val="tx1"/>
            </a:solidFill>
          </a:ln>
        </p:spPr>
      </p:pic>
      <p:pic>
        <p:nvPicPr>
          <p:cNvPr id="7" name="Obraz 6">
            <a:extLst>
              <a:ext uri="{FF2B5EF4-FFF2-40B4-BE49-F238E27FC236}">
                <a16:creationId xmlns:a16="http://schemas.microsoft.com/office/drawing/2014/main" id="{2E1A37FF-4BD0-B235-A376-DFAEB05273DF}"/>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396" y="1199020"/>
            <a:ext cx="3816000" cy="3191454"/>
          </a:xfrm>
          <a:prstGeom prst="rect">
            <a:avLst/>
          </a:prstGeom>
          <a:ln>
            <a:solidFill>
              <a:schemeClr val="tx1"/>
            </a:solidFill>
          </a:ln>
        </p:spPr>
      </p:pic>
      <p:pic>
        <p:nvPicPr>
          <p:cNvPr id="10" name="Obraz 9">
            <a:extLst>
              <a:ext uri="{FF2B5EF4-FFF2-40B4-BE49-F238E27FC236}">
                <a16:creationId xmlns:a16="http://schemas.microsoft.com/office/drawing/2014/main" id="{9AA5694E-6EE2-07D8-8C49-FDE532F4ECB7}"/>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816820" y="1789914"/>
            <a:ext cx="3852000" cy="4690533"/>
          </a:xfrm>
          <a:prstGeom prst="rect">
            <a:avLst/>
          </a:prstGeom>
          <a:ln>
            <a:solidFill>
              <a:schemeClr val="tx1"/>
            </a:solidFill>
          </a:ln>
        </p:spPr>
      </p:pic>
      <p:sp>
        <p:nvSpPr>
          <p:cNvPr id="2" name="pole tekstowe 1">
            <a:extLst>
              <a:ext uri="{FF2B5EF4-FFF2-40B4-BE49-F238E27FC236}">
                <a16:creationId xmlns:a16="http://schemas.microsoft.com/office/drawing/2014/main" id="{E970DD06-1662-16B0-9093-92AEA3D4FDAC}"/>
              </a:ext>
            </a:extLst>
          </p:cNvPr>
          <p:cNvSpPr txBox="1"/>
          <p:nvPr/>
        </p:nvSpPr>
        <p:spPr>
          <a:xfrm>
            <a:off x="1" y="-29890"/>
            <a:ext cx="11522074" cy="400110"/>
          </a:xfrm>
          <a:prstGeom prst="rect">
            <a:avLst/>
          </a:prstGeom>
          <a:solidFill>
            <a:schemeClr val="bg1"/>
          </a:solidFill>
          <a:ln>
            <a:solidFill>
              <a:schemeClr val="tx1"/>
            </a:solidFill>
          </a:ln>
        </p:spPr>
        <p:txBody>
          <a:bodyPr wrap="square" rtlCol="0">
            <a:spAutoFit/>
          </a:bodyPr>
          <a:lstStyle/>
          <a:p>
            <a:pPr algn="ctr"/>
            <a:r>
              <a:rPr lang="en-US" sz="2000" noProof="0" dirty="0">
                <a:latin typeface="Arial Narrow" panose="020B0606020202030204" pitchFamily="34" charset="0"/>
              </a:rPr>
              <a:t>PT EGALITE - Early </a:t>
            </a:r>
            <a:r>
              <a:rPr lang="en-US" sz="2000" noProof="0" dirty="0" err="1">
                <a:latin typeface="Arial Narrow" panose="020B0606020202030204" pitchFamily="34" charset="0"/>
              </a:rPr>
              <a:t>warninG</a:t>
            </a:r>
            <a:r>
              <a:rPr lang="en-US" sz="2000" noProof="0" dirty="0">
                <a:latin typeface="Arial Narrow" panose="020B0606020202030204" pitchFamily="34" charset="0"/>
              </a:rPr>
              <a:t> and </a:t>
            </a:r>
            <a:r>
              <a:rPr lang="en-US" sz="2000" noProof="0" dirty="0" err="1">
                <a:latin typeface="Arial Narrow" panose="020B0606020202030204" pitchFamily="34" charset="0"/>
              </a:rPr>
              <a:t>AnaLysIs</a:t>
            </a:r>
            <a:r>
              <a:rPr lang="en-US" sz="2000" noProof="0" dirty="0">
                <a:latin typeface="Arial Narrow" panose="020B0606020202030204" pitchFamily="34" charset="0"/>
              </a:rPr>
              <a:t> </a:t>
            </a:r>
            <a:r>
              <a:rPr lang="en-US" sz="2000" noProof="0" dirty="0" err="1">
                <a:latin typeface="Arial Narrow" panose="020B0606020202030204" pitchFamily="34" charset="0"/>
              </a:rPr>
              <a:t>sysTEm</a:t>
            </a:r>
            <a:r>
              <a:rPr lang="en-US" sz="2000" noProof="0" dirty="0">
                <a:latin typeface="Arial Narrow" panose="020B0606020202030204" pitchFamily="34" charset="0"/>
              </a:rPr>
              <a:t> for release and dispersion of contaminants</a:t>
            </a:r>
          </a:p>
        </p:txBody>
      </p:sp>
      <p:sp>
        <p:nvSpPr>
          <p:cNvPr id="3" name="pole tekstowe 2">
            <a:extLst>
              <a:ext uri="{FF2B5EF4-FFF2-40B4-BE49-F238E27FC236}">
                <a16:creationId xmlns:a16="http://schemas.microsoft.com/office/drawing/2014/main" id="{169F42B4-1FC0-5566-6160-C84EA1728516}"/>
              </a:ext>
            </a:extLst>
          </p:cNvPr>
          <p:cNvSpPr txBox="1"/>
          <p:nvPr/>
        </p:nvSpPr>
        <p:spPr>
          <a:xfrm>
            <a:off x="3528789" y="359767"/>
            <a:ext cx="7344816" cy="477054"/>
          </a:xfrm>
          <a:prstGeom prst="rect">
            <a:avLst/>
          </a:prstGeom>
          <a:solidFill>
            <a:schemeClr val="bg1"/>
          </a:solidFill>
          <a:ln>
            <a:solidFill>
              <a:schemeClr val="tx1"/>
            </a:solidFill>
          </a:ln>
        </p:spPr>
        <p:txBody>
          <a:bodyPr wrap="square" rtlCol="0">
            <a:spAutoFit/>
          </a:bodyPr>
          <a:lstStyle/>
          <a:p>
            <a:pPr algn="ctr"/>
            <a:r>
              <a:rPr lang="en-US" sz="2500" noProof="0" dirty="0"/>
              <a:t>Participants, models, domains…</a:t>
            </a:r>
          </a:p>
        </p:txBody>
      </p:sp>
    </p:spTree>
    <p:extLst>
      <p:ext uri="{BB962C8B-B14F-4D97-AF65-F5344CB8AC3E}">
        <p14:creationId xmlns:p14="http://schemas.microsoft.com/office/powerpoint/2010/main" val="33587787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p:nvPr/>
        </p:nvSpPr>
        <p:spPr>
          <a:xfrm>
            <a:off x="1" y="1223863"/>
            <a:ext cx="11522074" cy="5109091"/>
          </a:xfrm>
          <a:prstGeom prst="rect">
            <a:avLst/>
          </a:prstGeom>
          <a:solidFill>
            <a:schemeClr val="bg1"/>
          </a:solidFill>
        </p:spPr>
        <p:txBody>
          <a:bodyPr wrap="square">
            <a:spAutoFit/>
          </a:bodyPr>
          <a:lstStyle/>
          <a:p>
            <a:pPr algn="just">
              <a:spcAft>
                <a:spcPts val="600"/>
              </a:spcAft>
            </a:pPr>
            <a:r>
              <a:rPr lang="en-US" sz="2300" noProof="0" dirty="0">
                <a:latin typeface="Arial Narrow" panose="020B0606020202030204" pitchFamily="34" charset="0"/>
              </a:rPr>
              <a:t>Subtask 1. General survey</a:t>
            </a:r>
          </a:p>
          <a:p>
            <a:pPr marL="342900" indent="-342900" algn="just">
              <a:spcAft>
                <a:spcPts val="600"/>
              </a:spcAft>
              <a:buFont typeface="Arial" panose="020B0604020202020204" pitchFamily="34" charset="0"/>
              <a:buChar char="•"/>
            </a:pPr>
            <a:r>
              <a:rPr lang="en-US" sz="2300" noProof="0" dirty="0">
                <a:latin typeface="Arial Narrow" panose="020B0606020202030204" pitchFamily="34" charset="0"/>
              </a:rPr>
              <a:t>Detailed review and survey of the systems running and plans for further developments at collaborating parties, description and comparison of scientific background, methods used and setup(s).</a:t>
            </a:r>
          </a:p>
          <a:p>
            <a:pPr algn="just">
              <a:spcAft>
                <a:spcPts val="600"/>
              </a:spcAft>
            </a:pPr>
            <a:r>
              <a:rPr lang="en-US" sz="2300" b="1" u="sng" noProof="0" dirty="0">
                <a:latin typeface="Arial Narrow" panose="020B0606020202030204" pitchFamily="34" charset="0"/>
              </a:rPr>
              <a:t>Deliverables:</a:t>
            </a:r>
          </a:p>
          <a:p>
            <a:pPr marL="342900" indent="-342900" algn="just">
              <a:spcAft>
                <a:spcPts val="600"/>
              </a:spcAft>
              <a:buFont typeface="Arial" panose="020B0604020202020204" pitchFamily="34" charset="0"/>
              <a:buChar char="•"/>
            </a:pPr>
            <a:r>
              <a:rPr lang="en-US" sz="2300" noProof="0" dirty="0">
                <a:latin typeface="Arial Narrow" panose="020B0606020202030204" pitchFamily="34" charset="0"/>
              </a:rPr>
              <a:t>Reports on review/survey; info on the comparison results, suggestions for further research.</a:t>
            </a:r>
          </a:p>
          <a:p>
            <a:pPr algn="just">
              <a:spcBef>
                <a:spcPts val="600"/>
              </a:spcBef>
              <a:spcAft>
                <a:spcPts val="600"/>
              </a:spcAft>
            </a:pPr>
            <a:r>
              <a:rPr lang="en-US" sz="2300" noProof="0" dirty="0">
                <a:latin typeface="Arial Narrow" panose="020B0606020202030204" pitchFamily="34" charset="0"/>
              </a:rPr>
              <a:t>Subtask 2. Tests and intercomparisons</a:t>
            </a:r>
          </a:p>
          <a:p>
            <a:pPr marL="342900" indent="-342900" algn="just">
              <a:spcAft>
                <a:spcPts val="600"/>
              </a:spcAft>
              <a:buFont typeface="Arial" panose="020B0604020202020204" pitchFamily="34" charset="0"/>
              <a:buChar char="•"/>
            </a:pPr>
            <a:r>
              <a:rPr lang="en-US" sz="2300" noProof="0" dirty="0">
                <a:latin typeface="Arial Narrow" panose="020B0606020202030204" pitchFamily="34" charset="0"/>
              </a:rPr>
              <a:t>Preparing and conducting exercises (</a:t>
            </a:r>
            <a:r>
              <a:rPr lang="en-US" sz="2300" noProof="0" dirty="0">
                <a:latin typeface="Aptos Narrow" panose="020B0004020202020204" pitchFamily="34" charset="0"/>
              </a:rPr>
              <a:t>"dry runs"</a:t>
            </a:r>
            <a:r>
              <a:rPr lang="en-US" sz="2300" noProof="0" dirty="0">
                <a:latin typeface="Arial Narrow" panose="020B0606020202030204" pitchFamily="34" charset="0"/>
              </a:rPr>
              <a:t>) regarding threats of potential releases from identified sources in domains specific to each participant and/or in a jointly established common area. </a:t>
            </a:r>
          </a:p>
          <a:p>
            <a:pPr marL="342900" indent="-342900" algn="just">
              <a:spcAft>
                <a:spcPts val="600"/>
              </a:spcAft>
              <a:buFont typeface="Arial" panose="020B0604020202020204" pitchFamily="34" charset="0"/>
              <a:buChar char="•"/>
            </a:pPr>
            <a:r>
              <a:rPr lang="en-US" sz="2300" noProof="0" dirty="0">
                <a:latin typeface="Arial Narrow" panose="020B0606020202030204" pitchFamily="34" charset="0"/>
              </a:rPr>
              <a:t>The results of such exercises will of course contribute to the final report.</a:t>
            </a:r>
          </a:p>
          <a:p>
            <a:pPr algn="just">
              <a:spcAft>
                <a:spcPts val="600"/>
              </a:spcAft>
            </a:pPr>
            <a:r>
              <a:rPr lang="en-US" sz="2300" b="1" u="sng" noProof="0" dirty="0">
                <a:latin typeface="Arial Narrow" panose="020B0606020202030204" pitchFamily="34" charset="0"/>
              </a:rPr>
              <a:t>Deliverables:</a:t>
            </a:r>
          </a:p>
          <a:p>
            <a:pPr marL="342900" indent="-342900" algn="just">
              <a:spcAft>
                <a:spcPts val="600"/>
              </a:spcAft>
              <a:buFont typeface="Arial" panose="020B0604020202020204" pitchFamily="34" charset="0"/>
              <a:buChar char="•"/>
            </a:pPr>
            <a:r>
              <a:rPr lang="en-US" sz="2300" noProof="0" dirty="0">
                <a:latin typeface="Arial Narrow" panose="020B0606020202030204" pitchFamily="34" charset="0"/>
              </a:rPr>
              <a:t>Intermediate reports, final report, comparison results, guidelines/ suggestions for further research directions, publication in JCR journal.</a:t>
            </a:r>
          </a:p>
        </p:txBody>
      </p:sp>
      <p:sp>
        <p:nvSpPr>
          <p:cNvPr id="2" name="pole tekstowe 1">
            <a:extLst>
              <a:ext uri="{FF2B5EF4-FFF2-40B4-BE49-F238E27FC236}">
                <a16:creationId xmlns:a16="http://schemas.microsoft.com/office/drawing/2014/main" id="{AD95BB98-33D4-5FED-3CB9-7D8DE40A9EDD}"/>
              </a:ext>
            </a:extLst>
          </p:cNvPr>
          <p:cNvSpPr txBox="1"/>
          <p:nvPr/>
        </p:nvSpPr>
        <p:spPr>
          <a:xfrm>
            <a:off x="1" y="-29890"/>
            <a:ext cx="11522074" cy="400110"/>
          </a:xfrm>
          <a:prstGeom prst="rect">
            <a:avLst/>
          </a:prstGeom>
          <a:solidFill>
            <a:schemeClr val="bg1"/>
          </a:solidFill>
          <a:ln>
            <a:solidFill>
              <a:schemeClr val="tx1"/>
            </a:solidFill>
          </a:ln>
        </p:spPr>
        <p:txBody>
          <a:bodyPr wrap="square" rtlCol="0">
            <a:spAutoFit/>
          </a:bodyPr>
          <a:lstStyle/>
          <a:p>
            <a:pPr algn="ctr"/>
            <a:r>
              <a:rPr lang="en-US" sz="2000" noProof="0" dirty="0">
                <a:latin typeface="Arial Narrow" panose="020B0606020202030204" pitchFamily="34" charset="0"/>
              </a:rPr>
              <a:t>PT EGALITE - Early </a:t>
            </a:r>
            <a:r>
              <a:rPr lang="en-US" sz="2000" noProof="0" dirty="0" err="1">
                <a:latin typeface="Arial Narrow" panose="020B0606020202030204" pitchFamily="34" charset="0"/>
              </a:rPr>
              <a:t>warninG</a:t>
            </a:r>
            <a:r>
              <a:rPr lang="en-US" sz="2000" noProof="0" dirty="0">
                <a:latin typeface="Arial Narrow" panose="020B0606020202030204" pitchFamily="34" charset="0"/>
              </a:rPr>
              <a:t> and </a:t>
            </a:r>
            <a:r>
              <a:rPr lang="en-US" sz="2000" noProof="0" dirty="0" err="1">
                <a:latin typeface="Arial Narrow" panose="020B0606020202030204" pitchFamily="34" charset="0"/>
              </a:rPr>
              <a:t>AnaLysIs</a:t>
            </a:r>
            <a:r>
              <a:rPr lang="en-US" sz="2000" noProof="0" dirty="0">
                <a:latin typeface="Arial Narrow" panose="020B0606020202030204" pitchFamily="34" charset="0"/>
              </a:rPr>
              <a:t> </a:t>
            </a:r>
            <a:r>
              <a:rPr lang="en-US" sz="2000" noProof="0" dirty="0" err="1">
                <a:latin typeface="Arial Narrow" panose="020B0606020202030204" pitchFamily="34" charset="0"/>
              </a:rPr>
              <a:t>sysTEm</a:t>
            </a:r>
            <a:r>
              <a:rPr lang="en-US" sz="2000" noProof="0" dirty="0">
                <a:latin typeface="Arial Narrow" panose="020B0606020202030204" pitchFamily="34" charset="0"/>
              </a:rPr>
              <a:t> for release and dispersion of contaminants</a:t>
            </a:r>
          </a:p>
        </p:txBody>
      </p:sp>
      <p:sp>
        <p:nvSpPr>
          <p:cNvPr id="3" name="pole tekstowe 2">
            <a:extLst>
              <a:ext uri="{FF2B5EF4-FFF2-40B4-BE49-F238E27FC236}">
                <a16:creationId xmlns:a16="http://schemas.microsoft.com/office/drawing/2014/main" id="{977939DF-5804-1E7F-27C2-F924249C1B9E}"/>
              </a:ext>
            </a:extLst>
          </p:cNvPr>
          <p:cNvSpPr txBox="1"/>
          <p:nvPr/>
        </p:nvSpPr>
        <p:spPr>
          <a:xfrm>
            <a:off x="3528789" y="359767"/>
            <a:ext cx="7344816" cy="477054"/>
          </a:xfrm>
          <a:prstGeom prst="rect">
            <a:avLst/>
          </a:prstGeom>
          <a:solidFill>
            <a:schemeClr val="bg1"/>
          </a:solidFill>
          <a:ln>
            <a:solidFill>
              <a:schemeClr val="tx1"/>
            </a:solidFill>
          </a:ln>
        </p:spPr>
        <p:txBody>
          <a:bodyPr wrap="square" rtlCol="0">
            <a:spAutoFit/>
          </a:bodyPr>
          <a:lstStyle/>
          <a:p>
            <a:pPr algn="ctr"/>
            <a:r>
              <a:rPr lang="en-US" sz="2500" noProof="0" dirty="0"/>
              <a:t>Survey</a:t>
            </a:r>
          </a:p>
        </p:txBody>
      </p:sp>
    </p:spTree>
    <p:extLst>
      <p:ext uri="{BB962C8B-B14F-4D97-AF65-F5344CB8AC3E}">
        <p14:creationId xmlns:p14="http://schemas.microsoft.com/office/powerpoint/2010/main" val="30104467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p:nvPr/>
        </p:nvSpPr>
        <p:spPr>
          <a:xfrm>
            <a:off x="1" y="1288315"/>
            <a:ext cx="11522074" cy="4708981"/>
          </a:xfrm>
          <a:prstGeom prst="rect">
            <a:avLst/>
          </a:prstGeom>
          <a:solidFill>
            <a:schemeClr val="bg1"/>
          </a:solidFill>
        </p:spPr>
        <p:txBody>
          <a:bodyPr wrap="square">
            <a:spAutoFit/>
          </a:bodyPr>
          <a:lstStyle/>
          <a:p>
            <a:pPr marL="342900" indent="-342900" algn="just">
              <a:spcAft>
                <a:spcPts val="600"/>
              </a:spcAft>
              <a:buFont typeface="Arial" panose="020B0604020202020204" pitchFamily="34" charset="0"/>
              <a:buChar char="•"/>
            </a:pPr>
            <a:r>
              <a:rPr lang="en-US" sz="2800" noProof="0" dirty="0">
                <a:latin typeface="+mn-lt"/>
              </a:rPr>
              <a:t>Subtask 2 – first test (</a:t>
            </a:r>
            <a:r>
              <a:rPr lang="en-US" sz="2800" noProof="0" dirty="0"/>
              <a:t>"dry run"</a:t>
            </a:r>
            <a:r>
              <a:rPr lang="en-US" sz="2800" noProof="0" dirty="0">
                <a:latin typeface="+mn-lt"/>
              </a:rPr>
              <a:t>)</a:t>
            </a:r>
          </a:p>
          <a:p>
            <a:pPr marL="800100" lvl="1" indent="-342900" algn="just">
              <a:spcAft>
                <a:spcPts val="600"/>
              </a:spcAft>
              <a:buFontTx/>
              <a:buChar char="-"/>
            </a:pPr>
            <a:r>
              <a:rPr lang="en-US" sz="2800" noProof="0" dirty="0">
                <a:latin typeface="+mn-lt"/>
              </a:rPr>
              <a:t>The first "dry run" for release of radioactive material from NPP of Isar, Germany (it is no longer operational but, still, it is in the "common area" of our domains for dispersion calculations).</a:t>
            </a:r>
          </a:p>
          <a:p>
            <a:pPr marL="800100" lvl="1" indent="-342900" algn="just">
              <a:spcAft>
                <a:spcPts val="600"/>
              </a:spcAft>
              <a:buFontTx/>
              <a:buChar char="-"/>
            </a:pPr>
            <a:r>
              <a:rPr lang="en-US" sz="2800" noProof="0" dirty="0">
                <a:latin typeface="+mn-lt"/>
              </a:rPr>
              <a:t>All participants did the calculations for both high- and medium resolution dispersion models.</a:t>
            </a:r>
          </a:p>
          <a:p>
            <a:pPr marL="800100" lvl="1" indent="-342900" algn="just">
              <a:spcAft>
                <a:spcPts val="600"/>
              </a:spcAft>
              <a:buFontTx/>
              <a:buChar char="-"/>
            </a:pPr>
            <a:r>
              <a:rPr lang="en-US" sz="2800" noProof="0" dirty="0"/>
              <a:t>All participants did the calculations using own models AND own sets of (input) meteorological data.</a:t>
            </a:r>
            <a:endParaRPr lang="en-US" sz="2800" noProof="0" dirty="0">
              <a:latin typeface="+mn-lt"/>
            </a:endParaRPr>
          </a:p>
          <a:p>
            <a:pPr marL="800100" lvl="1" indent="-342900" algn="just">
              <a:spcAft>
                <a:spcPts val="600"/>
              </a:spcAft>
              <a:buFontTx/>
              <a:buChar char="-"/>
            </a:pPr>
            <a:r>
              <a:rPr lang="en-US" sz="2800" noProof="0" dirty="0">
                <a:latin typeface="+mn-lt"/>
              </a:rPr>
              <a:t>Results were transferred to – again – common area,  to compare results not only qualitatively, but also quantitatively.</a:t>
            </a:r>
          </a:p>
        </p:txBody>
      </p:sp>
      <p:sp>
        <p:nvSpPr>
          <p:cNvPr id="2" name="pole tekstowe 1">
            <a:extLst>
              <a:ext uri="{FF2B5EF4-FFF2-40B4-BE49-F238E27FC236}">
                <a16:creationId xmlns:a16="http://schemas.microsoft.com/office/drawing/2014/main" id="{55520C53-34F0-01B4-5C94-3CC204D6297B}"/>
              </a:ext>
            </a:extLst>
          </p:cNvPr>
          <p:cNvSpPr txBox="1"/>
          <p:nvPr/>
        </p:nvSpPr>
        <p:spPr>
          <a:xfrm>
            <a:off x="1" y="-29890"/>
            <a:ext cx="11522074" cy="400110"/>
          </a:xfrm>
          <a:prstGeom prst="rect">
            <a:avLst/>
          </a:prstGeom>
          <a:solidFill>
            <a:schemeClr val="bg1"/>
          </a:solidFill>
          <a:ln>
            <a:solidFill>
              <a:schemeClr val="tx1"/>
            </a:solidFill>
          </a:ln>
        </p:spPr>
        <p:txBody>
          <a:bodyPr wrap="square" rtlCol="0">
            <a:spAutoFit/>
          </a:bodyPr>
          <a:lstStyle/>
          <a:p>
            <a:pPr algn="ctr"/>
            <a:r>
              <a:rPr lang="en-US" sz="2000" noProof="0" dirty="0">
                <a:latin typeface="Arial Narrow" panose="020B0606020202030204" pitchFamily="34" charset="0"/>
              </a:rPr>
              <a:t>PT EGALITE - Early </a:t>
            </a:r>
            <a:r>
              <a:rPr lang="en-US" sz="2000" noProof="0" dirty="0" err="1">
                <a:latin typeface="Arial Narrow" panose="020B0606020202030204" pitchFamily="34" charset="0"/>
              </a:rPr>
              <a:t>warninG</a:t>
            </a:r>
            <a:r>
              <a:rPr lang="en-US" sz="2000" noProof="0" dirty="0">
                <a:latin typeface="Arial Narrow" panose="020B0606020202030204" pitchFamily="34" charset="0"/>
              </a:rPr>
              <a:t> and </a:t>
            </a:r>
            <a:r>
              <a:rPr lang="en-US" sz="2000" noProof="0" dirty="0" err="1">
                <a:latin typeface="Arial Narrow" panose="020B0606020202030204" pitchFamily="34" charset="0"/>
              </a:rPr>
              <a:t>AnaLysIs</a:t>
            </a:r>
            <a:r>
              <a:rPr lang="en-US" sz="2000" noProof="0" dirty="0">
                <a:latin typeface="Arial Narrow" panose="020B0606020202030204" pitchFamily="34" charset="0"/>
              </a:rPr>
              <a:t> </a:t>
            </a:r>
            <a:r>
              <a:rPr lang="en-US" sz="2000" noProof="0" dirty="0" err="1">
                <a:latin typeface="Arial Narrow" panose="020B0606020202030204" pitchFamily="34" charset="0"/>
              </a:rPr>
              <a:t>sysTEm</a:t>
            </a:r>
            <a:r>
              <a:rPr lang="en-US" sz="2000" noProof="0" dirty="0">
                <a:latin typeface="Arial Narrow" panose="020B0606020202030204" pitchFamily="34" charset="0"/>
              </a:rPr>
              <a:t> for release and dispersion of contaminants</a:t>
            </a:r>
          </a:p>
        </p:txBody>
      </p:sp>
      <p:sp>
        <p:nvSpPr>
          <p:cNvPr id="3" name="pole tekstowe 2">
            <a:extLst>
              <a:ext uri="{FF2B5EF4-FFF2-40B4-BE49-F238E27FC236}">
                <a16:creationId xmlns:a16="http://schemas.microsoft.com/office/drawing/2014/main" id="{8F71CA64-EC5D-A9DB-E650-1B885ABEA342}"/>
              </a:ext>
            </a:extLst>
          </p:cNvPr>
          <p:cNvSpPr txBox="1"/>
          <p:nvPr/>
        </p:nvSpPr>
        <p:spPr>
          <a:xfrm>
            <a:off x="3528789" y="359767"/>
            <a:ext cx="7344816" cy="477054"/>
          </a:xfrm>
          <a:prstGeom prst="rect">
            <a:avLst/>
          </a:prstGeom>
          <a:solidFill>
            <a:schemeClr val="bg1"/>
          </a:solidFill>
          <a:ln>
            <a:solidFill>
              <a:schemeClr val="tx1"/>
            </a:solidFill>
          </a:ln>
        </p:spPr>
        <p:txBody>
          <a:bodyPr wrap="square" rtlCol="0">
            <a:spAutoFit/>
          </a:bodyPr>
          <a:lstStyle/>
          <a:p>
            <a:pPr algn="ctr"/>
            <a:r>
              <a:rPr lang="en-US" sz="2500" noProof="0" dirty="0"/>
              <a:t>First dry run</a:t>
            </a:r>
          </a:p>
        </p:txBody>
      </p:sp>
    </p:spTree>
    <p:extLst>
      <p:ext uri="{BB962C8B-B14F-4D97-AF65-F5344CB8AC3E}">
        <p14:creationId xmlns:p14="http://schemas.microsoft.com/office/powerpoint/2010/main" val="3408726445"/>
      </p:ext>
    </p:extLst>
  </p:cSld>
  <p:clrMapOvr>
    <a:masterClrMapping/>
  </p:clrMapOvr>
</p:sld>
</file>

<file path=ppt/theme/theme1.xml><?xml version="1.0" encoding="utf-8"?>
<a:theme xmlns:a="http://schemas.openxmlformats.org/drawingml/2006/main" name="Motyw1">
  <a:themeElements>
    <a:clrScheme name="Pakiet 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 klasyczny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Projekt niestandardowy">
  <a:themeElements>
    <a:clrScheme name="Pakiet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akiet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Motyw pakietu Office">
  <a:themeElements>
    <a:clrScheme name="Pakiet 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akiet 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Motyw pakietu Office">
  <a:themeElements>
    <a:clrScheme name="Pakiet 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akiet 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8653</TotalTime>
  <Words>2130</Words>
  <Application>Microsoft Office PowerPoint</Application>
  <PresentationFormat>Niestandardowy</PresentationFormat>
  <Paragraphs>202</Paragraphs>
  <Slides>26</Slides>
  <Notes>25</Notes>
  <HiddenSlides>0</HiddenSlides>
  <MMClips>0</MMClips>
  <ScaleCrop>false</ScaleCrop>
  <HeadingPairs>
    <vt:vector size="6" baseType="variant">
      <vt:variant>
        <vt:lpstr>Używane czcionki</vt:lpstr>
      </vt:variant>
      <vt:variant>
        <vt:i4>6</vt:i4>
      </vt:variant>
      <vt:variant>
        <vt:lpstr>Motyw</vt:lpstr>
      </vt:variant>
      <vt:variant>
        <vt:i4>2</vt:i4>
      </vt:variant>
      <vt:variant>
        <vt:lpstr>Tytuły slajdów</vt:lpstr>
      </vt:variant>
      <vt:variant>
        <vt:i4>26</vt:i4>
      </vt:variant>
    </vt:vector>
  </HeadingPairs>
  <TitlesOfParts>
    <vt:vector size="34" baseType="lpstr">
      <vt:lpstr>Aptos</vt:lpstr>
      <vt:lpstr>Aptos Narrow</vt:lpstr>
      <vt:lpstr>Arial</vt:lpstr>
      <vt:lpstr>Arial Narrow</vt:lpstr>
      <vt:lpstr>Calibri</vt:lpstr>
      <vt:lpstr>Verdana</vt:lpstr>
      <vt:lpstr>Motyw1</vt:lpstr>
      <vt:lpstr>Projekt niestandardowy</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Webex/Teams/Zoom connection  sometimes is like talking with deceased…</vt:lpstr>
    </vt:vector>
  </TitlesOfParts>
  <Company>IMGW</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Slajd 1</dc:title>
  <dc:creator>amadejak</dc:creator>
  <cp:lastModifiedBy>Andrzej Mazur</cp:lastModifiedBy>
  <cp:revision>875</cp:revision>
  <dcterms:created xsi:type="dcterms:W3CDTF">2011-11-16T12:49:04Z</dcterms:created>
  <dcterms:modified xsi:type="dcterms:W3CDTF">2025-09-01T12:35:05Z</dcterms:modified>
</cp:coreProperties>
</file>