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584" r:id="rId2"/>
    <p:sldId id="585" r:id="rId3"/>
    <p:sldId id="592" r:id="rId4"/>
    <p:sldId id="594" r:id="rId5"/>
    <p:sldId id="586" r:id="rId6"/>
    <p:sldId id="587" r:id="rId7"/>
    <p:sldId id="588" r:id="rId8"/>
    <p:sldId id="589" r:id="rId9"/>
    <p:sldId id="590" r:id="rId10"/>
    <p:sldId id="591" r:id="rId11"/>
    <p:sldId id="595" r:id="rId12"/>
    <p:sldId id="596" r:id="rId13"/>
    <p:sldId id="597" r:id="rId14"/>
    <p:sldId id="598" r:id="rId15"/>
    <p:sldId id="599" r:id="rId16"/>
  </p:sldIdLst>
  <p:sldSz cx="12192000" cy="6858000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orient="horz" pos="1570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47" userDrawn="1">
          <p15:clr>
            <a:srgbClr val="A4A3A4"/>
          </p15:clr>
        </p15:guide>
        <p15:guide id="11" pos="7469" userDrawn="1">
          <p15:clr>
            <a:srgbClr val="A4A3A4"/>
          </p15:clr>
        </p15:guide>
        <p15:guide id="12" pos="211" userDrawn="1">
          <p15:clr>
            <a:srgbClr val="A4A3A4"/>
          </p15:clr>
        </p15:guide>
        <p15:guide id="13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B9B"/>
    <a:srgbClr val="D9D9D9"/>
    <a:srgbClr val="008000"/>
    <a:srgbClr val="0000FE"/>
    <a:srgbClr val="F5040A"/>
    <a:srgbClr val="FF9900"/>
    <a:srgbClr val="FE0002"/>
    <a:srgbClr val="F70401"/>
    <a:srgbClr val="0101F7"/>
    <a:srgbClr val="EE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1111" autoAdjust="0"/>
  </p:normalViewPr>
  <p:slideViewPr>
    <p:cSldViewPr>
      <p:cViewPr varScale="1">
        <p:scale>
          <a:sx n="97" d="100"/>
          <a:sy n="97" d="100"/>
        </p:scale>
        <p:origin x="504" y="90"/>
      </p:cViewPr>
      <p:guideLst>
        <p:guide orient="horz" pos="482"/>
        <p:guide orient="horz" pos="3884"/>
        <p:guide orient="horz" pos="1842"/>
        <p:guide orient="horz" pos="981"/>
        <p:guide orient="horz" pos="4020"/>
        <p:guide orient="horz" pos="1344"/>
        <p:guide orient="horz" pos="1570"/>
        <p:guide orient="horz" pos="845"/>
        <p:guide pos="3840"/>
        <p:guide pos="347"/>
        <p:guide pos="7469"/>
        <p:guide pos="211"/>
        <p:guide pos="73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635" cy="3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9685" y="0"/>
            <a:ext cx="4304635" cy="3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227"/>
            <a:ext cx="4304635" cy="33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9685" y="6458227"/>
            <a:ext cx="4304635" cy="33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310E7A5-4939-4B26-9CBE-F16F746C3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77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635" cy="3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03" y="0"/>
            <a:ext cx="4304635" cy="3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0025" y="533400"/>
            <a:ext cx="4449763" cy="250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326" y="3248698"/>
            <a:ext cx="7277988" cy="30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46260"/>
            <a:ext cx="4304635" cy="3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03" y="6446260"/>
            <a:ext cx="4304635" cy="3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B2E43D-D67A-4CAE-950E-E3BE1BBC5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56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0025" y="533400"/>
            <a:ext cx="4449763" cy="25034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E43D-D67A-4CAE-950E-E3BE1BBC548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87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TT10"/>
              </a:rPr>
              <a:t>ASWDIR_S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(Downward direct short wave radiation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MSS10"/>
              </a:rPr>
              <a:t>ux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 at surface)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TT10"/>
              </a:rPr>
              <a:t>ASWDIR_S_OS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(. . . on horizontal plane including orographic shading)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2E43D-D67A-4CAE-950E-E3BE1BBC548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39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RHI = RH * </a:t>
            </a:r>
            <a:r>
              <a:rPr lang="en-GB" dirty="0" err="1"/>
              <a:t>e_w</a:t>
            </a:r>
            <a:r>
              <a:rPr lang="en-GB" dirty="0"/>
              <a:t>/</a:t>
            </a:r>
            <a:r>
              <a:rPr lang="en-GB" dirty="0" err="1"/>
              <a:t>e_i</a:t>
            </a:r>
            <a:r>
              <a:rPr lang="en-GB" dirty="0"/>
              <a:t>  e_=saturation pressure over water or 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2E43D-D67A-4CAE-950E-E3BE1BBC548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8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2E43D-D67A-4CAE-950E-E3BE1BBC548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91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2E43D-D67A-4CAE-950E-E3BE1BBC548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68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8" y="188917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22" y="5440367"/>
            <a:ext cx="10943167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03161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7823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449BA8CE-6C30-4BD6-B3E2-BF4F89F66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797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902D32D6-65E3-4E90-B229-509915A75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4083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052464A0-72C2-47D9-98AC-73C1F2729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2852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1196975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839913"/>
            <a:ext cx="111379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325971" y="6351588"/>
            <a:ext cx="11527200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029" name="Picture 28" descr="Bundesadler_kleiner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5567"/>
            <a:ext cx="44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840" y="188917"/>
            <a:ext cx="2296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5" r:id="rId2"/>
    <p:sldLayoutId id="2147483936" r:id="rId3"/>
    <p:sldLayoutId id="2147483937" r:id="rId4"/>
    <p:sldLayoutId id="2147483938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dkrz.de/dace/feedback_file_verific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title"/>
          </p:nvPr>
        </p:nvSpPr>
        <p:spPr>
          <a:xfrm>
            <a:off x="334963" y="1196752"/>
            <a:ext cx="11522074" cy="2879725"/>
          </a:xfr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dirty="0"/>
              <a:t>FFV2 Update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774345"/>
            <a:ext cx="504125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kern="0" dirty="0"/>
              <a:t>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kern="0" dirty="0"/>
              <a:t>	Kontakt: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de-DE" altLang="de-DE" kern="0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</a:t>
            </a:r>
            <a:r>
              <a:rPr lang="de-DE" altLang="de-DE" sz="1200" b="1" kern="0" dirty="0"/>
              <a:t>Felix Fundel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Deutscher Wetterdienst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Referat FE 12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Frankfurter Straße 135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63067 Offenbach am Main</a:t>
            </a:r>
          </a:p>
          <a:p>
            <a:pPr>
              <a:buFont typeface="Wingdings" pitchFamily="2" charset="2"/>
              <a:buNone/>
            </a:pPr>
            <a:endParaRPr lang="de-DE" altLang="de-DE" sz="1200" kern="0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E-Mail: Felix.Fundel@dwd.de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Tel.: +49 (0) 69 / 80 62 -2422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EF806-B22B-46FC-B994-E2CC01449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B01F60-61CE-4B8F-8913-D67651093303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 dirty="0" err="1"/>
              <a:t>Shiny</a:t>
            </a:r>
            <a:r>
              <a:rPr lang="de-DE" kern="0" dirty="0"/>
              <a:t> Apps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46D075-E21A-4ECF-A0DB-0EFE6890CB1B}"/>
              </a:ext>
            </a:extLst>
          </p:cNvPr>
          <p:cNvSpPr txBox="1"/>
          <p:nvPr/>
        </p:nvSpPr>
        <p:spPr>
          <a:xfrm>
            <a:off x="767408" y="1380917"/>
            <a:ext cx="7898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Reading </a:t>
            </a:r>
            <a:r>
              <a:rPr lang="en-GB" dirty="0" err="1"/>
              <a:t>qs</a:t>
            </a:r>
            <a:r>
              <a:rPr lang="en-GB" dirty="0"/>
              <a:t> and </a:t>
            </a:r>
            <a:r>
              <a:rPr lang="en-GB" dirty="0" err="1"/>
              <a:t>Rdata</a:t>
            </a:r>
            <a:r>
              <a:rPr lang="en-GB" dirty="0"/>
              <a:t> score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Interactive zooming in station based map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size of plot 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Plot layout of vertical score profile plots (switch meaning of </a:t>
            </a:r>
            <a:r>
              <a:rPr lang="en-GB" dirty="0" err="1"/>
              <a:t>color</a:t>
            </a:r>
            <a:r>
              <a:rPr lang="en-GB" dirty="0"/>
              <a:t>/</a:t>
            </a:r>
            <a:r>
              <a:rPr lang="en-GB" dirty="0" err="1"/>
              <a:t>linetype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6" name="Bildschirmaufzeichnung 5">
            <a:hlinkClick r:id="" action="ppaction://media"/>
            <a:extLst>
              <a:ext uri="{FF2B5EF4-FFF2-40B4-BE49-F238E27FC236}">
                <a16:creationId xmlns:a16="http://schemas.microsoft.com/office/drawing/2014/main" id="{AB292A7F-AB2D-4BF4-842F-376A0B506D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416" y="3019135"/>
            <a:ext cx="4309443" cy="274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schirmaufzeichnung 6">
            <a:hlinkClick r:id="" action="ppaction://media"/>
            <a:extLst>
              <a:ext uri="{FF2B5EF4-FFF2-40B4-BE49-F238E27FC236}">
                <a16:creationId xmlns:a16="http://schemas.microsoft.com/office/drawing/2014/main" id="{3A04AEA1-FC64-4FCA-B92D-62D45E02B86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9818" y="2737111"/>
            <a:ext cx="3711811" cy="318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226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30305-1264-42EB-83F3-5C4BCE2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E9DF39-21DC-4067-A2F8-6236FA15F9C8}"/>
              </a:ext>
            </a:extLst>
          </p:cNvPr>
          <p:cNvSpPr txBox="1"/>
          <p:nvPr/>
        </p:nvSpPr>
        <p:spPr>
          <a:xfrm>
            <a:off x="4511824" y="32849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OTHER STUFF</a:t>
            </a:r>
          </a:p>
        </p:txBody>
      </p:sp>
    </p:spTree>
    <p:extLst>
      <p:ext uri="{BB962C8B-B14F-4D97-AF65-F5344CB8AC3E}">
        <p14:creationId xmlns:p14="http://schemas.microsoft.com/office/powerpoint/2010/main" val="6070317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30305-1264-42EB-83F3-5C4BCE2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D1B16CC-68A7-48BD-BDD4-DCE815C20D98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 dirty="0" err="1"/>
              <a:t>Precipitation</a:t>
            </a:r>
            <a:r>
              <a:rPr lang="de-DE" kern="0" dirty="0"/>
              <a:t> (M. Hoff)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1F9674-FC96-4FAF-9101-ED6C07801A29}"/>
              </a:ext>
            </a:extLst>
          </p:cNvPr>
          <p:cNvSpPr txBox="1"/>
          <p:nvPr/>
        </p:nvSpPr>
        <p:spPr>
          <a:xfrm>
            <a:off x="6312024" y="2593569"/>
            <a:ext cx="5577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Demonstrating improved </a:t>
            </a:r>
            <a:r>
              <a:rPr lang="en-GB" dirty="0" err="1"/>
              <a:t>precip</a:t>
            </a:r>
            <a:r>
              <a:rPr lang="en-GB" dirty="0"/>
              <a:t>. forecasts is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Long-term trend in </a:t>
            </a:r>
            <a:r>
              <a:rPr lang="en-GB" dirty="0" err="1"/>
              <a:t>precip</a:t>
            </a:r>
            <a:r>
              <a:rPr lang="en-GB" dirty="0"/>
              <a:t>. forecast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Spatial verification against rain composite (cal.)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FSS (and other scores) starting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Based on DWD local ensemble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improvement over the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Especially with the introduction of ICON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8389322-7406-4DE3-9DFD-9F73B19EB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9" y="919800"/>
            <a:ext cx="5783132" cy="54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10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30305-1264-42EB-83F3-5C4BCE2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90DD5BB-F152-4B47-BC24-A4B63BCB4012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 dirty="0"/>
              <a:t>AICON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D69775-F175-4F39-9E34-6E17526143BE}"/>
              </a:ext>
            </a:extLst>
          </p:cNvPr>
          <p:cNvSpPr txBox="1"/>
          <p:nvPr/>
        </p:nvSpPr>
        <p:spPr>
          <a:xfrm>
            <a:off x="143330" y="1412776"/>
            <a:ext cx="67011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AICON will become internally operational this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More intense evaluation also by forecasters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Limited output FF10M, T2M, TD2M, RH2M, TOT_PREC and U, V, RH, T, Z on 13 model levels (close to standard pressure levels)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Some artefacts like unphysical values or unrealistic precipitation at some grid cells need to be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AICON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Standard scores look promising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Additional methods and metrics are under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Scale dependent activity (spatial variance) (Britta Seegebrecht)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Simple, observation based activity estimate in FFV2 (Felix Fundel)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Additionally explained variance after </a:t>
            </a:r>
            <a:r>
              <a:rPr lang="de-DE" sz="1600" dirty="0"/>
              <a:t>Glowienka-Hense et al. (2020)</a:t>
            </a:r>
            <a:r>
              <a:rPr lang="en-GB" sz="1600" dirty="0"/>
              <a:t> (Sabrina Wahl)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Upcoming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AICON-LAM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531967-681A-4EAE-9511-97A92131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784" y="1340768"/>
            <a:ext cx="4980872" cy="42568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F8899D-A8D2-49C9-A256-CE1B53FD9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1916832"/>
            <a:ext cx="4270479" cy="32849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108BB4-2820-4F3C-982A-D1892D198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785" y="0"/>
            <a:ext cx="4431248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594B8D-70F4-418B-9F91-3725CB11B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68" y="2154410"/>
            <a:ext cx="5688632" cy="28443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294072-1F43-48A3-8157-D19D8504F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434" y="1625634"/>
            <a:ext cx="5479865" cy="40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8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30305-1264-42EB-83F3-5C4BCE2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108697-1D3B-4776-A456-9376AA33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804196"/>
            <a:ext cx="4564519" cy="447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4284B6-4075-4493-95FD-1F071A2C7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0808"/>
            <a:ext cx="6903192" cy="45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51852F9-70E8-44D0-AEC5-992181E07F76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 dirty="0" err="1"/>
              <a:t>CoDesign</a:t>
            </a:r>
            <a:endParaRPr lang="de-DE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B33FA-0695-4FB8-B150-695CA9374950}"/>
              </a:ext>
            </a:extLst>
          </p:cNvPr>
          <p:cNvSpPr txBox="1"/>
          <p:nvPr/>
        </p:nvSpPr>
        <p:spPr>
          <a:xfrm>
            <a:off x="407368" y="1119704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Predictability of catchment precipitation as support for hydrological services </a:t>
            </a:r>
          </a:p>
        </p:txBody>
      </p:sp>
    </p:spTree>
    <p:extLst>
      <p:ext uri="{BB962C8B-B14F-4D97-AF65-F5344CB8AC3E}">
        <p14:creationId xmlns:p14="http://schemas.microsoft.com/office/powerpoint/2010/main" val="22454420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30305-1264-42EB-83F3-5C4BCE2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9559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AB544-6F4C-EF89-AC8C-68665890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404912"/>
            <a:ext cx="11137900" cy="43180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1822F2-CEFD-CCB9-216F-B5AC44DD3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7FC73F-CFD0-43A2-9AF7-ED995D643F8E}"/>
              </a:ext>
            </a:extLst>
          </p:cNvPr>
          <p:cNvSpPr txBox="1"/>
          <p:nvPr/>
        </p:nvSpPr>
        <p:spPr>
          <a:xfrm>
            <a:off x="3143672" y="31381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MEC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FFV2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Shiny Apps</a:t>
            </a:r>
          </a:p>
        </p:txBody>
      </p:sp>
    </p:spTree>
    <p:extLst>
      <p:ext uri="{BB962C8B-B14F-4D97-AF65-F5344CB8AC3E}">
        <p14:creationId xmlns:p14="http://schemas.microsoft.com/office/powerpoint/2010/main" val="35984460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2724C7-E69D-4D78-837F-23F0CBE43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A7046C-D1A9-4E80-ABD8-2097EC757E09}"/>
              </a:ext>
            </a:extLst>
          </p:cNvPr>
          <p:cNvSpPr txBox="1"/>
          <p:nvPr/>
        </p:nvSpPr>
        <p:spPr>
          <a:xfrm>
            <a:off x="695400" y="2132856"/>
            <a:ext cx="6346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MEC, FFV2 and Shiny Apps on </a:t>
            </a:r>
            <a:r>
              <a:rPr lang="en-GB" b="1" dirty="0" err="1"/>
              <a:t>dkrz</a:t>
            </a:r>
            <a:r>
              <a:rPr lang="en-GB" b="1" dirty="0"/>
              <a:t> DACE </a:t>
            </a:r>
            <a:r>
              <a:rPr lang="en-GB" b="1" dirty="0" err="1"/>
              <a:t>gitlab</a:t>
            </a:r>
            <a:endParaRPr lang="en-GB" b="1" dirty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Discontinuation of code management on my private </a:t>
            </a:r>
            <a:r>
              <a:rPr lang="en-GB" dirty="0" err="1"/>
              <a:t>gitlab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https://gitlab.dkrz.de/dace/feedback_file_verification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COSMO partners should have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18F5D65-A702-481C-9CA9-7960CF19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404912"/>
            <a:ext cx="11137900" cy="431800"/>
          </a:xfrm>
        </p:spPr>
        <p:txBody>
          <a:bodyPr/>
          <a:lstStyle/>
          <a:p>
            <a:r>
              <a:rPr lang="de-DE" dirty="0"/>
              <a:t>General Info</a:t>
            </a:r>
          </a:p>
        </p:txBody>
      </p:sp>
    </p:spTree>
    <p:extLst>
      <p:ext uri="{BB962C8B-B14F-4D97-AF65-F5344CB8AC3E}">
        <p14:creationId xmlns:p14="http://schemas.microsoft.com/office/powerpoint/2010/main" val="7565322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4C7983-F9D1-49C1-ABE3-583A6D84E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38D96E5-457B-4E70-A93E-41F1D292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404912"/>
            <a:ext cx="11137900" cy="431800"/>
          </a:xfrm>
        </p:spPr>
        <p:txBody>
          <a:bodyPr/>
          <a:lstStyle/>
          <a:p>
            <a:r>
              <a:rPr lang="de-DE" dirty="0"/>
              <a:t>MEC (H. Anlauf)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E6CFF0-A288-4198-AD36-C5510D6EB927}"/>
              </a:ext>
            </a:extLst>
          </p:cNvPr>
          <p:cNvSpPr txBox="1"/>
          <p:nvPr/>
        </p:nvSpPr>
        <p:spPr>
          <a:xfrm>
            <a:off x="695400" y="1412776"/>
            <a:ext cx="105131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Humidities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Changed coefficients for the calculation of saturation water vapour (from Magnus-</a:t>
            </a:r>
            <a:r>
              <a:rPr lang="en-GB" sz="1600" dirty="0" err="1"/>
              <a:t>Tetens</a:t>
            </a:r>
            <a:r>
              <a:rPr lang="en-GB" sz="1600" dirty="0"/>
              <a:t>/Murray (1967) to IFS/BUCK (1981), soon Hardy (1998))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effects the conversion of TD to RH from radiosonde and aircraft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Also required an adaption in FFV2</a:t>
            </a:r>
          </a:p>
          <a:p>
            <a:endParaRPr lang="en-GB" sz="1600" dirty="0"/>
          </a:p>
          <a:p>
            <a:r>
              <a:rPr lang="en-GB" sz="1600" b="1" dirty="0"/>
              <a:t>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predictions are now taken from FF10M instead of the lowest model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Model level winds are only fallback if 10m wind is not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10 min. average is preferred over instant wind if both are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Backward compatible with  &amp;</a:t>
            </a:r>
            <a:r>
              <a:rPr lang="en-GB" sz="1800" b="0" i="0" u="none" strike="noStrike" baseline="0" dirty="0" err="1">
                <a:latin typeface="CMTT10"/>
              </a:rPr>
              <a:t>veri_obs</a:t>
            </a:r>
            <a:r>
              <a:rPr lang="en-GB" sz="1800" b="0" i="0" u="none" strike="noStrike" baseline="0" dirty="0">
                <a:latin typeface="CMSS10"/>
              </a:rPr>
              <a:t>: </a:t>
            </a:r>
            <a:r>
              <a:rPr lang="en-GB" sz="1800" b="0" i="0" u="none" strike="noStrike" baseline="0" dirty="0">
                <a:latin typeface="CMTT10"/>
              </a:rPr>
              <a:t>u10_use_mlevel = .true. ! default: .false.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Global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Both short names ASWDIR_S and ASWDIR_S_OS are accepted where ASWDIR_S_OS is preferred if both fields exist (might cause temporal inconsistencies)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AI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 for AI Models on reduced set of model levels (e.g. AICON)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06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8DFF35-7706-4579-976E-0338AA825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0A5C21A-18D3-4336-ADFD-DD128C9D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404912"/>
            <a:ext cx="11137900" cy="431800"/>
          </a:xfrm>
        </p:spPr>
        <p:txBody>
          <a:bodyPr/>
          <a:lstStyle/>
          <a:p>
            <a:r>
              <a:rPr lang="de-DE" dirty="0"/>
              <a:t>FFV2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98A6151-7F35-4607-B420-C49165EB0D8B}"/>
              </a:ext>
            </a:extLst>
          </p:cNvPr>
          <p:cNvSpPr txBox="1"/>
          <p:nvPr/>
        </p:nvSpPr>
        <p:spPr>
          <a:xfrm>
            <a:off x="623392" y="1340768"/>
            <a:ext cx="10369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Treatment of 10m Winds</a:t>
            </a:r>
          </a:p>
          <a:p>
            <a:endParaRPr lang="en-GB" dirty="0"/>
          </a:p>
          <a:p>
            <a:r>
              <a:rPr lang="en-GB" b="1" dirty="0"/>
              <a:t>Old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use of winds above 100m station height in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those winds had quality flag ‘rejected’ (state=7)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verification those winds were used, i.e. all data with state=7 had to be read but only wind data were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Own set of quality criteria for wind had to be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New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ICON DA now uses all wind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Verification can rely on DA quality flags now (as for other variables)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Old behaviour can be forced by </a:t>
            </a:r>
            <a:r>
              <a:rPr lang="en-GB" dirty="0" err="1"/>
              <a:t>namelist</a:t>
            </a:r>
            <a:r>
              <a:rPr lang="en-GB" dirty="0"/>
              <a:t> entry (</a:t>
            </a:r>
            <a:r>
              <a:rPr lang="en-GB" dirty="0" err="1"/>
              <a:t>useRejectedWinds</a:t>
            </a:r>
            <a:r>
              <a:rPr lang="en-GB" dirty="0"/>
              <a:t>  ‘TRUE’)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Still some optional filters for wind based on </a:t>
            </a:r>
            <a:r>
              <a:rPr lang="en-GB" dirty="0" err="1"/>
              <a:t>sso_stdh</a:t>
            </a:r>
            <a:r>
              <a:rPr lang="en-GB" dirty="0"/>
              <a:t> and, hardcoded, for too large wind differences between </a:t>
            </a:r>
            <a:r>
              <a:rPr lang="en-GB" dirty="0" err="1"/>
              <a:t>obs</a:t>
            </a:r>
            <a:r>
              <a:rPr lang="en-GB" dirty="0"/>
              <a:t> and model (&gt;40m/s) exist.</a:t>
            </a:r>
          </a:p>
        </p:txBody>
      </p:sp>
    </p:spTree>
    <p:extLst>
      <p:ext uri="{BB962C8B-B14F-4D97-AF65-F5344CB8AC3E}">
        <p14:creationId xmlns:p14="http://schemas.microsoft.com/office/powerpoint/2010/main" val="17629796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EF806-B22B-46FC-B994-E2CC01449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B01F60-61CE-4B8F-8913-D67651093303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/>
              <a:t>FFV2</a:t>
            </a:r>
            <a:endParaRPr lang="de-DE" kern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3047BC-9517-40BC-8F26-94A32EA96A5B}"/>
              </a:ext>
            </a:extLst>
          </p:cNvPr>
          <p:cNvSpPr txBox="1"/>
          <p:nvPr/>
        </p:nvSpPr>
        <p:spPr>
          <a:xfrm>
            <a:off x="839416" y="1582340"/>
            <a:ext cx="103691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 File Format</a:t>
            </a:r>
          </a:p>
          <a:p>
            <a:endParaRPr lang="en-GB" dirty="0"/>
          </a:p>
          <a:p>
            <a:r>
              <a:rPr lang="en-GB" b="1" dirty="0"/>
              <a:t>Old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 score files for use with apps where saved as *.</a:t>
            </a:r>
            <a:r>
              <a:rPr lang="en-GB" dirty="0" err="1"/>
              <a:t>Rdata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New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 score files can optionally be saved as *.</a:t>
            </a:r>
            <a:r>
              <a:rPr lang="en-GB" dirty="0" err="1"/>
              <a:t>qs</a:t>
            </a:r>
            <a:r>
              <a:rPr lang="en-GB" dirty="0"/>
              <a:t> by </a:t>
            </a:r>
            <a:r>
              <a:rPr lang="en-GB" dirty="0" err="1"/>
              <a:t>namelist</a:t>
            </a:r>
            <a:r>
              <a:rPr lang="en-GB" dirty="0"/>
              <a:t> entry </a:t>
            </a:r>
            <a:r>
              <a:rPr lang="en-GB" i="1" dirty="0" err="1"/>
              <a:t>qsave</a:t>
            </a:r>
            <a:r>
              <a:rPr lang="en-GB" i="1" dirty="0"/>
              <a:t>  ’TRUE’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https://cran.r-project.org/web/packages/qs/index.html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qs</a:t>
            </a:r>
            <a:r>
              <a:rPr lang="en-GB" dirty="0"/>
              <a:t>  is notably faster, especially for large score files (station based or time-series scores)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qs</a:t>
            </a:r>
            <a:r>
              <a:rPr lang="en-GB" dirty="0"/>
              <a:t> package is required for FFV2 as for shiny apps, later versions of </a:t>
            </a:r>
            <a:r>
              <a:rPr lang="en-GB" dirty="0" err="1"/>
              <a:t>qs</a:t>
            </a:r>
            <a:r>
              <a:rPr lang="en-GB" dirty="0"/>
              <a:t> are supposed to be backward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Note: Intermediate score files are still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Rdata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339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EF806-B22B-46FC-B994-E2CC01449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B01F60-61CE-4B8F-8913-D67651093303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/>
              <a:t>FFV2</a:t>
            </a:r>
            <a:endParaRPr lang="de-DE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EAC236-FCE7-461C-9050-06514C4FABB0}"/>
              </a:ext>
            </a:extLst>
          </p:cNvPr>
          <p:cNvSpPr txBox="1"/>
          <p:nvPr/>
        </p:nvSpPr>
        <p:spPr>
          <a:xfrm>
            <a:off x="839416" y="1582340"/>
            <a:ext cx="10369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New R Version</a:t>
            </a:r>
          </a:p>
          <a:p>
            <a:endParaRPr lang="en-GB" dirty="0"/>
          </a:p>
          <a:p>
            <a:r>
              <a:rPr lang="en-GB" b="1" dirty="0"/>
              <a:t>Old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FFV2 package was built with R 4.2.0</a:t>
            </a:r>
          </a:p>
          <a:p>
            <a:endParaRPr lang="en-GB" b="1" dirty="0"/>
          </a:p>
          <a:p>
            <a:r>
              <a:rPr lang="en-GB" b="1" dirty="0"/>
              <a:t>New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FFV2 package is built to work with R 4.4.1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Dependency on </a:t>
            </a:r>
            <a:r>
              <a:rPr lang="en-GB" dirty="0" err="1"/>
              <a:t>rgeos</a:t>
            </a:r>
            <a:r>
              <a:rPr lang="en-GB" dirty="0"/>
              <a:t> was removed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Current dependencies on external R packages:</a:t>
            </a:r>
          </a:p>
          <a:p>
            <a:r>
              <a:rPr lang="en-GB" dirty="0"/>
              <a:t>sp,sf,parallel,data.table,SpecsVerification,matrixStats,RNetCDF,stringr,survival,grid,verification,reshape2,pcaPP,qs(&gt;= 0.27.2),</a:t>
            </a:r>
            <a:r>
              <a:rPr lang="en-GB" dirty="0" err="1"/>
              <a:t>scoringRules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957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EF806-B22B-46FC-B994-E2CC01449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B01F60-61CE-4B8F-8913-D67651093303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 dirty="0"/>
              <a:t>FFV2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CE1FF2F-2CDB-4124-BF2C-84682B069BF2}"/>
              </a:ext>
            </a:extLst>
          </p:cNvPr>
          <p:cNvSpPr txBox="1"/>
          <p:nvPr/>
        </p:nvSpPr>
        <p:spPr>
          <a:xfrm>
            <a:off x="839416" y="1018066"/>
            <a:ext cx="88702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Rel. Humidity over Ice </a:t>
            </a:r>
            <a:r>
              <a:rPr lang="en-GB" sz="2000" b="1" dirty="0" err="1"/>
              <a:t>RH</a:t>
            </a:r>
            <a:r>
              <a:rPr lang="en-GB" sz="2000" b="1" baseline="-25000" dirty="0" err="1"/>
              <a:t>i</a:t>
            </a:r>
            <a:r>
              <a:rPr lang="en-GB" sz="2000" b="1" dirty="0"/>
              <a:t>  &amp; Categorical Verification of Vertical Profiles</a:t>
            </a:r>
            <a:endParaRPr lang="en-GB" sz="2000" b="1" baseline="-250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RH</a:t>
            </a:r>
            <a:r>
              <a:rPr lang="en-GB" baseline="-25000" dirty="0" err="1"/>
              <a:t>i</a:t>
            </a:r>
            <a:r>
              <a:rPr lang="en-GB" dirty="0"/>
              <a:t> can now be calculated during verification and used in TEMP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Continuous verification of </a:t>
            </a:r>
            <a:r>
              <a:rPr lang="en-GB" dirty="0" err="1"/>
              <a:t>RH</a:t>
            </a:r>
            <a:r>
              <a:rPr lang="en-GB" baseline="-25000" dirty="0" err="1"/>
              <a:t>i</a:t>
            </a:r>
            <a:r>
              <a:rPr lang="en-GB" dirty="0"/>
              <a:t> is mostly not helpful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 a categorical verification of upper-air observation was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allows to verify events, e.g. </a:t>
            </a:r>
            <a:r>
              <a:rPr lang="en-GB" dirty="0" err="1"/>
              <a:t>RH</a:t>
            </a:r>
            <a:r>
              <a:rPr lang="en-GB" baseline="-25000" dirty="0" err="1"/>
              <a:t>i</a:t>
            </a:r>
            <a:r>
              <a:rPr lang="en-GB" baseline="-25000" dirty="0"/>
              <a:t> </a:t>
            </a:r>
            <a:r>
              <a:rPr lang="en-GB" dirty="0"/>
              <a:t>&gt;110% (left, POD) or T+-1K (right, hit-rate)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(Outcome of a project on a 2-moment ice microphysics for ICON)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FFAC1C-C3BD-4ED6-A97B-5B44F77D2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109890"/>
            <a:ext cx="2781818" cy="30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278B6C-F332-49EF-8C72-8759DAC58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3129144"/>
            <a:ext cx="278181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528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EF806-B22B-46FC-B994-E2CC01449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B01F60-61CE-4B8F-8913-D67651093303}"/>
              </a:ext>
            </a:extLst>
          </p:cNvPr>
          <p:cNvSpPr txBox="1">
            <a:spLocks/>
          </p:cNvSpPr>
          <p:nvPr/>
        </p:nvSpPr>
        <p:spPr bwMode="auto">
          <a:xfrm>
            <a:off x="527055" y="404912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kern="0" dirty="0"/>
              <a:t>FFV2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B665C-1FFB-4945-B733-DC269F506D53}"/>
              </a:ext>
            </a:extLst>
          </p:cNvPr>
          <p:cNvSpPr txBox="1"/>
          <p:nvPr/>
        </p:nvSpPr>
        <p:spPr>
          <a:xfrm>
            <a:off x="335360" y="1093976"/>
            <a:ext cx="614500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New Scores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Threshold Weighted CRPS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Proper ensemble score with weight on (rare)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 phase (include with </a:t>
            </a:r>
            <a:r>
              <a:rPr lang="en-GB" dirty="0" err="1"/>
              <a:t>namelist</a:t>
            </a:r>
            <a:r>
              <a:rPr lang="en-GB" dirty="0"/>
              <a:t> entry </a:t>
            </a:r>
            <a:r>
              <a:rPr lang="en-GB" i="1" dirty="0"/>
              <a:t>TW  ‘TRUE’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Unclear added value to e.g. Brier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Quantify forecast and observation activity (spatial variability)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Smoother fields will be reflected by a reduced std. dev. of the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activity can explain a reduction in RMSE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Relevant for current AI models that show reduced RMSE due to smooth forecast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Still, a more detailed view on activity is important, e.g. a scale dependent analysis using power-spectra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242D24-F09E-4524-9683-2B155966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65" y="1412776"/>
            <a:ext cx="5944035" cy="41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47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1042</Words>
  <Application>Microsoft Office PowerPoint</Application>
  <PresentationFormat>Breitbild</PresentationFormat>
  <Paragraphs>158</Paragraphs>
  <Slides>15</Slides>
  <Notes>5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CMSS10</vt:lpstr>
      <vt:lpstr>CMTT10</vt:lpstr>
      <vt:lpstr>Times New Roman</vt:lpstr>
      <vt:lpstr>Wingdings</vt:lpstr>
      <vt:lpstr>DWD Standard Master</vt:lpstr>
      <vt:lpstr>FFV2 Update</vt:lpstr>
      <vt:lpstr>Outline</vt:lpstr>
      <vt:lpstr>General Info</vt:lpstr>
      <vt:lpstr>MEC (H. Anlauf)</vt:lpstr>
      <vt:lpstr>FFV2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Fundel Felix</cp:lastModifiedBy>
  <cp:revision>4153</cp:revision>
  <cp:lastPrinted>2019-09-03T12:07:09Z</cp:lastPrinted>
  <dcterms:created xsi:type="dcterms:W3CDTF">2006-12-01T09:57:45Z</dcterms:created>
  <dcterms:modified xsi:type="dcterms:W3CDTF">2025-08-29T13:12:32Z</dcterms:modified>
</cp:coreProperties>
</file>