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
  </p:notesMasterIdLst>
  <p:sldIdLst>
    <p:sldId id="259" r:id="rId5"/>
    <p:sldId id="357" r:id="rId6"/>
    <p:sldId id="355" r:id="rId7"/>
    <p:sldId id="358" r:id="rId8"/>
    <p:sldId id="360" r:id="rId9"/>
    <p:sldId id="261" r:id="rId1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7700"/>
    <a:srgbClr val="344B5F"/>
    <a:srgbClr val="0040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695" autoAdjust="0"/>
    <p:restoredTop sz="95033" autoAdjust="0"/>
  </p:normalViewPr>
  <p:slideViewPr>
    <p:cSldViewPr snapToGrid="0">
      <p:cViewPr varScale="1">
        <p:scale>
          <a:sx n="157" d="100"/>
          <a:sy n="157" d="100"/>
        </p:scale>
        <p:origin x="1176" y="1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7D22B4-0564-493A-B979-BBC533F73F44}" type="datetimeFigureOut">
              <a:rPr lang="en-GB" smtClean="0"/>
              <a:t>27/08/2025</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0CAECE-110F-4CD6-A9D0-3A87A47EC649}" type="slidenum">
              <a:rPr lang="en-GB" smtClean="0"/>
              <a:t>‹N›</a:t>
            </a:fld>
            <a:endParaRPr lang="en-GB"/>
          </a:p>
        </p:txBody>
      </p:sp>
    </p:spTree>
    <p:extLst>
      <p:ext uri="{BB962C8B-B14F-4D97-AF65-F5344CB8AC3E}">
        <p14:creationId xmlns:p14="http://schemas.microsoft.com/office/powerpoint/2010/main" val="1787855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12.jpe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PERTINA CON TITO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olo 11">
            <a:extLst>
              <a:ext uri="{FF2B5EF4-FFF2-40B4-BE49-F238E27FC236}">
                <a16:creationId xmlns:a16="http://schemas.microsoft.com/office/drawing/2014/main" id="{ACD3EF4E-E073-501F-FE7D-E6CC869463A4}"/>
              </a:ext>
            </a:extLst>
          </p:cNvPr>
          <p:cNvSpPr>
            <a:spLocks noGrp="1"/>
          </p:cNvSpPr>
          <p:nvPr>
            <p:ph type="title" hasCustomPrompt="1"/>
          </p:nvPr>
        </p:nvSpPr>
        <p:spPr>
          <a:xfrm>
            <a:off x="727363" y="3415434"/>
            <a:ext cx="10515600" cy="1325563"/>
          </a:xfrm>
        </p:spPr>
        <p:txBody>
          <a:bodyPr/>
          <a:lstStyle>
            <a:lvl1pPr algn="ctr">
              <a:defRPr>
                <a:solidFill>
                  <a:schemeClr val="bg1"/>
                </a:solidFill>
                <a:latin typeface="Montserrat Medium" panose="00000600000000000000" pitchFamily="2" charset="0"/>
              </a:defRPr>
            </a:lvl1pPr>
          </a:lstStyle>
          <a:p>
            <a:r>
              <a:rPr lang="it-IT" dirty="0"/>
              <a:t>Titolo della presentazione</a:t>
            </a:r>
          </a:p>
        </p:txBody>
      </p:sp>
    </p:spTree>
    <p:extLst>
      <p:ext uri="{BB962C8B-B14F-4D97-AF65-F5344CB8AC3E}">
        <p14:creationId xmlns:p14="http://schemas.microsoft.com/office/powerpoint/2010/main" val="1207381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 CIM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738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PERTINA GENERIC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F4A0DC-8AE6-1A8B-4768-0744B17C7145}"/>
              </a:ext>
            </a:extLst>
          </p:cNvPr>
          <p:cNvSpPr>
            <a:spLocks noGrp="1"/>
          </p:cNvSpPr>
          <p:nvPr>
            <p:ph type="title" hasCustomPrompt="1"/>
          </p:nvPr>
        </p:nvSpPr>
        <p:spPr>
          <a:xfrm>
            <a:off x="838200" y="2667000"/>
            <a:ext cx="10515600" cy="1325563"/>
          </a:xfrm>
        </p:spPr>
        <p:txBody>
          <a:bodyPr>
            <a:normAutofit/>
          </a:bodyPr>
          <a:lstStyle>
            <a:lvl1pPr algn="ctr">
              <a:defRPr sz="2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it-IT" dirty="0"/>
              <a:t>Grazie per l’attenzione</a:t>
            </a:r>
          </a:p>
        </p:txBody>
      </p:sp>
    </p:spTree>
    <p:extLst>
      <p:ext uri="{BB962C8B-B14F-4D97-AF65-F5344CB8AC3E}">
        <p14:creationId xmlns:p14="http://schemas.microsoft.com/office/powerpoint/2010/main" val="262005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PERTINA MAIL PERSONA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9A4DFEF7-3263-A88F-A372-E7B683ED476B}"/>
              </a:ext>
            </a:extLst>
          </p:cNvPr>
          <p:cNvSpPr txBox="1">
            <a:spLocks/>
          </p:cNvSpPr>
          <p:nvPr userDrawn="1"/>
        </p:nvSpPr>
        <p:spPr>
          <a:xfrm>
            <a:off x="838200" y="5381625"/>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kern="1200">
                <a:solidFill>
                  <a:srgbClr val="00406E"/>
                </a:solidFill>
                <a:latin typeface="Open Sans" panose="020B0606030504020204" pitchFamily="34" charset="0"/>
                <a:ea typeface="Open Sans" panose="020B0606030504020204" pitchFamily="34" charset="0"/>
                <a:cs typeface="Open Sans" panose="020B0606030504020204" pitchFamily="34" charset="0"/>
              </a:defRPr>
            </a:lvl1pPr>
          </a:lstStyle>
          <a:p>
            <a:endParaRPr lang="it-IT" dirty="0"/>
          </a:p>
        </p:txBody>
      </p:sp>
      <p:sp>
        <p:nvSpPr>
          <p:cNvPr id="7" name="Segnaposto testo 6">
            <a:extLst>
              <a:ext uri="{FF2B5EF4-FFF2-40B4-BE49-F238E27FC236}">
                <a16:creationId xmlns:a16="http://schemas.microsoft.com/office/drawing/2014/main" id="{903A0771-61CF-EADF-6022-519A4F7B0057}"/>
              </a:ext>
            </a:extLst>
          </p:cNvPr>
          <p:cNvSpPr>
            <a:spLocks noGrp="1"/>
          </p:cNvSpPr>
          <p:nvPr>
            <p:ph type="body" sz="quarter" idx="10" hasCustomPrompt="1"/>
          </p:nvPr>
        </p:nvSpPr>
        <p:spPr>
          <a:xfrm>
            <a:off x="0" y="6181725"/>
            <a:ext cx="12192000" cy="600075"/>
          </a:xfrm>
        </p:spPr>
        <p:txBody>
          <a:bodyPr>
            <a:normAutofit/>
          </a:bodyPr>
          <a:lstStyle>
            <a:lvl1pPr marL="0" indent="0" algn="ctr">
              <a:buFontTx/>
              <a:buNone/>
              <a:defRPr sz="2800" spc="270" baseline="0">
                <a:solidFill>
                  <a:srgbClr val="E87700"/>
                </a:solidFill>
                <a:latin typeface="DIN 2014 Light" panose="020B0404020202020204" pitchFamily="34" charset="0"/>
                <a:ea typeface="DIN 2014 Light" panose="020B0404020202020204" pitchFamily="34" charset="0"/>
                <a:cs typeface="Open Sans Light" pitchFamily="2" charset="0"/>
              </a:defRPr>
            </a:lvl1pPr>
          </a:lstStyle>
          <a:p>
            <a:pPr lvl="0"/>
            <a:r>
              <a:rPr lang="it-IT" dirty="0"/>
              <a:t>nome.cognome@cimafoundation.org</a:t>
            </a:r>
          </a:p>
        </p:txBody>
      </p:sp>
    </p:spTree>
    <p:extLst>
      <p:ext uri="{BB962C8B-B14F-4D97-AF65-F5344CB8AC3E}">
        <p14:creationId xmlns:p14="http://schemas.microsoft.com/office/powerpoint/2010/main" val="845936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OJECTS 2022 ITA">
    <p:spTree>
      <p:nvGrpSpPr>
        <p:cNvPr id="1" name=""/>
        <p:cNvGrpSpPr/>
        <p:nvPr/>
      </p:nvGrpSpPr>
      <p:grpSpPr>
        <a:xfrm>
          <a:off x="0" y="0"/>
          <a:ext cx="0" cy="0"/>
          <a:chOff x="0" y="0"/>
          <a:chExt cx="0" cy="0"/>
        </a:xfrm>
      </p:grpSpPr>
      <p:pic>
        <p:nvPicPr>
          <p:cNvPr id="2" name="Immagine 1" descr="Immagine che contiene schermata, Policromia, testo, grafica&#10;&#10;Descrizione generata automaticamente">
            <a:extLst>
              <a:ext uri="{FF2B5EF4-FFF2-40B4-BE49-F238E27FC236}">
                <a16:creationId xmlns:a16="http://schemas.microsoft.com/office/drawing/2014/main" id="{230C3512-4AC1-3B98-4CDD-E21B022E53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11240" y="0"/>
            <a:ext cx="10980760" cy="6858000"/>
          </a:xfrm>
          <a:prstGeom prst="rect">
            <a:avLst/>
          </a:prstGeom>
        </p:spPr>
      </p:pic>
      <p:sp>
        <p:nvSpPr>
          <p:cNvPr id="3" name="Rettangolo 2">
            <a:extLst>
              <a:ext uri="{FF2B5EF4-FFF2-40B4-BE49-F238E27FC236}">
                <a16:creationId xmlns:a16="http://schemas.microsoft.com/office/drawing/2014/main" id="{81BD0B8F-D010-6ADD-91DA-5CFAACD6C5AC}"/>
              </a:ext>
            </a:extLst>
          </p:cNvPr>
          <p:cNvSpPr/>
          <p:nvPr userDrawn="1"/>
        </p:nvSpPr>
        <p:spPr>
          <a:xfrm>
            <a:off x="0" y="0"/>
            <a:ext cx="1320800" cy="6858000"/>
          </a:xfrm>
          <a:prstGeom prst="rect">
            <a:avLst/>
          </a:prstGeom>
          <a:solidFill>
            <a:srgbClr val="00406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8A6B92A4-EAAB-0FCE-16D9-BA08481386E1}"/>
              </a:ext>
            </a:extLst>
          </p:cNvPr>
          <p:cNvSpPr txBox="1"/>
          <p:nvPr userDrawn="1"/>
        </p:nvSpPr>
        <p:spPr>
          <a:xfrm rot="16200000">
            <a:off x="-2768602" y="3228945"/>
            <a:ext cx="6858003" cy="400110"/>
          </a:xfrm>
          <a:prstGeom prst="rect">
            <a:avLst/>
          </a:prstGeom>
          <a:noFill/>
        </p:spPr>
        <p:txBody>
          <a:bodyPr wrap="square" rtlCol="0">
            <a:spAutoFit/>
          </a:bodyPr>
          <a:lstStyle/>
          <a:p>
            <a:pPr algn="ctr"/>
            <a:r>
              <a:rPr lang="it-IT" sz="2000" b="1" dirty="0">
                <a:solidFill>
                  <a:schemeClr val="bg1"/>
                </a:solidFill>
                <a:latin typeface="DIN 2014 Extra Bold" panose="020B0804020202020204" pitchFamily="34" charset="0"/>
                <a:ea typeface="DIN 2014 Extra Bold" panose="020B0804020202020204" pitchFamily="34" charset="0"/>
              </a:rPr>
              <a:t>PROGRAMMEI, PROGETTI E AMBITI</a:t>
            </a:r>
          </a:p>
        </p:txBody>
      </p:sp>
    </p:spTree>
    <p:extLst>
      <p:ext uri="{BB962C8B-B14F-4D97-AF65-F5344CB8AC3E}">
        <p14:creationId xmlns:p14="http://schemas.microsoft.com/office/powerpoint/2010/main" val="3518542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OJECTS 2022 EN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9150B449-FBA0-C4DE-4749-FA205754BAB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211240" y="1"/>
            <a:ext cx="10980760" cy="6857999"/>
          </a:xfrm>
          <a:prstGeom prst="rect">
            <a:avLst/>
          </a:prstGeom>
        </p:spPr>
      </p:pic>
      <p:sp>
        <p:nvSpPr>
          <p:cNvPr id="3" name="Rettangolo 2">
            <a:extLst>
              <a:ext uri="{FF2B5EF4-FFF2-40B4-BE49-F238E27FC236}">
                <a16:creationId xmlns:a16="http://schemas.microsoft.com/office/drawing/2014/main" id="{753128FE-099F-0B81-5261-90A090FF4432}"/>
              </a:ext>
            </a:extLst>
          </p:cNvPr>
          <p:cNvSpPr/>
          <p:nvPr userDrawn="1"/>
        </p:nvSpPr>
        <p:spPr>
          <a:xfrm>
            <a:off x="0" y="0"/>
            <a:ext cx="1320800" cy="6858000"/>
          </a:xfrm>
          <a:prstGeom prst="rect">
            <a:avLst/>
          </a:prstGeom>
          <a:solidFill>
            <a:srgbClr val="00406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 name="CasellaDiTesto 3">
            <a:extLst>
              <a:ext uri="{FF2B5EF4-FFF2-40B4-BE49-F238E27FC236}">
                <a16:creationId xmlns:a16="http://schemas.microsoft.com/office/drawing/2014/main" id="{25D5AA17-7E5F-28AD-3C94-A98A11BAFA3B}"/>
              </a:ext>
            </a:extLst>
          </p:cNvPr>
          <p:cNvSpPr txBox="1"/>
          <p:nvPr userDrawn="1"/>
        </p:nvSpPr>
        <p:spPr>
          <a:xfrm rot="16200000">
            <a:off x="-2768602" y="3228945"/>
            <a:ext cx="6858003" cy="400110"/>
          </a:xfrm>
          <a:prstGeom prst="rect">
            <a:avLst/>
          </a:prstGeom>
          <a:noFill/>
        </p:spPr>
        <p:txBody>
          <a:bodyPr wrap="square" rtlCol="0">
            <a:spAutoFit/>
          </a:bodyPr>
          <a:lstStyle/>
          <a:p>
            <a:pPr algn="ctr"/>
            <a:r>
              <a:rPr lang="it-IT" sz="2000" b="1" dirty="0">
                <a:solidFill>
                  <a:schemeClr val="bg1"/>
                </a:solidFill>
                <a:latin typeface="DIN 2014 Extra Bold" panose="020B0804020202020204" pitchFamily="34" charset="0"/>
                <a:ea typeface="DIN 2014 Extra Bold" panose="020B0804020202020204" pitchFamily="34" charset="0"/>
              </a:rPr>
              <a:t>PROGRAMMES, PROJECTS AND DEPARTMENTS</a:t>
            </a:r>
          </a:p>
        </p:txBody>
      </p:sp>
    </p:spTree>
    <p:extLst>
      <p:ext uri="{BB962C8B-B14F-4D97-AF65-F5344CB8AC3E}">
        <p14:creationId xmlns:p14="http://schemas.microsoft.com/office/powerpoint/2010/main" val="2324638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04450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STRUCTIONS">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18157DEB-AF34-B7EE-2BF9-BA04A9BB0AE6}"/>
              </a:ext>
            </a:extLst>
          </p:cNvPr>
          <p:cNvSpPr txBox="1"/>
          <p:nvPr userDrawn="1"/>
        </p:nvSpPr>
        <p:spPr>
          <a:xfrm>
            <a:off x="1076325" y="1104900"/>
            <a:ext cx="7149906" cy="2723823"/>
          </a:xfrm>
          <a:prstGeom prst="rect">
            <a:avLst/>
          </a:prstGeom>
          <a:noFill/>
        </p:spPr>
        <p:txBody>
          <a:bodyPr wrap="none" rtlCol="0">
            <a:spAutoFit/>
          </a:bodyPr>
          <a:lstStyle/>
          <a:p>
            <a:pPr algn="l">
              <a:lnSpc>
                <a:spcPct val="170000"/>
              </a:lnSpc>
            </a:pPr>
            <a:r>
              <a:rPr lang="en-US" sz="1800" b="1" cap="none"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Per il testo </a:t>
            </a:r>
            <a:r>
              <a:rPr lang="en-US" sz="1800" b="1" cap="none"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della</a:t>
            </a:r>
            <a:r>
              <a:rPr lang="en-US" sz="1800" b="1" cap="none"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800" b="1" cap="none"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presentazione</a:t>
            </a:r>
            <a:r>
              <a:rPr lang="en-US" sz="1800" b="1" cap="none"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800" b="1" cap="none"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si</a:t>
            </a:r>
            <a:r>
              <a:rPr lang="en-US" sz="1800" b="1" cap="none"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800" b="1" cap="none"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consigliano</a:t>
            </a:r>
            <a:r>
              <a:rPr lang="en-US" sz="1800" b="1" cap="none"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800" b="1" cap="none"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i</a:t>
            </a:r>
            <a:r>
              <a:rPr lang="en-US" sz="1800" b="1" cap="none"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800" b="1" cap="none"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seguenti</a:t>
            </a:r>
            <a:r>
              <a:rPr lang="en-US" sz="1800" b="1" cap="none"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font:</a:t>
            </a:r>
          </a:p>
          <a:p>
            <a:pPr algn="l">
              <a:lnSpc>
                <a:spcPct val="170000"/>
              </a:lnSpc>
            </a:pPr>
            <a:r>
              <a:rPr lang="en-US" sz="1800" cap="none"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Open Sans (fonts.google.com)</a:t>
            </a:r>
            <a:endParaRPr lang="en-US" sz="1800" b="1" cap="none"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lgn="l">
              <a:lnSpc>
                <a:spcPct val="170000"/>
              </a:lnSpc>
            </a:pPr>
            <a:r>
              <a:rPr lang="en-US" sz="1800" cap="none"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Montserrat (fonts.google.com)</a:t>
            </a:r>
          </a:p>
          <a:p>
            <a:pPr algn="l">
              <a:lnSpc>
                <a:spcPct val="170000"/>
              </a:lnSpc>
            </a:pPr>
            <a:r>
              <a:rPr lang="en-US" sz="1800" cap="none"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Arial (font </a:t>
            </a:r>
            <a:r>
              <a:rPr lang="en-US" sz="1800" cap="none"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comune</a:t>
            </a:r>
            <a:r>
              <a:rPr lang="en-US" sz="1800" cap="none"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per office)</a:t>
            </a:r>
          </a:p>
          <a:p>
            <a:pPr algn="l">
              <a:lnSpc>
                <a:spcPct val="170000"/>
              </a:lnSpc>
            </a:pPr>
            <a:r>
              <a:rPr lang="en-US" sz="1800" cap="none"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Din 2014 (adobe font)</a:t>
            </a:r>
            <a:endParaRPr lang="it-IT" sz="1800" cap="none"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endParaRPr lang="it-IT" dirty="0"/>
          </a:p>
        </p:txBody>
      </p:sp>
    </p:spTree>
    <p:extLst>
      <p:ext uri="{BB962C8B-B14F-4D97-AF65-F5344CB8AC3E}">
        <p14:creationId xmlns:p14="http://schemas.microsoft.com/office/powerpoint/2010/main" val="3948367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PERTINA SENZA TITO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9518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A VUO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7825A8AC-97A3-2D9F-4B78-6D92A313F2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75619" y="155289"/>
            <a:ext cx="453300" cy="563513"/>
          </a:xfrm>
          <a:prstGeom prst="rect">
            <a:avLst/>
          </a:prstGeom>
        </p:spPr>
      </p:pic>
    </p:spTree>
    <p:extLst>
      <p:ext uri="{BB962C8B-B14F-4D97-AF65-F5344CB8AC3E}">
        <p14:creationId xmlns:p14="http://schemas.microsoft.com/office/powerpoint/2010/main" val="3299668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VENTS 2022 E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7825A8AC-97A3-2D9F-4B78-6D92A313F2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75619" y="155289"/>
            <a:ext cx="453300" cy="563513"/>
          </a:xfrm>
          <a:prstGeom prst="rect">
            <a:avLst/>
          </a:prstGeom>
        </p:spPr>
      </p:pic>
      <p:pic>
        <p:nvPicPr>
          <p:cNvPr id="2" name="Immagine 1">
            <a:extLst>
              <a:ext uri="{FF2B5EF4-FFF2-40B4-BE49-F238E27FC236}">
                <a16:creationId xmlns:a16="http://schemas.microsoft.com/office/drawing/2014/main" id="{CF00FFAB-A083-0E8F-F350-34E0F80A9F0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905253" y="369000"/>
            <a:ext cx="8381492" cy="5770543"/>
          </a:xfrm>
          <a:prstGeom prst="rect">
            <a:avLst/>
          </a:prstGeom>
        </p:spPr>
      </p:pic>
      <p:sp>
        <p:nvSpPr>
          <p:cNvPr id="3" name="CasellaDiTesto 2">
            <a:extLst>
              <a:ext uri="{FF2B5EF4-FFF2-40B4-BE49-F238E27FC236}">
                <a16:creationId xmlns:a16="http://schemas.microsoft.com/office/drawing/2014/main" id="{9ECE120B-BF23-BCF3-74D8-1DBFFDB52DE2}"/>
              </a:ext>
            </a:extLst>
          </p:cNvPr>
          <p:cNvSpPr txBox="1"/>
          <p:nvPr userDrawn="1"/>
        </p:nvSpPr>
        <p:spPr>
          <a:xfrm>
            <a:off x="616381" y="318692"/>
            <a:ext cx="6858003" cy="400110"/>
          </a:xfrm>
          <a:prstGeom prst="rect">
            <a:avLst/>
          </a:prstGeom>
          <a:noFill/>
        </p:spPr>
        <p:txBody>
          <a:bodyPr wrap="square" rtlCol="0">
            <a:spAutoFit/>
          </a:bodyPr>
          <a:lstStyle/>
          <a:p>
            <a:pPr algn="l"/>
            <a:r>
              <a:rPr lang="it-IT" sz="2000" b="1" dirty="0">
                <a:solidFill>
                  <a:srgbClr val="00406E"/>
                </a:solidFill>
                <a:latin typeface="DIN 2014 Extra Bold" panose="020B0804020202020204" pitchFamily="34" charset="0"/>
                <a:ea typeface="DIN 2014 Extra Bold" panose="020B0804020202020204" pitchFamily="34" charset="0"/>
              </a:rPr>
              <a:t>MAIN EVENTS 2022</a:t>
            </a:r>
          </a:p>
        </p:txBody>
      </p:sp>
    </p:spTree>
    <p:extLst>
      <p:ext uri="{BB962C8B-B14F-4D97-AF65-F5344CB8AC3E}">
        <p14:creationId xmlns:p14="http://schemas.microsoft.com/office/powerpoint/2010/main" val="2529649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VENTS 2022 I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7825A8AC-97A3-2D9F-4B78-6D92A313F2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75619" y="155289"/>
            <a:ext cx="453300" cy="563513"/>
          </a:xfrm>
          <a:prstGeom prst="rect">
            <a:avLst/>
          </a:prstGeom>
        </p:spPr>
      </p:pic>
      <p:sp>
        <p:nvSpPr>
          <p:cNvPr id="2" name="CasellaDiTesto 1">
            <a:extLst>
              <a:ext uri="{FF2B5EF4-FFF2-40B4-BE49-F238E27FC236}">
                <a16:creationId xmlns:a16="http://schemas.microsoft.com/office/drawing/2014/main" id="{63950BBE-8275-FD9B-EEC9-AEC46862D3A8}"/>
              </a:ext>
            </a:extLst>
          </p:cNvPr>
          <p:cNvSpPr txBox="1"/>
          <p:nvPr userDrawn="1"/>
        </p:nvSpPr>
        <p:spPr>
          <a:xfrm>
            <a:off x="616381" y="318692"/>
            <a:ext cx="6858003" cy="400110"/>
          </a:xfrm>
          <a:prstGeom prst="rect">
            <a:avLst/>
          </a:prstGeom>
          <a:noFill/>
        </p:spPr>
        <p:txBody>
          <a:bodyPr wrap="square" rtlCol="0">
            <a:spAutoFit/>
          </a:bodyPr>
          <a:lstStyle/>
          <a:p>
            <a:pPr algn="l"/>
            <a:r>
              <a:rPr lang="it-IT" sz="2000" b="1" dirty="0">
                <a:solidFill>
                  <a:srgbClr val="00406E"/>
                </a:solidFill>
                <a:latin typeface="DIN 2014 Extra Bold" panose="020B0804020202020204" pitchFamily="34" charset="0"/>
                <a:ea typeface="DIN 2014 Extra Bold" panose="020B0804020202020204" pitchFamily="34" charset="0"/>
              </a:rPr>
              <a:t>PRINCIPALI EVENTI 2022</a:t>
            </a:r>
          </a:p>
        </p:txBody>
      </p:sp>
      <p:pic>
        <p:nvPicPr>
          <p:cNvPr id="3" name="Immagine 2" descr="Immagine che contiene schermata, cerchio, testo, numero&#10;&#10;Descrizione generata automaticamente">
            <a:extLst>
              <a:ext uri="{FF2B5EF4-FFF2-40B4-BE49-F238E27FC236}">
                <a16:creationId xmlns:a16="http://schemas.microsoft.com/office/drawing/2014/main" id="{006E4569-D41E-91D2-3C06-D81C70D2B96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905253" y="369000"/>
            <a:ext cx="8381493" cy="6120000"/>
          </a:xfrm>
          <a:prstGeom prst="rect">
            <a:avLst/>
          </a:prstGeom>
        </p:spPr>
      </p:pic>
    </p:spTree>
    <p:extLst>
      <p:ext uri="{BB962C8B-B14F-4D97-AF65-F5344CB8AC3E}">
        <p14:creationId xmlns:p14="http://schemas.microsoft.com/office/powerpoint/2010/main" val="151504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GRAMMES AND DPT I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7825A8AC-97A3-2D9F-4B78-6D92A313F2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75619" y="155289"/>
            <a:ext cx="453300" cy="563513"/>
          </a:xfrm>
          <a:prstGeom prst="rect">
            <a:avLst/>
          </a:prstGeom>
        </p:spPr>
      </p:pic>
      <p:pic>
        <p:nvPicPr>
          <p:cNvPr id="2" name="Immagine 1">
            <a:extLst>
              <a:ext uri="{FF2B5EF4-FFF2-40B4-BE49-F238E27FC236}">
                <a16:creationId xmlns:a16="http://schemas.microsoft.com/office/drawing/2014/main" id="{73F9DB4F-6625-12E6-83EE-9F145574584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3155759" y="155289"/>
            <a:ext cx="5880481" cy="5829299"/>
          </a:xfrm>
          <a:prstGeom prst="rect">
            <a:avLst/>
          </a:prstGeom>
        </p:spPr>
      </p:pic>
      <p:sp>
        <p:nvSpPr>
          <p:cNvPr id="3" name="CasellaDiTesto 2">
            <a:extLst>
              <a:ext uri="{FF2B5EF4-FFF2-40B4-BE49-F238E27FC236}">
                <a16:creationId xmlns:a16="http://schemas.microsoft.com/office/drawing/2014/main" id="{8A93CE66-861A-AAAE-80A3-70BBABFCD023}"/>
              </a:ext>
            </a:extLst>
          </p:cNvPr>
          <p:cNvSpPr txBox="1"/>
          <p:nvPr userDrawn="1"/>
        </p:nvSpPr>
        <p:spPr>
          <a:xfrm>
            <a:off x="616381" y="318692"/>
            <a:ext cx="6858003" cy="400110"/>
          </a:xfrm>
          <a:prstGeom prst="rect">
            <a:avLst/>
          </a:prstGeom>
          <a:noFill/>
        </p:spPr>
        <p:txBody>
          <a:bodyPr wrap="square" rtlCol="0">
            <a:spAutoFit/>
          </a:bodyPr>
          <a:lstStyle/>
          <a:p>
            <a:pPr algn="l"/>
            <a:r>
              <a:rPr lang="it-IT" sz="2000" b="1" dirty="0">
                <a:solidFill>
                  <a:srgbClr val="00406E"/>
                </a:solidFill>
                <a:latin typeface="DIN 2014 Extra Bold" panose="020B0804020202020204" pitchFamily="34" charset="0"/>
                <a:ea typeface="DIN 2014 Extra Bold" panose="020B0804020202020204" pitchFamily="34" charset="0"/>
              </a:rPr>
              <a:t>PROGRAMMI E AMBITI</a:t>
            </a:r>
          </a:p>
        </p:txBody>
      </p:sp>
    </p:spTree>
    <p:extLst>
      <p:ext uri="{BB962C8B-B14F-4D97-AF65-F5344CB8AC3E}">
        <p14:creationId xmlns:p14="http://schemas.microsoft.com/office/powerpoint/2010/main" val="2003442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GRAMMES AND DPT E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7825A8AC-97A3-2D9F-4B78-6D92A313F2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75619" y="155289"/>
            <a:ext cx="453300" cy="563513"/>
          </a:xfrm>
          <a:prstGeom prst="rect">
            <a:avLst/>
          </a:prstGeom>
        </p:spPr>
      </p:pic>
      <p:pic>
        <p:nvPicPr>
          <p:cNvPr id="2" name="Immagine 1" descr="Immagine che contiene testo, cerchio, schermata, tavolozza&#10;&#10;Descrizione generata automaticamente">
            <a:extLst>
              <a:ext uri="{FF2B5EF4-FFF2-40B4-BE49-F238E27FC236}">
                <a16:creationId xmlns:a16="http://schemas.microsoft.com/office/drawing/2014/main" id="{06F99292-A35B-35A8-9B45-8D721257A23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155759" y="155289"/>
            <a:ext cx="5880481" cy="5829300"/>
          </a:xfrm>
          <a:prstGeom prst="rect">
            <a:avLst/>
          </a:prstGeom>
        </p:spPr>
      </p:pic>
      <p:sp>
        <p:nvSpPr>
          <p:cNvPr id="3" name="CasellaDiTesto 2">
            <a:extLst>
              <a:ext uri="{FF2B5EF4-FFF2-40B4-BE49-F238E27FC236}">
                <a16:creationId xmlns:a16="http://schemas.microsoft.com/office/drawing/2014/main" id="{B3FC17A3-5831-171B-6753-E83F3B51F75D}"/>
              </a:ext>
            </a:extLst>
          </p:cNvPr>
          <p:cNvSpPr txBox="1"/>
          <p:nvPr userDrawn="1"/>
        </p:nvSpPr>
        <p:spPr>
          <a:xfrm>
            <a:off x="616381" y="318692"/>
            <a:ext cx="6858003" cy="400110"/>
          </a:xfrm>
          <a:prstGeom prst="rect">
            <a:avLst/>
          </a:prstGeom>
          <a:noFill/>
        </p:spPr>
        <p:txBody>
          <a:bodyPr wrap="square" rtlCol="0">
            <a:spAutoFit/>
          </a:bodyPr>
          <a:lstStyle/>
          <a:p>
            <a:pPr algn="l"/>
            <a:r>
              <a:rPr lang="it-IT" sz="2000" b="1" dirty="0">
                <a:solidFill>
                  <a:srgbClr val="00406E"/>
                </a:solidFill>
                <a:latin typeface="DIN 2014 Extra Bold" panose="020B0804020202020204" pitchFamily="34" charset="0"/>
                <a:ea typeface="DIN 2014 Extra Bold" panose="020B0804020202020204" pitchFamily="34" charset="0"/>
              </a:rPr>
              <a:t>PROGRAMMES AND DEPARTMENTS</a:t>
            </a:r>
          </a:p>
        </p:txBody>
      </p:sp>
    </p:spTree>
    <p:extLst>
      <p:ext uri="{BB962C8B-B14F-4D97-AF65-F5344CB8AC3E}">
        <p14:creationId xmlns:p14="http://schemas.microsoft.com/office/powerpoint/2010/main" val="3424382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NAGEMENT AND FUNDING I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7825A8AC-97A3-2D9F-4B78-6D92A313F2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75619" y="155289"/>
            <a:ext cx="453300" cy="563513"/>
          </a:xfrm>
          <a:prstGeom prst="rect">
            <a:avLst/>
          </a:prstGeom>
        </p:spPr>
      </p:pic>
      <p:pic>
        <p:nvPicPr>
          <p:cNvPr id="2" name="Immagine 1" descr="Immagine che contiene testo, schermata, cerchio, Carattere&#10;&#10;Descrizione generata automaticamente">
            <a:extLst>
              <a:ext uri="{FF2B5EF4-FFF2-40B4-BE49-F238E27FC236}">
                <a16:creationId xmlns:a16="http://schemas.microsoft.com/office/drawing/2014/main" id="{6541BED4-19F6-3F29-B8EB-1C745E507BD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921847" y="1278731"/>
            <a:ext cx="4653772" cy="4300537"/>
          </a:xfrm>
          <a:prstGeom prst="rect">
            <a:avLst/>
          </a:prstGeom>
        </p:spPr>
      </p:pic>
      <p:cxnSp>
        <p:nvCxnSpPr>
          <p:cNvPr id="3" name="Connettore diritto 2">
            <a:extLst>
              <a:ext uri="{FF2B5EF4-FFF2-40B4-BE49-F238E27FC236}">
                <a16:creationId xmlns:a16="http://schemas.microsoft.com/office/drawing/2014/main" id="{2D3BC135-A216-A90A-6A0C-F60B5AA918CA}"/>
              </a:ext>
            </a:extLst>
          </p:cNvPr>
          <p:cNvCxnSpPr>
            <a:cxnSpLocks/>
          </p:cNvCxnSpPr>
          <p:nvPr userDrawn="1"/>
        </p:nvCxnSpPr>
        <p:spPr>
          <a:xfrm>
            <a:off x="6677025" y="1700213"/>
            <a:ext cx="0" cy="3457575"/>
          </a:xfrm>
          <a:prstGeom prst="line">
            <a:avLst/>
          </a:prstGeom>
          <a:ln w="38100">
            <a:solidFill>
              <a:srgbClr val="00406E"/>
            </a:solidFill>
          </a:ln>
        </p:spPr>
        <p:style>
          <a:lnRef idx="1">
            <a:schemeClr val="accent1"/>
          </a:lnRef>
          <a:fillRef idx="0">
            <a:schemeClr val="accent1"/>
          </a:fillRef>
          <a:effectRef idx="0">
            <a:schemeClr val="accent1"/>
          </a:effectRef>
          <a:fontRef idx="minor">
            <a:schemeClr val="tx1"/>
          </a:fontRef>
        </p:style>
      </p:cxnSp>
      <p:pic>
        <p:nvPicPr>
          <p:cNvPr id="4" name="Immagine 3">
            <a:extLst>
              <a:ext uri="{FF2B5EF4-FFF2-40B4-BE49-F238E27FC236}">
                <a16:creationId xmlns:a16="http://schemas.microsoft.com/office/drawing/2014/main" id="{5A0BA59B-F22B-8357-4B75-5718DD98F93D}"/>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616381" y="718802"/>
            <a:ext cx="5265392" cy="5265392"/>
          </a:xfrm>
          <a:prstGeom prst="rect">
            <a:avLst/>
          </a:prstGeom>
        </p:spPr>
      </p:pic>
      <p:sp>
        <p:nvSpPr>
          <p:cNvPr id="5" name="CasellaDiTesto 4">
            <a:extLst>
              <a:ext uri="{FF2B5EF4-FFF2-40B4-BE49-F238E27FC236}">
                <a16:creationId xmlns:a16="http://schemas.microsoft.com/office/drawing/2014/main" id="{63B2BAAD-26BD-F3DA-7C25-0B8DD2C18D75}"/>
              </a:ext>
            </a:extLst>
          </p:cNvPr>
          <p:cNvSpPr txBox="1"/>
          <p:nvPr userDrawn="1"/>
        </p:nvSpPr>
        <p:spPr>
          <a:xfrm>
            <a:off x="616381" y="318692"/>
            <a:ext cx="6858003" cy="400110"/>
          </a:xfrm>
          <a:prstGeom prst="rect">
            <a:avLst/>
          </a:prstGeom>
          <a:noFill/>
        </p:spPr>
        <p:txBody>
          <a:bodyPr wrap="square" rtlCol="0">
            <a:spAutoFit/>
          </a:bodyPr>
          <a:lstStyle/>
          <a:p>
            <a:pPr algn="l"/>
            <a:r>
              <a:rPr lang="it-IT" sz="2000" b="1" dirty="0">
                <a:solidFill>
                  <a:srgbClr val="00406E"/>
                </a:solidFill>
                <a:latin typeface="DIN 2014 Extra Bold" panose="020B0804020202020204" pitchFamily="34" charset="0"/>
                <a:ea typeface="DIN 2014 Extra Bold" panose="020B0804020202020204" pitchFamily="34" charset="0"/>
              </a:rPr>
              <a:t>ORGANIGRAMMA</a:t>
            </a:r>
          </a:p>
        </p:txBody>
      </p:sp>
    </p:spTree>
    <p:extLst>
      <p:ext uri="{BB962C8B-B14F-4D97-AF65-F5344CB8AC3E}">
        <p14:creationId xmlns:p14="http://schemas.microsoft.com/office/powerpoint/2010/main" val="1821604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NAGEMENT AND FUNDINGE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7825A8AC-97A3-2D9F-4B78-6D92A313F2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75619" y="155289"/>
            <a:ext cx="453300" cy="563513"/>
          </a:xfrm>
          <a:prstGeom prst="rect">
            <a:avLst/>
          </a:prstGeom>
        </p:spPr>
      </p:pic>
      <p:pic>
        <p:nvPicPr>
          <p:cNvPr id="2" name="Immagine 1">
            <a:extLst>
              <a:ext uri="{FF2B5EF4-FFF2-40B4-BE49-F238E27FC236}">
                <a16:creationId xmlns:a16="http://schemas.microsoft.com/office/drawing/2014/main" id="{21FEC8D3-65F4-3622-02CA-0033DAADE915}"/>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921847" y="1278731"/>
            <a:ext cx="4653772" cy="4300536"/>
          </a:xfrm>
          <a:prstGeom prst="rect">
            <a:avLst/>
          </a:prstGeom>
        </p:spPr>
      </p:pic>
      <p:pic>
        <p:nvPicPr>
          <p:cNvPr id="3" name="Immagine 2">
            <a:extLst>
              <a:ext uri="{FF2B5EF4-FFF2-40B4-BE49-F238E27FC236}">
                <a16:creationId xmlns:a16="http://schemas.microsoft.com/office/drawing/2014/main" id="{0366EE9F-CA02-FBE1-A356-64EC3B147297}"/>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616381" y="718802"/>
            <a:ext cx="5265392" cy="5265392"/>
          </a:xfrm>
          <a:prstGeom prst="rect">
            <a:avLst/>
          </a:prstGeom>
        </p:spPr>
      </p:pic>
      <p:cxnSp>
        <p:nvCxnSpPr>
          <p:cNvPr id="4" name="Connettore diritto 3">
            <a:extLst>
              <a:ext uri="{FF2B5EF4-FFF2-40B4-BE49-F238E27FC236}">
                <a16:creationId xmlns:a16="http://schemas.microsoft.com/office/drawing/2014/main" id="{7F31883E-E9BE-886E-67D9-08AEFEAAB5F4}"/>
              </a:ext>
            </a:extLst>
          </p:cNvPr>
          <p:cNvCxnSpPr>
            <a:cxnSpLocks/>
          </p:cNvCxnSpPr>
          <p:nvPr userDrawn="1"/>
        </p:nvCxnSpPr>
        <p:spPr>
          <a:xfrm>
            <a:off x="6677025" y="1700213"/>
            <a:ext cx="0" cy="3457575"/>
          </a:xfrm>
          <a:prstGeom prst="line">
            <a:avLst/>
          </a:prstGeom>
          <a:ln w="38100">
            <a:solidFill>
              <a:srgbClr val="00406E"/>
            </a:solidFill>
          </a:ln>
        </p:spPr>
        <p:style>
          <a:lnRef idx="1">
            <a:schemeClr val="accent1"/>
          </a:lnRef>
          <a:fillRef idx="0">
            <a:schemeClr val="accent1"/>
          </a:fillRef>
          <a:effectRef idx="0">
            <a:schemeClr val="accent1"/>
          </a:effectRef>
          <a:fontRef idx="minor">
            <a:schemeClr val="tx1"/>
          </a:fontRef>
        </p:style>
      </p:cxnSp>
      <p:sp>
        <p:nvSpPr>
          <p:cNvPr id="5" name="CasellaDiTesto 4">
            <a:extLst>
              <a:ext uri="{FF2B5EF4-FFF2-40B4-BE49-F238E27FC236}">
                <a16:creationId xmlns:a16="http://schemas.microsoft.com/office/drawing/2014/main" id="{65C8F46B-11CF-9B66-9E80-F29E047D00DF}"/>
              </a:ext>
            </a:extLst>
          </p:cNvPr>
          <p:cNvSpPr txBox="1"/>
          <p:nvPr userDrawn="1"/>
        </p:nvSpPr>
        <p:spPr>
          <a:xfrm>
            <a:off x="616381" y="318692"/>
            <a:ext cx="6858003" cy="400110"/>
          </a:xfrm>
          <a:prstGeom prst="rect">
            <a:avLst/>
          </a:prstGeom>
          <a:noFill/>
        </p:spPr>
        <p:txBody>
          <a:bodyPr wrap="square" rtlCol="0">
            <a:spAutoFit/>
          </a:bodyPr>
          <a:lstStyle/>
          <a:p>
            <a:pPr algn="l"/>
            <a:r>
              <a:rPr lang="it-IT" sz="2000" b="1" dirty="0">
                <a:solidFill>
                  <a:srgbClr val="00406E"/>
                </a:solidFill>
                <a:latin typeface="DIN 2014 Extra Bold" panose="020B0804020202020204" pitchFamily="34" charset="0"/>
                <a:ea typeface="DIN 2014 Extra Bold" panose="020B0804020202020204" pitchFamily="34" charset="0"/>
              </a:rPr>
              <a:t>ORGANIZATION CHART</a:t>
            </a:r>
          </a:p>
        </p:txBody>
      </p:sp>
    </p:spTree>
    <p:extLst>
      <p:ext uri="{BB962C8B-B14F-4D97-AF65-F5344CB8AC3E}">
        <p14:creationId xmlns:p14="http://schemas.microsoft.com/office/powerpoint/2010/main" val="2073369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9E31825D-081E-9448-36AF-35CC54CDCB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65257E67-F66D-A972-7504-F01F420F0B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8A13AFA-B1A1-C789-DEBF-C6DB91CA4A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08B3AC-2D3A-4672-8E09-D51050AE9DB1}" type="datetimeFigureOut">
              <a:rPr lang="it-IT" smtClean="0"/>
              <a:t>27/08/2025</a:t>
            </a:fld>
            <a:endParaRPr lang="it-IT"/>
          </a:p>
        </p:txBody>
      </p:sp>
      <p:sp>
        <p:nvSpPr>
          <p:cNvPr id="5" name="Segnaposto piè di pagina 4">
            <a:extLst>
              <a:ext uri="{FF2B5EF4-FFF2-40B4-BE49-F238E27FC236}">
                <a16:creationId xmlns:a16="http://schemas.microsoft.com/office/drawing/2014/main" id="{7575C175-2B98-9832-6586-686C134AD3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0CFF5D29-0784-16E9-B5DA-8BDEE738B6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307419-493E-44D6-BAA2-E2EFF389C908}" type="slidenum">
              <a:rPr lang="it-IT" smtClean="0"/>
              <a:t>‹N›</a:t>
            </a:fld>
            <a:endParaRPr lang="it-IT"/>
          </a:p>
        </p:txBody>
      </p:sp>
    </p:spTree>
    <p:extLst>
      <p:ext uri="{BB962C8B-B14F-4D97-AF65-F5344CB8AC3E}">
        <p14:creationId xmlns:p14="http://schemas.microsoft.com/office/powerpoint/2010/main" val="24127433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61" r:id="rId5"/>
    <p:sldLayoutId id="2147483658" r:id="rId6"/>
    <p:sldLayoutId id="2147483659" r:id="rId7"/>
    <p:sldLayoutId id="2147483656" r:id="rId8"/>
    <p:sldLayoutId id="2147483657" r:id="rId9"/>
    <p:sldLayoutId id="2147483652" r:id="rId10"/>
    <p:sldLayoutId id="2147483653" r:id="rId11"/>
    <p:sldLayoutId id="2147483654" r:id="rId12"/>
    <p:sldLayoutId id="2147483655"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teams.microsoft.com/l/meetup-join/19%3ameeting_OThkYTViM2MtZDY5NS00YzAwLWE5ZDItNzFlOGIyNGJjMDAw%40thread.v2/0?context=%7b%22Tid%22%3a%224dc9a853-049d-4a62-82a8-22f071aaaac5%22%2c%22Oid%22%3a%22c9ef19ca-abf2-4a31-a4e0-7e27a9524e26%22%7d" TargetMode="External"/><Relationship Id="rId2" Type="http://schemas.openxmlformats.org/officeDocument/2006/relationships/hyperlink" Target="https://teams.microsoft.com/l/meetup-join/19%3ameeting_YTUyODYyMjYtNzJiZS00ZmM3LWFiY2YtOTJhZmQzOGRiZjhm%40thread.v2/0?context=%7b%22Tid%22%3a%224dc9a853-049d-4a62-82a8-22f071aaaac5%22%2c%22Oid%22%3a%22c9ef19ca-abf2-4a31-a4e0-7e27a9524e26%22%7d"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zonda.ethz.ch/" TargetMode="External"/><Relationship Id="rId2" Type="http://schemas.openxmlformats.org/officeDocument/2006/relationships/hyperlink" Target="mailto:c2sm.zonda@sympa.ethz.ch" TargetMode="External"/><Relationship Id="rId1" Type="http://schemas.openxmlformats.org/officeDocument/2006/relationships/slideLayout" Target="../slideLayouts/slideLayout3.xml"/><Relationship Id="rId4" Type="http://schemas.openxmlformats.org/officeDocument/2006/relationships/hyperlink" Target="https://zonda.ethz.ch/docs"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www.icon-model.org/" TargetMode="External"/><Relationship Id="rId2" Type="http://schemas.openxmlformats.org/officeDocument/2006/relationships/hyperlink" Target="http://www.cosmo-model.org/"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2D56FC30-718A-4602-329D-D346FB73FC29}"/>
              </a:ext>
            </a:extLst>
          </p:cNvPr>
          <p:cNvSpPr>
            <a:spLocks noGrp="1"/>
          </p:cNvSpPr>
          <p:nvPr>
            <p:ph type="title"/>
          </p:nvPr>
        </p:nvSpPr>
        <p:spPr>
          <a:xfrm>
            <a:off x="727363" y="2157984"/>
            <a:ext cx="10515600" cy="3131653"/>
          </a:xfrm>
        </p:spPr>
        <p:txBody>
          <a:bodyPr>
            <a:normAutofit/>
          </a:bodyPr>
          <a:lstStyle/>
          <a:p>
            <a:pPr>
              <a:lnSpc>
                <a:spcPct val="100000"/>
              </a:lnSpc>
            </a:pPr>
            <a:r>
              <a:rPr lang="it-IT" b="1" dirty="0">
                <a:latin typeface="Arial" panose="020B0604020202020204" pitchFamily="34" charset="0"/>
                <a:cs typeface="Arial" panose="020B0604020202020204" pitchFamily="34" charset="0"/>
              </a:rPr>
              <a:t>WG S/I</a:t>
            </a:r>
            <a:r>
              <a:rPr lang="en-GB" altLang="en-US" b="1" dirty="0"/>
              <a:t> : news about our activities</a:t>
            </a:r>
            <a:br>
              <a:rPr lang="it-IT" b="1" dirty="0">
                <a:latin typeface="Arial" panose="020B0604020202020204" pitchFamily="34" charset="0"/>
                <a:cs typeface="Arial" panose="020B0604020202020204" pitchFamily="34" charset="0"/>
              </a:rPr>
            </a:br>
            <a:br>
              <a:rPr lang="it-IT" b="1" dirty="0">
                <a:latin typeface="Arial" panose="020B0604020202020204" pitchFamily="34" charset="0"/>
                <a:cs typeface="Arial" panose="020B0604020202020204" pitchFamily="34" charset="0"/>
              </a:rPr>
            </a:br>
            <a:r>
              <a:rPr lang="it-IT" altLang="en-US" sz="2200" b="1" dirty="0">
                <a:latin typeface="Arial" panose="020B0604020202020204" pitchFamily="34" charset="0"/>
                <a:cs typeface="Arial" panose="020B0604020202020204" pitchFamily="34" charset="0"/>
              </a:rPr>
              <a:t>Massimo Milelli and </a:t>
            </a:r>
            <a:r>
              <a:rPr lang="it-IT" altLang="en-US" sz="2200" b="1" dirty="0" err="1">
                <a:latin typeface="Arial" panose="020B0604020202020204" pitchFamily="34" charset="0"/>
                <a:cs typeface="Arial" panose="020B0604020202020204" pitchFamily="34" charset="0"/>
              </a:rPr>
              <a:t>colleagues</a:t>
            </a:r>
            <a:br>
              <a:rPr lang="it-IT" altLang="en-US" sz="2200" b="1" dirty="0">
                <a:latin typeface="Arial" panose="020B0604020202020204" pitchFamily="34" charset="0"/>
                <a:cs typeface="Arial" panose="020B0604020202020204" pitchFamily="34" charset="0"/>
              </a:rPr>
            </a:br>
            <a:br>
              <a:rPr lang="it-IT" altLang="en-US" sz="2200" b="1" dirty="0">
                <a:latin typeface="Arial" panose="020B0604020202020204" pitchFamily="34" charset="0"/>
                <a:cs typeface="Arial" panose="020B0604020202020204" pitchFamily="34" charset="0"/>
              </a:rPr>
            </a:br>
            <a:r>
              <a:rPr lang="it-IT" altLang="en-US" sz="2200" b="1" dirty="0">
                <a:latin typeface="Arial" panose="020B0604020202020204" pitchFamily="34" charset="0"/>
                <a:cs typeface="Arial" panose="020B0604020202020204" pitchFamily="34" charset="0"/>
              </a:rPr>
              <a:t>1st </a:t>
            </a:r>
            <a:r>
              <a:rPr lang="it-IT" altLang="en-US" sz="2200" b="1" dirty="0" err="1">
                <a:latin typeface="Arial" panose="020B0604020202020204" pitchFamily="34" charset="0"/>
                <a:cs typeface="Arial" panose="020B0604020202020204" pitchFamily="34" charset="0"/>
              </a:rPr>
              <a:t>September</a:t>
            </a:r>
            <a:r>
              <a:rPr lang="it-IT" altLang="en-US" sz="2200" b="1" dirty="0">
                <a:latin typeface="Arial" panose="020B0604020202020204" pitchFamily="34" charset="0"/>
                <a:cs typeface="Arial" panose="020B0604020202020204" pitchFamily="34" charset="0"/>
              </a:rPr>
              <a:t> 2025, 27th COSMO General Meeting, Basel</a:t>
            </a:r>
            <a:endParaRPr lang="it-IT" b="1" dirty="0">
              <a:latin typeface="Arial" panose="020B0604020202020204" pitchFamily="34" charset="0"/>
              <a:cs typeface="Arial" panose="020B0604020202020204" pitchFamily="34" charset="0"/>
            </a:endParaRPr>
          </a:p>
        </p:txBody>
      </p:sp>
      <p:pic>
        <p:nvPicPr>
          <p:cNvPr id="2" name="Immagine 1">
            <a:extLst>
              <a:ext uri="{FF2B5EF4-FFF2-40B4-BE49-F238E27FC236}">
                <a16:creationId xmlns:a16="http://schemas.microsoft.com/office/drawing/2014/main" id="{FA49832C-71B7-4B69-C7E2-4AAD6886BD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1574" y="6033708"/>
            <a:ext cx="2139306" cy="544209"/>
          </a:xfrm>
          <a:prstGeom prst="rect">
            <a:avLst/>
          </a:prstGeom>
        </p:spPr>
      </p:pic>
      <p:pic>
        <p:nvPicPr>
          <p:cNvPr id="4" name="Picture 5">
            <a:extLst>
              <a:ext uri="{FF2B5EF4-FFF2-40B4-BE49-F238E27FC236}">
                <a16:creationId xmlns:a16="http://schemas.microsoft.com/office/drawing/2014/main" id="{A3FDFA35-D74E-B96B-3EEB-7D7EC520B7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033" y="5687576"/>
            <a:ext cx="1309688" cy="1038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74108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FB891280-64AB-677E-C3B7-245AEDB0B58B}"/>
              </a:ext>
            </a:extLst>
          </p:cNvPr>
          <p:cNvSpPr txBox="1">
            <a:spLocks noChangeArrowheads="1"/>
          </p:cNvSpPr>
          <p:nvPr/>
        </p:nvSpPr>
        <p:spPr bwMode="auto">
          <a:xfrm>
            <a:off x="2041497" y="150423"/>
            <a:ext cx="7767522" cy="772896"/>
          </a:xfrm>
          <a:prstGeom prst="rect">
            <a:avLst/>
          </a:prstGeom>
          <a:noFill/>
          <a:ln>
            <a:noFill/>
          </a:ln>
          <a:effectLst/>
        </p:spPr>
        <p:txBody>
          <a:bodyPr wrap="square" lIns="0" tIns="28440" rIns="0" bIns="0">
            <a:spAutoFit/>
          </a:bodyPr>
          <a:lstStyle>
            <a:lvl1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1pPr>
            <a:lvl2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2pPr>
            <a:lvl3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3pPr>
            <a:lvl4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4pPr>
            <a:lvl5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9pPr>
          </a:lstStyle>
          <a:p>
            <a:pPr algn="ctr" eaLnBrk="1">
              <a:lnSpc>
                <a:spcPct val="93000"/>
              </a:lnSpc>
              <a:buSzPct val="100000"/>
              <a:defRPr/>
            </a:pPr>
            <a:r>
              <a:rPr lang="en-GB" altLang="en-US" sz="3200" b="1" spc="-1" dirty="0">
                <a:solidFill>
                  <a:schemeClr val="tx1"/>
                </a:solidFill>
                <a:latin typeface="Arial"/>
                <a:cs typeface="+mn-cs"/>
              </a:rPr>
              <a:t>Agenda Monday, 1st September 2025</a:t>
            </a:r>
          </a:p>
          <a:p>
            <a:pPr algn="ctr" eaLnBrk="1">
              <a:lnSpc>
                <a:spcPct val="93000"/>
              </a:lnSpc>
              <a:buSzPct val="100000"/>
              <a:defRPr/>
            </a:pPr>
            <a:endParaRPr lang="en-GB" altLang="en-US" sz="2000" b="1" spc="-1" dirty="0">
              <a:solidFill>
                <a:schemeClr val="tx1"/>
              </a:solidFill>
              <a:latin typeface="Arial"/>
              <a:cs typeface="+mn-cs"/>
            </a:endParaRPr>
          </a:p>
        </p:txBody>
      </p:sp>
      <p:graphicFrame>
        <p:nvGraphicFramePr>
          <p:cNvPr id="8" name="Tabella 7">
            <a:extLst>
              <a:ext uri="{FF2B5EF4-FFF2-40B4-BE49-F238E27FC236}">
                <a16:creationId xmlns:a16="http://schemas.microsoft.com/office/drawing/2014/main" id="{497437ED-F04A-AE17-43FC-9749BF059CC4}"/>
              </a:ext>
            </a:extLst>
          </p:cNvPr>
          <p:cNvGraphicFramePr>
            <a:graphicFrameLocks noGrp="1"/>
          </p:cNvGraphicFramePr>
          <p:nvPr>
            <p:extLst>
              <p:ext uri="{D42A27DB-BD31-4B8C-83A1-F6EECF244321}">
                <p14:modId xmlns:p14="http://schemas.microsoft.com/office/powerpoint/2010/main" val="1278592258"/>
              </p:ext>
            </p:extLst>
          </p:nvPr>
        </p:nvGraphicFramePr>
        <p:xfrm>
          <a:off x="1039368" y="1469195"/>
          <a:ext cx="10515600" cy="2192981"/>
        </p:xfrm>
        <a:graphic>
          <a:graphicData uri="http://schemas.openxmlformats.org/drawingml/2006/table">
            <a:tbl>
              <a:tblPr firstRow="1" firstCol="1" lastRow="1" lastCol="1" bandRow="1" bandCol="1"/>
              <a:tblGrid>
                <a:gridCol w="1814401">
                  <a:extLst>
                    <a:ext uri="{9D8B030D-6E8A-4147-A177-3AD203B41FA5}">
                      <a16:colId xmlns:a16="http://schemas.microsoft.com/office/drawing/2014/main" val="1485329008"/>
                    </a:ext>
                  </a:extLst>
                </a:gridCol>
                <a:gridCol w="3150716">
                  <a:extLst>
                    <a:ext uri="{9D8B030D-6E8A-4147-A177-3AD203B41FA5}">
                      <a16:colId xmlns:a16="http://schemas.microsoft.com/office/drawing/2014/main" val="3933122939"/>
                    </a:ext>
                  </a:extLst>
                </a:gridCol>
                <a:gridCol w="5550483">
                  <a:extLst>
                    <a:ext uri="{9D8B030D-6E8A-4147-A177-3AD203B41FA5}">
                      <a16:colId xmlns:a16="http://schemas.microsoft.com/office/drawing/2014/main" val="78098333"/>
                    </a:ext>
                  </a:extLst>
                </a:gridCol>
              </a:tblGrid>
              <a:tr h="403144">
                <a:tc gridSpan="3">
                  <a:txBody>
                    <a:bodyPr/>
                    <a:lstStyle/>
                    <a:p>
                      <a:pPr algn="ctr">
                        <a:lnSpc>
                          <a:spcPct val="115000"/>
                        </a:lnSpc>
                        <a:spcBef>
                          <a:spcPts val="600"/>
                        </a:spcBef>
                        <a:spcAft>
                          <a:spcPts val="600"/>
                        </a:spcAft>
                        <a:buNone/>
                      </a:pPr>
                      <a:r>
                        <a:rPr lang="en-GB" sz="1400" b="1" dirty="0">
                          <a:solidFill>
                            <a:srgbClr val="00000A"/>
                          </a:solidFill>
                          <a:effectLst/>
                          <a:latin typeface="Arial" panose="020B0604020202020204" pitchFamily="34" charset="0"/>
                          <a:ea typeface="Times New Roman" panose="02020603050405020304" pitchFamily="18" charset="0"/>
                          <a:cs typeface="Arial" panose="020B0604020202020204" pitchFamily="34" charset="0"/>
                        </a:rPr>
                        <a:t>WG S/I, Room 105, Chair: Massimo Milelli</a:t>
                      </a:r>
                      <a:endParaRPr lang="it-IT" sz="1000" dirty="0">
                        <a:solidFill>
                          <a:srgbClr val="00000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2218" marR="68566" marT="0" marB="0" anchor="ctr">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noFill/>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435569692"/>
                  </a:ext>
                </a:extLst>
              </a:tr>
              <a:tr h="264742">
                <a:tc>
                  <a:txBody>
                    <a:bodyPr/>
                    <a:lstStyle/>
                    <a:p>
                      <a:pPr algn="ctr">
                        <a:lnSpc>
                          <a:spcPct val="115000"/>
                        </a:lnSpc>
                        <a:spcBef>
                          <a:spcPts val="600"/>
                        </a:spcBef>
                        <a:spcAft>
                          <a:spcPts val="600"/>
                        </a:spcAft>
                        <a:buNone/>
                      </a:pPr>
                      <a:r>
                        <a:rPr lang="en-US" sz="1000">
                          <a:solidFill>
                            <a:srgbClr val="00000A"/>
                          </a:solidFill>
                          <a:effectLst/>
                          <a:latin typeface="Arial" panose="020B0604020202020204" pitchFamily="34" charset="0"/>
                          <a:ea typeface="Times New Roman" panose="02020603050405020304" pitchFamily="18" charset="0"/>
                          <a:cs typeface="Arial" panose="020B0604020202020204" pitchFamily="34" charset="0"/>
                        </a:rPr>
                        <a:t>09:00 – 09:10</a:t>
                      </a:r>
                      <a:endParaRPr lang="it-IT" sz="1000">
                        <a:solidFill>
                          <a:srgbClr val="00000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2218" marR="68566" marT="0" marB="0" anchor="ctr">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noFill/>
                  </a:tcPr>
                </a:tc>
                <a:tc>
                  <a:txBody>
                    <a:bodyPr/>
                    <a:lstStyle/>
                    <a:p>
                      <a:pPr algn="ctr">
                        <a:lnSpc>
                          <a:spcPct val="115000"/>
                        </a:lnSpc>
                        <a:spcBef>
                          <a:spcPts val="600"/>
                        </a:spcBef>
                        <a:spcAft>
                          <a:spcPts val="600"/>
                        </a:spcAft>
                        <a:buNone/>
                      </a:pPr>
                      <a:r>
                        <a:rPr lang="en-GB" sz="1000">
                          <a:solidFill>
                            <a:srgbClr val="00000A"/>
                          </a:solidFill>
                          <a:effectLst/>
                          <a:latin typeface="Arial" panose="020B0604020202020204" pitchFamily="34" charset="0"/>
                          <a:ea typeface="Times New Roman" panose="02020603050405020304" pitchFamily="18" charset="0"/>
                          <a:cs typeface="Arial" panose="020B0604020202020204" pitchFamily="34" charset="0"/>
                        </a:rPr>
                        <a:t>Massimo Milelli</a:t>
                      </a:r>
                      <a:endParaRPr lang="it-IT" sz="1000">
                        <a:solidFill>
                          <a:srgbClr val="00000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2218" marR="68566" marT="0" marB="0" anchor="ctr">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noFill/>
                  </a:tcPr>
                </a:tc>
                <a:tc>
                  <a:txBody>
                    <a:bodyPr/>
                    <a:lstStyle/>
                    <a:p>
                      <a:pPr algn="ctr">
                        <a:lnSpc>
                          <a:spcPct val="115000"/>
                        </a:lnSpc>
                        <a:spcBef>
                          <a:spcPts val="600"/>
                        </a:spcBef>
                        <a:spcAft>
                          <a:spcPts val="600"/>
                        </a:spcAft>
                        <a:buNone/>
                      </a:pPr>
                      <a:r>
                        <a:rPr lang="en-GB" sz="1000">
                          <a:solidFill>
                            <a:srgbClr val="00000A"/>
                          </a:solidFill>
                          <a:effectLst/>
                          <a:latin typeface="Arial" panose="020B0604020202020204" pitchFamily="34" charset="0"/>
                          <a:ea typeface="Times New Roman" panose="02020603050405020304" pitchFamily="18" charset="0"/>
                          <a:cs typeface="Arial" panose="020B0604020202020204" pitchFamily="34" charset="0"/>
                        </a:rPr>
                        <a:t>Welcome/Introduction</a:t>
                      </a:r>
                      <a:endParaRPr lang="it-IT" sz="1000">
                        <a:solidFill>
                          <a:srgbClr val="00000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2218" marR="68566" marT="0" marB="0" anchor="ctr">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noFill/>
                  </a:tcPr>
                </a:tc>
                <a:extLst>
                  <a:ext uri="{0D108BD9-81ED-4DB2-BD59-A6C34878D82A}">
                    <a16:rowId xmlns:a16="http://schemas.microsoft.com/office/drawing/2014/main" val="1377944679"/>
                  </a:ext>
                </a:extLst>
              </a:tr>
              <a:tr h="160306">
                <a:tc>
                  <a:txBody>
                    <a:bodyPr/>
                    <a:lstStyle/>
                    <a:p>
                      <a:pPr algn="ctr">
                        <a:lnSpc>
                          <a:spcPct val="115000"/>
                        </a:lnSpc>
                        <a:spcBef>
                          <a:spcPts val="600"/>
                        </a:spcBef>
                        <a:spcAft>
                          <a:spcPts val="600"/>
                        </a:spcAft>
                        <a:buNone/>
                      </a:pPr>
                      <a:r>
                        <a:rPr lang="en-GB" sz="1000">
                          <a:solidFill>
                            <a:srgbClr val="00000A"/>
                          </a:solidFill>
                          <a:effectLst/>
                          <a:latin typeface="Arial" panose="020B0604020202020204" pitchFamily="34" charset="0"/>
                          <a:ea typeface="Times New Roman" panose="02020603050405020304" pitchFamily="18" charset="0"/>
                          <a:cs typeface="Arial" panose="020B0604020202020204" pitchFamily="34" charset="0"/>
                        </a:rPr>
                        <a:t>09:10 – 09:30</a:t>
                      </a:r>
                      <a:endParaRPr lang="it-IT" sz="1000">
                        <a:solidFill>
                          <a:srgbClr val="00000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2218" marR="73010" marT="0" marB="0" anchor="ctr">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noFill/>
                  </a:tcPr>
                </a:tc>
                <a:tc>
                  <a:txBody>
                    <a:bodyPr/>
                    <a:lstStyle/>
                    <a:p>
                      <a:pPr algn="ctr">
                        <a:lnSpc>
                          <a:spcPct val="115000"/>
                        </a:lnSpc>
                        <a:spcBef>
                          <a:spcPts val="600"/>
                        </a:spcBef>
                        <a:spcAft>
                          <a:spcPts val="600"/>
                        </a:spcAft>
                        <a:buNone/>
                      </a:pPr>
                      <a:r>
                        <a:rPr lang="en-GB" sz="1000">
                          <a:solidFill>
                            <a:srgbClr val="00000A"/>
                          </a:solidFill>
                          <a:effectLst/>
                          <a:latin typeface="Arial" panose="020B0604020202020204" pitchFamily="34" charset="0"/>
                          <a:ea typeface="Times New Roman" panose="02020603050405020304" pitchFamily="18" charset="0"/>
                          <a:cs typeface="Arial" panose="020B0604020202020204" pitchFamily="34" charset="0"/>
                        </a:rPr>
                        <a:t>Uli Schättler</a:t>
                      </a:r>
                      <a:endParaRPr lang="it-IT" sz="1000">
                        <a:solidFill>
                          <a:srgbClr val="00000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2218" marR="68566" marT="0" marB="0" anchor="ctr">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noFill/>
                  </a:tcPr>
                </a:tc>
                <a:tc>
                  <a:txBody>
                    <a:bodyPr/>
                    <a:lstStyle/>
                    <a:p>
                      <a:pPr algn="ctr">
                        <a:lnSpc>
                          <a:spcPct val="115000"/>
                        </a:lnSpc>
                        <a:spcBef>
                          <a:spcPts val="600"/>
                        </a:spcBef>
                        <a:spcAft>
                          <a:spcPts val="600"/>
                        </a:spcAft>
                        <a:buNone/>
                      </a:pPr>
                      <a:r>
                        <a:rPr lang="en-GB" sz="1000">
                          <a:solidFill>
                            <a:srgbClr val="00000A"/>
                          </a:solidFill>
                          <a:effectLst/>
                          <a:latin typeface="Arial" panose="020B0604020202020204" pitchFamily="34" charset="0"/>
                          <a:ea typeface="Times New Roman" panose="02020603050405020304" pitchFamily="18" charset="0"/>
                          <a:cs typeface="Arial" panose="020B0604020202020204" pitchFamily="34" charset="0"/>
                        </a:rPr>
                        <a:t>SCA Report and Open-Source Release</a:t>
                      </a:r>
                      <a:endParaRPr lang="it-IT" sz="1000">
                        <a:solidFill>
                          <a:srgbClr val="00000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2218" marR="68566" marT="0" marB="0" anchor="ctr">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noFill/>
                  </a:tcPr>
                </a:tc>
                <a:extLst>
                  <a:ext uri="{0D108BD9-81ED-4DB2-BD59-A6C34878D82A}">
                    <a16:rowId xmlns:a16="http://schemas.microsoft.com/office/drawing/2014/main" val="1945833966"/>
                  </a:ext>
                </a:extLst>
              </a:tr>
              <a:tr h="294581">
                <a:tc>
                  <a:txBody>
                    <a:bodyPr/>
                    <a:lstStyle/>
                    <a:p>
                      <a:pPr algn="ctr">
                        <a:lnSpc>
                          <a:spcPct val="115000"/>
                        </a:lnSpc>
                        <a:spcBef>
                          <a:spcPts val="600"/>
                        </a:spcBef>
                        <a:spcAft>
                          <a:spcPts val="600"/>
                        </a:spcAft>
                        <a:buNone/>
                      </a:pPr>
                      <a:r>
                        <a:rPr lang="en-GB" sz="1000">
                          <a:solidFill>
                            <a:srgbClr val="00000A"/>
                          </a:solidFill>
                          <a:effectLst/>
                          <a:latin typeface="Arial" panose="020B0604020202020204" pitchFamily="34" charset="0"/>
                          <a:ea typeface="Times New Roman" panose="02020603050405020304" pitchFamily="18" charset="0"/>
                          <a:cs typeface="Arial" panose="020B0604020202020204" pitchFamily="34" charset="0"/>
                        </a:rPr>
                        <a:t>09:30 – 09:45</a:t>
                      </a:r>
                      <a:endParaRPr lang="it-IT" sz="1000">
                        <a:solidFill>
                          <a:srgbClr val="00000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2218" marR="73010" marT="0" marB="0" anchor="ctr">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noFill/>
                  </a:tcPr>
                </a:tc>
                <a:tc>
                  <a:txBody>
                    <a:bodyPr/>
                    <a:lstStyle/>
                    <a:p>
                      <a:pPr algn="ctr">
                        <a:lnSpc>
                          <a:spcPct val="115000"/>
                        </a:lnSpc>
                        <a:spcBef>
                          <a:spcPts val="600"/>
                        </a:spcBef>
                        <a:spcAft>
                          <a:spcPts val="600"/>
                        </a:spcAft>
                        <a:buNone/>
                      </a:pPr>
                      <a:r>
                        <a:rPr lang="en-GB" sz="1000">
                          <a:solidFill>
                            <a:srgbClr val="00000A"/>
                          </a:solidFill>
                          <a:effectLst/>
                          <a:latin typeface="Arial" panose="020B0604020202020204" pitchFamily="34" charset="0"/>
                          <a:ea typeface="Times New Roman" panose="02020603050405020304" pitchFamily="18" charset="0"/>
                          <a:cs typeface="Arial" panose="020B0604020202020204" pitchFamily="34" charset="0"/>
                        </a:rPr>
                        <a:t>Uli Schättler</a:t>
                      </a:r>
                      <a:endParaRPr lang="it-IT" sz="1000">
                        <a:solidFill>
                          <a:srgbClr val="00000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2218" marR="68566" marT="0" marB="0" anchor="ctr">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noFill/>
                  </a:tcPr>
                </a:tc>
                <a:tc>
                  <a:txBody>
                    <a:bodyPr/>
                    <a:lstStyle/>
                    <a:p>
                      <a:pPr algn="ctr">
                        <a:lnSpc>
                          <a:spcPct val="115000"/>
                        </a:lnSpc>
                        <a:spcBef>
                          <a:spcPts val="600"/>
                        </a:spcBef>
                        <a:spcAft>
                          <a:spcPts val="600"/>
                        </a:spcAft>
                        <a:buNone/>
                      </a:pPr>
                      <a:r>
                        <a:rPr lang="en-GB" sz="1000">
                          <a:solidFill>
                            <a:srgbClr val="00000A"/>
                          </a:solidFill>
                          <a:effectLst/>
                          <a:latin typeface="Arial" panose="020B0604020202020204" pitchFamily="34" charset="0"/>
                          <a:ea typeface="Times New Roman" panose="02020603050405020304" pitchFamily="18" charset="0"/>
                          <a:cs typeface="Arial" panose="020B0604020202020204" pitchFamily="34" charset="0"/>
                        </a:rPr>
                        <a:t>Training course</a:t>
                      </a:r>
                      <a:endParaRPr lang="it-IT" sz="1000">
                        <a:solidFill>
                          <a:srgbClr val="00000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2218" marR="68566" marT="0" marB="0" anchor="ctr">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noFill/>
                  </a:tcPr>
                </a:tc>
                <a:extLst>
                  <a:ext uri="{0D108BD9-81ED-4DB2-BD59-A6C34878D82A}">
                    <a16:rowId xmlns:a16="http://schemas.microsoft.com/office/drawing/2014/main" val="2298307997"/>
                  </a:ext>
                </a:extLst>
              </a:tr>
              <a:tr h="294581">
                <a:tc>
                  <a:txBody>
                    <a:bodyPr/>
                    <a:lstStyle/>
                    <a:p>
                      <a:pPr algn="ctr">
                        <a:lnSpc>
                          <a:spcPct val="115000"/>
                        </a:lnSpc>
                        <a:spcBef>
                          <a:spcPts val="600"/>
                        </a:spcBef>
                        <a:spcAft>
                          <a:spcPts val="600"/>
                        </a:spcAft>
                        <a:buNone/>
                      </a:pPr>
                      <a:r>
                        <a:rPr lang="en-GB" sz="1000">
                          <a:solidFill>
                            <a:srgbClr val="00000A"/>
                          </a:solidFill>
                          <a:effectLst/>
                          <a:latin typeface="Arial" panose="020B0604020202020204" pitchFamily="34" charset="0"/>
                          <a:ea typeface="Times New Roman" panose="02020603050405020304" pitchFamily="18" charset="0"/>
                          <a:cs typeface="Arial" panose="020B0604020202020204" pitchFamily="34" charset="0"/>
                        </a:rPr>
                        <a:t>09:45 – 10:05</a:t>
                      </a:r>
                      <a:endParaRPr lang="it-IT" sz="1000">
                        <a:solidFill>
                          <a:srgbClr val="00000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2218" marR="73010" marT="0" marB="0" anchor="ctr">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noFill/>
                  </a:tcPr>
                </a:tc>
                <a:tc>
                  <a:txBody>
                    <a:bodyPr/>
                    <a:lstStyle/>
                    <a:p>
                      <a:pPr algn="ctr">
                        <a:lnSpc>
                          <a:spcPct val="115000"/>
                        </a:lnSpc>
                        <a:spcBef>
                          <a:spcPts val="600"/>
                        </a:spcBef>
                        <a:spcAft>
                          <a:spcPts val="600"/>
                        </a:spcAft>
                        <a:buNone/>
                      </a:pPr>
                      <a:r>
                        <a:rPr lang="it-IT" sz="1000">
                          <a:solidFill>
                            <a:srgbClr val="00000A"/>
                          </a:solidFill>
                          <a:effectLst/>
                          <a:latin typeface="Arial" panose="020B0604020202020204" pitchFamily="34" charset="0"/>
                          <a:ea typeface="Times New Roman" panose="02020603050405020304" pitchFamily="18" charset="0"/>
                          <a:cs typeface="Arial" panose="020B0604020202020204" pitchFamily="34" charset="0"/>
                        </a:rPr>
                        <a:t>Alfonso Ferrone / Xu Xu / Chiara Marsigli</a:t>
                      </a:r>
                      <a:endParaRPr lang="it-IT" sz="1000">
                        <a:solidFill>
                          <a:srgbClr val="00000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2218" marR="68566" marT="0" marB="0" anchor="ctr">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noFill/>
                  </a:tcPr>
                </a:tc>
                <a:tc>
                  <a:txBody>
                    <a:bodyPr/>
                    <a:lstStyle/>
                    <a:p>
                      <a:pPr algn="ctr">
                        <a:lnSpc>
                          <a:spcPct val="115000"/>
                        </a:lnSpc>
                        <a:spcBef>
                          <a:spcPts val="600"/>
                        </a:spcBef>
                        <a:spcAft>
                          <a:spcPts val="600"/>
                        </a:spcAft>
                        <a:buNone/>
                      </a:pPr>
                      <a:r>
                        <a:rPr lang="it-IT" sz="1000">
                          <a:solidFill>
                            <a:srgbClr val="00000A"/>
                          </a:solidFill>
                          <a:effectLst/>
                          <a:latin typeface="Arial" panose="020B0604020202020204" pitchFamily="34" charset="0"/>
                          <a:ea typeface="Times New Roman" panose="02020603050405020304" pitchFamily="18" charset="0"/>
                          <a:cs typeface="Times New Roman" panose="02020603050405020304" pitchFamily="18" charset="0"/>
                        </a:rPr>
                        <a:t>GLORI/GLORI-A infrastructure</a:t>
                      </a:r>
                    </a:p>
                  </a:txBody>
                  <a:tcPr marL="62218" marR="68566" marT="0" marB="0" anchor="ctr">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noFill/>
                  </a:tcPr>
                </a:tc>
                <a:extLst>
                  <a:ext uri="{0D108BD9-81ED-4DB2-BD59-A6C34878D82A}">
                    <a16:rowId xmlns:a16="http://schemas.microsoft.com/office/drawing/2014/main" val="3030548581"/>
                  </a:ext>
                </a:extLst>
              </a:tr>
              <a:tr h="294581">
                <a:tc>
                  <a:txBody>
                    <a:bodyPr/>
                    <a:lstStyle/>
                    <a:p>
                      <a:pPr algn="ctr">
                        <a:lnSpc>
                          <a:spcPct val="115000"/>
                        </a:lnSpc>
                        <a:spcBef>
                          <a:spcPts val="600"/>
                        </a:spcBef>
                        <a:spcAft>
                          <a:spcPts val="600"/>
                        </a:spcAft>
                        <a:buNone/>
                      </a:pPr>
                      <a:r>
                        <a:rPr lang="en-GB" sz="1000">
                          <a:solidFill>
                            <a:srgbClr val="00000A"/>
                          </a:solidFill>
                          <a:effectLst/>
                          <a:latin typeface="Arial" panose="020B0604020202020204" pitchFamily="34" charset="0"/>
                          <a:ea typeface="Times New Roman" panose="02020603050405020304" pitchFamily="18" charset="0"/>
                          <a:cs typeface="Arial" panose="020B0604020202020204" pitchFamily="34" charset="0"/>
                        </a:rPr>
                        <a:t>10:05 – 10:25</a:t>
                      </a:r>
                      <a:endParaRPr lang="it-IT" sz="1000">
                        <a:solidFill>
                          <a:srgbClr val="00000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2218" marR="73010" marT="0" marB="0" anchor="ctr">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noFill/>
                  </a:tcPr>
                </a:tc>
                <a:tc>
                  <a:txBody>
                    <a:bodyPr/>
                    <a:lstStyle/>
                    <a:p>
                      <a:pPr algn="ctr">
                        <a:lnSpc>
                          <a:spcPct val="115000"/>
                        </a:lnSpc>
                        <a:spcBef>
                          <a:spcPts val="600"/>
                        </a:spcBef>
                        <a:spcAft>
                          <a:spcPts val="600"/>
                        </a:spcAft>
                        <a:buNone/>
                      </a:pPr>
                      <a:r>
                        <a:rPr lang="en-GB" sz="1000">
                          <a:solidFill>
                            <a:srgbClr val="00000A"/>
                          </a:solidFill>
                          <a:effectLst/>
                          <a:latin typeface="Arial" panose="020B0604020202020204" pitchFamily="34" charset="0"/>
                          <a:ea typeface="Times New Roman" panose="02020603050405020304" pitchFamily="18" charset="0"/>
                          <a:cs typeface="Arial" panose="020B0604020202020204" pitchFamily="34" charset="0"/>
                        </a:rPr>
                        <a:t>Petra Baumann</a:t>
                      </a:r>
                      <a:endParaRPr lang="it-IT" sz="1000">
                        <a:solidFill>
                          <a:srgbClr val="00000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2218" marR="68566" marT="0" marB="0" anchor="ctr">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noFill/>
                  </a:tcPr>
                </a:tc>
                <a:tc>
                  <a:txBody>
                    <a:bodyPr/>
                    <a:lstStyle/>
                    <a:p>
                      <a:pPr algn="ctr">
                        <a:lnSpc>
                          <a:spcPct val="115000"/>
                        </a:lnSpc>
                        <a:spcBef>
                          <a:spcPts val="600"/>
                        </a:spcBef>
                        <a:spcAft>
                          <a:spcPts val="600"/>
                        </a:spcAft>
                        <a:buNone/>
                      </a:pPr>
                      <a:r>
                        <a:rPr lang="en-GB" sz="1000">
                          <a:solidFill>
                            <a:srgbClr val="00000A"/>
                          </a:solidFill>
                          <a:effectLst/>
                          <a:latin typeface="Arial" panose="020B0604020202020204" pitchFamily="34" charset="0"/>
                          <a:ea typeface="Times New Roman" panose="02020603050405020304" pitchFamily="18" charset="0"/>
                          <a:cs typeface="Arial" panose="020B0604020202020204" pitchFamily="34" charset="0"/>
                        </a:rPr>
                        <a:t>Fieldextra status</a:t>
                      </a:r>
                      <a:endParaRPr lang="it-IT" sz="1000">
                        <a:solidFill>
                          <a:srgbClr val="00000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2218" marR="68566" marT="0" marB="0" anchor="ctr">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noFill/>
                  </a:tcPr>
                </a:tc>
                <a:extLst>
                  <a:ext uri="{0D108BD9-81ED-4DB2-BD59-A6C34878D82A}">
                    <a16:rowId xmlns:a16="http://schemas.microsoft.com/office/drawing/2014/main" val="2719855838"/>
                  </a:ext>
                </a:extLst>
              </a:tr>
              <a:tr h="160306">
                <a:tc>
                  <a:txBody>
                    <a:bodyPr/>
                    <a:lstStyle/>
                    <a:p>
                      <a:pPr algn="ctr">
                        <a:lnSpc>
                          <a:spcPct val="115000"/>
                        </a:lnSpc>
                        <a:spcBef>
                          <a:spcPts val="600"/>
                        </a:spcBef>
                        <a:spcAft>
                          <a:spcPts val="600"/>
                        </a:spcAft>
                        <a:buNone/>
                      </a:pPr>
                      <a:r>
                        <a:rPr lang="en-GB" sz="1000">
                          <a:solidFill>
                            <a:srgbClr val="00000A"/>
                          </a:solidFill>
                          <a:effectLst/>
                          <a:latin typeface="Arial" panose="020B0604020202020204" pitchFamily="34" charset="0"/>
                          <a:ea typeface="Times New Roman" panose="02020603050405020304" pitchFamily="18" charset="0"/>
                          <a:cs typeface="Arial" panose="020B0604020202020204" pitchFamily="34" charset="0"/>
                        </a:rPr>
                        <a:t>10:25 – 10:40</a:t>
                      </a:r>
                      <a:endParaRPr lang="it-IT" sz="1000">
                        <a:solidFill>
                          <a:srgbClr val="00000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2218" marR="68566" marT="0" marB="0" anchor="ctr">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noFill/>
                  </a:tcPr>
                </a:tc>
                <a:tc>
                  <a:txBody>
                    <a:bodyPr/>
                    <a:lstStyle/>
                    <a:p>
                      <a:pPr algn="ctr">
                        <a:lnSpc>
                          <a:spcPct val="115000"/>
                        </a:lnSpc>
                        <a:spcBef>
                          <a:spcPts val="600"/>
                        </a:spcBef>
                        <a:spcAft>
                          <a:spcPts val="600"/>
                        </a:spcAft>
                        <a:buNone/>
                      </a:pPr>
                      <a:r>
                        <a:rPr lang="en-GB" sz="1000">
                          <a:solidFill>
                            <a:srgbClr val="00000A"/>
                          </a:solidFill>
                          <a:effectLst/>
                          <a:latin typeface="Arial" panose="020B0604020202020204" pitchFamily="34" charset="0"/>
                          <a:ea typeface="Times New Roman" panose="02020603050405020304" pitchFamily="18" charset="0"/>
                          <a:cs typeface="Arial" panose="020B0604020202020204" pitchFamily="34" charset="0"/>
                        </a:rPr>
                        <a:t>Xavier Lapillonne</a:t>
                      </a:r>
                      <a:endParaRPr lang="it-IT" sz="1000">
                        <a:solidFill>
                          <a:srgbClr val="00000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2218" marR="68566" marT="0" marB="0" anchor="ctr">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noFill/>
                  </a:tcPr>
                </a:tc>
                <a:tc>
                  <a:txBody>
                    <a:bodyPr/>
                    <a:lstStyle/>
                    <a:p>
                      <a:pPr algn="ctr">
                        <a:lnSpc>
                          <a:spcPct val="115000"/>
                        </a:lnSpc>
                        <a:spcBef>
                          <a:spcPts val="600"/>
                        </a:spcBef>
                        <a:spcAft>
                          <a:spcPts val="600"/>
                        </a:spcAft>
                        <a:buNone/>
                      </a:pPr>
                      <a:r>
                        <a:rPr lang="en-GB" sz="1000">
                          <a:solidFill>
                            <a:srgbClr val="00000A"/>
                          </a:solidFill>
                          <a:effectLst/>
                          <a:latin typeface="Arial" panose="020B0604020202020204" pitchFamily="34" charset="0"/>
                          <a:ea typeface="Times New Roman" panose="02020603050405020304" pitchFamily="18" charset="0"/>
                          <a:cs typeface="Arial" panose="020B0604020202020204" pitchFamily="34" charset="0"/>
                        </a:rPr>
                        <a:t>HPC/ICON-C</a:t>
                      </a:r>
                      <a:endParaRPr lang="it-IT" sz="1000">
                        <a:solidFill>
                          <a:srgbClr val="00000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2218" marR="68566" marT="0" marB="0" anchor="ctr">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noFill/>
                  </a:tcPr>
                </a:tc>
                <a:extLst>
                  <a:ext uri="{0D108BD9-81ED-4DB2-BD59-A6C34878D82A}">
                    <a16:rowId xmlns:a16="http://schemas.microsoft.com/office/drawing/2014/main" val="496789206"/>
                  </a:ext>
                </a:extLst>
              </a:tr>
              <a:tr h="160306">
                <a:tc>
                  <a:txBody>
                    <a:bodyPr/>
                    <a:lstStyle/>
                    <a:p>
                      <a:pPr algn="ctr">
                        <a:lnSpc>
                          <a:spcPct val="115000"/>
                        </a:lnSpc>
                        <a:spcBef>
                          <a:spcPts val="600"/>
                        </a:spcBef>
                        <a:spcAft>
                          <a:spcPts val="600"/>
                        </a:spcAft>
                        <a:buNone/>
                      </a:pPr>
                      <a:r>
                        <a:rPr lang="en-GB" sz="1000" b="1">
                          <a:solidFill>
                            <a:srgbClr val="00000A"/>
                          </a:solidFill>
                          <a:effectLst/>
                          <a:latin typeface="Arial" panose="020B0604020202020204" pitchFamily="34" charset="0"/>
                          <a:ea typeface="Times New Roman" panose="02020603050405020304" pitchFamily="18" charset="0"/>
                          <a:cs typeface="Arial" panose="020B0604020202020204" pitchFamily="34" charset="0"/>
                        </a:rPr>
                        <a:t>10:40 – 11:00</a:t>
                      </a:r>
                      <a:endParaRPr lang="it-IT" sz="1000">
                        <a:solidFill>
                          <a:srgbClr val="00000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2218" marR="68566" marT="0" marB="0" anchor="ctr">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noFill/>
                  </a:tcPr>
                </a:tc>
                <a:tc>
                  <a:txBody>
                    <a:bodyPr/>
                    <a:lstStyle/>
                    <a:p>
                      <a:pPr algn="ctr">
                        <a:lnSpc>
                          <a:spcPct val="115000"/>
                        </a:lnSpc>
                        <a:spcBef>
                          <a:spcPts val="600"/>
                        </a:spcBef>
                        <a:spcAft>
                          <a:spcPts val="600"/>
                        </a:spcAft>
                        <a:buNone/>
                      </a:pPr>
                      <a:r>
                        <a:rPr lang="en-GB" sz="1000" b="1">
                          <a:solidFill>
                            <a:srgbClr val="00000A"/>
                          </a:solidFill>
                          <a:effectLst/>
                          <a:latin typeface="Arial" panose="020B0604020202020204" pitchFamily="34" charset="0"/>
                          <a:ea typeface="Times New Roman" panose="02020603050405020304" pitchFamily="18" charset="0"/>
                          <a:cs typeface="Arial" panose="020B0604020202020204" pitchFamily="34" charset="0"/>
                        </a:rPr>
                        <a:t>All</a:t>
                      </a:r>
                      <a:endParaRPr lang="it-IT" sz="1000">
                        <a:solidFill>
                          <a:srgbClr val="00000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2218" marR="68566" marT="0" marB="0" anchor="ctr">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noFill/>
                  </a:tcPr>
                </a:tc>
                <a:tc>
                  <a:txBody>
                    <a:bodyPr/>
                    <a:lstStyle/>
                    <a:p>
                      <a:pPr algn="ctr">
                        <a:lnSpc>
                          <a:spcPct val="115000"/>
                        </a:lnSpc>
                        <a:spcBef>
                          <a:spcPts val="600"/>
                        </a:spcBef>
                        <a:spcAft>
                          <a:spcPts val="600"/>
                        </a:spcAft>
                        <a:buNone/>
                      </a:pPr>
                      <a:r>
                        <a:rPr lang="en-GB" sz="1000" b="1">
                          <a:solidFill>
                            <a:srgbClr val="00000A"/>
                          </a:solidFill>
                          <a:effectLst/>
                          <a:latin typeface="Arial" panose="020B0604020202020204" pitchFamily="34" charset="0"/>
                          <a:ea typeface="Times New Roman" panose="02020603050405020304" pitchFamily="18" charset="0"/>
                          <a:cs typeface="Arial" panose="020B0604020202020204" pitchFamily="34" charset="0"/>
                        </a:rPr>
                        <a:t>Coffee break</a:t>
                      </a:r>
                      <a:endParaRPr lang="it-IT" sz="1000">
                        <a:solidFill>
                          <a:srgbClr val="00000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2218" marR="68566" marT="0" marB="0" anchor="ctr">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noFill/>
                  </a:tcPr>
                </a:tc>
                <a:extLst>
                  <a:ext uri="{0D108BD9-81ED-4DB2-BD59-A6C34878D82A}">
                    <a16:rowId xmlns:a16="http://schemas.microsoft.com/office/drawing/2014/main" val="3456156511"/>
                  </a:ext>
                </a:extLst>
              </a:tr>
              <a:tr h="160306">
                <a:tc>
                  <a:txBody>
                    <a:bodyPr/>
                    <a:lstStyle/>
                    <a:p>
                      <a:pPr algn="ctr">
                        <a:lnSpc>
                          <a:spcPct val="115000"/>
                        </a:lnSpc>
                        <a:spcBef>
                          <a:spcPts val="600"/>
                        </a:spcBef>
                        <a:spcAft>
                          <a:spcPts val="600"/>
                        </a:spcAft>
                        <a:buNone/>
                      </a:pPr>
                      <a:r>
                        <a:rPr lang="en-GB" sz="1000" dirty="0">
                          <a:solidFill>
                            <a:srgbClr val="00000A"/>
                          </a:solidFill>
                          <a:effectLst/>
                          <a:latin typeface="Arial" panose="020B0604020202020204" pitchFamily="34" charset="0"/>
                          <a:ea typeface="Times New Roman" panose="02020603050405020304" pitchFamily="18" charset="0"/>
                          <a:cs typeface="Arial" panose="020B0604020202020204" pitchFamily="34" charset="0"/>
                        </a:rPr>
                        <a:t>11:00 – 12:30</a:t>
                      </a:r>
                      <a:endParaRPr lang="it-IT" sz="1000" dirty="0">
                        <a:solidFill>
                          <a:srgbClr val="00000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2218" marR="68566" marT="0" marB="0" anchor="ctr">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noFill/>
                  </a:tcPr>
                </a:tc>
                <a:tc>
                  <a:txBody>
                    <a:bodyPr/>
                    <a:lstStyle/>
                    <a:p>
                      <a:pPr algn="ctr">
                        <a:lnSpc>
                          <a:spcPct val="115000"/>
                        </a:lnSpc>
                        <a:spcBef>
                          <a:spcPts val="600"/>
                        </a:spcBef>
                        <a:spcAft>
                          <a:spcPts val="600"/>
                        </a:spcAft>
                        <a:buNone/>
                      </a:pPr>
                      <a:r>
                        <a:rPr lang="en-GB" sz="1000">
                          <a:solidFill>
                            <a:srgbClr val="00000A"/>
                          </a:solidFill>
                          <a:effectLst/>
                          <a:latin typeface="Arial" panose="020B0604020202020204" pitchFamily="34" charset="0"/>
                          <a:ea typeface="Times New Roman" panose="02020603050405020304" pitchFamily="18" charset="0"/>
                          <a:cs typeface="Arial" panose="020B0604020202020204" pitchFamily="34" charset="0"/>
                        </a:rPr>
                        <a:t>All</a:t>
                      </a:r>
                      <a:endParaRPr lang="it-IT" sz="1000">
                        <a:solidFill>
                          <a:srgbClr val="00000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2218" marR="68566" marT="0" marB="0" anchor="ctr">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noFill/>
                  </a:tcPr>
                </a:tc>
                <a:tc>
                  <a:txBody>
                    <a:bodyPr/>
                    <a:lstStyle/>
                    <a:p>
                      <a:pPr algn="ctr">
                        <a:lnSpc>
                          <a:spcPct val="115000"/>
                        </a:lnSpc>
                        <a:spcBef>
                          <a:spcPts val="600"/>
                        </a:spcBef>
                        <a:spcAft>
                          <a:spcPts val="600"/>
                        </a:spcAft>
                        <a:buNone/>
                      </a:pPr>
                      <a:r>
                        <a:rPr lang="en-GB" sz="1000" dirty="0">
                          <a:solidFill>
                            <a:srgbClr val="00000A"/>
                          </a:solidFill>
                          <a:effectLst/>
                          <a:latin typeface="Arial" panose="020B0604020202020204" pitchFamily="34" charset="0"/>
                          <a:ea typeface="Times New Roman" panose="02020603050405020304" pitchFamily="18" charset="0"/>
                          <a:cs typeface="Arial" panose="020B0604020202020204" pitchFamily="34" charset="0"/>
                        </a:rPr>
                        <a:t>COSMO Web site</a:t>
                      </a:r>
                      <a:endParaRPr lang="it-IT" sz="1000" dirty="0">
                        <a:solidFill>
                          <a:srgbClr val="00000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2218" marR="68566" marT="0" marB="0" anchor="ctr">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noFill/>
                  </a:tcPr>
                </a:tc>
                <a:extLst>
                  <a:ext uri="{0D108BD9-81ED-4DB2-BD59-A6C34878D82A}">
                    <a16:rowId xmlns:a16="http://schemas.microsoft.com/office/drawing/2014/main" val="4063351921"/>
                  </a:ext>
                </a:extLst>
              </a:tr>
            </a:tbl>
          </a:graphicData>
        </a:graphic>
      </p:graphicFrame>
      <p:graphicFrame>
        <p:nvGraphicFramePr>
          <p:cNvPr id="9" name="Tabella 8">
            <a:extLst>
              <a:ext uri="{FF2B5EF4-FFF2-40B4-BE49-F238E27FC236}">
                <a16:creationId xmlns:a16="http://schemas.microsoft.com/office/drawing/2014/main" id="{98ECE44F-57B5-9451-C88D-90F72F72C4A1}"/>
              </a:ext>
            </a:extLst>
          </p:cNvPr>
          <p:cNvGraphicFramePr>
            <a:graphicFrameLocks noGrp="1"/>
          </p:cNvGraphicFramePr>
          <p:nvPr>
            <p:extLst>
              <p:ext uri="{D42A27DB-BD31-4B8C-83A1-F6EECF244321}">
                <p14:modId xmlns:p14="http://schemas.microsoft.com/office/powerpoint/2010/main" val="2685715324"/>
              </p:ext>
            </p:extLst>
          </p:nvPr>
        </p:nvGraphicFramePr>
        <p:xfrm>
          <a:off x="1039368" y="4474150"/>
          <a:ext cx="10515600" cy="828224"/>
        </p:xfrm>
        <a:graphic>
          <a:graphicData uri="http://schemas.openxmlformats.org/drawingml/2006/table">
            <a:tbl>
              <a:tblPr firstRow="1" firstCol="1" lastRow="1" lastCol="1" bandRow="1" bandCol="1"/>
              <a:tblGrid>
                <a:gridCol w="1814401">
                  <a:extLst>
                    <a:ext uri="{9D8B030D-6E8A-4147-A177-3AD203B41FA5}">
                      <a16:colId xmlns:a16="http://schemas.microsoft.com/office/drawing/2014/main" val="3095893555"/>
                    </a:ext>
                  </a:extLst>
                </a:gridCol>
                <a:gridCol w="3150716">
                  <a:extLst>
                    <a:ext uri="{9D8B030D-6E8A-4147-A177-3AD203B41FA5}">
                      <a16:colId xmlns:a16="http://schemas.microsoft.com/office/drawing/2014/main" val="659094873"/>
                    </a:ext>
                  </a:extLst>
                </a:gridCol>
                <a:gridCol w="5550483">
                  <a:extLst>
                    <a:ext uri="{9D8B030D-6E8A-4147-A177-3AD203B41FA5}">
                      <a16:colId xmlns:a16="http://schemas.microsoft.com/office/drawing/2014/main" val="3460840796"/>
                    </a:ext>
                  </a:extLst>
                </a:gridCol>
              </a:tblGrid>
              <a:tr h="403144">
                <a:tc gridSpan="3">
                  <a:txBody>
                    <a:bodyPr/>
                    <a:lstStyle/>
                    <a:p>
                      <a:pPr algn="ctr">
                        <a:lnSpc>
                          <a:spcPct val="115000"/>
                        </a:lnSpc>
                        <a:spcBef>
                          <a:spcPts val="600"/>
                        </a:spcBef>
                        <a:spcAft>
                          <a:spcPts val="600"/>
                        </a:spcAft>
                        <a:buNone/>
                      </a:pPr>
                      <a:r>
                        <a:rPr lang="en-GB" sz="1400" b="1" dirty="0">
                          <a:solidFill>
                            <a:srgbClr val="00000A"/>
                          </a:solidFill>
                          <a:effectLst/>
                          <a:latin typeface="Arial" panose="020B0604020202020204" pitchFamily="34" charset="0"/>
                          <a:ea typeface="Times New Roman" panose="02020603050405020304" pitchFamily="18" charset="0"/>
                          <a:cs typeface="Arial" panose="020B0604020202020204" pitchFamily="34" charset="0"/>
                        </a:rPr>
                        <a:t>WGs V/A, EPS, S/I, Room 104, Chair: </a:t>
                      </a:r>
                      <a:r>
                        <a:rPr lang="en-GB" sz="1400" b="1" dirty="0" err="1">
                          <a:solidFill>
                            <a:srgbClr val="00000A"/>
                          </a:solidFill>
                          <a:effectLst/>
                          <a:latin typeface="Arial" panose="020B0604020202020204" pitchFamily="34" charset="0"/>
                          <a:ea typeface="Times New Roman" panose="02020603050405020304" pitchFamily="18" charset="0"/>
                          <a:cs typeface="Arial" panose="020B0604020202020204" pitchFamily="34" charset="0"/>
                        </a:rPr>
                        <a:t>Gofa</a:t>
                      </a:r>
                      <a:r>
                        <a:rPr lang="en-GB" sz="1400" b="1" dirty="0">
                          <a:solidFill>
                            <a:srgbClr val="00000A"/>
                          </a:solidFill>
                          <a:effectLst/>
                          <a:latin typeface="Arial" panose="020B0604020202020204" pitchFamily="34" charset="0"/>
                          <a:ea typeface="Times New Roman" panose="02020603050405020304" pitchFamily="18" charset="0"/>
                          <a:cs typeface="Arial" panose="020B0604020202020204" pitchFamily="34" charset="0"/>
                        </a:rPr>
                        <a:t> / </a:t>
                      </a:r>
                      <a:r>
                        <a:rPr lang="en-GB" sz="1400" b="1" dirty="0" err="1">
                          <a:solidFill>
                            <a:srgbClr val="00000A"/>
                          </a:solidFill>
                          <a:effectLst/>
                          <a:latin typeface="Arial" panose="020B0604020202020204" pitchFamily="34" charset="0"/>
                          <a:ea typeface="Times New Roman" panose="02020603050405020304" pitchFamily="18" charset="0"/>
                          <a:cs typeface="Arial" panose="020B0604020202020204" pitchFamily="34" charset="0"/>
                        </a:rPr>
                        <a:t>Marsigli</a:t>
                      </a:r>
                      <a:r>
                        <a:rPr lang="en-GB" sz="1400" b="1" dirty="0">
                          <a:solidFill>
                            <a:srgbClr val="00000A"/>
                          </a:solidFill>
                          <a:effectLst/>
                          <a:latin typeface="Arial" panose="020B0604020202020204" pitchFamily="34" charset="0"/>
                          <a:ea typeface="Times New Roman" panose="02020603050405020304" pitchFamily="18" charset="0"/>
                          <a:cs typeface="Arial" panose="020B0604020202020204" pitchFamily="34" charset="0"/>
                        </a:rPr>
                        <a:t> / Milelli</a:t>
                      </a:r>
                      <a:endParaRPr lang="it-IT" sz="1000" dirty="0">
                        <a:solidFill>
                          <a:srgbClr val="00000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2218" marR="68566" marT="0" marB="0" anchor="ctr">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noFill/>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3615486478"/>
                  </a:ext>
                </a:extLst>
              </a:tr>
              <a:tr h="264742">
                <a:tc>
                  <a:txBody>
                    <a:bodyPr/>
                    <a:lstStyle/>
                    <a:p>
                      <a:pPr algn="ctr">
                        <a:lnSpc>
                          <a:spcPct val="115000"/>
                        </a:lnSpc>
                        <a:spcBef>
                          <a:spcPts val="600"/>
                        </a:spcBef>
                        <a:spcAft>
                          <a:spcPts val="600"/>
                        </a:spcAft>
                        <a:buNone/>
                      </a:pPr>
                      <a:r>
                        <a:rPr lang="en-GB" sz="1000">
                          <a:solidFill>
                            <a:srgbClr val="00000A"/>
                          </a:solidFill>
                          <a:effectLst/>
                          <a:latin typeface="Arial" panose="020B0604020202020204" pitchFamily="34" charset="0"/>
                          <a:ea typeface="Times New Roman" panose="02020603050405020304" pitchFamily="18" charset="0"/>
                          <a:cs typeface="Arial" panose="020B0604020202020204" pitchFamily="34" charset="0"/>
                        </a:rPr>
                        <a:t>16:00 – 16:20</a:t>
                      </a:r>
                      <a:endParaRPr lang="it-IT" sz="1000">
                        <a:solidFill>
                          <a:srgbClr val="00000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2218" marR="68566" marT="0" marB="0" anchor="ctr">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noFill/>
                  </a:tcPr>
                </a:tc>
                <a:tc>
                  <a:txBody>
                    <a:bodyPr/>
                    <a:lstStyle/>
                    <a:p>
                      <a:pPr algn="ctr">
                        <a:lnSpc>
                          <a:spcPct val="115000"/>
                        </a:lnSpc>
                        <a:spcBef>
                          <a:spcPts val="600"/>
                        </a:spcBef>
                        <a:spcAft>
                          <a:spcPts val="600"/>
                        </a:spcAft>
                        <a:buNone/>
                      </a:pPr>
                      <a:r>
                        <a:rPr lang="en-GB" sz="1000">
                          <a:solidFill>
                            <a:srgbClr val="00000A"/>
                          </a:solidFill>
                          <a:effectLst/>
                          <a:latin typeface="Arial" panose="020B0604020202020204" pitchFamily="34" charset="0"/>
                          <a:ea typeface="Times New Roman" panose="02020603050405020304" pitchFamily="18" charset="0"/>
                          <a:cs typeface="Arial" panose="020B0604020202020204" pitchFamily="34" charset="0"/>
                        </a:rPr>
                        <a:t>All</a:t>
                      </a:r>
                      <a:endParaRPr lang="it-IT" sz="1000">
                        <a:solidFill>
                          <a:srgbClr val="00000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2218" marR="68566" marT="0" marB="0" anchor="ctr">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noFill/>
                  </a:tcPr>
                </a:tc>
                <a:tc>
                  <a:txBody>
                    <a:bodyPr/>
                    <a:lstStyle/>
                    <a:p>
                      <a:pPr algn="ctr">
                        <a:lnSpc>
                          <a:spcPct val="115000"/>
                        </a:lnSpc>
                        <a:spcBef>
                          <a:spcPts val="600"/>
                        </a:spcBef>
                        <a:spcAft>
                          <a:spcPts val="600"/>
                        </a:spcAft>
                        <a:buNone/>
                      </a:pPr>
                      <a:r>
                        <a:rPr lang="en-GB" sz="1000">
                          <a:solidFill>
                            <a:srgbClr val="00000A"/>
                          </a:solidFill>
                          <a:effectLst/>
                          <a:latin typeface="Arial" panose="020B0604020202020204" pitchFamily="34" charset="0"/>
                          <a:ea typeface="Times New Roman" panose="02020603050405020304" pitchFamily="18" charset="0"/>
                          <a:cs typeface="Arial" panose="020B0604020202020204" pitchFamily="34" charset="0"/>
                        </a:rPr>
                        <a:t>NWP TS update</a:t>
                      </a:r>
                      <a:endParaRPr lang="it-IT" sz="1000">
                        <a:solidFill>
                          <a:srgbClr val="00000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2218" marR="68566" marT="0" marB="0" anchor="ctr">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noFill/>
                  </a:tcPr>
                </a:tc>
                <a:extLst>
                  <a:ext uri="{0D108BD9-81ED-4DB2-BD59-A6C34878D82A}">
                    <a16:rowId xmlns:a16="http://schemas.microsoft.com/office/drawing/2014/main" val="772946185"/>
                  </a:ext>
                </a:extLst>
              </a:tr>
              <a:tr h="160306">
                <a:tc>
                  <a:txBody>
                    <a:bodyPr/>
                    <a:lstStyle/>
                    <a:p>
                      <a:pPr algn="ctr">
                        <a:lnSpc>
                          <a:spcPct val="115000"/>
                        </a:lnSpc>
                        <a:spcBef>
                          <a:spcPts val="600"/>
                        </a:spcBef>
                        <a:spcAft>
                          <a:spcPts val="600"/>
                        </a:spcAft>
                        <a:buNone/>
                      </a:pPr>
                      <a:r>
                        <a:rPr lang="en-GB" sz="1000">
                          <a:solidFill>
                            <a:srgbClr val="00000A"/>
                          </a:solidFill>
                          <a:effectLst/>
                          <a:latin typeface="Arial" panose="020B0604020202020204" pitchFamily="34" charset="0"/>
                          <a:ea typeface="Times New Roman" panose="02020603050405020304" pitchFamily="18" charset="0"/>
                          <a:cs typeface="Arial" panose="020B0604020202020204" pitchFamily="34" charset="0"/>
                        </a:rPr>
                        <a:t>16:20 – 16:40</a:t>
                      </a:r>
                      <a:endParaRPr lang="it-IT" sz="1000">
                        <a:solidFill>
                          <a:srgbClr val="00000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2218" marR="73010" marT="0" marB="0" anchor="ctr">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noFill/>
                  </a:tcPr>
                </a:tc>
                <a:tc>
                  <a:txBody>
                    <a:bodyPr/>
                    <a:lstStyle/>
                    <a:p>
                      <a:pPr algn="ctr">
                        <a:lnSpc>
                          <a:spcPct val="115000"/>
                        </a:lnSpc>
                        <a:spcBef>
                          <a:spcPts val="600"/>
                        </a:spcBef>
                        <a:spcAft>
                          <a:spcPts val="600"/>
                        </a:spcAft>
                        <a:buNone/>
                      </a:pPr>
                      <a:r>
                        <a:rPr lang="en-GB" sz="1000">
                          <a:solidFill>
                            <a:srgbClr val="00000A"/>
                          </a:solidFill>
                          <a:effectLst/>
                          <a:latin typeface="Arial" panose="020B0604020202020204" pitchFamily="34" charset="0"/>
                          <a:ea typeface="Times New Roman" panose="02020603050405020304" pitchFamily="18" charset="0"/>
                          <a:cs typeface="Arial" panose="020B0604020202020204" pitchFamily="34" charset="0"/>
                        </a:rPr>
                        <a:t>Enrico Minguzzi</a:t>
                      </a:r>
                      <a:endParaRPr lang="it-IT" sz="1000">
                        <a:solidFill>
                          <a:srgbClr val="00000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2218" marR="68566" marT="0" marB="0" anchor="ctr">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noFill/>
                  </a:tcPr>
                </a:tc>
                <a:tc>
                  <a:txBody>
                    <a:bodyPr/>
                    <a:lstStyle/>
                    <a:p>
                      <a:pPr algn="ctr">
                        <a:lnSpc>
                          <a:spcPct val="115000"/>
                        </a:lnSpc>
                        <a:spcBef>
                          <a:spcPts val="600"/>
                        </a:spcBef>
                        <a:spcAft>
                          <a:spcPts val="600"/>
                        </a:spcAft>
                        <a:buNone/>
                      </a:pPr>
                      <a:r>
                        <a:rPr lang="en-GB" sz="1000" dirty="0">
                          <a:solidFill>
                            <a:srgbClr val="00000A"/>
                          </a:solidFill>
                          <a:effectLst/>
                          <a:latin typeface="Arial" panose="020B0604020202020204" pitchFamily="34" charset="0"/>
                          <a:ea typeface="Times New Roman" panose="02020603050405020304" pitchFamily="18" charset="0"/>
                          <a:cs typeface="Arial" panose="020B0604020202020204" pitchFamily="34" charset="0"/>
                        </a:rPr>
                        <a:t>ICON-LEPS update</a:t>
                      </a:r>
                      <a:endParaRPr lang="it-IT" sz="1000" dirty="0">
                        <a:solidFill>
                          <a:srgbClr val="00000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2218" marR="68566" marT="0" marB="0" anchor="ctr">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noFill/>
                  </a:tcPr>
                </a:tc>
                <a:extLst>
                  <a:ext uri="{0D108BD9-81ED-4DB2-BD59-A6C34878D82A}">
                    <a16:rowId xmlns:a16="http://schemas.microsoft.com/office/drawing/2014/main" val="655124261"/>
                  </a:ext>
                </a:extLst>
              </a:tr>
            </a:tbl>
          </a:graphicData>
        </a:graphic>
      </p:graphicFrame>
      <p:sp>
        <p:nvSpPr>
          <p:cNvPr id="11" name="CasellaDiTesto 10">
            <a:extLst>
              <a:ext uri="{FF2B5EF4-FFF2-40B4-BE49-F238E27FC236}">
                <a16:creationId xmlns:a16="http://schemas.microsoft.com/office/drawing/2014/main" id="{606CA43B-D6D5-FA80-BFC1-CED40702DC59}"/>
              </a:ext>
            </a:extLst>
          </p:cNvPr>
          <p:cNvSpPr txBox="1"/>
          <p:nvPr/>
        </p:nvSpPr>
        <p:spPr>
          <a:xfrm>
            <a:off x="1039368" y="869477"/>
            <a:ext cx="10515600" cy="553998"/>
          </a:xfrm>
          <a:prstGeom prst="rect">
            <a:avLst/>
          </a:prstGeom>
          <a:noFill/>
        </p:spPr>
        <p:txBody>
          <a:bodyPr wrap="square">
            <a:spAutoFit/>
          </a:bodyPr>
          <a:lstStyle/>
          <a:p>
            <a:pPr algn="ctr">
              <a:spcBef>
                <a:spcPts val="600"/>
              </a:spcBef>
              <a:spcAft>
                <a:spcPts val="600"/>
              </a:spcAft>
              <a:buNone/>
            </a:pPr>
            <a:r>
              <a:rPr lang="en-GB" sz="1000" b="1" dirty="0">
                <a:solidFill>
                  <a:srgbClr val="00000A"/>
                </a:solidFill>
                <a:effectLst/>
                <a:latin typeface="Arial" panose="020B0604020202020204" pitchFamily="34" charset="0"/>
                <a:ea typeface="Times New Roman" panose="02020603050405020304" pitchFamily="18" charset="0"/>
                <a:cs typeface="Times New Roman" panose="02020603050405020304" pitchFamily="18" charset="0"/>
              </a:rPr>
              <a:t>Teams: </a:t>
            </a:r>
            <a:r>
              <a:rPr lang="en-US" sz="1000" b="1" u="sng" dirty="0">
                <a:solidFill>
                  <a:srgbClr val="00000A"/>
                </a:solidFill>
                <a:effectLst/>
                <a:latin typeface="Arial" panose="020B0604020202020204" pitchFamily="34" charset="0"/>
                <a:ea typeface="Times New Roman" panose="02020603050405020304" pitchFamily="18" charset="0"/>
                <a:cs typeface="Times New Roman" panose="02020603050405020304" pitchFamily="18" charset="0"/>
                <a:hlinkClick r:id="rId2"/>
              </a:rPr>
              <a:t>https://teams.microsoft.com/l/meetup-join/19%3ameeting_YTUyODYyMjYtNzJiZS00ZmM3LWFiY2YtOTJhZmQzOGRiZjhm%40thread.v2/0?context=%7b%22Tid%22%3a%224dc9a853-049d-4a62-82a8-22f071aaaac5%22%2c%22Oid%22%3a%22c9ef19ca-abf2-4a31-a4e0-7e27a9524e26%22%7d</a:t>
            </a:r>
            <a:endParaRPr lang="it-IT" sz="1000" dirty="0">
              <a:solidFill>
                <a:srgbClr val="00000A"/>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3" name="CasellaDiTesto 12">
            <a:extLst>
              <a:ext uri="{FF2B5EF4-FFF2-40B4-BE49-F238E27FC236}">
                <a16:creationId xmlns:a16="http://schemas.microsoft.com/office/drawing/2014/main" id="{A0D4BB19-8FAE-38B1-8B67-5C360BFD82C3}"/>
              </a:ext>
            </a:extLst>
          </p:cNvPr>
          <p:cNvSpPr txBox="1"/>
          <p:nvPr/>
        </p:nvSpPr>
        <p:spPr>
          <a:xfrm>
            <a:off x="1039368" y="3839613"/>
            <a:ext cx="10515600" cy="553998"/>
          </a:xfrm>
          <a:prstGeom prst="rect">
            <a:avLst/>
          </a:prstGeom>
          <a:noFill/>
        </p:spPr>
        <p:txBody>
          <a:bodyPr wrap="square">
            <a:spAutoFit/>
          </a:bodyPr>
          <a:lstStyle/>
          <a:p>
            <a:pPr algn="ctr">
              <a:spcBef>
                <a:spcPts val="600"/>
              </a:spcBef>
              <a:spcAft>
                <a:spcPts val="600"/>
              </a:spcAft>
              <a:buNone/>
            </a:pPr>
            <a:r>
              <a:rPr lang="en-GB" sz="1000" b="1" dirty="0">
                <a:solidFill>
                  <a:srgbClr val="00000A"/>
                </a:solidFill>
                <a:effectLst/>
                <a:latin typeface="Arial" panose="020B0604020202020204" pitchFamily="34" charset="0"/>
                <a:ea typeface="Times New Roman" panose="02020603050405020304" pitchFamily="18" charset="0"/>
                <a:cs typeface="Times New Roman" panose="02020603050405020304" pitchFamily="18" charset="0"/>
              </a:rPr>
              <a:t>Teams: </a:t>
            </a:r>
            <a:r>
              <a:rPr lang="en-US" sz="1000" b="1" u="sng" dirty="0">
                <a:solidFill>
                  <a:srgbClr val="00000A"/>
                </a:solidFill>
                <a:effectLst/>
                <a:latin typeface="Arial" panose="020B0604020202020204" pitchFamily="34" charset="0"/>
                <a:ea typeface="Times New Roman" panose="02020603050405020304" pitchFamily="18" charset="0"/>
                <a:cs typeface="Times New Roman" panose="02020603050405020304" pitchFamily="18" charset="0"/>
                <a:hlinkClick r:id="rId3"/>
              </a:rPr>
              <a:t>https://teams.microsoft.com/l/meetup-join/19%3ameeting_OThkYTViM2MtZDY5NS00YzAwLWE5ZDItNzFlOGIyNGJjMDAw%40thread.v2/0?context=%7b%22Tid%22%3a%224dc9a853-049d-4a62-82a8-22f071aaaac5%22%2c%22Oid%22%3a%22c9ef19ca-abf2-4a31-a4e0-7e27a9524e26%22%7d</a:t>
            </a:r>
            <a:endParaRPr lang="it-IT" sz="1000" dirty="0">
              <a:solidFill>
                <a:srgbClr val="00000A"/>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541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7FF28-C2CF-D83D-3C84-754A40F41CA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913BD49-136E-4DD5-7241-8E5E6C9ACD06}"/>
              </a:ext>
            </a:extLst>
          </p:cNvPr>
          <p:cNvSpPr>
            <a:spLocks noChangeArrowheads="1"/>
          </p:cNvSpPr>
          <p:nvPr/>
        </p:nvSpPr>
        <p:spPr bwMode="auto">
          <a:xfrm>
            <a:off x="722376" y="638202"/>
            <a:ext cx="11006328"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rPr>
              <a:t>The documentation is updated:</a:t>
            </a:r>
          </a:p>
          <a:p>
            <a:pPr marR="0" lvl="0" algn="l" defTabSz="914400" rtl="0" eaLnBrk="0" fontAlgn="base" latinLnBrk="0" hangingPunct="0">
              <a:lnSpc>
                <a:spcPct val="100000"/>
              </a:lnSpc>
              <a:spcBef>
                <a:spcPct val="0"/>
              </a:spcBef>
              <a:spcAft>
                <a:spcPct val="0"/>
              </a:spcAft>
              <a:buClrTx/>
              <a:buSzTx/>
              <a:tabLst/>
            </a:pPr>
            <a:endParaRPr kumimoji="0" lang="en-GB"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endParaRPr>
          </a:p>
          <a:p>
            <a:pPr marL="742950" lvl="1" indent="-285750" eaLnBrk="0" fontAlgn="base" hangingPunct="0">
              <a:spcBef>
                <a:spcPct val="0"/>
              </a:spcBef>
              <a:spcAft>
                <a:spcPct val="0"/>
              </a:spcAft>
              <a:buFont typeface="Wingdings" panose="05000000000000000000" pitchFamily="2" charset="2"/>
              <a:buChar char="q"/>
            </a:pPr>
            <a:r>
              <a:rPr kumimoji="0" lang="en-GB"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rPr>
              <a:t>PP IMPACT produced a paper (almost done, COSMO funds requested)</a:t>
            </a:r>
          </a:p>
          <a:p>
            <a:pPr marL="742950" lvl="1" indent="-285750" eaLnBrk="0" fontAlgn="base" hangingPunct="0">
              <a:spcBef>
                <a:spcPct val="0"/>
              </a:spcBef>
              <a:spcAft>
                <a:spcPct val="0"/>
              </a:spcAft>
              <a:buFont typeface="Wingdings" panose="05000000000000000000" pitchFamily="2" charset="2"/>
              <a:buChar char="q"/>
            </a:pPr>
            <a:r>
              <a:rPr kumimoji="0" lang="en-GB"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rPr>
              <a:t>PP COMFORT </a:t>
            </a:r>
            <a:r>
              <a:rPr lang="en-GB" dirty="0">
                <a:latin typeface="Arial" panose="020B0604020202020204" pitchFamily="34" charset="0"/>
                <a:cs typeface="Arial" panose="020B0604020202020204" pitchFamily="34" charset="0"/>
              </a:rPr>
              <a:t>-&gt; </a:t>
            </a:r>
            <a:r>
              <a:rPr kumimoji="0" lang="en-GB"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rPr>
              <a:t>TR</a:t>
            </a:r>
          </a:p>
          <a:p>
            <a:pPr marL="742950" lvl="1" indent="-285750" eaLnBrk="0" fontAlgn="base" hangingPunct="0">
              <a:spcBef>
                <a:spcPct val="0"/>
              </a:spcBef>
              <a:spcAft>
                <a:spcPct val="0"/>
              </a:spcAft>
              <a:buFont typeface="Wingdings" panose="05000000000000000000" pitchFamily="2" charset="2"/>
              <a:buChar char="q"/>
            </a:pPr>
            <a:r>
              <a:rPr kumimoji="0" lang="en-GB"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rPr>
              <a:t>PP MILEPOST -&gt; internal report</a:t>
            </a:r>
          </a:p>
          <a:p>
            <a:pPr marL="742950" lvl="1" indent="-285750" eaLnBrk="0" fontAlgn="base" hangingPunct="0">
              <a:spcBef>
                <a:spcPct val="0"/>
              </a:spcBef>
              <a:spcAft>
                <a:spcPct val="0"/>
              </a:spcAft>
              <a:buFont typeface="Wingdings" panose="05000000000000000000" pitchFamily="2" charset="2"/>
              <a:buChar char="q"/>
            </a:pPr>
            <a:r>
              <a:rPr lang="en-GB" dirty="0">
                <a:latin typeface="Arial" panose="020B0604020202020204" pitchFamily="34" charset="0"/>
                <a:cs typeface="Arial" panose="020B0604020202020204" pitchFamily="34" charset="0"/>
              </a:rPr>
              <a:t>Newer EMVORADO user guide (Feb 2025) </a:t>
            </a:r>
          </a:p>
          <a:p>
            <a:pPr marL="742950" lvl="1" indent="-285750" eaLnBrk="0" fontAlgn="base" hangingPunct="0">
              <a:spcBef>
                <a:spcPct val="0"/>
              </a:spcBef>
              <a:spcAft>
                <a:spcPct val="0"/>
              </a:spcAft>
              <a:buFont typeface="Wingdings" panose="05000000000000000000" pitchFamily="2" charset="2"/>
              <a:buChar char="q"/>
            </a:pPr>
            <a:r>
              <a:rPr lang="en-US" dirty="0">
                <a:latin typeface="Arial" panose="020B0604020202020204" pitchFamily="34" charset="0"/>
                <a:cs typeface="Arial" panose="020B0604020202020204" pitchFamily="34" charset="0"/>
              </a:rPr>
              <a:t>New NWP Test Suite Report</a:t>
            </a:r>
          </a:p>
          <a:p>
            <a:pPr marL="742950" lvl="1" indent="-285750" eaLnBrk="0" fontAlgn="base" hangingPunct="0">
              <a:spcBef>
                <a:spcPct val="0"/>
              </a:spcBef>
              <a:spcAft>
                <a:spcPct val="0"/>
              </a:spcAft>
              <a:buFont typeface="Wingdings" panose="05000000000000000000" pitchFamily="2" charset="2"/>
              <a:buChar char="q"/>
            </a:pPr>
            <a:r>
              <a:rPr lang="en-US" dirty="0">
                <a:latin typeface="Arial" panose="020B0604020202020204" pitchFamily="34" charset="0"/>
                <a:cs typeface="Arial" panose="020B0604020202020204" pitchFamily="34" charset="0"/>
              </a:rPr>
              <a:t>New list of the 2025 per-diem and hotel-rates amounts</a:t>
            </a:r>
          </a:p>
          <a:p>
            <a:pPr marL="742950" lvl="1" indent="-285750" eaLnBrk="0" fontAlgn="base" hangingPunct="0">
              <a:spcBef>
                <a:spcPct val="0"/>
              </a:spcBef>
              <a:spcAft>
                <a:spcPct val="0"/>
              </a:spcAft>
              <a:buFont typeface="Wingdings" panose="05000000000000000000" pitchFamily="2" charset="2"/>
              <a:buChar char="q"/>
            </a:pPr>
            <a:r>
              <a:rPr lang="en-US" dirty="0">
                <a:latin typeface="Arial" panose="020B0604020202020204" pitchFamily="34" charset="0"/>
                <a:cs typeface="Arial" panose="020B0604020202020204" pitchFamily="34" charset="0"/>
              </a:rPr>
              <a:t>2024 ESSL testbed report (evaluation of DWD nowcast) </a:t>
            </a:r>
          </a:p>
          <a:p>
            <a:pPr marR="0" lvl="0" algn="l" defTabSz="914400" rtl="0" eaLnBrk="0" fontAlgn="base" latinLnBrk="0" hangingPunct="0">
              <a:lnSpc>
                <a:spcPct val="100000"/>
              </a:lnSpc>
              <a:spcBef>
                <a:spcPct val="0"/>
              </a:spcBef>
              <a:spcAft>
                <a:spcPct val="0"/>
              </a:spcAft>
              <a:buClrTx/>
              <a:buSzTx/>
              <a:tabLst/>
            </a:pPr>
            <a:endParaRPr lang="en-GB" dirty="0">
              <a:latin typeface="Arial" panose="020B0604020202020204" pitchFamily="34" charset="0"/>
              <a:cs typeface="Arial" panose="020B0604020202020204" pitchFamily="34" charset="0"/>
            </a:endParaRPr>
          </a:p>
          <a:p>
            <a:pPr marL="285750" indent="-285750" eaLnBrk="0" fontAlgn="base" hangingPunct="0">
              <a:spcBef>
                <a:spcPct val="0"/>
              </a:spcBef>
              <a:spcAft>
                <a:spcPct val="0"/>
              </a:spcAft>
              <a:buFont typeface="Arial" panose="020B0604020202020204" pitchFamily="34" charset="0"/>
              <a:buChar char="•"/>
            </a:pPr>
            <a:r>
              <a:rPr lang="en-GB" altLang="en-US" dirty="0">
                <a:latin typeface="Arial" panose="020B0604020202020204" pitchFamily="34" charset="0"/>
                <a:cs typeface="Arial" panose="020B0604020202020204" pitchFamily="34" charset="0"/>
              </a:rPr>
              <a:t>Expected TRs during the next COSMO year (09/2025-08/2026): PP PROPHECY, PP CAIIR 2, PP CARMENs, PP CITTA’, PP </a:t>
            </a:r>
            <a:r>
              <a:rPr lang="en-GB" altLang="en-US" dirty="0" err="1">
                <a:latin typeface="Arial" panose="020B0604020202020204" pitchFamily="34" charset="0"/>
                <a:cs typeface="Arial" panose="020B0604020202020204" pitchFamily="34" charset="0"/>
              </a:rPr>
              <a:t>KENDAScope</a:t>
            </a:r>
            <a:r>
              <a:rPr lang="en-GB" altLang="en-US" dirty="0">
                <a:latin typeface="Arial" panose="020B0604020202020204" pitchFamily="34" charset="0"/>
                <a:cs typeface="Arial" panose="020B0604020202020204" pitchFamily="34" charset="0"/>
              </a:rPr>
              <a:t> (unless there are papers out of them)</a:t>
            </a:r>
          </a:p>
          <a:p>
            <a:pPr eaLnBrk="0" fontAlgn="base" hangingPunct="0">
              <a:spcBef>
                <a:spcPct val="0"/>
              </a:spcBef>
              <a:spcAft>
                <a:spcPct val="0"/>
              </a:spcAft>
            </a:pPr>
            <a:endParaRPr kumimoji="0" lang="en-GB"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endParaRPr>
          </a:p>
          <a:p>
            <a:pPr marL="285750" indent="-285750" eaLnBrk="0" fontAlgn="base" hangingPunct="0">
              <a:spcBef>
                <a:spcPct val="0"/>
              </a:spcBef>
              <a:spcAft>
                <a:spcPct val="0"/>
              </a:spcAft>
              <a:buFont typeface="Arial" panose="020B0604020202020204" pitchFamily="34" charset="0"/>
              <a:buChar char="•"/>
            </a:pPr>
            <a:r>
              <a:rPr lang="en-GB" dirty="0">
                <a:latin typeface="Arial" panose="020B0604020202020204" pitchFamily="34" charset="0"/>
                <a:cs typeface="Arial" panose="020B0604020202020204" pitchFamily="34" charset="0"/>
              </a:rPr>
              <a:t>New release of FIELDEXTRA, v15.2.1</a:t>
            </a:r>
            <a:endParaRPr kumimoji="0" lang="en-GB"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r>
              <a:rPr kumimoji="0" lang="en-GB"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rPr>
              <a:t>Discussion underway on the new website -&gt; </a:t>
            </a:r>
            <a:r>
              <a:rPr kumimoji="0" lang="en-GB" b="1" i="0" u="none" strike="noStrike" cap="none" normalizeH="0" baseline="0" noProof="0" dirty="0">
                <a:ln>
                  <a:noFill/>
                </a:ln>
                <a:solidFill>
                  <a:schemeClr val="tx1"/>
                </a:solidFill>
                <a:effectLst/>
                <a:latin typeface="Arial" panose="020B0604020202020204" pitchFamily="34" charset="0"/>
                <a:cs typeface="Arial" panose="020B0604020202020204" pitchFamily="34" charset="0"/>
              </a:rPr>
              <a:t>cooperation with an external company paid </a:t>
            </a:r>
            <a:r>
              <a:rPr lang="en-GB" b="1" dirty="0">
                <a:latin typeface="Arial" panose="020B0604020202020204" pitchFamily="34" charset="0"/>
                <a:cs typeface="Arial" panose="020B0604020202020204" pitchFamily="34" charset="0"/>
              </a:rPr>
              <a:t>with</a:t>
            </a:r>
            <a:r>
              <a:rPr kumimoji="0" lang="en-GB" b="1" i="0" u="none" strike="noStrike" cap="none" normalizeH="0" baseline="0" noProof="0" dirty="0">
                <a:ln>
                  <a:noFill/>
                </a:ln>
                <a:solidFill>
                  <a:schemeClr val="tx1"/>
                </a:solidFill>
                <a:effectLst/>
                <a:latin typeface="Arial" panose="020B0604020202020204" pitchFamily="34" charset="0"/>
                <a:cs typeface="Arial" panose="020B0604020202020204" pitchFamily="34" charset="0"/>
              </a:rPr>
              <a:t> COSMO funds?</a:t>
            </a:r>
            <a:endParaRPr kumimoji="0" lang="en-GB"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9965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00BB8-4DAC-772A-0221-D2A9C22330AE}"/>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EFA89694-0023-06F2-F103-778877E6D0EA}"/>
              </a:ext>
            </a:extLst>
          </p:cNvPr>
          <p:cNvSpPr txBox="1"/>
          <p:nvPr/>
        </p:nvSpPr>
        <p:spPr>
          <a:xfrm>
            <a:off x="2030818" y="5463684"/>
            <a:ext cx="7931233" cy="456535"/>
          </a:xfrm>
          <a:prstGeom prst="rect">
            <a:avLst/>
          </a:prstGeom>
          <a:noFill/>
        </p:spPr>
        <p:txBody>
          <a:bodyPr wrap="square">
            <a:spAutoFit/>
          </a:bodyPr>
          <a:lstStyle/>
          <a:p>
            <a:pPr algn="ctr" eaLnBrk="1">
              <a:lnSpc>
                <a:spcPct val="150000"/>
              </a:lnSpc>
              <a:buClr>
                <a:srgbClr val="000000"/>
              </a:buClr>
              <a:buSzPct val="100000"/>
              <a:defRPr/>
            </a:pPr>
            <a:r>
              <a:rPr lang="en-GB" altLang="en-US" sz="1800" b="1" dirty="0">
                <a:solidFill>
                  <a:srgbClr val="FF0000"/>
                </a:solidFill>
                <a:latin typeface="Arial" panose="020B0604020202020204" pitchFamily="34" charset="0"/>
                <a:cs typeface="Arial" panose="020B0604020202020204" pitchFamily="34" charset="0"/>
              </a:rPr>
              <a:t>Please upload your presentations on the repository (if not done yet).</a:t>
            </a:r>
          </a:p>
        </p:txBody>
      </p:sp>
      <p:sp>
        <p:nvSpPr>
          <p:cNvPr id="6" name="Rectangle 3">
            <a:extLst>
              <a:ext uri="{FF2B5EF4-FFF2-40B4-BE49-F238E27FC236}">
                <a16:creationId xmlns:a16="http://schemas.microsoft.com/office/drawing/2014/main" id="{DCFDA1A9-6282-8B52-C734-BA36E70E6C85}"/>
              </a:ext>
            </a:extLst>
          </p:cNvPr>
          <p:cNvSpPr>
            <a:spLocks noChangeArrowheads="1"/>
          </p:cNvSpPr>
          <p:nvPr/>
        </p:nvSpPr>
        <p:spPr bwMode="auto">
          <a:xfrm>
            <a:off x="710184" y="759508"/>
            <a:ext cx="10908792"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algn="just" eaLnBrk="0" fontAlgn="base" hangingPunct="0">
              <a:spcBef>
                <a:spcPct val="0"/>
              </a:spcBef>
              <a:spcAft>
                <a:spcPct val="0"/>
              </a:spcAft>
              <a:buFont typeface="Arial" panose="020B0604020202020204" pitchFamily="34" charset="0"/>
              <a:buChar char="•"/>
            </a:pPr>
            <a:r>
              <a:rPr kumimoji="0" lang="en-GB"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rPr>
              <a:t>Zonda v1.0 is a new web-based service for generating external parameter data for the ICON model</a:t>
            </a:r>
            <a:r>
              <a:rPr kumimoji="0" lang="en-GB"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p>
          <a:p>
            <a:pPr algn="just" eaLnBrk="0" fontAlgn="base" hangingPunct="0">
              <a:spcBef>
                <a:spcPct val="0"/>
              </a:spcBef>
              <a:spcAft>
                <a:spcPct val="0"/>
              </a:spcAft>
            </a:pPr>
            <a:endParaRPr lang="en-GB" noProof="0" dirty="0">
              <a:latin typeface="Arial" panose="020B0604020202020204" pitchFamily="34" charset="0"/>
              <a:cs typeface="Arial" panose="020B0604020202020204" pitchFamily="34" charset="0"/>
            </a:endParaRPr>
          </a:p>
          <a:p>
            <a:pPr marL="285750" indent="-285750" algn="just" eaLnBrk="0" fontAlgn="base" hangingPunct="0">
              <a:spcBef>
                <a:spcPct val="0"/>
              </a:spcBef>
              <a:spcAft>
                <a:spcPct val="0"/>
              </a:spcAft>
              <a:buFont typeface="Arial" panose="020B0604020202020204" pitchFamily="34" charset="0"/>
              <a:buChar char="•"/>
            </a:pPr>
            <a:r>
              <a:rPr lang="en-GB" noProof="0" dirty="0">
                <a:latin typeface="Arial" panose="020B0604020202020204" pitchFamily="34" charset="0"/>
                <a:cs typeface="Arial" panose="020B0604020202020204" pitchFamily="34" charset="0"/>
              </a:rPr>
              <a:t>Zonda was developed by C2SM in cooperation with MeteoSwiss and DWD</a:t>
            </a:r>
          </a:p>
          <a:p>
            <a:pPr algn="just" eaLnBrk="0" fontAlgn="base" hangingPunct="0">
              <a:spcBef>
                <a:spcPct val="0"/>
              </a:spcBef>
              <a:spcAft>
                <a:spcPct val="0"/>
              </a:spcAft>
            </a:pPr>
            <a:endParaRPr lang="en-GB" noProof="0" dirty="0">
              <a:latin typeface="Arial" panose="020B0604020202020204" pitchFamily="34" charset="0"/>
              <a:cs typeface="Arial" panose="020B0604020202020204" pitchFamily="34" charset="0"/>
            </a:endParaRPr>
          </a:p>
          <a:p>
            <a:pPr marL="285750" indent="-285750" algn="just" eaLnBrk="0" fontAlgn="base" hangingPunct="0">
              <a:spcBef>
                <a:spcPct val="0"/>
              </a:spcBef>
              <a:spcAft>
                <a:spcPct val="0"/>
              </a:spcAft>
              <a:buFont typeface="Arial" panose="020B0604020202020204" pitchFamily="34" charset="0"/>
              <a:buChar char="•"/>
            </a:pPr>
            <a:r>
              <a:rPr lang="en-GB" noProof="0" dirty="0">
                <a:latin typeface="Arial" panose="020B0604020202020204" pitchFamily="34" charset="0"/>
                <a:cs typeface="Arial" panose="020B0604020202020204" pitchFamily="34" charset="0"/>
              </a:rPr>
              <a:t>As part of the open-source ICON infrastructure, Zonda is freely available to the community and aims to lower the technical barrier to working with ICON, as the tool is designed to facilitate the creation of EXTPAR data on the ICON grid</a:t>
            </a:r>
          </a:p>
          <a:p>
            <a:pPr algn="just" eaLnBrk="0" fontAlgn="base" hangingPunct="0">
              <a:spcBef>
                <a:spcPct val="0"/>
              </a:spcBef>
              <a:spcAft>
                <a:spcPct val="0"/>
              </a:spcAft>
            </a:pPr>
            <a:endParaRPr lang="en-GB" noProof="0" dirty="0">
              <a:latin typeface="Arial" panose="020B0604020202020204" pitchFamily="34" charset="0"/>
              <a:cs typeface="Arial" panose="020B0604020202020204" pitchFamily="34" charset="0"/>
            </a:endParaRPr>
          </a:p>
          <a:p>
            <a:pPr marL="285750" indent="-285750" algn="just" eaLnBrk="0" fontAlgn="base" hangingPunct="0">
              <a:spcBef>
                <a:spcPct val="0"/>
              </a:spcBef>
              <a:spcAft>
                <a:spcPct val="0"/>
              </a:spcAft>
              <a:buFont typeface="Arial" panose="020B0604020202020204" pitchFamily="34" charset="0"/>
              <a:buChar char="•"/>
            </a:pPr>
            <a:r>
              <a:rPr lang="en-GB" noProof="0" dirty="0">
                <a:latin typeface="Arial" panose="020B0604020202020204" pitchFamily="34" charset="0"/>
                <a:cs typeface="Arial" panose="020B0604020202020204" pitchFamily="34" charset="0"/>
              </a:rPr>
              <a:t>It provides a guided interface, accessible to both new and experienced users</a:t>
            </a:r>
          </a:p>
          <a:p>
            <a:pPr algn="just" eaLnBrk="0" fontAlgn="base" hangingPunct="0">
              <a:spcBef>
                <a:spcPct val="0"/>
              </a:spcBef>
              <a:spcAft>
                <a:spcPct val="0"/>
              </a:spcAft>
            </a:pPr>
            <a:endParaRPr lang="en-GB" noProof="0" dirty="0">
              <a:latin typeface="Arial" panose="020B0604020202020204" pitchFamily="34" charset="0"/>
              <a:cs typeface="Arial" panose="020B0604020202020204" pitchFamily="34" charset="0"/>
            </a:endParaRPr>
          </a:p>
          <a:p>
            <a:pPr marL="285750" indent="-285750" algn="just" eaLnBrk="0" fontAlgn="base" hangingPunct="0">
              <a:spcBef>
                <a:spcPct val="0"/>
              </a:spcBef>
              <a:spcAft>
                <a:spcPct val="0"/>
              </a:spcAft>
              <a:buFont typeface="Arial" panose="020B0604020202020204" pitchFamily="34" charset="0"/>
              <a:buChar char="•"/>
            </a:pPr>
            <a:r>
              <a:rPr lang="en-GB" noProof="0" dirty="0">
                <a:latin typeface="Arial" panose="020B0604020202020204" pitchFamily="34" charset="0"/>
                <a:cs typeface="Arial" panose="020B0604020202020204" pitchFamily="34" charset="0"/>
              </a:rPr>
              <a:t>For further information or questions, please contact </a:t>
            </a:r>
            <a:r>
              <a:rPr lang="en-GB" noProof="0" dirty="0">
                <a:latin typeface="Arial" panose="020B0604020202020204" pitchFamily="34" charset="0"/>
                <a:cs typeface="Arial" panose="020B0604020202020204" pitchFamily="34" charset="0"/>
                <a:hlinkClick r:id="rId2"/>
              </a:rPr>
              <a:t>c2sm.zonda@sympa.ethz.ch</a:t>
            </a:r>
            <a:endParaRPr lang="en-GB" sz="4000" noProof="0" dirty="0">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endParaRPr lang="en-GB" noProof="0" dirty="0">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rPr>
              <a:t>Access the tool here: </a:t>
            </a:r>
            <a:r>
              <a:rPr kumimoji="0" lang="en-GB"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hlinkClick r:id="rId3"/>
              </a:rPr>
              <a:t>https://zonda.ethz.ch</a:t>
            </a:r>
            <a:r>
              <a:rPr kumimoji="0" lang="en-GB"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rPr>
              <a:t>Documentation: </a:t>
            </a:r>
            <a:r>
              <a:rPr kumimoji="0" lang="en-GB"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hlinkClick r:id="rId4"/>
              </a:rPr>
              <a:t>https://zonda.ethz.ch/docs</a:t>
            </a:r>
            <a:r>
              <a:rPr kumimoji="0" lang="en-GB"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15553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E5F40-F549-1390-00EE-D47D26895232}"/>
            </a:ext>
          </a:extLst>
        </p:cNvPr>
        <p:cNvGrpSpPr/>
        <p:nvPr/>
      </p:nvGrpSpPr>
      <p:grpSpPr>
        <a:xfrm>
          <a:off x="0" y="0"/>
          <a:ext cx="0" cy="0"/>
          <a:chOff x="0" y="0"/>
          <a:chExt cx="0" cy="0"/>
        </a:xfrm>
      </p:grpSpPr>
      <p:sp>
        <p:nvSpPr>
          <p:cNvPr id="2" name="Text Box 2">
            <a:extLst>
              <a:ext uri="{FF2B5EF4-FFF2-40B4-BE49-F238E27FC236}">
                <a16:creationId xmlns:a16="http://schemas.microsoft.com/office/drawing/2014/main" id="{31008E7F-9283-444B-3922-E732EF315F4C}"/>
              </a:ext>
            </a:extLst>
          </p:cNvPr>
          <p:cNvSpPr txBox="1">
            <a:spLocks noChangeArrowheads="1"/>
          </p:cNvSpPr>
          <p:nvPr/>
        </p:nvSpPr>
        <p:spPr bwMode="auto">
          <a:xfrm>
            <a:off x="2041497" y="150423"/>
            <a:ext cx="7767522" cy="772896"/>
          </a:xfrm>
          <a:prstGeom prst="rect">
            <a:avLst/>
          </a:prstGeom>
          <a:noFill/>
          <a:ln>
            <a:noFill/>
          </a:ln>
          <a:effectLst/>
        </p:spPr>
        <p:txBody>
          <a:bodyPr wrap="square" lIns="0" tIns="28440" rIns="0" bIns="0">
            <a:spAutoFit/>
          </a:bodyPr>
          <a:lstStyle>
            <a:lvl1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1pPr>
            <a:lvl2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2pPr>
            <a:lvl3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3pPr>
            <a:lvl4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4pPr>
            <a:lvl5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9pPr>
          </a:lstStyle>
          <a:p>
            <a:pPr algn="ctr" eaLnBrk="1">
              <a:lnSpc>
                <a:spcPct val="93000"/>
              </a:lnSpc>
              <a:buSzPct val="100000"/>
              <a:defRPr/>
            </a:pPr>
            <a:r>
              <a:rPr lang="en-GB" altLang="en-US" sz="3200" b="1" spc="-1" dirty="0">
                <a:solidFill>
                  <a:schemeClr val="tx1"/>
                </a:solidFill>
                <a:latin typeface="Arial"/>
                <a:cs typeface="+mn-cs"/>
              </a:rPr>
              <a:t>Web site, points of discussion</a:t>
            </a:r>
          </a:p>
          <a:p>
            <a:pPr algn="ctr" eaLnBrk="1">
              <a:lnSpc>
                <a:spcPct val="93000"/>
              </a:lnSpc>
              <a:buSzPct val="100000"/>
              <a:defRPr/>
            </a:pPr>
            <a:endParaRPr lang="en-GB" altLang="en-US" sz="2000" b="1" spc="-1" dirty="0">
              <a:solidFill>
                <a:schemeClr val="tx1"/>
              </a:solidFill>
              <a:latin typeface="Arial"/>
              <a:cs typeface="+mn-cs"/>
            </a:endParaRPr>
          </a:p>
        </p:txBody>
      </p:sp>
      <p:sp>
        <p:nvSpPr>
          <p:cNvPr id="4" name="CasellaDiTesto 3">
            <a:extLst>
              <a:ext uri="{FF2B5EF4-FFF2-40B4-BE49-F238E27FC236}">
                <a16:creationId xmlns:a16="http://schemas.microsoft.com/office/drawing/2014/main" id="{144D2E10-273D-298E-66C5-FE5B9C0411EC}"/>
              </a:ext>
            </a:extLst>
          </p:cNvPr>
          <p:cNvSpPr txBox="1"/>
          <p:nvPr/>
        </p:nvSpPr>
        <p:spPr>
          <a:xfrm>
            <a:off x="353568" y="1021990"/>
            <a:ext cx="11460480" cy="4926605"/>
          </a:xfrm>
          <a:prstGeom prst="rect">
            <a:avLst/>
          </a:prstGeom>
          <a:noFill/>
        </p:spPr>
        <p:txBody>
          <a:bodyPr wrap="square">
            <a:spAutoFit/>
          </a:bodyPr>
          <a:lstStyle/>
          <a:p>
            <a:pPr marL="285750" indent="-285750" algn="just">
              <a:lnSpc>
                <a:spcPct val="115000"/>
              </a:lnSpc>
              <a:spcBef>
                <a:spcPts val="600"/>
              </a:spcBef>
              <a:spcAft>
                <a:spcPts val="300"/>
              </a:spcAft>
              <a:buSzPts val="1100"/>
              <a:buFont typeface="Arial" panose="020B0604020202020204" pitchFamily="34" charset="0"/>
              <a:buChar char="•"/>
            </a:pPr>
            <a:r>
              <a:rPr lang="en-GB" dirty="0">
                <a:latin typeface="Arial" panose="020B0604020202020204" pitchFamily="34" charset="0"/>
                <a:ea typeface="Arial" panose="020B0604020202020204" pitchFamily="34" charset="0"/>
                <a:cs typeface="Arial" panose="020B0604020202020204" pitchFamily="34" charset="0"/>
              </a:rPr>
              <a:t>STC would like to have a small task team working on the web site</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marL="285750" lvl="0" indent="-285750" algn="just">
              <a:lnSpc>
                <a:spcPct val="115000"/>
              </a:lnSpc>
              <a:spcBef>
                <a:spcPts val="600"/>
              </a:spcBef>
              <a:spcAft>
                <a:spcPts val="300"/>
              </a:spcAft>
              <a:buSzPts val="1100"/>
              <a:buFont typeface="Arial" panose="020B0604020202020204" pitchFamily="34" charset="0"/>
              <a:buChar char="•"/>
            </a:pPr>
            <a:r>
              <a:rPr lang="en-GB" sz="1800" b="1" dirty="0">
                <a:effectLst/>
                <a:latin typeface="Arial" panose="020B0604020202020204" pitchFamily="34" charset="0"/>
                <a:ea typeface="Arial" panose="020B0604020202020204" pitchFamily="34" charset="0"/>
                <a:cs typeface="Arial" panose="020B0604020202020204" pitchFamily="34" charset="0"/>
              </a:rPr>
              <a:t>Who are the users (internal/external)</a:t>
            </a:r>
          </a:p>
          <a:p>
            <a:pPr marL="285750" lvl="0" indent="-285750" algn="just">
              <a:lnSpc>
                <a:spcPct val="115000"/>
              </a:lnSpc>
              <a:spcBef>
                <a:spcPts val="600"/>
              </a:spcBef>
              <a:spcAft>
                <a:spcPts val="300"/>
              </a:spcAft>
              <a:buSzPts val="1100"/>
              <a:buFont typeface="Arial" panose="020B0604020202020204" pitchFamily="34" charset="0"/>
              <a:buChar char="•"/>
            </a:pPr>
            <a:r>
              <a:rPr lang="en-GB" dirty="0">
                <a:latin typeface="Arial" panose="020B0604020202020204" pitchFamily="34" charset="0"/>
                <a:ea typeface="Arial" panose="020B0604020202020204" pitchFamily="34" charset="0"/>
                <a:cs typeface="Arial" panose="020B0604020202020204" pitchFamily="34" charset="0"/>
              </a:rPr>
              <a:t>What kind of content is needed (general info/more technical)</a:t>
            </a:r>
          </a:p>
          <a:p>
            <a:pPr marL="285750" lvl="0" indent="-285750" algn="just">
              <a:lnSpc>
                <a:spcPct val="115000"/>
              </a:lnSpc>
              <a:spcBef>
                <a:spcPts val="600"/>
              </a:spcBef>
              <a:spcAft>
                <a:spcPts val="300"/>
              </a:spcAft>
              <a:buSzPts val="1100"/>
              <a:buFont typeface="Arial" panose="020B0604020202020204" pitchFamily="34" charset="0"/>
              <a:buChar char="•"/>
            </a:pPr>
            <a:r>
              <a:rPr lang="en-GB" sz="1800" dirty="0">
                <a:effectLst/>
                <a:latin typeface="Arial" panose="020B0604020202020204" pitchFamily="34" charset="0"/>
                <a:ea typeface="Arial" panose="020B0604020202020204" pitchFamily="34" charset="0"/>
                <a:cs typeface="Arial" panose="020B0604020202020204" pitchFamily="34" charset="0"/>
              </a:rPr>
              <a:t>No duplication of info between </a:t>
            </a:r>
            <a:r>
              <a:rPr lang="en-GB" sz="1800" dirty="0">
                <a:effectLst/>
                <a:latin typeface="Arial" panose="020B0604020202020204" pitchFamily="34" charset="0"/>
                <a:ea typeface="Arial" panose="020B0604020202020204" pitchFamily="34" charset="0"/>
                <a:cs typeface="Arial" panose="020B0604020202020204" pitchFamily="34" charset="0"/>
                <a:hlinkClick r:id="rId2"/>
              </a:rPr>
              <a:t>www.cosmo-model.org</a:t>
            </a:r>
            <a:r>
              <a:rPr lang="en-GB" sz="1800" dirty="0">
                <a:effectLst/>
                <a:latin typeface="Arial" panose="020B0604020202020204" pitchFamily="34" charset="0"/>
                <a:ea typeface="Arial" panose="020B0604020202020204" pitchFamily="34" charset="0"/>
                <a:cs typeface="Arial" panose="020B0604020202020204" pitchFamily="34" charset="0"/>
              </a:rPr>
              <a:t> and </a:t>
            </a:r>
            <a:r>
              <a:rPr lang="en-GB" sz="1800" dirty="0">
                <a:effectLst/>
                <a:latin typeface="Arial" panose="020B0604020202020204" pitchFamily="34" charset="0"/>
                <a:ea typeface="Arial" panose="020B0604020202020204" pitchFamily="34" charset="0"/>
                <a:cs typeface="Arial" panose="020B0604020202020204" pitchFamily="34" charset="0"/>
                <a:hlinkClick r:id="rId3"/>
              </a:rPr>
              <a:t>www.icon-model.org</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marL="285750" lvl="0" indent="-285750" algn="just">
              <a:lnSpc>
                <a:spcPct val="115000"/>
              </a:lnSpc>
              <a:spcBef>
                <a:spcPts val="600"/>
              </a:spcBef>
              <a:spcAft>
                <a:spcPts val="300"/>
              </a:spcAft>
              <a:buSzPts val="1100"/>
              <a:buFont typeface="Arial" panose="020B0604020202020204" pitchFamily="34" charset="0"/>
              <a:buChar char="•"/>
            </a:pPr>
            <a:r>
              <a:rPr lang="en-GB" sz="1800" dirty="0">
                <a:effectLst/>
                <a:latin typeface="Arial" panose="020B0604020202020204" pitchFamily="34" charset="0"/>
                <a:ea typeface="Arial" panose="020B0604020202020204" pitchFamily="34" charset="0"/>
                <a:cs typeface="Arial" panose="020B0604020202020204" pitchFamily="34" charset="0"/>
              </a:rPr>
              <a:t>Review of the current COSMO website, identifying obsolete contents or pages to be updated, e.g. considering the completed process of migration to ICON model and the reorganization of the WGs -&gt; strong interaction with WG chair/co-chair</a:t>
            </a:r>
          </a:p>
          <a:p>
            <a:pPr marL="285750" lvl="0" indent="-285750" algn="just">
              <a:lnSpc>
                <a:spcPct val="115000"/>
              </a:lnSpc>
              <a:spcBef>
                <a:spcPts val="600"/>
              </a:spcBef>
              <a:spcAft>
                <a:spcPts val="300"/>
              </a:spcAft>
              <a:buSzPts val="1100"/>
              <a:buFont typeface="Arial" panose="020B0604020202020204" pitchFamily="34" charset="0"/>
              <a:buChar char="•"/>
            </a:pPr>
            <a:r>
              <a:rPr lang="en-GB" dirty="0">
                <a:latin typeface="Arial" panose="020B0604020202020204" pitchFamily="34" charset="0"/>
                <a:ea typeface="Arial" panose="020B0604020202020204" pitchFamily="34" charset="0"/>
                <a:cs typeface="Arial" panose="020B0604020202020204" pitchFamily="34" charset="0"/>
              </a:rPr>
              <a:t>Design and style (internal/external):</a:t>
            </a:r>
          </a:p>
          <a:p>
            <a:pPr marL="742950" lvl="1" indent="-285750" algn="just">
              <a:lnSpc>
                <a:spcPct val="115000"/>
              </a:lnSpc>
              <a:spcBef>
                <a:spcPts val="600"/>
              </a:spcBef>
              <a:spcAft>
                <a:spcPts val="300"/>
              </a:spcAft>
              <a:buSzPts val="1100"/>
              <a:buFont typeface="Wingdings" panose="05000000000000000000" pitchFamily="2" charset="2"/>
              <a:buChar char="q"/>
            </a:pPr>
            <a:r>
              <a:rPr lang="en-GB" dirty="0">
                <a:latin typeface="Arial" panose="020B0604020202020204" pitchFamily="34" charset="0"/>
                <a:ea typeface="Arial" panose="020B0604020202020204" pitchFamily="34" charset="0"/>
                <a:cs typeface="Arial" panose="020B0604020202020204" pitchFamily="34" charset="0"/>
              </a:rPr>
              <a:t> who</a:t>
            </a:r>
          </a:p>
          <a:p>
            <a:pPr marL="742950" lvl="1" indent="-285750" algn="just">
              <a:lnSpc>
                <a:spcPct val="115000"/>
              </a:lnSpc>
              <a:spcBef>
                <a:spcPts val="600"/>
              </a:spcBef>
              <a:spcAft>
                <a:spcPts val="300"/>
              </a:spcAft>
              <a:buSzPts val="1100"/>
              <a:buFont typeface="Wingdings" panose="05000000000000000000" pitchFamily="2" charset="2"/>
              <a:buChar char="q"/>
            </a:pPr>
            <a:r>
              <a:rPr lang="en-GB" dirty="0">
                <a:latin typeface="Arial" panose="020B0604020202020204" pitchFamily="34" charset="0"/>
                <a:ea typeface="Arial" panose="020B0604020202020204" pitchFamily="34" charset="0"/>
                <a:cs typeface="Arial" panose="020B0604020202020204" pitchFamily="34" charset="0"/>
              </a:rPr>
              <a:t>costs</a:t>
            </a:r>
          </a:p>
          <a:p>
            <a:pPr marL="742950" lvl="1" indent="-285750" algn="just">
              <a:lnSpc>
                <a:spcPct val="115000"/>
              </a:lnSpc>
              <a:spcBef>
                <a:spcPts val="600"/>
              </a:spcBef>
              <a:spcAft>
                <a:spcPts val="300"/>
              </a:spcAft>
              <a:buSzPts val="1100"/>
              <a:buFont typeface="Wingdings" panose="05000000000000000000" pitchFamily="2" charset="2"/>
              <a:buChar char="q"/>
            </a:pPr>
            <a:r>
              <a:rPr lang="en-GB" dirty="0">
                <a:latin typeface="Arial" panose="020B0604020202020204" pitchFamily="34" charset="0"/>
                <a:ea typeface="Arial" panose="020B0604020202020204" pitchFamily="34" charset="0"/>
                <a:cs typeface="Arial" panose="020B0604020202020204" pitchFamily="34" charset="0"/>
              </a:rPr>
              <a:t>hosting/maintenance</a:t>
            </a:r>
          </a:p>
          <a:p>
            <a:pPr marL="742950" lvl="1" indent="-285750" algn="just">
              <a:lnSpc>
                <a:spcPct val="115000"/>
              </a:lnSpc>
              <a:spcBef>
                <a:spcPts val="600"/>
              </a:spcBef>
              <a:spcAft>
                <a:spcPts val="300"/>
              </a:spcAft>
              <a:buSzPts val="1100"/>
              <a:buFont typeface="Wingdings" panose="05000000000000000000" pitchFamily="2" charset="2"/>
              <a:buChar char="q"/>
            </a:pPr>
            <a:r>
              <a:rPr lang="en-GB" dirty="0">
                <a:latin typeface="Arial" panose="020B0604020202020204" pitchFamily="34" charset="0"/>
                <a:ea typeface="Arial" panose="020B0604020202020204" pitchFamily="34" charset="0"/>
                <a:cs typeface="Arial" panose="020B0604020202020204" pitchFamily="34" charset="0"/>
              </a:rPr>
              <a:t>updates</a:t>
            </a:r>
          </a:p>
        </p:txBody>
      </p:sp>
    </p:spTree>
    <p:extLst>
      <p:ext uri="{BB962C8B-B14F-4D97-AF65-F5344CB8AC3E}">
        <p14:creationId xmlns:p14="http://schemas.microsoft.com/office/powerpoint/2010/main" val="4178564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stomShape 1">
            <a:extLst>
              <a:ext uri="{FF2B5EF4-FFF2-40B4-BE49-F238E27FC236}">
                <a16:creationId xmlns:a16="http://schemas.microsoft.com/office/drawing/2014/main" id="{5D62244A-23BA-A108-EFFC-A89E62559837}"/>
              </a:ext>
            </a:extLst>
          </p:cNvPr>
          <p:cNvSpPr/>
          <p:nvPr/>
        </p:nvSpPr>
        <p:spPr>
          <a:xfrm>
            <a:off x="611187" y="2801938"/>
            <a:ext cx="10969625" cy="1144588"/>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eaLnBrk="1">
              <a:buClr>
                <a:srgbClr val="000000"/>
              </a:buClr>
              <a:buSzPct val="100000"/>
              <a:buFont typeface="Times New Roman" panose="02020603050405020304" pitchFamily="18" charset="0"/>
              <a:buNone/>
              <a:defRPr/>
            </a:pPr>
            <a:r>
              <a:rPr lang="en-US" sz="4000" b="1" spc="-1" dirty="0">
                <a:solidFill>
                  <a:schemeClr val="bg2"/>
                </a:solidFill>
                <a:latin typeface="Arial"/>
              </a:rPr>
              <a:t>Thank you and let’s have a fruitful meeting!</a:t>
            </a:r>
          </a:p>
        </p:txBody>
      </p:sp>
    </p:spTree>
    <p:extLst>
      <p:ext uri="{BB962C8B-B14F-4D97-AF65-F5344CB8AC3E}">
        <p14:creationId xmlns:p14="http://schemas.microsoft.com/office/powerpoint/2010/main" val="448342940"/>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ersonalizzato 1">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50C67FD6EA600542B996A86AAE887D85" ma:contentTypeVersion="17" ma:contentTypeDescription="Creare un nuovo documento." ma:contentTypeScope="" ma:versionID="dcf0c41f03c3084fe8ab577b48b27c55">
  <xsd:schema xmlns:xsd="http://www.w3.org/2001/XMLSchema" xmlns:xs="http://www.w3.org/2001/XMLSchema" xmlns:p="http://schemas.microsoft.com/office/2006/metadata/properties" xmlns:ns2="6992dc9d-8abb-44d0-8683-093dc6be3399" xmlns:ns3="59474945-2270-4ad5-8817-0e21fcef7236" targetNamespace="http://schemas.microsoft.com/office/2006/metadata/properties" ma:root="true" ma:fieldsID="d1dd0eeafcae3b854beef252e7bf2806" ns2:_="" ns3:_="">
    <xsd:import namespace="6992dc9d-8abb-44d0-8683-093dc6be3399"/>
    <xsd:import namespace="59474945-2270-4ad5-8817-0e21fcef723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Location" minOccurs="0"/>
                <xsd:element ref="ns3:MediaServiceOCR" minOccurs="0"/>
                <xsd:element ref="ns3:MediaLengthInSeconds" minOccurs="0"/>
                <xsd:element ref="ns3:MediaServiceAutoKeyPoints" minOccurs="0"/>
                <xsd:element ref="ns3:MediaServiceKeyPoints"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92dc9d-8abb-44d0-8683-093dc6be3399" elementFormDefault="qualified">
    <xsd:import namespace="http://schemas.microsoft.com/office/2006/documentManagement/types"/>
    <xsd:import namespace="http://schemas.microsoft.com/office/infopath/2007/PartnerControls"/>
    <xsd:element name="SharedWithUsers" ma:index="8"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Condiviso con dettagli" ma:internalName="SharedWithDetails" ma:readOnly="true">
      <xsd:simpleType>
        <xsd:restriction base="dms:Note">
          <xsd:maxLength value="255"/>
        </xsd:restriction>
      </xsd:simpleType>
    </xsd:element>
    <xsd:element name="TaxCatchAll" ma:index="23" nillable="true" ma:displayName="Taxonomy Catch All Column" ma:hidden="true" ma:list="{98be9f10-d478-49ef-a4e7-8b7b100a268b}" ma:internalName="TaxCatchAll" ma:showField="CatchAllData" ma:web="6992dc9d-8abb-44d0-8683-093dc6be339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9474945-2270-4ad5-8817-0e21fcef723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Tag immagine" ma:readOnly="false" ma:fieldId="{5cf76f15-5ced-4ddc-b409-7134ff3c332f}" ma:taxonomyMulti="true" ma:sspId="d327cc8c-0af7-43f1-af81-b340761e30e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9474945-2270-4ad5-8817-0e21fcef7236">
      <Terms xmlns="http://schemas.microsoft.com/office/infopath/2007/PartnerControls"/>
    </lcf76f155ced4ddcb4097134ff3c332f>
    <TaxCatchAll xmlns="6992dc9d-8abb-44d0-8683-093dc6be3399" xsi:nil="true"/>
  </documentManagement>
</p:properties>
</file>

<file path=customXml/itemProps1.xml><?xml version="1.0" encoding="utf-8"?>
<ds:datastoreItem xmlns:ds="http://schemas.openxmlformats.org/officeDocument/2006/customXml" ds:itemID="{4119F35A-E4D6-4888-A473-8D2C654152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92dc9d-8abb-44d0-8683-093dc6be3399"/>
    <ds:schemaRef ds:uri="59474945-2270-4ad5-8817-0e21fcef72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EC6D0C0-6A49-4096-83A1-0C6650AB8F83}">
  <ds:schemaRefs>
    <ds:schemaRef ds:uri="http://schemas.microsoft.com/sharepoint/v3/contenttype/forms"/>
  </ds:schemaRefs>
</ds:datastoreItem>
</file>

<file path=customXml/itemProps3.xml><?xml version="1.0" encoding="utf-8"?>
<ds:datastoreItem xmlns:ds="http://schemas.openxmlformats.org/officeDocument/2006/customXml" ds:itemID="{A4BAB4A5-E6F2-4943-8856-BF58FEBFADA7}">
  <ds:schemaRefs>
    <ds:schemaRef ds:uri="http://schemas.microsoft.com/office/infopath/2007/PartnerControls"/>
    <ds:schemaRef ds:uri="http://purl.org/dc/dcmitype/"/>
    <ds:schemaRef ds:uri="http://schemas.microsoft.com/office/2006/documentManagement/types"/>
    <ds:schemaRef ds:uri="http://purl.org/dc/elements/1.1/"/>
    <ds:schemaRef ds:uri="http://schemas.microsoft.com/office/2006/metadata/properties"/>
    <ds:schemaRef ds:uri="6992dc9d-8abb-44d0-8683-093dc6be3399"/>
    <ds:schemaRef ds:uri="http://schemas.openxmlformats.org/package/2006/metadata/core-properties"/>
    <ds:schemaRef ds:uri="59474945-2270-4ad5-8817-0e21fcef7236"/>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776</TotalTime>
  <Words>602</Words>
  <Application>Microsoft Office PowerPoint</Application>
  <PresentationFormat>Widescreen</PresentationFormat>
  <Paragraphs>77</Paragraphs>
  <Slides>6</Slides>
  <Notes>0</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6</vt:i4>
      </vt:variant>
    </vt:vector>
  </HeadingPairs>
  <TitlesOfParts>
    <vt:vector size="15" baseType="lpstr">
      <vt:lpstr>Arial</vt:lpstr>
      <vt:lpstr>Calibri</vt:lpstr>
      <vt:lpstr>DIN 2014 Extra Bold</vt:lpstr>
      <vt:lpstr>DIN 2014 Light</vt:lpstr>
      <vt:lpstr>Montserrat Medium</vt:lpstr>
      <vt:lpstr>Open Sans</vt:lpstr>
      <vt:lpstr>Times New Roman</vt:lpstr>
      <vt:lpstr>Wingdings</vt:lpstr>
      <vt:lpstr>Tema di Office</vt:lpstr>
      <vt:lpstr>WG S/I : news about our activities  Massimo Milelli and colleagues  1st September 2025, 27th COSMO General Meeting, Basel</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Silvia  Porcu</dc:creator>
  <cp:lastModifiedBy>Massimo Milelli</cp:lastModifiedBy>
  <cp:revision>239</cp:revision>
  <dcterms:created xsi:type="dcterms:W3CDTF">2022-11-24T10:43:36Z</dcterms:created>
  <dcterms:modified xsi:type="dcterms:W3CDTF">2025-08-27T07:14:28Z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0x01010050C67FD6EA600542B996A86AAE887D85</vt:lpwstr>
  </property>
  <property fmtid="{D5CDD505-2E9C-101B-9397-08002B2CF9AE}" pid="3" name="MediaServiceImageTags">
    <vt:lpwstr/>
  </property>
</Properties>
</file>