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4" r:id="rId2"/>
    <p:sldId id="505" r:id="rId3"/>
    <p:sldId id="572" r:id="rId4"/>
    <p:sldId id="573" r:id="rId5"/>
    <p:sldId id="575" r:id="rId6"/>
    <p:sldId id="571" r:id="rId7"/>
    <p:sldId id="507" r:id="rId8"/>
    <p:sldId id="527" r:id="rId9"/>
    <p:sldId id="526" r:id="rId10"/>
    <p:sldId id="566" r:id="rId11"/>
    <p:sldId id="570" r:id="rId12"/>
    <p:sldId id="556" r:id="rId13"/>
    <p:sldId id="563" r:id="rId14"/>
    <p:sldId id="567" r:id="rId15"/>
    <p:sldId id="569" r:id="rId16"/>
    <p:sldId id="577" r:id="rId17"/>
    <p:sldId id="481" r:id="rId18"/>
    <p:sldId id="576" r:id="rId19"/>
    <p:sldId id="363" r:id="rId20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4294" userDrawn="1">
          <p15:clr>
            <a:srgbClr val="A4A3A4"/>
          </p15:clr>
        </p15:guide>
        <p15:guide id="6" orient="horz" pos="959" userDrawn="1">
          <p15:clr>
            <a:srgbClr val="A4A3A4"/>
          </p15:clr>
        </p15:guide>
        <p15:guide id="7" orient="horz" pos="3347" userDrawn="1">
          <p15:clr>
            <a:srgbClr val="A4A3A4"/>
          </p15:clr>
        </p15:guide>
        <p15:guide id="8" orient="horz" pos="4087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393" userDrawn="1">
          <p15:clr>
            <a:srgbClr val="A4A3A4"/>
          </p15:clr>
        </p15:guide>
        <p15:guide id="11" pos="7315" userDrawn="1">
          <p15:clr>
            <a:srgbClr val="A4A3A4"/>
          </p15:clr>
        </p15:guide>
        <p15:guide id="12" pos="7019" userDrawn="1">
          <p15:clr>
            <a:srgbClr val="A4A3A4"/>
          </p15:clr>
        </p15:guide>
        <p15:guide id="13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D75"/>
    <a:srgbClr val="FF0000"/>
    <a:srgbClr val="E62A04"/>
    <a:srgbClr val="FC684A"/>
    <a:srgbClr val="030509"/>
    <a:srgbClr val="0000FF"/>
    <a:srgbClr val="0099FF"/>
    <a:srgbClr val="00FF00"/>
    <a:srgbClr val="0066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6404" autoAdjust="0"/>
  </p:normalViewPr>
  <p:slideViewPr>
    <p:cSldViewPr>
      <p:cViewPr varScale="1">
        <p:scale>
          <a:sx n="76" d="100"/>
          <a:sy n="76" d="100"/>
        </p:scale>
        <p:origin x="474" y="96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3840"/>
        <p:guide pos="393"/>
        <p:guide pos="7315"/>
        <p:guide pos="7019"/>
        <p:guide pos="7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36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902" cy="4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253" y="0"/>
            <a:ext cx="2948902" cy="4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algn="r"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890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253" y="9430845"/>
            <a:ext cx="294890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algn="r" defTabSz="908251">
              <a:defRPr sz="1200"/>
            </a:lvl1pPr>
          </a:lstStyle>
          <a:p>
            <a:pPr>
              <a:defRPr/>
            </a:pPr>
            <a:fld id="{EEBADD61-593A-4B18-B1AC-C75BC55834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57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902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773" y="0"/>
            <a:ext cx="2948902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algn="r"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3988" y="779463"/>
            <a:ext cx="6492875" cy="365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992" y="4746988"/>
            <a:ext cx="4979692" cy="442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369"/>
            <a:ext cx="2948902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773" y="9412369"/>
            <a:ext cx="2948902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algn="r"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2632AB7-3175-4400-B513-A1A1ECAB1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7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5321F-F3E0-4F24-9A10-AF41344EC5D5}" type="slidenum">
              <a:rPr lang="de-DE" altLang="de-DE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94263"/>
            <a:ext cx="5200650" cy="4568825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1946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1801" y="2492376"/>
            <a:ext cx="10943167" cy="1871663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31801" y="4797426"/>
            <a:ext cx="10943167" cy="519113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0000" y="144000"/>
            <a:ext cx="2592000" cy="6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874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99" y="1080000"/>
            <a:ext cx="11628000" cy="5397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626684" cy="4464000"/>
          </a:xfrm>
        </p:spPr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  <a:lvl2pPr>
              <a:defRPr>
                <a:solidFill>
                  <a:srgbClr val="030509"/>
                </a:solidFill>
              </a:defRPr>
            </a:lvl2pPr>
            <a:lvl3pPr>
              <a:defRPr>
                <a:solidFill>
                  <a:srgbClr val="030509"/>
                </a:solidFill>
              </a:defRPr>
            </a:lvl3pPr>
            <a:lvl4pPr>
              <a:defRPr>
                <a:solidFill>
                  <a:srgbClr val="030509"/>
                </a:solidFill>
              </a:defRPr>
            </a:lvl4pPr>
            <a:lvl5pPr>
              <a:defRPr>
                <a:solidFill>
                  <a:srgbClr val="03050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fld id="{11CE5FD6-2233-4A25-8EA7-E460FCC19193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6364-53DE-4AAA-9875-A3ADB6FED9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F838F08C-1A57-4B4E-933F-8704557235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513514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38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4" y="2564905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414908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D3A5-387B-49CA-9115-CDB70EABEE58}" type="datetime1">
              <a:rPr lang="de-DE" smtClean="0"/>
              <a:t>05.09.2025</a:t>
            </a:fld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AE8C-F7FB-4C6A-AB05-02B99ABF67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8A36CFC9-A5D5-46F2-B2B5-955B16ABDE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513514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296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724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00000"/>
            <a:ext cx="5724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D6B9-FA0E-47B5-A573-2C2788664A38}" type="datetime1">
              <a:rPr lang="de-DE" smtClean="0"/>
              <a:t>05.09.2025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5466-972B-4128-9B6D-50345330DA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59999" y="1080000"/>
            <a:ext cx="11628000" cy="5397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88640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62800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639E-4228-45A8-B0B2-651330B39CDC}" type="datetime1">
              <a:rPr lang="de-DE" smtClean="0"/>
              <a:t>05.09.2025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7E5-BA3B-4448-84E9-D31765EC0C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1311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F173-A8FE-464A-B85D-B00E630EC55B}" type="datetime1">
              <a:rPr lang="de-DE" smtClean="0"/>
              <a:t>05.09.2025</a:t>
            </a:fld>
            <a:endParaRPr lang="de-DE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C80B-2E7A-4594-9D86-EE4C076EF6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978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44000"/>
            <a:ext cx="4032000" cy="1116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52000" y="1080000"/>
            <a:ext cx="6815667" cy="514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60000" y="2304000"/>
            <a:ext cx="4032000" cy="385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F6C01-29AE-4AA0-8473-915664C63D56}" type="datetime1">
              <a:rPr lang="de-DE" smtClean="0"/>
              <a:t>05.09.2025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D2CF-EF55-4637-B435-08334844D8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9011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924945"/>
            <a:ext cx="103632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390651" y="6516000"/>
            <a:ext cx="2015067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9AC7-B7B6-4C6C-AF4E-27EDC35F5489}" type="datetime1">
              <a:rPr lang="de-DE" smtClean="0"/>
              <a:t>05.09.2025</a:t>
            </a:fld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2C05C6B-530D-4191-8435-AD3B75F25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513514"/>
            <a:ext cx="3657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2386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924945"/>
            <a:ext cx="103632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390651" y="6516000"/>
            <a:ext cx="2015067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DA85-BA16-49A4-8126-3489B902A26E}" type="datetime1">
              <a:rPr lang="de-DE" smtClean="0"/>
              <a:t>05.09.2025</a:t>
            </a:fld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6DDDFCC4-D6BE-4926-967B-5A76093D3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513514"/>
            <a:ext cx="3657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0892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11169651" y="6381751"/>
            <a:ext cx="41274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0" y="6453188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0651" y="6513513"/>
            <a:ext cx="201506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4A29B1-29A8-4AB6-9F98-83B06677898C}" type="datetime1">
              <a:rPr lang="de-DE" smtClean="0"/>
              <a:t>05.09.2025</a:t>
            </a:fld>
            <a:endParaRPr lang="de-DE"/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6479117" y="6650038"/>
            <a:ext cx="201506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513514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4" y="6513514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fld id="{5259AE7D-B394-4481-8309-A574D55D12C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2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080000"/>
            <a:ext cx="1097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800000"/>
            <a:ext cx="10972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4" name="Text Box 42"/>
          <p:cNvSpPr txBox="1">
            <a:spLocks noChangeArrowheads="1"/>
          </p:cNvSpPr>
          <p:nvPr userDrawn="1"/>
        </p:nvSpPr>
        <p:spPr bwMode="auto">
          <a:xfrm>
            <a:off x="1" y="339726"/>
            <a:ext cx="8928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1035" name="Line 43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142875"/>
            <a:ext cx="2592000" cy="62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6" descr="Bundesadler_kleiner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477000"/>
            <a:ext cx="46566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88542C9-2BE2-4151-B6EB-3AA9B35F4B3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80000" y="288000"/>
            <a:ext cx="2017951" cy="4633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36ACA34-DF7A-4CBB-AFAF-9F13A6093F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43296" y="324000"/>
            <a:ext cx="1292464" cy="4267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15" r:id="rId3"/>
    <p:sldLayoutId id="2147484016" r:id="rId4"/>
    <p:sldLayoutId id="2147484018" r:id="rId5"/>
    <p:sldLayoutId id="2147484019" r:id="rId6"/>
    <p:sldLayoutId id="2147484020" r:id="rId7"/>
    <p:sldLayoutId id="2147484039" r:id="rId8"/>
    <p:sldLayoutId id="2147484043" r:id="rId9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d.de/DE/leistungen/nwv_icon_tutorial/pdf_einzelbaende/icon_tutorial2025.html" TargetMode="External"/><Relationship Id="rId2" Type="http://schemas.openxmlformats.org/officeDocument/2006/relationships/hyperlink" Target="https://gitlab.dkrz.de/icon-training/icon-training-2025-script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krz.de/icon/icon-nwp/-/merge_requests" TargetMode="External"/><Relationship Id="rId2" Type="http://schemas.openxmlformats.org/officeDocument/2006/relationships/hyperlink" Target="https://gitlab.dkrz.de/icon/icon-nw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dkrz.de/icon/icon" TargetMode="External"/><Relationship Id="rId5" Type="http://schemas.openxmlformats.org/officeDocument/2006/relationships/hyperlink" Target="https://gitlab.dkrz.de/icon/wiki/-/wikis/ICON-NWP-operational-release-tags" TargetMode="External"/><Relationship Id="rId4" Type="http://schemas.openxmlformats.org/officeDocument/2006/relationships/hyperlink" Target="https://gitlab.dkrz.de/icon/icon-nwp/-/commits/master?ref_type=head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krz.de/icon/icon-model/-/commits/release-2025.04-public?ref_type=heads" TargetMode="External"/><Relationship Id="rId2" Type="http://schemas.openxmlformats.org/officeDocument/2006/relationships/hyperlink" Target="https://gitlab.dkrz.de/icon/icon-mode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itlab.dkrz.de/icon/icon-model.gi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worldbank.org/indicator/NY.GDP.PCAP.C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25" y="1916114"/>
            <a:ext cx="8281988" cy="2376487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SCA Report </a:t>
            </a:r>
            <a:r>
              <a:rPr lang="de-DE" altLang="de-DE" dirty="0" err="1"/>
              <a:t>for</a:t>
            </a:r>
            <a:r>
              <a:rPr lang="de-DE" altLang="de-DE" dirty="0"/>
              <a:t> ICON-NWP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sz="2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7851" y="4652963"/>
            <a:ext cx="8207375" cy="1223962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Ulrich Schättler</a:t>
            </a:r>
          </a:p>
          <a:p>
            <a:pPr eaLnBrk="1" hangingPunct="1"/>
            <a:r>
              <a:rPr lang="de-DE" altLang="de-DE" dirty="0"/>
              <a:t>ICON Gatekeeper (in </a:t>
            </a:r>
            <a:r>
              <a:rPr lang="de-DE" altLang="de-DE" dirty="0" err="1"/>
              <a:t>charge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COSMO)</a:t>
            </a:r>
          </a:p>
        </p:txBody>
      </p:sp>
    </p:spTree>
    <p:extLst>
      <p:ext uri="{BB962C8B-B14F-4D97-AF65-F5344CB8AC3E}">
        <p14:creationId xmlns:p14="http://schemas.microsoft.com/office/powerpoint/2010/main" val="32629139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79B1E-D9D7-CDD2-16AC-578E81B8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 </a:t>
            </a:r>
            <a:r>
              <a:rPr lang="de-DE" dirty="0" err="1"/>
              <a:t>Activities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506719-05E2-2527-EF0A-4FE36575F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NWP Model Training in May 2025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The Request Tracker </a:t>
            </a:r>
            <a:r>
              <a:rPr lang="de-DE" dirty="0" err="1"/>
              <a:t>is</a:t>
            </a:r>
            <a:r>
              <a:rPr lang="de-DE" dirty="0"/>
              <a:t> online and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Training:</a:t>
            </a:r>
          </a:p>
          <a:p>
            <a:pPr lvl="1"/>
            <a:r>
              <a:rPr lang="de-DE" dirty="0"/>
              <a:t>Nigeria and Botswana </a:t>
            </a:r>
            <a:r>
              <a:rPr lang="de-DE" dirty="0" err="1"/>
              <a:t>installed</a:t>
            </a:r>
            <a:r>
              <a:rPr lang="de-DE" dirty="0"/>
              <a:t> ICON and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tools</a:t>
            </a:r>
            <a:r>
              <a:rPr lang="de-DE" dirty="0"/>
              <a:t>; Zimbabwe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 so.</a:t>
            </a:r>
          </a:p>
          <a:p>
            <a:pPr lvl="1"/>
            <a:r>
              <a:rPr lang="de-DE" dirty="0" err="1"/>
              <a:t>With</a:t>
            </a:r>
            <a:r>
              <a:rPr lang="de-DE" dirty="0"/>
              <a:t> Nigeria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discussing</a:t>
            </a:r>
            <a:r>
              <a:rPr lang="de-DE" dirty="0"/>
              <a:t> a proper </a:t>
            </a:r>
            <a:r>
              <a:rPr lang="de-DE" dirty="0" err="1"/>
              <a:t>domain</a:t>
            </a:r>
            <a:r>
              <a:rPr lang="de-DE" dirty="0"/>
              <a:t> (</a:t>
            </a:r>
            <a:r>
              <a:rPr lang="de-DE" dirty="0" err="1"/>
              <a:t>size</a:t>
            </a:r>
            <a:r>
              <a:rPr lang="de-DE" dirty="0"/>
              <a:t>, </a:t>
            </a:r>
            <a:r>
              <a:rPr lang="de-DE" dirty="0" err="1"/>
              <a:t>resolution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an update </a:t>
            </a:r>
            <a:r>
              <a:rPr lang="de-DE" dirty="0" err="1"/>
              <a:t>of</a:t>
            </a:r>
            <a:r>
              <a:rPr lang="de-DE" dirty="0"/>
              <a:t> COSMO.</a:t>
            </a:r>
          </a:p>
          <a:p>
            <a:pPr lvl="1"/>
            <a:endParaRPr lang="de-DE" dirty="0"/>
          </a:p>
          <a:p>
            <a:r>
              <a:rPr lang="de-DE" dirty="0" err="1"/>
              <a:t>Especially</a:t>
            </a:r>
            <a:r>
              <a:rPr lang="de-DE" dirty="0"/>
              <a:t> UAE </a:t>
            </a: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RT 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lvl="1"/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in </a:t>
            </a:r>
            <a:r>
              <a:rPr lang="de-DE" dirty="0" err="1"/>
              <a:t>meteograph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,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bias</a:t>
            </a:r>
            <a:endParaRPr lang="de-DE" dirty="0"/>
          </a:p>
          <a:p>
            <a:pPr lvl="1"/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year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headache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“: ICON </a:t>
            </a:r>
            <a:r>
              <a:rPr lang="de-DE" dirty="0" err="1"/>
              <a:t>consistently</a:t>
            </a:r>
            <a:r>
              <a:rPr lang="de-DE" dirty="0"/>
              <a:t> </a:t>
            </a:r>
            <a:r>
              <a:rPr lang="de-DE" dirty="0" err="1"/>
              <a:t>overestimates</a:t>
            </a:r>
            <a:r>
              <a:rPr lang="de-DE" dirty="0"/>
              <a:t> </a:t>
            </a:r>
            <a:r>
              <a:rPr lang="de-DE" dirty="0" err="1"/>
              <a:t>forecasted</a:t>
            </a:r>
            <a:r>
              <a:rPr lang="de-DE" dirty="0"/>
              <a:t>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amounts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still not </a:t>
            </a:r>
            <a:r>
              <a:rPr lang="de-DE" dirty="0" err="1"/>
              <a:t>solved</a:t>
            </a:r>
            <a:r>
              <a:rPr lang="de-DE" dirty="0"/>
              <a:t>!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33AADE-DCB1-6438-9F0B-CF683509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8B5CE-9E8E-4623-A4BD-5571A3B7196D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80B2-8890-9724-A8F7-36E7ED8D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D5DF3C-784A-B8E3-1917-CAFF8BF9A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0570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38C0CF4-45C3-B897-F83B-1EE2E14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45640-3F7D-4ED0-A411-CAE12AFC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DD146-B95D-4B2F-9E7C-1993761881F9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E8A84-D8D2-4BE3-67A5-F0AAACA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75244-4801-7DC2-4CF2-17F66074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6626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D53186-D9CA-40F0-B05A-13EFB4FAEA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12-16 May in Offenbach</a:t>
            </a:r>
          </a:p>
          <a:p>
            <a:r>
              <a:rPr lang="de-DE" dirty="0" err="1"/>
              <a:t>Only</a:t>
            </a:r>
            <a:r>
              <a:rPr lang="de-DE" dirty="0"/>
              <a:t> CLM and </a:t>
            </a:r>
            <a:r>
              <a:rPr lang="de-DE" dirty="0" err="1"/>
              <a:t>MetService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; Academia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in Hamburg in </a:t>
            </a:r>
            <a:r>
              <a:rPr lang="de-DE" dirty="0" err="1"/>
              <a:t>July</a:t>
            </a:r>
            <a:r>
              <a:rPr lang="de-DE" dirty="0"/>
              <a:t>.</a:t>
            </a:r>
          </a:p>
          <a:p>
            <a:r>
              <a:rPr lang="de-DE" dirty="0"/>
              <a:t>40 </a:t>
            </a:r>
            <a:r>
              <a:rPr lang="de-DE" dirty="0" err="1"/>
              <a:t>accepted</a:t>
            </a:r>
            <a:r>
              <a:rPr lang="de-DE" dirty="0"/>
              <a:t> </a:t>
            </a:r>
            <a:r>
              <a:rPr lang="de-DE" dirty="0" err="1"/>
              <a:t>registrations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MetService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.</a:t>
            </a:r>
          </a:p>
          <a:p>
            <a:r>
              <a:rPr lang="de-DE" dirty="0" err="1"/>
              <a:t>Preparation</a:t>
            </a:r>
            <a:r>
              <a:rPr lang="de-DE" dirty="0"/>
              <a:t> and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proven</a:t>
            </a:r>
            <a:r>
              <a:rPr lang="de-DE" dirty="0"/>
              <a:t> </a:t>
            </a:r>
            <a:r>
              <a:rPr lang="de-DE" dirty="0" err="1"/>
              <a:t>Exercise</a:t>
            </a:r>
            <a:r>
              <a:rPr lang="de-DE" dirty="0"/>
              <a:t> Team. This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support </a:t>
            </a:r>
            <a:r>
              <a:rPr lang="de-DE" dirty="0" err="1"/>
              <a:t>from</a:t>
            </a:r>
            <a:r>
              <a:rPr lang="de-DE" dirty="0"/>
              <a:t> Daniel Rieger.</a:t>
            </a:r>
          </a:p>
          <a:p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on ECMWF Computer </a:t>
            </a:r>
            <a:r>
              <a:rPr lang="de-DE" dirty="0" err="1"/>
              <a:t>again</a:t>
            </a:r>
            <a:r>
              <a:rPr lang="de-DE" dirty="0"/>
              <a:t>.</a:t>
            </a:r>
          </a:p>
          <a:p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scheduling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(</a:t>
            </a:r>
            <a:r>
              <a:rPr lang="de-DE" dirty="0" err="1"/>
              <a:t>ecFlow</a:t>
            </a:r>
            <a:r>
              <a:rPr lang="de-DE" dirty="0"/>
              <a:t>)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elaboration</a:t>
            </a:r>
            <a:r>
              <a:rPr lang="de-DE" dirty="0"/>
              <a:t>.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8BA6E-EA18-4E9C-820B-30BBCBF0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BA20A-E2F0-4EE9-B403-41FCA221E7F5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C7ECAA-9A1B-4AD9-886C-4B191464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D8B5FA-D608-4D1F-A4A5-239143EB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8D804-D2B5-4A57-8E92-1279D67E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 2025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11F065-A3C1-433B-84BD-4C3E332D3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12" y="2160240"/>
            <a:ext cx="5626828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90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8D804-D2B5-4A57-8E92-1279D67E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 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D53186-D9CA-40F0-B05A-13EFB4FAE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principle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NWP Model Training </a:t>
            </a:r>
            <a:r>
              <a:rPr lang="de-DE" dirty="0" err="1"/>
              <a:t>again</a:t>
            </a:r>
            <a:r>
              <a:rPr lang="de-DE" dirty="0"/>
              <a:t> was a </a:t>
            </a:r>
            <a:r>
              <a:rPr lang="de-DE" dirty="0" err="1"/>
              <a:t>success</a:t>
            </a:r>
            <a:r>
              <a:rPr lang="de-DE" dirty="0"/>
              <a:t>, BUT: </a:t>
            </a:r>
          </a:p>
          <a:p>
            <a:pPr lvl="1"/>
            <a:r>
              <a:rPr lang="de-DE" dirty="0" err="1"/>
              <a:t>Only</a:t>
            </a:r>
            <a:r>
              <a:rPr lang="de-DE" dirty="0"/>
              <a:t> 13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About 10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cancelled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registration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(due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visa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15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not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! </a:t>
            </a:r>
          </a:p>
          <a:p>
            <a:pPr lvl="1"/>
            <a:r>
              <a:rPr lang="de-DE" dirty="0"/>
              <a:t>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all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reason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not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: </a:t>
            </a:r>
          </a:p>
          <a:p>
            <a:pPr lvl="2"/>
            <a:r>
              <a:rPr lang="de-DE" dirty="0"/>
              <a:t>At least </a:t>
            </a:r>
            <a:r>
              <a:rPr lang="de-DE" dirty="0" err="1"/>
              <a:t>they</a:t>
            </a:r>
            <a:r>
              <a:rPr lang="de-DE" dirty="0"/>
              <a:t> all </a:t>
            </a:r>
            <a:r>
              <a:rPr lang="de-DE" dirty="0" err="1"/>
              <a:t>answered</a:t>
            </a:r>
            <a:r>
              <a:rPr lang="de-DE" dirty="0"/>
              <a:t>! </a:t>
            </a:r>
          </a:p>
          <a:p>
            <a:pPr lvl="2"/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visa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.</a:t>
            </a:r>
          </a:p>
          <a:p>
            <a:pPr lvl="2"/>
            <a:endParaRPr lang="de-DE" sz="800" dirty="0"/>
          </a:p>
          <a:p>
            <a:r>
              <a:rPr lang="de-DE" dirty="0"/>
              <a:t>At DWD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NWP Model Training at DWD</a:t>
            </a:r>
          </a:p>
          <a:p>
            <a:endParaRPr lang="de-DE" sz="800" dirty="0"/>
          </a:p>
          <a:p>
            <a:r>
              <a:rPr lang="de-DE" dirty="0" err="1"/>
              <a:t>Aftermath</a:t>
            </a:r>
            <a:r>
              <a:rPr lang="de-DE" dirty="0"/>
              <a:t>: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institute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in </a:t>
            </a:r>
            <a:r>
              <a:rPr lang="de-DE" dirty="0" err="1"/>
              <a:t>using</a:t>
            </a:r>
            <a:r>
              <a:rPr lang="de-DE" dirty="0"/>
              <a:t> ICON: </a:t>
            </a:r>
          </a:p>
          <a:p>
            <a:pPr lvl="1"/>
            <a:r>
              <a:rPr lang="de-DE" dirty="0"/>
              <a:t>IGAD Climate </a:t>
            </a:r>
            <a:r>
              <a:rPr lang="de-DE" dirty="0" err="1"/>
              <a:t>Prediction</a:t>
            </a:r>
            <a:r>
              <a:rPr lang="de-DE" dirty="0"/>
              <a:t> and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Centre</a:t>
            </a:r>
            <a:r>
              <a:rPr lang="de-DE" dirty="0"/>
              <a:t> (ICPAC)</a:t>
            </a:r>
          </a:p>
          <a:p>
            <a:pPr lvl="1"/>
            <a:r>
              <a:rPr lang="de-DE" dirty="0"/>
              <a:t>(in </a:t>
            </a:r>
            <a:r>
              <a:rPr lang="de-DE" dirty="0" err="1"/>
              <a:t>addition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ASECNA, ACMAD)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8BA6E-EA18-4E9C-820B-30BBCBF0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DD55F-55EE-4C5C-A4C4-B98AEE215350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D8B5FA-D608-4D1F-A4A5-239143EB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C7ECAA-9A1B-4AD9-886C-4B191464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7918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2DC326F-B22C-CC72-E533-19B05B2CE1A0}"/>
              </a:ext>
            </a:extLst>
          </p:cNvPr>
          <p:cNvSpPr txBox="1">
            <a:spLocks/>
          </p:cNvSpPr>
          <p:nvPr/>
        </p:nvSpPr>
        <p:spPr bwMode="auto">
          <a:xfrm>
            <a:off x="360000" y="1800000"/>
            <a:ext cx="5303952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kern="0" dirty="0" err="1"/>
              <a:t>Modified</a:t>
            </a:r>
            <a:r>
              <a:rPr lang="de-DE" kern="0" dirty="0"/>
              <a:t> </a:t>
            </a:r>
            <a:r>
              <a:rPr lang="de-DE" kern="0" dirty="0" err="1"/>
              <a:t>timetable</a:t>
            </a:r>
            <a:r>
              <a:rPr lang="de-DE" kern="0" dirty="0"/>
              <a:t> </a:t>
            </a:r>
            <a:r>
              <a:rPr lang="de-DE" kern="0" dirty="0" err="1"/>
              <a:t>compared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</a:t>
            </a:r>
            <a:r>
              <a:rPr lang="de-DE" kern="0" dirty="0" err="1"/>
              <a:t>former</a:t>
            </a:r>
            <a:r>
              <a:rPr lang="de-DE" kern="0" dirty="0"/>
              <a:t> </a:t>
            </a:r>
            <a:r>
              <a:rPr lang="de-DE" kern="0" dirty="0" err="1"/>
              <a:t>years</a:t>
            </a:r>
            <a:r>
              <a:rPr lang="de-DE" kern="0" dirty="0"/>
              <a:t>:</a:t>
            </a:r>
          </a:p>
          <a:p>
            <a:r>
              <a:rPr lang="de-DE" kern="0" dirty="0" err="1"/>
              <a:t>Already</a:t>
            </a:r>
            <a:r>
              <a:rPr lang="de-DE" kern="0" dirty="0"/>
              <a:t> </a:t>
            </a:r>
            <a:r>
              <a:rPr lang="de-DE" kern="0" dirty="0" err="1"/>
              <a:t>started</a:t>
            </a:r>
            <a:r>
              <a:rPr lang="de-DE" kern="0" dirty="0"/>
              <a:t> on Monday </a:t>
            </a:r>
            <a:r>
              <a:rPr lang="de-DE" kern="0" dirty="0" err="1"/>
              <a:t>morning</a:t>
            </a:r>
            <a:r>
              <a:rPr lang="de-DE" kern="0" dirty="0"/>
              <a:t>.</a:t>
            </a:r>
          </a:p>
          <a:p>
            <a:r>
              <a:rPr lang="de-DE" kern="0" dirty="0"/>
              <a:t>But still time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exercises</a:t>
            </a:r>
            <a:r>
              <a:rPr lang="de-DE" kern="0" dirty="0"/>
              <a:t> </a:t>
            </a:r>
            <a:r>
              <a:rPr lang="de-DE" kern="0" dirty="0" err="1"/>
              <a:t>is</a:t>
            </a:r>
            <a:r>
              <a:rPr lang="de-DE" kern="0" dirty="0"/>
              <a:t> </a:t>
            </a:r>
            <a:r>
              <a:rPr lang="de-DE" kern="0" dirty="0" err="1"/>
              <a:t>rather</a:t>
            </a:r>
            <a:r>
              <a:rPr lang="de-DE" kern="0" dirty="0"/>
              <a:t> </a:t>
            </a:r>
            <a:r>
              <a:rPr lang="de-DE" kern="0" dirty="0" err="1"/>
              <a:t>short</a:t>
            </a:r>
            <a:r>
              <a:rPr lang="de-DE" kern="0" dirty="0"/>
              <a:t>.</a:t>
            </a:r>
          </a:p>
          <a:p>
            <a:endParaRPr lang="de-DE" kern="0" dirty="0"/>
          </a:p>
          <a:p>
            <a:pPr marL="0" indent="0">
              <a:buNone/>
            </a:pPr>
            <a:r>
              <a:rPr lang="de-DE" kern="0" dirty="0"/>
              <a:t>Challenges:</a:t>
            </a:r>
          </a:p>
          <a:p>
            <a:r>
              <a:rPr lang="de-DE" kern="0" dirty="0" err="1"/>
              <a:t>How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fit all material in </a:t>
            </a:r>
            <a:r>
              <a:rPr lang="de-DE" kern="0" dirty="0" err="1"/>
              <a:t>one</a:t>
            </a:r>
            <a:r>
              <a:rPr lang="de-DE" kern="0" dirty="0"/>
              <a:t> </a:t>
            </a:r>
            <a:r>
              <a:rPr lang="de-DE" kern="0" dirty="0" err="1"/>
              <a:t>week</a:t>
            </a:r>
            <a:r>
              <a:rPr lang="de-DE" kern="0" dirty="0"/>
              <a:t>?</a:t>
            </a:r>
          </a:p>
          <a:p>
            <a:r>
              <a:rPr lang="de-DE" kern="0" dirty="0"/>
              <a:t>Knowledge in Linux and </a:t>
            </a:r>
            <a:r>
              <a:rPr lang="de-DE" kern="0" dirty="0" err="1"/>
              <a:t>shell</a:t>
            </a:r>
            <a:r>
              <a:rPr lang="de-DE" kern="0" dirty="0"/>
              <a:t> </a:t>
            </a:r>
            <a:r>
              <a:rPr lang="de-DE" kern="0" dirty="0" err="1"/>
              <a:t>scripts</a:t>
            </a:r>
            <a:r>
              <a:rPr lang="de-DE" kern="0" dirty="0"/>
              <a:t>.</a:t>
            </a:r>
          </a:p>
          <a:p>
            <a:endParaRPr lang="de-DE" kern="0" dirty="0"/>
          </a:p>
          <a:p>
            <a:pPr marL="0" indent="0">
              <a:buNone/>
            </a:pPr>
            <a:r>
              <a:rPr lang="de-DE" kern="0" dirty="0"/>
              <a:t>Advantage </a:t>
            </a:r>
            <a:r>
              <a:rPr lang="de-DE" kern="0" dirty="0" err="1"/>
              <a:t>this</a:t>
            </a:r>
            <a:r>
              <a:rPr lang="de-DE" kern="0" dirty="0"/>
              <a:t> </a:t>
            </a:r>
            <a:r>
              <a:rPr lang="de-DE" kern="0" dirty="0" err="1"/>
              <a:t>year</a:t>
            </a:r>
            <a:r>
              <a:rPr lang="de-DE" kern="0" dirty="0"/>
              <a:t>:</a:t>
            </a:r>
          </a:p>
          <a:p>
            <a:r>
              <a:rPr lang="de-DE" kern="0" dirty="0" err="1"/>
              <a:t>Had</a:t>
            </a:r>
            <a:r>
              <a:rPr lang="de-DE" kern="0" dirty="0"/>
              <a:t> 5 </a:t>
            </a:r>
            <a:r>
              <a:rPr lang="de-DE" kern="0" dirty="0" err="1"/>
              <a:t>tutors</a:t>
            </a:r>
            <a:r>
              <a:rPr lang="de-DE" kern="0" dirty="0"/>
              <a:t> </a:t>
            </a:r>
            <a:r>
              <a:rPr lang="de-DE" kern="0" dirty="0" err="1"/>
              <a:t>for</a:t>
            </a:r>
            <a:r>
              <a:rPr lang="de-DE" kern="0" dirty="0"/>
              <a:t> 13 </a:t>
            </a:r>
            <a:r>
              <a:rPr lang="de-DE" kern="0" dirty="0" err="1"/>
              <a:t>participants</a:t>
            </a:r>
            <a:endParaRPr lang="de-DE" kern="0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A43D1DC-E2FD-40DB-8622-00602FBAF0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31453" r="25001" b="27415"/>
          <a:stretch/>
        </p:blipFill>
        <p:spPr>
          <a:xfrm>
            <a:off x="5472056" y="1268853"/>
            <a:ext cx="6240568" cy="468042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58A42-7F20-D9AB-B89D-A72549C3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92E71-3597-479E-9484-20868B8775C7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EE7546-A63C-10C9-DF3A-8BED6C69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6FAF65-28A5-B579-A860-0068F3CF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FDAAC9-611D-191D-9397-34C07876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Table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579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D3820-608B-4ECC-8FCF-1A88F04F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Training: Summary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MetServices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A04328-E924-4FFB-B6C0-0A76A1B7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COSMO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years</a:t>
            </a:r>
            <a:r>
              <a:rPr lang="de-DE" dirty="0"/>
              <a:t>).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/>
              <a:t>Scheduling and </a:t>
            </a:r>
            <a:r>
              <a:rPr lang="de-DE" dirty="0" err="1"/>
              <a:t>ecflow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elaboration</a:t>
            </a:r>
            <a:r>
              <a:rPr lang="de-DE" dirty="0"/>
              <a:t>. Sascha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on a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ecflow</a:t>
            </a:r>
            <a:r>
              <a:rPr lang="de-DE" dirty="0"/>
              <a:t>-suite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ICON-LAM.</a:t>
            </a:r>
          </a:p>
          <a:p>
            <a:pPr lvl="1"/>
            <a:endParaRPr lang="de-DE" dirty="0"/>
          </a:p>
          <a:p>
            <a:pPr marL="57150" indent="0">
              <a:buNone/>
            </a:pP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Training: </a:t>
            </a:r>
          </a:p>
          <a:p>
            <a:pPr indent="-285750"/>
            <a:r>
              <a:rPr lang="de-DE" dirty="0"/>
              <a:t>Working </a:t>
            </a:r>
            <a:r>
              <a:rPr lang="de-DE" dirty="0" err="1"/>
              <a:t>closely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Nigeria, Botswana and Zimbabwe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an operational ICON-LAM </a:t>
            </a:r>
            <a:r>
              <a:rPr lang="de-DE" dirty="0" err="1"/>
              <a:t>application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More countries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Egypt, Georgia, Malawi, Pakistan, </a:t>
            </a:r>
            <a:r>
              <a:rPr lang="de-DE" dirty="0" err="1"/>
              <a:t>Tanzania</a:t>
            </a:r>
            <a:r>
              <a:rPr lang="de-DE" dirty="0"/>
              <a:t>, Turkmenistan, Ukraine, </a:t>
            </a:r>
            <a:r>
              <a:rPr lang="de-DE" dirty="0" err="1"/>
              <a:t>Uzbekistan</a:t>
            </a:r>
            <a:r>
              <a:rPr lang="de-DE" dirty="0"/>
              <a:t> (still </a:t>
            </a:r>
            <a:r>
              <a:rPr lang="de-DE" dirty="0" err="1"/>
              <a:t>using</a:t>
            </a:r>
            <a:r>
              <a:rPr lang="de-DE" dirty="0"/>
              <a:t> COSMO </a:t>
            </a:r>
            <a:r>
              <a:rPr lang="de-DE" dirty="0" err="1"/>
              <a:t>or</a:t>
            </a:r>
            <a:r>
              <a:rPr lang="de-DE" dirty="0"/>
              <a:t> at least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DWD)</a:t>
            </a:r>
          </a:p>
          <a:p>
            <a:pPr lvl="1"/>
            <a:r>
              <a:rPr lang="de-DE" dirty="0"/>
              <a:t>Indonesia, </a:t>
            </a:r>
            <a:r>
              <a:rPr lang="de-DE" dirty="0" err="1"/>
              <a:t>Kenya</a:t>
            </a:r>
            <a:r>
              <a:rPr lang="de-DE" dirty="0"/>
              <a:t>, Madagascar, Mozambique, Namibia, Philippines, Vietnam (</a:t>
            </a:r>
            <a:r>
              <a:rPr lang="de-DE" dirty="0" err="1"/>
              <a:t>former</a:t>
            </a:r>
            <a:r>
              <a:rPr lang="de-DE" dirty="0"/>
              <a:t> COSMO </a:t>
            </a:r>
            <a:r>
              <a:rPr lang="de-DE" dirty="0" err="1"/>
              <a:t>users</a:t>
            </a:r>
            <a:r>
              <a:rPr lang="de-DE" dirty="0"/>
              <a:t>)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C5C0E-CF7F-4524-B32F-8E1CA283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5FB7F-37CE-40ED-9614-AD44D3598F58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5948FB-D5CF-4068-A515-4C73883D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9AE7D-B394-4481-8309-A574D55D12C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2C3BE3-FB4F-4D89-9C52-10EB209A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95654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C941C-9051-459B-9182-4BB6FD8D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 </a:t>
            </a:r>
            <a:r>
              <a:rPr lang="de-DE" dirty="0" err="1"/>
              <a:t>for</a:t>
            </a:r>
            <a:r>
              <a:rPr lang="de-DE" dirty="0"/>
              <a:t> Academia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A5B788-9C42-482C-BDB0-9131F5CDA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Academia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Training was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natESM</a:t>
            </a:r>
            <a:r>
              <a:rPr lang="de-DE"/>
              <a:t> Project </a:t>
            </a:r>
            <a:r>
              <a:rPr lang="de-DE" dirty="0"/>
              <a:t>in Hamburg at DKRZ.</a:t>
            </a:r>
          </a:p>
          <a:p>
            <a:endParaRPr lang="de-DE" dirty="0"/>
          </a:p>
          <a:p>
            <a:r>
              <a:rPr lang="de-DE" dirty="0"/>
              <a:t>Material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Training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CC BY-NC-ND 4.0 </a:t>
            </a:r>
            <a:r>
              <a:rPr lang="de-DE" dirty="0" err="1"/>
              <a:t>license</a:t>
            </a:r>
            <a:r>
              <a:rPr lang="de-DE" dirty="0"/>
              <a:t> (Attribution-</a:t>
            </a:r>
            <a:r>
              <a:rPr lang="de-DE" dirty="0" err="1"/>
              <a:t>NonCommercial</a:t>
            </a:r>
            <a:r>
              <a:rPr lang="de-DE" dirty="0"/>
              <a:t>-</a:t>
            </a:r>
            <a:r>
              <a:rPr lang="de-DE" dirty="0" err="1"/>
              <a:t>NoDerivatives</a:t>
            </a:r>
            <a:r>
              <a:rPr lang="de-DE" dirty="0"/>
              <a:t> 4.0 International)</a:t>
            </a:r>
          </a:p>
          <a:p>
            <a:pPr lvl="1"/>
            <a:r>
              <a:rPr lang="de-DE" dirty="0">
                <a:hlinkClick r:id="rId2"/>
              </a:rPr>
              <a:t>https://gitlab.dkrz.de/icon-training/icon-training-2025-scripts</a:t>
            </a:r>
            <a:r>
              <a:rPr lang="de-DE" dirty="0"/>
              <a:t>: </a:t>
            </a:r>
            <a:r>
              <a:rPr lang="de-DE" dirty="0" err="1"/>
              <a:t>see</a:t>
            </a:r>
            <a:r>
              <a:rPr lang="de-DE" dirty="0"/>
              <a:t> also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rendered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Also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Jupyter</a:t>
            </a:r>
            <a:r>
              <a:rPr lang="de-DE" dirty="0"/>
              <a:t> Notebooks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accessed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Tutorial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available</a:t>
            </a:r>
            <a:r>
              <a:rPr lang="de-DE" dirty="0"/>
              <a:t>: Tutorial 2025:</a:t>
            </a:r>
          </a:p>
          <a:p>
            <a:pPr lvl="1"/>
            <a:r>
              <a:rPr lang="de-DE" dirty="0">
                <a:hlinkClick r:id="rId3"/>
              </a:rPr>
              <a:t>https://www.dwd.de/DE/leistungen/nwv_icon_tutorial/pdf_einzelbaende/icon_tutorial2025.html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4B523-7762-48C0-9EB2-534DFFD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E5FD6-2233-4A25-8EA7-E460FCC19193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2FAB23-34D5-4931-B184-D3C27D23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39015D-4A08-473F-B54C-50D1108E5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7665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on ATOS (ECMWF)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145184-94E9-4DAC-B205-591A6BB77DD8}" type="datetime1">
              <a:rPr lang="de-DE" smtClean="0"/>
              <a:t>05.09.2025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26133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231AD-F173-4195-BB95-117299ED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Compiler Wrappers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6DA12F-E5DC-4894-AEA8-0A95283F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atos2020.gcc-11.2.0, atos2020.intel-2021.4</a:t>
            </a:r>
          </a:p>
          <a:p>
            <a:r>
              <a:rPr lang="de-DE" dirty="0" err="1"/>
              <a:t>removed</a:t>
            </a:r>
            <a:r>
              <a:rPr lang="de-DE" dirty="0"/>
              <a:t> explicit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libraries</a:t>
            </a:r>
            <a:r>
              <a:rPr lang="de-DE" dirty="0"/>
              <a:t> </a:t>
            </a:r>
            <a:r>
              <a:rPr lang="de-DE" dirty="0" err="1"/>
              <a:t>used</a:t>
            </a:r>
            <a:endParaRPr lang="de-DE" dirty="0"/>
          </a:p>
          <a:p>
            <a:r>
              <a:rPr lang="de-DE" dirty="0" err="1"/>
              <a:t>included</a:t>
            </a:r>
            <a:r>
              <a:rPr lang="de-DE" dirty="0"/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libfyaml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coupling</a:t>
            </a:r>
            <a:r>
              <a:rPr lang="de-DE" dirty="0"/>
              <a:t> (</a:t>
            </a:r>
            <a:r>
              <a:rPr lang="de-DE" dirty="0" err="1"/>
              <a:t>yac</a:t>
            </a:r>
            <a:r>
              <a:rPr lang="de-DE" dirty="0"/>
              <a:t>): 	but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enable-coupling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activated</a:t>
            </a:r>
            <a:endParaRPr lang="de-DE" dirty="0"/>
          </a:p>
          <a:p>
            <a:r>
              <a:rPr lang="de-DE" dirty="0" err="1"/>
              <a:t>included</a:t>
            </a:r>
            <a:r>
              <a:rPr lang="de-DE" dirty="0"/>
              <a:t> 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RTTOV</a:t>
            </a:r>
            <a:r>
              <a:rPr lang="de-DE" dirty="0"/>
              <a:t> (private </a:t>
            </a:r>
            <a:r>
              <a:rPr lang="de-DE" dirty="0" err="1"/>
              <a:t>installation</a:t>
            </a:r>
            <a:r>
              <a:rPr lang="de-DE" dirty="0"/>
              <a:t>): 		but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enable-rttov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activated</a:t>
            </a:r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optionally</a:t>
            </a:r>
            <a:r>
              <a:rPr lang="de-DE" dirty="0"/>
              <a:t>) </a:t>
            </a:r>
            <a:r>
              <a:rPr lang="de-DE" dirty="0" err="1"/>
              <a:t>included</a:t>
            </a:r>
            <a:r>
              <a:rPr lang="de-DE" dirty="0"/>
              <a:t> python3 (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activated</a:t>
            </a:r>
            <a:r>
              <a:rPr lang="de-DE" dirty="0"/>
              <a:t>)</a:t>
            </a:r>
          </a:p>
          <a:p>
            <a:endParaRPr lang="de-DE" sz="800" dirty="0"/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atos2020.intel-2025.0</a:t>
            </a:r>
          </a:p>
          <a:p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Intel </a:t>
            </a:r>
            <a:r>
              <a:rPr lang="de-DE" dirty="0" err="1"/>
              <a:t>compiler</a:t>
            </a:r>
            <a:r>
              <a:rPr lang="de-DE" dirty="0"/>
              <a:t> (</a:t>
            </a:r>
            <a:r>
              <a:rPr lang="de-DE" dirty="0" err="1"/>
              <a:t>oneapi</a:t>
            </a:r>
            <a:r>
              <a:rPr lang="de-DE" dirty="0"/>
              <a:t>: </a:t>
            </a:r>
            <a:r>
              <a:rPr lang="de-DE" dirty="0" err="1"/>
              <a:t>intel-llvm</a:t>
            </a:r>
            <a:r>
              <a:rPr lang="de-DE" dirty="0"/>
              <a:t>) 2025.0</a:t>
            </a:r>
          </a:p>
          <a:p>
            <a:r>
              <a:rPr lang="de-DE" dirty="0"/>
              <a:t>Still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reproducibility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ecrad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OpenMP</a:t>
            </a:r>
            <a:endParaRPr lang="de-DE" dirty="0"/>
          </a:p>
          <a:p>
            <a:endParaRPr lang="de-DE" sz="800" dirty="0"/>
          </a:p>
          <a:p>
            <a:pPr marL="0" indent="0">
              <a:buNone/>
            </a:pPr>
            <a:r>
              <a:rPr lang="de-DE" dirty="0"/>
              <a:t>Not </a:t>
            </a:r>
            <a:r>
              <a:rPr lang="de-DE" dirty="0" err="1"/>
              <a:t>provided</a:t>
            </a:r>
            <a:r>
              <a:rPr lang="de-DE" dirty="0"/>
              <a:t>: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atos2020.gcc-14.2.0</a:t>
            </a:r>
            <a:r>
              <a:rPr lang="de-DE" dirty="0"/>
              <a:t>: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compiler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buggy</a:t>
            </a:r>
            <a:r>
              <a:rPr lang="de-DE" dirty="0"/>
              <a:t> (</a:t>
            </a:r>
            <a:r>
              <a:rPr lang="de-DE" dirty="0" err="1"/>
              <a:t>crashes</a:t>
            </a:r>
            <a:r>
              <a:rPr lang="de-DE" dirty="0"/>
              <a:t> in a </a:t>
            </a:r>
            <a:r>
              <a:rPr lang="de-DE" dirty="0" err="1"/>
              <a:t>turbulence</a:t>
            </a:r>
            <a:r>
              <a:rPr lang="de-DE" dirty="0"/>
              <a:t> </a:t>
            </a:r>
            <a:r>
              <a:rPr lang="de-DE" dirty="0" err="1"/>
              <a:t>routine</a:t>
            </a:r>
            <a:r>
              <a:rPr lang="de-DE" dirty="0"/>
              <a:t>)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atos2020.gcc-15.1.0</a:t>
            </a:r>
            <a:r>
              <a:rPr lang="de-DE" dirty="0"/>
              <a:t>: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ICON, but not all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libraries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yet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9BE8C9-9AF7-482A-BA89-0506B9B4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E5FD6-2233-4A25-8EA7-E460FCC19193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AD1A1F-511E-4992-A3CC-C7B780A8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03246F-A06A-4F37-8503-50BEAB7BF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5406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859466" y="1196752"/>
            <a:ext cx="24945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Thank</a:t>
            </a:r>
            <a:r>
              <a:rPr lang="de-DE" altLang="de-DE" sz="2400" dirty="0"/>
              <a:t> </a:t>
            </a:r>
            <a:r>
              <a:rPr lang="de-DE" altLang="de-DE" sz="2400" dirty="0" err="1"/>
              <a:t>you</a:t>
            </a:r>
            <a:r>
              <a:rPr lang="de-DE" altLang="de-DE" sz="2400" dirty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for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your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attention</a:t>
            </a:r>
            <a:endParaRPr lang="de-DE" altLang="de-DE" sz="24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BEA4F-E31F-497F-930A-017A48D6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Latest</a:t>
            </a:r>
            <a:r>
              <a:rPr lang="de-DE" dirty="0"/>
              <a:t> ICON Releases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CCBD91A-544F-4F49-8D20-6762C7D20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NOTE: </a:t>
            </a:r>
          </a:p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not on </a:t>
            </a:r>
            <a:r>
              <a:rPr lang="de-DE" dirty="0" err="1"/>
              <a:t>contents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ICON, just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remarks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yourself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.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on </a:t>
            </a:r>
            <a:r>
              <a:rPr lang="de-DE" dirty="0" err="1"/>
              <a:t>latest</a:t>
            </a:r>
            <a:r>
              <a:rPr lang="de-DE" dirty="0"/>
              <a:t> ICON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Daniel Riegers </a:t>
            </a:r>
            <a:r>
              <a:rPr lang="de-DE" dirty="0" err="1"/>
              <a:t>presentation</a:t>
            </a:r>
            <a:r>
              <a:rPr lang="de-DE" dirty="0"/>
              <a:t> on „ICON News“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7EAEEE-5084-42FD-8B1C-24086496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A13B2-30D5-4A5B-8CDD-FB4E9D7FCDA1}" type="datetime1">
              <a:rPr lang="de-DE" smtClean="0"/>
              <a:t>05.09.2025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7698B7-12C6-48CA-8C8E-746326D5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AE8C-F7FB-4C6A-AB05-02B99ABF673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1E67D3-3E4B-46FB-8B84-6311031F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568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2E383-26D2-4961-94A5-2C22EE72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Repositories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B1965-AB42-4E6C-AB67-1816CA33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https://gitlab.dkrz.de/icon/icon-nwp</a:t>
            </a:r>
            <a:endParaRPr lang="de-DE" dirty="0"/>
          </a:p>
          <a:p>
            <a:r>
              <a:rPr lang="de-DE" dirty="0"/>
              <a:t>Private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NWP </a:t>
            </a:r>
            <a:r>
              <a:rPr lang="de-DE" dirty="0" err="1"/>
              <a:t>developments</a:t>
            </a:r>
            <a:r>
              <a:rPr lang="de-DE" dirty="0"/>
              <a:t>;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COSMO </a:t>
            </a:r>
            <a:r>
              <a:rPr lang="de-DE" dirty="0" err="1"/>
              <a:t>developers</a:t>
            </a:r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on: </a:t>
            </a:r>
            <a:r>
              <a:rPr lang="de-DE" dirty="0">
                <a:hlinkClick r:id="rId3"/>
              </a:rPr>
              <a:t>https://gitlab.dkrz.de/icon/icon-nwp/-/merge_requests</a:t>
            </a:r>
            <a:endParaRPr lang="de-DE" dirty="0"/>
          </a:p>
          <a:p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happened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https://gitlab.dkrz.de/icon/icon-nwp/-/commits/master?ref_type=heads</a:t>
            </a:r>
            <a:endParaRPr lang="de-DE" dirty="0"/>
          </a:p>
          <a:p>
            <a:pPr marL="457200" lvl="1" indent="0">
              <a:buNone/>
            </a:pPr>
            <a:r>
              <a:rPr lang="de-DE" dirty="0" err="1"/>
              <a:t>Clicking</a:t>
            </a:r>
            <a:r>
              <a:rPr lang="de-DE" dirty="0"/>
              <a:t> on a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commit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a link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(</a:t>
            </a:r>
            <a:r>
              <a:rPr lang="de-DE" dirty="0" err="1"/>
              <a:t>hopefully</a:t>
            </a:r>
            <a:r>
              <a:rPr lang="de-DE" dirty="0"/>
              <a:t>)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:   „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xyz</a:t>
            </a:r>
            <a:r>
              <a:rPr lang="de-DE" dirty="0"/>
              <a:t>“</a:t>
            </a:r>
          </a:p>
          <a:p>
            <a:r>
              <a:rPr lang="de-DE" dirty="0">
                <a:sym typeface="Wingdings" panose="05000000000000000000" pitchFamily="2" charset="2"/>
              </a:rPr>
              <a:t>Special tags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DWD and MCH operational </a:t>
            </a:r>
            <a:r>
              <a:rPr lang="de-DE" dirty="0" err="1">
                <a:sym typeface="Wingdings" panose="05000000000000000000" pitchFamily="2" charset="2"/>
              </a:rPr>
              <a:t>versions</a:t>
            </a:r>
            <a:r>
              <a:rPr lang="de-DE" dirty="0">
                <a:sym typeface="Wingdings" panose="05000000000000000000" pitchFamily="2" charset="2"/>
              </a:rPr>
              <a:t>. More </a:t>
            </a:r>
            <a:r>
              <a:rPr lang="de-DE" dirty="0" err="1">
                <a:sym typeface="Wingdings" panose="05000000000000000000" pitchFamily="2" charset="2"/>
              </a:rPr>
              <a:t>information</a:t>
            </a:r>
            <a:r>
              <a:rPr lang="de-DE" dirty="0">
                <a:sym typeface="Wingdings" panose="05000000000000000000" pitchFamily="2" charset="2"/>
              </a:rPr>
              <a:t> on DWD </a:t>
            </a:r>
            <a:r>
              <a:rPr lang="de-DE" dirty="0" err="1">
                <a:sym typeface="Wingdings" panose="05000000000000000000" pitchFamily="2" charset="2"/>
              </a:rPr>
              <a:t>versions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  <a:hlinkClick r:id="rId5"/>
              </a:rPr>
              <a:t>https://gitlab.dkrz.de/icon/wiki/-/wikis/ICON-NWP-operational-release-tags</a:t>
            </a: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>
                <a:hlinkClick r:id="rId6"/>
              </a:rPr>
              <a:t>https://gitlab.dkrz.de/icon/icon</a:t>
            </a:r>
            <a:endParaRPr lang="de-DE" dirty="0"/>
          </a:p>
          <a:p>
            <a:r>
              <a:rPr lang="de-DE" dirty="0"/>
              <a:t>Private „</a:t>
            </a:r>
            <a:r>
              <a:rPr lang="de-DE" dirty="0" err="1"/>
              <a:t>upstream</a:t>
            </a:r>
            <a:r>
              <a:rPr lang="de-DE" dirty="0"/>
              <a:t>“ </a:t>
            </a:r>
            <a:r>
              <a:rPr lang="de-DE" dirty="0" err="1"/>
              <a:t>repository</a:t>
            </a:r>
            <a:r>
              <a:rPr lang="de-DE" dirty="0"/>
              <a:t>; </a:t>
            </a:r>
            <a:r>
              <a:rPr lang="de-DE" dirty="0" err="1"/>
              <a:t>parent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icon-nwp</a:t>
            </a:r>
            <a:r>
              <a:rPr lang="de-DE" dirty="0"/>
              <a:t>, </a:t>
            </a:r>
            <a:r>
              <a:rPr lang="de-DE" dirty="0" err="1"/>
              <a:t>icon-mpim</a:t>
            </a:r>
            <a:r>
              <a:rPr lang="de-DE" dirty="0"/>
              <a:t> (and </a:t>
            </a:r>
            <a:r>
              <a:rPr lang="de-DE" dirty="0" err="1"/>
              <a:t>others</a:t>
            </a:r>
            <a:r>
              <a:rPr lang="de-DE" dirty="0"/>
              <a:t>)</a:t>
            </a:r>
          </a:p>
          <a:p>
            <a:r>
              <a:rPr lang="de-DE" dirty="0"/>
              <a:t>„Downstream“ </a:t>
            </a:r>
            <a:r>
              <a:rPr lang="de-DE" dirty="0" err="1"/>
              <a:t>repositories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synchronized</a:t>
            </a:r>
            <a:r>
              <a:rPr lang="de-DE" dirty="0"/>
              <a:t> at least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open source release</a:t>
            </a:r>
          </a:p>
          <a:p>
            <a:r>
              <a:rPr lang="de-DE" dirty="0"/>
              <a:t>Also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 and </a:t>
            </a:r>
            <a:r>
              <a:rPr lang="de-DE" dirty="0" err="1"/>
              <a:t>commits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5A099F-3793-44BC-BF76-22C7AD11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4C099-58A4-4E4A-A25A-5E20B2ED0069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BB2AC-B41B-4461-B5BC-5B7FF362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AA72C9-3579-42F6-9C71-CFAA9997E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5163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2E383-26D2-4961-94A5-2C22EE72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Repositories</a:t>
            </a:r>
            <a:r>
              <a:rPr lang="de-DE" dirty="0"/>
              <a:t> (II)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B1965-AB42-4E6C-AB67-1816CA33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https://gitlab.dkrz.de/icon/icon-model</a:t>
            </a:r>
            <a:endParaRPr lang="de-DE" dirty="0"/>
          </a:p>
          <a:p>
            <a:r>
              <a:rPr lang="de-DE" dirty="0"/>
              <a:t>Public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open source </a:t>
            </a:r>
            <a:r>
              <a:rPr lang="de-DE" dirty="0" err="1"/>
              <a:t>releases</a:t>
            </a:r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 </a:t>
            </a:r>
            <a:r>
              <a:rPr lang="de-DE" dirty="0" err="1"/>
              <a:t>merge-requests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  <a:p>
            <a:endParaRPr lang="de-DE" sz="800" dirty="0"/>
          </a:p>
          <a:p>
            <a:r>
              <a:rPr lang="de-DE" dirty="0"/>
              <a:t>But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commits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 (at least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release)</a:t>
            </a:r>
          </a:p>
          <a:p>
            <a:pPr lvl="1"/>
            <a:r>
              <a:rPr lang="de-DE" dirty="0"/>
              <a:t> </a:t>
            </a:r>
            <a:r>
              <a:rPr lang="de-DE" sz="1600" dirty="0">
                <a:hlinkClick r:id="rId3"/>
              </a:rPr>
              <a:t>https://gitlab.dkrz.de/icon/icon-model/-/commits/release-2025.04-public?ref_type=heads</a:t>
            </a:r>
            <a:endParaRPr lang="de-DE" sz="1600" dirty="0"/>
          </a:p>
          <a:p>
            <a:pPr lvl="1"/>
            <a:r>
              <a:rPr lang="de-DE" dirty="0" err="1"/>
              <a:t>Clicking</a:t>
            </a:r>
            <a:r>
              <a:rPr lang="de-DE" dirty="0"/>
              <a:t> on a </a:t>
            </a:r>
            <a:r>
              <a:rPr lang="de-DE" dirty="0" err="1"/>
              <a:t>commit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commit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The link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private </a:t>
            </a:r>
            <a:r>
              <a:rPr lang="de-DE" dirty="0" err="1"/>
              <a:t>pages</a:t>
            </a:r>
            <a:r>
              <a:rPr lang="de-DE" dirty="0"/>
              <a:t>  </a:t>
            </a:r>
            <a:r>
              <a:rPr lang="de-DE" dirty="0">
                <a:sym typeface="Wingdings" panose="05000000000000000000" pitchFamily="2" charset="2"/>
              </a:rPr>
              <a:t></a:t>
            </a:r>
          </a:p>
          <a:p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„Download source code“</a:t>
            </a:r>
          </a:p>
          <a:p>
            <a:pPr lvl="1"/>
            <a:r>
              <a:rPr lang="de-DE" dirty="0"/>
              <a:t>The code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externals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contained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</a:t>
            </a:r>
            <a:r>
              <a:rPr lang="de-DE" dirty="0"/>
              <a:t>-files due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gitlab</a:t>
            </a:r>
            <a:r>
              <a:rPr lang="de-DE" dirty="0"/>
              <a:t>-problem</a:t>
            </a:r>
          </a:p>
          <a:p>
            <a:pPr lvl="1"/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clone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code: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https://gitlab.dkrz.de/icon/icon-model.git</a:t>
            </a:r>
            <a:endParaRPr lang="de-DE" dirty="0">
              <a:cs typeface="Courier New" panose="02070309020205020404" pitchFamily="49" charset="0"/>
            </a:endParaRPr>
          </a:p>
          <a:p>
            <a:pPr marL="57150" indent="0">
              <a:buNone/>
            </a:pPr>
            <a:r>
              <a:rPr lang="de-DE" dirty="0">
                <a:cs typeface="Courier New" panose="02070309020205020404" pitchFamily="49" charset="0"/>
              </a:rPr>
              <a:t>(Status </a:t>
            </a:r>
            <a:r>
              <a:rPr lang="de-DE" dirty="0" err="1">
                <a:cs typeface="Courier New" panose="02070309020205020404" pitchFamily="49" charset="0"/>
              </a:rPr>
              <a:t>as</a:t>
            </a:r>
            <a:r>
              <a:rPr lang="de-DE" dirty="0">
                <a:cs typeface="Courier New" panose="02070309020205020404" pitchFamily="49" charset="0"/>
              </a:rPr>
              <a:t> </a:t>
            </a:r>
            <a:r>
              <a:rPr lang="de-DE" dirty="0" err="1">
                <a:cs typeface="Courier New" panose="02070309020205020404" pitchFamily="49" charset="0"/>
              </a:rPr>
              <a:t>of</a:t>
            </a:r>
            <a:r>
              <a:rPr lang="de-DE" dirty="0">
                <a:cs typeface="Courier New" panose="02070309020205020404" pitchFamily="49" charset="0"/>
              </a:rPr>
              <a:t> August 2025)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5A099F-3793-44BC-BF76-22C7AD11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12E08-6EEC-46FE-B37D-3AF812D9D53C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BB2AC-B41B-4461-B5BC-5B7FF362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AA72C9-3579-42F6-9C71-CFAA9997E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903983-32D5-4089-8328-990FC0302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26" y="980728"/>
            <a:ext cx="4123538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98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66D302A2-D607-44D3-B937-102EA1699D33}"/>
              </a:ext>
            </a:extLst>
          </p:cNvPr>
          <p:cNvSpPr txBox="1">
            <a:spLocks/>
          </p:cNvSpPr>
          <p:nvPr/>
        </p:nvSpPr>
        <p:spPr bwMode="auto">
          <a:xfrm>
            <a:off x="359998" y="4788000"/>
            <a:ext cx="11626686" cy="10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cloning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branch</a:t>
            </a:r>
            <a:r>
              <a:rPr lang="de-DE" dirty="0"/>
              <a:t> and tag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.</a:t>
            </a:r>
          </a:p>
          <a:p>
            <a:r>
              <a:rPr lang="de-DE" dirty="0"/>
              <a:t>Fix in icon-2025.04-1-public: </a:t>
            </a:r>
            <a:r>
              <a:rPr lang="en-US" dirty="0"/>
              <a:t>Enables using spun-up </a:t>
            </a:r>
            <a:r>
              <a:rPr lang="en-US" dirty="0" err="1"/>
              <a:t>FLake</a:t>
            </a:r>
            <a:r>
              <a:rPr lang="en-US" dirty="0"/>
              <a:t> variables from first guess in MODE_COMBINED</a:t>
            </a:r>
          </a:p>
          <a:p>
            <a:r>
              <a:rPr lang="en-US" dirty="0"/>
              <a:t>Fix in icon-2025.04-2-public: Increase buffer size for auxiliary field during nest start</a:t>
            </a:r>
            <a:endParaRPr lang="de-DE" dirty="0"/>
          </a:p>
          <a:p>
            <a:pPr marL="0" indent="0">
              <a:buFont typeface="Wingdings" pitchFamily="2" charset="2"/>
              <a:buNone/>
            </a:pPr>
            <a:endParaRPr lang="de-DE" kern="0" dirty="0"/>
          </a:p>
          <a:p>
            <a:endParaRPr lang="de-DE" sz="1800" kern="0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5D4DC33-5338-45E5-9437-59704FA43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000" y="2340000"/>
            <a:ext cx="5724000" cy="2448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Tags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named</a:t>
            </a:r>
            <a:endParaRPr lang="de-DE" dirty="0"/>
          </a:p>
          <a:p>
            <a:r>
              <a:rPr lang="de-DE" dirty="0"/>
              <a:t>icon-2024.10-public			09.10.24</a:t>
            </a:r>
          </a:p>
          <a:p>
            <a:endParaRPr lang="de-DE" dirty="0"/>
          </a:p>
          <a:p>
            <a:r>
              <a:rPr lang="de-DE" dirty="0"/>
              <a:t>icon-2025.04-public			29.04.25</a:t>
            </a:r>
          </a:p>
          <a:p>
            <a:pPr lvl="1"/>
            <a:r>
              <a:rPr lang="de-DE" sz="1800" dirty="0"/>
              <a:t>icon-2025.04-1-public		28.05.25</a:t>
            </a:r>
          </a:p>
          <a:p>
            <a:pPr lvl="1"/>
            <a:r>
              <a:rPr lang="de-DE" sz="1800" dirty="0"/>
              <a:t>icon-2025.04-2-public		18.07.25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53EB8-DE29-40A7-A09C-7B37B2C6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7D2D8-31B0-429C-97C4-18ECA803EE50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3CD909-AF77-4C4F-B9F3-3ED9321F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C859A-0068-4504-9289-5B581E97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334E7E-F95E-4962-AE9A-9CA438B4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Branches</a:t>
            </a:r>
            <a:r>
              <a:rPr lang="de-DE" dirty="0"/>
              <a:t> – Tags </a:t>
            </a:r>
            <a:r>
              <a:rPr lang="de-DE" dirty="0">
                <a:sym typeface="Wingdings" panose="05000000000000000000" pitchFamily="2" charset="2"/>
              </a:rPr>
              <a:t> Releases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02C768-EEC1-4E58-A570-31BE978E7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724000" cy="2448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Branches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named</a:t>
            </a:r>
            <a:endParaRPr lang="de-DE" dirty="0"/>
          </a:p>
          <a:p>
            <a:r>
              <a:rPr lang="de-DE" dirty="0"/>
              <a:t>release-2024.10-public</a:t>
            </a:r>
          </a:p>
          <a:p>
            <a:endParaRPr lang="de-DE" dirty="0"/>
          </a:p>
          <a:p>
            <a:r>
              <a:rPr lang="de-DE" dirty="0"/>
              <a:t>release-2025.04-public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0ECB25B-39FB-4EAF-A9E5-38520A2AD18A}"/>
              </a:ext>
            </a:extLst>
          </p:cNvPr>
          <p:cNvSpPr txBox="1"/>
          <p:nvPr/>
        </p:nvSpPr>
        <p:spPr>
          <a:xfrm>
            <a:off x="252000" y="1800000"/>
            <a:ext cx="481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-model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16236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0FEFC-73B8-B865-0335-0C51DF5B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DWD ICON Tools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D320F7-5F08-89DB-AA53-786A1235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Version 2.7.0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26 March 2025</a:t>
            </a:r>
          </a:p>
          <a:p>
            <a:r>
              <a:rPr lang="de-DE" dirty="0"/>
              <a:t>Fix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kilometric</a:t>
            </a:r>
            <a:r>
              <a:rPr lang="de-DE" dirty="0"/>
              <a:t> </a:t>
            </a:r>
            <a:r>
              <a:rPr lang="de-DE" dirty="0" err="1"/>
              <a:t>grid</a:t>
            </a:r>
            <a:endParaRPr lang="de-DE" dirty="0"/>
          </a:p>
          <a:p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Version 2.8.0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30 </a:t>
            </a:r>
            <a:r>
              <a:rPr lang="de-DE" dirty="0" err="1"/>
              <a:t>July</a:t>
            </a:r>
            <a:r>
              <a:rPr lang="de-DE" dirty="0"/>
              <a:t> 2025</a:t>
            </a:r>
          </a:p>
          <a:p>
            <a:r>
              <a:rPr lang="de-DE" dirty="0" err="1"/>
              <a:t>gridgen</a:t>
            </a:r>
            <a:r>
              <a:rPr lang="de-DE" dirty="0"/>
              <a:t>: </a:t>
            </a:r>
            <a:r>
              <a:rPr lang="de-DE" dirty="0" err="1"/>
              <a:t>Modified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 </a:t>
            </a:r>
            <a:r>
              <a:rPr lang="de-DE" dirty="0" err="1"/>
              <a:t>sorting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edges</a:t>
            </a:r>
            <a:r>
              <a:rPr lang="de-DE" dirty="0"/>
              <a:t> and </a:t>
            </a:r>
            <a:r>
              <a:rPr lang="de-DE" dirty="0" err="1"/>
              <a:t>vertices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MPI </a:t>
            </a:r>
            <a:r>
              <a:rPr lang="de-DE" dirty="0" err="1"/>
              <a:t>communication</a:t>
            </a:r>
            <a:r>
              <a:rPr lang="de-DE" dirty="0"/>
              <a:t> in ICON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phase</a:t>
            </a:r>
            <a:endParaRPr lang="de-DE" dirty="0"/>
          </a:p>
          <a:p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naming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dimensions</a:t>
            </a:r>
            <a:r>
              <a:rPr lang="de-DE" dirty="0"/>
              <a:t> (</a:t>
            </a:r>
            <a:r>
              <a:rPr lang="de-DE" dirty="0" err="1"/>
              <a:t>ncells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ICON </a:t>
            </a:r>
            <a:r>
              <a:rPr lang="de-DE" dirty="0" err="1"/>
              <a:t>expects</a:t>
            </a:r>
            <a:r>
              <a:rPr lang="de-DE" dirty="0"/>
              <a:t> </a:t>
            </a:r>
            <a:r>
              <a:rPr lang="de-DE" dirty="0" err="1"/>
              <a:t>ncells</a:t>
            </a:r>
            <a:r>
              <a:rPr lang="de-DE" dirty="0"/>
              <a:t>)</a:t>
            </a:r>
          </a:p>
          <a:p>
            <a:r>
              <a:rPr lang="de-DE" dirty="0"/>
              <a:t>Proper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linear RBF </a:t>
            </a:r>
            <a:r>
              <a:rPr lang="de-DE" dirty="0" err="1"/>
              <a:t>kernel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NOTE:</a:t>
            </a:r>
          </a:p>
          <a:p>
            <a:r>
              <a:rPr lang="de-DE" dirty="0"/>
              <a:t>DWD </a:t>
            </a:r>
            <a:r>
              <a:rPr lang="de-DE" dirty="0" err="1"/>
              <a:t>does</a:t>
            </a:r>
            <a:r>
              <a:rPr lang="de-DE" dirty="0"/>
              <a:t> not support </a:t>
            </a:r>
            <a:r>
              <a:rPr lang="de-DE" dirty="0" err="1"/>
              <a:t>the</a:t>
            </a:r>
            <a:r>
              <a:rPr lang="de-DE" dirty="0"/>
              <a:t> ICON Tools </a:t>
            </a:r>
            <a:r>
              <a:rPr lang="de-DE" dirty="0" err="1"/>
              <a:t>officially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F6C07A-ADC9-ADD1-5CC1-44202212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9E4D2-ACFE-47EE-81A5-4D15AFF36C73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81575-9477-2814-4A65-ADEE49BB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EBE80C-3EDF-1408-C5B8-B5CE7352E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5890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38C0CF4-45C3-B897-F83B-1EE2E14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License and Support </a:t>
            </a:r>
            <a:r>
              <a:rPr lang="de-DE" dirty="0" err="1"/>
              <a:t>Issues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45640-3F7D-4ED0-A411-CAE12AFC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DFB15-5DA8-4378-9BBF-8B5508A49B04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E8A84-D8D2-4BE3-67A5-F0AAACA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75244-4801-7DC2-4CF2-17F66074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5894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E547B5F-7DDB-5C21-0208-4DF9A9C9C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4151824" cy="3251936"/>
          </a:xfrm>
        </p:spPr>
        <p:txBody>
          <a:bodyPr/>
          <a:lstStyle/>
          <a:p>
            <a:r>
              <a:rPr lang="de-DE" dirty="0"/>
              <a:t>Running ICON: Brazil (Navy), Qatar, Oman, UAE</a:t>
            </a:r>
          </a:p>
          <a:p>
            <a:r>
              <a:rPr lang="de-DE" dirty="0" err="1"/>
              <a:t>Contracts</a:t>
            </a:r>
            <a:r>
              <a:rPr lang="de-DE" dirty="0"/>
              <a:t> also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: Botswana, Kirgistan, Lesotho, Nigeria, Turkmenistan, </a:t>
            </a:r>
            <a:r>
              <a:rPr lang="de-DE" dirty="0" err="1"/>
              <a:t>Yemen</a:t>
            </a:r>
            <a:r>
              <a:rPr lang="de-DE" dirty="0"/>
              <a:t>, Zimbabwe</a:t>
            </a:r>
          </a:p>
          <a:p>
            <a:r>
              <a:rPr lang="de-DE" dirty="0" err="1"/>
              <a:t>Contracts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 Brazil (INMET), Egypt, </a:t>
            </a:r>
            <a:r>
              <a:rPr lang="de-DE" dirty="0" err="1"/>
              <a:t>Tanzania</a:t>
            </a:r>
            <a:r>
              <a:rPr lang="de-DE" dirty="0"/>
              <a:t>.</a:t>
            </a:r>
          </a:p>
          <a:p>
            <a:r>
              <a:rPr lang="de-DE" dirty="0"/>
              <a:t>Possible </a:t>
            </a:r>
            <a:r>
              <a:rPr lang="de-DE" dirty="0" err="1"/>
              <a:t>paying</a:t>
            </a:r>
            <a:r>
              <a:rPr lang="de-DE" dirty="0"/>
              <a:t> countries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negotiation</a:t>
            </a:r>
            <a:r>
              <a:rPr lang="de-DE" dirty="0"/>
              <a:t>: Cyprus</a:t>
            </a:r>
          </a:p>
          <a:p>
            <a:pPr lvl="1"/>
            <a:r>
              <a:rPr lang="de-DE" dirty="0" err="1"/>
              <a:t>stalled</a:t>
            </a:r>
            <a:r>
              <a:rPr lang="de-DE" dirty="0"/>
              <a:t>: Bahrain, Colombia, Panama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061DAA-2B18-9BEC-ACD9-E22841AE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4189D-4683-4EE7-8AF5-10C5AED08651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DE4FE-6B50-0B49-4A73-B11AECE9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FA582-DDB5-AB0F-66A1-059CCC4B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4F2A27-C614-1E27-4A5F-35A5D445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ICON </a:t>
            </a:r>
            <a:r>
              <a:rPr lang="de-DE" dirty="0" err="1"/>
              <a:t>Licensees</a:t>
            </a:r>
            <a:r>
              <a:rPr lang="de-DE" dirty="0"/>
              <a:t> / Users </a:t>
            </a:r>
            <a:r>
              <a:rPr lang="de-DE" dirty="0" err="1"/>
              <a:t>of</a:t>
            </a:r>
            <a:r>
              <a:rPr lang="de-DE" dirty="0"/>
              <a:t> ICON Forecasts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C8FF587B-025C-4A7B-824C-94BDD747FF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65" y="1539092"/>
            <a:ext cx="6879176" cy="3762116"/>
          </a:xfrm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F0B10A5B-A951-4CAC-BB6B-6FCF882EFBF4}"/>
              </a:ext>
            </a:extLst>
          </p:cNvPr>
          <p:cNvSpPr txBox="1">
            <a:spLocks/>
          </p:cNvSpPr>
          <p:nvPr/>
        </p:nvSpPr>
        <p:spPr bwMode="auto">
          <a:xfrm>
            <a:off x="359998" y="5184000"/>
            <a:ext cx="11208609" cy="10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South-East European Multi-Hazard Early </a:t>
            </a:r>
            <a:r>
              <a:rPr lang="de-DE" kern="0" dirty="0" err="1"/>
              <a:t>Warning</a:t>
            </a:r>
            <a:r>
              <a:rPr lang="de-DE" kern="0" dirty="0"/>
              <a:t> Advisory System</a:t>
            </a:r>
          </a:p>
          <a:p>
            <a:pPr lvl="1"/>
            <a:r>
              <a:rPr lang="de-DE" kern="0" dirty="0" err="1"/>
              <a:t>these</a:t>
            </a:r>
            <a:r>
              <a:rPr lang="de-DE" kern="0" dirty="0"/>
              <a:t> countries </a:t>
            </a:r>
            <a:r>
              <a:rPr lang="de-DE" kern="0" dirty="0" err="1"/>
              <a:t>have</a:t>
            </a:r>
            <a:r>
              <a:rPr lang="de-DE" kern="0" dirty="0"/>
              <a:t> </a:t>
            </a:r>
            <a:r>
              <a:rPr lang="de-DE" kern="0" dirty="0" err="1"/>
              <a:t>access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ICON </a:t>
            </a:r>
            <a:r>
              <a:rPr lang="de-DE" kern="0" dirty="0" err="1"/>
              <a:t>forecasts</a:t>
            </a:r>
            <a:r>
              <a:rPr lang="de-DE" kern="0" dirty="0"/>
              <a:t> </a:t>
            </a:r>
            <a:r>
              <a:rPr lang="de-DE" kern="0" dirty="0" err="1"/>
              <a:t>performed</a:t>
            </a:r>
            <a:r>
              <a:rPr lang="de-DE" kern="0" dirty="0"/>
              <a:t> </a:t>
            </a:r>
            <a:r>
              <a:rPr lang="de-DE" kern="0" dirty="0" err="1"/>
              <a:t>by</a:t>
            </a:r>
            <a:r>
              <a:rPr lang="de-DE" kern="0" dirty="0"/>
              <a:t> IMS at ECMWF </a:t>
            </a:r>
            <a:r>
              <a:rPr lang="de-DE" kern="0" dirty="0" err="1"/>
              <a:t>computer</a:t>
            </a:r>
            <a:endParaRPr lang="de-DE" kern="0" dirty="0"/>
          </a:p>
          <a:p>
            <a:pPr lvl="1"/>
            <a:r>
              <a:rPr lang="de-DE" kern="0" dirty="0" err="1"/>
              <a:t>see</a:t>
            </a:r>
            <a:r>
              <a:rPr lang="de-DE" kern="0" dirty="0"/>
              <a:t>: www.see-mhews.org</a:t>
            </a:r>
          </a:p>
        </p:txBody>
      </p:sp>
    </p:spTree>
    <p:extLst>
      <p:ext uri="{BB962C8B-B14F-4D97-AF65-F5344CB8AC3E}">
        <p14:creationId xmlns:p14="http://schemas.microsoft.com/office/powerpoint/2010/main" val="14089855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82198-60F3-DE8B-65B0-D2A329E5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COSMO Money 2025 and </a:t>
            </a:r>
            <a:r>
              <a:rPr lang="de-DE" dirty="0" err="1"/>
              <a:t>Beyond</a:t>
            </a:r>
            <a:r>
              <a:rPr lang="de-DE" dirty="0"/>
              <a:t> (</a:t>
            </a:r>
            <a:r>
              <a:rPr lang="de-DE" dirty="0" err="1"/>
              <a:t>Using</a:t>
            </a:r>
            <a:r>
              <a:rPr lang="de-DE" dirty="0"/>
              <a:t> World Bank Data)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77362F57-CC54-9ACE-B70A-462CF0302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337865"/>
              </p:ext>
            </p:extLst>
          </p:nvPr>
        </p:nvGraphicFramePr>
        <p:xfrm>
          <a:off x="360363" y="1800225"/>
          <a:ext cx="11626848" cy="3729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364">
                  <a:extLst>
                    <a:ext uri="{9D8B030D-6E8A-4147-A177-3AD203B41FA5}">
                      <a16:colId xmlns:a16="http://schemas.microsoft.com/office/drawing/2014/main" val="12932516"/>
                    </a:ext>
                  </a:extLst>
                </a:gridCol>
                <a:gridCol w="2298371">
                  <a:extLst>
                    <a:ext uri="{9D8B030D-6E8A-4147-A177-3AD203B41FA5}">
                      <a16:colId xmlns:a16="http://schemas.microsoft.com/office/drawing/2014/main" val="1441537666"/>
                    </a:ext>
                  </a:extLst>
                </a:gridCol>
                <a:gridCol w="2298371">
                  <a:extLst>
                    <a:ext uri="{9D8B030D-6E8A-4147-A177-3AD203B41FA5}">
                      <a16:colId xmlns:a16="http://schemas.microsoft.com/office/drawing/2014/main" val="3636182999"/>
                    </a:ext>
                  </a:extLst>
                </a:gridCol>
                <a:gridCol w="2298371">
                  <a:extLst>
                    <a:ext uri="{9D8B030D-6E8A-4147-A177-3AD203B41FA5}">
                      <a16:colId xmlns:a16="http://schemas.microsoft.com/office/drawing/2014/main" val="1030257928"/>
                    </a:ext>
                  </a:extLst>
                </a:gridCol>
                <a:gridCol w="2298371">
                  <a:extLst>
                    <a:ext uri="{9D8B030D-6E8A-4147-A177-3AD203B41FA5}">
                      <a16:colId xmlns:a16="http://schemas.microsoft.com/office/drawing/2014/main" val="2185270484"/>
                    </a:ext>
                  </a:extLst>
                </a:gridCol>
              </a:tblGrid>
              <a:tr h="324036">
                <a:tc rowSpan="2">
                  <a:txBody>
                    <a:bodyPr/>
                    <a:lstStyle/>
                    <a:p>
                      <a:r>
                        <a:rPr lang="de-DE" b="1" dirty="0"/>
                        <a:t>Country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baseline="0" dirty="0"/>
                        <a:t>2026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73680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GDPpc</a:t>
                      </a:r>
                      <a:r>
                        <a:rPr lang="de-DE" b="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GDPpc</a:t>
                      </a:r>
                      <a:r>
                        <a:rPr lang="de-DE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/>
                        <a:t>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71955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7820.2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7,695.2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5183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Brazil (INMET)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Still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Missing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: 20,000</a:t>
                      </a:r>
                      <a:endParaRPr lang="de-DE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10,043.6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15,800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231290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Brazil (Navy)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8,917.7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10,280.3</a:t>
                      </a:r>
                      <a:endParaRPr lang="de-DE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16,300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2278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21,549.8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20,248.4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517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Qatar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80,195.9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2H2025: 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76,275.9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70071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Turkmenistan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8,792.5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13,400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8,571.6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12,900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22993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UAE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49,070.7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49,377.6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6193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115,300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84140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B23917-0C67-7D99-03CF-9C67667B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9BAB0-6207-4CC6-B5BC-44F342862F12}" type="datetime1">
              <a:rPr lang="de-DE" smtClean="0"/>
              <a:t>05.09.2025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C1175E-2B82-2A4B-9E96-399604B7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3DB4F-9235-9BB4-27A4-6F5BACEB8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27th COSMO General Meeting - Basel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2073FD-AF13-4AB4-FD13-F9522321170A}"/>
              </a:ext>
            </a:extLst>
          </p:cNvPr>
          <p:cNvSpPr txBox="1"/>
          <p:nvPr/>
        </p:nvSpPr>
        <p:spPr>
          <a:xfrm>
            <a:off x="205316" y="5682611"/>
            <a:ext cx="1172333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1200" dirty="0" err="1"/>
              <a:t>GDPpc</a:t>
            </a:r>
            <a:r>
              <a:rPr lang="de-DE" sz="1200" dirty="0"/>
              <a:t> </a:t>
            </a:r>
            <a:r>
              <a:rPr lang="de-DE" sz="1200" dirty="0" err="1"/>
              <a:t>taken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>
                <a:hlinkClick r:id="rId2"/>
              </a:rPr>
              <a:t>https://data.worldbank.org/indicator/NY.GDP.PCAP.CD</a:t>
            </a:r>
            <a:r>
              <a:rPr lang="de-DE" sz="1200" dirty="0"/>
              <a:t> (August 2024); </a:t>
            </a:r>
            <a:r>
              <a:rPr lang="de-DE" sz="1200" dirty="0" err="1"/>
              <a:t>except</a:t>
            </a:r>
            <a:r>
              <a:rPr lang="de-DE" sz="1200" dirty="0"/>
              <a:t> Brazil (Navy) and Turkmenistan: </a:t>
            </a:r>
            <a:r>
              <a:rPr lang="de-DE" sz="1200" dirty="0" err="1"/>
              <a:t>prices</a:t>
            </a:r>
            <a:r>
              <a:rPr lang="de-DE" sz="1200" dirty="0"/>
              <a:t> </a:t>
            </a:r>
            <a:r>
              <a:rPr lang="de-DE" sz="1200" dirty="0" err="1"/>
              <a:t>were</a:t>
            </a:r>
            <a:r>
              <a:rPr lang="de-DE" sz="1200" dirty="0"/>
              <a:t> not </a:t>
            </a:r>
            <a:r>
              <a:rPr lang="de-DE" sz="1200" dirty="0" err="1"/>
              <a:t>raised</a:t>
            </a:r>
            <a:r>
              <a:rPr lang="de-DE" sz="1200" dirty="0"/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de-DE" sz="1200" dirty="0" err="1"/>
              <a:t>GDPpc</a:t>
            </a:r>
            <a:r>
              <a:rPr lang="de-DE" sz="1200" dirty="0"/>
              <a:t> </a:t>
            </a:r>
            <a:r>
              <a:rPr lang="de-DE" sz="1200" dirty="0" err="1"/>
              <a:t>taken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>
                <a:hlinkClick r:id="rId2"/>
              </a:rPr>
              <a:t>https://data.worldbank.org/indicator/NY.GDP.PCAP.CD</a:t>
            </a:r>
            <a:r>
              <a:rPr lang="de-DE" sz="1200" dirty="0"/>
              <a:t> (</a:t>
            </a:r>
            <a:r>
              <a:rPr lang="de-DE" sz="1200" dirty="0" err="1"/>
              <a:t>July</a:t>
            </a:r>
            <a:r>
              <a:rPr lang="de-DE" sz="1200" dirty="0"/>
              <a:t> 2025); </a:t>
            </a:r>
            <a:r>
              <a:rPr lang="de-DE" sz="1200" dirty="0" err="1"/>
              <a:t>except</a:t>
            </a:r>
            <a:r>
              <a:rPr lang="de-DE" sz="1200" dirty="0"/>
              <a:t> Brazil (INMET): </a:t>
            </a:r>
            <a:r>
              <a:rPr lang="de-DE" sz="1200" dirty="0" err="1"/>
              <a:t>we</a:t>
            </a:r>
            <a:r>
              <a:rPr lang="de-DE" sz="1200" dirty="0"/>
              <a:t> </a:t>
            </a:r>
            <a:r>
              <a:rPr lang="de-DE" sz="1200" dirty="0" err="1"/>
              <a:t>sent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contract</a:t>
            </a:r>
            <a:r>
              <a:rPr lang="de-DE" sz="1200" dirty="0"/>
              <a:t> </a:t>
            </a:r>
            <a:r>
              <a:rPr lang="de-DE" sz="1200" dirty="0" err="1"/>
              <a:t>already</a:t>
            </a:r>
            <a:r>
              <a:rPr lang="de-DE" sz="1200" dirty="0"/>
              <a:t> </a:t>
            </a:r>
            <a:r>
              <a:rPr lang="de-DE" sz="1200" dirty="0" err="1"/>
              <a:t>beginning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902170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andarddesign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Breitbild</PresentationFormat>
  <Paragraphs>252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Courier New</vt:lpstr>
      <vt:lpstr>Times New Roman</vt:lpstr>
      <vt:lpstr>Wingdings</vt:lpstr>
      <vt:lpstr>Standarddesign</vt:lpstr>
      <vt:lpstr>SCA Report for ICON-NWP  </vt:lpstr>
      <vt:lpstr>Latest ICON Releases</vt:lpstr>
      <vt:lpstr>Important Repositories</vt:lpstr>
      <vt:lpstr>Important Repositories (II)</vt:lpstr>
      <vt:lpstr>Branches – Tags  Releases</vt:lpstr>
      <vt:lpstr>DWD ICON Tools</vt:lpstr>
      <vt:lpstr>License and Support Issues</vt:lpstr>
      <vt:lpstr>Status of ICON Licensees / Users of ICON Forecasts</vt:lpstr>
      <vt:lpstr>COSMO Money 2025 and Beyond (Using World Bank Data)</vt:lpstr>
      <vt:lpstr>Support Activities</vt:lpstr>
      <vt:lpstr>NWP Model Training</vt:lpstr>
      <vt:lpstr>NWP Model Training 2025</vt:lpstr>
      <vt:lpstr>NWP Model Training 2025</vt:lpstr>
      <vt:lpstr>Time Table for MetServices</vt:lpstr>
      <vt:lpstr>NWP Model Training: Summary for MetServices</vt:lpstr>
      <vt:lpstr>NWP Model Training for Academia</vt:lpstr>
      <vt:lpstr>ICON on ATOS (ECMWF)</vt:lpstr>
      <vt:lpstr>New Compiler Wrappers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Schättler</dc:creator>
  <cp:lastModifiedBy>Icon24</cp:lastModifiedBy>
  <cp:revision>812</cp:revision>
  <cp:lastPrinted>2021-09-14T13:07:35Z</cp:lastPrinted>
  <dcterms:created xsi:type="dcterms:W3CDTF">2006-12-01T09:57:45Z</dcterms:created>
  <dcterms:modified xsi:type="dcterms:W3CDTF">2025-09-05T09:01:56Z</dcterms:modified>
</cp:coreProperties>
</file>