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26" r:id="rId4"/>
  </p:sldMasterIdLst>
  <p:notesMasterIdLst>
    <p:notesMasterId r:id="rId32"/>
  </p:notesMasterIdLst>
  <p:handoutMasterIdLst>
    <p:handoutMasterId r:id="rId33"/>
  </p:handoutMasterIdLst>
  <p:sldIdLst>
    <p:sldId id="260" r:id="rId5"/>
    <p:sldId id="2147473522" r:id="rId6"/>
    <p:sldId id="2147473523" r:id="rId7"/>
    <p:sldId id="2147473524" r:id="rId8"/>
    <p:sldId id="2147473525" r:id="rId9"/>
    <p:sldId id="2147473526" r:id="rId10"/>
    <p:sldId id="2147473527" r:id="rId11"/>
    <p:sldId id="2147473528" r:id="rId12"/>
    <p:sldId id="2147473531" r:id="rId13"/>
    <p:sldId id="2147473479" r:id="rId14"/>
    <p:sldId id="2147473532" r:id="rId15"/>
    <p:sldId id="2147473510" r:id="rId16"/>
    <p:sldId id="2147473488" r:id="rId17"/>
    <p:sldId id="2147473487" r:id="rId18"/>
    <p:sldId id="2147473497" r:id="rId19"/>
    <p:sldId id="2147473498" r:id="rId20"/>
    <p:sldId id="2147473511" r:id="rId21"/>
    <p:sldId id="2147473507" r:id="rId22"/>
    <p:sldId id="2147473537" r:id="rId23"/>
    <p:sldId id="2147473501" r:id="rId24"/>
    <p:sldId id="2147473512" r:id="rId25"/>
    <p:sldId id="2147473502" r:id="rId26"/>
    <p:sldId id="2147473530" r:id="rId27"/>
    <p:sldId id="2147473534" r:id="rId28"/>
    <p:sldId id="2147473535" r:id="rId29"/>
    <p:sldId id="2147473536" r:id="rId30"/>
    <p:sldId id="261" r:id="rId31"/>
  </p:sldIdLst>
  <p:sldSz cx="9144000" cy="5143500" type="screen16x9"/>
  <p:notesSz cx="7023100" cy="9309100"/>
  <p:defaultTextStyle>
    <a:defPPr>
      <a:defRPr lang="de-CH"/>
    </a:defPPr>
    <a:lvl1pPr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816" userDrawn="1">
          <p15:clr>
            <a:srgbClr val="A4A3A4"/>
          </p15:clr>
        </p15:guide>
        <p15:guide id="3" orient="horz" pos="1597" userDrawn="1">
          <p15:clr>
            <a:srgbClr val="A4A3A4"/>
          </p15:clr>
        </p15:guide>
        <p15:guide id="4" pos="2880" userDrawn="1">
          <p15:clr>
            <a:srgbClr val="A4A3A4"/>
          </p15:clr>
        </p15:guide>
        <p15:guide id="5" orient="horz" pos="21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D20D225-8DE7-A5B2-EB90-E0E0EF43C458}" name="Klausen Jörg" initials="KJ" userId="S::joerg.klausen@meteoswiss.ch::6feead85-38f3-4ce8-991d-80abadb215c5" providerId="AD"/>
  <p188:author id="{FF02C861-BCAB-89DD-5A65-50D7E29C6979}" name="Jud Susanne" initials="JS" userId="S::susanne.jud@meteoswiss.ch::4fe1f6b1-4607-4184-abe1-b63b6f2b8242" providerId="AD"/>
  <p188:author id="{1EF19E9A-B5ED-B547-162B-755CA348B918}" name="Moret Lionel" initials="ML" userId="S::lionel.moret@meteoswiss.ch::c217fabd-7fa8-4afd-837c-f63e2f281c3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urrer Bettina" initials="dub" lastIdx="8" clrIdx="0"/>
  <p:cmAuthor id="1" name="Schäfer Roxana" initials="SR" lastIdx="1" clrIdx="1">
    <p:extLst>
      <p:ext uri="{19B8F6BF-5375-455C-9EA6-DF929625EA0E}">
        <p15:presenceInfo xmlns:p15="http://schemas.microsoft.com/office/powerpoint/2012/main" userId="S-1-5-21-3594667863-2999451416-3318223472-35302" providerId="AD"/>
      </p:ext>
    </p:extLst>
  </p:cmAuthor>
  <p:cmAuthor id="2" name="Caretti Brigitte GS-EDI" initials="CBG" lastIdx="1" clrIdx="2">
    <p:extLst>
      <p:ext uri="{19B8F6BF-5375-455C-9EA6-DF929625EA0E}">
        <p15:presenceInfo xmlns:p15="http://schemas.microsoft.com/office/powerpoint/2012/main" userId="Caretti Brigitte GS-ED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CDE8"/>
    <a:srgbClr val="000000"/>
    <a:srgbClr val="FFFFFF"/>
    <a:srgbClr val="FFF7BD"/>
    <a:srgbClr val="39B1DB"/>
    <a:srgbClr val="F3BE91"/>
    <a:srgbClr val="CDCDCD"/>
    <a:srgbClr val="FF0000"/>
    <a:srgbClr val="6996A5"/>
    <a:srgbClr val="6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53" autoAdjust="0"/>
    <p:restoredTop sz="84812" autoAdjust="0"/>
  </p:normalViewPr>
  <p:slideViewPr>
    <p:cSldViewPr snapToGrid="0">
      <p:cViewPr varScale="1">
        <p:scale>
          <a:sx n="109" d="100"/>
          <a:sy n="109" d="100"/>
        </p:scale>
        <p:origin x="850" y="91"/>
      </p:cViewPr>
      <p:guideLst>
        <p:guide orient="horz" pos="2160"/>
        <p:guide pos="816"/>
        <p:guide orient="horz" pos="1597"/>
        <p:guide pos="2880"/>
        <p:guide orient="horz" pos="216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590" y="1068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8/10/relationships/authors" Target="authors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9758" y="0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3645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9758" y="8843645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fld id="{5539B3AE-4F5B-4C8A-901D-39FC07883CC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38045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de-CH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9758" y="0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de-CH" dirty="0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1163" y="698500"/>
            <a:ext cx="6200775" cy="3489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6415" y="4421824"/>
            <a:ext cx="5150273" cy="4189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/>
              <a:t>Mastertextformat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3645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de-CH" dirty="0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9758" y="8843645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fld id="{A1435824-F435-405F-82FC-C5B86CD5CBFE}" type="slidenum">
              <a:rPr lang="de-CH"/>
              <a:pPr>
                <a:defRPr/>
              </a:pPr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705510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194622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Relevant to represent effects of topography on surface radiation online in NWP model (not in post-processing) to capture feedbacks on atmosphere…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10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440940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Slope effect, self- and terrain shading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11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07702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Downward direct shortwave radiation: simply multiply with correction factor that depends on </a:t>
            </a:r>
            <a:r>
              <a:rPr lang="en-US" b="1" dirty="0"/>
              <a:t>local terrain slope and aspect </a:t>
            </a:r>
            <a:r>
              <a:rPr lang="en-US" dirty="0"/>
              <a:t>as well as </a:t>
            </a:r>
            <a:r>
              <a:rPr lang="en-US" b="1" dirty="0"/>
              <a:t>terrain horizon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Currently, only effects of incoming SW direct beam radiation are considered: other effects (terrain reflection/emission of radiation) are second-order effects and more difficult to accurately consider with a simple &amp; computationally efficient scheme (</a:t>
            </a:r>
            <a:r>
              <a:rPr lang="en-US" dirty="0">
                <a:sym typeface="Wingdings" pitchFamily="2" charset="2"/>
              </a:rPr>
              <a:t> however, might become relevant on very-high resolution; e.g. 100 m)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12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47104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New algorithm is more accurate and substantially faster for (sub-)kilometer scales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13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520243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the increase of the slope surface is considered, energy is conserved for a uniform radiation field when the fluxes are horizontally integrated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b="1" dirty="0">
                <a:sym typeface="Wingdings" pitchFamily="2" charset="2"/>
              </a:rPr>
              <a:t>Quasi-energy conservative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However, the new treatment creates an </a:t>
            </a:r>
            <a:r>
              <a:rPr lang="en-US" b="1" dirty="0">
                <a:sym typeface="Wingdings" pitchFamily="2" charset="2"/>
              </a:rPr>
              <a:t>inconsistency in the area over which surface fluxes are computed </a:t>
            </a:r>
            <a:r>
              <a:rPr lang="en-US" dirty="0">
                <a:sym typeface="Wingdings" pitchFamily="2" charset="2"/>
              </a:rPr>
              <a:t>(see illustration at the top right)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14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336394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Example of corrected SW</a:t>
            </a:r>
            <a:r>
              <a:rPr lang="en-US" baseline="-25000" dirty="0"/>
              <a:t>dir</a:t>
            </a:r>
            <a:r>
              <a:rPr lang="en-US" dirty="0"/>
              <a:t> flux for mostly clear-sky winter day close to winter solstice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Some low clouds / fog in larger valleys with lakes (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foothills of the Alps)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15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886901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Effect of activated radtopo scheme on simulated ground and near-surface (2m air) temperature </a:t>
            </a:r>
            <a:r>
              <a:rPr lang="en-US" dirty="0">
                <a:sym typeface="Wingdings" pitchFamily="2" charset="2"/>
              </a:rPr>
              <a:t> distinctive impact on ground temperature (&gt; 5 K) and near surface temperature (&gt; 2 K)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Interesting observation: horizontally integrated effect on temperature does not cancel out  reason: </a:t>
            </a:r>
            <a:r>
              <a:rPr lang="en-US" b="1" dirty="0">
                <a:sym typeface="Wingdings" panose="05000000000000000000" pitchFamily="2" charset="2"/>
              </a:rPr>
              <a:t>contributing radiation </a:t>
            </a:r>
            <a:r>
              <a:rPr lang="en-US" dirty="0">
                <a:sym typeface="Wingdings" panose="05000000000000000000" pitchFamily="2" charset="2"/>
              </a:rPr>
              <a:t>correction is ”asymmetric” (for a uniform radiation field)  </a:t>
            </a:r>
            <a:r>
              <a:rPr lang="en-US" b="1" dirty="0">
                <a:sym typeface="Wingdings" panose="05000000000000000000" pitchFamily="2" charset="2"/>
              </a:rPr>
              <a:t>average f</a:t>
            </a:r>
            <a:r>
              <a:rPr lang="en-US" b="1" baseline="-25000" dirty="0">
                <a:sym typeface="Wingdings" panose="05000000000000000000" pitchFamily="2" charset="2"/>
              </a:rPr>
              <a:t>cor</a:t>
            </a:r>
            <a:r>
              <a:rPr lang="en-US" b="1" dirty="0">
                <a:sym typeface="Wingdings" panose="05000000000000000000" pitchFamily="2" charset="2"/>
              </a:rPr>
              <a:t> &lt; 1.0</a:t>
            </a:r>
            <a:endParaRPr lang="en-US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16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931416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Interesting observation: net effect on temperature is still negative, although radiation only redistributed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17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580908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Grindelwald with Eiger north face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Sun position: noon close to equinox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18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194729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Test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19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93678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noProof="0" dirty="0"/>
              <a:t>Reason why improvements in EXTPAR topography dataset also mentioned </a:t>
            </a:r>
            <a:r>
              <a:rPr lang="en-GB" b="1" noProof="0" dirty="0">
                <a:sym typeface="Wingdings" pitchFamily="2" charset="2"/>
              </a:rPr>
              <a:t> </a:t>
            </a:r>
            <a:r>
              <a:rPr lang="en-GB" b="1" noProof="0" dirty="0"/>
              <a:t>crucial input for radtopo scheme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421425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20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482184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Compressed: 15x smaller memory requirement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21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140908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Issue of verification with station data</a:t>
            </a:r>
            <a:r>
              <a:rPr lang="en-US" dirty="0"/>
              <a:t>: verification of radiation-related parameters (like global radiation and sunshine duration) strongly depends on how the station is located relative to the ICON grid cell circumcenter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Sun position: today (2025.09.01)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22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941828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noProof="0" dirty="0"/>
              <a:t>Current work: replace 5km background albedo in EXTPAR with more recent and higher-resolution data (1km)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noProof="0" dirty="0"/>
              <a:t>Figure panels: </a:t>
            </a:r>
            <a:r>
              <a:rPr lang="en-US" noProof="0" dirty="0"/>
              <a:t>upper row: 5km and 1km albedo, lower row: Copernicus DEM (30 m) with boxes albedo &lt; 0.1, CORINE 100 m land cover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Broadband white sky albedo computed from 7 spectral bands </a:t>
            </a:r>
            <a:endParaRPr lang="en-US" noProof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noProof="0" dirty="0"/>
              <a:t>Advantage of new albedo dataset: </a:t>
            </a:r>
            <a:r>
              <a:rPr lang="en-US" noProof="0" dirty="0"/>
              <a:t>low lake albedo does not spread into neighboring terrain, agreement with land cover dataset seems good (e.g. darker forest-covered patch north of Ägerisee)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23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835459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noProof="0" dirty="0"/>
              <a:t>Agreement with land cover data set again good: valley flanks are darker (forest), valley bottom higher albedo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24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589395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noProof="0" dirty="0"/>
              <a:t>MODIS processing algorithm for radiance: assumes horizontally flat terrain irrespective of real terrain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noProof="0" dirty="0"/>
              <a:t>Reality: Illumination in complex terrain depends on orientation of surface relative to the sun and shading from neighboring terrain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noProof="0" dirty="0"/>
              <a:t>MODIS data with topographic artefacts somewhat counterbalances radtopo (e.g. shaded slopes have albedo of ~ 0.0 </a:t>
            </a:r>
            <a:r>
              <a:rPr lang="en-US" b="1" noProof="0" dirty="0">
                <a:sym typeface="Wingdings" pitchFamily="2" charset="2"/>
              </a:rPr>
              <a:t> all incoming radiation is absorbed…)</a:t>
            </a:r>
            <a:endParaRPr lang="en-US" b="1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25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05975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26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70316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27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16616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noProof="0" dirty="0"/>
              <a:t>Figure</a:t>
            </a:r>
            <a:r>
              <a:rPr lang="en-GB" noProof="0" dirty="0"/>
              <a:t>: ASTER and MERIT DEM vs </a:t>
            </a:r>
            <a:r>
              <a:rPr lang="en-GB" b="1" noProof="0" dirty="0"/>
              <a:t>swissALTIRegio</a:t>
            </a:r>
            <a:r>
              <a:rPr lang="en-GB" noProof="0" dirty="0"/>
              <a:t> (high-quality reference elevation model)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noProof="0" dirty="0"/>
              <a:t>MERIT EXTPAR input data reprocessed (</a:t>
            </a:r>
            <a:r>
              <a:rPr lang="en-GB" noProof="0" dirty="0">
                <a:sym typeface="Wingdings" pitchFamily="2" charset="2"/>
              </a:rPr>
              <a:t> grid cells shifted latitudinally by one cell) &amp; coordinate shift in EXTPAR fixed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noProof="0" dirty="0">
                <a:sym typeface="Wingdings" pitchFamily="2" charset="2"/>
              </a:rPr>
              <a:t>Shifted MERIT data only as good as ASTER in terms of error statistics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noProof="0" dirty="0">
                <a:sym typeface="Wingdings" pitchFamily="2" charset="2"/>
              </a:rPr>
              <a:t>Grey area in upper left panel</a:t>
            </a:r>
            <a:r>
              <a:rPr lang="en-GB" noProof="0" dirty="0">
                <a:sym typeface="Wingdings" pitchFamily="2" charset="2"/>
              </a:rPr>
              <a:t>: high vegetation (forest) and urban area according to CORINE land cover  not considered for error statistics (because difference in DSM/DTM)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26661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noProof="0" dirty="0"/>
              <a:t>Distinctive artefacts in ASTER data (particularly at steeper north-facing walls)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noProof="0" dirty="0"/>
              <a:t>Copernicus DEM generally best in terms of error statistics (particularly for glaciated regions with fast elevation changes </a:t>
            </a:r>
            <a:r>
              <a:rPr lang="en-US" noProof="0" dirty="0">
                <a:sym typeface="Wingdings" pitchFamily="2" charset="2"/>
              </a:rPr>
              <a:t> Copernicus DEM based on more recent satellite data</a:t>
            </a:r>
            <a:r>
              <a:rPr lang="en-US" noProof="0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noProof="0" dirty="0"/>
              <a:t>But superior performance of Copernicus DEM not only because of glaciated area </a:t>
            </a:r>
            <a:r>
              <a:rPr lang="en-US" noProof="0" dirty="0">
                <a:sym typeface="Wingdings" pitchFamily="2" charset="2"/>
              </a:rPr>
              <a:t> see statistics for entire Switzerland</a:t>
            </a: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64012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Pronounced artefacts in ASTER data translate to spatially aggregated data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Also for operational 1km ICON grid, deviations are significant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dirty="0"/>
              <a:t>Testing of new topography input for operational setup: complicated because atmospheric levels change due to terrain-following coordinates </a:t>
            </a:r>
            <a:r>
              <a:rPr lang="en-GB" noProof="0" dirty="0">
                <a:sym typeface="Wingdings" panose="05000000000000000000" pitchFamily="2" charset="2"/>
              </a:rPr>
              <a:t> initialisation problem…</a:t>
            </a:r>
            <a:endParaRPr lang="en-US" b="0" dirty="0"/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Accurate DEM not only beneficial for mean model elevation but also for </a:t>
            </a:r>
            <a:r>
              <a:rPr lang="en-US" b="1" dirty="0"/>
              <a:t>for sub-grid scale orography (SSO) parameters </a:t>
            </a:r>
            <a:r>
              <a:rPr lang="en-US" b="0" dirty="0"/>
              <a:t>(</a:t>
            </a:r>
            <a:r>
              <a:rPr lang="en-US" b="0" dirty="0">
                <a:sym typeface="Wingdings" pitchFamily="2" charset="2"/>
              </a:rPr>
              <a:t> </a:t>
            </a:r>
            <a:r>
              <a:rPr lang="en-US" b="0" dirty="0"/>
              <a:t>effects on atmospheric flow)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24051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noProof="0" dirty="0"/>
              <a:t>SSO</a:t>
            </a:r>
            <a:r>
              <a:rPr lang="en-GB" noProof="0" dirty="0"/>
              <a:t>: sub-grid scale orography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1" noProof="0" dirty="0"/>
              <a:t>Histogram</a:t>
            </a:r>
            <a:r>
              <a:rPr lang="en-GB" noProof="0" dirty="0"/>
              <a:t> </a:t>
            </a:r>
            <a:r>
              <a:rPr lang="en-GB" noProof="0" dirty="0">
                <a:sym typeface="Wingdings" panose="05000000000000000000" pitchFamily="2" charset="2"/>
              </a:rPr>
              <a:t> </a:t>
            </a:r>
            <a:r>
              <a:rPr lang="en-GB" noProof="0" dirty="0"/>
              <a:t>Y-axis: logarithmic, shows number of ICON grid cells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noProof="0" dirty="0"/>
              <a:t>ASTER: (Very) large values for SSO standard deviation / slope </a:t>
            </a:r>
            <a:r>
              <a:rPr lang="en-GB" noProof="0" dirty="0">
                <a:sym typeface="Wingdings" pitchFamily="2" charset="2"/>
              </a:rPr>
              <a:t> </a:t>
            </a:r>
            <a:r>
              <a:rPr lang="en-GB" noProof="0" dirty="0"/>
              <a:t> </a:t>
            </a:r>
            <a:r>
              <a:rPr lang="en-GB" b="1" noProof="0" dirty="0"/>
              <a:t>areas with artefacts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noProof="0" dirty="0"/>
              <a:t>Angle of SSO also surprisingly different between DEMs </a:t>
            </a:r>
            <a:r>
              <a:rPr lang="en-GB" b="0" noProof="0" dirty="0"/>
              <a:t>(note: y-axis goes from </a:t>
            </a:r>
            <a:r>
              <a:rPr lang="en-GB" b="1" noProof="0" dirty="0"/>
              <a:t>10</a:t>
            </a:r>
            <a:r>
              <a:rPr lang="en-GB" b="1" baseline="30000" noProof="0" dirty="0"/>
              <a:t>4</a:t>
            </a:r>
            <a:r>
              <a:rPr lang="en-GB" b="0" noProof="0" dirty="0"/>
              <a:t> to 10</a:t>
            </a:r>
            <a:r>
              <a:rPr lang="en-GB" b="0" baseline="30000" noProof="0" dirty="0"/>
              <a:t>6</a:t>
            </a:r>
            <a:r>
              <a:rPr lang="en-GB" b="0" noProof="0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noProof="0" dirty="0"/>
              <a:t>Anisotropy higher in ASTER than in Copernicus/MERIT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noProof="0" dirty="0"/>
              <a:t>SSO (inwp_sso) on in both ICON 1km and 500m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noProof="0" dirty="0"/>
              <a:t>More information on e.g. SSO drag </a:t>
            </a:r>
            <a:r>
              <a:rPr lang="en-GB" b="0" noProof="0" dirty="0">
                <a:sym typeface="Wingdings" pitchFamily="2" charset="2"/>
              </a:rPr>
              <a:t> ICON tutorial 3.8.7</a:t>
            </a:r>
            <a:endParaRPr lang="en-GB" b="0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63955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/>
              <a:t>Briefly updated a plot from my PostDoc-time at ETH (where we run COSMO over Himalayas and Atlantic (incl. parts of South America))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/>
              <a:t>GLOBE/ASTER: severe artefacts in some regions (ASTER: problematic for high-resolution ICON runs) </a:t>
            </a:r>
            <a:r>
              <a:rPr lang="en-GB" noProof="0" dirty="0">
                <a:sym typeface="Wingdings" pitchFamily="2" charset="2"/>
              </a:rPr>
              <a:t> better use Copernicus DEM or MERIT/REMA (both seem to be very accurate for all regions…)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>
                <a:sym typeface="Wingdings" pitchFamily="2" charset="2"/>
              </a:rPr>
              <a:t>Shown region: </a:t>
            </a:r>
            <a:r>
              <a:rPr lang="en-GB" b="1" noProof="0" dirty="0">
                <a:sym typeface="Wingdings" pitchFamily="2" charset="2"/>
              </a:rPr>
              <a:t>Eastern Himalayas</a:t>
            </a:r>
            <a:endParaRPr lang="en-GB" b="1" noProof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99604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>
                <a:sym typeface="Wingdings" pitchFamily="2" charset="2"/>
              </a:rPr>
              <a:t>Shown region: </a:t>
            </a:r>
            <a:r>
              <a:rPr lang="en-GB" b="1" noProof="0" dirty="0">
                <a:sym typeface="Wingdings" pitchFamily="2" charset="2"/>
              </a:rPr>
              <a:t>South America (northern part)</a:t>
            </a:r>
            <a:endParaRPr lang="en-GB" b="1" noProof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noProof="0" dirty="0"/>
              <a:t>Display such EXTPAR input data comparison plots on EXTPAR webpage?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44240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Slope effect, self- and terrain shading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82240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wmf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188981" y="3604312"/>
            <a:ext cx="6858000" cy="64800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>
              <a:buNone/>
              <a:defRPr kumimoji="0" lang="de-DE" sz="2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defTabSz="68580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</a:pPr>
            <a:r>
              <a:rPr lang="de-DE"/>
              <a:t>Untertitel Arial, 22 Punkt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47051" y="1843923"/>
            <a:ext cx="7617600" cy="1638000"/>
          </a:xfrm>
          <a:prstGeom prst="rect">
            <a:avLst/>
          </a:prstGeom>
        </p:spPr>
        <p:txBody>
          <a:bodyPr/>
          <a:lstStyle>
            <a:lvl1pPr>
              <a:defRPr kumimoji="0" lang="de-DE" sz="5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Präsentationstitel Arial, 52 Punkt</a:t>
            </a:r>
          </a:p>
        </p:txBody>
      </p:sp>
      <p:sp>
        <p:nvSpPr>
          <p:cNvPr id="9" name="Text Box 32"/>
          <p:cNvSpPr txBox="1">
            <a:spLocks noChangeArrowheads="1"/>
          </p:cNvSpPr>
          <p:nvPr userDrawn="1"/>
        </p:nvSpPr>
        <p:spPr bwMode="auto">
          <a:xfrm>
            <a:off x="5802733" y="318478"/>
            <a:ext cx="35814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5000"/>
              </a:lnSpc>
              <a:spcBef>
                <a:spcPct val="50000"/>
              </a:spcBef>
              <a:defRPr/>
            </a:pPr>
            <a:r>
              <a:rPr lang="de-CH" sz="800" dirty="0"/>
              <a:t>Eidgenössisches Departement des Innern EDI</a:t>
            </a:r>
            <a:br>
              <a:rPr lang="de-CH" sz="800" dirty="0"/>
            </a:br>
            <a:r>
              <a:rPr lang="de-CH" sz="800" b="1" dirty="0"/>
              <a:t>Bundesamt für Meteorologie und Klimatologie MeteoSchweiz</a:t>
            </a:r>
            <a:endParaRPr lang="de-CH" sz="800" dirty="0"/>
          </a:p>
        </p:txBody>
      </p:sp>
      <p:grpSp>
        <p:nvGrpSpPr>
          <p:cNvPr id="3" name="Gruppieren 2"/>
          <p:cNvGrpSpPr/>
          <p:nvPr userDrawn="1"/>
        </p:nvGrpSpPr>
        <p:grpSpPr>
          <a:xfrm>
            <a:off x="141072" y="255338"/>
            <a:ext cx="2011958" cy="523875"/>
            <a:chOff x="911188" y="362579"/>
            <a:chExt cx="2011958" cy="523875"/>
          </a:xfrm>
        </p:grpSpPr>
        <p:pic>
          <p:nvPicPr>
            <p:cNvPr id="11" name="Picture 37" descr="Logo_CMYK_pos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071" y="378454"/>
              <a:ext cx="1997075" cy="5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4" descr="Wappen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188" y="362579"/>
              <a:ext cx="29210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76033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 bwMode="auto">
          <a:xfrm>
            <a:off x="0" y="-6410"/>
            <a:ext cx="9162000" cy="5157000"/>
          </a:xfrm>
          <a:prstGeom prst="rect">
            <a:avLst/>
          </a:prstGeom>
          <a:solidFill>
            <a:srgbClr val="7D6E5F">
              <a:lumMod val="60000"/>
              <a:lumOff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100" b="0" i="0" u="none" strike="noStrike" kern="0" cap="none" spc="0" normalizeH="0" baseline="0" noProof="0" dirty="0">
              <a:ln>
                <a:noFill/>
              </a:ln>
              <a:solidFill>
                <a:srgbClr val="B4A89C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532413" y="1808163"/>
            <a:ext cx="6081933" cy="213387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de-CH"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CH"/>
              <a:t>Statement Arial normal 18. </a:t>
            </a:r>
            <a:r>
              <a:rPr lang="de-CH" err="1"/>
              <a:t>Feugiamet</a:t>
            </a:r>
            <a:r>
              <a:rPr lang="de-CH"/>
              <a:t> ad </a:t>
            </a:r>
            <a:r>
              <a:rPr lang="de-CH" err="1"/>
              <a:t>delisl</a:t>
            </a:r>
            <a:r>
              <a:rPr lang="de-CH"/>
              <a:t> in </a:t>
            </a:r>
            <a:r>
              <a:rPr lang="de-CH" err="1"/>
              <a:t>hent</a:t>
            </a:r>
            <a:r>
              <a:rPr lang="de-CH"/>
              <a:t> ad </a:t>
            </a:r>
            <a:r>
              <a:rPr lang="de-CH" err="1"/>
              <a:t>estion</a:t>
            </a:r>
            <a:r>
              <a:rPr lang="de-CH"/>
              <a:t> </a:t>
            </a:r>
            <a:r>
              <a:rPr lang="de-CH" err="1"/>
              <a:t>hent</a:t>
            </a:r>
            <a:r>
              <a:rPr lang="de-CH"/>
              <a:t> </a:t>
            </a:r>
            <a:r>
              <a:rPr lang="de-CH" err="1"/>
              <a:t>prat</a:t>
            </a:r>
            <a:r>
              <a:rPr lang="de-CH"/>
              <a:t> </a:t>
            </a:r>
            <a:r>
              <a:rPr lang="de-CH" err="1"/>
              <a:t>lortincilit</a:t>
            </a:r>
            <a:r>
              <a:rPr lang="de-CH"/>
              <a:t> </a:t>
            </a:r>
            <a:r>
              <a:rPr lang="de-CH" err="1"/>
              <a:t>utem</a:t>
            </a:r>
            <a:r>
              <a:rPr lang="de-CH"/>
              <a:t> </a:t>
            </a:r>
            <a:r>
              <a:rPr lang="de-CH" err="1"/>
              <a:t>doloreet</a:t>
            </a:r>
            <a:r>
              <a:rPr lang="de-CH"/>
              <a:t> </a:t>
            </a:r>
            <a:r>
              <a:rPr lang="de-CH" err="1"/>
              <a:t>alisis</a:t>
            </a:r>
            <a:r>
              <a:rPr lang="de-CH"/>
              <a:t> </a:t>
            </a:r>
            <a:r>
              <a:rPr lang="de-CH" err="1"/>
              <a:t>auguerc</a:t>
            </a:r>
            <a:r>
              <a:rPr lang="de-CH"/>
              <a:t> </a:t>
            </a:r>
            <a:r>
              <a:rPr lang="de-CH" err="1"/>
              <a:t>iliquatum</a:t>
            </a:r>
            <a:r>
              <a:rPr lang="de-CH"/>
              <a:t> </a:t>
            </a:r>
            <a:r>
              <a:rPr lang="de-CH" err="1"/>
              <a:t>euipsuscilis</a:t>
            </a:r>
            <a:r>
              <a:rPr lang="de-CH"/>
              <a:t> </a:t>
            </a:r>
            <a:r>
              <a:rPr lang="de-CH" err="1"/>
              <a:t>augue</a:t>
            </a:r>
            <a:r>
              <a:rPr lang="de-CH"/>
              <a:t> do </a:t>
            </a:r>
            <a:r>
              <a:rPr lang="de-CH" err="1"/>
              <a:t>consequipis</a:t>
            </a:r>
            <a:r>
              <a:rPr lang="de-CH"/>
              <a:t> </a:t>
            </a:r>
            <a:r>
              <a:rPr lang="de-CH" err="1"/>
              <a:t>nulputpat</a:t>
            </a:r>
            <a:r>
              <a:rPr lang="de-CH"/>
              <a:t> </a:t>
            </a:r>
            <a:r>
              <a:rPr lang="de-CH" err="1"/>
              <a:t>lum</a:t>
            </a:r>
            <a:r>
              <a:rPr lang="de-CH"/>
              <a:t> </a:t>
            </a:r>
            <a:r>
              <a:rPr lang="de-CH" err="1"/>
              <a:t>dolobore</a:t>
            </a:r>
            <a:r>
              <a:rPr lang="de-CH"/>
              <a:t> </a:t>
            </a:r>
            <a:r>
              <a:rPr lang="de-CH" err="1"/>
              <a:t>diodolorem</a:t>
            </a:r>
            <a:r>
              <a:rPr lang="de-CH"/>
              <a:t> </a:t>
            </a:r>
            <a:r>
              <a:rPr lang="de-CH" err="1"/>
              <a:t>nullam</a:t>
            </a:r>
            <a:r>
              <a:rPr lang="de-CH"/>
              <a:t>, </a:t>
            </a:r>
            <a:r>
              <a:rPr lang="de-CH" err="1"/>
              <a:t>susting</a:t>
            </a:r>
            <a:r>
              <a:rPr lang="de-CH"/>
              <a:t> </a:t>
            </a:r>
            <a:r>
              <a:rPr lang="de-CH" err="1"/>
              <a:t>eumsan</a:t>
            </a:r>
            <a:r>
              <a:rPr lang="de-CH"/>
              <a:t> </a:t>
            </a:r>
            <a:r>
              <a:rPr lang="de-CH" err="1"/>
              <a:t>veliquismod</a:t>
            </a:r>
            <a:r>
              <a:rPr lang="de-CH"/>
              <a:t> </a:t>
            </a:r>
            <a:r>
              <a:rPr lang="de-CH" err="1"/>
              <a:t>mincin</a:t>
            </a:r>
            <a:r>
              <a:rPr lang="de-CH"/>
              <a:t> </a:t>
            </a:r>
            <a:r>
              <a:rPr lang="de-CH" err="1"/>
              <a:t>ulluptat</a:t>
            </a:r>
            <a:r>
              <a:rPr lang="de-CH"/>
              <a:t>. </a:t>
            </a:r>
            <a:r>
              <a:rPr lang="de-CH" err="1"/>
              <a:t>Nulla</a:t>
            </a:r>
            <a:r>
              <a:rPr lang="de-CH"/>
              <a:t> </a:t>
            </a:r>
            <a:r>
              <a:rPr lang="de-CH" err="1"/>
              <a:t>commy</a:t>
            </a:r>
            <a:r>
              <a:rPr lang="de-CH"/>
              <a:t> </a:t>
            </a:r>
            <a:r>
              <a:rPr lang="de-CH" err="1"/>
              <a:t>niam</a:t>
            </a:r>
            <a:r>
              <a:rPr lang="de-CH"/>
              <a:t>, </a:t>
            </a:r>
            <a:r>
              <a:rPr lang="de-CH" err="1"/>
              <a:t>quismodit</a:t>
            </a:r>
            <a:r>
              <a:rPr lang="de-CH"/>
              <a:t> </a:t>
            </a:r>
            <a:r>
              <a:rPr lang="de-CH" err="1"/>
              <a:t>irilit</a:t>
            </a:r>
            <a:r>
              <a:rPr lang="de-CH"/>
              <a:t> </a:t>
            </a:r>
            <a:r>
              <a:rPr lang="de-CH" err="1"/>
              <a:t>incinim</a:t>
            </a:r>
            <a:r>
              <a:rPr lang="de-CH"/>
              <a:t> </a:t>
            </a:r>
            <a:r>
              <a:rPr lang="de-CH" err="1"/>
              <a:t>velisi</a:t>
            </a:r>
            <a:r>
              <a:rPr lang="de-CH"/>
              <a:t> </a:t>
            </a:r>
            <a:r>
              <a:rPr lang="de-CH" err="1"/>
              <a:t>exero</a:t>
            </a:r>
            <a:r>
              <a:rPr lang="de-CH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818013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179830" y="1394459"/>
            <a:ext cx="7527926" cy="2484121"/>
          </a:xfrm>
          <a:prstGeom prst="rect">
            <a:avLst/>
          </a:prstGeom>
        </p:spPr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  <a:lvl2pPr marL="714375" indent="-257175">
              <a:buClrTx/>
              <a:buFont typeface="Symbol" panose="05050102010706020507" pitchFamily="18" charset="2"/>
              <a:buChar char="-"/>
              <a:defRPr sz="1600" baseline="0">
                <a:solidFill>
                  <a:schemeClr val="tx1"/>
                </a:solidFill>
              </a:defRPr>
            </a:lvl2pPr>
            <a:lvl3pPr>
              <a:buClrTx/>
              <a:defRPr sz="1600">
                <a:solidFill>
                  <a:schemeClr val="tx1"/>
                </a:solidFill>
              </a:defRPr>
            </a:lvl3pPr>
          </a:lstStyle>
          <a:p>
            <a:pPr lvl="0"/>
            <a:r>
              <a:rPr lang="en-GB" noProof="0" dirty="0" err="1"/>
              <a:t>Grundschrift</a:t>
            </a:r>
            <a:r>
              <a:rPr lang="en-GB" noProof="0" dirty="0"/>
              <a:t> </a:t>
            </a:r>
            <a:r>
              <a:rPr lang="en-GB" noProof="0" dirty="0" err="1"/>
              <a:t>mit</a:t>
            </a:r>
            <a:r>
              <a:rPr lang="en-GB" noProof="0" dirty="0"/>
              <a:t> </a:t>
            </a:r>
            <a:r>
              <a:rPr lang="en-GB" noProof="0" dirty="0" err="1"/>
              <a:t>Aufzählung</a:t>
            </a:r>
            <a:r>
              <a:rPr lang="en-GB" noProof="0" dirty="0"/>
              <a:t>, Arial normal, 16 </a:t>
            </a:r>
            <a:r>
              <a:rPr lang="en-GB" noProof="0" dirty="0" err="1"/>
              <a:t>Punkt</a:t>
            </a:r>
            <a:endParaRPr lang="en-GB" noProof="0" dirty="0"/>
          </a:p>
          <a:p>
            <a:pPr lvl="1"/>
            <a:r>
              <a:rPr lang="en-GB" noProof="0" dirty="0"/>
              <a:t>Ebene </a:t>
            </a:r>
            <a:r>
              <a:rPr lang="en-GB" noProof="0" dirty="0" err="1"/>
              <a:t>zwei</a:t>
            </a:r>
            <a:r>
              <a:rPr lang="en-GB" noProof="0" dirty="0"/>
              <a:t>, 16 </a:t>
            </a:r>
            <a:r>
              <a:rPr lang="en-GB" noProof="0" dirty="0" err="1"/>
              <a:t>Punkt</a:t>
            </a:r>
            <a:endParaRPr lang="en-GB" noProof="0" dirty="0"/>
          </a:p>
          <a:p>
            <a:pPr lvl="2"/>
            <a:endParaRPr lang="de-CH" dirty="0"/>
          </a:p>
        </p:txBody>
      </p:sp>
      <p:sp>
        <p:nvSpPr>
          <p:cNvPr id="14" name="Titel 3"/>
          <p:cNvSpPr>
            <a:spLocks noGrp="1"/>
          </p:cNvSpPr>
          <p:nvPr>
            <p:ph type="title" hasCustomPrompt="1"/>
          </p:nvPr>
        </p:nvSpPr>
        <p:spPr>
          <a:xfrm>
            <a:off x="772866" y="192632"/>
            <a:ext cx="7934889" cy="708082"/>
          </a:xfrm>
          <a:prstGeom prst="rect">
            <a:avLst/>
          </a:prstGeom>
        </p:spPr>
        <p:txBody>
          <a:bodyPr/>
          <a:lstStyle>
            <a:lvl1pPr>
              <a:defRPr sz="3200" b="0"/>
            </a:lvl1pPr>
          </a:lstStyle>
          <a:p>
            <a:r>
              <a:rPr lang="en-GB" noProof="0" dirty="0" err="1"/>
              <a:t>Titel</a:t>
            </a:r>
            <a:r>
              <a:rPr lang="en-GB" noProof="0" dirty="0"/>
              <a:t>, Arial, normal, 32 </a:t>
            </a:r>
            <a:r>
              <a:rPr lang="en-GB" noProof="0" dirty="0" err="1"/>
              <a:t>Punkt</a:t>
            </a:r>
            <a:endParaRPr lang="en-GB" noProof="0" dirty="0"/>
          </a:p>
        </p:txBody>
      </p:sp>
      <p:pic>
        <p:nvPicPr>
          <p:cNvPr id="7" name="Picture 44" descr="Wappe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75" y="254101"/>
            <a:ext cx="2921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 userDrawn="1"/>
        </p:nvSpPr>
        <p:spPr bwMode="auto">
          <a:xfrm>
            <a:off x="1237323" y="4644268"/>
            <a:ext cx="1274102" cy="2613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Rechteck 7"/>
          <p:cNvSpPr/>
          <p:nvPr userDrawn="1"/>
        </p:nvSpPr>
        <p:spPr bwMode="auto">
          <a:xfrm>
            <a:off x="1331102" y="4557769"/>
            <a:ext cx="1265367" cy="897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" name="Rechteck 10"/>
          <p:cNvSpPr/>
          <p:nvPr userDrawn="1"/>
        </p:nvSpPr>
        <p:spPr bwMode="auto">
          <a:xfrm>
            <a:off x="1124042" y="4626489"/>
            <a:ext cx="1265367" cy="897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2" name="Bild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5145" y="4905599"/>
            <a:ext cx="1156246" cy="14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33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85" b="74924"/>
          <a:stretch/>
        </p:blipFill>
        <p:spPr>
          <a:xfrm>
            <a:off x="75165" y="4068473"/>
            <a:ext cx="9037853" cy="1023496"/>
          </a:xfrm>
          <a:prstGeom prst="rect">
            <a:avLst/>
          </a:prstGeom>
        </p:spPr>
      </p:pic>
      <p:sp>
        <p:nvSpPr>
          <p:cNvPr id="13" name="Rechteck 12"/>
          <p:cNvSpPr/>
          <p:nvPr userDrawn="1"/>
        </p:nvSpPr>
        <p:spPr>
          <a:xfrm>
            <a:off x="1290227" y="3001610"/>
            <a:ext cx="2284015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rgbClr val="000000"/>
                </a:solidFill>
                <a:latin typeface="Arial" charset="0"/>
              </a:rPr>
              <a:t>MeteoSvizzera</a:t>
            </a:r>
            <a:endParaRPr lang="de-DE" sz="1400" dirty="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  <a:latin typeface="Arial" charset="0"/>
              </a:rPr>
              <a:t>Via ai Monti 146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  <a:latin typeface="Arial" charset="0"/>
              </a:rPr>
              <a:t>CH-6605 Locarno-Monti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  <a:latin typeface="Arial" charset="0"/>
              </a:rPr>
              <a:t>T +41 58 460 92 22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  <a:latin typeface="Arial" charset="0"/>
              </a:rPr>
              <a:t>www.meteosvizzera.ch</a:t>
            </a:r>
          </a:p>
        </p:txBody>
      </p:sp>
      <p:sp>
        <p:nvSpPr>
          <p:cNvPr id="15" name="Rechteck 14"/>
          <p:cNvSpPr/>
          <p:nvPr userDrawn="1"/>
        </p:nvSpPr>
        <p:spPr>
          <a:xfrm>
            <a:off x="4014378" y="3001610"/>
            <a:ext cx="2005422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rgbClr val="000000"/>
                </a:solidFill>
                <a:latin typeface="Arial" charset="0"/>
              </a:rPr>
              <a:t>MétéoSuisse</a:t>
            </a:r>
            <a:endParaRPr lang="de-DE" sz="1400" dirty="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  <a:latin typeface="Arial" charset="0"/>
              </a:rPr>
              <a:t>7bis, av. de la Paix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solidFill>
                  <a:srgbClr val="000000"/>
                </a:solidFill>
                <a:latin typeface="Arial" charset="0"/>
              </a:rPr>
              <a:t>CH-1211 Genève 2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solidFill>
                  <a:srgbClr val="000000"/>
                </a:solidFill>
                <a:latin typeface="Arial" charset="0"/>
              </a:rPr>
              <a:t>T +41 58 460 98 88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solidFill>
                  <a:srgbClr val="000000"/>
                </a:solidFill>
                <a:latin typeface="Arial" charset="0"/>
              </a:rPr>
              <a:t>www.meteosuisse.ch</a:t>
            </a:r>
            <a:endParaRPr lang="de-DE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Rechteck 15"/>
          <p:cNvSpPr/>
          <p:nvPr userDrawn="1"/>
        </p:nvSpPr>
        <p:spPr>
          <a:xfrm>
            <a:off x="6484528" y="3001610"/>
            <a:ext cx="2102930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rgbClr val="000000"/>
                </a:solidFill>
                <a:latin typeface="Arial" charset="0"/>
              </a:rPr>
              <a:t>MétéoSuisse</a:t>
            </a:r>
            <a:endParaRPr lang="de-DE" sz="1400" dirty="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  <a:latin typeface="Arial" charset="0"/>
              </a:rPr>
              <a:t>Chemin de l‘Aérologie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  <a:latin typeface="Arial" charset="0"/>
              </a:rPr>
              <a:t>CH-1530 Payerne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  <a:latin typeface="Arial" charset="0"/>
              </a:rPr>
              <a:t>T +41 58 460 94 44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  <a:latin typeface="Arial" charset="0"/>
              </a:rPr>
              <a:t>www.meteosuisse.ch</a:t>
            </a:r>
          </a:p>
        </p:txBody>
      </p:sp>
      <p:sp>
        <p:nvSpPr>
          <p:cNvPr id="20" name="Rechteck 19"/>
          <p:cNvSpPr/>
          <p:nvPr userDrawn="1"/>
        </p:nvSpPr>
        <p:spPr>
          <a:xfrm>
            <a:off x="1277766" y="1217260"/>
            <a:ext cx="3441290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b="1" dirty="0">
                <a:solidFill>
                  <a:srgbClr val="000000"/>
                </a:solidFill>
                <a:latin typeface="Arial" charset="0"/>
              </a:rPr>
              <a:t>MeteoSchweiz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000000"/>
                </a:solidFill>
                <a:latin typeface="Arial" charset="0"/>
              </a:rPr>
              <a:t>Operation Center 1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000000"/>
                </a:solidFill>
                <a:latin typeface="Arial" charset="0"/>
              </a:rPr>
              <a:t>CH-8058 Zürich-Flughafen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000000"/>
                </a:solidFill>
                <a:latin typeface="Arial" charset="0"/>
              </a:rPr>
              <a:t>T +41 58 460 91 11 www.meteoschweiz.ch</a:t>
            </a:r>
          </a:p>
        </p:txBody>
      </p:sp>
      <p:sp>
        <p:nvSpPr>
          <p:cNvPr id="8" name="Rechteck 7"/>
          <p:cNvSpPr/>
          <p:nvPr userDrawn="1"/>
        </p:nvSpPr>
        <p:spPr bwMode="auto">
          <a:xfrm>
            <a:off x="1237323" y="4644268"/>
            <a:ext cx="1274102" cy="2613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Rechteck 8"/>
          <p:cNvSpPr/>
          <p:nvPr userDrawn="1"/>
        </p:nvSpPr>
        <p:spPr bwMode="auto">
          <a:xfrm>
            <a:off x="1331102" y="4557769"/>
            <a:ext cx="1265367" cy="897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" name="Rechteck 9"/>
          <p:cNvSpPr/>
          <p:nvPr userDrawn="1"/>
        </p:nvSpPr>
        <p:spPr bwMode="auto">
          <a:xfrm>
            <a:off x="1124042" y="4626489"/>
            <a:ext cx="1265367" cy="897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1" name="Bild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02362" y="4668818"/>
            <a:ext cx="1156246" cy="144016"/>
          </a:xfrm>
          <a:prstGeom prst="rect">
            <a:avLst/>
          </a:prstGeom>
        </p:spPr>
      </p:pic>
      <p:grpSp>
        <p:nvGrpSpPr>
          <p:cNvPr id="14" name="Gruppieren 13"/>
          <p:cNvGrpSpPr/>
          <p:nvPr userDrawn="1"/>
        </p:nvGrpSpPr>
        <p:grpSpPr>
          <a:xfrm>
            <a:off x="911188" y="362579"/>
            <a:ext cx="2011958" cy="523875"/>
            <a:chOff x="911188" y="362579"/>
            <a:chExt cx="2011958" cy="523875"/>
          </a:xfrm>
        </p:grpSpPr>
        <p:pic>
          <p:nvPicPr>
            <p:cNvPr id="17" name="Picture 37" descr="Logo_CMYK_pos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071" y="378454"/>
              <a:ext cx="1997075" cy="5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4" descr="Wappen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188" y="362579"/>
              <a:ext cx="29210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32105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pic>
        <p:nvPicPr>
          <p:cNvPr id="3" name="Picture 44" descr="Wappe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33" y="337012"/>
            <a:ext cx="292100" cy="29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5997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_typ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4" descr="Wappe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31" y="280842"/>
            <a:ext cx="364369" cy="392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 userDrawn="1"/>
        </p:nvSpPr>
        <p:spPr bwMode="auto">
          <a:xfrm>
            <a:off x="0" y="-5051"/>
            <a:ext cx="9144000" cy="783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platzhalt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187450" y="1085849"/>
            <a:ext cx="7527926" cy="3142061"/>
          </a:xfrm>
          <a:prstGeom prst="rect">
            <a:avLst/>
          </a:prstGeom>
        </p:spPr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/>
            </a:lvl1pPr>
            <a:lvl2pPr marL="714375" indent="-257175">
              <a:buClrTx/>
              <a:buFont typeface="Symbol" panose="05050102010706020507" pitchFamily="18" charset="2"/>
              <a:buChar char="-"/>
              <a:defRPr sz="2100" baseline="0"/>
            </a:lvl2pPr>
            <a:lvl3pPr>
              <a:buClrTx/>
              <a:defRPr/>
            </a:lvl3pPr>
          </a:lstStyle>
          <a:p>
            <a:pPr lvl="0"/>
            <a:r>
              <a:rPr lang="it-CH" noProof="0" err="1"/>
              <a:t>Grundschrift</a:t>
            </a:r>
            <a:r>
              <a:rPr lang="it-CH" noProof="0"/>
              <a:t> </a:t>
            </a:r>
            <a:r>
              <a:rPr lang="it-CH" noProof="0" err="1"/>
              <a:t>mit</a:t>
            </a:r>
            <a:r>
              <a:rPr lang="it-CH" noProof="0"/>
              <a:t> </a:t>
            </a:r>
            <a:r>
              <a:rPr lang="it-CH" noProof="0" err="1"/>
              <a:t>Aufzählung</a:t>
            </a:r>
            <a:r>
              <a:rPr lang="it-CH" noProof="0"/>
              <a:t>, </a:t>
            </a:r>
            <a:r>
              <a:rPr lang="it-CH" noProof="0" err="1"/>
              <a:t>Arial</a:t>
            </a:r>
            <a:r>
              <a:rPr lang="it-CH" noProof="0"/>
              <a:t> </a:t>
            </a:r>
            <a:r>
              <a:rPr lang="it-CH" noProof="0" err="1"/>
              <a:t>normal</a:t>
            </a:r>
            <a:r>
              <a:rPr lang="it-CH" noProof="0"/>
              <a:t>, 21 </a:t>
            </a:r>
            <a:r>
              <a:rPr lang="it-CH" noProof="0" err="1"/>
              <a:t>Punkt</a:t>
            </a:r>
            <a:endParaRPr lang="it-CH" noProof="0"/>
          </a:p>
          <a:p>
            <a:pPr lvl="1"/>
            <a:r>
              <a:rPr lang="it-CH" noProof="0" err="1"/>
              <a:t>Ebene</a:t>
            </a:r>
            <a:r>
              <a:rPr lang="it-CH" noProof="0"/>
              <a:t> </a:t>
            </a:r>
            <a:r>
              <a:rPr lang="it-CH" noProof="0" err="1"/>
              <a:t>zwei</a:t>
            </a:r>
            <a:r>
              <a:rPr lang="it-CH" noProof="0"/>
              <a:t>, 21 </a:t>
            </a:r>
            <a:r>
              <a:rPr lang="it-CH" noProof="0" err="1"/>
              <a:t>Punkt</a:t>
            </a:r>
            <a:endParaRPr lang="it-CH" noProof="0"/>
          </a:p>
          <a:p>
            <a:pPr lvl="2"/>
            <a:endParaRPr lang="it-CH" noProof="0"/>
          </a:p>
        </p:txBody>
      </p:sp>
      <p:sp>
        <p:nvSpPr>
          <p:cNvPr id="9" name="Titel 3"/>
          <p:cNvSpPr>
            <a:spLocks noGrp="1"/>
          </p:cNvSpPr>
          <p:nvPr>
            <p:ph type="title" hasCustomPrompt="1"/>
          </p:nvPr>
        </p:nvSpPr>
        <p:spPr>
          <a:xfrm>
            <a:off x="1193800" y="179287"/>
            <a:ext cx="7516008" cy="531062"/>
          </a:xfrm>
          <a:prstGeom prst="rect">
            <a:avLst/>
          </a:prstGeom>
        </p:spPr>
        <p:txBody>
          <a:bodyPr/>
          <a:lstStyle>
            <a:lvl1pPr>
              <a:defRPr sz="3200" b="0"/>
            </a:lvl1pPr>
          </a:lstStyle>
          <a:p>
            <a:r>
              <a:rPr lang="it-CH" noProof="0"/>
              <a:t>Titolo, </a:t>
            </a:r>
            <a:r>
              <a:rPr lang="it-CH" noProof="0" err="1"/>
              <a:t>Arial</a:t>
            </a:r>
            <a:r>
              <a:rPr lang="it-CH" noProof="0"/>
              <a:t> </a:t>
            </a:r>
            <a:r>
              <a:rPr lang="it-CH" noProof="0" err="1"/>
              <a:t>normal</a:t>
            </a:r>
            <a:r>
              <a:rPr lang="it-CH" noProof="0"/>
              <a:t>, 32 punti</a:t>
            </a:r>
          </a:p>
        </p:txBody>
      </p:sp>
    </p:spTree>
    <p:extLst>
      <p:ext uri="{BB962C8B-B14F-4D97-AF65-F5344CB8AC3E}">
        <p14:creationId xmlns:p14="http://schemas.microsoft.com/office/powerpoint/2010/main" val="3895978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 48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9144000" cy="102870"/>
          </a:xfrm>
          <a:prstGeom prst="rect">
            <a:avLst/>
          </a:prstGeom>
        </p:spPr>
      </p:pic>
      <p:sp>
        <p:nvSpPr>
          <p:cNvPr id="25" name="Rechteck 24"/>
          <p:cNvSpPr/>
          <p:nvPr userDrawn="1"/>
        </p:nvSpPr>
        <p:spPr>
          <a:xfrm>
            <a:off x="8068963" y="4881397"/>
            <a:ext cx="10750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1EE35605-8AB3-442C-A293-9F31FDF185BC}" type="slidenum">
              <a:rPr lang="de-CH" sz="900" smtClean="0">
                <a:solidFill>
                  <a:prstClr val="black"/>
                </a:solidFill>
                <a:latin typeface="Roboto Light"/>
                <a:cs typeface="Roboto Light"/>
              </a:rPr>
              <a:pPr algn="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 sz="900" dirty="0">
              <a:solidFill>
                <a:prstClr val="black"/>
              </a:solidFill>
              <a:latin typeface="Roboto Light"/>
              <a:cs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65115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2" r:id="rId2"/>
    <p:sldLayoutId id="2147483729" r:id="rId3"/>
    <p:sldLayoutId id="2147483730" r:id="rId4"/>
    <p:sldLayoutId id="2147483755" r:id="rId5"/>
    <p:sldLayoutId id="2147483756" r:id="rId6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•"/>
        <a:defRPr sz="21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B2B2B2"/>
        </a:buClr>
        <a:buChar char="•"/>
        <a:defRPr sz="21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C0C0C0"/>
        </a:buClr>
        <a:buChar char="•"/>
        <a:defRPr sz="21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4D189CB-5345-3041-AD8C-5AE1988C2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524" y="921508"/>
            <a:ext cx="8110952" cy="38283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01A497-8D1F-1240-9210-B427F1E7168A}"/>
              </a:ext>
            </a:extLst>
          </p:cNvPr>
          <p:cNvSpPr txBox="1"/>
          <p:nvPr/>
        </p:nvSpPr>
        <p:spPr>
          <a:xfrm>
            <a:off x="5241584" y="4517381"/>
            <a:ext cx="3335596" cy="184666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GB" sz="600" dirty="0">
                <a:latin typeface="Arial" panose="020B0604020202020204" pitchFamily="34" charset="0"/>
                <a:cs typeface="Arial" panose="020B0604020202020204" pitchFamily="34" charset="0"/>
              </a:rPr>
              <a:t>Shadow of Niesen (Bernese Oberland, Switzerland) (www.bernerzeitung.ch / Bruno Petroni)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2" y="915292"/>
            <a:ext cx="9143935" cy="956293"/>
          </a:xfrm>
        </p:spPr>
        <p:txBody>
          <a:bodyPr/>
          <a:lstStyle/>
          <a:p>
            <a:pPr algn="ctr"/>
            <a:r>
              <a:rPr lang="en-GB" sz="2600" b="1" dirty="0"/>
              <a:t>Updated radiation-topography scheme in ICON </a:t>
            </a:r>
            <a:br>
              <a:rPr lang="en-GB" sz="2600" b="1" dirty="0"/>
            </a:br>
            <a:r>
              <a:rPr lang="en-GB" sz="2600" b="1" dirty="0"/>
              <a:t>and the new subgrid-scale variant</a:t>
            </a:r>
            <a:br>
              <a:rPr lang="en-GB" sz="3000" b="1" dirty="0"/>
            </a:br>
            <a:br>
              <a:rPr lang="en-GB" sz="500" b="1" dirty="0"/>
            </a:br>
            <a:r>
              <a:rPr lang="en-GB" sz="1400" b="1" dirty="0"/>
              <a:t>Christian R. Steger and MeteoSwiss SEND Team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-276999"/>
            <a:ext cx="65" cy="5539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37B5AC7-B137-6A47-A794-EC3B000D26F3}"/>
              </a:ext>
            </a:extLst>
          </p:cNvPr>
          <p:cNvSpPr txBox="1">
            <a:spLocks/>
          </p:cNvSpPr>
          <p:nvPr/>
        </p:nvSpPr>
        <p:spPr>
          <a:xfrm>
            <a:off x="65" y="4772855"/>
            <a:ext cx="9143935" cy="33621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0" lang="de-DE" sz="5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GB" sz="1400" b="1" dirty="0"/>
              <a:t>COSMO General Meeting, 01 – 05 September 2005, Basel, Switzerland</a:t>
            </a:r>
          </a:p>
        </p:txBody>
      </p:sp>
    </p:spTree>
    <p:extLst>
      <p:ext uri="{BB962C8B-B14F-4D97-AF65-F5344CB8AC3E}">
        <p14:creationId xmlns:p14="http://schemas.microsoft.com/office/powerpoint/2010/main" val="2257206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4">
            <a:extLst>
              <a:ext uri="{FF2B5EF4-FFF2-40B4-BE49-F238E27FC236}">
                <a16:creationId xmlns:a16="http://schemas.microsoft.com/office/drawing/2014/main" id="{1DF84CE2-D05B-0A44-B61B-BFCE76AC4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383" y="3376061"/>
            <a:ext cx="4026558" cy="23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0" indent="0" algn="ctr" eaLnBrk="1" hangingPunct="1">
              <a:lnSpc>
                <a:spcPct val="130000"/>
              </a:lnSpc>
            </a:pPr>
            <a:r>
              <a:rPr lang="en-GB" altLang="en-US" sz="800" dirty="0">
                <a:latin typeface="Arial" charset="0"/>
              </a:rPr>
              <a:t>http://geophile.net/Lessons/atmosphere/atm_circulation_06.html (cropped)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8F3289-BBCB-5541-A6E2-AA2063D5BDC3}"/>
              </a:ext>
            </a:extLst>
          </p:cNvPr>
          <p:cNvSpPr txBox="1"/>
          <p:nvPr/>
        </p:nvSpPr>
        <p:spPr>
          <a:xfrm>
            <a:off x="277304" y="3758505"/>
            <a:ext cx="4274717" cy="861774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Capture influences on atmosphere like:</a:t>
            </a:r>
          </a:p>
          <a:p>
            <a:pPr marL="180000" indent="-1800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near-surface temperature</a:t>
            </a:r>
          </a:p>
          <a:p>
            <a:pPr marL="180000" indent="-1800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wind circulation systems</a:t>
            </a:r>
          </a:p>
          <a:p>
            <a:pPr marL="180000" indent="-1800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convection formation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CA48E5-1D31-FA46-AA5A-93B5D7F0A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412" y="771630"/>
            <a:ext cx="3910862" cy="25850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63D005-3608-C346-8A25-D5348A5DCC17}"/>
              </a:ext>
            </a:extLst>
          </p:cNvPr>
          <p:cNvSpPr txBox="1"/>
          <p:nvPr/>
        </p:nvSpPr>
        <p:spPr>
          <a:xfrm>
            <a:off x="4748412" y="3271004"/>
            <a:ext cx="41094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>
                <a:latin typeface="Arial" charset="0"/>
                <a:ea typeface="Arial" charset="0"/>
                <a:cs typeface="Arial" charset="0"/>
              </a:rPr>
              <a:t>Formation of cold air pool during night </a:t>
            </a:r>
            <a:br>
              <a:rPr lang="en-GB" sz="800" dirty="0">
                <a:latin typeface="Arial" charset="0"/>
                <a:ea typeface="Arial" charset="0"/>
                <a:cs typeface="Arial" charset="0"/>
              </a:rPr>
            </a:br>
            <a:r>
              <a:rPr lang="en-GB" sz="800" dirty="0">
                <a:latin typeface="Arial" charset="0"/>
                <a:ea typeface="Arial" charset="0"/>
                <a:cs typeface="Arial" charset="0"/>
              </a:rPr>
              <a:t>(https://en.wikipedia.org/wiki/Cold-air_pool)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AECD91-2D8E-5740-B9BE-6D282800F69C}"/>
              </a:ext>
            </a:extLst>
          </p:cNvPr>
          <p:cNvSpPr txBox="1"/>
          <p:nvPr/>
        </p:nvSpPr>
        <p:spPr>
          <a:xfrm>
            <a:off x="4917103" y="3758505"/>
            <a:ext cx="3772101" cy="400110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On a small scale  cold temperatures in depressions depend on radiative cooling (and thus the sky view factor)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13E999-654D-2548-B053-697AA4D60B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04" y="1002949"/>
            <a:ext cx="4274717" cy="2353733"/>
          </a:xfrm>
          <a:prstGeom prst="rect">
            <a:avLst/>
          </a:prstGeom>
        </p:spPr>
      </p:pic>
      <p:sp>
        <p:nvSpPr>
          <p:cNvPr id="13" name="Titel 2">
            <a:extLst>
              <a:ext uri="{FF2B5EF4-FFF2-40B4-BE49-F238E27FC236}">
                <a16:creationId xmlns:a16="http://schemas.microsoft.com/office/drawing/2014/main" id="{F6E1E712-AF1D-DA4F-9E48-1072C688E270}"/>
              </a:ext>
            </a:extLst>
          </p:cNvPr>
          <p:cNvSpPr txBox="1">
            <a:spLocks/>
          </p:cNvSpPr>
          <p:nvPr/>
        </p:nvSpPr>
        <p:spPr>
          <a:xfrm>
            <a:off x="476901" y="175024"/>
            <a:ext cx="8271108" cy="70808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500" kern="0" dirty="0"/>
              <a:t>Radtopo grid-scale     </a:t>
            </a:r>
            <a:r>
              <a:rPr lang="en-GB" sz="2600" kern="0" dirty="0"/>
              <a:t>			   	        </a:t>
            </a:r>
            <a:r>
              <a:rPr lang="en-GB" sz="1500" kern="0" dirty="0"/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2783571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2">
            <a:extLst>
              <a:ext uri="{FF2B5EF4-FFF2-40B4-BE49-F238E27FC236}">
                <a16:creationId xmlns:a16="http://schemas.microsoft.com/office/drawing/2014/main" id="{2301ACAE-CC4F-224F-A05B-FBE166E71478}"/>
              </a:ext>
            </a:extLst>
          </p:cNvPr>
          <p:cNvSpPr txBox="1">
            <a:spLocks/>
          </p:cNvSpPr>
          <p:nvPr/>
        </p:nvSpPr>
        <p:spPr>
          <a:xfrm>
            <a:off x="476901" y="175024"/>
            <a:ext cx="8271108" cy="70808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500" kern="0" dirty="0"/>
              <a:t>Radtopo grid-scale     </a:t>
            </a:r>
            <a:r>
              <a:rPr lang="en-GB" sz="2600" kern="0" dirty="0"/>
              <a:t>			   	</a:t>
            </a:r>
            <a:r>
              <a:rPr lang="en-GB" sz="1500" kern="0" dirty="0"/>
              <a:t>Relevant processes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245F46-C8C9-6E41-B434-DD0EDDFA0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720" y="859245"/>
            <a:ext cx="5380785" cy="2707912"/>
          </a:xfrm>
          <a:prstGeom prst="rect">
            <a:avLst/>
          </a:prstGeom>
        </p:spPr>
      </p:pic>
      <p:sp>
        <p:nvSpPr>
          <p:cNvPr id="12" name="Textfeld 4">
            <a:extLst>
              <a:ext uri="{FF2B5EF4-FFF2-40B4-BE49-F238E27FC236}">
                <a16:creationId xmlns:a16="http://schemas.microsoft.com/office/drawing/2014/main" id="{5658EFAD-8218-6E40-AD69-E2919A92A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0506" y="1847241"/>
            <a:ext cx="505699" cy="27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0" indent="0">
              <a:lnSpc>
                <a:spcPct val="130000"/>
              </a:lnSpc>
            </a:pPr>
            <a:r>
              <a:rPr lang="en-US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▼</a:t>
            </a:r>
          </a:p>
        </p:txBody>
      </p:sp>
      <p:sp>
        <p:nvSpPr>
          <p:cNvPr id="13" name="Textfeld 4">
            <a:extLst>
              <a:ext uri="{FF2B5EF4-FFF2-40B4-BE49-F238E27FC236}">
                <a16:creationId xmlns:a16="http://schemas.microsoft.com/office/drawing/2014/main" id="{16279BF1-2B33-4C47-B785-921513B38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8004" y="2161909"/>
            <a:ext cx="412885" cy="305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0" indent="0">
              <a:lnSpc>
                <a:spcPct val="130000"/>
              </a:lnSpc>
            </a:pPr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✭</a:t>
            </a:r>
          </a:p>
        </p:txBody>
      </p:sp>
      <p:sp>
        <p:nvSpPr>
          <p:cNvPr id="14" name="Textfeld 4">
            <a:extLst>
              <a:ext uri="{FF2B5EF4-FFF2-40B4-BE49-F238E27FC236}">
                <a16:creationId xmlns:a16="http://schemas.microsoft.com/office/drawing/2014/main" id="{578CA3A9-F67E-654F-B0EE-5BFE43888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8963" y="1920081"/>
            <a:ext cx="398464" cy="394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0" indent="0">
              <a:lnSpc>
                <a:spcPct val="130000"/>
              </a:lnSpc>
            </a:pPr>
            <a:r>
              <a:rPr lang="en-US" sz="17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◉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862D8EA8-4741-5442-BFEB-93B397E615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4751283"/>
              </p:ext>
            </p:extLst>
          </p:nvPr>
        </p:nvGraphicFramePr>
        <p:xfrm>
          <a:off x="730310" y="3642078"/>
          <a:ext cx="7900931" cy="117348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88460">
                  <a:extLst>
                    <a:ext uri="{9D8B030D-6E8A-4147-A177-3AD203B41FA5}">
                      <a16:colId xmlns:a16="http://schemas.microsoft.com/office/drawing/2014/main" val="3011240547"/>
                    </a:ext>
                  </a:extLst>
                </a:gridCol>
                <a:gridCol w="5050955">
                  <a:extLst>
                    <a:ext uri="{9D8B030D-6E8A-4147-A177-3AD203B41FA5}">
                      <a16:colId xmlns:a16="http://schemas.microsoft.com/office/drawing/2014/main" val="359767184"/>
                    </a:ext>
                  </a:extLst>
                </a:gridCol>
                <a:gridCol w="2461516">
                  <a:extLst>
                    <a:ext uri="{9D8B030D-6E8A-4147-A177-3AD203B41FA5}">
                      <a16:colId xmlns:a16="http://schemas.microsoft.com/office/drawing/2014/main" val="2144911782"/>
                    </a:ext>
                  </a:extLst>
                </a:gridCol>
              </a:tblGrid>
              <a:tr h="199671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chemeClr val="bg1">
                            <a:lumMod val="8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Effect</a:t>
                      </a:r>
                      <a:endParaRPr lang="en-US" sz="900" dirty="0">
                        <a:solidFill>
                          <a:schemeClr val="bg1">
                            <a:lumMod val="8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Relevant spatial scale</a:t>
                      </a:r>
                      <a:endParaRPr lang="en-US" sz="900" dirty="0">
                        <a:solidFill>
                          <a:schemeClr val="bg1">
                            <a:lumMod val="8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9990879"/>
                  </a:ext>
                </a:extLst>
              </a:tr>
              <a:tr h="215537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▼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Incoming direct shortwave radiation (slope, topographic shading)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than ridge-to-ridge distance (~10 km)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456614"/>
                  </a:ext>
                </a:extLst>
              </a:tr>
              <a:tr h="272012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◉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(Multiple) reflection of shortwave radiation by sloped terrain </a:t>
                      </a:r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 “effective albedo” &lt; “planar albedo”</a:t>
                      </a:r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scales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7068795"/>
                  </a:ext>
                </a:extLst>
              </a:tr>
              <a:tr h="215537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✭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Incoming longwave radiation (exchange between sloping terrain)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than ridge-to-ridge distance (~10 km)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844225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9E9098FF-0137-2247-9952-0334DAA4A1EF}"/>
              </a:ext>
            </a:extLst>
          </p:cNvPr>
          <p:cNvSpPr/>
          <p:nvPr/>
        </p:nvSpPr>
        <p:spPr>
          <a:xfrm>
            <a:off x="2073041" y="3246014"/>
            <a:ext cx="361582" cy="285198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3810A69-0D8F-7F41-BAEF-E9AB088D7263}"/>
              </a:ext>
            </a:extLst>
          </p:cNvPr>
          <p:cNvCxnSpPr>
            <a:cxnSpLocks/>
          </p:cNvCxnSpPr>
          <p:nvPr/>
        </p:nvCxnSpPr>
        <p:spPr>
          <a:xfrm>
            <a:off x="2073881" y="1011587"/>
            <a:ext cx="0" cy="2522630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0EC38B6-060A-DE4E-8D45-DAC94B66FA35}"/>
              </a:ext>
            </a:extLst>
          </p:cNvPr>
          <p:cNvCxnSpPr>
            <a:cxnSpLocks/>
          </p:cNvCxnSpPr>
          <p:nvPr/>
        </p:nvCxnSpPr>
        <p:spPr>
          <a:xfrm flipH="1">
            <a:off x="2073041" y="3246014"/>
            <a:ext cx="361582" cy="0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4113870-1693-E049-9735-548699F50E2B}"/>
              </a:ext>
            </a:extLst>
          </p:cNvPr>
          <p:cNvCxnSpPr>
            <a:cxnSpLocks/>
          </p:cNvCxnSpPr>
          <p:nvPr/>
        </p:nvCxnSpPr>
        <p:spPr>
          <a:xfrm>
            <a:off x="2248492" y="1011587"/>
            <a:ext cx="0" cy="2089534"/>
          </a:xfrm>
          <a:prstGeom prst="straightConnector1">
            <a:avLst/>
          </a:prstGeom>
          <a:ln w="31750">
            <a:solidFill>
              <a:schemeClr val="accent1">
                <a:lumMod val="75000"/>
              </a:schemeClr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ABD76FA-D64E-2A47-A601-A47565072289}"/>
              </a:ext>
            </a:extLst>
          </p:cNvPr>
          <p:cNvSpPr txBox="1"/>
          <p:nvPr/>
        </p:nvSpPr>
        <p:spPr>
          <a:xfrm>
            <a:off x="545223" y="1847241"/>
            <a:ext cx="14448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Atmospheric model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two-stream approximation)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8861F34-7306-B14D-A458-E47A2889D8E3}"/>
              </a:ext>
            </a:extLst>
          </p:cNvPr>
          <p:cNvSpPr/>
          <p:nvPr/>
        </p:nvSpPr>
        <p:spPr>
          <a:xfrm>
            <a:off x="2439963" y="2715566"/>
            <a:ext cx="361582" cy="815646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27FA37F-410C-EB4D-B269-09E96BB9F3E3}"/>
              </a:ext>
            </a:extLst>
          </p:cNvPr>
          <p:cNvCxnSpPr>
            <a:cxnSpLocks/>
          </p:cNvCxnSpPr>
          <p:nvPr/>
        </p:nvCxnSpPr>
        <p:spPr>
          <a:xfrm>
            <a:off x="2434623" y="1011587"/>
            <a:ext cx="0" cy="2522630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7A1EDBD-C74A-754A-9EEA-5B028A796FCC}"/>
              </a:ext>
            </a:extLst>
          </p:cNvPr>
          <p:cNvCxnSpPr>
            <a:cxnSpLocks/>
          </p:cNvCxnSpPr>
          <p:nvPr/>
        </p:nvCxnSpPr>
        <p:spPr>
          <a:xfrm>
            <a:off x="2802301" y="1009449"/>
            <a:ext cx="0" cy="2522630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D03B8C6-653F-0B4E-A9EE-52E4C7EAF2F7}"/>
              </a:ext>
            </a:extLst>
          </p:cNvPr>
          <p:cNvCxnSpPr>
            <a:cxnSpLocks/>
          </p:cNvCxnSpPr>
          <p:nvPr/>
        </p:nvCxnSpPr>
        <p:spPr>
          <a:xfrm flipH="1">
            <a:off x="2434623" y="2721758"/>
            <a:ext cx="361582" cy="0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301D232-B778-B641-B6A7-0B72519C3B65}"/>
              </a:ext>
            </a:extLst>
          </p:cNvPr>
          <p:cNvCxnSpPr>
            <a:cxnSpLocks/>
          </p:cNvCxnSpPr>
          <p:nvPr/>
        </p:nvCxnSpPr>
        <p:spPr>
          <a:xfrm>
            <a:off x="2620348" y="1011587"/>
            <a:ext cx="0" cy="1569655"/>
          </a:xfrm>
          <a:prstGeom prst="straightConnector1">
            <a:avLst/>
          </a:prstGeom>
          <a:ln w="31750">
            <a:solidFill>
              <a:schemeClr val="accent1">
                <a:lumMod val="75000"/>
              </a:schemeClr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033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ED87A7-94E3-CC49-BA7C-8A3307348D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63" y="1878977"/>
            <a:ext cx="4406106" cy="26493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7D2149-7CCD-5945-9ADF-A0260C688D6C}"/>
              </a:ext>
            </a:extLst>
          </p:cNvPr>
          <p:cNvSpPr txBox="1"/>
          <p:nvPr/>
        </p:nvSpPr>
        <p:spPr>
          <a:xfrm>
            <a:off x="562553" y="882383"/>
            <a:ext cx="4049486" cy="889090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altLang="en-US" sz="1200" dirty="0"/>
              <a:t>Correction of </a:t>
            </a:r>
            <a:r>
              <a:rPr lang="en-GB" altLang="en-US" sz="1200" b="1" dirty="0"/>
              <a:t>downward direct shortwave radiation</a:t>
            </a:r>
            <a:r>
              <a:rPr lang="en-GB" altLang="en-US" sz="1200" dirty="0"/>
              <a:t>:</a:t>
            </a:r>
            <a:endParaRPr lang="en-GB" altLang="en-US" sz="500" dirty="0"/>
          </a:p>
          <a:p>
            <a:pPr algn="ctr">
              <a:lnSpc>
                <a:spcPct val="150000"/>
              </a:lnSpc>
            </a:pPr>
            <a:r>
              <a:rPr lang="en-GB" altLang="en-US" sz="1200" dirty="0"/>
              <a:t>f</a:t>
            </a:r>
            <a:r>
              <a:rPr lang="en-GB" altLang="en-US" sz="1200" baseline="-25000" dirty="0"/>
              <a:t>cor</a:t>
            </a:r>
            <a:r>
              <a:rPr lang="en-GB" altLang="en-US" sz="1200" dirty="0"/>
              <a:t> = mask</a:t>
            </a:r>
            <a:r>
              <a:rPr lang="en-GB" altLang="en-US" sz="1200" baseline="-25000" dirty="0"/>
              <a:t>shadow</a:t>
            </a:r>
            <a:r>
              <a:rPr lang="en-GB" altLang="en-US" sz="1200" dirty="0"/>
              <a:t> ∙ angle</a:t>
            </a:r>
            <a:r>
              <a:rPr lang="en-GB" altLang="en-US" sz="1200" baseline="-25000" dirty="0"/>
              <a:t>correction</a:t>
            </a:r>
          </a:p>
          <a:p>
            <a:pPr algn="ctr">
              <a:lnSpc>
                <a:spcPct val="150000"/>
              </a:lnSpc>
            </a:pPr>
            <a:r>
              <a:rPr lang="en-GB" altLang="en-US" sz="1200" dirty="0"/>
              <a:t>↓SW</a:t>
            </a:r>
            <a:r>
              <a:rPr lang="en-GB" altLang="en-US" sz="1200" baseline="-25000" dirty="0"/>
              <a:t>dir</a:t>
            </a:r>
            <a:r>
              <a:rPr lang="en-GB" altLang="en-US" sz="1200" dirty="0"/>
              <a:t>* = f</a:t>
            </a:r>
            <a:r>
              <a:rPr lang="en-GB" altLang="en-US" sz="1200" baseline="-25000" dirty="0"/>
              <a:t>cor</a:t>
            </a:r>
            <a:r>
              <a:rPr lang="en-GB" altLang="en-US" sz="1200" dirty="0"/>
              <a:t> ∙ ↓SW</a:t>
            </a:r>
            <a:r>
              <a:rPr lang="en-GB" altLang="en-US" sz="1200" baseline="-25000" dirty="0"/>
              <a:t>dir</a:t>
            </a:r>
            <a:endParaRPr lang="en-US" sz="1200" baseline="-25000" dirty="0"/>
          </a:p>
        </p:txBody>
      </p:sp>
      <p:sp>
        <p:nvSpPr>
          <p:cNvPr id="22" name="Pie 21">
            <a:extLst>
              <a:ext uri="{FF2B5EF4-FFF2-40B4-BE49-F238E27FC236}">
                <a16:creationId xmlns:a16="http://schemas.microsoft.com/office/drawing/2014/main" id="{85729ED7-6DEE-384E-8066-9B30ED2FCFF9}"/>
              </a:ext>
            </a:extLst>
          </p:cNvPr>
          <p:cNvSpPr/>
          <p:nvPr/>
        </p:nvSpPr>
        <p:spPr>
          <a:xfrm rot="7992445">
            <a:off x="5827845" y="2968695"/>
            <a:ext cx="2367109" cy="2367109"/>
          </a:xfrm>
          <a:prstGeom prst="pie">
            <a:avLst>
              <a:gd name="adj1" fmla="val 10513935"/>
              <a:gd name="adj2" fmla="val 13593231"/>
            </a:avLst>
          </a:prstGeom>
          <a:solidFill>
            <a:schemeClr val="bg1">
              <a:lumMod val="85000"/>
              <a:alpha val="4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tx1"/>
              </a:solidFill>
            </a:endParaRPr>
          </a:p>
        </p:txBody>
      </p:sp>
      <p:sp>
        <p:nvSpPr>
          <p:cNvPr id="23" name="Pie 22">
            <a:extLst>
              <a:ext uri="{FF2B5EF4-FFF2-40B4-BE49-F238E27FC236}">
                <a16:creationId xmlns:a16="http://schemas.microsoft.com/office/drawing/2014/main" id="{D93D5E37-BE94-E247-9DC1-75858F07D95D}"/>
              </a:ext>
            </a:extLst>
          </p:cNvPr>
          <p:cNvSpPr/>
          <p:nvPr/>
        </p:nvSpPr>
        <p:spPr>
          <a:xfrm rot="307054">
            <a:off x="5806340" y="2968694"/>
            <a:ext cx="2367109" cy="2367109"/>
          </a:xfrm>
          <a:prstGeom prst="pie">
            <a:avLst>
              <a:gd name="adj1" fmla="val 10513935"/>
              <a:gd name="adj2" fmla="val 12509304"/>
            </a:avLst>
          </a:prstGeom>
          <a:solidFill>
            <a:schemeClr val="bg1">
              <a:lumMod val="85000"/>
              <a:alpha val="4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tx1"/>
              </a:solidFill>
            </a:endParaRPr>
          </a:p>
        </p:txBody>
      </p:sp>
      <p:sp>
        <p:nvSpPr>
          <p:cNvPr id="24" name="Pie 23">
            <a:extLst>
              <a:ext uri="{FF2B5EF4-FFF2-40B4-BE49-F238E27FC236}">
                <a16:creationId xmlns:a16="http://schemas.microsoft.com/office/drawing/2014/main" id="{F68A7227-8D82-744A-B375-B60FE56FA017}"/>
              </a:ext>
            </a:extLst>
          </p:cNvPr>
          <p:cNvSpPr/>
          <p:nvPr/>
        </p:nvSpPr>
        <p:spPr>
          <a:xfrm rot="7977806">
            <a:off x="5818638" y="2967057"/>
            <a:ext cx="2367109" cy="2367109"/>
          </a:xfrm>
          <a:prstGeom prst="pie">
            <a:avLst>
              <a:gd name="adj1" fmla="val 2820110"/>
              <a:gd name="adj2" fmla="val 13627354"/>
            </a:avLst>
          </a:prstGeom>
          <a:solidFill>
            <a:srgbClr val="0070C0">
              <a:alpha val="0"/>
            </a:srgbClr>
          </a:solidFill>
          <a:ln w="1905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rgbClr val="00B0F0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712007A-1B51-9548-935A-652C3C82B770}"/>
              </a:ext>
            </a:extLst>
          </p:cNvPr>
          <p:cNvCxnSpPr>
            <a:cxnSpLocks/>
          </p:cNvCxnSpPr>
          <p:nvPr/>
        </p:nvCxnSpPr>
        <p:spPr>
          <a:xfrm flipH="1" flipV="1">
            <a:off x="5405884" y="3565821"/>
            <a:ext cx="411794" cy="584791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0EACBB8-8846-C14C-8490-A6545FDB03A6}"/>
              </a:ext>
            </a:extLst>
          </p:cNvPr>
          <p:cNvCxnSpPr>
            <a:cxnSpLocks/>
          </p:cNvCxnSpPr>
          <p:nvPr/>
        </p:nvCxnSpPr>
        <p:spPr>
          <a:xfrm flipH="1" flipV="1">
            <a:off x="5281837" y="3046471"/>
            <a:ext cx="123809" cy="51935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4CDD449-7B46-5E4C-AE0D-22A4A7042AAF}"/>
              </a:ext>
            </a:extLst>
          </p:cNvPr>
          <p:cNvCxnSpPr>
            <a:cxnSpLocks/>
          </p:cNvCxnSpPr>
          <p:nvPr/>
        </p:nvCxnSpPr>
        <p:spPr>
          <a:xfrm flipH="1">
            <a:off x="5127823" y="3046471"/>
            <a:ext cx="154015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D42541A-5382-6F46-81F0-59F01541CDAD}"/>
              </a:ext>
            </a:extLst>
          </p:cNvPr>
          <p:cNvCxnSpPr>
            <a:cxnSpLocks/>
          </p:cNvCxnSpPr>
          <p:nvPr/>
        </p:nvCxnSpPr>
        <p:spPr>
          <a:xfrm flipH="1">
            <a:off x="8186709" y="2381388"/>
            <a:ext cx="294425" cy="1769224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CEFE961-7BC2-0E47-9A8D-892EF20266E0}"/>
              </a:ext>
            </a:extLst>
          </p:cNvPr>
          <p:cNvCxnSpPr>
            <a:cxnSpLocks/>
          </p:cNvCxnSpPr>
          <p:nvPr/>
        </p:nvCxnSpPr>
        <p:spPr>
          <a:xfrm flipH="1">
            <a:off x="8481135" y="2235141"/>
            <a:ext cx="203245" cy="146247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25C3AE5-63E1-0348-9B41-8D5667F8FB11}"/>
              </a:ext>
            </a:extLst>
          </p:cNvPr>
          <p:cNvCxnSpPr>
            <a:cxnSpLocks/>
          </p:cNvCxnSpPr>
          <p:nvPr/>
        </p:nvCxnSpPr>
        <p:spPr>
          <a:xfrm flipH="1" flipV="1">
            <a:off x="5119118" y="2913011"/>
            <a:ext cx="1883076" cy="1244480"/>
          </a:xfrm>
          <a:prstGeom prst="line">
            <a:avLst/>
          </a:prstGeom>
          <a:ln w="19050">
            <a:solidFill>
              <a:srgbClr val="0070C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0468A42-CBF8-1249-B894-43A6EC54723E}"/>
              </a:ext>
            </a:extLst>
          </p:cNvPr>
          <p:cNvCxnSpPr>
            <a:cxnSpLocks/>
          </p:cNvCxnSpPr>
          <p:nvPr/>
        </p:nvCxnSpPr>
        <p:spPr>
          <a:xfrm flipV="1">
            <a:off x="7002193" y="2175072"/>
            <a:ext cx="1603610" cy="1982419"/>
          </a:xfrm>
          <a:prstGeom prst="line">
            <a:avLst/>
          </a:prstGeom>
          <a:ln w="19050">
            <a:solidFill>
              <a:srgbClr val="0070C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B92FE3C-21DB-094C-B7CA-083EF26153E3}"/>
              </a:ext>
            </a:extLst>
          </p:cNvPr>
          <p:cNvCxnSpPr>
            <a:cxnSpLocks/>
          </p:cNvCxnSpPr>
          <p:nvPr/>
        </p:nvCxnSpPr>
        <p:spPr>
          <a:xfrm>
            <a:off x="5405647" y="3306146"/>
            <a:ext cx="1184752" cy="678755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13B833F-5A0E-EB48-BCBD-B210306BB720}"/>
              </a:ext>
            </a:extLst>
          </p:cNvPr>
          <p:cNvCxnSpPr>
            <a:cxnSpLocks/>
          </p:cNvCxnSpPr>
          <p:nvPr/>
        </p:nvCxnSpPr>
        <p:spPr>
          <a:xfrm>
            <a:off x="5611663" y="3773156"/>
            <a:ext cx="920403" cy="285118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F75EB66-45E9-2F46-8376-59A806827266}"/>
              </a:ext>
            </a:extLst>
          </p:cNvPr>
          <p:cNvCxnSpPr>
            <a:cxnSpLocks/>
          </p:cNvCxnSpPr>
          <p:nvPr/>
        </p:nvCxnSpPr>
        <p:spPr>
          <a:xfrm flipH="1">
            <a:off x="7317743" y="3177250"/>
            <a:ext cx="979656" cy="807651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5" name="Textfeld 4">
            <a:extLst>
              <a:ext uri="{FF2B5EF4-FFF2-40B4-BE49-F238E27FC236}">
                <a16:creationId xmlns:a16="http://schemas.microsoft.com/office/drawing/2014/main" id="{DE3B2E3A-8343-E745-90A7-78B4CF43B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0973" y="2668986"/>
            <a:ext cx="1643980" cy="23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0" indent="0" algn="ctr" eaLnBrk="1" hangingPunct="1">
              <a:lnSpc>
                <a:spcPct val="130000"/>
              </a:lnSpc>
            </a:pPr>
            <a:r>
              <a:rPr lang="en-GB" altLang="en-US" sz="800" b="1" dirty="0">
                <a:latin typeface="Arial" charset="0"/>
              </a:rPr>
              <a:t>Sky view factor (SVF) &lt; 1.0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193BC00-8A43-7848-8929-3A94C314AB35}"/>
              </a:ext>
            </a:extLst>
          </p:cNvPr>
          <p:cNvCxnSpPr>
            <a:cxnSpLocks/>
          </p:cNvCxnSpPr>
          <p:nvPr/>
        </p:nvCxnSpPr>
        <p:spPr>
          <a:xfrm flipV="1">
            <a:off x="6990546" y="3516844"/>
            <a:ext cx="0" cy="576416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7" name="Textfeld 4">
            <a:extLst>
              <a:ext uri="{FF2B5EF4-FFF2-40B4-BE49-F238E27FC236}">
                <a16:creationId xmlns:a16="http://schemas.microsoft.com/office/drawing/2014/main" id="{654419B3-8B6F-3342-83C3-98C0C459D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9833" y="3241915"/>
            <a:ext cx="1492751" cy="41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0" indent="0" algn="ctr" eaLnBrk="1" hangingPunct="1">
              <a:lnSpc>
                <a:spcPct val="130000"/>
              </a:lnSpc>
            </a:pPr>
            <a:r>
              <a:rPr lang="en-GB" altLang="en-US" sz="1000" b="1" dirty="0">
                <a:solidFill>
                  <a:schemeClr val="accent2"/>
                </a:solidFill>
                <a:latin typeface="Arial" charset="0"/>
              </a:rPr>
              <a:t>↑SW, ↑LW</a:t>
            </a:r>
            <a:endParaRPr lang="en-GB" altLang="en-US" sz="1000" b="1" baseline="30000" dirty="0">
              <a:solidFill>
                <a:schemeClr val="accent2"/>
              </a:solidFill>
              <a:latin typeface="Arial" charset="0"/>
            </a:endParaRPr>
          </a:p>
          <a:p>
            <a:pPr marL="0" indent="0" algn="ctr" eaLnBrk="1" hangingPunct="1">
              <a:lnSpc>
                <a:spcPct val="130000"/>
              </a:lnSpc>
            </a:pPr>
            <a:endParaRPr lang="en-GB" altLang="en-US" sz="1000" b="1" baseline="30000" dirty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9614861-6EA6-C848-9387-834933F2A121}"/>
              </a:ext>
            </a:extLst>
          </p:cNvPr>
          <p:cNvSpPr txBox="1"/>
          <p:nvPr/>
        </p:nvSpPr>
        <p:spPr>
          <a:xfrm>
            <a:off x="5146707" y="882383"/>
            <a:ext cx="3528228" cy="889090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altLang="en-US" sz="1200" dirty="0"/>
              <a:t>Correction of </a:t>
            </a:r>
            <a:r>
              <a:rPr lang="en-GB" altLang="en-US" sz="1200" b="1" dirty="0"/>
              <a:t>downward diffuse short- and longwave radiation</a:t>
            </a:r>
            <a:r>
              <a:rPr lang="en-GB" altLang="en-US" sz="1200" dirty="0"/>
              <a:t> due to terrain reflection/emission</a:t>
            </a:r>
            <a:endParaRPr lang="en-US" sz="1200" baseline="-250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33A5871-701C-DF4E-8CEE-E3CF1CD4FC29}"/>
              </a:ext>
            </a:extLst>
          </p:cNvPr>
          <p:cNvSpPr/>
          <p:nvPr/>
        </p:nvSpPr>
        <p:spPr bwMode="auto">
          <a:xfrm>
            <a:off x="4889781" y="2082979"/>
            <a:ext cx="4071339" cy="2161800"/>
          </a:xfrm>
          <a:prstGeom prst="rect">
            <a:avLst/>
          </a:prstGeom>
          <a:solidFill>
            <a:schemeClr val="bg1">
              <a:alpha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Titel 2">
            <a:extLst>
              <a:ext uri="{FF2B5EF4-FFF2-40B4-BE49-F238E27FC236}">
                <a16:creationId xmlns:a16="http://schemas.microsoft.com/office/drawing/2014/main" id="{B73221C3-F825-FB47-8D3D-F19B05DC2B70}"/>
              </a:ext>
            </a:extLst>
          </p:cNvPr>
          <p:cNvSpPr txBox="1">
            <a:spLocks/>
          </p:cNvSpPr>
          <p:nvPr/>
        </p:nvSpPr>
        <p:spPr>
          <a:xfrm>
            <a:off x="476901" y="175024"/>
            <a:ext cx="8271108" cy="70808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500" kern="0" dirty="0"/>
              <a:t>Radtopo grid-scale     </a:t>
            </a:r>
            <a:r>
              <a:rPr lang="en-GB" sz="2600" kern="0" dirty="0"/>
              <a:t>			    </a:t>
            </a:r>
            <a:r>
              <a:rPr lang="en-GB" sz="1500" kern="0" dirty="0"/>
              <a:t>Implementation into ICON</a:t>
            </a:r>
          </a:p>
        </p:txBody>
      </p:sp>
    </p:spTree>
    <p:extLst>
      <p:ext uri="{BB962C8B-B14F-4D97-AF65-F5344CB8AC3E}">
        <p14:creationId xmlns:p14="http://schemas.microsoft.com/office/powerpoint/2010/main" val="154157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EFDE2F5-DC5C-8449-9222-0BAC76622834}"/>
              </a:ext>
            </a:extLst>
          </p:cNvPr>
          <p:cNvSpPr txBox="1"/>
          <p:nvPr/>
        </p:nvSpPr>
        <p:spPr>
          <a:xfrm>
            <a:off x="2657318" y="4228949"/>
            <a:ext cx="4013301" cy="671659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GB" altLang="en-US" sz="1000" dirty="0"/>
              <a:t>Advantage of new horizon algorithm:</a:t>
            </a:r>
          </a:p>
          <a:p>
            <a:pPr marL="171450" indent="-171450" eaLnBrk="1" hangingPunct="1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altLang="en-US" sz="1000" dirty="0"/>
              <a:t>More accurate </a:t>
            </a:r>
          </a:p>
          <a:p>
            <a:pPr marL="171450" indent="-171450" eaLnBrk="1" hangingPunct="1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altLang="en-US" sz="1000" dirty="0"/>
              <a:t>Substantially faster (&gt;250x for resolutions ~100 m and below)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950882-903A-9E40-A101-912261E1BD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78" y="648442"/>
            <a:ext cx="8665845" cy="3399903"/>
          </a:xfrm>
          <a:prstGeom prst="rect">
            <a:avLst/>
          </a:prstGeom>
        </p:spPr>
      </p:pic>
      <p:sp>
        <p:nvSpPr>
          <p:cNvPr id="6" name="Titel 2">
            <a:extLst>
              <a:ext uri="{FF2B5EF4-FFF2-40B4-BE49-F238E27FC236}">
                <a16:creationId xmlns:a16="http://schemas.microsoft.com/office/drawing/2014/main" id="{3073EE8F-4EB4-5D4E-BC69-7915F87AC515}"/>
              </a:ext>
            </a:extLst>
          </p:cNvPr>
          <p:cNvSpPr txBox="1">
            <a:spLocks/>
          </p:cNvSpPr>
          <p:nvPr/>
        </p:nvSpPr>
        <p:spPr>
          <a:xfrm>
            <a:off x="476901" y="175024"/>
            <a:ext cx="8271108" cy="70808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500" kern="0" dirty="0"/>
              <a:t>Radtopo grid-scale     </a:t>
            </a:r>
            <a:r>
              <a:rPr lang="en-GB" sz="2600" kern="0" dirty="0"/>
              <a:t>        </a:t>
            </a:r>
            <a:r>
              <a:rPr lang="en-GB" sz="1500" kern="0" dirty="0"/>
              <a:t>Improvement I: new horizon algorithm in EXTPAR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E69480-6E50-9144-BD9F-E7EAAD652A38}"/>
              </a:ext>
            </a:extLst>
          </p:cNvPr>
          <p:cNvSpPr txBox="1"/>
          <p:nvPr/>
        </p:nvSpPr>
        <p:spPr>
          <a:xfrm>
            <a:off x="6932483" y="4186599"/>
            <a:ext cx="1684176" cy="75636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altLang="en-US" sz="1000" dirty="0"/>
              <a:t>merge requests in </a:t>
            </a:r>
          </a:p>
          <a:p>
            <a:pPr algn="ctr">
              <a:lnSpc>
                <a:spcPct val="150000"/>
              </a:lnSpc>
            </a:pPr>
            <a:r>
              <a:rPr lang="en-GB" altLang="en-US" sz="1000" b="1" dirty="0"/>
              <a:t>EXTPAR </a:t>
            </a:r>
            <a:r>
              <a:rPr lang="en-GB" altLang="en-US" sz="1000" dirty="0"/>
              <a:t>pending</a:t>
            </a:r>
          </a:p>
          <a:p>
            <a:pPr algn="ctr">
              <a:lnSpc>
                <a:spcPct val="150000"/>
              </a:lnSpc>
            </a:pPr>
            <a:r>
              <a:rPr lang="en-GB" altLang="en-US" sz="1000" dirty="0">
                <a:sym typeface="Wingdings" pitchFamily="2" charset="2"/>
              </a:rPr>
              <a:t> soon available</a:t>
            </a:r>
            <a:endParaRPr lang="en-US" sz="1000" baseline="-25000" dirty="0"/>
          </a:p>
        </p:txBody>
      </p:sp>
      <p:sp>
        <p:nvSpPr>
          <p:cNvPr id="9" name="Textfeld 4">
            <a:extLst>
              <a:ext uri="{FF2B5EF4-FFF2-40B4-BE49-F238E27FC236}">
                <a16:creationId xmlns:a16="http://schemas.microsoft.com/office/drawing/2014/main" id="{5317030F-FBBD-5B47-A1AC-D8ADE8BE08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171" y="3997825"/>
            <a:ext cx="1482761" cy="7158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0" indent="0" algn="ctr" eaLnBrk="1" hangingPunct="1">
              <a:lnSpc>
                <a:spcPct val="130000"/>
              </a:lnSpc>
            </a:pPr>
            <a:r>
              <a:rPr lang="en-GB" altLang="en-US" sz="800" dirty="0">
                <a:latin typeface="Arial" charset="0"/>
              </a:rPr>
              <a:t>Algorithm based on high-performance ray tracing library Intel Embree</a:t>
            </a:r>
          </a:p>
          <a:p>
            <a:pPr marL="0" indent="0" algn="ctr" eaLnBrk="1" hangingPunct="1">
              <a:lnSpc>
                <a:spcPct val="130000"/>
              </a:lnSpc>
            </a:pPr>
            <a:r>
              <a:rPr lang="en-GB" altLang="en-US" sz="800" dirty="0">
                <a:latin typeface="Arial" charset="0"/>
              </a:rPr>
              <a:t>(Steger et al., 2022)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DAA484-57DA-F049-8AB9-8C576A1D2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38" y="3909192"/>
            <a:ext cx="882549" cy="88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47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8C7A447-2624-AE41-AF89-F6C0EA535D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93" y="890610"/>
            <a:ext cx="6062547" cy="39067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D0BA9C-362B-C94D-9E54-8B914E248DDB}"/>
              </a:ext>
            </a:extLst>
          </p:cNvPr>
          <p:cNvSpPr txBox="1"/>
          <p:nvPr/>
        </p:nvSpPr>
        <p:spPr>
          <a:xfrm>
            <a:off x="6861344" y="3439996"/>
            <a:ext cx="1954986" cy="461665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Surface area increase of sloped cell consider in f</a:t>
            </a:r>
            <a:r>
              <a:rPr lang="en-US" sz="1200" baseline="-25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cor</a:t>
            </a:r>
            <a:endParaRPr lang="en-US" sz="1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Elbow Connector 2">
            <a:extLst>
              <a:ext uri="{FF2B5EF4-FFF2-40B4-BE49-F238E27FC236}">
                <a16:creationId xmlns:a16="http://schemas.microsoft.com/office/drawing/2014/main" id="{B7688DBF-4C00-C244-86EA-6CEA62286B33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6888711" y="3722031"/>
            <a:ext cx="745236" cy="1104497"/>
          </a:xfrm>
          <a:prstGeom prst="bentConnector2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E0D69E31-831E-B44B-B394-5A1A28F2B56F}"/>
              </a:ext>
            </a:extLst>
          </p:cNvPr>
          <p:cNvSpPr/>
          <p:nvPr/>
        </p:nvSpPr>
        <p:spPr>
          <a:xfrm>
            <a:off x="6478654" y="1594350"/>
            <a:ext cx="765931" cy="423153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7172F45C-8072-424F-8C19-2650791D8392}"/>
              </a:ext>
            </a:extLst>
          </p:cNvPr>
          <p:cNvSpPr/>
          <p:nvPr/>
        </p:nvSpPr>
        <p:spPr>
          <a:xfrm>
            <a:off x="7865218" y="996350"/>
            <a:ext cx="765932" cy="645251"/>
          </a:xfrm>
          <a:prstGeom prst="triangle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71C24F-6E1C-4642-A023-603CA49B53BF}"/>
              </a:ext>
            </a:extLst>
          </p:cNvPr>
          <p:cNvSpPr/>
          <p:nvPr/>
        </p:nvSpPr>
        <p:spPr>
          <a:xfrm>
            <a:off x="7865218" y="1641601"/>
            <a:ext cx="765931" cy="423153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EE5AE2A-18D3-C74D-AF08-4AAF5D3D8956}"/>
              </a:ext>
            </a:extLst>
          </p:cNvPr>
          <p:cNvCxnSpPr>
            <a:cxnSpLocks/>
          </p:cNvCxnSpPr>
          <p:nvPr/>
        </p:nvCxnSpPr>
        <p:spPr>
          <a:xfrm>
            <a:off x="6873289" y="1290974"/>
            <a:ext cx="0" cy="587141"/>
          </a:xfrm>
          <a:prstGeom prst="straightConnector1">
            <a:avLst/>
          </a:prstGeom>
          <a:ln w="53975">
            <a:solidFill>
              <a:schemeClr val="accent6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453F5A4-9537-3D47-99A8-945F29FB3A3B}"/>
              </a:ext>
            </a:extLst>
          </p:cNvPr>
          <p:cNvCxnSpPr>
            <a:cxnSpLocks/>
          </p:cNvCxnSpPr>
          <p:nvPr/>
        </p:nvCxnSpPr>
        <p:spPr>
          <a:xfrm flipH="1">
            <a:off x="8056700" y="1082094"/>
            <a:ext cx="382966" cy="442762"/>
          </a:xfrm>
          <a:prstGeom prst="straightConnector1">
            <a:avLst/>
          </a:prstGeom>
          <a:ln w="53975">
            <a:solidFill>
              <a:schemeClr val="accent6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feld 4">
            <a:extLst>
              <a:ext uri="{FF2B5EF4-FFF2-40B4-BE49-F238E27FC236}">
                <a16:creationId xmlns:a16="http://schemas.microsoft.com/office/drawing/2014/main" id="{EAB34B50-BC3B-D449-BB59-44E159DEC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8022" y="1480317"/>
            <a:ext cx="1078677" cy="34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0" indent="0" algn="ctr" eaLnBrk="1" hangingPunct="1">
              <a:lnSpc>
                <a:spcPct val="130000"/>
              </a:lnSpc>
            </a:pPr>
            <a:r>
              <a:rPr lang="en-GB" altLang="en-US" sz="1400" b="1" dirty="0">
                <a:latin typeface="Arial" charset="0"/>
              </a:rPr>
              <a:t>vs.</a:t>
            </a:r>
          </a:p>
        </p:txBody>
      </p:sp>
      <p:sp>
        <p:nvSpPr>
          <p:cNvPr id="16" name="Titel 2">
            <a:extLst>
              <a:ext uri="{FF2B5EF4-FFF2-40B4-BE49-F238E27FC236}">
                <a16:creationId xmlns:a16="http://schemas.microsoft.com/office/drawing/2014/main" id="{8C487872-80E2-F146-86E8-9A562D106742}"/>
              </a:ext>
            </a:extLst>
          </p:cNvPr>
          <p:cNvSpPr txBox="1">
            <a:spLocks/>
          </p:cNvSpPr>
          <p:nvPr/>
        </p:nvSpPr>
        <p:spPr>
          <a:xfrm>
            <a:off x="476901" y="175024"/>
            <a:ext cx="8271108" cy="70808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500" kern="0" dirty="0"/>
              <a:t>Radtopo grid-scale     </a:t>
            </a:r>
            <a:r>
              <a:rPr lang="en-GB" sz="2600" kern="0" dirty="0"/>
              <a:t> 		    </a:t>
            </a:r>
            <a:r>
              <a:rPr lang="en-GB" sz="1500" kern="0" dirty="0"/>
              <a:t>Improvement II: energy conservation</a:t>
            </a:r>
          </a:p>
        </p:txBody>
      </p:sp>
    </p:spTree>
    <p:extLst>
      <p:ext uri="{BB962C8B-B14F-4D97-AF65-F5344CB8AC3E}">
        <p14:creationId xmlns:p14="http://schemas.microsoft.com/office/powerpoint/2010/main" val="1305195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17F514-8648-AC48-B5E2-06302397EC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81" y="692912"/>
            <a:ext cx="7726239" cy="4192308"/>
          </a:xfrm>
          <a:prstGeom prst="rect">
            <a:avLst/>
          </a:prstGeom>
        </p:spPr>
      </p:pic>
      <p:sp>
        <p:nvSpPr>
          <p:cNvPr id="5" name="Titel 2">
            <a:extLst>
              <a:ext uri="{FF2B5EF4-FFF2-40B4-BE49-F238E27FC236}">
                <a16:creationId xmlns:a16="http://schemas.microsoft.com/office/drawing/2014/main" id="{D3BFC5ED-D54D-BA4D-A5D9-2C87D0DF633D}"/>
              </a:ext>
            </a:extLst>
          </p:cNvPr>
          <p:cNvSpPr txBox="1">
            <a:spLocks/>
          </p:cNvSpPr>
          <p:nvPr/>
        </p:nvSpPr>
        <p:spPr>
          <a:xfrm>
            <a:off x="476901" y="175024"/>
            <a:ext cx="8271108" cy="70808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500" kern="0" dirty="0"/>
              <a:t>Radtopo grid-scale     </a:t>
            </a:r>
            <a:r>
              <a:rPr lang="en-GB" sz="2600" kern="0" dirty="0"/>
              <a:t> 		</a:t>
            </a:r>
            <a:r>
              <a:rPr lang="en-GB" sz="1600" kern="0" dirty="0"/>
              <a:t> </a:t>
            </a:r>
            <a:r>
              <a:rPr lang="en-GB" sz="1500" kern="0" dirty="0"/>
              <a:t>        </a:t>
            </a:r>
            <a:r>
              <a:rPr lang="en-GB" sz="1600" kern="0" dirty="0"/>
              <a:t>        </a:t>
            </a:r>
            <a:r>
              <a:rPr lang="en-GB" sz="1500" kern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SW direct downward radiation</a:t>
            </a:r>
            <a:endParaRPr lang="en-GB" sz="1500" kern="0" dirty="0"/>
          </a:p>
        </p:txBody>
      </p:sp>
    </p:spTree>
    <p:extLst>
      <p:ext uri="{BB962C8B-B14F-4D97-AF65-F5344CB8AC3E}">
        <p14:creationId xmlns:p14="http://schemas.microsoft.com/office/powerpoint/2010/main" val="951814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5D4120-2FA6-B04B-B9CA-8E0D15D301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0407"/>
            <a:ext cx="9144000" cy="3342478"/>
          </a:xfrm>
          <a:prstGeom prst="rect">
            <a:avLst/>
          </a:prstGeom>
        </p:spPr>
      </p:pic>
      <p:sp>
        <p:nvSpPr>
          <p:cNvPr id="4" name="Titel 2">
            <a:extLst>
              <a:ext uri="{FF2B5EF4-FFF2-40B4-BE49-F238E27FC236}">
                <a16:creationId xmlns:a16="http://schemas.microsoft.com/office/drawing/2014/main" id="{37EE2099-B269-AE47-900B-FA4506EFA6EA}"/>
              </a:ext>
            </a:extLst>
          </p:cNvPr>
          <p:cNvSpPr txBox="1">
            <a:spLocks/>
          </p:cNvSpPr>
          <p:nvPr/>
        </p:nvSpPr>
        <p:spPr>
          <a:xfrm>
            <a:off x="476901" y="175024"/>
            <a:ext cx="8271108" cy="70808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500" kern="0" dirty="0"/>
              <a:t>Radtopo grid-scale     </a:t>
            </a:r>
            <a:r>
              <a:rPr lang="en-GB" sz="2600" kern="0" dirty="0"/>
              <a:t> 		</a:t>
            </a:r>
            <a:r>
              <a:rPr lang="en-GB" sz="1600" kern="0" dirty="0"/>
              <a:t> </a:t>
            </a:r>
            <a:r>
              <a:rPr lang="en-GB" sz="1500" kern="0" dirty="0"/>
              <a:t>         </a:t>
            </a:r>
            <a:r>
              <a:rPr lang="en-GB" sz="1500" kern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Effect on near-surface temperature</a:t>
            </a:r>
            <a:endParaRPr lang="en-GB" sz="1500" kern="0" dirty="0"/>
          </a:p>
        </p:txBody>
      </p:sp>
    </p:spTree>
    <p:extLst>
      <p:ext uri="{BB962C8B-B14F-4D97-AF65-F5344CB8AC3E}">
        <p14:creationId xmlns:p14="http://schemas.microsoft.com/office/powerpoint/2010/main" val="2416344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F44A9B-2676-A34A-85D4-FDD61829D9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0403"/>
            <a:ext cx="9144000" cy="33424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60437C-EB82-524C-A1D5-409DB0A43C21}"/>
              </a:ext>
            </a:extLst>
          </p:cNvPr>
          <p:cNvSpPr txBox="1"/>
          <p:nvPr/>
        </p:nvSpPr>
        <p:spPr>
          <a:xfrm>
            <a:off x="2547257" y="4449107"/>
            <a:ext cx="4049486" cy="3350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GB" altLang="en-US" sz="1200" dirty="0"/>
              <a:t>f</a:t>
            </a:r>
            <a:r>
              <a:rPr lang="en-GB" altLang="en-US" sz="1200" baseline="-25000" dirty="0"/>
              <a:t>cor</a:t>
            </a:r>
            <a:r>
              <a:rPr lang="en-GB" altLang="en-US" sz="1200" dirty="0"/>
              <a:t> = mask</a:t>
            </a:r>
            <a:r>
              <a:rPr lang="en-GB" altLang="en-US" sz="1200" baseline="-25000" dirty="0"/>
              <a:t>shadow</a:t>
            </a:r>
            <a:r>
              <a:rPr lang="en-GB" altLang="en-US" sz="1200" dirty="0"/>
              <a:t> ∙ angle</a:t>
            </a:r>
            <a:r>
              <a:rPr lang="en-GB" altLang="en-US" sz="1200" baseline="-25000" dirty="0"/>
              <a:t>correction</a:t>
            </a:r>
            <a:r>
              <a:rPr lang="en-GB" altLang="en-US" sz="1200" dirty="0"/>
              <a:t> </a:t>
            </a:r>
            <a:r>
              <a:rPr lang="en-GB" altLang="en-US" sz="1200" b="1" dirty="0"/>
              <a:t>∙ area</a:t>
            </a:r>
            <a:r>
              <a:rPr lang="en-GB" altLang="en-US" sz="1200" b="1" baseline="-25000" dirty="0"/>
              <a:t>factor</a:t>
            </a:r>
          </a:p>
        </p:txBody>
      </p:sp>
      <p:sp>
        <p:nvSpPr>
          <p:cNvPr id="6" name="Titel 2">
            <a:extLst>
              <a:ext uri="{FF2B5EF4-FFF2-40B4-BE49-F238E27FC236}">
                <a16:creationId xmlns:a16="http://schemas.microsoft.com/office/drawing/2014/main" id="{81F5FAA8-9217-6B4B-A49B-D299EB7EE261}"/>
              </a:ext>
            </a:extLst>
          </p:cNvPr>
          <p:cNvSpPr txBox="1">
            <a:spLocks/>
          </p:cNvSpPr>
          <p:nvPr/>
        </p:nvSpPr>
        <p:spPr>
          <a:xfrm>
            <a:off x="476901" y="175024"/>
            <a:ext cx="8271108" cy="70808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500" kern="0" dirty="0"/>
              <a:t>Radtopo grid-scale     </a:t>
            </a:r>
            <a:r>
              <a:rPr lang="en-GB" sz="2600" kern="0" dirty="0"/>
              <a:t> 		</a:t>
            </a:r>
            <a:r>
              <a:rPr lang="en-GB" sz="1600" kern="0" dirty="0"/>
              <a:t> </a:t>
            </a:r>
            <a:r>
              <a:rPr lang="en-GB" sz="1500" kern="0" dirty="0"/>
              <a:t>         </a:t>
            </a:r>
            <a:r>
              <a:rPr lang="en-GB" sz="1500" kern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Effect on near-surface temperature</a:t>
            </a:r>
            <a:endParaRPr lang="en-GB" sz="1500" kern="0" dirty="0"/>
          </a:p>
        </p:txBody>
      </p:sp>
    </p:spTree>
    <p:extLst>
      <p:ext uri="{BB962C8B-B14F-4D97-AF65-F5344CB8AC3E}">
        <p14:creationId xmlns:p14="http://schemas.microsoft.com/office/powerpoint/2010/main" val="33650905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BD2CB07-154F-44BB-9716-61B97D9539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0" y="1484162"/>
            <a:ext cx="8610620" cy="29354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B7B7D6-D7EA-42DE-AD68-D942D348607D}"/>
              </a:ext>
            </a:extLst>
          </p:cNvPr>
          <p:cNvSpPr txBox="1"/>
          <p:nvPr/>
        </p:nvSpPr>
        <p:spPr>
          <a:xfrm>
            <a:off x="3963475" y="1316503"/>
            <a:ext cx="1839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Sun position:</a:t>
            </a:r>
          </a:p>
          <a:p>
            <a:pPr algn="ctr"/>
            <a:r>
              <a:rPr lang="en-GB" sz="1200" dirty="0"/>
              <a:t>15.10.2024, 11:30 UTC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4BBA59-0DFB-412A-8505-AEAF65ED5538}"/>
              </a:ext>
            </a:extLst>
          </p:cNvPr>
          <p:cNvSpPr txBox="1"/>
          <p:nvPr/>
        </p:nvSpPr>
        <p:spPr>
          <a:xfrm>
            <a:off x="185195" y="3864864"/>
            <a:ext cx="1839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Copernicus DEM</a:t>
            </a:r>
          </a:p>
          <a:p>
            <a:pPr algn="ctr"/>
            <a:r>
              <a:rPr lang="en-GB" sz="1200" dirty="0"/>
              <a:t>30 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20EF19-C846-44FB-8ABA-29E4DEF25188}"/>
              </a:ext>
            </a:extLst>
          </p:cNvPr>
          <p:cNvSpPr txBox="1"/>
          <p:nvPr/>
        </p:nvSpPr>
        <p:spPr>
          <a:xfrm>
            <a:off x="7304595" y="3864863"/>
            <a:ext cx="18394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ICON @ 1km</a:t>
            </a:r>
          </a:p>
        </p:txBody>
      </p:sp>
      <p:sp>
        <p:nvSpPr>
          <p:cNvPr id="7" name="Titel 2">
            <a:extLst>
              <a:ext uri="{FF2B5EF4-FFF2-40B4-BE49-F238E27FC236}">
                <a16:creationId xmlns:a16="http://schemas.microsoft.com/office/drawing/2014/main" id="{387C2A7C-6155-C14D-B848-7D305802423E}"/>
              </a:ext>
            </a:extLst>
          </p:cNvPr>
          <p:cNvSpPr txBox="1">
            <a:spLocks/>
          </p:cNvSpPr>
          <p:nvPr/>
        </p:nvSpPr>
        <p:spPr>
          <a:xfrm>
            <a:off x="476901" y="175024"/>
            <a:ext cx="8271108" cy="70808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500" kern="0" dirty="0"/>
              <a:t>Radtopo subgrid-scale     </a:t>
            </a:r>
            <a:r>
              <a:rPr lang="en-GB" sz="2600" kern="0" dirty="0"/>
              <a:t> 	</a:t>
            </a:r>
            <a:r>
              <a:rPr lang="en-GB" sz="1500" kern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           Limitation of grid-scale scheme</a:t>
            </a:r>
            <a:endParaRPr lang="en-GB" sz="1500" kern="0" dirty="0"/>
          </a:p>
        </p:txBody>
      </p:sp>
    </p:spTree>
    <p:extLst>
      <p:ext uri="{BB962C8B-B14F-4D97-AF65-F5344CB8AC3E}">
        <p14:creationId xmlns:p14="http://schemas.microsoft.com/office/powerpoint/2010/main" val="2405978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 2">
            <a:extLst>
              <a:ext uri="{FF2B5EF4-FFF2-40B4-BE49-F238E27FC236}">
                <a16:creationId xmlns:a16="http://schemas.microsoft.com/office/drawing/2014/main" id="{B73221C3-F825-FB47-8D3D-F19B05DC2B70}"/>
              </a:ext>
            </a:extLst>
          </p:cNvPr>
          <p:cNvSpPr txBox="1">
            <a:spLocks/>
          </p:cNvSpPr>
          <p:nvPr/>
        </p:nvSpPr>
        <p:spPr>
          <a:xfrm>
            <a:off x="476901" y="175024"/>
            <a:ext cx="8271108" cy="70808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500" kern="0" dirty="0"/>
              <a:t>Radtopo subgrid-scale     </a:t>
            </a:r>
            <a:r>
              <a:rPr lang="en-GB" sz="2600" kern="0" dirty="0"/>
              <a:t>			    </a:t>
            </a:r>
            <a:r>
              <a:rPr lang="en-GB" sz="1500" kern="0" dirty="0"/>
              <a:t>Implementation into ICON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E064EC-A35B-7544-9FA5-BD89FABB857B}"/>
              </a:ext>
            </a:extLst>
          </p:cNvPr>
          <p:cNvSpPr txBox="1"/>
          <p:nvPr/>
        </p:nvSpPr>
        <p:spPr>
          <a:xfrm>
            <a:off x="3896611" y="2115451"/>
            <a:ext cx="1660516" cy="1169551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 sz="1000" dirty="0"/>
              <a:t>Bi-linearly interpolate elevation to subgrid cell vertices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 sz="1000" dirty="0"/>
              <a:t>Compute slope angle/aspect and terrain horizon for every subgrid triangle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EAB90A0-E830-E144-A96B-046DBC50996A}"/>
              </a:ext>
            </a:extLst>
          </p:cNvPr>
          <p:cNvSpPr txBox="1"/>
          <p:nvPr/>
        </p:nvSpPr>
        <p:spPr>
          <a:xfrm>
            <a:off x="6251145" y="1613621"/>
            <a:ext cx="2010670" cy="707886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b="1" dirty="0"/>
              <a:t>Method I</a:t>
            </a:r>
          </a:p>
          <a:p>
            <a:r>
              <a:rPr lang="en-US" sz="1000" dirty="0"/>
              <a:t>Aggregate slope angle/aspect (mean) and terrain horizon (quantiles) on ICON cells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F55D54B-5176-BC4D-9F32-F387E2AAC208}"/>
              </a:ext>
            </a:extLst>
          </p:cNvPr>
          <p:cNvSpPr txBox="1"/>
          <p:nvPr/>
        </p:nvSpPr>
        <p:spPr>
          <a:xfrm>
            <a:off x="6173667" y="3430455"/>
            <a:ext cx="2088148" cy="400110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b="1" dirty="0"/>
              <a:t>Method II</a:t>
            </a:r>
          </a:p>
          <a:p>
            <a:r>
              <a:rPr lang="en-US" sz="1000" dirty="0"/>
              <a:t>Aggregate f</a:t>
            </a:r>
            <a:r>
              <a:rPr lang="en-US" sz="1000" baseline="-25000" dirty="0"/>
              <a:t>cor</a:t>
            </a:r>
            <a:r>
              <a:rPr lang="en-US" sz="1000" dirty="0"/>
              <a:t> on ICON cells</a:t>
            </a:r>
          </a:p>
        </p:txBody>
      </p:sp>
      <p:cxnSp>
        <p:nvCxnSpPr>
          <p:cNvPr id="47" name="Elbow Connector 46">
            <a:extLst>
              <a:ext uri="{FF2B5EF4-FFF2-40B4-BE49-F238E27FC236}">
                <a16:creationId xmlns:a16="http://schemas.microsoft.com/office/drawing/2014/main" id="{F2267670-9DE4-784E-878E-BBB0FE5B2CFF}"/>
              </a:ext>
            </a:extLst>
          </p:cNvPr>
          <p:cNvCxnSpPr>
            <a:cxnSpLocks/>
            <a:stCxn id="18" idx="3"/>
            <a:endCxn id="45" idx="1"/>
          </p:cNvCxnSpPr>
          <p:nvPr/>
        </p:nvCxnSpPr>
        <p:spPr bwMode="auto">
          <a:xfrm>
            <a:off x="5557127" y="2700227"/>
            <a:ext cx="616540" cy="930283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A9B79A6A-70CD-5B48-A8D0-5DD34B5D72B0}"/>
              </a:ext>
            </a:extLst>
          </p:cNvPr>
          <p:cNvCxnSpPr>
            <a:cxnSpLocks/>
            <a:endCxn id="44" idx="1"/>
          </p:cNvCxnSpPr>
          <p:nvPr/>
        </p:nvCxnSpPr>
        <p:spPr bwMode="auto">
          <a:xfrm rot="5400000" flipH="1" flipV="1">
            <a:off x="5660298" y="2172561"/>
            <a:ext cx="795844" cy="385850"/>
          </a:xfrm>
          <a:prstGeom prst="bentConnector2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060EBC6-92B4-1943-B342-7A9C609A82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95" y="1217746"/>
            <a:ext cx="3523803" cy="296496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9EC6B93-EF49-A040-A235-BD1196C40443}"/>
              </a:ext>
            </a:extLst>
          </p:cNvPr>
          <p:cNvSpPr txBox="1"/>
          <p:nvPr/>
        </p:nvSpPr>
        <p:spPr>
          <a:xfrm>
            <a:off x="169077" y="1001986"/>
            <a:ext cx="15889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Copernicus DEM (30 m)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ECCCE3-54C1-C94C-9518-4752F91C1167}"/>
              </a:ext>
            </a:extLst>
          </p:cNvPr>
          <p:cNvSpPr txBox="1"/>
          <p:nvPr/>
        </p:nvSpPr>
        <p:spPr>
          <a:xfrm>
            <a:off x="20124" y="4182708"/>
            <a:ext cx="15889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>
                <a:solidFill>
                  <a:schemeClr val="bg1">
                    <a:lumMod val="50000"/>
                  </a:schemeClr>
                </a:solidFill>
              </a:rPr>
              <a:t>ICON cell (~1km)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EEF8EA-E3D0-2F4B-8D58-E1EC036F4286}"/>
              </a:ext>
            </a:extLst>
          </p:cNvPr>
          <p:cNvSpPr txBox="1"/>
          <p:nvPr/>
        </p:nvSpPr>
        <p:spPr>
          <a:xfrm>
            <a:off x="2626758" y="4182707"/>
            <a:ext cx="11166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0070C0"/>
                </a:solidFill>
              </a:rPr>
              <a:t>Subgrid cells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DBA3A3-7B12-EE42-B241-7F97E53BFB34}"/>
              </a:ext>
            </a:extLst>
          </p:cNvPr>
          <p:cNvSpPr txBox="1"/>
          <p:nvPr/>
        </p:nvSpPr>
        <p:spPr>
          <a:xfrm>
            <a:off x="8261815" y="1679726"/>
            <a:ext cx="5450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>
                <a:solidFill>
                  <a:srgbClr val="C00000"/>
                </a:solidFill>
              </a:rPr>
              <a:t>↯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BDD98D-FC6E-6E4A-A819-68FA6F1281BF}"/>
              </a:ext>
            </a:extLst>
          </p:cNvPr>
          <p:cNvSpPr txBox="1"/>
          <p:nvPr/>
        </p:nvSpPr>
        <p:spPr>
          <a:xfrm>
            <a:off x="6850146" y="4172555"/>
            <a:ext cx="1684176" cy="7562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altLang="en-US" sz="1000" dirty="0"/>
              <a:t>Implementation in </a:t>
            </a:r>
            <a:r>
              <a:rPr lang="en-GB" altLang="en-US" sz="1000" b="1" dirty="0"/>
              <a:t>EXTPAR</a:t>
            </a:r>
            <a:r>
              <a:rPr lang="en-GB" altLang="en-US" sz="1000" dirty="0"/>
              <a:t>/</a:t>
            </a:r>
            <a:r>
              <a:rPr lang="en-GB" altLang="en-US" sz="1000" b="1" dirty="0"/>
              <a:t>ICON</a:t>
            </a:r>
            <a:r>
              <a:rPr lang="en-GB" altLang="en-US" sz="1000" dirty="0"/>
              <a:t> almost completed</a:t>
            </a:r>
            <a:endParaRPr lang="en-US" sz="1000" baseline="-25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6526D8-FFB5-9549-BBBE-F588DD3766E4}"/>
              </a:ext>
            </a:extLst>
          </p:cNvPr>
          <p:cNvSpPr txBox="1"/>
          <p:nvPr/>
        </p:nvSpPr>
        <p:spPr>
          <a:xfrm>
            <a:off x="3896611" y="3454146"/>
            <a:ext cx="1660516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~1.57•10</a:t>
            </a:r>
            <a:r>
              <a:rPr lang="en-US" sz="1000" baseline="30000" dirty="0"/>
              <a:t>9</a:t>
            </a:r>
            <a:r>
              <a:rPr lang="en-US" sz="1000" dirty="0"/>
              <a:t> subgrid cells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~160•10</a:t>
            </a:r>
            <a:r>
              <a:rPr lang="en-US" sz="1000" baseline="30000" dirty="0"/>
              <a:t>9</a:t>
            </a:r>
            <a:r>
              <a:rPr lang="en-US" sz="1000" dirty="0"/>
              <a:t> rays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ca. 45 min computing time on 1 CSCS node</a:t>
            </a:r>
          </a:p>
        </p:txBody>
      </p:sp>
    </p:spTree>
    <p:extLst>
      <p:ext uri="{BB962C8B-B14F-4D97-AF65-F5344CB8AC3E}">
        <p14:creationId xmlns:p14="http://schemas.microsoft.com/office/powerpoint/2010/main" val="4125274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4F30CD4-6A02-8F41-9917-B9BEE92DC3A8}"/>
              </a:ext>
            </a:extLst>
          </p:cNvPr>
          <p:cNvSpPr txBox="1"/>
          <p:nvPr/>
        </p:nvSpPr>
        <p:spPr>
          <a:xfrm>
            <a:off x="362224" y="1342037"/>
            <a:ext cx="8419553" cy="1971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EXTPAR topographies: MERIT corrections and Copernicus DEM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Radiation-topography (radtopo) grid-scale scheme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Radtopo subgrid-scale scheme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Outlook: New background albedo</a:t>
            </a:r>
          </a:p>
        </p:txBody>
      </p:sp>
      <p:sp>
        <p:nvSpPr>
          <p:cNvPr id="11" name="Titel 2">
            <a:extLst>
              <a:ext uri="{FF2B5EF4-FFF2-40B4-BE49-F238E27FC236}">
                <a16:creationId xmlns:a16="http://schemas.microsoft.com/office/drawing/2014/main" id="{66719565-0C3B-9A40-85D5-84463F17B4E9}"/>
              </a:ext>
            </a:extLst>
          </p:cNvPr>
          <p:cNvSpPr txBox="1">
            <a:spLocks/>
          </p:cNvSpPr>
          <p:nvPr/>
        </p:nvSpPr>
        <p:spPr>
          <a:xfrm>
            <a:off x="476901" y="203600"/>
            <a:ext cx="8271108" cy="70808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500" kern="0" dirty="0"/>
              <a:t>Topics</a:t>
            </a:r>
            <a:endParaRPr lang="en-GB" sz="1500" kern="0" dirty="0"/>
          </a:p>
        </p:txBody>
      </p:sp>
    </p:spTree>
    <p:extLst>
      <p:ext uri="{BB962C8B-B14F-4D97-AF65-F5344CB8AC3E}">
        <p14:creationId xmlns:p14="http://schemas.microsoft.com/office/powerpoint/2010/main" val="31113717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41B6893-B232-7747-9E11-03EB3BC4E8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9" y="973221"/>
            <a:ext cx="3657552" cy="34320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C1ACCA-B0E3-7041-9DA1-1EF473F573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169" y="646968"/>
            <a:ext cx="182778" cy="2811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064637-3FB9-3748-965A-CEE342427E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466" y="1087016"/>
            <a:ext cx="5336734" cy="3181867"/>
          </a:xfrm>
          <a:prstGeom prst="rect">
            <a:avLst/>
          </a:prstGeom>
        </p:spPr>
      </p:pic>
      <p:sp>
        <p:nvSpPr>
          <p:cNvPr id="12" name="Titel 2">
            <a:extLst>
              <a:ext uri="{FF2B5EF4-FFF2-40B4-BE49-F238E27FC236}">
                <a16:creationId xmlns:a16="http://schemas.microsoft.com/office/drawing/2014/main" id="{B2201B9E-44E2-714E-8648-312747AE2494}"/>
              </a:ext>
            </a:extLst>
          </p:cNvPr>
          <p:cNvSpPr txBox="1">
            <a:spLocks/>
          </p:cNvSpPr>
          <p:nvPr/>
        </p:nvSpPr>
        <p:spPr>
          <a:xfrm>
            <a:off x="476901" y="175024"/>
            <a:ext cx="8271108" cy="70808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500" kern="0" dirty="0"/>
              <a:t>Radtopo subgrid-scale     </a:t>
            </a:r>
            <a:r>
              <a:rPr lang="en-GB" sz="2600" kern="0" dirty="0"/>
              <a:t>			    </a:t>
            </a:r>
            <a:r>
              <a:rPr lang="en-GB" sz="1500" kern="0" dirty="0"/>
              <a:t>Implementation into ICON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40F1E24-5BAC-9E4B-886E-4E0213C858D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481065" y="3561613"/>
            <a:ext cx="111143" cy="91118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5812936-21D2-634A-9276-818AF5AD85B7}"/>
              </a:ext>
            </a:extLst>
          </p:cNvPr>
          <p:cNvSpPr txBox="1"/>
          <p:nvPr/>
        </p:nvSpPr>
        <p:spPr>
          <a:xfrm>
            <a:off x="4130750" y="4472793"/>
            <a:ext cx="12174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Grid-scale horizon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874EFB9-FCFA-7942-B214-C18976D8AEB8}"/>
              </a:ext>
            </a:extLst>
          </p:cNvPr>
          <p:cNvCxnSpPr>
            <a:cxnSpLocks/>
          </p:cNvCxnSpPr>
          <p:nvPr/>
        </p:nvCxnSpPr>
        <p:spPr bwMode="auto">
          <a:xfrm flipH="1">
            <a:off x="5438061" y="1087016"/>
            <a:ext cx="314153" cy="106076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2B1263D-8E3A-D948-849D-E5F9FD815E8F}"/>
              </a:ext>
            </a:extLst>
          </p:cNvPr>
          <p:cNvSpPr txBox="1"/>
          <p:nvPr/>
        </p:nvSpPr>
        <p:spPr>
          <a:xfrm>
            <a:off x="5218131" y="840795"/>
            <a:ext cx="32985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Subgrid-scale horizons (quantiles: 0, 25, 50, 75, 100)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B7E86B5-1758-B94E-A6A7-F74E79E20D58}"/>
              </a:ext>
            </a:extLst>
          </p:cNvPr>
          <p:cNvSpPr/>
          <p:nvPr/>
        </p:nvSpPr>
        <p:spPr bwMode="auto">
          <a:xfrm>
            <a:off x="798205" y="3213030"/>
            <a:ext cx="106091" cy="106091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E8A21D-7240-DB42-85E3-2A24911D7B1F}"/>
              </a:ext>
            </a:extLst>
          </p:cNvPr>
          <p:cNvSpPr txBox="1"/>
          <p:nvPr/>
        </p:nvSpPr>
        <p:spPr>
          <a:xfrm>
            <a:off x="77063" y="4535817"/>
            <a:ext cx="15483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MeteoSwiss station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34053C0-6993-1C4E-B312-C3A615B4A204}"/>
              </a:ext>
            </a:extLst>
          </p:cNvPr>
          <p:cNvCxnSpPr>
            <a:cxnSpLocks/>
          </p:cNvCxnSpPr>
          <p:nvPr/>
        </p:nvCxnSpPr>
        <p:spPr bwMode="auto">
          <a:xfrm flipV="1">
            <a:off x="575920" y="3339329"/>
            <a:ext cx="260174" cy="121669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713303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2">
            <a:extLst>
              <a:ext uri="{FF2B5EF4-FFF2-40B4-BE49-F238E27FC236}">
                <a16:creationId xmlns:a16="http://schemas.microsoft.com/office/drawing/2014/main" id="{F5D05C8E-99C6-504F-B23E-24D41F7EDAF0}"/>
              </a:ext>
            </a:extLst>
          </p:cNvPr>
          <p:cNvSpPr txBox="1">
            <a:spLocks/>
          </p:cNvSpPr>
          <p:nvPr/>
        </p:nvSpPr>
        <p:spPr>
          <a:xfrm>
            <a:off x="476901" y="175024"/>
            <a:ext cx="8271108" cy="70808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500" kern="0" dirty="0"/>
              <a:t>Radtopo subgrid-scale     </a:t>
            </a:r>
            <a:r>
              <a:rPr lang="en-GB" sz="2600" kern="0" dirty="0"/>
              <a:t> 	</a:t>
            </a:r>
            <a:r>
              <a:rPr lang="en-GB" sz="1500" kern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  Examples of diurnal surface radiation</a:t>
            </a:r>
            <a:endParaRPr lang="en-GB" sz="1500" kern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90143C-7E2A-054F-BB29-F06D495817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299" y="1011721"/>
            <a:ext cx="4531545" cy="34497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A3745D-688F-9A42-8A98-837FB20802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8" y="1011721"/>
            <a:ext cx="4531545" cy="344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870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69D5C2-A3E5-6845-9528-74017E191B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995" y="1162430"/>
            <a:ext cx="5187693" cy="29607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16A576-D016-FC4F-BCF3-B4F1C0BA66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7" y="964918"/>
            <a:ext cx="3836906" cy="38303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E01F9B-C152-F740-9F4C-A6DA2A52662E}"/>
              </a:ext>
            </a:extLst>
          </p:cNvPr>
          <p:cNvSpPr txBox="1"/>
          <p:nvPr/>
        </p:nvSpPr>
        <p:spPr>
          <a:xfrm>
            <a:off x="5092771" y="995907"/>
            <a:ext cx="2015301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FF0000"/>
                </a:solidFill>
              </a:rPr>
              <a:t>Horizon @ MeteoSwiss station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710EA9-8BC3-1642-B7A1-FF4E6775E977}"/>
              </a:ext>
            </a:extLst>
          </p:cNvPr>
          <p:cNvSpPr txBox="1"/>
          <p:nvPr/>
        </p:nvSpPr>
        <p:spPr>
          <a:xfrm>
            <a:off x="4274777" y="4252494"/>
            <a:ext cx="4318561" cy="553998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b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Next steps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Verify grid-scale radtopo schemes with surface radiation station data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Verify subgrid-scale radtopo with horizon from station (see above)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3E5C40-0F89-554C-BCD7-6BE9734358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645" y="624011"/>
            <a:ext cx="182778" cy="281196"/>
          </a:xfrm>
          <a:prstGeom prst="rect">
            <a:avLst/>
          </a:prstGeom>
        </p:spPr>
      </p:pic>
      <p:sp>
        <p:nvSpPr>
          <p:cNvPr id="14" name="Titel 2">
            <a:extLst>
              <a:ext uri="{FF2B5EF4-FFF2-40B4-BE49-F238E27FC236}">
                <a16:creationId xmlns:a16="http://schemas.microsoft.com/office/drawing/2014/main" id="{57528295-B3C5-894D-8343-FEDD4DF15772}"/>
              </a:ext>
            </a:extLst>
          </p:cNvPr>
          <p:cNvSpPr txBox="1">
            <a:spLocks/>
          </p:cNvSpPr>
          <p:nvPr/>
        </p:nvSpPr>
        <p:spPr>
          <a:xfrm>
            <a:off x="476901" y="175024"/>
            <a:ext cx="8271108" cy="70808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500" kern="0" dirty="0"/>
              <a:t>Radtopo subgrid-scale     </a:t>
            </a:r>
            <a:r>
              <a:rPr lang="en-GB" sz="2600" kern="0" dirty="0"/>
              <a:t> 	</a:t>
            </a:r>
            <a:r>
              <a:rPr lang="en-GB" sz="1500" kern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                      Model output verification</a:t>
            </a:r>
            <a:endParaRPr lang="en-GB" sz="1500" kern="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6F0644B-56FA-F342-9813-AE0F4CE85FB2}"/>
              </a:ext>
            </a:extLst>
          </p:cNvPr>
          <p:cNvCxnSpPr>
            <a:cxnSpLocks/>
            <a:stCxn id="11" idx="2"/>
          </p:cNvCxnSpPr>
          <p:nvPr/>
        </p:nvCxnSpPr>
        <p:spPr bwMode="auto">
          <a:xfrm flipH="1">
            <a:off x="5758027" y="1242128"/>
            <a:ext cx="342395" cy="107671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4261971-A0A4-3B4E-9C21-62F9F54BE890}"/>
              </a:ext>
            </a:extLst>
          </p:cNvPr>
          <p:cNvSpPr txBox="1"/>
          <p:nvPr/>
        </p:nvSpPr>
        <p:spPr>
          <a:xfrm>
            <a:off x="4003741" y="3919428"/>
            <a:ext cx="12174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Grid-scale horizon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B0C1F91-827F-B446-8BCF-6E0ED94C3453}"/>
              </a:ext>
            </a:extLst>
          </p:cNvPr>
          <p:cNvCxnSpPr>
            <a:cxnSpLocks/>
          </p:cNvCxnSpPr>
          <p:nvPr/>
        </p:nvCxnSpPr>
        <p:spPr bwMode="auto">
          <a:xfrm flipV="1">
            <a:off x="4612455" y="3560406"/>
            <a:ext cx="100999" cy="36933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0E231C3-11FC-7E46-A714-10DE6F379AD2}"/>
              </a:ext>
            </a:extLst>
          </p:cNvPr>
          <p:cNvSpPr txBox="1"/>
          <p:nvPr/>
        </p:nvSpPr>
        <p:spPr>
          <a:xfrm>
            <a:off x="7147969" y="813462"/>
            <a:ext cx="15059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Subgrid-scale horizons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8C10589-461A-814B-ACE3-7D97D9C6A020}"/>
              </a:ext>
            </a:extLst>
          </p:cNvPr>
          <p:cNvCxnSpPr>
            <a:cxnSpLocks/>
          </p:cNvCxnSpPr>
          <p:nvPr/>
        </p:nvCxnSpPr>
        <p:spPr bwMode="auto">
          <a:xfrm flipH="1">
            <a:off x="7896172" y="1044002"/>
            <a:ext cx="86307" cy="103234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A4B45981-863C-204F-BE02-30DAC01F659C}"/>
              </a:ext>
            </a:extLst>
          </p:cNvPr>
          <p:cNvSpPr/>
          <p:nvPr/>
        </p:nvSpPr>
        <p:spPr bwMode="auto">
          <a:xfrm>
            <a:off x="631491" y="3253445"/>
            <a:ext cx="106091" cy="106091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4299641-E4D7-D946-9D0E-CD40D87A9411}"/>
              </a:ext>
            </a:extLst>
          </p:cNvPr>
          <p:cNvSpPr txBox="1"/>
          <p:nvPr/>
        </p:nvSpPr>
        <p:spPr>
          <a:xfrm>
            <a:off x="299800" y="1076331"/>
            <a:ext cx="15483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MeteoSwiss station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B5350BB-6913-DB46-A6F9-3D2D4AB0972E}"/>
              </a:ext>
            </a:extLst>
          </p:cNvPr>
          <p:cNvCxnSpPr>
            <a:cxnSpLocks/>
          </p:cNvCxnSpPr>
          <p:nvPr/>
        </p:nvCxnSpPr>
        <p:spPr bwMode="auto">
          <a:xfrm flipH="1">
            <a:off x="684536" y="1299154"/>
            <a:ext cx="155453" cy="191387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Sun 9">
            <a:extLst>
              <a:ext uri="{FF2B5EF4-FFF2-40B4-BE49-F238E27FC236}">
                <a16:creationId xmlns:a16="http://schemas.microsoft.com/office/drawing/2014/main" id="{D8E3977E-5F83-9B4E-996D-6ACEFC1888A9}"/>
              </a:ext>
            </a:extLst>
          </p:cNvPr>
          <p:cNvSpPr/>
          <p:nvPr/>
        </p:nvSpPr>
        <p:spPr bwMode="auto">
          <a:xfrm>
            <a:off x="6623508" y="1842567"/>
            <a:ext cx="282909" cy="282909"/>
          </a:xfrm>
          <a:prstGeom prst="sun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4722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2">
            <a:extLst>
              <a:ext uri="{FF2B5EF4-FFF2-40B4-BE49-F238E27FC236}">
                <a16:creationId xmlns:a16="http://schemas.microsoft.com/office/drawing/2014/main" id="{2301ACAE-CC4F-224F-A05B-FBE166E71478}"/>
              </a:ext>
            </a:extLst>
          </p:cNvPr>
          <p:cNvSpPr txBox="1">
            <a:spLocks/>
          </p:cNvSpPr>
          <p:nvPr/>
        </p:nvSpPr>
        <p:spPr>
          <a:xfrm>
            <a:off x="476901" y="175024"/>
            <a:ext cx="8271108" cy="70808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500" kern="0" dirty="0"/>
              <a:t>EXTPAR topography     </a:t>
            </a:r>
            <a:r>
              <a:rPr lang="en-GB" sz="2600" kern="0" dirty="0"/>
              <a:t>		    </a:t>
            </a:r>
            <a:r>
              <a:rPr lang="en-GB" sz="1500" kern="0" dirty="0"/>
              <a:t>New 1km background albedo - June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EB0B76-8B8D-D349-A0FD-2DD60468E7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1" y="695809"/>
            <a:ext cx="8936019" cy="409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1124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2">
            <a:extLst>
              <a:ext uri="{FF2B5EF4-FFF2-40B4-BE49-F238E27FC236}">
                <a16:creationId xmlns:a16="http://schemas.microsoft.com/office/drawing/2014/main" id="{2301ACAE-CC4F-224F-A05B-FBE166E71478}"/>
              </a:ext>
            </a:extLst>
          </p:cNvPr>
          <p:cNvSpPr txBox="1">
            <a:spLocks/>
          </p:cNvSpPr>
          <p:nvPr/>
        </p:nvSpPr>
        <p:spPr>
          <a:xfrm>
            <a:off x="476901" y="175024"/>
            <a:ext cx="8271108" cy="70808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500" kern="0" dirty="0"/>
              <a:t>EXTPAR topography     </a:t>
            </a:r>
            <a:r>
              <a:rPr lang="en-GB" sz="2600" kern="0" dirty="0"/>
              <a:t>		    </a:t>
            </a:r>
            <a:r>
              <a:rPr lang="en-GB" sz="1500" kern="0" dirty="0"/>
              <a:t>New 1km background albedo - June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11DBD9-756C-514C-BF1D-7394E7AB4B27}"/>
              </a:ext>
            </a:extLst>
          </p:cNvPr>
          <p:cNvSpPr txBox="1"/>
          <p:nvPr/>
        </p:nvSpPr>
        <p:spPr>
          <a:xfrm>
            <a:off x="3777119" y="759995"/>
            <a:ext cx="18394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>
                <a:solidFill>
                  <a:schemeClr val="bg1"/>
                </a:solidFill>
              </a:rPr>
              <a:t>Month: June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FEE377-2C20-B24B-A46C-E5F8789AC1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92" y="657620"/>
            <a:ext cx="8795417" cy="419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6472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2">
            <a:extLst>
              <a:ext uri="{FF2B5EF4-FFF2-40B4-BE49-F238E27FC236}">
                <a16:creationId xmlns:a16="http://schemas.microsoft.com/office/drawing/2014/main" id="{2301ACAE-CC4F-224F-A05B-FBE166E71478}"/>
              </a:ext>
            </a:extLst>
          </p:cNvPr>
          <p:cNvSpPr txBox="1">
            <a:spLocks/>
          </p:cNvSpPr>
          <p:nvPr/>
        </p:nvSpPr>
        <p:spPr>
          <a:xfrm>
            <a:off x="476901" y="175024"/>
            <a:ext cx="8271108" cy="70808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500" kern="0" dirty="0"/>
              <a:t>EXTPAR topography     </a:t>
            </a:r>
            <a:r>
              <a:rPr lang="en-GB" sz="2600" kern="0" dirty="0"/>
              <a:t>	         </a:t>
            </a:r>
            <a:r>
              <a:rPr lang="en-GB" sz="1500" kern="0" dirty="0"/>
              <a:t>New 1km background albedo - December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11DBD9-756C-514C-BF1D-7394E7AB4B27}"/>
              </a:ext>
            </a:extLst>
          </p:cNvPr>
          <p:cNvSpPr txBox="1"/>
          <p:nvPr/>
        </p:nvSpPr>
        <p:spPr>
          <a:xfrm>
            <a:off x="3777119" y="759995"/>
            <a:ext cx="18394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>
                <a:solidFill>
                  <a:schemeClr val="bg1"/>
                </a:solidFill>
              </a:rPr>
              <a:t>Month: June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8CE765-275D-E047-B751-71D1394F20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92" y="660068"/>
            <a:ext cx="8795417" cy="419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06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2">
            <a:extLst>
              <a:ext uri="{FF2B5EF4-FFF2-40B4-BE49-F238E27FC236}">
                <a16:creationId xmlns:a16="http://schemas.microsoft.com/office/drawing/2014/main" id="{2301ACAE-CC4F-224F-A05B-FBE166E71478}"/>
              </a:ext>
            </a:extLst>
          </p:cNvPr>
          <p:cNvSpPr txBox="1">
            <a:spLocks/>
          </p:cNvSpPr>
          <p:nvPr/>
        </p:nvSpPr>
        <p:spPr>
          <a:xfrm>
            <a:off x="476901" y="175024"/>
            <a:ext cx="8271108" cy="70808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500" kern="0" dirty="0"/>
              <a:t>EXTPAR topography     </a:t>
            </a:r>
            <a:r>
              <a:rPr lang="en-GB" sz="2600" kern="0" dirty="0"/>
              <a:t>	         </a:t>
            </a:r>
            <a:r>
              <a:rPr lang="en-GB" sz="1500" kern="0" dirty="0"/>
              <a:t>New 1km background albedo - December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11DBD9-756C-514C-BF1D-7394E7AB4B27}"/>
              </a:ext>
            </a:extLst>
          </p:cNvPr>
          <p:cNvSpPr txBox="1"/>
          <p:nvPr/>
        </p:nvSpPr>
        <p:spPr>
          <a:xfrm>
            <a:off x="3777119" y="759995"/>
            <a:ext cx="18394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>
                <a:solidFill>
                  <a:schemeClr val="bg1"/>
                </a:solidFill>
              </a:rPr>
              <a:t>Month: June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75087E-8FAC-1C4D-B7FD-661DAF0AED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70" y="883105"/>
            <a:ext cx="7855661" cy="364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8369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280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BCE178-71B2-5742-B003-10AA3B330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418" y="650080"/>
            <a:ext cx="5064502" cy="44791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63BFA2-81FC-D64A-BA50-884E576C18F2}"/>
              </a:ext>
            </a:extLst>
          </p:cNvPr>
          <p:cNvSpPr txBox="1"/>
          <p:nvPr/>
        </p:nvSpPr>
        <p:spPr>
          <a:xfrm>
            <a:off x="212582" y="3675440"/>
            <a:ext cx="2040823" cy="9871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altLang="en-US" sz="1000" dirty="0"/>
              <a:t>merge requests in </a:t>
            </a:r>
            <a:r>
              <a:rPr lang="en-GB" altLang="en-US" sz="1000" b="1" dirty="0"/>
              <a:t>EXTPAR</a:t>
            </a:r>
            <a:r>
              <a:rPr lang="en-GB" altLang="en-US" sz="1000" dirty="0"/>
              <a:t> / </a:t>
            </a:r>
            <a:r>
              <a:rPr lang="en-GB" altLang="en-US" sz="1000" b="1" dirty="0"/>
              <a:t>extpar-input-data</a:t>
            </a:r>
            <a:r>
              <a:rPr lang="en-GB" altLang="en-US" sz="1000" dirty="0"/>
              <a:t> </a:t>
            </a:r>
          </a:p>
          <a:p>
            <a:pPr algn="ctr">
              <a:lnSpc>
                <a:spcPct val="150000"/>
              </a:lnSpc>
            </a:pPr>
            <a:r>
              <a:rPr lang="en-GB" altLang="en-US" sz="1000" dirty="0"/>
              <a:t>merged / pending</a:t>
            </a:r>
          </a:p>
          <a:p>
            <a:pPr algn="ctr">
              <a:lnSpc>
                <a:spcPct val="150000"/>
              </a:lnSpc>
            </a:pPr>
            <a:r>
              <a:rPr lang="en-GB" altLang="en-US" sz="1000" dirty="0">
                <a:sym typeface="Wingdings" pitchFamily="2" charset="2"/>
              </a:rPr>
              <a:t> soon available</a:t>
            </a:r>
            <a:endParaRPr lang="en-US" sz="1000" baseline="-2500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51A909E-DAA5-DA46-88AF-DF7D4BE14A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2583" y="877322"/>
            <a:ext cx="2409174" cy="15670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5D1883-38F0-1848-9464-64AFE286881A}"/>
              </a:ext>
            </a:extLst>
          </p:cNvPr>
          <p:cNvSpPr txBox="1"/>
          <p:nvPr/>
        </p:nvSpPr>
        <p:spPr>
          <a:xfrm>
            <a:off x="1805805" y="2403407"/>
            <a:ext cx="10002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(wikipedia.org)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9459CD-78E8-C147-948C-ECCB2B3192C6}"/>
              </a:ext>
            </a:extLst>
          </p:cNvPr>
          <p:cNvSpPr txBox="1"/>
          <p:nvPr/>
        </p:nvSpPr>
        <p:spPr>
          <a:xfrm>
            <a:off x="491188" y="2723839"/>
            <a:ext cx="1703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DEM types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swissALTIRegio: DTM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MERIT: ~DTM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ASTER: DSM</a:t>
            </a:r>
          </a:p>
        </p:txBody>
      </p:sp>
      <p:sp>
        <p:nvSpPr>
          <p:cNvPr id="12" name="Titel 2">
            <a:extLst>
              <a:ext uri="{FF2B5EF4-FFF2-40B4-BE49-F238E27FC236}">
                <a16:creationId xmlns:a16="http://schemas.microsoft.com/office/drawing/2014/main" id="{10288CBA-AC84-3E4C-814C-CC087D26ADB2}"/>
              </a:ext>
            </a:extLst>
          </p:cNvPr>
          <p:cNvSpPr txBox="1">
            <a:spLocks/>
          </p:cNvSpPr>
          <p:nvPr/>
        </p:nvSpPr>
        <p:spPr>
          <a:xfrm>
            <a:off x="476901" y="175024"/>
            <a:ext cx="8271108" cy="70808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500" kern="0" dirty="0"/>
              <a:t>EXTPAR topography     </a:t>
            </a:r>
            <a:r>
              <a:rPr lang="en-GB" sz="2600" kern="0" dirty="0"/>
              <a:t>			              </a:t>
            </a:r>
            <a:r>
              <a:rPr lang="en-GB" sz="1500" kern="0" dirty="0"/>
              <a:t>MERIT/REMA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066604-5BA6-DC4B-814A-D4028F72A8F0}"/>
              </a:ext>
            </a:extLst>
          </p:cNvPr>
          <p:cNvSpPr txBox="1"/>
          <p:nvPr/>
        </p:nvSpPr>
        <p:spPr>
          <a:xfrm>
            <a:off x="7139884" y="887636"/>
            <a:ext cx="585680" cy="215444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800" b="1" dirty="0"/>
              <a:t>existing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7EFDA9-4EF4-6A47-83C2-FB641C5617F7}"/>
              </a:ext>
            </a:extLst>
          </p:cNvPr>
          <p:cNvSpPr txBox="1"/>
          <p:nvPr/>
        </p:nvSpPr>
        <p:spPr>
          <a:xfrm>
            <a:off x="7328950" y="3112905"/>
            <a:ext cx="396614" cy="215444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800" b="1" dirty="0"/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2917031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2">
            <a:extLst>
              <a:ext uri="{FF2B5EF4-FFF2-40B4-BE49-F238E27FC236}">
                <a16:creationId xmlns:a16="http://schemas.microsoft.com/office/drawing/2014/main" id="{2301ACAE-CC4F-224F-A05B-FBE166E71478}"/>
              </a:ext>
            </a:extLst>
          </p:cNvPr>
          <p:cNvSpPr txBox="1">
            <a:spLocks/>
          </p:cNvSpPr>
          <p:nvPr/>
        </p:nvSpPr>
        <p:spPr>
          <a:xfrm>
            <a:off x="476901" y="175024"/>
            <a:ext cx="8271108" cy="70808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500" kern="0" dirty="0"/>
              <a:t>EXTPAR topography     </a:t>
            </a:r>
            <a:r>
              <a:rPr lang="en-GB" sz="2600" kern="0" dirty="0"/>
              <a:t>			            </a:t>
            </a:r>
            <a:r>
              <a:rPr lang="en-GB" sz="1500" kern="0" dirty="0"/>
              <a:t>Copernicus DEM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90EEAA-A6D6-D54F-BFC0-502B144A35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228" y="617913"/>
            <a:ext cx="5069703" cy="45255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9D76B0-6B0C-3948-A935-421EC20DE0F3}"/>
              </a:ext>
            </a:extLst>
          </p:cNvPr>
          <p:cNvSpPr txBox="1"/>
          <p:nvPr/>
        </p:nvSpPr>
        <p:spPr>
          <a:xfrm>
            <a:off x="276719" y="883106"/>
            <a:ext cx="2390482" cy="1015663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GB" sz="1000" b="1" dirty="0"/>
              <a:t>New EXTPAR input data set: Copernicus DEM</a:t>
            </a:r>
          </a:p>
          <a:p>
            <a:pPr marL="180000" indent="-1800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000" dirty="0"/>
              <a:t>30 m resolution</a:t>
            </a:r>
          </a:p>
          <a:p>
            <a:pPr marL="180000" indent="-1800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000" dirty="0"/>
              <a:t>DSM</a:t>
            </a:r>
          </a:p>
          <a:p>
            <a:pPr marL="180000" indent="-1800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000" dirty="0"/>
              <a:t>TanDEM-X mission (2011 - 2015)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BB09BA-5B67-8748-91C7-1BF8AEE82180}"/>
              </a:ext>
            </a:extLst>
          </p:cNvPr>
          <p:cNvSpPr txBox="1"/>
          <p:nvPr/>
        </p:nvSpPr>
        <p:spPr>
          <a:xfrm>
            <a:off x="215351" y="3669276"/>
            <a:ext cx="2040823" cy="9871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altLang="en-US" sz="1000" dirty="0"/>
              <a:t>merge requests in </a:t>
            </a:r>
          </a:p>
          <a:p>
            <a:pPr algn="ctr">
              <a:lnSpc>
                <a:spcPct val="150000"/>
              </a:lnSpc>
            </a:pPr>
            <a:r>
              <a:rPr lang="en-GB" altLang="en-US" sz="1000" b="1" dirty="0"/>
              <a:t>EXTPAR</a:t>
            </a:r>
            <a:r>
              <a:rPr lang="en-GB" altLang="en-US" sz="1000" dirty="0"/>
              <a:t> / </a:t>
            </a:r>
            <a:r>
              <a:rPr lang="en-GB" altLang="en-US" sz="1000" b="1" dirty="0"/>
              <a:t>extpar-input-data</a:t>
            </a:r>
            <a:r>
              <a:rPr lang="en-GB" altLang="en-US" sz="1000" dirty="0"/>
              <a:t> </a:t>
            </a:r>
          </a:p>
          <a:p>
            <a:pPr algn="ctr">
              <a:lnSpc>
                <a:spcPct val="150000"/>
              </a:lnSpc>
            </a:pPr>
            <a:r>
              <a:rPr lang="en-GB" altLang="en-US" sz="1000" dirty="0"/>
              <a:t>pending</a:t>
            </a:r>
          </a:p>
          <a:p>
            <a:pPr algn="ctr">
              <a:lnSpc>
                <a:spcPct val="150000"/>
              </a:lnSpc>
            </a:pPr>
            <a:r>
              <a:rPr lang="en-GB" altLang="en-US" sz="1000" dirty="0">
                <a:sym typeface="Wingdings" pitchFamily="2" charset="2"/>
              </a:rPr>
              <a:t> soon available</a:t>
            </a:r>
            <a:endParaRPr lang="en-US" sz="1000" baseline="-250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3F037D4-4698-FF42-BB37-3D6A5EA2F0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3864855"/>
              </p:ext>
            </p:extLst>
          </p:nvPr>
        </p:nvGraphicFramePr>
        <p:xfrm>
          <a:off x="215351" y="2247157"/>
          <a:ext cx="2700338" cy="98081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91919">
                  <a:extLst>
                    <a:ext uri="{9D8B030D-6E8A-4147-A177-3AD203B41FA5}">
                      <a16:colId xmlns:a16="http://schemas.microsoft.com/office/drawing/2014/main" val="2081253748"/>
                    </a:ext>
                  </a:extLst>
                </a:gridCol>
                <a:gridCol w="542925">
                  <a:extLst>
                    <a:ext uri="{9D8B030D-6E8A-4147-A177-3AD203B41FA5}">
                      <a16:colId xmlns:a16="http://schemas.microsoft.com/office/drawing/2014/main" val="4110067856"/>
                    </a:ext>
                  </a:extLst>
                </a:gridCol>
                <a:gridCol w="700087">
                  <a:extLst>
                    <a:ext uri="{9D8B030D-6E8A-4147-A177-3AD203B41FA5}">
                      <a16:colId xmlns:a16="http://schemas.microsoft.com/office/drawing/2014/main" val="3422232922"/>
                    </a:ext>
                  </a:extLst>
                </a:gridCol>
                <a:gridCol w="665407">
                  <a:extLst>
                    <a:ext uri="{9D8B030D-6E8A-4147-A177-3AD203B41FA5}">
                      <a16:colId xmlns:a16="http://schemas.microsoft.com/office/drawing/2014/main" val="2237153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900" dirty="0"/>
                        <a:t>Abs. dev.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Mean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95</a:t>
                      </a:r>
                      <a:r>
                        <a:rPr lang="en-US" sz="900" baseline="30000" dirty="0"/>
                        <a:t>th</a:t>
                      </a:r>
                      <a:r>
                        <a:rPr lang="en-US" sz="900" dirty="0"/>
                        <a:t> perc.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Max.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0135131"/>
                  </a:ext>
                </a:extLst>
              </a:tr>
              <a:tr h="281682">
                <a:tc>
                  <a:txBody>
                    <a:bodyPr/>
                    <a:lstStyle/>
                    <a:p>
                      <a:r>
                        <a:rPr lang="en-US" sz="900" dirty="0"/>
                        <a:t>ASTER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13.1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41.4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2163.2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78291"/>
                  </a:ext>
                </a:extLst>
              </a:tr>
              <a:tr h="235744">
                <a:tc>
                  <a:txBody>
                    <a:bodyPr/>
                    <a:lstStyle/>
                    <a:p>
                      <a:r>
                        <a:rPr lang="en-US" sz="900" dirty="0"/>
                        <a:t>MERIT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7.0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23.7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1" dirty="0"/>
                        <a:t>240.5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995641"/>
                  </a:ext>
                </a:extLst>
              </a:tr>
              <a:tr h="234791">
                <a:tc>
                  <a:txBody>
                    <a:bodyPr/>
                    <a:lstStyle/>
                    <a:p>
                      <a:r>
                        <a:rPr lang="en-US" sz="900" dirty="0"/>
                        <a:t>Copernicus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1" dirty="0"/>
                        <a:t>4.7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1" dirty="0"/>
                        <a:t>16.6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645.5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1337196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F896F613-84EB-2242-BB9A-46253EBF3FDE}"/>
              </a:ext>
            </a:extLst>
          </p:cNvPr>
          <p:cNvSpPr txBox="1"/>
          <p:nvPr/>
        </p:nvSpPr>
        <p:spPr>
          <a:xfrm>
            <a:off x="185468" y="3227974"/>
            <a:ext cx="10002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(for Switzerland)</a:t>
            </a:r>
          </a:p>
        </p:txBody>
      </p:sp>
    </p:spTree>
    <p:extLst>
      <p:ext uri="{BB962C8B-B14F-4D97-AF65-F5344CB8AC3E}">
        <p14:creationId xmlns:p14="http://schemas.microsoft.com/office/powerpoint/2010/main" val="3713203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2">
            <a:extLst>
              <a:ext uri="{FF2B5EF4-FFF2-40B4-BE49-F238E27FC236}">
                <a16:creationId xmlns:a16="http://schemas.microsoft.com/office/drawing/2014/main" id="{2301ACAE-CC4F-224F-A05B-FBE166E71478}"/>
              </a:ext>
            </a:extLst>
          </p:cNvPr>
          <p:cNvSpPr txBox="1">
            <a:spLocks/>
          </p:cNvSpPr>
          <p:nvPr/>
        </p:nvSpPr>
        <p:spPr>
          <a:xfrm>
            <a:off x="476901" y="175024"/>
            <a:ext cx="8271108" cy="70808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500" kern="0" dirty="0"/>
              <a:t>EXTPAR topography     </a:t>
            </a:r>
            <a:r>
              <a:rPr lang="en-GB" sz="2600" kern="0" dirty="0"/>
              <a:t>			  </a:t>
            </a:r>
            <a:r>
              <a:rPr lang="en-GB" sz="1500" kern="0" dirty="0"/>
              <a:t>Aggregated/smoothed DEM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2F4E27-E3CA-E147-9384-92CC620EC3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955" y="642438"/>
            <a:ext cx="7230058" cy="44401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07BE22-D191-8744-B433-DBAF38DB6646}"/>
              </a:ext>
            </a:extLst>
          </p:cNvPr>
          <p:cNvSpPr txBox="1"/>
          <p:nvPr/>
        </p:nvSpPr>
        <p:spPr>
          <a:xfrm>
            <a:off x="2743440" y="4218094"/>
            <a:ext cx="111793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COPERNICUS - ASTER</a:t>
            </a:r>
          </a:p>
        </p:txBody>
      </p:sp>
    </p:spTree>
    <p:extLst>
      <p:ext uri="{BB962C8B-B14F-4D97-AF65-F5344CB8AC3E}">
        <p14:creationId xmlns:p14="http://schemas.microsoft.com/office/powerpoint/2010/main" val="779454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2">
            <a:extLst>
              <a:ext uri="{FF2B5EF4-FFF2-40B4-BE49-F238E27FC236}">
                <a16:creationId xmlns:a16="http://schemas.microsoft.com/office/drawing/2014/main" id="{2301ACAE-CC4F-224F-A05B-FBE166E71478}"/>
              </a:ext>
            </a:extLst>
          </p:cNvPr>
          <p:cNvSpPr txBox="1">
            <a:spLocks/>
          </p:cNvSpPr>
          <p:nvPr/>
        </p:nvSpPr>
        <p:spPr>
          <a:xfrm>
            <a:off x="476901" y="175024"/>
            <a:ext cx="8271108" cy="70808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500" kern="0" dirty="0"/>
              <a:t>EXTPAR topography     </a:t>
            </a:r>
            <a:r>
              <a:rPr lang="en-GB" sz="2600" kern="0" dirty="0"/>
              <a:t>			            </a:t>
            </a:r>
            <a:r>
              <a:rPr lang="en-GB" sz="1500" kern="0" dirty="0"/>
              <a:t>SSO parameters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B18E9C-88E5-7C42-B767-42BD746252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174" y="662326"/>
            <a:ext cx="6544972" cy="44692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8845EA-6B56-064A-993C-435DF437259A}"/>
              </a:ext>
            </a:extLst>
          </p:cNvPr>
          <p:cNvSpPr txBox="1"/>
          <p:nvPr/>
        </p:nvSpPr>
        <p:spPr>
          <a:xfrm>
            <a:off x="117104" y="883106"/>
            <a:ext cx="1444501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MeteoSwiss domain,</a:t>
            </a:r>
          </a:p>
          <a:p>
            <a:pPr algn="ctr"/>
            <a:r>
              <a:rPr lang="en-GB" sz="1000" dirty="0"/>
              <a:t>1 km resolution,</a:t>
            </a:r>
          </a:p>
          <a:p>
            <a:pPr algn="ctr"/>
            <a:r>
              <a:rPr lang="en-GB" sz="1000" dirty="0"/>
              <a:t>1’150’000 grid cells</a:t>
            </a:r>
          </a:p>
        </p:txBody>
      </p:sp>
    </p:spTree>
    <p:extLst>
      <p:ext uri="{BB962C8B-B14F-4D97-AF65-F5344CB8AC3E}">
        <p14:creationId xmlns:p14="http://schemas.microsoft.com/office/powerpoint/2010/main" val="4186987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2">
            <a:extLst>
              <a:ext uri="{FF2B5EF4-FFF2-40B4-BE49-F238E27FC236}">
                <a16:creationId xmlns:a16="http://schemas.microsoft.com/office/drawing/2014/main" id="{2301ACAE-CC4F-224F-A05B-FBE166E71478}"/>
              </a:ext>
            </a:extLst>
          </p:cNvPr>
          <p:cNvSpPr txBox="1">
            <a:spLocks/>
          </p:cNvSpPr>
          <p:nvPr/>
        </p:nvSpPr>
        <p:spPr>
          <a:xfrm>
            <a:off x="476901" y="175024"/>
            <a:ext cx="8271108" cy="70808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500" kern="0" dirty="0"/>
              <a:t>EXTPAR topography     </a:t>
            </a:r>
            <a:r>
              <a:rPr lang="en-GB" sz="2600" kern="0" dirty="0"/>
              <a:t>			      </a:t>
            </a:r>
            <a:r>
              <a:rPr lang="en-GB" sz="1500" kern="0" dirty="0"/>
              <a:t>Brief global comparison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992841-710C-4B40-A066-46E16EE355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75" y="957263"/>
            <a:ext cx="4457650" cy="3736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6B3578-E8D8-6146-A0A6-E5C8A6C937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7" y="957263"/>
            <a:ext cx="4385503" cy="373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325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2">
            <a:extLst>
              <a:ext uri="{FF2B5EF4-FFF2-40B4-BE49-F238E27FC236}">
                <a16:creationId xmlns:a16="http://schemas.microsoft.com/office/drawing/2014/main" id="{2301ACAE-CC4F-224F-A05B-FBE166E71478}"/>
              </a:ext>
            </a:extLst>
          </p:cNvPr>
          <p:cNvSpPr txBox="1">
            <a:spLocks/>
          </p:cNvSpPr>
          <p:nvPr/>
        </p:nvSpPr>
        <p:spPr>
          <a:xfrm>
            <a:off x="476901" y="175024"/>
            <a:ext cx="8271108" cy="70808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500" kern="0" dirty="0"/>
              <a:t>EXTPAR topography     </a:t>
            </a:r>
            <a:r>
              <a:rPr lang="en-GB" sz="2600" kern="0" dirty="0"/>
              <a:t>			      </a:t>
            </a:r>
            <a:r>
              <a:rPr lang="en-GB" sz="1500" kern="0" dirty="0"/>
              <a:t>Brief global comparison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5DCAC7-C1B8-9B48-8F40-8571D96E71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4" y="888414"/>
            <a:ext cx="8912931" cy="403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44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2">
            <a:extLst>
              <a:ext uri="{FF2B5EF4-FFF2-40B4-BE49-F238E27FC236}">
                <a16:creationId xmlns:a16="http://schemas.microsoft.com/office/drawing/2014/main" id="{2301ACAE-CC4F-224F-A05B-FBE166E71478}"/>
              </a:ext>
            </a:extLst>
          </p:cNvPr>
          <p:cNvSpPr txBox="1">
            <a:spLocks/>
          </p:cNvSpPr>
          <p:nvPr/>
        </p:nvSpPr>
        <p:spPr>
          <a:xfrm>
            <a:off x="476901" y="175024"/>
            <a:ext cx="8271108" cy="70808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500" kern="0" dirty="0"/>
              <a:t>Radtopo grid-scale     </a:t>
            </a:r>
            <a:r>
              <a:rPr lang="en-GB" sz="2600" kern="0" dirty="0"/>
              <a:t>			   	        </a:t>
            </a:r>
            <a:r>
              <a:rPr lang="en-GB" sz="1500" kern="0" dirty="0"/>
              <a:t>Motivation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FE4A41-90D8-F443-A2BE-6F293E27315D}"/>
              </a:ext>
            </a:extLst>
          </p:cNvPr>
          <p:cNvSpPr txBox="1"/>
          <p:nvPr/>
        </p:nvSpPr>
        <p:spPr>
          <a:xfrm>
            <a:off x="2308048" y="4068773"/>
            <a:ext cx="4446105" cy="246221"/>
          </a:xfrm>
          <a:prstGeom prst="rect">
            <a:avLst/>
          </a:prstGeom>
          <a:solidFill>
            <a:schemeClr val="bg1">
              <a:alpha val="80000"/>
            </a:schemeClr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ea typeface="Arial" charset="0"/>
                <a:cs typeface="Arial" charset="0"/>
              </a:rPr>
              <a:t>Tschierv, Val Müstair, Switzerland, March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EBD7A0-1E87-844F-BDC0-4C5BF0F7F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95" y="1046412"/>
            <a:ext cx="4419707" cy="29362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1ECC25-F8CC-6946-8913-FDEB05B0F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0551" y="1046412"/>
            <a:ext cx="4419707" cy="29362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AC9D5D-38AF-874F-B7DA-B15DA512EABA}"/>
              </a:ext>
            </a:extLst>
          </p:cNvPr>
          <p:cNvSpPr txBox="1"/>
          <p:nvPr/>
        </p:nvSpPr>
        <p:spPr>
          <a:xfrm>
            <a:off x="4683608" y="1132512"/>
            <a:ext cx="871228" cy="24622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SW-facing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A092E5-DD4F-424D-9D87-A2ABFAB4972A}"/>
              </a:ext>
            </a:extLst>
          </p:cNvPr>
          <p:cNvSpPr txBox="1"/>
          <p:nvPr/>
        </p:nvSpPr>
        <p:spPr>
          <a:xfrm>
            <a:off x="168564" y="1132512"/>
            <a:ext cx="855824" cy="24622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NE-facing</a:t>
            </a:r>
          </a:p>
        </p:txBody>
      </p:sp>
    </p:spTree>
    <p:extLst>
      <p:ext uri="{BB962C8B-B14F-4D97-AF65-F5344CB8AC3E}">
        <p14:creationId xmlns:p14="http://schemas.microsoft.com/office/powerpoint/2010/main" val="3798334707"/>
      </p:ext>
    </p:extLst>
  </p:cSld>
  <p:clrMapOvr>
    <a:masterClrMapping/>
  </p:clrMapOvr>
</p:sld>
</file>

<file path=ppt/theme/theme1.xml><?xml version="1.0" encoding="utf-8"?>
<a:theme xmlns:a="http://schemas.openxmlformats.org/drawingml/2006/main" name="1_Kreuzraster komplett">
  <a:themeElements>
    <a:clrScheme name="Benutzerdefiniert 1">
      <a:dk1>
        <a:srgbClr val="000000"/>
      </a:dk1>
      <a:lt1>
        <a:srgbClr val="FFFFFF"/>
      </a:lt1>
      <a:dk2>
        <a:srgbClr val="000000"/>
      </a:dk2>
      <a:lt2>
        <a:srgbClr val="7D6E5F"/>
      </a:lt2>
      <a:accent1>
        <a:srgbClr val="FF0000"/>
      </a:accent1>
      <a:accent2>
        <a:srgbClr val="7D6E5F"/>
      </a:accent2>
      <a:accent3>
        <a:srgbClr val="5A735F"/>
      </a:accent3>
      <a:accent4>
        <a:srgbClr val="000000"/>
      </a:accent4>
      <a:accent5>
        <a:srgbClr val="DAEDEF"/>
      </a:accent5>
      <a:accent6>
        <a:srgbClr val="FAB45F"/>
      </a:accent6>
      <a:hlink>
        <a:srgbClr val="000000"/>
      </a:hlink>
      <a:folHlink>
        <a:srgbClr val="000000"/>
      </a:folHlink>
    </a:clrScheme>
    <a:fontScheme name="GSED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SED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92c827b-d098-4774-a14a-c40067b7a052">
      <Terms xmlns="http://schemas.microsoft.com/office/infopath/2007/PartnerControls"/>
    </lcf76f155ced4ddcb4097134ff3c332f>
    <TaxCatchAll xmlns="bf438e63-616f-4c67-bfd6-64995576c0ca" xsi:nil="true"/>
    <SharedWithUsers xmlns="bf438e63-616f-4c67-bfd6-64995576c0ca">
      <UserInfo>
        <DisplayName>Ulrich Didier</DisplayName>
        <AccountId>231</AccountId>
        <AccountType/>
      </UserInfo>
      <UserInfo>
        <DisplayName>Bey Isabelle</DisplayName>
        <AccountId>179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40EACBE02DC341A65E5065437BA34A" ma:contentTypeVersion="14" ma:contentTypeDescription="Create a new document." ma:contentTypeScope="" ma:versionID="faaa76338daeae759eb18e2c8786888a">
  <xsd:schema xmlns:xsd="http://www.w3.org/2001/XMLSchema" xmlns:xs="http://www.w3.org/2001/XMLSchema" xmlns:p="http://schemas.microsoft.com/office/2006/metadata/properties" xmlns:ns2="992c827b-d098-4774-a14a-c40067b7a052" xmlns:ns3="bf438e63-616f-4c67-bfd6-64995576c0ca" targetNamespace="http://schemas.microsoft.com/office/2006/metadata/properties" ma:root="true" ma:fieldsID="3b861f3f1f3b4ae1a6a90e20e8317e10" ns2:_="" ns3:_="">
    <xsd:import namespace="992c827b-d098-4774-a14a-c40067b7a052"/>
    <xsd:import namespace="bf438e63-616f-4c67-bfd6-64995576c0ca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2c827b-d098-4774-a14a-c40067b7a052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b80942e2-9117-4617-be89-9bd6585ce9b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438e63-616f-4c67-bfd6-64995576c0ca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5064bba6-b168-4ffe-b1e2-0d54952058b2}" ma:internalName="TaxCatchAll" ma:showField="CatchAllData" ma:web="bf438e63-616f-4c67-bfd6-64995576c0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EE9CD66-01A1-48D3-A44D-6CE4965594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470CE0D-FADF-4C0F-90CA-E3B937E9A86B}">
  <ds:schemaRefs>
    <ds:schemaRef ds:uri="992c827b-d098-4774-a14a-c40067b7a052"/>
    <ds:schemaRef ds:uri="bf438e63-616f-4c67-bfd6-64995576c0c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9BB300A-7AF0-4E22-8748-9D5F5B50872F}">
  <ds:schemaRefs>
    <ds:schemaRef ds:uri="992c827b-d098-4774-a14a-c40067b7a052"/>
    <ds:schemaRef ds:uri="bf438e63-616f-4c67-bfd6-64995576c0c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de_Format_16-9</Template>
  <TotalTime>0</TotalTime>
  <Words>1790</Words>
  <Application>Microsoft Office PowerPoint</Application>
  <PresentationFormat>On-screen Show (16:9)</PresentationFormat>
  <Paragraphs>224</Paragraphs>
  <Slides>27</Slides>
  <Notes>27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Roboto Light</vt:lpstr>
      <vt:lpstr>Symbol</vt:lpstr>
      <vt:lpstr>Times</vt:lpstr>
      <vt:lpstr>1_Kreuzraster komplett</vt:lpstr>
      <vt:lpstr>Updated radiation-topography scheme in ICON  and the new subgrid-scale variant  Christian R. Steger and MeteoSwiss SEND Team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MeteoSwiss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Schäfer Roxana</dc:creator>
  <cp:lastModifiedBy>Steger Christian</cp:lastModifiedBy>
  <cp:revision>266</cp:revision>
  <cp:lastPrinted>2016-02-16T15:38:09Z</cp:lastPrinted>
  <dcterms:created xsi:type="dcterms:W3CDTF">2020-06-16T10:05:24Z</dcterms:created>
  <dcterms:modified xsi:type="dcterms:W3CDTF">2025-09-01T08:20:15Z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0x0101009940EACBE02DC341A65E5065437BA34A</vt:lpwstr>
  </property>
  <property fmtid="{D5CDD505-2E9C-101B-9397-08002B2CF9AE}" pid="3" name="MediaServiceImageTags">
    <vt:lpwstr/>
  </property>
</Properties>
</file>