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56" r:id="rId5"/>
    <p:sldId id="431" r:id="rId6"/>
    <p:sldId id="448" r:id="rId7"/>
    <p:sldId id="291" r:id="rId8"/>
    <p:sldId id="459" r:id="rId9"/>
    <p:sldId id="450" r:id="rId10"/>
    <p:sldId id="456" r:id="rId11"/>
    <p:sldId id="458" r:id="rId12"/>
    <p:sldId id="292" r:id="rId13"/>
    <p:sldId id="298" r:id="rId14"/>
    <p:sldId id="300" r:id="rId15"/>
    <p:sldId id="441" r:id="rId16"/>
    <p:sldId id="268" r:id="rId17"/>
    <p:sldId id="444" r:id="rId18"/>
    <p:sldId id="404" r:id="rId19"/>
    <p:sldId id="425" r:id="rId20"/>
    <p:sldId id="297" r:id="rId21"/>
    <p:sldId id="302" r:id="rId22"/>
    <p:sldId id="454" r:id="rId23"/>
    <p:sldId id="449" r:id="rId24"/>
    <p:sldId id="259" r:id="rId25"/>
    <p:sldId id="460" r:id="rId26"/>
    <p:sldId id="264" r:id="rId27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3333" autoAdjust="0"/>
  </p:normalViewPr>
  <p:slideViewPr>
    <p:cSldViewPr snapToGrid="0">
      <p:cViewPr varScale="1">
        <p:scale>
          <a:sx n="65" d="100"/>
          <a:sy n="65" d="100"/>
        </p:scale>
        <p:origin x="130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41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1D038-CAED-4BE0-9A24-C9F64004C955}" type="datetimeFigureOut">
              <a:rPr lang="pl-PL" smtClean="0"/>
              <a:t>01.09.2025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8B04F-AA1D-400A-8D24-B5CAAFD00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28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22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AB1F2-B346-26C2-58A0-81A95C2D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C5EC999-2455-86C5-16A0-09CC5B50E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5AB553C-3CF5-450F-05AE-C8D881D83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292C48-CBD2-01E4-89F0-B6F1D7EDC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44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8FFA-7052-28E5-9BFB-EC499D931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6EBFFC0-B273-F64D-F022-595CDB7B0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7465EFC-4F3A-9FD2-7B45-FAFC1D422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2B0C97-4C1C-2654-200F-054BC2226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71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models’ domains cover approximately 100 x 100 km2. The COSMO and ICON-LAM models are tested at 1 km and 600 m resolutions, respectively.</a:t>
            </a:r>
            <a:endParaRPr lang="pl-PL" sz="1200" noProof="0" dirty="0">
              <a:solidFill>
                <a:srgbClr val="0725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GLOBCOVER and ECOCLIMAP-SG are used for COSMO simulation, and ICON-LAM is run with GLOBCOVER.</a:t>
            </a:r>
            <a:r>
              <a:rPr lang="pl-PL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tested the urban parameterisation only in the COSMO model.</a:t>
            </a:r>
            <a:endParaRPr lang="pl-PL" sz="1200" noProof="0" dirty="0">
              <a:solidFill>
                <a:srgbClr val="0725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initial and boundary conditions are the global ICON analysis. Hindcasts were initialised at 00UT every day from 22 June to 1 July 2024 and ran for 48 hours.</a:t>
            </a:r>
            <a:endParaRPr lang="pl-PL" sz="1200" noProof="0" dirty="0">
              <a:solidFill>
                <a:srgbClr val="0725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should be noted that we </a:t>
            </a:r>
            <a:r>
              <a:rPr lang="pl-PL" sz="1200" noProof="0" dirty="0" err="1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pl-PL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noProof="0" dirty="0" err="1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yet</a:t>
            </a:r>
            <a:r>
              <a:rPr lang="pl-PL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pl-PL" sz="1200" noProof="0" dirty="0" err="1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finish</a:t>
            </a:r>
            <a:r>
              <a:rPr lang="en-US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COSMO simulations with 2-dimensional urban parameters based on </a:t>
            </a:r>
            <a:r>
              <a:rPr lang="pl-PL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LCZ approach</a:t>
            </a:r>
            <a:r>
              <a:rPr lang="pl-PL" sz="1200" noProof="0" dirty="0">
                <a:solidFill>
                  <a:srgbClr val="0725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GB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83F4-FD6E-4FC9-B723-370B5D00AA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66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test simulation, a period of heat wave and strong convection in the city area was selected, covering the end of June and the beginning of July 2022.</a:t>
            </a:r>
            <a:endParaRPr lang="pl-PL" dirty="0"/>
          </a:p>
          <a:p>
            <a:r>
              <a:rPr lang="en-US" dirty="0"/>
              <a:t>During this period, on 26-28 June, the maximum temperature in urban areas exceeded 30°C</a:t>
            </a:r>
            <a:r>
              <a:rPr lang="pl-PL" dirty="0"/>
              <a:t>.</a:t>
            </a:r>
          </a:p>
          <a:p>
            <a:r>
              <a:rPr lang="pl-PL" dirty="0"/>
              <a:t>O</a:t>
            </a:r>
            <a:r>
              <a:rPr lang="en-US" dirty="0"/>
              <a:t>n 30 June and 1 July, the highest monthly temperatures of 34°C and 36°C, respectively, were observed.</a:t>
            </a:r>
            <a:endParaRPr lang="pl-PL" dirty="0"/>
          </a:p>
          <a:p>
            <a:r>
              <a:rPr lang="en-US" dirty="0"/>
              <a:t>On 1 July, the front passed through with heavy precipitation – the daily total of 11 mm was recorded, followed by rapid cooling.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83F4-FD6E-4FC9-B723-370B5D00AA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322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FEC6-9B5F-17FA-3F68-3CDCAD93D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74C6772-6F51-6DBC-D8AB-A6BCE600D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0C6B92A-BD3B-B02B-7527-898686F76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CB3628-5652-338C-D90F-8B1E2CEB4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83F4-FD6E-4FC9-B723-370B5D00AA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114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following figures show model bias in relation to lead time for individual stations.</a:t>
            </a:r>
          </a:p>
          <a:p>
            <a:r>
              <a:rPr lang="en-GB" noProof="0" dirty="0"/>
              <a:t>The upper panel covers results for two urban stations and one suburban station, while the lower panel corresponds to results for rural stations.</a:t>
            </a:r>
          </a:p>
          <a:p>
            <a:r>
              <a:rPr lang="en-GB" noProof="0" dirty="0"/>
              <a:t>Unsurprisingly, the bias course</a:t>
            </a:r>
            <a:r>
              <a:rPr lang="pl-PL" noProof="0" dirty="0"/>
              <a:t> for </a:t>
            </a:r>
            <a:r>
              <a:rPr lang="pl-PL" noProof="0" dirty="0" err="1"/>
              <a:t>rural</a:t>
            </a:r>
            <a:r>
              <a:rPr lang="pl-PL" noProof="0" dirty="0"/>
              <a:t> </a:t>
            </a:r>
            <a:r>
              <a:rPr lang="pl-PL" noProof="0" dirty="0" err="1"/>
              <a:t>stations</a:t>
            </a:r>
            <a:r>
              <a:rPr lang="en-GB" noProof="0" dirty="0"/>
              <a:t> is similar for simulations with and without TERRA_URB.</a:t>
            </a:r>
          </a:p>
          <a:p>
            <a:r>
              <a:rPr lang="en-GB" noProof="0" dirty="0"/>
              <a:t>On the other hand, a run with urban parameterisation switched on exhibits higher bias</a:t>
            </a:r>
            <a:r>
              <a:rPr lang="pl-PL" noProof="0" dirty="0"/>
              <a:t> for </a:t>
            </a:r>
            <a:r>
              <a:rPr lang="pl-PL" noProof="0" dirty="0" err="1"/>
              <a:t>urban</a:t>
            </a:r>
            <a:r>
              <a:rPr lang="pl-PL" noProof="0" dirty="0"/>
              <a:t> </a:t>
            </a:r>
            <a:r>
              <a:rPr lang="pl-PL" noProof="0" dirty="0" err="1"/>
              <a:t>stations</a:t>
            </a:r>
            <a:r>
              <a:rPr lang="en-GB" noProof="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83F4-FD6E-4FC9-B723-370B5D00AA6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897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/>
              <a:t>Another crucial point for using the LCZ approach and spatially varying urban parameters is that the aggregation procedure made in EXTPAR mixes values for </a:t>
            </a:r>
            <a:r>
              <a:rPr lang="pl-PL" sz="1600" noProof="0" dirty="0"/>
              <a:t>the</a:t>
            </a:r>
            <a:r>
              <a:rPr lang="en-GB" sz="1600" noProof="0" dirty="0"/>
              <a:t> parameters from different classes. This can disturb the evaluation procedure and lead to misinterpretation of the results.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037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9BA98-7184-6C5E-5FA4-30CA1A641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4DD6641-ED68-F845-F5CF-D728CD789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1D37C3E-69A0-DD0B-1D50-6974A20ED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17EF6F-7D47-270B-C8E6-5F343B168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20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587D6-4FE8-E8A7-B2DC-492852B0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B7CEA69-AB96-F2F8-F58C-8E8FB901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DDFD460-FE60-7B8C-2ECF-CBE076247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4A5AD0-5E1F-D6C5-24CE-2EA81235F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370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CADB-C337-8A26-11C0-33B3F00F2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0A55D41-F90C-230B-D9D6-E5443387F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92CF7B8-A69A-8257-3C7D-3BEBD2585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przypadku modelu ICON symulację na siatce 600 m2 opieramy na produkcji operacyjnej ICON 2,5 km2.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D2AA82-F8F1-A6AF-6AA4-61BF3F2D1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18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891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przypadku modelu ICON symulację na siatce 600 m2 opieramy na produkcji operacyjnej ICON 2,5 km2.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08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przypadku modelu ICON symulację na siatce 600 m2 opieramy na produkcji operacyjnej ICON 2,5 km2.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080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D8B7A-9C5F-6715-5C67-56C84815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390CDA0-9368-05DF-857B-1B11BC817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85DB51B-0919-C804-7673-233A19CAC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przypadku modelu ICON symulację na siatce 600 m2 opieramy na produkcji operacyjnej ICON 2,5 km2.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22EF1A-5DBE-BD75-C48B-C1C1D0380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93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66F60-CA94-A1D9-363B-A6E614789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3E5C056-482A-F6BF-88BE-67DD319E3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3192C4C-ECF2-971F-12AB-41CD05CD4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53E553-C666-0F63-DD03-A9FFD0225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3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A37A7-77DD-BDFE-0E46-7EDB3FE4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159A2D7-03FA-6C03-3FD0-84EAE18BB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37A2400-1190-5B4A-2771-FFAAA9ACB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08A146-ED43-2012-72BE-35833B939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21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8AD6-D908-188D-C61B-D2FEE3017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2A7966C-DD04-89EA-A6B9-3731B4E75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BEA96AA-302A-D254-E476-1D9CEC457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40D34B-355E-839D-F25A-0E70A81C5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49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92A26-3787-E256-0028-9AD8549EE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826AC12-710F-D0AD-5A61-BDF089B5C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E50A309-6DDA-96CF-BDDF-523A47C9E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977560-34FD-9711-212B-3CC31EFA3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98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59A8C-698D-8021-F335-C1CCB596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F04E59D-4ED1-71BF-780B-D10B1F115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D702F88-B083-365F-C9B4-8B9ED4A73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1775D7-BE38-B739-93BB-F391E0275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98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45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613CEB-E308-54D4-B962-DD437F2AD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84B68A-FD19-1228-A7AE-097393DA4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92BAD1-0228-A7D4-026E-2F5DAE82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85B8-C4FC-4648-B6F4-98FBC4F73CCA}" type="datetimeFigureOut">
              <a:rPr lang="pl-PL" smtClean="0"/>
              <a:t>01.09.2025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C50A44-199F-93E6-7690-B95EEBC2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4654F0-24F8-CB19-9C11-EC7C1D3F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A59-8B9D-4755-90B0-F1B2000AC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29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52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45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772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EDF69D8-6EFE-48AD-B74C-522BFA4A1D01}" type="datetime">
              <a:rPr lang="pl-PL" sz="900" b="0" strike="noStrike" spc="-1">
                <a:solidFill>
                  <a:srgbClr val="8B8B8B"/>
                </a:solidFill>
                <a:latin typeface="Calibri"/>
              </a:rPr>
              <a:t>01.09.2025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12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12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70C37BA-FD76-4D0A-A477-7C41CC2E60F1}" type="slidenum">
              <a:rPr lang="pl-PL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5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35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35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909/FB4DFFA1-6CEB-4CC0-8372-1ED354C285E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5194/essd-16-2007-20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194/essd-2024-408" TargetMode="External"/><Relationship Id="rId5" Type="http://schemas.openxmlformats.org/officeDocument/2006/relationships/hyperlink" Target="https://doi.org/10.5194/essd-2024-416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doi.org/10.1175/bams-d-16-0236.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161200" y="4788000"/>
            <a:ext cx="4029840" cy="172620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2" name="CustomShape 2"/>
          <p:cNvSpPr/>
          <p:nvPr/>
        </p:nvSpPr>
        <p:spPr>
          <a:xfrm>
            <a:off x="-10440" y="4788000"/>
            <a:ext cx="8172000" cy="172620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3" name="TextShape 3"/>
          <p:cNvSpPr txBox="1"/>
          <p:nvPr/>
        </p:nvSpPr>
        <p:spPr>
          <a:xfrm>
            <a:off x="-10800" y="5029200"/>
            <a:ext cx="8172000" cy="1485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PP-CITTÀ – 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status and </a:t>
            </a:r>
            <a:r>
              <a:rPr lang="pl-PL" sz="2000" b="1" strike="noStrike" spc="-1" dirty="0" err="1">
                <a:solidFill>
                  <a:srgbClr val="FFFFFF"/>
                </a:solidFill>
                <a:latin typeface="Calibri"/>
              </a:rPr>
              <a:t>outlook</a:t>
            </a:r>
            <a:br>
              <a:rPr lang="en-GB" sz="2000" dirty="0"/>
            </a:br>
            <a:endParaRPr lang="en-GB" sz="2000" dirty="0"/>
          </a:p>
          <a:p>
            <a:pPr>
              <a:lnSpc>
                <a:spcPct val="90000"/>
              </a:lnSpc>
            </a:pPr>
            <a:r>
              <a:rPr lang="pl-PL" b="1" strike="noStrike" spc="-1" dirty="0">
                <a:solidFill>
                  <a:srgbClr val="FFFFFF"/>
                </a:solidFill>
                <a:latin typeface="Calibri"/>
              </a:rPr>
              <a:t>Adam Jaczewski, </a:t>
            </a:r>
            <a:r>
              <a:rPr lang="en-GB" b="1" strike="noStrike" spc="-1" dirty="0">
                <a:solidFill>
                  <a:srgbClr val="FFFFFF"/>
                </a:solidFill>
                <a:latin typeface="Calibri"/>
              </a:rPr>
              <a:t>Andrzej </a:t>
            </a:r>
            <a:r>
              <a:rPr lang="en-GB" b="1" strike="noStrike" spc="-1" dirty="0" err="1">
                <a:solidFill>
                  <a:srgbClr val="FFFFFF"/>
                </a:solidFill>
                <a:latin typeface="Calibri"/>
              </a:rPr>
              <a:t>Wyszogrodzki</a:t>
            </a:r>
            <a:r>
              <a:rPr lang="pl-PL" b="1" strike="noStrike" spc="-1" dirty="0">
                <a:solidFill>
                  <a:srgbClr val="FFFFFF"/>
                </a:solidFill>
                <a:latin typeface="Calibri"/>
              </a:rPr>
              <a:t>, Witold </a:t>
            </a:r>
            <a:r>
              <a:rPr lang="pl-PL" b="1" strike="noStrike" spc="-1" dirty="0" err="1">
                <a:solidFill>
                  <a:srgbClr val="FFFFFF"/>
                </a:solidFill>
                <a:latin typeface="Calibri"/>
              </a:rPr>
              <a:t>Interewicz</a:t>
            </a:r>
            <a:r>
              <a:rPr lang="pl-PL" b="1" strike="noStrike" spc="-1" dirty="0">
                <a:solidFill>
                  <a:srgbClr val="FFFFFF"/>
                </a:solidFill>
                <a:latin typeface="Calibri"/>
              </a:rPr>
              <a:t>, Bartłomiej Sobczyk</a:t>
            </a:r>
            <a:endParaRPr lang="en-GB" b="1" strike="noStrike" spc="-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pl-PL" sz="2000" b="1" i="1" spc="-1" dirty="0" err="1">
                <a:solidFill>
                  <a:srgbClr val="FFFFFF"/>
                </a:solidFill>
                <a:latin typeface="Calibri"/>
              </a:rPr>
              <a:t>Division</a:t>
            </a:r>
            <a:r>
              <a:rPr lang="en-GB" sz="2000" b="1" i="1" spc="-1" dirty="0">
                <a:solidFill>
                  <a:srgbClr val="FFFFFF"/>
                </a:solidFill>
                <a:latin typeface="Calibri"/>
              </a:rPr>
              <a:t> of Numerical Weather Prediction</a:t>
            </a:r>
            <a:br>
              <a:rPr lang="en-GB" sz="2000" dirty="0"/>
            </a:br>
            <a:br>
              <a:rPr lang="en-GB" sz="2000" dirty="0"/>
            </a:br>
            <a:r>
              <a:rPr lang="pl-PL" sz="2000" b="1" spc="-1" dirty="0">
                <a:solidFill>
                  <a:srgbClr val="FFFFFF"/>
                </a:solidFill>
                <a:latin typeface="Calibri"/>
              </a:rPr>
              <a:t>02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/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09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/202</a:t>
            </a:r>
            <a:r>
              <a:rPr lang="pl-PL" sz="2000" b="1" spc="-1" dirty="0">
                <a:solidFill>
                  <a:srgbClr val="FFFFFF"/>
                </a:solidFill>
                <a:latin typeface="Calibri"/>
              </a:rPr>
              <a:t>5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, 27th COSMO General Meeting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it-IT" sz="2000" b="1" strike="noStrike" spc="-1" dirty="0">
                <a:solidFill>
                  <a:srgbClr val="FFFFFF"/>
                </a:solidFill>
                <a:latin typeface="Calibri"/>
              </a:rPr>
              <a:t>Urban Modelling</a:t>
            </a:r>
          </a:p>
          <a:p>
            <a:pPr>
              <a:lnSpc>
                <a:spcPct val="90000"/>
              </a:lnSpc>
            </a:pPr>
            <a:endParaRPr lang="en-GB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Grafika 14"/>
          <p:cNvPicPr/>
          <p:nvPr/>
        </p:nvPicPr>
        <p:blipFill>
          <a:blip r:embed="rId4"/>
          <a:stretch/>
        </p:blipFill>
        <p:spPr>
          <a:xfrm>
            <a:off x="8692560" y="5128200"/>
            <a:ext cx="2967480" cy="104580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AC21389-BEF4-43E7-8CA5-B936D9BFCA5D}"/>
              </a:ext>
            </a:extLst>
          </p:cNvPr>
          <p:cNvSpPr txBox="1"/>
          <p:nvPr/>
        </p:nvSpPr>
        <p:spPr>
          <a:xfrm>
            <a:off x="9554841" y="6534078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</a:rPr>
              <a:t>photo</a:t>
            </a:r>
            <a:r>
              <a:rPr lang="pl-PL" sz="1400" dirty="0">
                <a:solidFill>
                  <a:schemeClr val="bg1"/>
                </a:solidFill>
              </a:rPr>
              <a:t> by: Gabriel Jaczewski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D3558-15E4-7078-F04E-0A0CAEB7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>
            <a:extLst>
              <a:ext uri="{FF2B5EF4-FFF2-40B4-BE49-F238E27FC236}">
                <a16:creationId xmlns:a16="http://schemas.microsoft.com/office/drawing/2014/main" id="{0244632A-77CE-D273-EC12-194542C0899A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6CA193E5-FC45-753C-64AA-58D854CB9007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E1AD8F55-B768-4F11-B816-FAE5177CD19F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2B409257-DB18-B2AC-A253-820490F74D6E}"/>
              </a:ext>
            </a:extLst>
          </p:cNvPr>
          <p:cNvSpPr/>
          <p:nvPr/>
        </p:nvSpPr>
        <p:spPr>
          <a:xfrm>
            <a:off x="288000" y="209880"/>
            <a:ext cx="854739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Main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assumptions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for the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parameters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in the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LCZ’s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natural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tile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5C3CB33A-073A-2FF0-2228-28607D4C1F6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524BCF5-506A-E869-AA2E-8EBE4CBAFE1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F7616A7-5C3B-BED8-5B95-A19CED3C5A3D}"/>
              </a:ext>
            </a:extLst>
          </p:cNvPr>
          <p:cNvSpPr txBox="1"/>
          <p:nvPr/>
        </p:nvSpPr>
        <p:spPr>
          <a:xfrm>
            <a:off x="655377" y="1404257"/>
            <a:ext cx="977555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dirty="0"/>
              <a:t>R</a:t>
            </a:r>
            <a:r>
              <a:rPr lang="en-US" b="1" dirty="0" err="1"/>
              <a:t>oot</a:t>
            </a:r>
            <a:r>
              <a:rPr lang="en-US" b="1" dirty="0"/>
              <a:t> depth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higher when </a:t>
            </a:r>
            <a:r>
              <a:rPr lang="pl-PL" dirty="0" err="1"/>
              <a:t>more</a:t>
            </a:r>
            <a:r>
              <a:rPr lang="en-US" dirty="0"/>
              <a:t> </a:t>
            </a:r>
            <a:r>
              <a:rPr lang="pl-PL" dirty="0" err="1"/>
              <a:t>vegetation</a:t>
            </a:r>
            <a:r>
              <a:rPr lang="en-US" dirty="0"/>
              <a:t> – in the 0.6 – 2 range</a:t>
            </a:r>
            <a:endParaRPr lang="pl-PL" noProof="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noProof="0" dirty="0"/>
              <a:t>Minimal and maximal plant cover </a:t>
            </a:r>
            <a:r>
              <a:rPr lang="en-US" noProof="0" dirty="0"/>
              <a:t>correspond to the Oke’s values, except: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noProof="0" dirty="0"/>
              <a:t>where only maximum values exist, minimal value is taken as </a:t>
            </a:r>
            <a:r>
              <a:rPr lang="en-US" noProof="0" dirty="0" err="1"/>
              <a:t>Globcover’s</a:t>
            </a:r>
            <a:r>
              <a:rPr lang="en-US" noProof="0" dirty="0"/>
              <a:t> minimal (0.1)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noProof="0" dirty="0"/>
              <a:t>Minimal and maximal LAI </a:t>
            </a:r>
            <a:r>
              <a:rPr lang="en-US" noProof="0" dirty="0"/>
              <a:t>is proportionally shared between </a:t>
            </a:r>
            <a:r>
              <a:rPr lang="en-US" noProof="0" dirty="0" err="1"/>
              <a:t>Globcover’s</a:t>
            </a:r>
            <a:r>
              <a:rPr lang="en-US" noProof="0" dirty="0"/>
              <a:t> values (0.1 – 1.6) according to minimal and maximal plant cover values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dirty="0"/>
              <a:t>Surface </a:t>
            </a:r>
            <a:r>
              <a:rPr lang="pl-PL" b="1" dirty="0" err="1"/>
              <a:t>thermal</a:t>
            </a:r>
            <a:r>
              <a:rPr lang="pl-PL" b="1" dirty="0"/>
              <a:t> </a:t>
            </a:r>
            <a:r>
              <a:rPr lang="pl-PL" b="1" dirty="0" err="1"/>
              <a:t>emissivity</a:t>
            </a:r>
            <a:endParaRPr lang="pl-PL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higher than for urban cover (0.98)</a:t>
            </a: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Minimal stomata resistance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h</a:t>
            </a:r>
            <a:r>
              <a:rPr lang="en-US" noProof="0" dirty="0" err="1"/>
              <a:t>igher</a:t>
            </a:r>
            <a:r>
              <a:rPr lang="en-US" noProof="0" dirty="0"/>
              <a:t> when </a:t>
            </a:r>
            <a:r>
              <a:rPr lang="pl-PL" noProof="0" dirty="0"/>
              <a:t>less</a:t>
            </a:r>
            <a:r>
              <a:rPr lang="en-US" noProof="0" dirty="0"/>
              <a:t> </a:t>
            </a:r>
            <a:r>
              <a:rPr lang="pl-PL" noProof="0" dirty="0" err="1"/>
              <a:t>vegetation</a:t>
            </a:r>
            <a:r>
              <a:rPr lang="en-US" noProof="0" dirty="0"/>
              <a:t> – in the 30 – </a:t>
            </a:r>
            <a:r>
              <a:rPr lang="pl-PL" noProof="0" dirty="0"/>
              <a:t>12</a:t>
            </a:r>
            <a:r>
              <a:rPr lang="en-US" noProof="0" dirty="0"/>
              <a:t>00 range</a:t>
            </a:r>
          </a:p>
        </p:txBody>
      </p:sp>
    </p:spTree>
    <p:extLst>
      <p:ext uri="{BB962C8B-B14F-4D97-AF65-F5344CB8AC3E}">
        <p14:creationId xmlns:p14="http://schemas.microsoft.com/office/powerpoint/2010/main" val="95899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B84CC-CE8A-E727-411B-1C9EA474B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>
            <a:extLst>
              <a:ext uri="{FF2B5EF4-FFF2-40B4-BE49-F238E27FC236}">
                <a16:creationId xmlns:a16="http://schemas.microsoft.com/office/drawing/2014/main" id="{25375407-6D6C-DD9E-F822-288DACFBF72D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46996634-07C1-3EA1-B67F-056991746C91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AB594CB9-6DF4-377D-FD70-F5BB5803CE0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30273F37-7564-A894-21A6-2289FE9B86F5}"/>
              </a:ext>
            </a:extLst>
          </p:cNvPr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ECOCLIMAP-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SG’s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LCZ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A54D8733-829A-1DBA-B036-C272536ACE7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5C0A81-5C6B-7CC7-E00E-3F9B3E0CCD4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3FFF0F-F8C4-9B33-169A-50D3CFCAB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97356"/>
              </p:ext>
            </p:extLst>
          </p:nvPr>
        </p:nvGraphicFramePr>
        <p:xfrm>
          <a:off x="287338" y="1171575"/>
          <a:ext cx="9278937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772544" imgH="3299489" progId="Excel.Sheet.12">
                  <p:embed/>
                </p:oleObj>
              </mc:Choice>
              <mc:Fallback>
                <p:oleObj name="Worksheet" r:id="rId5" imgW="7772544" imgH="329948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73FFF0F-F8C4-9B33-169A-50D3CFCAB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38" y="1171575"/>
                        <a:ext cx="9278937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35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ON Model grid (Source Deutscher Wetterdienst)">
            <a:extLst>
              <a:ext uri="{FF2B5EF4-FFF2-40B4-BE49-F238E27FC236}">
                <a16:creationId xmlns:a16="http://schemas.microsoft.com/office/drawing/2014/main" id="{F4064922-39C8-2B1F-950A-EA175E2AF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3"/>
          <a:stretch/>
        </p:blipFill>
        <p:spPr bwMode="auto">
          <a:xfrm>
            <a:off x="322449" y="2545717"/>
            <a:ext cx="4070640" cy="40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5AC481-3AEF-6F93-83E2-0119781DEA8E}"/>
              </a:ext>
            </a:extLst>
          </p:cNvPr>
          <p:cNvSpPr txBox="1"/>
          <p:nvPr/>
        </p:nvSpPr>
        <p:spPr>
          <a:xfrm>
            <a:off x="663920" y="1073721"/>
            <a:ext cx="3461204" cy="1477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1" b="1" dirty="0"/>
              <a:t>ICBC</a:t>
            </a:r>
          </a:p>
          <a:p>
            <a:r>
              <a:rPr lang="en-GB" sz="1801" dirty="0"/>
              <a:t>IC:  ICON global analysis daily</a:t>
            </a:r>
          </a:p>
          <a:p>
            <a:pPr marL="355604"/>
            <a:r>
              <a:rPr lang="en-GB" sz="1801" dirty="0"/>
              <a:t>2022-06-22:2022-07-02@00UT</a:t>
            </a:r>
          </a:p>
          <a:p>
            <a:r>
              <a:rPr lang="en-GB" sz="1801" dirty="0"/>
              <a:t>BC:  every 3 hr</a:t>
            </a:r>
          </a:p>
          <a:p>
            <a:r>
              <a:rPr lang="en-GB" sz="1801" b="1" dirty="0"/>
              <a:t>forecast time</a:t>
            </a:r>
            <a:r>
              <a:rPr lang="en-GB" sz="1801" dirty="0"/>
              <a:t>: 48 hr</a:t>
            </a: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40826CC0-EC40-A0BE-3030-A12CCCB42B19}"/>
              </a:ext>
            </a:extLst>
          </p:cNvPr>
          <p:cNvCxnSpPr>
            <a:cxnSpLocks/>
          </p:cNvCxnSpPr>
          <p:nvPr/>
        </p:nvCxnSpPr>
        <p:spPr>
          <a:xfrm flipH="1" flipV="1">
            <a:off x="3436932" y="3321824"/>
            <a:ext cx="1786097" cy="39542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3DB9C985-5829-A264-208F-805146E3B50E}"/>
              </a:ext>
            </a:extLst>
          </p:cNvPr>
          <p:cNvCxnSpPr>
            <a:cxnSpLocks/>
          </p:cNvCxnSpPr>
          <p:nvPr/>
        </p:nvCxnSpPr>
        <p:spPr>
          <a:xfrm>
            <a:off x="3428562" y="3321823"/>
            <a:ext cx="1794467" cy="2933269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69341B95-B0EE-71A6-066C-158316B29947}"/>
              </a:ext>
            </a:extLst>
          </p:cNvPr>
          <p:cNvSpPr/>
          <p:nvPr/>
        </p:nvSpPr>
        <p:spPr>
          <a:xfrm>
            <a:off x="3342641" y="3220546"/>
            <a:ext cx="85922" cy="101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1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9E3DD507-3F04-5923-6926-2A966AB4B591}"/>
              </a:ext>
            </a:extLst>
          </p:cNvPr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BB06F117-5179-3296-5E2E-E0C4F8EE30EF}"/>
              </a:ext>
            </a:extLst>
          </p:cNvPr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239F1D34-8D3F-68C1-AF99-5B75885BCA5F}"/>
              </a:ext>
            </a:extLst>
          </p:cNvPr>
          <p:cNvSpPr/>
          <p:nvPr/>
        </p:nvSpPr>
        <p:spPr>
          <a:xfrm>
            <a:off x="288000" y="209880"/>
            <a:ext cx="7305497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chemeClr val="bg1"/>
                </a:solidFill>
              </a:rPr>
              <a:t>Case </a:t>
            </a:r>
            <a:r>
              <a:rPr lang="pl-PL" sz="2400" b="1" spc="-1" dirty="0" err="1">
                <a:solidFill>
                  <a:schemeClr val="bg1"/>
                </a:solidFill>
              </a:rPr>
              <a:t>study</a:t>
            </a:r>
            <a:r>
              <a:rPr lang="pl-PL" sz="2400" b="1" spc="-1" dirty="0">
                <a:solidFill>
                  <a:schemeClr val="bg1"/>
                </a:solidFill>
              </a:rPr>
              <a:t> for </a:t>
            </a:r>
            <a:r>
              <a:rPr lang="pl-PL" sz="2400" b="1" spc="-1" dirty="0" err="1">
                <a:solidFill>
                  <a:schemeClr val="bg1"/>
                </a:solidFill>
              </a:rPr>
              <a:t>June</a:t>
            </a:r>
            <a:r>
              <a:rPr lang="pl-PL" sz="2400" b="1" spc="-1" dirty="0">
                <a:solidFill>
                  <a:schemeClr val="bg1"/>
                </a:solidFill>
              </a:rPr>
              <a:t>/</a:t>
            </a:r>
            <a:r>
              <a:rPr lang="pl-PL" sz="2400" b="1" spc="-1" dirty="0" err="1">
                <a:solidFill>
                  <a:schemeClr val="bg1"/>
                </a:solidFill>
              </a:rPr>
              <a:t>July</a:t>
            </a:r>
            <a:r>
              <a:rPr lang="pl-PL" sz="2400" b="1" spc="-1" dirty="0">
                <a:solidFill>
                  <a:schemeClr val="bg1"/>
                </a:solidFill>
              </a:rPr>
              <a:t> 2022 </a:t>
            </a:r>
            <a:r>
              <a:rPr lang="pl-PL" sz="2400" b="1" spc="-1" dirty="0" err="1">
                <a:solidFill>
                  <a:schemeClr val="bg1"/>
                </a:solidFill>
              </a:rPr>
              <a:t>heatwave</a:t>
            </a:r>
            <a:endParaRPr lang="pl-PL" sz="2400" spc="-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2000" b="1" spc="-2" dirty="0">
                <a:solidFill>
                  <a:srgbClr val="FFFFFF"/>
                </a:solidFill>
                <a:latin typeface="Calibri"/>
              </a:rPr>
              <a:t>COSMO and ICON-LAM </a:t>
            </a:r>
            <a:r>
              <a:rPr lang="pl-PL" sz="2000" b="1" spc="-2" dirty="0" err="1">
                <a:solidFill>
                  <a:srgbClr val="FFFFFF"/>
                </a:solidFill>
                <a:latin typeface="Calibri"/>
              </a:rPr>
              <a:t>configurations</a:t>
            </a:r>
            <a:endParaRPr lang="pl-PL" sz="2000" spc="-2" dirty="0">
              <a:latin typeface="Arial"/>
            </a:endParaRPr>
          </a:p>
        </p:txBody>
      </p:sp>
      <p:pic>
        <p:nvPicPr>
          <p:cNvPr id="6" name="Grafika 17">
            <a:extLst>
              <a:ext uri="{FF2B5EF4-FFF2-40B4-BE49-F238E27FC236}">
                <a16:creationId xmlns:a16="http://schemas.microsoft.com/office/drawing/2014/main" id="{14985707-75D1-155A-E26E-AF3BD4D333C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19" y="219108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B9DC70-2D22-E463-82D7-0324FC31658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93780" y="33611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DD350BD-8C5C-E150-1F12-0DE4714D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029" y="3717249"/>
            <a:ext cx="2643585" cy="2537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8AF03FA-E287-A7A8-984E-78F28F83D6C3}"/>
              </a:ext>
            </a:extLst>
          </p:cNvPr>
          <p:cNvSpPr txBox="1"/>
          <p:nvPr/>
        </p:nvSpPr>
        <p:spPr>
          <a:xfrm>
            <a:off x="8597608" y="3720378"/>
            <a:ext cx="2306611" cy="2543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1" b="1" u="sng" dirty="0"/>
              <a:t>ICON-LAM</a:t>
            </a:r>
          </a:p>
          <a:p>
            <a:pPr>
              <a:lnSpc>
                <a:spcPct val="150000"/>
              </a:lnSpc>
            </a:pPr>
            <a:r>
              <a:rPr lang="pl-PL" sz="1801" b="1" dirty="0"/>
              <a:t>Resolution</a:t>
            </a:r>
          </a:p>
          <a:p>
            <a:pPr marL="285753" indent="-28575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801" dirty="0"/>
              <a:t>600 m</a:t>
            </a:r>
          </a:p>
          <a:p>
            <a:pPr marL="285753" indent="-28575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801" dirty="0"/>
              <a:t>no TERRA_URB</a:t>
            </a:r>
          </a:p>
          <a:p>
            <a:pPr>
              <a:lnSpc>
                <a:spcPct val="150000"/>
              </a:lnSpc>
            </a:pPr>
            <a:r>
              <a:rPr lang="pl-PL" sz="1801" b="1" dirty="0" err="1"/>
              <a:t>Landuse</a:t>
            </a:r>
            <a:r>
              <a:rPr lang="pl-PL" sz="1801" b="1" dirty="0"/>
              <a:t>:</a:t>
            </a:r>
          </a:p>
          <a:p>
            <a:pPr marL="285753" indent="-28575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1" dirty="0"/>
              <a:t>GLOBCOVER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3B749E2-9A7C-075D-C827-2FD398463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546" y="1019562"/>
            <a:ext cx="2594553" cy="25378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2" name="Straight Arrow Connector 6">
            <a:extLst>
              <a:ext uri="{FF2B5EF4-FFF2-40B4-BE49-F238E27FC236}">
                <a16:creationId xmlns:a16="http://schemas.microsoft.com/office/drawing/2014/main" id="{E413DA70-3659-6A2C-E96D-F792D3508D79}"/>
              </a:ext>
            </a:extLst>
          </p:cNvPr>
          <p:cNvCxnSpPr>
            <a:cxnSpLocks/>
          </p:cNvCxnSpPr>
          <p:nvPr/>
        </p:nvCxnSpPr>
        <p:spPr>
          <a:xfrm flipH="1">
            <a:off x="3428562" y="1019560"/>
            <a:ext cx="1810612" cy="220098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F4F4FE-C9D7-AE5D-6300-F7DC1C9F444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385602" y="3321824"/>
            <a:ext cx="1853572" cy="235581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7E269DC-EF65-7F9C-E1E1-BE020D59984C}"/>
              </a:ext>
            </a:extLst>
          </p:cNvPr>
          <p:cNvSpPr txBox="1"/>
          <p:nvPr/>
        </p:nvSpPr>
        <p:spPr>
          <a:xfrm>
            <a:off x="8597609" y="1019561"/>
            <a:ext cx="2306611" cy="2543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1" b="1" u="sng" dirty="0"/>
              <a:t>COSMO</a:t>
            </a:r>
          </a:p>
          <a:p>
            <a:pPr>
              <a:lnSpc>
                <a:spcPct val="150000"/>
              </a:lnSpc>
            </a:pPr>
            <a:r>
              <a:rPr lang="pl-PL" sz="1801" b="1" dirty="0" err="1"/>
              <a:t>Resolutions</a:t>
            </a:r>
            <a:r>
              <a:rPr lang="pl-PL" sz="1801" b="1" dirty="0"/>
              <a:t>:</a:t>
            </a:r>
          </a:p>
          <a:p>
            <a:pPr marL="285753" indent="-28575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801" dirty="0"/>
              <a:t>1 km</a:t>
            </a:r>
          </a:p>
          <a:p>
            <a:pPr>
              <a:lnSpc>
                <a:spcPct val="150000"/>
              </a:lnSpc>
            </a:pPr>
            <a:r>
              <a:rPr lang="pl-PL" sz="1801" b="1" dirty="0" err="1"/>
              <a:t>Landuse</a:t>
            </a:r>
            <a:r>
              <a:rPr lang="pl-PL" sz="1801" b="1" dirty="0"/>
              <a:t>:</a:t>
            </a:r>
          </a:p>
          <a:p>
            <a:pPr marL="285753" indent="-28575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1" dirty="0"/>
              <a:t>GLOBCOVER</a:t>
            </a:r>
          </a:p>
          <a:p>
            <a:pPr marL="285753" indent="-28575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1" dirty="0"/>
              <a:t>ECOCLIMAP-SG</a:t>
            </a:r>
          </a:p>
        </p:txBody>
      </p:sp>
    </p:spTree>
    <p:extLst>
      <p:ext uri="{BB962C8B-B14F-4D97-AF65-F5344CB8AC3E}">
        <p14:creationId xmlns:p14="http://schemas.microsoft.com/office/powerpoint/2010/main" val="194360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76849" y="114003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chemeClr val="bg1"/>
                </a:solidFill>
              </a:rPr>
              <a:t>Case </a:t>
            </a:r>
            <a:r>
              <a:rPr lang="pl-PL" sz="2400" b="1" spc="-1" dirty="0" err="1">
                <a:solidFill>
                  <a:schemeClr val="bg1"/>
                </a:solidFill>
              </a:rPr>
              <a:t>study</a:t>
            </a:r>
            <a:r>
              <a:rPr lang="pl-PL" sz="2400" b="1" spc="-1" dirty="0">
                <a:solidFill>
                  <a:schemeClr val="bg1"/>
                </a:solidFill>
              </a:rPr>
              <a:t> for </a:t>
            </a:r>
            <a:r>
              <a:rPr lang="pl-PL" sz="2400" b="1" spc="-1" dirty="0" err="1">
                <a:solidFill>
                  <a:schemeClr val="bg1"/>
                </a:solidFill>
              </a:rPr>
              <a:t>June</a:t>
            </a:r>
            <a:r>
              <a:rPr lang="pl-PL" sz="2400" b="1" spc="-1" dirty="0">
                <a:solidFill>
                  <a:schemeClr val="bg1"/>
                </a:solidFill>
              </a:rPr>
              <a:t>/</a:t>
            </a:r>
            <a:r>
              <a:rPr lang="pl-PL" sz="2400" b="1" spc="-1" dirty="0" err="1">
                <a:solidFill>
                  <a:schemeClr val="bg1"/>
                </a:solidFill>
              </a:rPr>
              <a:t>July</a:t>
            </a:r>
            <a:r>
              <a:rPr lang="pl-PL" sz="2400" b="1" spc="-1" dirty="0">
                <a:solidFill>
                  <a:schemeClr val="bg1"/>
                </a:solidFill>
              </a:rPr>
              <a:t> 2022 </a:t>
            </a:r>
            <a:r>
              <a:rPr lang="pl-PL" sz="2400" b="1" spc="-1" dirty="0" err="1">
                <a:solidFill>
                  <a:schemeClr val="bg1"/>
                </a:solidFill>
              </a:rPr>
              <a:t>heatwave</a:t>
            </a:r>
            <a:endParaRPr lang="pl-PL" sz="2400" b="1" spc="-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2000" b="1" spc="-1" dirty="0">
                <a:solidFill>
                  <a:schemeClr val="bg1"/>
                </a:solidFill>
              </a:rPr>
              <a:t>T2m </a:t>
            </a:r>
            <a:r>
              <a:rPr lang="pl-PL" sz="2000" b="1" spc="-1" dirty="0" err="1">
                <a:solidFill>
                  <a:schemeClr val="bg1"/>
                </a:solidFill>
              </a:rPr>
              <a:t>observation</a:t>
            </a:r>
            <a:r>
              <a:rPr lang="pl-PL" sz="2000" b="1" spc="-1" dirty="0">
                <a:solidFill>
                  <a:schemeClr val="bg1"/>
                </a:solidFill>
              </a:rPr>
              <a:t> </a:t>
            </a:r>
            <a:r>
              <a:rPr lang="pl-PL" sz="2000" b="1" spc="-1" dirty="0" err="1">
                <a:solidFill>
                  <a:schemeClr val="bg1"/>
                </a:solidFill>
              </a:rPr>
              <a:t>series</a:t>
            </a:r>
            <a:endParaRPr lang="pl-PL" sz="2000" spc="-1" dirty="0">
              <a:solidFill>
                <a:schemeClr val="bg1"/>
              </a:solidFill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93780" y="33291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2" name="Obraz 11" descr="Obraz zawierający tekst, zrzut ekranu, linia, Wykres">
            <a:extLst>
              <a:ext uri="{FF2B5EF4-FFF2-40B4-BE49-F238E27FC236}">
                <a16:creationId xmlns:a16="http://schemas.microsoft.com/office/drawing/2014/main" id="{6CD15FF7-B03A-CDE1-CE50-A86D39D0B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727380"/>
            <a:ext cx="12192000" cy="61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16E71-4050-44D6-FC3F-CFFA6090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122D46F6-147D-85CE-1A44-03BB81DE4B7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4BBC46DF-1CF9-8934-AC2D-08D6AB295DE2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37D6165C-E4A5-2C45-0943-5A5B988BFE38}"/>
              </a:ext>
            </a:extLst>
          </p:cNvPr>
          <p:cNvSpPr/>
          <p:nvPr/>
        </p:nvSpPr>
        <p:spPr>
          <a:xfrm>
            <a:off x="288000" y="116220"/>
            <a:ext cx="923472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chemeClr val="bg1"/>
                </a:solidFill>
              </a:rPr>
              <a:t>Case </a:t>
            </a:r>
            <a:r>
              <a:rPr lang="pl-PL" sz="2400" b="1" spc="-1" dirty="0" err="1">
                <a:solidFill>
                  <a:schemeClr val="bg1"/>
                </a:solidFill>
              </a:rPr>
              <a:t>study</a:t>
            </a:r>
            <a:r>
              <a:rPr lang="pl-PL" sz="2400" b="1" spc="-1" dirty="0">
                <a:solidFill>
                  <a:schemeClr val="bg1"/>
                </a:solidFill>
              </a:rPr>
              <a:t> for </a:t>
            </a:r>
            <a:r>
              <a:rPr lang="pl-PL" sz="2400" b="1" spc="-1" dirty="0" err="1">
                <a:solidFill>
                  <a:schemeClr val="bg1"/>
                </a:solidFill>
              </a:rPr>
              <a:t>June</a:t>
            </a:r>
            <a:r>
              <a:rPr lang="pl-PL" sz="2400" b="1" spc="-1" dirty="0">
                <a:solidFill>
                  <a:schemeClr val="bg1"/>
                </a:solidFill>
              </a:rPr>
              <a:t>/</a:t>
            </a:r>
            <a:r>
              <a:rPr lang="pl-PL" sz="2400" b="1" spc="-1" dirty="0" err="1">
                <a:solidFill>
                  <a:schemeClr val="bg1"/>
                </a:solidFill>
              </a:rPr>
              <a:t>July</a:t>
            </a:r>
            <a:r>
              <a:rPr lang="pl-PL" sz="2400" b="1" spc="-1" dirty="0">
                <a:solidFill>
                  <a:schemeClr val="bg1"/>
                </a:solidFill>
              </a:rPr>
              <a:t> 2022 </a:t>
            </a:r>
            <a:r>
              <a:rPr lang="pl-PL" sz="2400" b="1" spc="-1" dirty="0" err="1">
                <a:solidFill>
                  <a:schemeClr val="bg1"/>
                </a:solidFill>
              </a:rPr>
              <a:t>heatwave</a:t>
            </a:r>
            <a:endParaRPr lang="pl-PL" sz="2400" b="1" spc="-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2000" b="1" strike="noStrike" spc="-1" dirty="0">
                <a:solidFill>
                  <a:schemeClr val="bg1"/>
                </a:solidFill>
              </a:rPr>
              <a:t>Taylor diagram </a:t>
            </a:r>
            <a:r>
              <a:rPr lang="pl-PL" sz="2000" b="1" strike="noStrike" spc="-1" dirty="0" err="1">
                <a:solidFill>
                  <a:schemeClr val="bg1"/>
                </a:solidFill>
              </a:rPr>
              <a:t>summary</a:t>
            </a:r>
            <a:endParaRPr lang="pl-PL" sz="2000" b="0" strike="noStrike" spc="-1" dirty="0">
              <a:solidFill>
                <a:schemeClr val="bg1"/>
              </a:solidFill>
            </a:endParaRPr>
          </a:p>
        </p:txBody>
      </p:sp>
      <p:pic>
        <p:nvPicPr>
          <p:cNvPr id="6" name="Grafika 17">
            <a:extLst>
              <a:ext uri="{FF2B5EF4-FFF2-40B4-BE49-F238E27FC236}">
                <a16:creationId xmlns:a16="http://schemas.microsoft.com/office/drawing/2014/main" id="{FD5F1ECD-646C-9DD2-4104-65BC1449EA5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19109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519CC47-BB64-743F-C652-C8EDC81D7DD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93780" y="336109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0" name="Obraz 9" descr="Obraz zawierający tekst, diagram, linia, mapa&#10;&#10;Zawartość wygenerowana przez AI może być niepoprawna.">
            <a:extLst>
              <a:ext uri="{FF2B5EF4-FFF2-40B4-BE49-F238E27FC236}">
                <a16:creationId xmlns:a16="http://schemas.microsoft.com/office/drawing/2014/main" id="{DF8215D1-7FD8-47A7-6472-C621C39CE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762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9E3DD507-3F04-5923-6926-2A966AB4B591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BB06F117-5179-3296-5E2E-E0C4F8EE30EF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239F1D34-8D3F-68C1-AF99-5B75885BCA5F}"/>
              </a:ext>
            </a:extLst>
          </p:cNvPr>
          <p:cNvSpPr/>
          <p:nvPr/>
        </p:nvSpPr>
        <p:spPr>
          <a:xfrm>
            <a:off x="285880" y="116220"/>
            <a:ext cx="866296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chemeClr val="bg1"/>
                </a:solidFill>
              </a:rPr>
              <a:t>Case </a:t>
            </a:r>
            <a:r>
              <a:rPr lang="pl-PL" sz="2400" b="1" spc="-1" dirty="0" err="1">
                <a:solidFill>
                  <a:schemeClr val="bg1"/>
                </a:solidFill>
              </a:rPr>
              <a:t>study</a:t>
            </a:r>
            <a:r>
              <a:rPr lang="pl-PL" sz="2400" b="1" spc="-1" dirty="0">
                <a:solidFill>
                  <a:schemeClr val="bg1"/>
                </a:solidFill>
              </a:rPr>
              <a:t> for </a:t>
            </a:r>
            <a:r>
              <a:rPr lang="pl-PL" sz="2400" b="1" spc="-1" dirty="0" err="1">
                <a:solidFill>
                  <a:schemeClr val="bg1"/>
                </a:solidFill>
              </a:rPr>
              <a:t>June</a:t>
            </a:r>
            <a:r>
              <a:rPr lang="pl-PL" sz="2400" b="1" spc="-1" dirty="0">
                <a:solidFill>
                  <a:schemeClr val="bg1"/>
                </a:solidFill>
              </a:rPr>
              <a:t>/</a:t>
            </a:r>
            <a:r>
              <a:rPr lang="pl-PL" sz="2400" b="1" spc="-1" dirty="0" err="1">
                <a:solidFill>
                  <a:schemeClr val="bg1"/>
                </a:solidFill>
              </a:rPr>
              <a:t>July</a:t>
            </a:r>
            <a:r>
              <a:rPr lang="pl-PL" sz="2400" b="1" spc="-1" dirty="0">
                <a:solidFill>
                  <a:schemeClr val="bg1"/>
                </a:solidFill>
              </a:rPr>
              <a:t> 2022 </a:t>
            </a:r>
            <a:r>
              <a:rPr lang="pl-PL" sz="2400" b="1" spc="-1" dirty="0" err="1">
                <a:solidFill>
                  <a:schemeClr val="bg1"/>
                </a:solidFill>
              </a:rPr>
              <a:t>heatwave</a:t>
            </a:r>
            <a:endParaRPr lang="pl-PL" sz="2400" b="1" spc="-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2000" b="1" spc="-1" dirty="0">
                <a:solidFill>
                  <a:schemeClr val="bg1"/>
                </a:solidFill>
              </a:rPr>
              <a:t>Model </a:t>
            </a:r>
            <a:r>
              <a:rPr lang="pl-PL" sz="2000" b="1" spc="-1" dirty="0" err="1">
                <a:solidFill>
                  <a:schemeClr val="bg1"/>
                </a:solidFill>
              </a:rPr>
              <a:t>bias</a:t>
            </a:r>
            <a:endParaRPr lang="pl-PL" sz="2000" spc="-1" dirty="0">
              <a:solidFill>
                <a:schemeClr val="bg1"/>
              </a:solidFill>
            </a:endParaRPr>
          </a:p>
        </p:txBody>
      </p:sp>
      <p:pic>
        <p:nvPicPr>
          <p:cNvPr id="6" name="Grafika 17">
            <a:extLst>
              <a:ext uri="{FF2B5EF4-FFF2-40B4-BE49-F238E27FC236}">
                <a16:creationId xmlns:a16="http://schemas.microsoft.com/office/drawing/2014/main" id="{14985707-75D1-155A-E26E-AF3BD4D333C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19109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B9DC70-2D22-E463-82D7-0324FC31658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93780" y="336109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1" name="Obraz 10" descr="Obraz zawierający tekst, diagram, linia, Wykres&#10;&#10;Zawartość wygenerowana przez AI może być niepoprawna.">
            <a:extLst>
              <a:ext uri="{FF2B5EF4-FFF2-40B4-BE49-F238E27FC236}">
                <a16:creationId xmlns:a16="http://schemas.microsoft.com/office/drawing/2014/main" id="{2A393B0D-6B34-7957-0D90-24F79D17B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7" name="CustomShape 3"/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8" name="CustomShape 4"/>
          <p:cNvSpPr/>
          <p:nvPr/>
        </p:nvSpPr>
        <p:spPr>
          <a:xfrm>
            <a:off x="288000" y="133680"/>
            <a:ext cx="8529429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b="1" spc="-2" dirty="0">
                <a:solidFill>
                  <a:srgbClr val="FFFFFF"/>
                </a:solidFill>
                <a:latin typeface="Calibri"/>
              </a:rPr>
              <a:t>Share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GB" sz="2400" b="1" spc="-2" dirty="0">
                <a:solidFill>
                  <a:srgbClr val="FFFFFF"/>
                </a:solidFill>
                <a:latin typeface="Calibri"/>
              </a:rPr>
              <a:t> of ECOCLIMAP-SG classes in the EXTPAR’s aggregation</a:t>
            </a:r>
            <a:endParaRPr lang="en-GB" sz="2400" spc="-2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19" y="221940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AB6A7DF-3362-8F27-4AD9-B5B94A8E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0080"/>
            <a:ext cx="12192000" cy="60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5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877E-FA28-9284-0915-5064DA2AD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>
            <a:extLst>
              <a:ext uri="{FF2B5EF4-FFF2-40B4-BE49-F238E27FC236}">
                <a16:creationId xmlns:a16="http://schemas.microsoft.com/office/drawing/2014/main" id="{A7DF648E-9774-B64B-DE6D-FBCEBAE447C8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AA813DD9-C385-6182-C4DB-E39B3FC1DD30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9733C1A2-4B32-2C73-C110-AD83E93FE65B}"/>
              </a:ext>
            </a:extLst>
          </p:cNvPr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Issues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and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some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recommendations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B2266FBE-F01F-1F15-94A2-35286A6AC70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2EFD690-ACF6-F4A1-57BB-E260743AA4F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D04562B-DD8F-439D-8BBF-D02D1DAF6E47}"/>
              </a:ext>
            </a:extLst>
          </p:cNvPr>
          <p:cNvSpPr txBox="1"/>
          <p:nvPr/>
        </p:nvSpPr>
        <p:spPr>
          <a:xfrm>
            <a:off x="0" y="862800"/>
            <a:ext cx="11731082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Root </a:t>
            </a:r>
            <a:r>
              <a:rPr lang="pl-PL" b="1" dirty="0" err="1"/>
              <a:t>depth</a:t>
            </a:r>
            <a:endParaRPr lang="pl-PL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the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applied</a:t>
            </a:r>
            <a:r>
              <a:rPr lang="en-GB" dirty="0"/>
              <a:t> in order to eliminate the warm and dry bias that typically appears during</a:t>
            </a:r>
            <a:endParaRPr lang="pl-PL" dirty="0"/>
          </a:p>
          <a:p>
            <a:pPr marL="268288">
              <a:lnSpc>
                <a:spcPct val="150000"/>
              </a:lnSpc>
            </a:pPr>
            <a:r>
              <a:rPr lang="en-GB" dirty="0"/>
              <a:t>the hot and dry summer periods</a:t>
            </a:r>
            <a:r>
              <a:rPr lang="pl-PL" dirty="0"/>
              <a:t> (x 2.5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i="1" dirty="0"/>
              <a:t>crootdp2 </a:t>
            </a:r>
            <a:r>
              <a:rPr lang="pl-PL" dirty="0"/>
              <a:t>= 2.5, </a:t>
            </a:r>
            <a:r>
              <a:rPr lang="pl-PL" i="1" dirty="0" err="1"/>
              <a:t>Varentsov</a:t>
            </a:r>
            <a:r>
              <a:rPr lang="pl-PL" dirty="0"/>
              <a:t> et al., 2020)</a:t>
            </a:r>
          </a:p>
          <a:p>
            <a:pPr>
              <a:lnSpc>
                <a:spcPct val="150000"/>
              </a:lnSpc>
            </a:pPr>
            <a:r>
              <a:rPr lang="pl-PL" b="1" dirty="0"/>
              <a:t>T</a:t>
            </a:r>
            <a:r>
              <a:rPr lang="en-US" b="1" dirty="0"/>
              <a:t>he roughness length</a:t>
            </a:r>
            <a:endParaRPr lang="pl-PL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err="1"/>
              <a:t>should</a:t>
            </a:r>
            <a:r>
              <a:rPr lang="en-US" dirty="0"/>
              <a:t> based on the </a:t>
            </a:r>
            <a:r>
              <a:rPr lang="pl-PL" dirty="0" err="1"/>
              <a:t>obstacles</a:t>
            </a:r>
            <a:r>
              <a:rPr lang="pl-PL" dirty="0"/>
              <a:t>’</a:t>
            </a:r>
            <a:r>
              <a:rPr lang="en-US" dirty="0"/>
              <a:t> height</a:t>
            </a:r>
            <a:r>
              <a:rPr lang="pl-PL" dirty="0"/>
              <a:t>, </a:t>
            </a:r>
            <a:r>
              <a:rPr lang="pl-PL" dirty="0" err="1"/>
              <a:t>mainly</a:t>
            </a:r>
            <a:r>
              <a:rPr lang="pl-PL" dirty="0"/>
              <a:t> </a:t>
            </a:r>
            <a:r>
              <a:rPr lang="pl-PL" dirty="0" err="1"/>
              <a:t>trees</a:t>
            </a:r>
            <a:r>
              <a:rPr lang="pl-PL" dirty="0"/>
              <a:t> (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)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grass</a:t>
            </a:r>
            <a:r>
              <a:rPr lang="pl-PL" dirty="0"/>
              <a:t> (the </a:t>
            </a:r>
            <a:r>
              <a:rPr lang="pl-PL" dirty="0" err="1"/>
              <a:t>lowest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)</a:t>
            </a:r>
            <a:endParaRPr lang="pl-PL" b="1" dirty="0"/>
          </a:p>
          <a:p>
            <a:pPr>
              <a:lnSpc>
                <a:spcPct val="150000"/>
              </a:lnSpc>
            </a:pPr>
            <a:r>
              <a:rPr lang="pl-PL" b="1" dirty="0"/>
              <a:t>LAI and PLCOV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 </a:t>
            </a:r>
            <a:r>
              <a:rPr lang="pl-PL" dirty="0" err="1"/>
              <a:t>inconsistency</a:t>
            </a:r>
            <a:r>
              <a:rPr lang="pl-PL" dirty="0"/>
              <a:t> with ECOCLIMAP-SG as </a:t>
            </a:r>
            <a:r>
              <a:rPr lang="pl-PL" dirty="0" err="1"/>
              <a:t>satellite</a:t>
            </a:r>
            <a:r>
              <a:rPr lang="pl-PL" dirty="0"/>
              <a:t> data </a:t>
            </a:r>
            <a:r>
              <a:rPr lang="pl-PL" dirty="0" err="1"/>
              <a:t>sources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masked</a:t>
            </a:r>
            <a:r>
              <a:rPr lang="pl-PL" dirty="0"/>
              <a:t> in </a:t>
            </a:r>
            <a:r>
              <a:rPr lang="pl-PL" dirty="0" err="1"/>
              <a:t>urban</a:t>
            </a:r>
            <a:r>
              <a:rPr lang="pl-PL" dirty="0"/>
              <a:t> </a:t>
            </a:r>
            <a:r>
              <a:rPr lang="pl-PL" dirty="0" err="1"/>
              <a:t>areas</a:t>
            </a:r>
            <a:endParaRPr lang="pl-PL" dirty="0"/>
          </a:p>
          <a:p>
            <a:pPr marL="357188">
              <a:lnSpc>
                <a:spcPct val="150000"/>
              </a:lnSpc>
            </a:pPr>
            <a:r>
              <a:rPr lang="pl-PL" dirty="0"/>
              <a:t>(no </a:t>
            </a:r>
            <a:r>
              <a:rPr lang="pl-PL" dirty="0" err="1"/>
              <a:t>vegetation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assumed</a:t>
            </a:r>
            <a:r>
              <a:rPr lang="pl-PL" dirty="0"/>
              <a:t> in the </a:t>
            </a:r>
            <a:r>
              <a:rPr lang="pl-PL" dirty="0" err="1"/>
              <a:t>cities</a:t>
            </a:r>
            <a:r>
              <a:rPr lang="pl-PL" dirty="0"/>
              <a:t>)</a:t>
            </a:r>
          </a:p>
          <a:p>
            <a:pPr>
              <a:lnSpc>
                <a:spcPct val="150000"/>
              </a:lnSpc>
            </a:pPr>
            <a:r>
              <a:rPr lang="pl-PL" b="1" dirty="0"/>
              <a:t>Skin </a:t>
            </a:r>
            <a:r>
              <a:rPr lang="pl-PL" b="1" dirty="0" err="1"/>
              <a:t>conductivity</a:t>
            </a:r>
            <a:endParaRPr lang="pl-PL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limited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 on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aspect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, 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Trigo</a:t>
            </a:r>
            <a:r>
              <a:rPr lang="pl-PL" dirty="0"/>
              <a:t> et al. (2015) </a:t>
            </a:r>
            <a:r>
              <a:rPr lang="pl-PL" dirty="0" err="1"/>
              <a:t>suggest</a:t>
            </a:r>
            <a:r>
              <a:rPr lang="pl-PL" dirty="0"/>
              <a:t> a </a:t>
            </a:r>
            <a:r>
              <a:rPr lang="pl-PL" dirty="0" err="1"/>
              <a:t>reduction</a:t>
            </a:r>
            <a:r>
              <a:rPr lang="pl-PL" dirty="0"/>
              <a:t> of skin </a:t>
            </a:r>
            <a:r>
              <a:rPr lang="pl-PL" dirty="0" err="1"/>
              <a:t>conductivity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Surface </a:t>
            </a:r>
            <a:r>
              <a:rPr lang="pl-PL" b="1" dirty="0" err="1"/>
              <a:t>thermal</a:t>
            </a:r>
            <a:r>
              <a:rPr lang="pl-PL" b="1" dirty="0"/>
              <a:t> </a:t>
            </a:r>
            <a:r>
              <a:rPr lang="pl-PL" b="1" dirty="0" err="1"/>
              <a:t>emissivity</a:t>
            </a:r>
            <a:endParaRPr lang="pl-PL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for </a:t>
            </a:r>
            <a:r>
              <a:rPr lang="pl-PL" dirty="0" err="1"/>
              <a:t>urban</a:t>
            </a:r>
            <a:r>
              <a:rPr lang="pl-PL" dirty="0"/>
              <a:t> </a:t>
            </a:r>
            <a:r>
              <a:rPr lang="pl-PL" dirty="0" err="1"/>
              <a:t>cover</a:t>
            </a:r>
            <a:r>
              <a:rPr lang="pl-PL" dirty="0"/>
              <a:t> (0.98)</a:t>
            </a:r>
          </a:p>
          <a:p>
            <a:pPr>
              <a:lnSpc>
                <a:spcPct val="150000"/>
              </a:lnSpc>
            </a:pPr>
            <a:r>
              <a:rPr lang="pl-PL" b="1" dirty="0" err="1"/>
              <a:t>Stomatal</a:t>
            </a:r>
            <a:r>
              <a:rPr lang="pl-PL" b="1" dirty="0"/>
              <a:t> </a:t>
            </a:r>
            <a:r>
              <a:rPr lang="pl-PL" b="1" dirty="0" err="1"/>
              <a:t>resistance</a:t>
            </a:r>
            <a:endParaRPr lang="pl-PL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the </a:t>
            </a:r>
            <a:r>
              <a:rPr lang="pl-PL" dirty="0" err="1"/>
              <a:t>values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be </a:t>
            </a:r>
            <a:r>
              <a:rPr lang="pl-PL" dirty="0" err="1"/>
              <a:t>quite</a:t>
            </a:r>
            <a:r>
              <a:rPr lang="pl-PL" dirty="0"/>
              <a:t> high for </a:t>
            </a:r>
            <a:r>
              <a:rPr lang="pl-PL" dirty="0" err="1"/>
              <a:t>grass</a:t>
            </a:r>
            <a:r>
              <a:rPr lang="pl-PL" dirty="0"/>
              <a:t> (~1000)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bare</a:t>
            </a:r>
            <a:r>
              <a:rPr lang="pl-PL" dirty="0"/>
              <a:t> </a:t>
            </a:r>
            <a:r>
              <a:rPr lang="pl-PL" dirty="0" err="1"/>
              <a:t>soil</a:t>
            </a:r>
            <a:r>
              <a:rPr lang="pl-PL" dirty="0"/>
              <a:t> (2500), see </a:t>
            </a:r>
            <a:r>
              <a:rPr lang="pl-PL" dirty="0" err="1"/>
              <a:t>e.g</a:t>
            </a:r>
            <a:r>
              <a:rPr lang="pl-PL" dirty="0"/>
              <a:t>. Kato et al. (2008)</a:t>
            </a:r>
          </a:p>
        </p:txBody>
      </p:sp>
    </p:spTree>
    <p:extLst>
      <p:ext uri="{BB962C8B-B14F-4D97-AF65-F5344CB8AC3E}">
        <p14:creationId xmlns:p14="http://schemas.microsoft.com/office/powerpoint/2010/main" val="51527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2C076-9B93-B181-77FB-2D2AC7E95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>
            <a:extLst>
              <a:ext uri="{FF2B5EF4-FFF2-40B4-BE49-F238E27FC236}">
                <a16:creationId xmlns:a16="http://schemas.microsoft.com/office/drawing/2014/main" id="{1274001D-3198-16C9-35EB-CC6B9F48C1FB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4BAB439B-11AC-8AD6-345E-4EAD16A1F0B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015146FE-2C6B-E382-C3CB-E5E281E18E74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62E09655-446E-DB06-3C82-F26853A5CE94}"/>
              </a:ext>
            </a:extLst>
          </p:cNvPr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Proposal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tasks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in the CITTA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follow-up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project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D2854E17-4460-9423-1FCE-F562F649D6A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619AD64-B747-0817-5B1A-949E85B7B21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CD48497-0A3D-4791-2BD0-25E584D95CEB}"/>
              </a:ext>
            </a:extLst>
          </p:cNvPr>
          <p:cNvSpPr txBox="1"/>
          <p:nvPr/>
        </p:nvSpPr>
        <p:spPr>
          <a:xfrm>
            <a:off x="0" y="949321"/>
            <a:ext cx="92341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dirty="0"/>
              <a:t>TASK:</a:t>
            </a:r>
            <a:r>
              <a:rPr lang="pl-PL" b="1" i="1" dirty="0"/>
              <a:t> </a:t>
            </a:r>
            <a:r>
              <a:rPr lang="en-GB" b="1" i="1" dirty="0"/>
              <a:t>Revision of external parameters for urban modelling based on global LCZs and UCPs datasets</a:t>
            </a:r>
            <a:endParaRPr lang="pl-PL" b="1" i="1" dirty="0"/>
          </a:p>
          <a:p>
            <a:pPr algn="just">
              <a:spcBef>
                <a:spcPts val="600"/>
              </a:spcBef>
            </a:pPr>
            <a:endParaRPr lang="pl-PL" b="1" dirty="0"/>
          </a:p>
          <a:p>
            <a:pPr algn="just">
              <a:spcBef>
                <a:spcPts val="600"/>
              </a:spcBef>
            </a:pPr>
            <a:r>
              <a:rPr lang="en-GB" sz="1600" b="1" dirty="0"/>
              <a:t>U-Surf: A Global 1 km spatially continuous urban surface property dataset for </a:t>
            </a:r>
            <a:r>
              <a:rPr lang="en-GB" sz="1600" b="1" dirty="0" err="1"/>
              <a:t>kilometer</a:t>
            </a:r>
            <a:r>
              <a:rPr lang="en-GB" sz="1600" b="1" dirty="0"/>
              <a:t>-scale urban-resolving Earth system </a:t>
            </a:r>
            <a:r>
              <a:rPr lang="en-GB" sz="1600" b="1" dirty="0" err="1"/>
              <a:t>modeling</a:t>
            </a:r>
            <a:r>
              <a:rPr lang="en-GB" sz="1600" dirty="0"/>
              <a:t>. Cheng, Y.</a:t>
            </a:r>
            <a:r>
              <a:rPr lang="pl-PL" sz="1600" dirty="0"/>
              <a:t> et al.</a:t>
            </a:r>
            <a:r>
              <a:rPr lang="en-GB" sz="1600" dirty="0"/>
              <a:t>, 2024</a:t>
            </a:r>
            <a:r>
              <a:rPr lang="pl-PL" sz="1600" dirty="0"/>
              <a:t>; </a:t>
            </a:r>
            <a:r>
              <a:rPr lang="en-GB" sz="1600" dirty="0"/>
              <a:t>Earth System Science Data Discussions 1–38. </a:t>
            </a:r>
            <a:r>
              <a:rPr lang="en-GB" sz="1600" u="sng" dirty="0">
                <a:hlinkClick r:id="rId5"/>
              </a:rPr>
              <a:t>https://doi.org/10.5194/essd-2024-416</a:t>
            </a:r>
            <a:endParaRPr lang="en-GB" sz="1600" dirty="0"/>
          </a:p>
          <a:p>
            <a:pPr algn="just">
              <a:spcBef>
                <a:spcPts val="600"/>
              </a:spcBef>
            </a:pPr>
            <a:r>
              <a:rPr lang="en-GB" sz="1600" b="1" dirty="0" err="1"/>
              <a:t>GloUCP</a:t>
            </a:r>
            <a:r>
              <a:rPr lang="en-GB" sz="1600" b="1" dirty="0"/>
              <a:t>: A global 1 km spatially continuous urban canopy parameters for the WRF model</a:t>
            </a:r>
            <a:r>
              <a:rPr lang="en-GB" sz="1600" dirty="0"/>
              <a:t>. </a:t>
            </a:r>
            <a:r>
              <a:rPr lang="pl-PL" sz="1600" dirty="0" err="1"/>
              <a:t>Liao</a:t>
            </a:r>
            <a:r>
              <a:rPr lang="pl-PL" sz="1600" dirty="0"/>
              <a:t> et al., 2024; </a:t>
            </a:r>
            <a:r>
              <a:rPr lang="en-GB" sz="1600" dirty="0"/>
              <a:t>Earth System Science Data Discussions 1–21. </a:t>
            </a:r>
            <a:r>
              <a:rPr lang="en-GB" sz="1600" u="sng" dirty="0">
                <a:hlinkClick r:id="rId6"/>
              </a:rPr>
              <a:t>https://doi.org/10.5194/essd-2024-408</a:t>
            </a:r>
            <a:endParaRPr lang="en-GB" sz="1600" dirty="0"/>
          </a:p>
          <a:p>
            <a:pPr algn="just">
              <a:spcBef>
                <a:spcPts val="600"/>
              </a:spcBef>
            </a:pPr>
            <a:r>
              <a:rPr lang="en-GB" sz="1600" b="1" dirty="0"/>
              <a:t>Global 1</a:t>
            </a:r>
            <a:r>
              <a:rPr lang="pl-PL" sz="1600" b="1" dirty="0"/>
              <a:t>-</a:t>
            </a:r>
            <a:r>
              <a:rPr lang="en-GB" sz="1600" b="1" dirty="0"/>
              <a:t>km land surface parameters for </a:t>
            </a:r>
            <a:r>
              <a:rPr lang="en-GB" sz="1600" b="1" dirty="0" err="1"/>
              <a:t>kilometer</a:t>
            </a:r>
            <a:r>
              <a:rPr lang="en-GB" sz="1600" b="1" dirty="0"/>
              <a:t>-scale Earth system </a:t>
            </a:r>
            <a:r>
              <a:rPr lang="en-GB" sz="1600" b="1" dirty="0" err="1"/>
              <a:t>modeling</a:t>
            </a:r>
            <a:r>
              <a:rPr lang="en-GB" sz="1600" b="1" dirty="0"/>
              <a:t>.</a:t>
            </a:r>
            <a:r>
              <a:rPr lang="en-GB" sz="1600" dirty="0"/>
              <a:t> Li, L., </a:t>
            </a:r>
            <a:r>
              <a:rPr lang="pl-PL" sz="1600" dirty="0"/>
              <a:t>2024;</a:t>
            </a:r>
            <a:r>
              <a:rPr lang="en-GB" sz="1600" dirty="0"/>
              <a:t>Earth System Science Data 16, 2007–2032. </a:t>
            </a:r>
            <a:r>
              <a:rPr lang="en-GB" sz="1600" u="sng" dirty="0">
                <a:hlinkClick r:id="rId7"/>
              </a:rPr>
              <a:t>https://doi.org/10.5194/essd-16-2007-2024</a:t>
            </a:r>
            <a:endParaRPr lang="en-GB" sz="1600" dirty="0"/>
          </a:p>
          <a:p>
            <a:pPr algn="just">
              <a:spcBef>
                <a:spcPts val="600"/>
              </a:spcBef>
            </a:pPr>
            <a:r>
              <a:rPr lang="en-GB" sz="1600" b="1" dirty="0"/>
              <a:t>Urban Atlas Land Cover/Land Use 2018 (vector)</a:t>
            </a:r>
            <a:r>
              <a:rPr lang="en-GB" sz="1600" dirty="0"/>
              <a:t>, </a:t>
            </a:r>
            <a:r>
              <a:rPr lang="pl-PL" sz="1600" dirty="0"/>
              <a:t>EEA, 2020, </a:t>
            </a:r>
            <a:r>
              <a:rPr lang="en-GB" sz="1600" dirty="0"/>
              <a:t>Europe, 6-yearly, Jul. 2021. </a:t>
            </a:r>
            <a:r>
              <a:rPr lang="en-GB" sz="1600" u="sng" dirty="0">
                <a:hlinkClick r:id="rId8"/>
              </a:rPr>
              <a:t>https://doi.org/10.2909/FB4DFFA1-6CEB-4CC0-8372-1ED354C285E6</a:t>
            </a:r>
            <a:endParaRPr lang="en-GB" sz="1600" dirty="0"/>
          </a:p>
          <a:p>
            <a:pPr algn="just">
              <a:spcBef>
                <a:spcPts val="600"/>
              </a:spcBef>
            </a:pPr>
            <a:r>
              <a:rPr lang="en-GB" sz="1600" b="1" dirty="0"/>
              <a:t>WUDAPT</a:t>
            </a:r>
            <a:r>
              <a:rPr lang="pl-PL" sz="1600" b="1" dirty="0"/>
              <a:t>, </a:t>
            </a:r>
            <a:r>
              <a:rPr lang="pl-PL" sz="1600" dirty="0" err="1"/>
              <a:t>Ching</a:t>
            </a:r>
            <a:r>
              <a:rPr lang="pl-PL" sz="1600" dirty="0"/>
              <a:t> et al.</a:t>
            </a:r>
            <a:r>
              <a:rPr lang="en-GB" sz="1600" dirty="0"/>
              <a:t>, 2018: An Urban Weather, Climate, and Environmental </a:t>
            </a:r>
            <a:r>
              <a:rPr lang="en-GB" sz="1600" dirty="0" err="1"/>
              <a:t>Modeling</a:t>
            </a:r>
            <a:r>
              <a:rPr lang="en-GB" sz="1600" dirty="0"/>
              <a:t> Infrastructure for the Anthropocene. Bulletin of the American Meteorological Society 99, 1907–1924. </a:t>
            </a:r>
            <a:r>
              <a:rPr lang="en-GB" sz="1600" u="sng" dirty="0">
                <a:hlinkClick r:id="rId9"/>
              </a:rPr>
              <a:t>https://doi.org/10.1175/bams-d-16-0236.1</a:t>
            </a:r>
            <a:endParaRPr lang="pl-PL" sz="1600" u="sng" dirty="0"/>
          </a:p>
          <a:p>
            <a:pPr algn="just">
              <a:spcBef>
                <a:spcPts val="600"/>
              </a:spcBef>
            </a:pPr>
            <a:endParaRPr lang="pl-PL" sz="1600" u="sng" dirty="0"/>
          </a:p>
          <a:p>
            <a:pPr algn="just">
              <a:spcBef>
                <a:spcPts val="600"/>
              </a:spcBef>
            </a:pPr>
            <a:r>
              <a:rPr lang="pl-PL" dirty="0"/>
              <a:t>TASK:</a:t>
            </a:r>
            <a:r>
              <a:rPr lang="pl-PL" b="1" dirty="0"/>
              <a:t> </a:t>
            </a:r>
            <a:r>
              <a:rPr lang="en-GB" b="1" i="1" dirty="0"/>
              <a:t>Numerical experiments - Poland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98850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2403B-9B2B-429E-197A-49807BD8F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2CCE2D27-7DBE-AEF2-553C-929BA6729C40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C6342981-157F-E50C-ED50-648600E01098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88C8E75A-3290-233A-DBDC-F370C2C448F9}"/>
              </a:ext>
            </a:extLst>
          </p:cNvPr>
          <p:cNvSpPr/>
          <p:nvPr/>
        </p:nvSpPr>
        <p:spPr>
          <a:xfrm>
            <a:off x="288000" y="209880"/>
            <a:ext cx="862740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Numerical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experiments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–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motivation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AAEF5D46-0049-92ED-FFDA-74809F50A31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E4D4462-7B54-1E89-3040-FA126F205D2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8AAE1ED-1249-C6DF-C8C2-58967299CB0B}"/>
              </a:ext>
            </a:extLst>
          </p:cNvPr>
          <p:cNvSpPr txBox="1"/>
          <p:nvPr/>
        </p:nvSpPr>
        <p:spPr>
          <a:xfrm>
            <a:off x="483963" y="1310427"/>
            <a:ext cx="8594640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</a:rPr>
              <a:t>i</a:t>
            </a:r>
            <a:r>
              <a:rPr lang="en-GB" sz="2000" dirty="0" err="1">
                <a:effectLst/>
                <a:latin typeface="Arial" panose="020B0604020202020204" pitchFamily="34" charset="0"/>
              </a:rPr>
              <a:t>mpervious</a:t>
            </a:r>
            <a:r>
              <a:rPr lang="en-GB" sz="2000" dirty="0">
                <a:effectLst/>
                <a:latin typeface="Arial" panose="020B0604020202020204" pitchFamily="34" charset="0"/>
              </a:rPr>
              <a:t> surfaces can exacerbate flood risk by reducing infiltration, and they also actively participate in the local energy balance by providing latent heat flux, thereby influencing local temperatures</a:t>
            </a:r>
            <a:endParaRPr lang="pl-PL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</a:rPr>
              <a:t>s</a:t>
            </a:r>
            <a:r>
              <a:rPr lang="en-GB" sz="2000" dirty="0" err="1">
                <a:effectLst/>
                <a:latin typeface="Arial" panose="020B0604020202020204" pitchFamily="34" charset="0"/>
              </a:rPr>
              <a:t>pecial</a:t>
            </a:r>
            <a:r>
              <a:rPr lang="en-GB" sz="2000" dirty="0">
                <a:effectLst/>
                <a:latin typeface="Arial" panose="020B0604020202020204" pitchFamily="34" charset="0"/>
              </a:rPr>
              <a:t> attention will be paid to extreme precipitation cases, which may lead to local flash flood events</a:t>
            </a:r>
            <a:endParaRPr lang="pl-PL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d</a:t>
            </a:r>
            <a:r>
              <a:rPr lang="en-GB" sz="2000" dirty="0" err="1"/>
              <a:t>ata</a:t>
            </a:r>
            <a:r>
              <a:rPr lang="en-GB" sz="2000" dirty="0"/>
              <a:t> from over a dozen meteorological stations are available for verification in the urban areas in Poland. Measurements of surface atmospheric variables are available at hourly resolution</a:t>
            </a:r>
            <a:endParaRPr lang="pl-PL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RainGRS</a:t>
            </a:r>
            <a:r>
              <a:rPr lang="en-GB" sz="2000" dirty="0"/>
              <a:t> high spatial and temporal resolution nowcasting precipitation analysis will be used for spatial verification of rainfall forecasts</a:t>
            </a:r>
          </a:p>
        </p:txBody>
      </p:sp>
    </p:spTree>
    <p:extLst>
      <p:ext uri="{BB962C8B-B14F-4D97-AF65-F5344CB8AC3E}">
        <p14:creationId xmlns:p14="http://schemas.microsoft.com/office/powerpoint/2010/main" val="363979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7" name="CustomShape 3"/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8" name="CustomShape 4"/>
          <p:cNvSpPr/>
          <p:nvPr/>
        </p:nvSpPr>
        <p:spPr>
          <a:xfrm>
            <a:off x="268508" y="209880"/>
            <a:ext cx="9234720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The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IMWM’s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contribution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to CITTA’ PP</a:t>
            </a: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19" y="221940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6988F61-3927-4E5B-BFD2-39670CEA41F4}"/>
              </a:ext>
            </a:extLst>
          </p:cNvPr>
          <p:cNvSpPr txBox="1"/>
          <p:nvPr/>
        </p:nvSpPr>
        <p:spPr>
          <a:xfrm>
            <a:off x="191428" y="1163521"/>
            <a:ext cx="9043292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000" b="1" dirty="0"/>
              <a:t>Task 2. External parameters</a:t>
            </a:r>
            <a:endParaRPr lang="pl-PL" sz="2000" b="1" dirty="0"/>
          </a:p>
          <a:p>
            <a:pPr>
              <a:lnSpc>
                <a:spcPct val="150000"/>
              </a:lnSpc>
            </a:pPr>
            <a:r>
              <a:rPr lang="en-GB" sz="2000" i="1" dirty="0"/>
              <a:t>Subtask 2.2: New urban external parameters in EXTPAR for ICON(-LAM)</a:t>
            </a:r>
          </a:p>
          <a:p>
            <a:pPr>
              <a:lnSpc>
                <a:spcPct val="150000"/>
              </a:lnSpc>
              <a:buNone/>
            </a:pPr>
            <a:r>
              <a:rPr lang="en-GB" sz="2000" dirty="0"/>
              <a:t>Using Local Climate Zones (Stewart and Oke 2012) as a proxy for these urban canopy parameters</a:t>
            </a:r>
            <a:r>
              <a:rPr lang="pl-PL" sz="2000" dirty="0"/>
              <a:t> in EXTPAR</a:t>
            </a:r>
          </a:p>
          <a:p>
            <a:pPr>
              <a:lnSpc>
                <a:spcPct val="150000"/>
              </a:lnSpc>
            </a:pPr>
            <a:endParaRPr lang="pl-PL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Task 3. Numerical experiments</a:t>
            </a:r>
          </a:p>
          <a:p>
            <a:pPr>
              <a:lnSpc>
                <a:spcPct val="150000"/>
              </a:lnSpc>
            </a:pPr>
            <a:r>
              <a:rPr lang="en-GB" sz="2000" i="1" dirty="0"/>
              <a:t>Subtask 3.6: Warsaw</a:t>
            </a:r>
          </a:p>
          <a:p>
            <a:pPr>
              <a:lnSpc>
                <a:spcPct val="150000"/>
              </a:lnSpc>
              <a:buNone/>
            </a:pPr>
            <a:r>
              <a:rPr lang="en-GB" sz="2000" dirty="0"/>
              <a:t>Assessment of the new scheme and the urban effects in Warsaw.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7110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5AC481-3AEF-6F93-83E2-0119781DEA8E}"/>
              </a:ext>
            </a:extLst>
          </p:cNvPr>
          <p:cNvSpPr txBox="1"/>
          <p:nvPr/>
        </p:nvSpPr>
        <p:spPr>
          <a:xfrm>
            <a:off x="3006470" y="1676872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>
                <a:highlight>
                  <a:srgbClr val="FFFF00"/>
                </a:highlight>
              </a:rPr>
              <a:t>ICON 2k5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0F69E7F-7365-96C5-6D10-1F9F90EF2FAC}"/>
              </a:ext>
            </a:extLst>
          </p:cNvPr>
          <p:cNvSpPr txBox="1"/>
          <p:nvPr/>
        </p:nvSpPr>
        <p:spPr>
          <a:xfrm>
            <a:off x="8694726" y="165325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ICON 0k6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B88794-E3B8-34ED-1E7F-794029898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19" y="2281553"/>
            <a:ext cx="4133850" cy="4276725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69341B95-B0EE-71A6-066C-158316B29947}"/>
              </a:ext>
            </a:extLst>
          </p:cNvPr>
          <p:cNvSpPr/>
          <p:nvPr/>
        </p:nvSpPr>
        <p:spPr>
          <a:xfrm>
            <a:off x="3542646" y="4315709"/>
            <a:ext cx="392903" cy="417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3DB9C985-5829-A264-208F-805146E3B50E}"/>
              </a:ext>
            </a:extLst>
          </p:cNvPr>
          <p:cNvCxnSpPr>
            <a:cxnSpLocks/>
          </p:cNvCxnSpPr>
          <p:nvPr/>
        </p:nvCxnSpPr>
        <p:spPr>
          <a:xfrm>
            <a:off x="3920185" y="4733630"/>
            <a:ext cx="3293289" cy="183202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40826CC0-EC40-A0BE-3030-A12CCCB42B19}"/>
              </a:ext>
            </a:extLst>
          </p:cNvPr>
          <p:cNvCxnSpPr>
            <a:cxnSpLocks/>
          </p:cNvCxnSpPr>
          <p:nvPr/>
        </p:nvCxnSpPr>
        <p:spPr>
          <a:xfrm flipV="1">
            <a:off x="3935549" y="2266810"/>
            <a:ext cx="3277925" cy="2048899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88000" y="209880"/>
            <a:ext cx="8839712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Numerical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experiments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– Poland: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nested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ICON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domain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Warsaw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BFA9DC1-14E2-959E-8D0E-457B6C1B3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474" y="2266810"/>
            <a:ext cx="4463108" cy="4284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335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5AC481-3AEF-6F93-83E2-0119781DEA8E}"/>
              </a:ext>
            </a:extLst>
          </p:cNvPr>
          <p:cNvSpPr txBox="1"/>
          <p:nvPr/>
        </p:nvSpPr>
        <p:spPr>
          <a:xfrm>
            <a:off x="2711343" y="1632596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ICON 2k5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0F69E7F-7365-96C5-6D10-1F9F90EF2FAC}"/>
              </a:ext>
            </a:extLst>
          </p:cNvPr>
          <p:cNvSpPr txBox="1"/>
          <p:nvPr/>
        </p:nvSpPr>
        <p:spPr>
          <a:xfrm>
            <a:off x="8697337" y="1650472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ICON 1k0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B88794-E3B8-34ED-1E7F-794029898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19" y="2281553"/>
            <a:ext cx="4133850" cy="4276725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69341B95-B0EE-71A6-066C-158316B29947}"/>
              </a:ext>
            </a:extLst>
          </p:cNvPr>
          <p:cNvSpPr/>
          <p:nvPr/>
        </p:nvSpPr>
        <p:spPr>
          <a:xfrm>
            <a:off x="1926772" y="3359375"/>
            <a:ext cx="2710542" cy="2530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3DB9C985-5829-A264-208F-805146E3B50E}"/>
              </a:ext>
            </a:extLst>
          </p:cNvPr>
          <p:cNvCxnSpPr>
            <a:cxnSpLocks/>
          </p:cNvCxnSpPr>
          <p:nvPr/>
        </p:nvCxnSpPr>
        <p:spPr>
          <a:xfrm>
            <a:off x="4637314" y="5890124"/>
            <a:ext cx="2576160" cy="675526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40826CC0-EC40-A0BE-3030-A12CCCB42B19}"/>
              </a:ext>
            </a:extLst>
          </p:cNvPr>
          <p:cNvCxnSpPr>
            <a:cxnSpLocks/>
          </p:cNvCxnSpPr>
          <p:nvPr/>
        </p:nvCxnSpPr>
        <p:spPr>
          <a:xfrm flipV="1">
            <a:off x="4637314" y="2266810"/>
            <a:ext cx="2576160" cy="109256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stomShape 2">
            <a:extLst>
              <a:ext uri="{FF2B5EF4-FFF2-40B4-BE49-F238E27FC236}">
                <a16:creationId xmlns:a16="http://schemas.microsoft.com/office/drawing/2014/main" id="{F36F5A4E-6A24-7D11-54FC-2ECA974D233E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D8FA265A-0476-D022-C6DF-C78C38E7897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609F95E6-CA9F-D3FA-CA6D-4D1779206F3F}"/>
              </a:ext>
            </a:extLst>
          </p:cNvPr>
          <p:cNvSpPr/>
          <p:nvPr/>
        </p:nvSpPr>
        <p:spPr>
          <a:xfrm>
            <a:off x="288000" y="209880"/>
            <a:ext cx="862740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Numerical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experiments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– Poland: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n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ested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ICON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domain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for Poland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4B316865-ACCB-BEC4-1647-4B704B4C40B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1C75AE-303D-7CC5-A08F-0F56AEA545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25D3B85-DB72-4CEA-EF45-9B5033068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474" y="2266810"/>
            <a:ext cx="4532212" cy="43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69804-B1DE-7B89-3E9F-51570207E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55375E-B961-D87F-4F20-CA95DB1BE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-612" r="2884" b="612"/>
          <a:stretch>
            <a:fillRect/>
          </a:stretch>
        </p:blipFill>
        <p:spPr bwMode="auto">
          <a:xfrm>
            <a:off x="973014" y="2083779"/>
            <a:ext cx="4290849" cy="4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6BEA658-E066-9EE4-D4BF-DEABEFFFE7B4}"/>
              </a:ext>
            </a:extLst>
          </p:cNvPr>
          <p:cNvSpPr txBox="1"/>
          <p:nvPr/>
        </p:nvSpPr>
        <p:spPr>
          <a:xfrm>
            <a:off x="2699889" y="163874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ICON EU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1F485B9-A23A-B218-3A2D-4DD87FD7B3C3}"/>
              </a:ext>
            </a:extLst>
          </p:cNvPr>
          <p:cNvSpPr txBox="1"/>
          <p:nvPr/>
        </p:nvSpPr>
        <p:spPr>
          <a:xfrm>
            <a:off x="8697337" y="1650472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highlight>
                  <a:srgbClr val="FFFF00"/>
                </a:highlight>
              </a:rPr>
              <a:t>ICON 1k0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849DF5A-5571-BC36-5DB6-8EC2E316CEB3}"/>
              </a:ext>
            </a:extLst>
          </p:cNvPr>
          <p:cNvSpPr/>
          <p:nvPr/>
        </p:nvSpPr>
        <p:spPr>
          <a:xfrm rot="18995748">
            <a:off x="4077563" y="2814008"/>
            <a:ext cx="338928" cy="333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4BF1C889-CC43-11A0-60F9-C409010019E1}"/>
              </a:ext>
            </a:extLst>
          </p:cNvPr>
          <p:cNvCxnSpPr>
            <a:cxnSpLocks/>
          </p:cNvCxnSpPr>
          <p:nvPr/>
        </p:nvCxnSpPr>
        <p:spPr>
          <a:xfrm>
            <a:off x="4247027" y="3218576"/>
            <a:ext cx="2966447" cy="334707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FD92E722-593A-37BD-4C7F-7B47D7FFAF56}"/>
              </a:ext>
            </a:extLst>
          </p:cNvPr>
          <p:cNvCxnSpPr>
            <a:cxnSpLocks/>
          </p:cNvCxnSpPr>
          <p:nvPr/>
        </p:nvCxnSpPr>
        <p:spPr>
          <a:xfrm flipV="1">
            <a:off x="4247027" y="2266810"/>
            <a:ext cx="2966447" cy="47639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stomShape 2">
            <a:extLst>
              <a:ext uri="{FF2B5EF4-FFF2-40B4-BE49-F238E27FC236}">
                <a16:creationId xmlns:a16="http://schemas.microsoft.com/office/drawing/2014/main" id="{82725DE0-AD88-F223-C30E-654159FC1DBA}"/>
              </a:ext>
            </a:extLst>
          </p:cNvPr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A51B8ACA-7BFE-240A-4AA2-77E73524F65E}"/>
              </a:ext>
            </a:extLst>
          </p:cNvPr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58625AB5-AA60-AB9C-E857-810B9DF3865A}"/>
              </a:ext>
            </a:extLst>
          </p:cNvPr>
          <p:cNvSpPr/>
          <p:nvPr/>
        </p:nvSpPr>
        <p:spPr>
          <a:xfrm>
            <a:off x="288000" y="209880"/>
            <a:ext cx="862740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Numerical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experiments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– Poland: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n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ested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ICON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domain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for Poland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5" name="Grafika 17">
            <a:extLst>
              <a:ext uri="{FF2B5EF4-FFF2-40B4-BE49-F238E27FC236}">
                <a16:creationId xmlns:a16="http://schemas.microsoft.com/office/drawing/2014/main" id="{D74831C7-3F86-E24B-5716-F019D917833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FFCBAA1-EE1E-DD1B-8F4E-AC458D64C25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9E3A725-070C-F0F0-29C3-B3C3BE030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474" y="2266810"/>
            <a:ext cx="4532212" cy="43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349920" y="0"/>
            <a:ext cx="2841120" cy="6857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87" name="CustomShape 2"/>
          <p:cNvSpPr/>
          <p:nvPr/>
        </p:nvSpPr>
        <p:spPr>
          <a:xfrm>
            <a:off x="0" y="0"/>
            <a:ext cx="9349920" cy="6857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88" name="TextShape 3"/>
          <p:cNvSpPr txBox="1"/>
          <p:nvPr/>
        </p:nvSpPr>
        <p:spPr>
          <a:xfrm>
            <a:off x="450360" y="2425320"/>
            <a:ext cx="8122140" cy="200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trike="noStrike" spc="-1" noProof="0" dirty="0">
                <a:solidFill>
                  <a:srgbClr val="122242"/>
                </a:solidFill>
                <a:latin typeface="Calibri"/>
              </a:rPr>
              <a:t>Thank you</a:t>
            </a:r>
            <a:br>
              <a:rPr lang="en-US" sz="2400" noProof="0" dirty="0"/>
            </a:br>
            <a:br>
              <a:rPr lang="en-US" sz="2400" noProof="0" dirty="0"/>
            </a:br>
            <a:r>
              <a:rPr lang="en-US" sz="2400" b="1" strike="noStrike" spc="-1" noProof="0" dirty="0">
                <a:solidFill>
                  <a:srgbClr val="122242"/>
                </a:solidFill>
                <a:latin typeface="Calibri"/>
              </a:rPr>
              <a:t>Adam Jaczewski</a:t>
            </a:r>
          </a:p>
          <a:p>
            <a:pPr>
              <a:lnSpc>
                <a:spcPct val="90000"/>
              </a:lnSpc>
            </a:pPr>
            <a:endParaRPr lang="en-US" sz="2400" b="1" strike="noStrike" spc="-1" noProof="0" dirty="0">
              <a:solidFill>
                <a:srgbClr val="122242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GB" sz="2400" noProof="0" dirty="0"/>
              <a:t>Division of Numerical Weather Prediction</a:t>
            </a:r>
            <a:r>
              <a:rPr lang="pl-PL" sz="2400" noProof="0" dirty="0"/>
              <a:t>,</a:t>
            </a:r>
            <a:r>
              <a:rPr lang="en-US" sz="2400" noProof="0" dirty="0"/>
              <a:t> IMWM</a:t>
            </a:r>
            <a:r>
              <a:rPr lang="pl-PL" sz="2400" noProof="0" dirty="0"/>
              <a:t>, Poland</a:t>
            </a:r>
            <a:br>
              <a:rPr lang="en-US" sz="2400" noProof="0" dirty="0"/>
            </a:br>
            <a:br>
              <a:rPr lang="en-US" sz="2400" noProof="0" dirty="0"/>
            </a:br>
            <a:r>
              <a:rPr lang="pl-PL" sz="2400" b="1" spc="-1" noProof="0" dirty="0">
                <a:solidFill>
                  <a:srgbClr val="122242"/>
                </a:solidFill>
                <a:latin typeface="Calibri"/>
              </a:rPr>
              <a:t>02</a:t>
            </a:r>
            <a:r>
              <a:rPr lang="en-US" sz="2400" b="1" strike="noStrike" spc="-1" noProof="0" dirty="0">
                <a:solidFill>
                  <a:srgbClr val="122242"/>
                </a:solidFill>
                <a:latin typeface="Calibri"/>
              </a:rPr>
              <a:t>/0</a:t>
            </a:r>
            <a:r>
              <a:rPr lang="pl-PL" sz="2400" b="1" spc="-1" dirty="0">
                <a:solidFill>
                  <a:srgbClr val="122242"/>
                </a:solidFill>
                <a:latin typeface="Calibri"/>
              </a:rPr>
              <a:t>9</a:t>
            </a:r>
            <a:r>
              <a:rPr lang="en-US" sz="2400" b="1" strike="noStrike" spc="-1" noProof="0" dirty="0">
                <a:solidFill>
                  <a:srgbClr val="122242"/>
                </a:solidFill>
                <a:latin typeface="Calibri"/>
              </a:rPr>
              <a:t>/2025, COSMO </a:t>
            </a:r>
            <a:r>
              <a:rPr lang="pl-PL" sz="2400" b="1" spc="-1" dirty="0">
                <a:solidFill>
                  <a:srgbClr val="122242"/>
                </a:solidFill>
                <a:latin typeface="Calibri"/>
              </a:rPr>
              <a:t>GM</a:t>
            </a:r>
            <a:endParaRPr lang="en-US" sz="24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11" descr="Obraz zawierający tekst&#10;&#10;Opis wygenerowany automatycznie"/>
          <p:cNvPicPr/>
          <p:nvPr/>
        </p:nvPicPr>
        <p:blipFill>
          <a:blip r:embed="rId2"/>
          <a:stretch/>
        </p:blipFill>
        <p:spPr>
          <a:xfrm>
            <a:off x="9744480" y="3036960"/>
            <a:ext cx="1963800" cy="7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C8456-204F-00F9-A727-F801B76C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6B0646-D72A-EDDD-CED3-E600EB5E4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5" y="1348282"/>
            <a:ext cx="4371975" cy="2571750"/>
          </a:xfrm>
          <a:prstGeom prst="rect">
            <a:avLst/>
          </a:prstGeom>
        </p:spPr>
      </p:pic>
      <p:sp>
        <p:nvSpPr>
          <p:cNvPr id="45" name="CustomShape 1">
            <a:extLst>
              <a:ext uri="{FF2B5EF4-FFF2-40B4-BE49-F238E27FC236}">
                <a16:creationId xmlns:a16="http://schemas.microsoft.com/office/drawing/2014/main" id="{DC82C914-8420-134A-112A-D5CEFF7A33C9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1" tIns="34201" rIns="68761" bIns="34201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spc="-2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6266CA6A-C016-27A6-82DA-383E50324D56}"/>
              </a:ext>
            </a:extLst>
          </p:cNvPr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736A4594-C70D-BBAD-50F0-91298B393BA3}"/>
              </a:ext>
            </a:extLst>
          </p:cNvPr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3C341A14-24F6-2F5D-BF82-59E6971CDD6A}"/>
              </a:ext>
            </a:extLst>
          </p:cNvPr>
          <p:cNvSpPr/>
          <p:nvPr/>
        </p:nvSpPr>
        <p:spPr>
          <a:xfrm>
            <a:off x="288000" y="209880"/>
            <a:ext cx="7076896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External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parameters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for the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surface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schemes</a:t>
            </a:r>
            <a:endParaRPr lang="pl-PL" sz="2400" spc="-2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B4908BFB-4CFD-94C8-7171-4775E38B69D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19" y="221940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F408F1F-CF14-CEDD-5B73-B7961572F13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49FB6951-23D3-CFD1-92D3-289950A1399F}"/>
              </a:ext>
            </a:extLst>
          </p:cNvPr>
          <p:cNvGrpSpPr/>
          <p:nvPr/>
        </p:nvGrpSpPr>
        <p:grpSpPr>
          <a:xfrm>
            <a:off x="6172682" y="987499"/>
            <a:ext cx="5675846" cy="3396405"/>
            <a:chOff x="5688839" y="2024681"/>
            <a:chExt cx="5117560" cy="2891902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1493A16C-367B-4C65-0ACB-02494171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83975" y="2469861"/>
              <a:ext cx="3647708" cy="1918277"/>
            </a:xfrm>
            <a:prstGeom prst="rect">
              <a:avLst/>
            </a:prstGeom>
          </p:spPr>
        </p:pic>
        <p:sp>
          <p:nvSpPr>
            <p:cNvPr id="5" name="Trójkąt równoramienny 4">
              <a:extLst>
                <a:ext uri="{FF2B5EF4-FFF2-40B4-BE49-F238E27FC236}">
                  <a16:creationId xmlns:a16="http://schemas.microsoft.com/office/drawing/2014/main" id="{0E89E878-ADBD-945D-BEDD-20923DC5C81D}"/>
                </a:ext>
              </a:extLst>
            </p:cNvPr>
            <p:cNvSpPr/>
            <p:nvPr/>
          </p:nvSpPr>
          <p:spPr>
            <a:xfrm rot="19558130">
              <a:off x="5688839" y="2024681"/>
              <a:ext cx="1861457" cy="10875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rójkąt równoramienny 5">
              <a:extLst>
                <a:ext uri="{FF2B5EF4-FFF2-40B4-BE49-F238E27FC236}">
                  <a16:creationId xmlns:a16="http://schemas.microsoft.com/office/drawing/2014/main" id="{B438637A-028E-0BB8-17E1-C74687C484B8}"/>
                </a:ext>
              </a:extLst>
            </p:cNvPr>
            <p:cNvSpPr/>
            <p:nvPr/>
          </p:nvSpPr>
          <p:spPr>
            <a:xfrm rot="8637266">
              <a:off x="8686927" y="3666183"/>
              <a:ext cx="2119472" cy="1250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CF37ACB-C012-C124-E1E1-7BA9707B2F8A}"/>
              </a:ext>
            </a:extLst>
          </p:cNvPr>
          <p:cNvGrpSpPr/>
          <p:nvPr/>
        </p:nvGrpSpPr>
        <p:grpSpPr>
          <a:xfrm>
            <a:off x="7200508" y="4385202"/>
            <a:ext cx="3806737" cy="2417654"/>
            <a:chOff x="6647918" y="4464000"/>
            <a:chExt cx="3806737" cy="2417654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889FDEA5-5F02-FD89-5F9D-B303909EF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12043" b="1290"/>
            <a:stretch>
              <a:fillRect/>
            </a:stretch>
          </p:blipFill>
          <p:spPr>
            <a:xfrm>
              <a:off x="6647918" y="4464000"/>
              <a:ext cx="3806737" cy="1872000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51C2BE5C-CD88-67DB-1835-3C96266D7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5421" y="6354873"/>
              <a:ext cx="3339591" cy="526781"/>
            </a:xfrm>
            <a:prstGeom prst="rect">
              <a:avLst/>
            </a:prstGeom>
          </p:spPr>
        </p:pic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E73305C-108F-4A81-0044-2D256D6898BD}"/>
              </a:ext>
            </a:extLst>
          </p:cNvPr>
          <p:cNvSpPr txBox="1"/>
          <p:nvPr/>
        </p:nvSpPr>
        <p:spPr>
          <a:xfrm>
            <a:off x="2090949" y="1039812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Urban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cover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48D617A-1FAB-4BF9-88F2-31BB6A4C2770}"/>
              </a:ext>
            </a:extLst>
          </p:cNvPr>
          <p:cNvSpPr txBox="1"/>
          <p:nvPr/>
        </p:nvSpPr>
        <p:spPr>
          <a:xfrm>
            <a:off x="7988291" y="108579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Natural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cover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FA249A-31F4-686B-84E8-F058EBFF24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0290" y="4387798"/>
            <a:ext cx="2434569" cy="14372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001533-997F-6BBC-846C-DC909AD174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63475" b="61096"/>
          <a:stretch>
            <a:fillRect/>
          </a:stretch>
        </p:blipFill>
        <p:spPr>
          <a:xfrm>
            <a:off x="364025" y="4385202"/>
            <a:ext cx="2455703" cy="143727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213E676-1C91-1A67-254D-75117FBEAB02}"/>
              </a:ext>
            </a:extLst>
          </p:cNvPr>
          <p:cNvSpPr txBox="1"/>
          <p:nvPr/>
        </p:nvSpPr>
        <p:spPr>
          <a:xfrm>
            <a:off x="847447" y="3864199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Urban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tile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48FFE43-E949-B43E-8D71-E44773B66EDB}"/>
              </a:ext>
            </a:extLst>
          </p:cNvPr>
          <p:cNvSpPr txBox="1"/>
          <p:nvPr/>
        </p:nvSpPr>
        <p:spPr>
          <a:xfrm>
            <a:off x="8430719" y="3920941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TERRA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CB33554-A87B-6C92-CA84-102DA800DC6F}"/>
              </a:ext>
            </a:extLst>
          </p:cNvPr>
          <p:cNvSpPr txBox="1"/>
          <p:nvPr/>
        </p:nvSpPr>
        <p:spPr>
          <a:xfrm>
            <a:off x="4130770" y="3889781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Natural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tile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1186BD3-6170-938E-F0BA-0F27E94D2FAD}"/>
              </a:ext>
            </a:extLst>
          </p:cNvPr>
          <p:cNvSpPr txBox="1"/>
          <p:nvPr/>
        </p:nvSpPr>
        <p:spPr>
          <a:xfrm>
            <a:off x="2106978" y="5996180"/>
            <a:ext cx="174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TERRA_URB</a:t>
            </a:r>
          </a:p>
        </p:txBody>
      </p:sp>
    </p:spTree>
    <p:extLst>
      <p:ext uri="{BB962C8B-B14F-4D97-AF65-F5344CB8AC3E}">
        <p14:creationId xmlns:p14="http://schemas.microsoft.com/office/powerpoint/2010/main" val="104224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8" name="CustomShape 4"/>
          <p:cNvSpPr/>
          <p:nvPr/>
        </p:nvSpPr>
        <p:spPr>
          <a:xfrm>
            <a:off x="287999" y="209880"/>
            <a:ext cx="7810971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Mapping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ECOCLIMAP-SG to GLOBCOVER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natural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classes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1799"/>
              </p:ext>
            </p:extLst>
          </p:nvPr>
        </p:nvGraphicFramePr>
        <p:xfrm>
          <a:off x="212725" y="1138237"/>
          <a:ext cx="10714355" cy="554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0241280" imgH="5296009" progId="Excel.Sheet.12">
                  <p:embed/>
                </p:oleObj>
              </mc:Choice>
              <mc:Fallback>
                <p:oleObj name="Worksheet" r:id="rId5" imgW="10241280" imgH="5296009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725" y="1138237"/>
                        <a:ext cx="10714355" cy="5540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98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27031-0F05-8CF8-B295-4A5D75633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>
            <a:extLst>
              <a:ext uri="{FF2B5EF4-FFF2-40B4-BE49-F238E27FC236}">
                <a16:creationId xmlns:a16="http://schemas.microsoft.com/office/drawing/2014/main" id="{B0B5A652-6552-6F26-731E-C045F29896B3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1" tIns="34201" rIns="68761" bIns="34201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spc="-2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43421DFF-0BE3-9D15-4EC5-7AE32DC530B7}"/>
              </a:ext>
            </a:extLst>
          </p:cNvPr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8B2F21F9-9127-78AE-BF68-FE1D35335BD6}"/>
              </a:ext>
            </a:extLst>
          </p:cNvPr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3E95C4F3-5509-07D0-DD0E-1A17D9B11FE7}"/>
              </a:ext>
            </a:extLst>
          </p:cNvPr>
          <p:cNvSpPr/>
          <p:nvPr/>
        </p:nvSpPr>
        <p:spPr>
          <a:xfrm>
            <a:off x="287999" y="209880"/>
            <a:ext cx="8594743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TERRA_URB’s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two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tiles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approach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in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areas</a:t>
            </a:r>
            <a:endParaRPr lang="pl-PL" sz="2400" spc="-2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75765207-6033-A0B9-8161-08B09EBAF68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19" y="221940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67D444-0FCA-22AF-9863-5215EA9426B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108A547-42AF-C9C3-411E-38ACFB986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196" y="3197768"/>
            <a:ext cx="4124793" cy="243511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A3EA76E-CFE9-FD43-88DF-9E96A4E0E0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3475" b="61096"/>
          <a:stretch>
            <a:fillRect/>
          </a:stretch>
        </p:blipFill>
        <p:spPr>
          <a:xfrm>
            <a:off x="618969" y="3217596"/>
            <a:ext cx="4203398" cy="246016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7FE8EC63-CF60-32CF-51C1-72EC850A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012" y="954153"/>
            <a:ext cx="4371975" cy="25717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15A9792-1CB8-2B36-E5F2-A1721EC561DF}"/>
              </a:ext>
            </a:extLst>
          </p:cNvPr>
          <p:cNvSpPr txBox="1"/>
          <p:nvPr/>
        </p:nvSpPr>
        <p:spPr>
          <a:xfrm>
            <a:off x="1709994" y="2755675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Urban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canopy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B5E72AA-3179-0542-2467-5810D5E99056}"/>
              </a:ext>
            </a:extLst>
          </p:cNvPr>
          <p:cNvSpPr txBox="1"/>
          <p:nvPr/>
        </p:nvSpPr>
        <p:spPr>
          <a:xfrm>
            <a:off x="7697612" y="2755674"/>
            <a:ext cx="25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Natural land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cover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7E01-5BC2-38E1-6683-B30E6A8DD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05CB2A3E-0E43-AB77-9166-8E070FFAAAC8}"/>
              </a:ext>
            </a:extLst>
          </p:cNvPr>
          <p:cNvGrpSpPr/>
          <p:nvPr/>
        </p:nvGrpSpPr>
        <p:grpSpPr>
          <a:xfrm>
            <a:off x="1464649" y="4547619"/>
            <a:ext cx="4263942" cy="2276734"/>
            <a:chOff x="918240" y="4827820"/>
            <a:chExt cx="4263942" cy="2276734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B8BC14E-AD89-E43B-49DA-4202F0DB2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8715"/>
            <a:stretch>
              <a:fillRect/>
            </a:stretch>
          </p:blipFill>
          <p:spPr>
            <a:xfrm>
              <a:off x="929126" y="4827820"/>
              <a:ext cx="4085036" cy="1042207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21AE1BCE-A201-552F-848E-5A48ECB1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613" b="12137"/>
            <a:stretch>
              <a:fillRect/>
            </a:stretch>
          </p:blipFill>
          <p:spPr>
            <a:xfrm>
              <a:off x="918240" y="5815597"/>
              <a:ext cx="4263942" cy="1288957"/>
            </a:xfrm>
            <a:prstGeom prst="rect">
              <a:avLst/>
            </a:prstGeom>
          </p:spPr>
        </p:pic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id="{FB2881C1-98E6-F8BB-9EBF-8CDCFE96EE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475" b="61096"/>
          <a:stretch>
            <a:fillRect/>
          </a:stretch>
        </p:blipFill>
        <p:spPr>
          <a:xfrm>
            <a:off x="69707" y="1163521"/>
            <a:ext cx="1831372" cy="1071867"/>
          </a:xfrm>
          <a:prstGeom prst="rect">
            <a:avLst/>
          </a:prstGeom>
        </p:spPr>
      </p:pic>
      <p:sp>
        <p:nvSpPr>
          <p:cNvPr id="45" name="CustomShape 1">
            <a:extLst>
              <a:ext uri="{FF2B5EF4-FFF2-40B4-BE49-F238E27FC236}">
                <a16:creationId xmlns:a16="http://schemas.microsoft.com/office/drawing/2014/main" id="{148C7987-9514-A8FD-D37E-6D38854DFD09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1" tIns="34201" rIns="68761" bIns="34201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spc="-2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6C452BA9-A010-F018-AD37-B45F2290C5C9}"/>
              </a:ext>
            </a:extLst>
          </p:cNvPr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5BFEFF08-2752-97C1-2397-D964442F0AD6}"/>
              </a:ext>
            </a:extLst>
          </p:cNvPr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6DDE277E-A947-B72E-9746-BF1E81D52FB0}"/>
              </a:ext>
            </a:extLst>
          </p:cNvPr>
          <p:cNvSpPr/>
          <p:nvPr/>
        </p:nvSpPr>
        <p:spPr>
          <a:xfrm>
            <a:off x="288000" y="209880"/>
            <a:ext cx="7076896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EXTPAR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parameters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and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natural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tiles</a:t>
            </a:r>
            <a:endParaRPr lang="pl-PL" sz="2400" spc="-2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2EABE5C7-8A7B-38B8-C227-3E9DB3EBA2F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758119" y="221940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2E0BCC4-7C72-5B54-603E-CBA2E6D7CFE4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068DE4E-42CA-51AE-9EA8-1495996B8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80" y="4633699"/>
            <a:ext cx="6321458" cy="222430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AAA6949-812A-8999-5AF6-0941F1A68E3A}"/>
              </a:ext>
            </a:extLst>
          </p:cNvPr>
          <p:cNvSpPr txBox="1"/>
          <p:nvPr/>
        </p:nvSpPr>
        <p:spPr>
          <a:xfrm>
            <a:off x="27112" y="4056617"/>
            <a:ext cx="606888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050" dirty="0">
                <a:effectLst/>
              </a:rPr>
              <a:t>Wouters, H.,</a:t>
            </a:r>
            <a:r>
              <a:rPr lang="pl-PL" sz="1050" dirty="0">
                <a:effectLst/>
              </a:rPr>
              <a:t> et al</a:t>
            </a:r>
            <a:r>
              <a:rPr lang="en-GB" sz="1050" dirty="0">
                <a:effectLst/>
              </a:rPr>
              <a:t>., 2016. The efficient urban canopy dependency parametrization (SURY) v1.0 for atmospheric modelling: description and application with the COSMO-CLM model for a Belgian summer. </a:t>
            </a:r>
            <a:r>
              <a:rPr lang="en-GB" sz="1050" dirty="0" err="1">
                <a:effectLst/>
              </a:rPr>
              <a:t>Geosci</a:t>
            </a:r>
            <a:r>
              <a:rPr lang="en-GB" sz="1050" dirty="0">
                <a:effectLst/>
              </a:rPr>
              <a:t>. Model Dev. 9, 3027–3054.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91E8E83-10D7-FA13-8CD4-BCEAC8DBCF1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639" t="14796" r="46938" b="7756"/>
          <a:stretch>
            <a:fillRect/>
          </a:stretch>
        </p:blipFill>
        <p:spPr>
          <a:xfrm>
            <a:off x="1901079" y="1109619"/>
            <a:ext cx="3140830" cy="301885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528DACB-EC10-2C40-180E-B75E28CD92CD}"/>
              </a:ext>
            </a:extLst>
          </p:cNvPr>
          <p:cNvSpPr txBox="1"/>
          <p:nvPr/>
        </p:nvSpPr>
        <p:spPr>
          <a:xfrm>
            <a:off x="2441733" y="117454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Urban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canyon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(TERRA_URB)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7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A40F6-93B5-BE24-94B3-44FC077FE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>
            <a:extLst>
              <a:ext uri="{FF2B5EF4-FFF2-40B4-BE49-F238E27FC236}">
                <a16:creationId xmlns:a16="http://schemas.microsoft.com/office/drawing/2014/main" id="{A2C8A42E-02F8-94F2-F060-56C01CFAA958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1" tIns="34201" rIns="68761" bIns="34201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spc="-2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205D0CEF-770A-4F38-B1DC-86A181DD48DD}"/>
              </a:ext>
            </a:extLst>
          </p:cNvPr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F3266DB5-6AF2-96F5-677A-075013C08042}"/>
              </a:ext>
            </a:extLst>
          </p:cNvPr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245E1C54-BD15-64A2-F42E-0643B68C4EC6}"/>
              </a:ext>
            </a:extLst>
          </p:cNvPr>
          <p:cNvSpPr/>
          <p:nvPr/>
        </p:nvSpPr>
        <p:spPr>
          <a:xfrm>
            <a:off x="288000" y="209880"/>
            <a:ext cx="7076896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EXTPAR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parameters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and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natural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tiles</a:t>
            </a:r>
            <a:endParaRPr lang="pl-PL" sz="2400" spc="-2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C834843F-AD26-AECE-9DFF-1AF474521E3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19" y="221940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602C816-7EC9-D947-32D2-C613CFAD9B6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5EF3397-7C8A-F61B-C9FB-75B27BEC51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39" t="14796" r="46938" b="7756"/>
          <a:stretch>
            <a:fillRect/>
          </a:stretch>
        </p:blipFill>
        <p:spPr>
          <a:xfrm>
            <a:off x="1901079" y="1109619"/>
            <a:ext cx="3140830" cy="3018857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A5D52E20-2FC1-FCB9-DA2C-69D17DC775D5}"/>
              </a:ext>
            </a:extLst>
          </p:cNvPr>
          <p:cNvGrpSpPr/>
          <p:nvPr/>
        </p:nvGrpSpPr>
        <p:grpSpPr>
          <a:xfrm>
            <a:off x="1694477" y="4545087"/>
            <a:ext cx="4263942" cy="2276734"/>
            <a:chOff x="918240" y="4827820"/>
            <a:chExt cx="4263942" cy="2276734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49FB1A14-699D-82B2-3A95-0A47891B2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8715"/>
            <a:stretch>
              <a:fillRect/>
            </a:stretch>
          </p:blipFill>
          <p:spPr>
            <a:xfrm>
              <a:off x="929126" y="4827820"/>
              <a:ext cx="4085036" cy="1042207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1FFCC536-E11F-56D2-2890-915272E0D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613" b="12137"/>
            <a:stretch>
              <a:fillRect/>
            </a:stretch>
          </p:blipFill>
          <p:spPr>
            <a:xfrm>
              <a:off x="918240" y="5815597"/>
              <a:ext cx="4263942" cy="1288957"/>
            </a:xfrm>
            <a:prstGeom prst="rect">
              <a:avLst/>
            </a:prstGeom>
          </p:spPr>
        </p:pic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FEB53AF-020F-1E0D-905B-3201500D0FF9}"/>
              </a:ext>
            </a:extLst>
          </p:cNvPr>
          <p:cNvSpPr txBox="1"/>
          <p:nvPr/>
        </p:nvSpPr>
        <p:spPr>
          <a:xfrm>
            <a:off x="2441733" y="117454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Urban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canyon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(TERRA_URB)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41C7FA3-D257-6C32-DBF8-ED3FF4FE6CB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3475" b="61096"/>
          <a:stretch>
            <a:fillRect/>
          </a:stretch>
        </p:blipFill>
        <p:spPr>
          <a:xfrm>
            <a:off x="69707" y="1163521"/>
            <a:ext cx="1831372" cy="10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0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338DE-B0E3-2763-1B0C-E60AD250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>
            <a:extLst>
              <a:ext uri="{FF2B5EF4-FFF2-40B4-BE49-F238E27FC236}">
                <a16:creationId xmlns:a16="http://schemas.microsoft.com/office/drawing/2014/main" id="{A1BB09F1-E4C0-8212-1C67-DD7D6D4A8277}"/>
              </a:ext>
            </a:extLst>
          </p:cNvPr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1" tIns="34201" rIns="68761" bIns="34201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spc="-2">
              <a:latin typeface="Arial"/>
            </a:endParaRPr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1B2653EA-18B8-9920-D7C3-1C049D0EDC40}"/>
              </a:ext>
            </a:extLst>
          </p:cNvPr>
          <p:cNvSpPr/>
          <p:nvPr/>
        </p:nvSpPr>
        <p:spPr>
          <a:xfrm>
            <a:off x="9234721" y="0"/>
            <a:ext cx="2956681" cy="953641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7" name="CustomShape 3">
            <a:extLst>
              <a:ext uri="{FF2B5EF4-FFF2-40B4-BE49-F238E27FC236}">
                <a16:creationId xmlns:a16="http://schemas.microsoft.com/office/drawing/2014/main" id="{F3B6D843-1950-8681-DCF7-A4ABA797A314}"/>
              </a:ext>
            </a:extLst>
          </p:cNvPr>
          <p:cNvSpPr/>
          <p:nvPr/>
        </p:nvSpPr>
        <p:spPr>
          <a:xfrm>
            <a:off x="0" y="0"/>
            <a:ext cx="9234720" cy="953641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801"/>
          </a:p>
        </p:txBody>
      </p:sp>
      <p:sp>
        <p:nvSpPr>
          <p:cNvPr id="48" name="CustomShape 4">
            <a:extLst>
              <a:ext uri="{FF2B5EF4-FFF2-40B4-BE49-F238E27FC236}">
                <a16:creationId xmlns:a16="http://schemas.microsoft.com/office/drawing/2014/main" id="{1B18B7E0-2F91-F708-BFD5-A5465F50C8F8}"/>
              </a:ext>
            </a:extLst>
          </p:cNvPr>
          <p:cNvSpPr/>
          <p:nvPr/>
        </p:nvSpPr>
        <p:spPr>
          <a:xfrm>
            <a:off x="288000" y="209880"/>
            <a:ext cx="7076896" cy="529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EXTPAR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parameters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for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and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natural</a:t>
            </a:r>
            <a:r>
              <a:rPr lang="pl-PL" sz="2400" b="1" spc="-2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2" dirty="0" err="1">
                <a:solidFill>
                  <a:srgbClr val="FFFFFF"/>
                </a:solidFill>
                <a:latin typeface="Calibri"/>
              </a:rPr>
              <a:t>tiles</a:t>
            </a:r>
            <a:endParaRPr lang="pl-PL" sz="2400" spc="-2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600D150F-CB50-74EA-29EB-7B93EC04931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19" y="221940"/>
            <a:ext cx="1433881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8F42E61-5514-E7F8-ACBF-9A857A5D03F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7DD56536-A589-54C3-3600-C258A593DD0B}"/>
              </a:ext>
            </a:extLst>
          </p:cNvPr>
          <p:cNvGrpSpPr/>
          <p:nvPr/>
        </p:nvGrpSpPr>
        <p:grpSpPr>
          <a:xfrm>
            <a:off x="7228829" y="4387798"/>
            <a:ext cx="3806737" cy="2417654"/>
            <a:chOff x="6647918" y="4464000"/>
            <a:chExt cx="3806737" cy="241765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A577B73D-A58F-1C58-25E9-8A787A97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2043" b="1290"/>
            <a:stretch>
              <a:fillRect/>
            </a:stretch>
          </p:blipFill>
          <p:spPr>
            <a:xfrm>
              <a:off x="6647918" y="4464000"/>
              <a:ext cx="3806737" cy="187200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90E0227E-7A2E-4315-2C52-36BFD7D86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55421" y="6354873"/>
              <a:ext cx="3339591" cy="526781"/>
            </a:xfrm>
            <a:prstGeom prst="rect">
              <a:avLst/>
            </a:prstGeom>
          </p:spPr>
        </p:pic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13B0CB7-171A-043B-1052-26C2D6F4A0E8}"/>
              </a:ext>
            </a:extLst>
          </p:cNvPr>
          <p:cNvSpPr txBox="1"/>
          <p:nvPr/>
        </p:nvSpPr>
        <p:spPr>
          <a:xfrm>
            <a:off x="8016612" y="1088391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Natural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cover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(TERRA)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DAA8916-A3A6-9024-A18F-FDC35DEA2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938" y="1109619"/>
            <a:ext cx="3044722" cy="300992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D32AAC8-61CB-4005-40C4-38B232BFC36C}"/>
              </a:ext>
            </a:extLst>
          </p:cNvPr>
          <p:cNvSpPr txBox="1"/>
          <p:nvPr/>
        </p:nvSpPr>
        <p:spPr>
          <a:xfrm>
            <a:off x="7364896" y="3873323"/>
            <a:ext cx="22160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/>
              <a:t>https://doi.org/10.3390/rs5126838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9A711F4-C82C-74C3-39BF-6210000464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639" t="14796" r="46938" b="7756"/>
          <a:stretch>
            <a:fillRect/>
          </a:stretch>
        </p:blipFill>
        <p:spPr>
          <a:xfrm>
            <a:off x="1901079" y="1109619"/>
            <a:ext cx="3140830" cy="3018857"/>
          </a:xfrm>
          <a:prstGeom prst="rect">
            <a:avLst/>
          </a:prstGeom>
        </p:spPr>
      </p:pic>
      <p:grpSp>
        <p:nvGrpSpPr>
          <p:cNvPr id="21" name="Grupa 20">
            <a:extLst>
              <a:ext uri="{FF2B5EF4-FFF2-40B4-BE49-F238E27FC236}">
                <a16:creationId xmlns:a16="http://schemas.microsoft.com/office/drawing/2014/main" id="{28B77D17-E5DA-1799-54E9-0846B8A2C3AC}"/>
              </a:ext>
            </a:extLst>
          </p:cNvPr>
          <p:cNvGrpSpPr/>
          <p:nvPr/>
        </p:nvGrpSpPr>
        <p:grpSpPr>
          <a:xfrm>
            <a:off x="1694477" y="4545087"/>
            <a:ext cx="4263942" cy="2276734"/>
            <a:chOff x="918240" y="4827820"/>
            <a:chExt cx="4263942" cy="2276734"/>
          </a:xfrm>
        </p:grpSpPr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B266CA0E-723F-AECD-4FCA-67592A43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8715"/>
            <a:stretch>
              <a:fillRect/>
            </a:stretch>
          </p:blipFill>
          <p:spPr>
            <a:xfrm>
              <a:off x="929126" y="4827820"/>
              <a:ext cx="4085036" cy="104220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02EA30B9-177E-79A2-358C-B72DF5164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613" b="12137"/>
            <a:stretch>
              <a:fillRect/>
            </a:stretch>
          </p:blipFill>
          <p:spPr>
            <a:xfrm>
              <a:off x="918240" y="5815597"/>
              <a:ext cx="4263942" cy="1288957"/>
            </a:xfrm>
            <a:prstGeom prst="rect">
              <a:avLst/>
            </a:prstGeom>
          </p:spPr>
        </p:pic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126DF61-12E3-59AB-7554-34088A95F0A0}"/>
              </a:ext>
            </a:extLst>
          </p:cNvPr>
          <p:cNvSpPr txBox="1"/>
          <p:nvPr/>
        </p:nvSpPr>
        <p:spPr>
          <a:xfrm>
            <a:off x="2441733" y="117454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Urban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canyon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(TERRA_URB)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711C2FF-F249-2A22-A868-16B3D33E46A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63475" b="61096"/>
          <a:stretch>
            <a:fillRect/>
          </a:stretch>
        </p:blipFill>
        <p:spPr>
          <a:xfrm>
            <a:off x="69707" y="1163521"/>
            <a:ext cx="1831372" cy="1071867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9E38F5F-0359-4B8B-BDBF-D388D03CEF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1785" y="1167060"/>
            <a:ext cx="1809617" cy="10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The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source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variables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for the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values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50490"/>
              </p:ext>
            </p:extLst>
          </p:nvPr>
        </p:nvGraphicFramePr>
        <p:xfrm>
          <a:off x="287338" y="1165225"/>
          <a:ext cx="9282112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772544" imgH="3314760" progId="Excel.Sheet.12">
                  <p:embed/>
                </p:oleObj>
              </mc:Choice>
              <mc:Fallback>
                <p:oleObj name="Worksheet" r:id="rId5" imgW="7772544" imgH="331476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38" y="1165225"/>
                        <a:ext cx="9282112" cy="395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2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f17bcc-6713-4688-8c39-dd5e8d5ce3c2" xsi:nil="true"/>
    <lcf76f155ced4ddcb4097134ff3c332f xmlns="5a0f99c4-3fb8-4a69-b73f-3fc7d54ca76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81CDA7F5A7C49859A8D834CB4DECB" ma:contentTypeVersion="19" ma:contentTypeDescription="Create a new document." ma:contentTypeScope="" ma:versionID="ad730c19ddf104e267e104e51aab61fa">
  <xsd:schema xmlns:xsd="http://www.w3.org/2001/XMLSchema" xmlns:xs="http://www.w3.org/2001/XMLSchema" xmlns:p="http://schemas.microsoft.com/office/2006/metadata/properties" xmlns:ns2="5a0f99c4-3fb8-4a69-b73f-3fc7d54ca762" xmlns:ns3="1bf17bcc-6713-4688-8c39-dd5e8d5ce3c2" targetNamespace="http://schemas.microsoft.com/office/2006/metadata/properties" ma:root="true" ma:fieldsID="f153bd65ce4ad3de92c5e49b295291ac" ns2:_="" ns3:_="">
    <xsd:import namespace="5a0f99c4-3fb8-4a69-b73f-3fc7d54ca762"/>
    <xsd:import namespace="1bf17bcc-6713-4688-8c39-dd5e8d5ce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f99c4-3fb8-4a69-b73f-3fc7d54ca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71ac8e-4c5f-410f-93a8-50544311f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17bcc-6713-4688-8c39-dd5e8d5ce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c8117d6-aa08-40dd-a1a7-a6cd7d3ac804}" ma:internalName="TaxCatchAll" ma:showField="CatchAllData" ma:web="1bf17bcc-6713-4688-8c39-dd5e8d5ce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D3407D-2C55-4B19-A869-4F2881141D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880E8-5288-43AD-A0A1-309F17214D16}">
  <ds:schemaRefs>
    <ds:schemaRef ds:uri="http://www.w3.org/XML/1998/namespace"/>
    <ds:schemaRef ds:uri="1bf17bcc-6713-4688-8c39-dd5e8d5ce3c2"/>
    <ds:schemaRef ds:uri="5a0f99c4-3fb8-4a69-b73f-3fc7d54ca762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B612D31-FD90-46C5-AA14-7D4A56EC1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f99c4-3fb8-4a69-b73f-3fc7d54ca762"/>
    <ds:schemaRef ds:uri="1bf17bcc-6713-4688-8c39-dd5e8d5ce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IMGW_PPT_2019_SZABLON_EN</Template>
  <TotalTime>53713</TotalTime>
  <Words>1431</Words>
  <Application>Microsoft Office PowerPoint</Application>
  <PresentationFormat>Widescreen</PresentationFormat>
  <Paragraphs>156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WPISZ TUTAJ / Arial</dc:title>
  <dc:subject>IMGW</dc:subject>
  <dc:creator>IMGW</dc:creator>
  <cp:keywords>IMGW PPT</cp:keywords>
  <dc:description>V2 = 2021</dc:description>
  <cp:lastModifiedBy>Adam Jaczewski</cp:lastModifiedBy>
  <cp:revision>117</cp:revision>
  <dcterms:created xsi:type="dcterms:W3CDTF">2019-09-17T05:43:07Z</dcterms:created>
  <dcterms:modified xsi:type="dcterms:W3CDTF">2025-09-01T17:51:54Z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IMGW</vt:lpwstr>
  </property>
  <property fmtid="{D5CDD505-2E9C-101B-9397-08002B2CF9AE}" pid="4" name="ContentTypeId">
    <vt:lpwstr>0x01010027981CDA7F5A7C49859A8D834CB4DECB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Manager">
    <vt:lpwstr>IMGW</vt:lpwstr>
  </property>
  <property fmtid="{D5CDD505-2E9C-101B-9397-08002B2CF9AE}" pid="10" name="Notes">
    <vt:i4>0</vt:i4>
  </property>
  <property fmtid="{D5CDD505-2E9C-101B-9397-08002B2CF9AE}" pid="11" name="PresentationFormat">
    <vt:lpwstr>Panoramiczny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3</vt:i4>
  </property>
  <property fmtid="{D5CDD505-2E9C-101B-9397-08002B2CF9AE}" pid="15" name="category">
    <vt:lpwstr>IMGW</vt:lpwstr>
  </property>
  <property fmtid="{D5CDD505-2E9C-101B-9397-08002B2CF9AE}" pid="16" name="MediaServiceImageTags">
    <vt:lpwstr/>
  </property>
</Properties>
</file>