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9" r:id="rId5"/>
    <p:sldId id="361" r:id="rId6"/>
    <p:sldId id="362" r:id="rId7"/>
    <p:sldId id="363" r:id="rId8"/>
    <p:sldId id="364" r:id="rId9"/>
    <p:sldId id="365" r:id="rId10"/>
    <p:sldId id="366" r:id="rId11"/>
    <p:sldId id="367" r:id="rId12"/>
    <p:sldId id="368" r:id="rId13"/>
    <p:sldId id="369" r:id="rId14"/>
    <p:sldId id="370" r:id="rId15"/>
    <p:sldId id="371" r:id="rId16"/>
    <p:sldId id="372" r:id="rId17"/>
    <p:sldId id="373" r:id="rId18"/>
    <p:sldId id="374" r:id="rId19"/>
    <p:sldId id="375" r:id="rId20"/>
    <p:sldId id="376" r:id="rId21"/>
    <p:sldId id="377" r:id="rId22"/>
    <p:sldId id="261"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700"/>
    <a:srgbClr val="344B5F"/>
    <a:srgbClr val="0040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95" autoAdjust="0"/>
    <p:restoredTop sz="95033" autoAdjust="0"/>
  </p:normalViewPr>
  <p:slideViewPr>
    <p:cSldViewPr snapToGrid="0">
      <p:cViewPr varScale="1">
        <p:scale>
          <a:sx n="157" d="100"/>
          <a:sy n="157" d="100"/>
        </p:scale>
        <p:origin x="1176"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D22B4-0564-493A-B979-BBC533F73F44}" type="datetimeFigureOut">
              <a:rPr lang="en-GB" smtClean="0"/>
              <a:t>28/08/2025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CAECE-110F-4CD6-A9D0-3A87A47EC649}" type="slidenum">
              <a:rPr lang="en-GB" smtClean="0"/>
              <a:t>‹N›</a:t>
            </a:fld>
            <a:endParaRPr lang="en-GB"/>
          </a:p>
        </p:txBody>
      </p:sp>
    </p:spTree>
    <p:extLst>
      <p:ext uri="{BB962C8B-B14F-4D97-AF65-F5344CB8AC3E}">
        <p14:creationId xmlns:p14="http://schemas.microsoft.com/office/powerpoint/2010/main" val="178785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CON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olo 11">
            <a:extLst>
              <a:ext uri="{FF2B5EF4-FFF2-40B4-BE49-F238E27FC236}">
                <a16:creationId xmlns:a16="http://schemas.microsoft.com/office/drawing/2014/main" id="{ACD3EF4E-E073-501F-FE7D-E6CC869463A4}"/>
              </a:ext>
            </a:extLst>
          </p:cNvPr>
          <p:cNvSpPr>
            <a:spLocks noGrp="1"/>
          </p:cNvSpPr>
          <p:nvPr>
            <p:ph type="title" hasCustomPrompt="1"/>
          </p:nvPr>
        </p:nvSpPr>
        <p:spPr>
          <a:xfrm>
            <a:off x="727363" y="3415434"/>
            <a:ext cx="10515600" cy="1325563"/>
          </a:xfrm>
        </p:spPr>
        <p:txBody>
          <a:bodyPr/>
          <a:lstStyle>
            <a:lvl1pPr algn="ctr">
              <a:defRPr>
                <a:solidFill>
                  <a:schemeClr val="bg1"/>
                </a:solidFill>
                <a:latin typeface="Montserrat Medium" panose="00000600000000000000" pitchFamily="2" charset="0"/>
              </a:defRPr>
            </a:lvl1pPr>
          </a:lstStyle>
          <a:p>
            <a:r>
              <a:rPr lang="it-IT" dirty="0"/>
              <a:t>Titolo della presentazione</a:t>
            </a:r>
          </a:p>
        </p:txBody>
      </p:sp>
    </p:spTree>
    <p:extLst>
      <p:ext uri="{BB962C8B-B14F-4D97-AF65-F5344CB8AC3E}">
        <p14:creationId xmlns:p14="http://schemas.microsoft.com/office/powerpoint/2010/main" val="120738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CIM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73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ERTINA GENERI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F4A0DC-8AE6-1A8B-4768-0744B17C7145}"/>
              </a:ext>
            </a:extLst>
          </p:cNvPr>
          <p:cNvSpPr>
            <a:spLocks noGrp="1"/>
          </p:cNvSpPr>
          <p:nvPr>
            <p:ph type="title" hasCustomPrompt="1"/>
          </p:nvPr>
        </p:nvSpPr>
        <p:spPr>
          <a:xfrm>
            <a:off x="838200" y="2667000"/>
            <a:ext cx="10515600" cy="1325563"/>
          </a:xfrm>
        </p:spPr>
        <p:txBody>
          <a:bodyPr>
            <a:normAutofit/>
          </a:bodyPr>
          <a:lstStyle>
            <a:lvl1pPr algn="ctr">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Grazie per l’attenzione</a:t>
            </a:r>
          </a:p>
        </p:txBody>
      </p:sp>
    </p:spTree>
    <p:extLst>
      <p:ext uri="{BB962C8B-B14F-4D97-AF65-F5344CB8AC3E}">
        <p14:creationId xmlns:p14="http://schemas.microsoft.com/office/powerpoint/2010/main" val="262005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ERTINA MAIL PERSONA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A4DFEF7-3263-A88F-A372-E7B683ED476B}"/>
              </a:ext>
            </a:extLst>
          </p:cNvPr>
          <p:cNvSpPr txBox="1">
            <a:spLocks/>
          </p:cNvSpPr>
          <p:nvPr userDrawn="1"/>
        </p:nvSpPr>
        <p:spPr>
          <a:xfrm>
            <a:off x="838200" y="53816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rgbClr val="00406E"/>
                </a:solidFill>
                <a:latin typeface="Open Sans" panose="020B0606030504020204" pitchFamily="34" charset="0"/>
                <a:ea typeface="Open Sans" panose="020B0606030504020204" pitchFamily="34" charset="0"/>
                <a:cs typeface="Open Sans" panose="020B0606030504020204" pitchFamily="34" charset="0"/>
              </a:defRPr>
            </a:lvl1pPr>
          </a:lstStyle>
          <a:p>
            <a:endParaRPr lang="it-IT" dirty="0"/>
          </a:p>
        </p:txBody>
      </p:sp>
      <p:sp>
        <p:nvSpPr>
          <p:cNvPr id="7" name="Segnaposto testo 6">
            <a:extLst>
              <a:ext uri="{FF2B5EF4-FFF2-40B4-BE49-F238E27FC236}">
                <a16:creationId xmlns:a16="http://schemas.microsoft.com/office/drawing/2014/main" id="{903A0771-61CF-EADF-6022-519A4F7B0057}"/>
              </a:ext>
            </a:extLst>
          </p:cNvPr>
          <p:cNvSpPr>
            <a:spLocks noGrp="1"/>
          </p:cNvSpPr>
          <p:nvPr>
            <p:ph type="body" sz="quarter" idx="10" hasCustomPrompt="1"/>
          </p:nvPr>
        </p:nvSpPr>
        <p:spPr>
          <a:xfrm>
            <a:off x="0" y="6181725"/>
            <a:ext cx="12192000" cy="600075"/>
          </a:xfrm>
        </p:spPr>
        <p:txBody>
          <a:bodyPr>
            <a:normAutofit/>
          </a:bodyPr>
          <a:lstStyle>
            <a:lvl1pPr marL="0" indent="0" algn="ctr">
              <a:buFontTx/>
              <a:buNone/>
              <a:defRPr sz="2800" spc="270" baseline="0">
                <a:solidFill>
                  <a:srgbClr val="E87700"/>
                </a:solidFill>
                <a:latin typeface="DIN 2014 Light" panose="020B0404020202020204" pitchFamily="34" charset="0"/>
                <a:ea typeface="DIN 2014 Light" panose="020B0404020202020204" pitchFamily="34" charset="0"/>
                <a:cs typeface="Open Sans Light" pitchFamily="2" charset="0"/>
              </a:defRPr>
            </a:lvl1pPr>
          </a:lstStyle>
          <a:p>
            <a:pPr lvl="0"/>
            <a:r>
              <a:rPr lang="it-IT" dirty="0"/>
              <a:t>nome.cognome@cimafoundation.org</a:t>
            </a:r>
          </a:p>
        </p:txBody>
      </p:sp>
    </p:spTree>
    <p:extLst>
      <p:ext uri="{BB962C8B-B14F-4D97-AF65-F5344CB8AC3E}">
        <p14:creationId xmlns:p14="http://schemas.microsoft.com/office/powerpoint/2010/main" val="845936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JECTS 2022 ITA">
    <p:spTree>
      <p:nvGrpSpPr>
        <p:cNvPr id="1" name=""/>
        <p:cNvGrpSpPr/>
        <p:nvPr/>
      </p:nvGrpSpPr>
      <p:grpSpPr>
        <a:xfrm>
          <a:off x="0" y="0"/>
          <a:ext cx="0" cy="0"/>
          <a:chOff x="0" y="0"/>
          <a:chExt cx="0" cy="0"/>
        </a:xfrm>
      </p:grpSpPr>
      <p:pic>
        <p:nvPicPr>
          <p:cNvPr id="2" name="Immagine 1" descr="Immagine che contiene schermata, Policromia, testo, grafica&#10;&#10;Descrizione generata automaticamente">
            <a:extLst>
              <a:ext uri="{FF2B5EF4-FFF2-40B4-BE49-F238E27FC236}">
                <a16:creationId xmlns:a16="http://schemas.microsoft.com/office/drawing/2014/main" id="{230C3512-4AC1-3B98-4CDD-E21B022E53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1240" y="0"/>
            <a:ext cx="10980760" cy="6858000"/>
          </a:xfrm>
          <a:prstGeom prst="rect">
            <a:avLst/>
          </a:prstGeom>
        </p:spPr>
      </p:pic>
      <p:sp>
        <p:nvSpPr>
          <p:cNvPr id="3" name="Rettangolo 2">
            <a:extLst>
              <a:ext uri="{FF2B5EF4-FFF2-40B4-BE49-F238E27FC236}">
                <a16:creationId xmlns:a16="http://schemas.microsoft.com/office/drawing/2014/main" id="{81BD0B8F-D010-6ADD-91DA-5CFAACD6C5AC}"/>
              </a:ext>
            </a:extLst>
          </p:cNvPr>
          <p:cNvSpPr/>
          <p:nvPr userDrawn="1"/>
        </p:nvSpPr>
        <p:spPr>
          <a:xfrm>
            <a:off x="0" y="0"/>
            <a:ext cx="1320800" cy="6858000"/>
          </a:xfrm>
          <a:prstGeom prst="rect">
            <a:avLst/>
          </a:prstGeom>
          <a:solidFill>
            <a:srgbClr val="004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8A6B92A4-EAAB-0FCE-16D9-BA08481386E1}"/>
              </a:ext>
            </a:extLst>
          </p:cNvPr>
          <p:cNvSpPr txBox="1"/>
          <p:nvPr userDrawn="1"/>
        </p:nvSpPr>
        <p:spPr>
          <a:xfrm rot="16200000">
            <a:off x="-2768602" y="3228945"/>
            <a:ext cx="6858003" cy="400110"/>
          </a:xfrm>
          <a:prstGeom prst="rect">
            <a:avLst/>
          </a:prstGeom>
          <a:noFill/>
        </p:spPr>
        <p:txBody>
          <a:bodyPr wrap="square" rtlCol="0">
            <a:spAutoFit/>
          </a:bodyPr>
          <a:lstStyle/>
          <a:p>
            <a:pPr algn="ctr"/>
            <a:r>
              <a:rPr lang="it-IT" sz="2000" b="1" dirty="0">
                <a:solidFill>
                  <a:schemeClr val="bg1"/>
                </a:solidFill>
                <a:latin typeface="DIN 2014 Extra Bold" panose="020B0804020202020204" pitchFamily="34" charset="0"/>
                <a:ea typeface="DIN 2014 Extra Bold" panose="020B0804020202020204" pitchFamily="34" charset="0"/>
              </a:rPr>
              <a:t>PROGRAMMEI, PROGETTI E AMBITI</a:t>
            </a:r>
          </a:p>
        </p:txBody>
      </p:sp>
    </p:spTree>
    <p:extLst>
      <p:ext uri="{BB962C8B-B14F-4D97-AF65-F5344CB8AC3E}">
        <p14:creationId xmlns:p14="http://schemas.microsoft.com/office/powerpoint/2010/main" val="351854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JECTS 2022 EN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150B449-FBA0-C4DE-4749-FA205754BA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11240" y="1"/>
            <a:ext cx="10980760" cy="6857999"/>
          </a:xfrm>
          <a:prstGeom prst="rect">
            <a:avLst/>
          </a:prstGeom>
        </p:spPr>
      </p:pic>
      <p:sp>
        <p:nvSpPr>
          <p:cNvPr id="3" name="Rettangolo 2">
            <a:extLst>
              <a:ext uri="{FF2B5EF4-FFF2-40B4-BE49-F238E27FC236}">
                <a16:creationId xmlns:a16="http://schemas.microsoft.com/office/drawing/2014/main" id="{753128FE-099F-0B81-5261-90A090FF4432}"/>
              </a:ext>
            </a:extLst>
          </p:cNvPr>
          <p:cNvSpPr/>
          <p:nvPr userDrawn="1"/>
        </p:nvSpPr>
        <p:spPr>
          <a:xfrm>
            <a:off x="0" y="0"/>
            <a:ext cx="1320800" cy="6858000"/>
          </a:xfrm>
          <a:prstGeom prst="rect">
            <a:avLst/>
          </a:prstGeom>
          <a:solidFill>
            <a:srgbClr val="004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25D5AA17-7E5F-28AD-3C94-A98A11BAFA3B}"/>
              </a:ext>
            </a:extLst>
          </p:cNvPr>
          <p:cNvSpPr txBox="1"/>
          <p:nvPr userDrawn="1"/>
        </p:nvSpPr>
        <p:spPr>
          <a:xfrm rot="16200000">
            <a:off x="-2768602" y="3228945"/>
            <a:ext cx="6858003" cy="400110"/>
          </a:xfrm>
          <a:prstGeom prst="rect">
            <a:avLst/>
          </a:prstGeom>
          <a:noFill/>
        </p:spPr>
        <p:txBody>
          <a:bodyPr wrap="square" rtlCol="0">
            <a:spAutoFit/>
          </a:bodyPr>
          <a:lstStyle/>
          <a:p>
            <a:pPr algn="ctr"/>
            <a:r>
              <a:rPr lang="it-IT" sz="2000" b="1" dirty="0">
                <a:solidFill>
                  <a:schemeClr val="bg1"/>
                </a:solidFill>
                <a:latin typeface="DIN 2014 Extra Bold" panose="020B0804020202020204" pitchFamily="34" charset="0"/>
                <a:ea typeface="DIN 2014 Extra Bold" panose="020B0804020202020204" pitchFamily="34" charset="0"/>
              </a:rPr>
              <a:t>PROGRAMMES, PROJECTS AND DEPARTMENTS</a:t>
            </a:r>
          </a:p>
        </p:txBody>
      </p:sp>
    </p:spTree>
    <p:extLst>
      <p:ext uri="{BB962C8B-B14F-4D97-AF65-F5344CB8AC3E}">
        <p14:creationId xmlns:p14="http://schemas.microsoft.com/office/powerpoint/2010/main" val="2324638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445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8157DEB-AF34-B7EE-2BF9-BA04A9BB0AE6}"/>
              </a:ext>
            </a:extLst>
          </p:cNvPr>
          <p:cNvSpPr txBox="1"/>
          <p:nvPr userDrawn="1"/>
        </p:nvSpPr>
        <p:spPr>
          <a:xfrm>
            <a:off x="1076325" y="1104900"/>
            <a:ext cx="7149906" cy="2723823"/>
          </a:xfrm>
          <a:prstGeom prst="rect">
            <a:avLst/>
          </a:prstGeom>
          <a:noFill/>
        </p:spPr>
        <p:txBody>
          <a:bodyPr wrap="none" rtlCol="0">
            <a:spAutoFit/>
          </a:bodyPr>
          <a:lstStyle/>
          <a:p>
            <a:pPr algn="l">
              <a:lnSpc>
                <a:spcPct val="170000"/>
              </a:lnSpc>
            </a:pP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Per il testo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della</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presentazione</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si</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consigliano</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seguenti</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font:</a:t>
            </a: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Open Sans (fonts.google.com)</a:t>
            </a:r>
            <a:endPar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Montserrat (fonts.google.com)</a:t>
            </a: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Arial (font </a:t>
            </a:r>
            <a:r>
              <a:rPr lang="en-US" sz="1800"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comune</a:t>
            </a: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per office)</a:t>
            </a: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Din 2014 (adobe font)</a:t>
            </a:r>
            <a:endParaRPr lang="it-IT"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it-IT" dirty="0"/>
          </a:p>
        </p:txBody>
      </p:sp>
    </p:spTree>
    <p:extLst>
      <p:ext uri="{BB962C8B-B14F-4D97-AF65-F5344CB8AC3E}">
        <p14:creationId xmlns:p14="http://schemas.microsoft.com/office/powerpoint/2010/main" val="394836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ERTINA SENZ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51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VUO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spTree>
    <p:extLst>
      <p:ext uri="{BB962C8B-B14F-4D97-AF65-F5344CB8AC3E}">
        <p14:creationId xmlns:p14="http://schemas.microsoft.com/office/powerpoint/2010/main" val="329966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NTS 2022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a:extLst>
              <a:ext uri="{FF2B5EF4-FFF2-40B4-BE49-F238E27FC236}">
                <a16:creationId xmlns:a16="http://schemas.microsoft.com/office/drawing/2014/main" id="{CF00FFAB-A083-0E8F-F350-34E0F80A9F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905253" y="369000"/>
            <a:ext cx="8381492" cy="5770543"/>
          </a:xfrm>
          <a:prstGeom prst="rect">
            <a:avLst/>
          </a:prstGeom>
        </p:spPr>
      </p:pic>
      <p:sp>
        <p:nvSpPr>
          <p:cNvPr id="3" name="CasellaDiTesto 2">
            <a:extLst>
              <a:ext uri="{FF2B5EF4-FFF2-40B4-BE49-F238E27FC236}">
                <a16:creationId xmlns:a16="http://schemas.microsoft.com/office/drawing/2014/main" id="{9ECE120B-BF23-BCF3-74D8-1DBFFDB52DE2}"/>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MAIN EVENTS 2022</a:t>
            </a:r>
          </a:p>
        </p:txBody>
      </p:sp>
    </p:spTree>
    <p:extLst>
      <p:ext uri="{BB962C8B-B14F-4D97-AF65-F5344CB8AC3E}">
        <p14:creationId xmlns:p14="http://schemas.microsoft.com/office/powerpoint/2010/main" val="252964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NTS 2022 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sp>
        <p:nvSpPr>
          <p:cNvPr id="2" name="CasellaDiTesto 1">
            <a:extLst>
              <a:ext uri="{FF2B5EF4-FFF2-40B4-BE49-F238E27FC236}">
                <a16:creationId xmlns:a16="http://schemas.microsoft.com/office/drawing/2014/main" id="{63950BBE-8275-FD9B-EEC9-AEC46862D3A8}"/>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PRINCIPALI EVENTI 2022</a:t>
            </a:r>
          </a:p>
        </p:txBody>
      </p:sp>
      <p:pic>
        <p:nvPicPr>
          <p:cNvPr id="3" name="Immagine 2" descr="Immagine che contiene schermata, cerchio, testo, numero&#10;&#10;Descrizione generata automaticamente">
            <a:extLst>
              <a:ext uri="{FF2B5EF4-FFF2-40B4-BE49-F238E27FC236}">
                <a16:creationId xmlns:a16="http://schemas.microsoft.com/office/drawing/2014/main" id="{006E4569-D41E-91D2-3C06-D81C70D2B9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05253" y="369000"/>
            <a:ext cx="8381493" cy="6120000"/>
          </a:xfrm>
          <a:prstGeom prst="rect">
            <a:avLst/>
          </a:prstGeom>
        </p:spPr>
      </p:pic>
    </p:spTree>
    <p:extLst>
      <p:ext uri="{BB962C8B-B14F-4D97-AF65-F5344CB8AC3E}">
        <p14:creationId xmlns:p14="http://schemas.microsoft.com/office/powerpoint/2010/main" val="151504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GRAMMES AND DPT 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a:extLst>
              <a:ext uri="{FF2B5EF4-FFF2-40B4-BE49-F238E27FC236}">
                <a16:creationId xmlns:a16="http://schemas.microsoft.com/office/drawing/2014/main" id="{73F9DB4F-6625-12E6-83EE-9F14557458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55759" y="155289"/>
            <a:ext cx="5880481" cy="5829299"/>
          </a:xfrm>
          <a:prstGeom prst="rect">
            <a:avLst/>
          </a:prstGeom>
        </p:spPr>
      </p:pic>
      <p:sp>
        <p:nvSpPr>
          <p:cNvPr id="3" name="CasellaDiTesto 2">
            <a:extLst>
              <a:ext uri="{FF2B5EF4-FFF2-40B4-BE49-F238E27FC236}">
                <a16:creationId xmlns:a16="http://schemas.microsoft.com/office/drawing/2014/main" id="{8A93CE66-861A-AAAE-80A3-70BBABFCD023}"/>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PROGRAMMI E AMBITI</a:t>
            </a:r>
          </a:p>
        </p:txBody>
      </p:sp>
    </p:spTree>
    <p:extLst>
      <p:ext uri="{BB962C8B-B14F-4D97-AF65-F5344CB8AC3E}">
        <p14:creationId xmlns:p14="http://schemas.microsoft.com/office/powerpoint/2010/main" val="200344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GRAMMES AND DPT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descr="Immagine che contiene testo, cerchio, schermata, tavolozza&#10;&#10;Descrizione generata automaticamente">
            <a:extLst>
              <a:ext uri="{FF2B5EF4-FFF2-40B4-BE49-F238E27FC236}">
                <a16:creationId xmlns:a16="http://schemas.microsoft.com/office/drawing/2014/main" id="{06F99292-A35B-35A8-9B45-8D721257A2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55759" y="155289"/>
            <a:ext cx="5880481" cy="5829300"/>
          </a:xfrm>
          <a:prstGeom prst="rect">
            <a:avLst/>
          </a:prstGeom>
        </p:spPr>
      </p:pic>
      <p:sp>
        <p:nvSpPr>
          <p:cNvPr id="3" name="CasellaDiTesto 2">
            <a:extLst>
              <a:ext uri="{FF2B5EF4-FFF2-40B4-BE49-F238E27FC236}">
                <a16:creationId xmlns:a16="http://schemas.microsoft.com/office/drawing/2014/main" id="{B3FC17A3-5831-171B-6753-E83F3B51F75D}"/>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PROGRAMMES AND DEPARTMENTS</a:t>
            </a:r>
          </a:p>
        </p:txBody>
      </p:sp>
    </p:spTree>
    <p:extLst>
      <p:ext uri="{BB962C8B-B14F-4D97-AF65-F5344CB8AC3E}">
        <p14:creationId xmlns:p14="http://schemas.microsoft.com/office/powerpoint/2010/main" val="3424382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NAGEMENT AND FUNDING 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descr="Immagine che contiene testo, schermata, cerchio, Carattere&#10;&#10;Descrizione generata automaticamente">
            <a:extLst>
              <a:ext uri="{FF2B5EF4-FFF2-40B4-BE49-F238E27FC236}">
                <a16:creationId xmlns:a16="http://schemas.microsoft.com/office/drawing/2014/main" id="{6541BED4-19F6-3F29-B8EB-1C745E507BD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21847" y="1278731"/>
            <a:ext cx="4653772" cy="4300537"/>
          </a:xfrm>
          <a:prstGeom prst="rect">
            <a:avLst/>
          </a:prstGeom>
        </p:spPr>
      </p:pic>
      <p:cxnSp>
        <p:nvCxnSpPr>
          <p:cNvPr id="3" name="Connettore diritto 2">
            <a:extLst>
              <a:ext uri="{FF2B5EF4-FFF2-40B4-BE49-F238E27FC236}">
                <a16:creationId xmlns:a16="http://schemas.microsoft.com/office/drawing/2014/main" id="{2D3BC135-A216-A90A-6A0C-F60B5AA918CA}"/>
              </a:ext>
            </a:extLst>
          </p:cNvPr>
          <p:cNvCxnSpPr>
            <a:cxnSpLocks/>
          </p:cNvCxnSpPr>
          <p:nvPr userDrawn="1"/>
        </p:nvCxnSpPr>
        <p:spPr>
          <a:xfrm>
            <a:off x="6677025" y="1700213"/>
            <a:ext cx="0" cy="3457575"/>
          </a:xfrm>
          <a:prstGeom prst="line">
            <a:avLst/>
          </a:prstGeom>
          <a:ln w="38100">
            <a:solidFill>
              <a:srgbClr val="00406E"/>
            </a:solidFil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5A0BA59B-F22B-8357-4B75-5718DD98F9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16381" y="718802"/>
            <a:ext cx="5265392" cy="5265392"/>
          </a:xfrm>
          <a:prstGeom prst="rect">
            <a:avLst/>
          </a:prstGeom>
        </p:spPr>
      </p:pic>
      <p:sp>
        <p:nvSpPr>
          <p:cNvPr id="5" name="CasellaDiTesto 4">
            <a:extLst>
              <a:ext uri="{FF2B5EF4-FFF2-40B4-BE49-F238E27FC236}">
                <a16:creationId xmlns:a16="http://schemas.microsoft.com/office/drawing/2014/main" id="{63B2BAAD-26BD-F3DA-7C25-0B8DD2C18D75}"/>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ORGANIGRAMMA</a:t>
            </a:r>
          </a:p>
        </p:txBody>
      </p:sp>
    </p:spTree>
    <p:extLst>
      <p:ext uri="{BB962C8B-B14F-4D97-AF65-F5344CB8AC3E}">
        <p14:creationId xmlns:p14="http://schemas.microsoft.com/office/powerpoint/2010/main" val="1821604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NAGEMENT AND FUNDING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a:extLst>
              <a:ext uri="{FF2B5EF4-FFF2-40B4-BE49-F238E27FC236}">
                <a16:creationId xmlns:a16="http://schemas.microsoft.com/office/drawing/2014/main" id="{21FEC8D3-65F4-3622-02CA-0033DAADE91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921847" y="1278731"/>
            <a:ext cx="4653772" cy="4300536"/>
          </a:xfrm>
          <a:prstGeom prst="rect">
            <a:avLst/>
          </a:prstGeom>
        </p:spPr>
      </p:pic>
      <p:pic>
        <p:nvPicPr>
          <p:cNvPr id="3" name="Immagine 2">
            <a:extLst>
              <a:ext uri="{FF2B5EF4-FFF2-40B4-BE49-F238E27FC236}">
                <a16:creationId xmlns:a16="http://schemas.microsoft.com/office/drawing/2014/main" id="{0366EE9F-CA02-FBE1-A356-64EC3B14729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16381" y="718802"/>
            <a:ext cx="5265392" cy="5265392"/>
          </a:xfrm>
          <a:prstGeom prst="rect">
            <a:avLst/>
          </a:prstGeom>
        </p:spPr>
      </p:pic>
      <p:cxnSp>
        <p:nvCxnSpPr>
          <p:cNvPr id="4" name="Connettore diritto 3">
            <a:extLst>
              <a:ext uri="{FF2B5EF4-FFF2-40B4-BE49-F238E27FC236}">
                <a16:creationId xmlns:a16="http://schemas.microsoft.com/office/drawing/2014/main" id="{7F31883E-E9BE-886E-67D9-08AEFEAAB5F4}"/>
              </a:ext>
            </a:extLst>
          </p:cNvPr>
          <p:cNvCxnSpPr>
            <a:cxnSpLocks/>
          </p:cNvCxnSpPr>
          <p:nvPr userDrawn="1"/>
        </p:nvCxnSpPr>
        <p:spPr>
          <a:xfrm>
            <a:off x="6677025" y="1700213"/>
            <a:ext cx="0" cy="3457575"/>
          </a:xfrm>
          <a:prstGeom prst="line">
            <a:avLst/>
          </a:prstGeom>
          <a:ln w="38100">
            <a:solidFill>
              <a:srgbClr val="00406E"/>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65C8F46B-11CF-9B66-9E80-F29E047D00DF}"/>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ORGANIZATION CHART</a:t>
            </a:r>
          </a:p>
        </p:txBody>
      </p:sp>
    </p:spTree>
    <p:extLst>
      <p:ext uri="{BB962C8B-B14F-4D97-AF65-F5344CB8AC3E}">
        <p14:creationId xmlns:p14="http://schemas.microsoft.com/office/powerpoint/2010/main" val="207336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E31825D-081E-9448-36AF-35CC54CDC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5257E67-F66D-A972-7504-F01F420F0B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A13AFA-B1A1-C789-DEBF-C6DB91CA4A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8B3AC-2D3A-4672-8E09-D51050AE9DB1}" type="datetimeFigureOut">
              <a:rPr lang="it-IT" smtClean="0"/>
              <a:t>28/08/2025</a:t>
            </a:fld>
            <a:endParaRPr lang="it-IT"/>
          </a:p>
        </p:txBody>
      </p:sp>
      <p:sp>
        <p:nvSpPr>
          <p:cNvPr id="5" name="Segnaposto piè di pagina 4">
            <a:extLst>
              <a:ext uri="{FF2B5EF4-FFF2-40B4-BE49-F238E27FC236}">
                <a16:creationId xmlns:a16="http://schemas.microsoft.com/office/drawing/2014/main" id="{7575C175-2B98-9832-6586-686C134AD3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CFF5D29-0784-16E9-B5DA-8BDEE738B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07419-493E-44D6-BAA2-E2EFF389C908}" type="slidenum">
              <a:rPr lang="it-IT" smtClean="0"/>
              <a:t>‹N›</a:t>
            </a:fld>
            <a:endParaRPr lang="it-IT"/>
          </a:p>
        </p:txBody>
      </p:sp>
    </p:spTree>
    <p:extLst>
      <p:ext uri="{BB962C8B-B14F-4D97-AF65-F5344CB8AC3E}">
        <p14:creationId xmlns:p14="http://schemas.microsoft.com/office/powerpoint/2010/main" val="2412743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58" r:id="rId6"/>
    <p:sldLayoutId id="2147483659" r:id="rId7"/>
    <p:sldLayoutId id="2147483656" r:id="rId8"/>
    <p:sldLayoutId id="2147483657" r:id="rId9"/>
    <p:sldLayoutId id="2147483652" r:id="rId10"/>
    <p:sldLayoutId id="2147483653" r:id="rId11"/>
    <p:sldLayoutId id="2147483654" r:id="rId12"/>
    <p:sldLayoutId id="2147483655"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D56FC30-718A-4602-329D-D346FB73FC29}"/>
              </a:ext>
            </a:extLst>
          </p:cNvPr>
          <p:cNvSpPr>
            <a:spLocks noGrp="1"/>
          </p:cNvSpPr>
          <p:nvPr>
            <p:ph type="title"/>
          </p:nvPr>
        </p:nvSpPr>
        <p:spPr>
          <a:xfrm>
            <a:off x="727363" y="2157984"/>
            <a:ext cx="10515600" cy="3131653"/>
          </a:xfrm>
        </p:spPr>
        <p:txBody>
          <a:bodyPr>
            <a:normAutofit/>
          </a:bodyPr>
          <a:lstStyle/>
          <a:p>
            <a:pPr>
              <a:lnSpc>
                <a:spcPct val="100000"/>
              </a:lnSpc>
            </a:pPr>
            <a:r>
              <a:rPr lang="en-GB" altLang="en-US" b="1" dirty="0"/>
              <a:t>PP CITTA’ and beyond</a:t>
            </a:r>
            <a:br>
              <a:rPr lang="it-IT" b="1" dirty="0">
                <a:latin typeface="Arial" panose="020B0604020202020204" pitchFamily="34" charset="0"/>
                <a:cs typeface="Arial" panose="020B0604020202020204" pitchFamily="34" charset="0"/>
              </a:rPr>
            </a:br>
            <a:br>
              <a:rPr lang="it-IT" b="1" dirty="0">
                <a:latin typeface="Arial" panose="020B0604020202020204" pitchFamily="34" charset="0"/>
                <a:cs typeface="Arial" panose="020B0604020202020204" pitchFamily="34" charset="0"/>
              </a:rPr>
            </a:br>
            <a:r>
              <a:rPr lang="it-IT" altLang="en-US" sz="2200" b="1" dirty="0">
                <a:latin typeface="Arial" panose="020B0604020202020204" pitchFamily="34" charset="0"/>
                <a:cs typeface="Arial" panose="020B0604020202020204" pitchFamily="34" charset="0"/>
              </a:rPr>
              <a:t>Massimo Milelli</a:t>
            </a:r>
            <a:br>
              <a:rPr lang="it-IT" altLang="en-US" sz="2200" b="1" dirty="0">
                <a:latin typeface="Arial" panose="020B0604020202020204" pitchFamily="34" charset="0"/>
                <a:cs typeface="Arial" panose="020B0604020202020204" pitchFamily="34" charset="0"/>
              </a:rPr>
            </a:br>
            <a:br>
              <a:rPr lang="it-IT" altLang="en-US" sz="2200" b="1" dirty="0">
                <a:latin typeface="Arial" panose="020B0604020202020204" pitchFamily="34" charset="0"/>
                <a:cs typeface="Arial" panose="020B0604020202020204" pitchFamily="34" charset="0"/>
              </a:rPr>
            </a:br>
            <a:r>
              <a:rPr lang="it-IT" altLang="en-US" sz="2200" b="1" dirty="0">
                <a:latin typeface="Arial" panose="020B0604020202020204" pitchFamily="34" charset="0"/>
                <a:cs typeface="Arial" panose="020B0604020202020204" pitchFamily="34" charset="0"/>
              </a:rPr>
              <a:t>1st </a:t>
            </a:r>
            <a:r>
              <a:rPr lang="it-IT" altLang="en-US" sz="2200" b="1" dirty="0" err="1">
                <a:latin typeface="Arial" panose="020B0604020202020204" pitchFamily="34" charset="0"/>
                <a:cs typeface="Arial" panose="020B0604020202020204" pitchFamily="34" charset="0"/>
              </a:rPr>
              <a:t>September</a:t>
            </a:r>
            <a:r>
              <a:rPr lang="it-IT" altLang="en-US" sz="2200" b="1" dirty="0">
                <a:latin typeface="Arial" panose="020B0604020202020204" pitchFamily="34" charset="0"/>
                <a:cs typeface="Arial" panose="020B0604020202020204" pitchFamily="34" charset="0"/>
              </a:rPr>
              <a:t> 2025, 27th COSMO General Meeting, Basel</a:t>
            </a:r>
            <a:endParaRPr lang="it-IT" b="1" dirty="0">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FA49832C-71B7-4B69-C7E2-4AAD6886B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1574" y="6033708"/>
            <a:ext cx="2139306" cy="544209"/>
          </a:xfrm>
          <a:prstGeom prst="rect">
            <a:avLst/>
          </a:prstGeom>
        </p:spPr>
      </p:pic>
      <p:pic>
        <p:nvPicPr>
          <p:cNvPr id="4" name="Picture 5">
            <a:extLst>
              <a:ext uri="{FF2B5EF4-FFF2-40B4-BE49-F238E27FC236}">
                <a16:creationId xmlns:a16="http://schemas.microsoft.com/office/drawing/2014/main" id="{A3FDFA35-D74E-B96B-3EEB-7D7EC520B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33" y="5687576"/>
            <a:ext cx="1309688" cy="1038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410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mappa&#10;&#10;Descrizione generata automaticamente">
            <a:extLst>
              <a:ext uri="{FF2B5EF4-FFF2-40B4-BE49-F238E27FC236}">
                <a16:creationId xmlns:a16="http://schemas.microsoft.com/office/drawing/2014/main" id="{FDE6A38D-F397-70DF-520A-EF0399EF5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82" y="48861"/>
            <a:ext cx="9193093" cy="6046563"/>
          </a:xfrm>
          <a:prstGeom prst="rect">
            <a:avLst/>
          </a:prstGeom>
        </p:spPr>
      </p:pic>
      <p:cxnSp>
        <p:nvCxnSpPr>
          <p:cNvPr id="3" name="Connettore diritto 2">
            <a:extLst>
              <a:ext uri="{FF2B5EF4-FFF2-40B4-BE49-F238E27FC236}">
                <a16:creationId xmlns:a16="http://schemas.microsoft.com/office/drawing/2014/main" id="{29D2E90D-8553-FA7C-68EC-6E5E02E74F2A}"/>
              </a:ext>
            </a:extLst>
          </p:cNvPr>
          <p:cNvCxnSpPr>
            <a:cxnSpLocks/>
          </p:cNvCxnSpPr>
          <p:nvPr/>
        </p:nvCxnSpPr>
        <p:spPr>
          <a:xfrm>
            <a:off x="2478264" y="2890484"/>
            <a:ext cx="5047606" cy="8792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 name="Connettore diritto 3">
            <a:extLst>
              <a:ext uri="{FF2B5EF4-FFF2-40B4-BE49-F238E27FC236}">
                <a16:creationId xmlns:a16="http://schemas.microsoft.com/office/drawing/2014/main" id="{260E824E-4A75-D19B-502D-13660A1EA61B}"/>
              </a:ext>
            </a:extLst>
          </p:cNvPr>
          <p:cNvCxnSpPr>
            <a:cxnSpLocks/>
          </p:cNvCxnSpPr>
          <p:nvPr/>
        </p:nvCxnSpPr>
        <p:spPr>
          <a:xfrm flipV="1">
            <a:off x="4916363" y="415507"/>
            <a:ext cx="145686" cy="485761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66253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avolo&#10;&#10;Descrizione generata automaticamente">
            <a:extLst>
              <a:ext uri="{FF2B5EF4-FFF2-40B4-BE49-F238E27FC236}">
                <a16:creationId xmlns:a16="http://schemas.microsoft.com/office/drawing/2014/main" id="{E8BAA51C-47B3-6FAA-0A1F-C24018519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766" y="1208889"/>
            <a:ext cx="5592233" cy="4320000"/>
          </a:xfrm>
          <a:prstGeom prst="rect">
            <a:avLst/>
          </a:prstGeom>
        </p:spPr>
      </p:pic>
      <p:pic>
        <p:nvPicPr>
          <p:cNvPr id="3" name="Immagine 2" descr="Immagine che contiene tavolo&#10;&#10;Descrizione generata automaticamente">
            <a:extLst>
              <a:ext uri="{FF2B5EF4-FFF2-40B4-BE49-F238E27FC236}">
                <a16:creationId xmlns:a16="http://schemas.microsoft.com/office/drawing/2014/main" id="{4C7E1613-4ECC-C724-9B9A-DACA8DE49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231236"/>
            <a:ext cx="5592233" cy="4320000"/>
          </a:xfrm>
          <a:prstGeom prst="rect">
            <a:avLst/>
          </a:prstGeom>
        </p:spPr>
      </p:pic>
      <p:sp>
        <p:nvSpPr>
          <p:cNvPr id="4" name="CasellaDiTesto 3">
            <a:extLst>
              <a:ext uri="{FF2B5EF4-FFF2-40B4-BE49-F238E27FC236}">
                <a16:creationId xmlns:a16="http://schemas.microsoft.com/office/drawing/2014/main" id="{E9E412F1-147F-ED50-FEF3-CB06C6055A4C}"/>
              </a:ext>
            </a:extLst>
          </p:cNvPr>
          <p:cNvSpPr txBox="1"/>
          <p:nvPr/>
        </p:nvSpPr>
        <p:spPr>
          <a:xfrm>
            <a:off x="2584174" y="5585794"/>
            <a:ext cx="2062369" cy="369332"/>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S-N </a:t>
            </a:r>
            <a:r>
              <a:rPr lang="it-IT" dirty="0" err="1">
                <a:latin typeface="Arial" panose="020B0604020202020204" pitchFamily="34" charset="0"/>
                <a:cs typeface="Arial" panose="020B0604020202020204" pitchFamily="34" charset="0"/>
              </a:rPr>
              <a:t>section</a:t>
            </a:r>
            <a:endParaRPr lang="en-GB" dirty="0">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1C7D7F66-CAAD-3848-DC81-EB45957F2324}"/>
              </a:ext>
            </a:extLst>
          </p:cNvPr>
          <p:cNvSpPr txBox="1"/>
          <p:nvPr/>
        </p:nvSpPr>
        <p:spPr>
          <a:xfrm>
            <a:off x="8193191" y="5572469"/>
            <a:ext cx="2062369" cy="369332"/>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W-E </a:t>
            </a:r>
            <a:r>
              <a:rPr lang="it-IT" dirty="0" err="1">
                <a:latin typeface="Arial" panose="020B0604020202020204" pitchFamily="34" charset="0"/>
                <a:cs typeface="Arial" panose="020B0604020202020204" pitchFamily="34" charset="0"/>
              </a:rPr>
              <a:t>section</a:t>
            </a:r>
            <a:endParaRPr lang="en-GB" dirty="0">
              <a:latin typeface="Arial" panose="020B06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87339DD2-6288-7858-C686-AE8C0DBAF9C6}"/>
              </a:ext>
            </a:extLst>
          </p:cNvPr>
          <p:cNvSpPr txBox="1"/>
          <p:nvPr/>
        </p:nvSpPr>
        <p:spPr>
          <a:xfrm>
            <a:off x="2482906" y="228654"/>
            <a:ext cx="7320458" cy="923330"/>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Mean </a:t>
            </a:r>
            <a:r>
              <a:rPr lang="it-IT" dirty="0" err="1">
                <a:latin typeface="Arial" panose="020B0604020202020204" pitchFamily="34" charset="0"/>
                <a:cs typeface="Arial" panose="020B0604020202020204" pitchFamily="34" charset="0"/>
              </a:rPr>
              <a:t>nocturnal</a:t>
            </a:r>
            <a:r>
              <a:rPr lang="it-IT" dirty="0">
                <a:latin typeface="Arial" panose="020B0604020202020204" pitchFamily="34" charset="0"/>
                <a:cs typeface="Arial" panose="020B0604020202020204" pitchFamily="34" charset="0"/>
              </a:rPr>
              <a:t> T (23UTC-05UCT) di </a:t>
            </a:r>
            <a:r>
              <a:rPr lang="it-IT" dirty="0" err="1">
                <a:latin typeface="Arial" panose="020B0604020202020204" pitchFamily="34" charset="0"/>
                <a:cs typeface="Arial" panose="020B0604020202020204" pitchFamily="34" charset="0"/>
              </a:rPr>
              <a:t>URBrun-CTRrun</a:t>
            </a:r>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Urban </a:t>
            </a:r>
            <a:r>
              <a:rPr lang="it-IT" dirty="0" err="1">
                <a:latin typeface="Arial" panose="020B0604020202020204" pitchFamily="34" charset="0"/>
                <a:cs typeface="Arial" panose="020B0604020202020204" pitchFamily="34" charset="0"/>
              </a:rPr>
              <a:t>areas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warmer</a:t>
            </a:r>
            <a:r>
              <a:rPr lang="it-IT" dirty="0">
                <a:latin typeface="Arial" panose="020B0604020202020204" pitchFamily="34" charset="0"/>
                <a:cs typeface="Arial" panose="020B0604020202020204" pitchFamily="34" charset="0"/>
              </a:rPr>
              <a:t> up to 150-200 m </a:t>
            </a:r>
            <a:r>
              <a:rPr lang="it-IT" dirty="0" err="1">
                <a:latin typeface="Arial" panose="020B0604020202020204" pitchFamily="34" charset="0"/>
                <a:cs typeface="Arial" panose="020B0604020202020204" pitchFamily="34" charset="0"/>
              </a:rPr>
              <a:t>a.g.l</a:t>
            </a:r>
            <a:r>
              <a:rPr lang="it-IT" dirty="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893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F5EC8A1-D388-4E22-CB15-FDB932C80978}"/>
              </a:ext>
            </a:extLst>
          </p:cNvPr>
          <p:cNvSpPr txBox="1"/>
          <p:nvPr/>
        </p:nvSpPr>
        <p:spPr>
          <a:xfrm>
            <a:off x="2584174" y="5585794"/>
            <a:ext cx="2062369" cy="369332"/>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S-N </a:t>
            </a:r>
            <a:r>
              <a:rPr lang="it-IT" dirty="0" err="1">
                <a:latin typeface="Arial" panose="020B0604020202020204" pitchFamily="34" charset="0"/>
                <a:cs typeface="Arial" panose="020B0604020202020204" pitchFamily="34" charset="0"/>
              </a:rPr>
              <a:t>section</a:t>
            </a:r>
            <a:endParaRPr lang="en-GB" dirty="0">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1F0B86D4-A998-AEF9-344E-617BC1E4643A}"/>
              </a:ext>
            </a:extLst>
          </p:cNvPr>
          <p:cNvSpPr txBox="1"/>
          <p:nvPr/>
        </p:nvSpPr>
        <p:spPr>
          <a:xfrm>
            <a:off x="8193191" y="5572469"/>
            <a:ext cx="2062369" cy="369332"/>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W-E </a:t>
            </a:r>
            <a:r>
              <a:rPr lang="it-IT" dirty="0" err="1">
                <a:latin typeface="Arial" panose="020B0604020202020204" pitchFamily="34" charset="0"/>
                <a:cs typeface="Arial" panose="020B0604020202020204" pitchFamily="34" charset="0"/>
              </a:rPr>
              <a:t>section</a:t>
            </a:r>
            <a:endParaRPr lang="en-GB"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5AD1F32B-CCA9-6DC7-513C-5DDA3305F99B}"/>
              </a:ext>
            </a:extLst>
          </p:cNvPr>
          <p:cNvSpPr txBox="1"/>
          <p:nvPr/>
        </p:nvSpPr>
        <p:spPr>
          <a:xfrm>
            <a:off x="2584174" y="434888"/>
            <a:ext cx="6399837" cy="369332"/>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Mean </a:t>
            </a:r>
            <a:r>
              <a:rPr lang="it-IT" dirty="0" err="1">
                <a:latin typeface="Arial" panose="020B0604020202020204" pitchFamily="34" charset="0"/>
                <a:cs typeface="Arial" panose="020B0604020202020204" pitchFamily="34" charset="0"/>
              </a:rPr>
              <a:t>diurnal</a:t>
            </a:r>
            <a:r>
              <a:rPr lang="it-IT" dirty="0">
                <a:latin typeface="Arial" panose="020B0604020202020204" pitchFamily="34" charset="0"/>
                <a:cs typeface="Arial" panose="020B0604020202020204" pitchFamily="34" charset="0"/>
              </a:rPr>
              <a:t> T (11UTC-17UCT): </a:t>
            </a:r>
            <a:r>
              <a:rPr lang="it-IT" dirty="0" err="1">
                <a:latin typeface="Arial" panose="020B0604020202020204" pitchFamily="34" charset="0"/>
                <a:cs typeface="Arial" panose="020B0604020202020204" pitchFamily="34" charset="0"/>
              </a:rPr>
              <a:t>URBrun-CTRrun</a:t>
            </a:r>
            <a:endParaRPr lang="it-IT" dirty="0">
              <a:latin typeface="Arial" panose="020B0604020202020204" pitchFamily="34" charset="0"/>
              <a:cs typeface="Arial" panose="020B0604020202020204" pitchFamily="34" charset="0"/>
            </a:endParaRPr>
          </a:p>
        </p:txBody>
      </p:sp>
      <p:pic>
        <p:nvPicPr>
          <p:cNvPr id="5" name="Immagine 4" descr="Immagine che contiene tavolo&#10;&#10;Descrizione generata automaticamente">
            <a:extLst>
              <a:ext uri="{FF2B5EF4-FFF2-40B4-BE49-F238E27FC236}">
                <a16:creationId xmlns:a16="http://schemas.microsoft.com/office/drawing/2014/main" id="{27BC86E5-F027-AA46-706A-54C22E0C3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53" y="1306565"/>
            <a:ext cx="5592233" cy="4320000"/>
          </a:xfrm>
          <a:prstGeom prst="rect">
            <a:avLst/>
          </a:prstGeom>
        </p:spPr>
      </p:pic>
      <p:pic>
        <p:nvPicPr>
          <p:cNvPr id="6" name="Immagine 5" descr="Immagine che contiene tavolo&#10;&#10;Descrizione generata automaticamente">
            <a:extLst>
              <a:ext uri="{FF2B5EF4-FFF2-40B4-BE49-F238E27FC236}">
                <a16:creationId xmlns:a16="http://schemas.microsoft.com/office/drawing/2014/main" id="{96829527-A9D2-9F77-84B2-96E11EABE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4410" y="1306565"/>
            <a:ext cx="5592233" cy="4320000"/>
          </a:xfrm>
          <a:prstGeom prst="rect">
            <a:avLst/>
          </a:prstGeom>
        </p:spPr>
      </p:pic>
    </p:spTree>
    <p:extLst>
      <p:ext uri="{BB962C8B-B14F-4D97-AF65-F5344CB8AC3E}">
        <p14:creationId xmlns:p14="http://schemas.microsoft.com/office/powerpoint/2010/main" val="2687739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DB08D45-BAD8-AFE1-23A7-8F8485CAEE28}"/>
              </a:ext>
            </a:extLst>
          </p:cNvPr>
          <p:cNvSpPr txBox="1"/>
          <p:nvPr/>
        </p:nvSpPr>
        <p:spPr>
          <a:xfrm>
            <a:off x="2584174" y="5585794"/>
            <a:ext cx="2062369" cy="369332"/>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S-N </a:t>
            </a:r>
            <a:r>
              <a:rPr lang="it-IT" dirty="0" err="1">
                <a:latin typeface="Arial" panose="020B0604020202020204" pitchFamily="34" charset="0"/>
                <a:cs typeface="Arial" panose="020B0604020202020204" pitchFamily="34" charset="0"/>
              </a:rPr>
              <a:t>section</a:t>
            </a:r>
            <a:endParaRPr lang="en-GB" dirty="0">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24668A2E-4AE0-DD26-BBBD-55169E633A4C}"/>
              </a:ext>
            </a:extLst>
          </p:cNvPr>
          <p:cNvSpPr txBox="1"/>
          <p:nvPr/>
        </p:nvSpPr>
        <p:spPr>
          <a:xfrm>
            <a:off x="8193191" y="5572469"/>
            <a:ext cx="2062369" cy="369332"/>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W-E </a:t>
            </a:r>
            <a:r>
              <a:rPr lang="it-IT" dirty="0" err="1">
                <a:latin typeface="Arial" panose="020B0604020202020204" pitchFamily="34" charset="0"/>
                <a:cs typeface="Arial" panose="020B0604020202020204" pitchFamily="34" charset="0"/>
              </a:rPr>
              <a:t>section</a:t>
            </a:r>
            <a:endParaRPr lang="en-GB"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6B74E27C-CEDD-5BC0-6A2F-0A9361952B49}"/>
              </a:ext>
            </a:extLst>
          </p:cNvPr>
          <p:cNvSpPr txBox="1"/>
          <p:nvPr/>
        </p:nvSpPr>
        <p:spPr>
          <a:xfrm>
            <a:off x="3148008" y="179850"/>
            <a:ext cx="6457810"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RH nocturnal average (23UTC-05UCT): </a:t>
            </a:r>
            <a:r>
              <a:rPr lang="en-GB" dirty="0" err="1">
                <a:latin typeface="Arial" panose="020B0604020202020204" pitchFamily="34" charset="0"/>
                <a:cs typeface="Arial" panose="020B0604020202020204" pitchFamily="34" charset="0"/>
              </a:rPr>
              <a:t>URBrun-CTRrun</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Urban area drier up to 150-200 m </a:t>
            </a:r>
            <a:r>
              <a:rPr lang="en-GB" dirty="0" err="1">
                <a:latin typeface="Arial" panose="020B0604020202020204" pitchFamily="34" charset="0"/>
                <a:cs typeface="Arial" panose="020B0604020202020204" pitchFamily="34" charset="0"/>
              </a:rPr>
              <a:t>a.g.l</a:t>
            </a:r>
            <a:r>
              <a:rPr lang="en-GB" dirty="0">
                <a:latin typeface="Arial" panose="020B0604020202020204" pitchFamily="34" charset="0"/>
                <a:cs typeface="Arial" panose="020B0604020202020204" pitchFamily="34" charset="0"/>
              </a:rPr>
              <a:t>.</a:t>
            </a:r>
          </a:p>
        </p:txBody>
      </p:sp>
      <p:pic>
        <p:nvPicPr>
          <p:cNvPr id="5" name="Immagine 4">
            <a:extLst>
              <a:ext uri="{FF2B5EF4-FFF2-40B4-BE49-F238E27FC236}">
                <a16:creationId xmlns:a16="http://schemas.microsoft.com/office/drawing/2014/main" id="{C9806180-1E83-A4A6-1938-2430BCC13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45" y="1252469"/>
            <a:ext cx="5592233" cy="4320000"/>
          </a:xfrm>
          <a:prstGeom prst="rect">
            <a:avLst/>
          </a:prstGeom>
        </p:spPr>
      </p:pic>
      <p:pic>
        <p:nvPicPr>
          <p:cNvPr id="6" name="Immagine 5" descr="Immagine che contiene tavolo&#10;&#10;Descrizione generata automaticamente">
            <a:extLst>
              <a:ext uri="{FF2B5EF4-FFF2-40B4-BE49-F238E27FC236}">
                <a16:creationId xmlns:a16="http://schemas.microsoft.com/office/drawing/2014/main" id="{022BBA22-7F21-3613-B8E5-6589E7A8C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053" y="1252469"/>
            <a:ext cx="5592233" cy="4320000"/>
          </a:xfrm>
          <a:prstGeom prst="rect">
            <a:avLst/>
          </a:prstGeom>
        </p:spPr>
      </p:pic>
    </p:spTree>
    <p:extLst>
      <p:ext uri="{BB962C8B-B14F-4D97-AF65-F5344CB8AC3E}">
        <p14:creationId xmlns:p14="http://schemas.microsoft.com/office/powerpoint/2010/main" val="4016191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7E8B68F-4A1F-83F3-32D7-4A91D03C4CFE}"/>
              </a:ext>
            </a:extLst>
          </p:cNvPr>
          <p:cNvSpPr txBox="1"/>
          <p:nvPr/>
        </p:nvSpPr>
        <p:spPr>
          <a:xfrm>
            <a:off x="2584174" y="5585794"/>
            <a:ext cx="2062369" cy="369332"/>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S-N </a:t>
            </a:r>
            <a:r>
              <a:rPr lang="it-IT" dirty="0" err="1">
                <a:latin typeface="Arial" panose="020B0604020202020204" pitchFamily="34" charset="0"/>
                <a:cs typeface="Arial" panose="020B0604020202020204" pitchFamily="34" charset="0"/>
              </a:rPr>
              <a:t>section</a:t>
            </a:r>
            <a:endParaRPr lang="en-GB" dirty="0">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26496DA6-C29D-9285-F8FF-0C40048AD0AE}"/>
              </a:ext>
            </a:extLst>
          </p:cNvPr>
          <p:cNvSpPr txBox="1"/>
          <p:nvPr/>
        </p:nvSpPr>
        <p:spPr>
          <a:xfrm>
            <a:off x="8193191" y="5572469"/>
            <a:ext cx="2062369" cy="369332"/>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W-E </a:t>
            </a:r>
            <a:r>
              <a:rPr lang="it-IT" dirty="0" err="1">
                <a:latin typeface="Arial" panose="020B0604020202020204" pitchFamily="34" charset="0"/>
                <a:cs typeface="Arial" panose="020B0604020202020204" pitchFamily="34" charset="0"/>
              </a:rPr>
              <a:t>section</a:t>
            </a:r>
            <a:endParaRPr lang="en-GB" dirty="0">
              <a:latin typeface="Arial" panose="020B0604020202020204" pitchFamily="34" charset="0"/>
              <a:cs typeface="Arial" panose="020B0604020202020204" pitchFamily="34" charset="0"/>
            </a:endParaRPr>
          </a:p>
        </p:txBody>
      </p:sp>
      <p:pic>
        <p:nvPicPr>
          <p:cNvPr id="4" name="Immagine 3" descr="Immagine che contiene tavolo&#10;&#10;Descrizione generata automaticamente">
            <a:extLst>
              <a:ext uri="{FF2B5EF4-FFF2-40B4-BE49-F238E27FC236}">
                <a16:creationId xmlns:a16="http://schemas.microsoft.com/office/drawing/2014/main" id="{F45FDD4F-ADFD-B8D5-C33B-792B1D4D8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288" y="1269000"/>
            <a:ext cx="5592233" cy="4320000"/>
          </a:xfrm>
          <a:prstGeom prst="rect">
            <a:avLst/>
          </a:prstGeom>
        </p:spPr>
      </p:pic>
      <p:pic>
        <p:nvPicPr>
          <p:cNvPr id="5" name="Immagine 4">
            <a:extLst>
              <a:ext uri="{FF2B5EF4-FFF2-40B4-BE49-F238E27FC236}">
                <a16:creationId xmlns:a16="http://schemas.microsoft.com/office/drawing/2014/main" id="{644E28BE-11CF-8A56-BE3A-CF13204E4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521" y="1320895"/>
            <a:ext cx="5592233" cy="4320000"/>
          </a:xfrm>
          <a:prstGeom prst="rect">
            <a:avLst/>
          </a:prstGeom>
        </p:spPr>
      </p:pic>
      <p:sp>
        <p:nvSpPr>
          <p:cNvPr id="6" name="CasellaDiTesto 5">
            <a:extLst>
              <a:ext uri="{FF2B5EF4-FFF2-40B4-BE49-F238E27FC236}">
                <a16:creationId xmlns:a16="http://schemas.microsoft.com/office/drawing/2014/main" id="{90418DAB-4A93-A7B0-CA57-9AC6B29C48D2}"/>
              </a:ext>
            </a:extLst>
          </p:cNvPr>
          <p:cNvSpPr txBox="1"/>
          <p:nvPr/>
        </p:nvSpPr>
        <p:spPr>
          <a:xfrm>
            <a:off x="3148008" y="304258"/>
            <a:ext cx="5895984"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RH diurnal average (11UTC-17UCT): </a:t>
            </a:r>
            <a:r>
              <a:rPr lang="en-GB" dirty="0" err="1">
                <a:latin typeface="Arial" panose="020B0604020202020204" pitchFamily="34" charset="0"/>
                <a:cs typeface="Arial" panose="020B0604020202020204" pitchFamily="34" charset="0"/>
              </a:rPr>
              <a:t>URBrun-CTRrun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295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mappa&#10;&#10;Descrizione generata automaticamente">
            <a:extLst>
              <a:ext uri="{FF2B5EF4-FFF2-40B4-BE49-F238E27FC236}">
                <a16:creationId xmlns:a16="http://schemas.microsoft.com/office/drawing/2014/main" id="{48FCF839-19E3-AA09-80F8-352944D80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22" y="496559"/>
            <a:ext cx="4286470" cy="5248545"/>
          </a:xfrm>
          <a:prstGeom prst="rect">
            <a:avLst/>
          </a:prstGeom>
        </p:spPr>
      </p:pic>
      <p:pic>
        <p:nvPicPr>
          <p:cNvPr id="3" name="Immagine 2" descr="Immagine che contiene testo&#10;&#10;Descrizione generata automaticamente">
            <a:extLst>
              <a:ext uri="{FF2B5EF4-FFF2-40B4-BE49-F238E27FC236}">
                <a16:creationId xmlns:a16="http://schemas.microsoft.com/office/drawing/2014/main" id="{019628A9-4AC6-5E09-0A37-346399F7E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576" y="797873"/>
            <a:ext cx="1200593" cy="1050519"/>
          </a:xfrm>
          <a:prstGeom prst="rect">
            <a:avLst/>
          </a:prstGeom>
        </p:spPr>
      </p:pic>
      <p:pic>
        <p:nvPicPr>
          <p:cNvPr id="4" name="Immagine 3" descr="Immagine che contiene mappa&#10;&#10;Descrizione generata automaticamente">
            <a:extLst>
              <a:ext uri="{FF2B5EF4-FFF2-40B4-BE49-F238E27FC236}">
                <a16:creationId xmlns:a16="http://schemas.microsoft.com/office/drawing/2014/main" id="{A44B94C4-81F5-51F3-43E6-AD8942B46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4282" y="454384"/>
            <a:ext cx="3887346" cy="5290720"/>
          </a:xfrm>
          <a:prstGeom prst="rect">
            <a:avLst/>
          </a:prstGeom>
        </p:spPr>
      </p:pic>
      <p:sp>
        <p:nvSpPr>
          <p:cNvPr id="5" name="CasellaDiTesto 4">
            <a:extLst>
              <a:ext uri="{FF2B5EF4-FFF2-40B4-BE49-F238E27FC236}">
                <a16:creationId xmlns:a16="http://schemas.microsoft.com/office/drawing/2014/main" id="{07E4E92E-E2F5-5783-058B-C1FC24D03775}"/>
              </a:ext>
            </a:extLst>
          </p:cNvPr>
          <p:cNvSpPr txBox="1"/>
          <p:nvPr/>
        </p:nvSpPr>
        <p:spPr>
          <a:xfrm>
            <a:off x="4915176" y="2228671"/>
            <a:ext cx="1603812" cy="646331"/>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T2m </a:t>
            </a:r>
            <a:r>
              <a:rPr lang="it-IT" dirty="0" err="1">
                <a:latin typeface="Arial" panose="020B0604020202020204" pitchFamily="34" charset="0"/>
                <a:cs typeface="Arial" panose="020B0604020202020204" pitchFamily="34" charset="0"/>
              </a:rPr>
              <a:t>average</a:t>
            </a:r>
            <a:r>
              <a:rPr lang="it-IT" dirty="0">
                <a:latin typeface="Arial" panose="020B0604020202020204" pitchFamily="34" charset="0"/>
                <a:cs typeface="Arial" panose="020B0604020202020204" pitchFamily="34" charset="0"/>
              </a:rPr>
              <a:t> 23-05UTC</a:t>
            </a:r>
            <a:endParaRPr lang="en-GB" dirty="0">
              <a:latin typeface="Arial" panose="020B06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FAA10FA7-0E83-C656-B482-BA17A8D56F68}"/>
              </a:ext>
            </a:extLst>
          </p:cNvPr>
          <p:cNvSpPr txBox="1"/>
          <p:nvPr/>
        </p:nvSpPr>
        <p:spPr>
          <a:xfrm>
            <a:off x="6284786" y="4896170"/>
            <a:ext cx="1603812" cy="646331"/>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T2m </a:t>
            </a:r>
            <a:r>
              <a:rPr lang="it-IT" dirty="0" err="1">
                <a:latin typeface="Arial" panose="020B0604020202020204" pitchFamily="34" charset="0"/>
                <a:cs typeface="Arial" panose="020B0604020202020204" pitchFamily="34" charset="0"/>
              </a:rPr>
              <a:t>average</a:t>
            </a:r>
            <a:r>
              <a:rPr lang="it-IT" dirty="0">
                <a:latin typeface="Arial" panose="020B0604020202020204" pitchFamily="34" charset="0"/>
                <a:cs typeface="Arial" panose="020B0604020202020204" pitchFamily="34" charset="0"/>
              </a:rPr>
              <a:t> 11-17UTC</a:t>
            </a:r>
            <a:endParaRPr lang="en-GB"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43290424-B64F-E1C3-6B48-3E1105026E33}"/>
              </a:ext>
            </a:extLst>
          </p:cNvPr>
          <p:cNvSpPr txBox="1"/>
          <p:nvPr/>
        </p:nvSpPr>
        <p:spPr>
          <a:xfrm>
            <a:off x="5575851" y="311893"/>
            <a:ext cx="1967949"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URBrun-CTRrun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877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mappa&#10;&#10;Descrizione generata automaticamente">
            <a:extLst>
              <a:ext uri="{FF2B5EF4-FFF2-40B4-BE49-F238E27FC236}">
                <a16:creationId xmlns:a16="http://schemas.microsoft.com/office/drawing/2014/main" id="{A92AC5BF-5092-7B15-6FC9-19048438C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35" y="415439"/>
            <a:ext cx="4219792" cy="5239019"/>
          </a:xfrm>
          <a:prstGeom prst="rect">
            <a:avLst/>
          </a:prstGeom>
        </p:spPr>
      </p:pic>
      <p:pic>
        <p:nvPicPr>
          <p:cNvPr id="3" name="Immagine 2">
            <a:extLst>
              <a:ext uri="{FF2B5EF4-FFF2-40B4-BE49-F238E27FC236}">
                <a16:creationId xmlns:a16="http://schemas.microsoft.com/office/drawing/2014/main" id="{13A3A1A1-EE10-B553-2FCC-D41EEE626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045" y="681225"/>
            <a:ext cx="1039319" cy="1006325"/>
          </a:xfrm>
          <a:prstGeom prst="rect">
            <a:avLst/>
          </a:prstGeom>
        </p:spPr>
      </p:pic>
      <p:pic>
        <p:nvPicPr>
          <p:cNvPr id="4" name="Immagine 3" descr="Immagine che contiene mappa&#10;&#10;Descrizione generata automaticamente">
            <a:extLst>
              <a:ext uri="{FF2B5EF4-FFF2-40B4-BE49-F238E27FC236}">
                <a16:creationId xmlns:a16="http://schemas.microsoft.com/office/drawing/2014/main" id="{29F9F817-0C16-0E26-3391-DD79536A5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4282" y="454384"/>
            <a:ext cx="3887346" cy="5290720"/>
          </a:xfrm>
          <a:prstGeom prst="rect">
            <a:avLst/>
          </a:prstGeom>
        </p:spPr>
      </p:pic>
      <p:sp>
        <p:nvSpPr>
          <p:cNvPr id="5" name="CasellaDiTesto 4">
            <a:extLst>
              <a:ext uri="{FF2B5EF4-FFF2-40B4-BE49-F238E27FC236}">
                <a16:creationId xmlns:a16="http://schemas.microsoft.com/office/drawing/2014/main" id="{5E021801-7CB0-7119-E8A2-01E851C67A83}"/>
              </a:ext>
            </a:extLst>
          </p:cNvPr>
          <p:cNvSpPr txBox="1"/>
          <p:nvPr/>
        </p:nvSpPr>
        <p:spPr>
          <a:xfrm>
            <a:off x="4629127" y="1834619"/>
            <a:ext cx="1429697" cy="923330"/>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RH2m </a:t>
            </a:r>
            <a:r>
              <a:rPr lang="it-IT" dirty="0" err="1">
                <a:latin typeface="Arial" panose="020B0604020202020204" pitchFamily="34" charset="0"/>
                <a:cs typeface="Arial" panose="020B0604020202020204" pitchFamily="34" charset="0"/>
              </a:rPr>
              <a:t>average</a:t>
            </a:r>
            <a:r>
              <a:rPr lang="it-IT" dirty="0">
                <a:latin typeface="Arial" panose="020B0604020202020204" pitchFamily="34" charset="0"/>
                <a:cs typeface="Arial" panose="020B0604020202020204" pitchFamily="34" charset="0"/>
              </a:rPr>
              <a:t> 23-05UTC</a:t>
            </a:r>
            <a:endParaRPr lang="en-GB" dirty="0">
              <a:latin typeface="Arial" panose="020B06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0216306B-3318-18A8-EBBC-2D212C8AC416}"/>
              </a:ext>
            </a:extLst>
          </p:cNvPr>
          <p:cNvSpPr txBox="1"/>
          <p:nvPr/>
        </p:nvSpPr>
        <p:spPr>
          <a:xfrm>
            <a:off x="6270171" y="4896170"/>
            <a:ext cx="1822346" cy="646331"/>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RH2m </a:t>
            </a:r>
            <a:r>
              <a:rPr lang="it-IT" dirty="0" err="1">
                <a:latin typeface="Arial" panose="020B0604020202020204" pitchFamily="34" charset="0"/>
                <a:cs typeface="Arial" panose="020B0604020202020204" pitchFamily="34" charset="0"/>
              </a:rPr>
              <a:t>average</a:t>
            </a:r>
            <a:r>
              <a:rPr lang="it-IT" dirty="0">
                <a:latin typeface="Arial" panose="020B0604020202020204" pitchFamily="34" charset="0"/>
                <a:cs typeface="Arial" panose="020B0604020202020204" pitchFamily="34" charset="0"/>
              </a:rPr>
              <a:t> 11-17UTC</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3681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931652E-F2F2-0986-0895-815CE8DB4F3B}"/>
              </a:ext>
            </a:extLst>
          </p:cNvPr>
          <p:cNvSpPr txBox="1"/>
          <p:nvPr/>
        </p:nvSpPr>
        <p:spPr>
          <a:xfrm>
            <a:off x="4784361" y="142113"/>
            <a:ext cx="2822331" cy="461665"/>
          </a:xfrm>
          <a:prstGeom prst="rect">
            <a:avLst/>
          </a:prstGeom>
          <a:noFill/>
        </p:spPr>
        <p:txBody>
          <a:bodyPr wrap="square" rtlCol="0">
            <a:spAutoFit/>
          </a:bodyPr>
          <a:lstStyle/>
          <a:p>
            <a:r>
              <a:rPr lang="it-IT" sz="2400" b="1" dirty="0" err="1">
                <a:latin typeface="Arial" panose="020B0604020202020204" pitchFamily="34" charset="0"/>
                <a:cs typeface="Arial" panose="020B0604020202020204" pitchFamily="34" charset="0"/>
              </a:rPr>
              <a:t>Conclusions</a:t>
            </a:r>
            <a:endParaRPr lang="en-GB" sz="2400" b="1" dirty="0">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C77C0B19-9EBA-87A7-E461-231C3FBA465A}"/>
              </a:ext>
            </a:extLst>
          </p:cNvPr>
          <p:cNvSpPr txBox="1"/>
          <p:nvPr/>
        </p:nvSpPr>
        <p:spPr>
          <a:xfrm>
            <a:off x="130628" y="889843"/>
            <a:ext cx="11812556" cy="3970318"/>
          </a:xfrm>
          <a:prstGeom prst="rect">
            <a:avLst/>
          </a:prstGeom>
          <a:noFill/>
        </p:spPr>
        <p:txBody>
          <a:bodyPr wrap="square" rtlCol="0">
            <a:spAutoFit/>
          </a:bodyPr>
          <a:lstStyle/>
          <a:p>
            <a:pPr marL="342900" indent="-342900" algn="just">
              <a:buFont typeface="Arial" panose="020B0604020202020204" pitchFamily="34" charset="0"/>
              <a:buChar char="•"/>
            </a:pPr>
            <a:r>
              <a:rPr lang="en-GB" noProof="0" dirty="0">
                <a:latin typeface="Arial" panose="020B0604020202020204" pitchFamily="34" charset="0"/>
                <a:cs typeface="Arial" panose="020B0604020202020204" pitchFamily="34" charset="0"/>
              </a:rPr>
              <a:t>In urban areas, for temperature at 2 metres (T2m) and relative humidity at 2 metres (RH2m), the URB simulation performs better (statistically) during the night, while the URB and CTR simulations are statistically similar during the day.</a:t>
            </a:r>
          </a:p>
          <a:p>
            <a:pPr algn="just"/>
            <a:endParaRPr lang="en-GB" noProof="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noProof="0" dirty="0">
                <a:latin typeface="Arial" panose="020B0604020202020204" pitchFamily="34" charset="0"/>
                <a:cs typeface="Arial" panose="020B0604020202020204" pitchFamily="34" charset="0"/>
              </a:rPr>
              <a:t>In rural areas, there are no significant differences (and that's fine).</a:t>
            </a:r>
          </a:p>
          <a:p>
            <a:pPr algn="just"/>
            <a:endParaRPr lang="en-GB" noProof="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noProof="0" dirty="0">
                <a:latin typeface="Arial" panose="020B0604020202020204" pitchFamily="34" charset="0"/>
                <a:cs typeface="Arial" panose="020B0604020202020204" pitchFamily="34" charset="0"/>
              </a:rPr>
              <a:t>Wind speed is generally not well described, and the differences between URB and CTR are small.</a:t>
            </a:r>
          </a:p>
          <a:p>
            <a:pPr algn="just"/>
            <a:endParaRPr lang="en-GB" noProof="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noProof="0" dirty="0">
                <a:latin typeface="Arial" panose="020B0604020202020204" pitchFamily="34" charset="0"/>
                <a:cs typeface="Arial" panose="020B0604020202020204" pitchFamily="34" charset="0"/>
              </a:rPr>
              <a:t>The vertical sections show how the URB run is warmer and drier above urban areas up to around 150-250 m during the night, with no changes during the day.</a:t>
            </a:r>
          </a:p>
          <a:p>
            <a:pPr algn="just"/>
            <a:endParaRPr lang="en-GB" noProof="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noProof="0" dirty="0">
                <a:latin typeface="Arial" panose="020B0604020202020204" pitchFamily="34" charset="0"/>
                <a:cs typeface="Arial" panose="020B0604020202020204" pitchFamily="34" charset="0"/>
              </a:rPr>
              <a:t>The spatial variation of T2m shows night-time warming above urban areas and neutral effects during the day. Similarly, the spatial variation of RH2m shows that urban areas are drier at night, with no changes during the day.</a:t>
            </a:r>
          </a:p>
        </p:txBody>
      </p:sp>
    </p:spTree>
    <p:extLst>
      <p:ext uri="{BB962C8B-B14F-4D97-AF65-F5344CB8AC3E}">
        <p14:creationId xmlns:p14="http://schemas.microsoft.com/office/powerpoint/2010/main" val="2096259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B140855-57A0-38E7-5BBB-CC58391B2E75}"/>
              </a:ext>
            </a:extLst>
          </p:cNvPr>
          <p:cNvSpPr txBox="1"/>
          <p:nvPr/>
        </p:nvSpPr>
        <p:spPr>
          <a:xfrm>
            <a:off x="4784361" y="99441"/>
            <a:ext cx="2822331" cy="461665"/>
          </a:xfrm>
          <a:prstGeom prst="rect">
            <a:avLst/>
          </a:prstGeom>
          <a:noFill/>
        </p:spPr>
        <p:txBody>
          <a:bodyPr wrap="square" rtlCol="0">
            <a:spAutoFit/>
          </a:bodyPr>
          <a:lstStyle/>
          <a:p>
            <a:r>
              <a:rPr lang="it-IT" sz="2400" b="1" dirty="0">
                <a:latin typeface="Arial" panose="020B0604020202020204" pitchFamily="34" charset="0"/>
                <a:cs typeface="Arial" panose="020B0604020202020204" pitchFamily="34" charset="0"/>
              </a:rPr>
              <a:t>Next steps</a:t>
            </a:r>
            <a:endParaRPr lang="en-GB" sz="2400" b="1" dirty="0">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E1252543-21DA-F7B0-C24A-40B9B95CBECB}"/>
              </a:ext>
            </a:extLst>
          </p:cNvPr>
          <p:cNvSpPr txBox="1"/>
          <p:nvPr/>
        </p:nvSpPr>
        <p:spPr>
          <a:xfrm>
            <a:off x="83127" y="665039"/>
            <a:ext cx="12007273" cy="5909310"/>
          </a:xfrm>
          <a:prstGeom prst="rect">
            <a:avLst/>
          </a:prstGeom>
          <a:noFill/>
        </p:spPr>
        <p:txBody>
          <a:bodyPr wrap="square" rtlCol="0">
            <a:spAutoFit/>
          </a:bodyPr>
          <a:lstStyle/>
          <a:p>
            <a:pPr marL="342900" indent="-34290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Try </a:t>
            </a:r>
            <a:r>
              <a:rPr lang="en-GB" sz="1400" noProof="0" dirty="0" err="1">
                <a:latin typeface="Arial" panose="020B0604020202020204" pitchFamily="34" charset="0"/>
                <a:cs typeface="Arial" panose="020B0604020202020204" pitchFamily="34" charset="0"/>
              </a:rPr>
              <a:t>Ecoclimap</a:t>
            </a:r>
            <a:r>
              <a:rPr lang="en-GB" sz="1400" noProof="0" dirty="0">
                <a:latin typeface="Arial" panose="020B0604020202020204" pitchFamily="34" charset="0"/>
                <a:cs typeface="Arial" panose="020B0604020202020204" pitchFamily="34" charset="0"/>
              </a:rPr>
              <a:t> SG</a:t>
            </a:r>
          </a:p>
          <a:p>
            <a:pPr algn="just"/>
            <a:endParaRPr lang="en-GB" sz="1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And then another PP? Possible topics:</a:t>
            </a:r>
          </a:p>
          <a:p>
            <a:pPr algn="just"/>
            <a:endParaRPr lang="en-GB" sz="1400" noProof="0" dirty="0">
              <a:latin typeface="Arial" panose="020B0604020202020204" pitchFamily="34" charset="0"/>
              <a:cs typeface="Arial" panose="020B0604020202020204" pitchFamily="34" charset="0"/>
            </a:endParaRPr>
          </a:p>
          <a:p>
            <a:pPr marL="800100" lvl="1" indent="-342900" algn="just">
              <a:buFont typeface="Wingdings" panose="05000000000000000000" pitchFamily="2" charset="2"/>
              <a:buChar char="q"/>
            </a:pPr>
            <a:r>
              <a:rPr lang="en-GB" sz="1400" dirty="0">
                <a:latin typeface="Arial" panose="020B0604020202020204" pitchFamily="34" charset="0"/>
                <a:cs typeface="Arial" panose="020B0604020202020204" pitchFamily="34" charset="0"/>
              </a:rPr>
              <a:t>Inclusion of more 2d fields in EXTPAR (urban and thermal features as we had in COSMO)</a:t>
            </a:r>
          </a:p>
          <a:p>
            <a:pPr lvl="1" algn="just"/>
            <a:endParaRPr lang="en-GB" sz="1400" dirty="0">
              <a:latin typeface="Arial" panose="020B0604020202020204" pitchFamily="34" charset="0"/>
              <a:cs typeface="Arial" panose="020B0604020202020204" pitchFamily="34" charset="0"/>
            </a:endParaRPr>
          </a:p>
          <a:p>
            <a:pPr marL="800100" lvl="1" indent="-342900" algn="just">
              <a:buFont typeface="Wingdings" panose="05000000000000000000" pitchFamily="2" charset="2"/>
              <a:buChar char="q"/>
            </a:pPr>
            <a:r>
              <a:rPr lang="en-GB" sz="1400" dirty="0">
                <a:latin typeface="Arial" panose="020B0604020202020204" pitchFamily="34" charset="0"/>
                <a:cs typeface="Arial" panose="020B0604020202020204" pitchFamily="34" charset="0"/>
              </a:rPr>
              <a:t>Use of other global datasets (for instance AHF)</a:t>
            </a:r>
          </a:p>
          <a:p>
            <a:pPr marL="800100" lvl="1" indent="-342900" algn="just">
              <a:buFont typeface="Wingdings" panose="05000000000000000000" pitchFamily="2" charset="2"/>
              <a:buChar char="q"/>
            </a:pPr>
            <a:endParaRPr lang="en-GB" sz="1400" dirty="0">
              <a:latin typeface="Arial" panose="020B0604020202020204" pitchFamily="34" charset="0"/>
              <a:cs typeface="Arial" panose="020B0604020202020204" pitchFamily="34" charset="0"/>
            </a:endParaRPr>
          </a:p>
          <a:p>
            <a:pPr marL="800100" lvl="1" indent="-342900" algn="just">
              <a:buFont typeface="Wingdings" panose="05000000000000000000" pitchFamily="2" charset="2"/>
              <a:buChar char="q"/>
            </a:pPr>
            <a:r>
              <a:rPr lang="en-GB" sz="1400" dirty="0">
                <a:latin typeface="Arial" panose="020B0604020202020204" pitchFamily="34" charset="0"/>
                <a:cs typeface="Arial" panose="020B0604020202020204" pitchFamily="34" charset="0"/>
              </a:rPr>
              <a:t>Use of PWS (e.g. Netatmo…) for validation -&gt; link with PP APOCS</a:t>
            </a:r>
          </a:p>
          <a:p>
            <a:pPr lvl="1" algn="just"/>
            <a:endParaRPr lang="en-GB" sz="1400" noProof="0" dirty="0">
              <a:latin typeface="Arial" panose="020B0604020202020204" pitchFamily="34" charset="0"/>
              <a:cs typeface="Arial" panose="020B0604020202020204" pitchFamily="34" charset="0"/>
            </a:endParaRPr>
          </a:p>
          <a:p>
            <a:pPr marL="800100" lvl="1" indent="-342900" algn="just">
              <a:buFont typeface="Wingdings" panose="05000000000000000000" pitchFamily="2" charset="2"/>
              <a:buChar char="q"/>
            </a:pPr>
            <a:r>
              <a:rPr lang="en-GB" sz="1400" noProof="0" dirty="0">
                <a:latin typeface="Arial" panose="020B0604020202020204" pitchFamily="34" charset="0"/>
                <a:cs typeface="Arial" panose="020B0604020202020204" pitchFamily="34" charset="0"/>
              </a:rPr>
              <a:t>BEP-BEM parametrization (towards </a:t>
            </a:r>
            <a:r>
              <a:rPr lang="en-GB" sz="1400" noProof="0" dirty="0" err="1">
                <a:latin typeface="Arial" panose="020B0604020202020204" pitchFamily="34" charset="0"/>
                <a:cs typeface="Arial" panose="020B0604020202020204" pitchFamily="34" charset="0"/>
              </a:rPr>
              <a:t>hectometric</a:t>
            </a:r>
            <a:r>
              <a:rPr lang="en-GB" sz="1400" noProof="0" dirty="0">
                <a:latin typeface="Arial" panose="020B0604020202020204" pitchFamily="34" charset="0"/>
                <a:cs typeface="Arial" panose="020B0604020202020204" pitchFamily="34" charset="0"/>
              </a:rPr>
              <a:t> scale) </a:t>
            </a:r>
          </a:p>
          <a:p>
            <a:pPr lvl="1" algn="just"/>
            <a:endParaRPr lang="en-GB" sz="1400" dirty="0">
              <a:latin typeface="Arial" panose="020B0604020202020204" pitchFamily="34" charset="0"/>
              <a:cs typeface="Arial" panose="020B0604020202020204" pitchFamily="34" charset="0"/>
            </a:endParaRPr>
          </a:p>
          <a:p>
            <a:pPr algn="just"/>
            <a:r>
              <a:rPr lang="en-US" sz="1400" noProof="0" dirty="0">
                <a:latin typeface="Arial" panose="020B0604020202020204" pitchFamily="34" charset="0"/>
                <a:cs typeface="Arial" panose="020B0604020202020204" pitchFamily="34" charset="0"/>
              </a:rPr>
              <a:t>BEP (Building Effect Parameterization): this scheme represents the physical impact of buildings on the atmosphere. It accounts for shading, drag forces, and radiation trapping by urban canyons. BEM (Building Energy Model): this simulates internal building energy dynamics, such as heating, ventilation, and air conditioning (HVAC) systems. It calculates energy exchanges between indoor spaces and the external environment (walls, roofs, windows).</a:t>
            </a:r>
            <a:r>
              <a:rPr lang="en-US" sz="1400" dirty="0">
                <a:latin typeface="Arial" panose="020B0604020202020204" pitchFamily="34" charset="0"/>
                <a:cs typeface="Arial" panose="020B0604020202020204" pitchFamily="34" charset="0"/>
              </a:rPr>
              <a:t> </a:t>
            </a:r>
            <a:r>
              <a:rPr lang="en-US" sz="1400" noProof="0" dirty="0">
                <a:latin typeface="Arial" panose="020B0604020202020204" pitchFamily="34" charset="0"/>
                <a:cs typeface="Arial" panose="020B0604020202020204" pitchFamily="34" charset="0"/>
              </a:rPr>
              <a:t>The BEP+BEM coupled approach enhances urban simulations by:</a:t>
            </a:r>
          </a:p>
          <a:p>
            <a:pPr algn="just"/>
            <a:endParaRPr lang="en-US" sz="1400" noProof="0"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Capturing the two-way interaction between buildings and the atmosphere</a:t>
            </a:r>
          </a:p>
          <a:p>
            <a:pPr lvl="1" algn="just"/>
            <a:endParaRPr lang="en-US" sz="1400" noProof="0"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Accurately estimating anthropogenic heat release due to building energy use</a:t>
            </a:r>
          </a:p>
          <a:p>
            <a:pPr lvl="1" algn="just"/>
            <a:endParaRPr lang="en-US" sz="1400" noProof="0"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Improving forecasts of urban heat island (UHI) intensity and diurnal temperature variations</a:t>
            </a:r>
          </a:p>
          <a:p>
            <a:pPr lvl="1" algn="just"/>
            <a:endParaRPr lang="en-US" sz="1400" noProof="0"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Allowing for scenario-based assessments, such as evaluating green infrastructure or energy efficiency strategies</a:t>
            </a:r>
            <a:endParaRPr lang="en-US" sz="1400" dirty="0">
              <a:latin typeface="Arial" panose="020B0604020202020204" pitchFamily="34" charset="0"/>
              <a:cs typeface="Arial" panose="020B0604020202020204" pitchFamily="34" charset="0"/>
            </a:endParaRPr>
          </a:p>
          <a:p>
            <a:pPr lvl="1" algn="just"/>
            <a:endParaRPr lang="en-US" sz="1400"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C</a:t>
            </a:r>
            <a:r>
              <a:rPr lang="en-GB" sz="1400" noProof="0" dirty="0" err="1">
                <a:latin typeface="Arial" panose="020B0604020202020204" pitchFamily="34" charset="0"/>
                <a:cs typeface="Arial" panose="020B0604020202020204" pitchFamily="34" charset="0"/>
              </a:rPr>
              <a:t>oupling</a:t>
            </a:r>
            <a:r>
              <a:rPr lang="en-US" sz="1400" noProof="0" dirty="0">
                <a:latin typeface="Arial" panose="020B0604020202020204" pitchFamily="34" charset="0"/>
                <a:cs typeface="Arial" panose="020B0604020202020204" pitchFamily="34" charset="0"/>
              </a:rPr>
              <a:t> with ICON-ART to analyze pollutant dispersion under different heat emission scenarios</a:t>
            </a:r>
            <a:endParaRPr lang="en-GB" sz="1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055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a:extLst>
              <a:ext uri="{FF2B5EF4-FFF2-40B4-BE49-F238E27FC236}">
                <a16:creationId xmlns:a16="http://schemas.microsoft.com/office/drawing/2014/main" id="{5D62244A-23BA-A108-EFFC-A89E62559837}"/>
              </a:ext>
            </a:extLst>
          </p:cNvPr>
          <p:cNvSpPr/>
          <p:nvPr/>
        </p:nvSpPr>
        <p:spPr>
          <a:xfrm>
            <a:off x="611187" y="2801938"/>
            <a:ext cx="10969625" cy="114458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eaLnBrk="1">
              <a:buClr>
                <a:srgbClr val="000000"/>
              </a:buClr>
              <a:buSzPct val="100000"/>
              <a:buFont typeface="Times New Roman" panose="02020603050405020304" pitchFamily="18" charset="0"/>
              <a:buNone/>
              <a:defRPr/>
            </a:pPr>
            <a:r>
              <a:rPr lang="en-US" sz="4000" b="1" spc="-1" dirty="0">
                <a:solidFill>
                  <a:schemeClr val="bg2"/>
                </a:solidFill>
                <a:latin typeface="Arial"/>
              </a:rPr>
              <a:t>Thank you for the attention !</a:t>
            </a:r>
          </a:p>
        </p:txBody>
      </p:sp>
    </p:spTree>
    <p:extLst>
      <p:ext uri="{BB962C8B-B14F-4D97-AF65-F5344CB8AC3E}">
        <p14:creationId xmlns:p14="http://schemas.microsoft.com/office/powerpoint/2010/main" val="448342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17174E4-35C1-C19B-3205-379DCB0E363B}"/>
              </a:ext>
            </a:extLst>
          </p:cNvPr>
          <p:cNvGrpSpPr/>
          <p:nvPr/>
        </p:nvGrpSpPr>
        <p:grpSpPr>
          <a:xfrm>
            <a:off x="1020147" y="351994"/>
            <a:ext cx="9350757" cy="5482231"/>
            <a:chOff x="1511559" y="320892"/>
            <a:chExt cx="9350757" cy="5482231"/>
          </a:xfrm>
        </p:grpSpPr>
        <p:pic>
          <p:nvPicPr>
            <p:cNvPr id="3" name="Immagine 2" descr="Immagine che contiene testo, schermata&#10;&#10;Il contenuto generato dall'IA potrebbe non essere corretto.">
              <a:extLst>
                <a:ext uri="{FF2B5EF4-FFF2-40B4-BE49-F238E27FC236}">
                  <a16:creationId xmlns:a16="http://schemas.microsoft.com/office/drawing/2014/main" id="{6C6D3539-1258-C3D5-BDDF-88F7249F2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559" y="320892"/>
              <a:ext cx="9350757" cy="5482231"/>
            </a:xfrm>
            <a:prstGeom prst="rect">
              <a:avLst/>
            </a:prstGeom>
          </p:spPr>
        </p:pic>
        <p:sp>
          <p:nvSpPr>
            <p:cNvPr id="4" name="Rettangolo 3">
              <a:extLst>
                <a:ext uri="{FF2B5EF4-FFF2-40B4-BE49-F238E27FC236}">
                  <a16:creationId xmlns:a16="http://schemas.microsoft.com/office/drawing/2014/main" id="{7A5FA18B-FAE6-4833-183F-A66A5AE24D29}"/>
                </a:ext>
              </a:extLst>
            </p:cNvPr>
            <p:cNvSpPr/>
            <p:nvPr/>
          </p:nvSpPr>
          <p:spPr>
            <a:xfrm>
              <a:off x="1716833" y="447869"/>
              <a:ext cx="1206759" cy="4229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grpSp>
      <p:sp>
        <p:nvSpPr>
          <p:cNvPr id="5" name="CasellaDiTesto 4">
            <a:extLst>
              <a:ext uri="{FF2B5EF4-FFF2-40B4-BE49-F238E27FC236}">
                <a16:creationId xmlns:a16="http://schemas.microsoft.com/office/drawing/2014/main" id="{2B42681F-929B-49EF-6828-B7A4A73E058C}"/>
              </a:ext>
            </a:extLst>
          </p:cNvPr>
          <p:cNvSpPr txBox="1"/>
          <p:nvPr/>
        </p:nvSpPr>
        <p:spPr>
          <a:xfrm>
            <a:off x="10082785" y="5700009"/>
            <a:ext cx="1987296" cy="523220"/>
          </a:xfrm>
          <a:prstGeom prst="rect">
            <a:avLst/>
          </a:prstGeom>
          <a:noFill/>
        </p:spPr>
        <p:txBody>
          <a:bodyPr wrap="square" rtlCol="0">
            <a:spAutoFit/>
          </a:bodyPr>
          <a:lstStyle/>
          <a:p>
            <a:pPr algn="ctr"/>
            <a:r>
              <a:rPr lang="it-IT" sz="1400" dirty="0" err="1">
                <a:latin typeface="Arial" panose="020B0604020202020204" pitchFamily="34" charset="0"/>
                <a:cs typeface="Arial" panose="020B0604020202020204" pitchFamily="34" charset="0"/>
              </a:rPr>
              <a:t>Courtesy</a:t>
            </a:r>
            <a:r>
              <a:rPr lang="it-IT" sz="1400" dirty="0">
                <a:latin typeface="Arial" panose="020B0604020202020204" pitchFamily="34" charset="0"/>
                <a:cs typeface="Arial" panose="020B0604020202020204" pitchFamily="34" charset="0"/>
              </a:rPr>
              <a:t> of </a:t>
            </a:r>
            <a:r>
              <a:rPr lang="it-IT" sz="1400" dirty="0" err="1">
                <a:latin typeface="Arial" panose="020B0604020202020204" pitchFamily="34" charset="0"/>
                <a:cs typeface="Arial" panose="020B0604020202020204" pitchFamily="34" charset="0"/>
              </a:rPr>
              <a:t>Jan</a:t>
            </a:r>
            <a:r>
              <a:rPr lang="it-IT" sz="1400" dirty="0">
                <a:latin typeface="Arial" panose="020B0604020202020204" pitchFamily="34" charset="0"/>
                <a:cs typeface="Arial" panose="020B0604020202020204" pitchFamily="34" charset="0"/>
              </a:rPr>
              <a:t>-Peter Schulz (DWD/CMCC)</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745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mappa&#10;&#10;Descrizione generata automaticamente">
            <a:extLst>
              <a:ext uri="{FF2B5EF4-FFF2-40B4-BE49-F238E27FC236}">
                <a16:creationId xmlns:a16="http://schemas.microsoft.com/office/drawing/2014/main" id="{3EC93770-F44A-1D4D-FA51-429BE0C86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11" y="103532"/>
            <a:ext cx="4788445" cy="5985557"/>
          </a:xfrm>
          <a:prstGeom prst="rect">
            <a:avLst/>
          </a:prstGeom>
        </p:spPr>
      </p:pic>
      <p:sp>
        <p:nvSpPr>
          <p:cNvPr id="3" name="CasellaDiTesto 2">
            <a:extLst>
              <a:ext uri="{FF2B5EF4-FFF2-40B4-BE49-F238E27FC236}">
                <a16:creationId xmlns:a16="http://schemas.microsoft.com/office/drawing/2014/main" id="{01CC6F40-D76B-9100-C0B6-2F9F4ED7AB1F}"/>
              </a:ext>
            </a:extLst>
          </p:cNvPr>
          <p:cNvSpPr txBox="1"/>
          <p:nvPr/>
        </p:nvSpPr>
        <p:spPr>
          <a:xfrm>
            <a:off x="5327345" y="1817622"/>
            <a:ext cx="6516994" cy="2554545"/>
          </a:xfrm>
          <a:prstGeom prst="rect">
            <a:avLst/>
          </a:prstGeom>
          <a:noFill/>
        </p:spPr>
        <p:txBody>
          <a:bodyPr wrap="square" rtlCol="0">
            <a:spAutoFit/>
          </a:bodyPr>
          <a:lstStyle/>
          <a:p>
            <a:r>
              <a:rPr lang="it-IT" sz="2000" dirty="0" err="1">
                <a:latin typeface="Arial" panose="020B0604020202020204" pitchFamily="34" charset="0"/>
                <a:cs typeface="Arial" panose="020B0604020202020204" pitchFamily="34" charset="0"/>
              </a:rPr>
              <a:t>Hindcast</a:t>
            </a:r>
            <a:r>
              <a:rPr lang="it-IT" sz="2000" dirty="0">
                <a:latin typeface="Arial" panose="020B0604020202020204" pitchFamily="34" charset="0"/>
                <a:cs typeface="Arial" panose="020B0604020202020204" pitchFamily="34" charset="0"/>
              </a:rPr>
              <a:t>:</a:t>
            </a:r>
          </a:p>
          <a:p>
            <a:endParaRPr lang="it-IT"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2000" dirty="0">
                <a:latin typeface="Arial" panose="020B0604020202020204" pitchFamily="34" charset="0"/>
                <a:cs typeface="Arial" panose="020B0604020202020204" pitchFamily="34" charset="0"/>
              </a:rPr>
              <a:t>2023050100 - 2023070100</a:t>
            </a:r>
          </a:p>
          <a:p>
            <a:endParaRPr lang="it-IT"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2000" dirty="0">
                <a:latin typeface="Arial" panose="020B0604020202020204" pitchFamily="34" charset="0"/>
                <a:cs typeface="Arial" panose="020B0604020202020204" pitchFamily="34" charset="0"/>
              </a:rPr>
              <a:t>ICON 7km -&gt; ICON 3.5km -&gt; ICON 1.8km -&gt; ICON 900m</a:t>
            </a:r>
          </a:p>
          <a:p>
            <a:pPr marL="285750" indent="-285750">
              <a:buFont typeface="Arial" panose="020B0604020202020204" pitchFamily="34" charset="0"/>
              <a:buChar char="•"/>
            </a:pPr>
            <a:endParaRPr lang="it-IT"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2000" dirty="0">
                <a:latin typeface="Arial" panose="020B0604020202020204" pitchFamily="34" charset="0"/>
                <a:cs typeface="Arial" panose="020B0604020202020204" pitchFamily="34" charset="0"/>
              </a:rPr>
              <a:t>ICON (</a:t>
            </a:r>
            <a:r>
              <a:rPr lang="it-IT" sz="2000" dirty="0" err="1">
                <a:latin typeface="Arial" panose="020B0604020202020204" pitchFamily="34" charset="0"/>
                <a:cs typeface="Arial" panose="020B0604020202020204" pitchFamily="34" charset="0"/>
              </a:rPr>
              <a:t>latest</a:t>
            </a:r>
            <a:r>
              <a:rPr lang="it-IT" sz="2000" dirty="0">
                <a:latin typeface="Arial" panose="020B0604020202020204" pitchFamily="34" charset="0"/>
                <a:cs typeface="Arial" panose="020B0604020202020204" pitchFamily="34" charset="0"/>
              </a:rPr>
              <a:t> master </a:t>
            </a:r>
            <a:r>
              <a:rPr lang="it-IT" sz="2000" dirty="0" err="1">
                <a:latin typeface="Arial" panose="020B0604020202020204" pitchFamily="34" charset="0"/>
                <a:cs typeface="Arial" panose="020B0604020202020204" pitchFamily="34" charset="0"/>
              </a:rPr>
              <a:t>branch</a:t>
            </a:r>
            <a:r>
              <a:rPr lang="it-IT" sz="2000" dirty="0">
                <a:latin typeface="Arial" panose="020B0604020202020204" pitchFamily="34" charset="0"/>
                <a:cs typeface="Arial" panose="020B0604020202020204" pitchFamily="34" charset="0"/>
              </a:rPr>
              <a:t>)</a:t>
            </a:r>
          </a:p>
        </p:txBody>
      </p:sp>
      <p:sp>
        <p:nvSpPr>
          <p:cNvPr id="4" name="CasellaDiTesto 3">
            <a:extLst>
              <a:ext uri="{FF2B5EF4-FFF2-40B4-BE49-F238E27FC236}">
                <a16:creationId xmlns:a16="http://schemas.microsoft.com/office/drawing/2014/main" id="{95C3D3A5-6270-E33A-20EB-EF48908CE814}"/>
              </a:ext>
            </a:extLst>
          </p:cNvPr>
          <p:cNvSpPr txBox="1"/>
          <p:nvPr/>
        </p:nvSpPr>
        <p:spPr>
          <a:xfrm>
            <a:off x="6717971" y="239064"/>
            <a:ext cx="4430320" cy="584775"/>
          </a:xfrm>
          <a:prstGeom prst="rect">
            <a:avLst/>
          </a:prstGeom>
          <a:noFill/>
        </p:spPr>
        <p:txBody>
          <a:bodyPr wrap="square" rtlCol="0">
            <a:spAutoFit/>
          </a:bodyPr>
          <a:lstStyle/>
          <a:p>
            <a:r>
              <a:rPr lang="it-IT" sz="3200" b="1" dirty="0" err="1">
                <a:latin typeface="Arial" panose="020B0604020202020204" pitchFamily="34" charset="0"/>
                <a:cs typeface="Arial" panose="020B0604020202020204" pitchFamily="34" charset="0"/>
              </a:rPr>
              <a:t>Simulations</a:t>
            </a:r>
            <a:r>
              <a:rPr lang="it-IT" sz="3200" b="1" dirty="0">
                <a:latin typeface="Arial" panose="020B0604020202020204" pitchFamily="34" charset="0"/>
                <a:cs typeface="Arial" panose="020B0604020202020204" pitchFamily="34" charset="0"/>
              </a:rPr>
              <a:t> setup</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0982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4">
            <a:extLst>
              <a:ext uri="{FF2B5EF4-FFF2-40B4-BE49-F238E27FC236}">
                <a16:creationId xmlns:a16="http://schemas.microsoft.com/office/drawing/2014/main" id="{6582B110-F810-C556-C346-7EBCEABDF0F4}"/>
              </a:ext>
            </a:extLst>
          </p:cNvPr>
          <p:cNvGraphicFramePr>
            <a:graphicFrameLocks noGrp="1"/>
          </p:cNvGraphicFramePr>
          <p:nvPr>
            <p:extLst>
              <p:ext uri="{D42A27DB-BD31-4B8C-83A1-F6EECF244321}">
                <p14:modId xmlns:p14="http://schemas.microsoft.com/office/powerpoint/2010/main" val="1910692821"/>
              </p:ext>
            </p:extLst>
          </p:nvPr>
        </p:nvGraphicFramePr>
        <p:xfrm>
          <a:off x="1708978" y="1869766"/>
          <a:ext cx="8128000" cy="7416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37666438"/>
                    </a:ext>
                  </a:extLst>
                </a:gridCol>
                <a:gridCol w="1625600">
                  <a:extLst>
                    <a:ext uri="{9D8B030D-6E8A-4147-A177-3AD203B41FA5}">
                      <a16:colId xmlns:a16="http://schemas.microsoft.com/office/drawing/2014/main" val="501950948"/>
                    </a:ext>
                  </a:extLst>
                </a:gridCol>
                <a:gridCol w="1625600">
                  <a:extLst>
                    <a:ext uri="{9D8B030D-6E8A-4147-A177-3AD203B41FA5}">
                      <a16:colId xmlns:a16="http://schemas.microsoft.com/office/drawing/2014/main" val="3050949522"/>
                    </a:ext>
                  </a:extLst>
                </a:gridCol>
                <a:gridCol w="1625600">
                  <a:extLst>
                    <a:ext uri="{9D8B030D-6E8A-4147-A177-3AD203B41FA5}">
                      <a16:colId xmlns:a16="http://schemas.microsoft.com/office/drawing/2014/main" val="5359663"/>
                    </a:ext>
                  </a:extLst>
                </a:gridCol>
                <a:gridCol w="1625600">
                  <a:extLst>
                    <a:ext uri="{9D8B030D-6E8A-4147-A177-3AD203B41FA5}">
                      <a16:colId xmlns:a16="http://schemas.microsoft.com/office/drawing/2014/main" val="1141593550"/>
                    </a:ext>
                  </a:extLst>
                </a:gridCol>
              </a:tblGrid>
              <a:tr h="370840">
                <a:tc>
                  <a:txBody>
                    <a:bodyPr/>
                    <a:lstStyle/>
                    <a:p>
                      <a:pPr algn="ctr"/>
                      <a:r>
                        <a:rPr lang="it-IT" dirty="0">
                          <a:latin typeface="Arial" panose="020B0604020202020204" pitchFamily="34" charset="0"/>
                          <a:cs typeface="Arial" panose="020B0604020202020204" pitchFamily="34" charset="0"/>
                        </a:rPr>
                        <a:t>URB</a:t>
                      </a:r>
                      <a:endParaRPr lang="en-GB"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err="1">
                          <a:latin typeface="Arial" panose="020B0604020202020204" pitchFamily="34" charset="0"/>
                          <a:cs typeface="Arial" panose="020B0604020202020204" pitchFamily="34" charset="0"/>
                        </a:rPr>
                        <a:t>lterra_urb</a:t>
                      </a:r>
                      <a:r>
                        <a:rPr lang="it-IT" dirty="0">
                          <a:latin typeface="Arial" panose="020B0604020202020204" pitchFamily="34" charset="0"/>
                          <a:cs typeface="Arial" panose="020B0604020202020204" pitchFamily="34" charset="0"/>
                        </a:rPr>
                        <a:t>=T</a:t>
                      </a:r>
                      <a:endParaRPr lang="en-GB" dirty="0">
                        <a:latin typeface="Arial" panose="020B0604020202020204" pitchFamily="34" charset="0"/>
                        <a:cs typeface="Arial" panose="020B0604020202020204" pitchFamily="34" charset="0"/>
                      </a:endParaRPr>
                    </a:p>
                  </a:txBody>
                  <a:tcPr/>
                </a:tc>
                <a:tc>
                  <a:txBody>
                    <a:bodyPr/>
                    <a:lstStyle/>
                    <a:p>
                      <a:pPr algn="ctr"/>
                      <a:r>
                        <a:rPr lang="it-IT" dirty="0" err="1">
                          <a:latin typeface="Arial" panose="020B0604020202020204" pitchFamily="34" charset="0"/>
                          <a:cs typeface="Arial" panose="020B0604020202020204" pitchFamily="34" charset="0"/>
                        </a:rPr>
                        <a:t>lurbalb</a:t>
                      </a:r>
                      <a:r>
                        <a:rPr lang="it-IT" dirty="0">
                          <a:latin typeface="Arial" panose="020B0604020202020204" pitchFamily="34" charset="0"/>
                          <a:cs typeface="Arial" panose="020B0604020202020204" pitchFamily="34" charset="0"/>
                        </a:rPr>
                        <a:t>=T</a:t>
                      </a:r>
                      <a:endParaRPr lang="en-GB" dirty="0">
                        <a:latin typeface="Arial" panose="020B0604020202020204" pitchFamily="34" charset="0"/>
                        <a:cs typeface="Arial" panose="020B0604020202020204" pitchFamily="34" charset="0"/>
                      </a:endParaRPr>
                    </a:p>
                  </a:txBody>
                  <a:tcPr/>
                </a:tc>
                <a:tc>
                  <a:txBody>
                    <a:bodyPr/>
                    <a:lstStyle/>
                    <a:p>
                      <a:pPr algn="ctr"/>
                      <a:r>
                        <a:rPr lang="it-IT" dirty="0" err="1">
                          <a:latin typeface="Arial" panose="020B0604020202020204" pitchFamily="34" charset="0"/>
                          <a:cs typeface="Arial" panose="020B0604020202020204" pitchFamily="34" charset="0"/>
                        </a:rPr>
                        <a:t>lurbahf</a:t>
                      </a:r>
                      <a:r>
                        <a:rPr lang="it-IT" dirty="0">
                          <a:latin typeface="Arial" panose="020B0604020202020204" pitchFamily="34" charset="0"/>
                          <a:cs typeface="Arial" panose="020B0604020202020204" pitchFamily="34" charset="0"/>
                        </a:rPr>
                        <a:t>=T</a:t>
                      </a:r>
                      <a:endParaRPr lang="en-GB"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err="1">
                          <a:latin typeface="Arial" panose="020B0604020202020204" pitchFamily="34" charset="0"/>
                          <a:cs typeface="Arial" panose="020B0604020202020204" pitchFamily="34" charset="0"/>
                        </a:rPr>
                        <a:t>Itype_eisa</a:t>
                      </a:r>
                      <a:r>
                        <a:rPr lang="it-IT" dirty="0">
                          <a:latin typeface="Arial" panose="020B0604020202020204" pitchFamily="34" charset="0"/>
                          <a:cs typeface="Arial" panose="020B0604020202020204" pitchFamily="34" charset="0"/>
                        </a:rPr>
                        <a:t>=2</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98220202"/>
                  </a:ext>
                </a:extLst>
              </a:tr>
              <a:tr h="370840">
                <a:tc>
                  <a:txBody>
                    <a:bodyPr/>
                    <a:lstStyle/>
                    <a:p>
                      <a:pPr algn="ctr"/>
                      <a:r>
                        <a:rPr lang="it-IT" b="0" dirty="0">
                          <a:latin typeface="Arial" panose="020B0604020202020204" pitchFamily="34" charset="0"/>
                          <a:cs typeface="Arial" panose="020B0604020202020204" pitchFamily="34" charset="0"/>
                        </a:rPr>
                        <a:t>CTR</a:t>
                      </a:r>
                      <a:endParaRPr lang="en-GB" b="0" dirty="0">
                        <a:latin typeface="Arial" panose="020B0604020202020204" pitchFamily="34" charset="0"/>
                        <a:cs typeface="Arial" panose="020B0604020202020204" pitchFamily="34" charset="0"/>
                      </a:endParaRPr>
                    </a:p>
                  </a:txBody>
                  <a:tcPr/>
                </a:tc>
                <a:tc>
                  <a:txBody>
                    <a:bodyPr/>
                    <a:lstStyle/>
                    <a:p>
                      <a:pPr algn="ctr"/>
                      <a:r>
                        <a:rPr lang="it-IT" b="0" dirty="0" err="1">
                          <a:latin typeface="Arial" panose="020B0604020202020204" pitchFamily="34" charset="0"/>
                          <a:cs typeface="Arial" panose="020B0604020202020204" pitchFamily="34" charset="0"/>
                        </a:rPr>
                        <a:t>lterra_urb</a:t>
                      </a:r>
                      <a:r>
                        <a:rPr lang="it-IT" b="0" dirty="0">
                          <a:latin typeface="Arial" panose="020B0604020202020204" pitchFamily="34" charset="0"/>
                          <a:cs typeface="Arial" panose="020B0604020202020204" pitchFamily="34" charset="0"/>
                        </a:rPr>
                        <a:t>=F</a:t>
                      </a:r>
                      <a:endParaRPr lang="en-GB" b="0" dirty="0">
                        <a:latin typeface="Arial" panose="020B0604020202020204" pitchFamily="34" charset="0"/>
                        <a:cs typeface="Arial" panose="020B0604020202020204" pitchFamily="34" charset="0"/>
                      </a:endParaRPr>
                    </a:p>
                  </a:txBody>
                  <a:tcPr/>
                </a:tc>
                <a:tc>
                  <a:txBody>
                    <a:bodyPr/>
                    <a:lstStyle/>
                    <a:p>
                      <a:pPr algn="ctr"/>
                      <a:r>
                        <a:rPr lang="it-IT" b="0" dirty="0">
                          <a:latin typeface="Arial" panose="020B0604020202020204" pitchFamily="34" charset="0"/>
                          <a:cs typeface="Arial" panose="020B0604020202020204" pitchFamily="34" charset="0"/>
                        </a:rPr>
                        <a:t>/</a:t>
                      </a:r>
                      <a:endParaRPr lang="en-GB" b="0" dirty="0">
                        <a:latin typeface="Arial" panose="020B0604020202020204" pitchFamily="34" charset="0"/>
                        <a:cs typeface="Arial" panose="020B0604020202020204" pitchFamily="34" charset="0"/>
                      </a:endParaRPr>
                    </a:p>
                  </a:txBody>
                  <a:tcPr/>
                </a:tc>
                <a:tc>
                  <a:txBody>
                    <a:bodyPr/>
                    <a:lstStyle/>
                    <a:p>
                      <a:pPr algn="ctr"/>
                      <a:r>
                        <a:rPr lang="it-IT" b="0" dirty="0">
                          <a:latin typeface="Arial" panose="020B0604020202020204" pitchFamily="34" charset="0"/>
                          <a:cs typeface="Arial" panose="020B0604020202020204" pitchFamily="34" charset="0"/>
                        </a:rPr>
                        <a:t>/</a:t>
                      </a:r>
                      <a:endParaRPr lang="en-GB" b="0" dirty="0">
                        <a:latin typeface="Arial" panose="020B0604020202020204" pitchFamily="34" charset="0"/>
                        <a:cs typeface="Arial" panose="020B0604020202020204" pitchFamily="34" charset="0"/>
                      </a:endParaRPr>
                    </a:p>
                  </a:txBody>
                  <a:tcPr/>
                </a:tc>
                <a:tc>
                  <a:txBody>
                    <a:bodyPr/>
                    <a:lstStyle/>
                    <a:p>
                      <a:pPr algn="ctr"/>
                      <a:r>
                        <a:rPr lang="it-IT" b="0" dirty="0">
                          <a:latin typeface="Arial" panose="020B0604020202020204" pitchFamily="34" charset="0"/>
                          <a:cs typeface="Arial" panose="020B0604020202020204" pitchFamily="34" charset="0"/>
                        </a:rPr>
                        <a:t>/</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10862655"/>
                  </a:ext>
                </a:extLst>
              </a:tr>
            </a:tbl>
          </a:graphicData>
        </a:graphic>
      </p:graphicFrame>
      <p:sp>
        <p:nvSpPr>
          <p:cNvPr id="3" name="CasellaDiTesto 2">
            <a:extLst>
              <a:ext uri="{FF2B5EF4-FFF2-40B4-BE49-F238E27FC236}">
                <a16:creationId xmlns:a16="http://schemas.microsoft.com/office/drawing/2014/main" id="{55A1D6C5-D443-BB4D-0FCA-FC7D328D80A7}"/>
              </a:ext>
            </a:extLst>
          </p:cNvPr>
          <p:cNvSpPr txBox="1"/>
          <p:nvPr/>
        </p:nvSpPr>
        <p:spPr>
          <a:xfrm>
            <a:off x="3092489" y="479209"/>
            <a:ext cx="6414288" cy="584775"/>
          </a:xfrm>
          <a:prstGeom prst="rect">
            <a:avLst/>
          </a:prstGeom>
          <a:noFill/>
        </p:spPr>
        <p:txBody>
          <a:bodyPr wrap="square" rtlCol="0">
            <a:spAutoFit/>
          </a:bodyPr>
          <a:lstStyle/>
          <a:p>
            <a:r>
              <a:rPr lang="it-IT" sz="3200" b="1" dirty="0" err="1">
                <a:latin typeface="Arial" panose="020B0604020202020204" pitchFamily="34" charset="0"/>
                <a:cs typeface="Arial" panose="020B0604020202020204" pitchFamily="34" charset="0"/>
              </a:rPr>
              <a:t>Simulations</a:t>
            </a:r>
            <a:r>
              <a:rPr lang="it-IT" sz="3200" b="1" dirty="0">
                <a:latin typeface="Arial" panose="020B0604020202020204" pitchFamily="34" charset="0"/>
                <a:cs typeface="Arial" panose="020B0604020202020204" pitchFamily="34" charset="0"/>
              </a:rPr>
              <a:t> setup</a:t>
            </a:r>
            <a:endParaRPr lang="en-GB" sz="3200" b="1"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F52D443C-3DF6-138E-335A-63E7110A207D}"/>
              </a:ext>
            </a:extLst>
          </p:cNvPr>
          <p:cNvSpPr txBox="1"/>
          <p:nvPr/>
        </p:nvSpPr>
        <p:spPr>
          <a:xfrm>
            <a:off x="701748" y="4005470"/>
            <a:ext cx="11100391" cy="830997"/>
          </a:xfrm>
          <a:prstGeom prst="rect">
            <a:avLst/>
          </a:prstGeom>
          <a:noFill/>
        </p:spPr>
        <p:txBody>
          <a:bodyPr wrap="square" rtlCol="0">
            <a:spAutoFit/>
          </a:bodyPr>
          <a:lstStyle/>
          <a:p>
            <a:pPr marL="285750" indent="-285750" algn="just">
              <a:buFont typeface="Arial" panose="020B0604020202020204" pitchFamily="34" charset="0"/>
              <a:buChar char="•"/>
            </a:pPr>
            <a:r>
              <a:rPr lang="en-GB" sz="2400" dirty="0" err="1">
                <a:latin typeface="Arial" panose="020B0604020202020204" pitchFamily="34" charset="0"/>
                <a:cs typeface="Arial" panose="020B0604020202020204" pitchFamily="34" charset="0"/>
              </a:rPr>
              <a:t>itype_eisa</a:t>
            </a:r>
            <a:r>
              <a:rPr lang="en-GB" sz="24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Infiltration and evaporation on impervious surfaces are zero. All precipitation goes into surface runoff.</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9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mappa&#10;&#10;Descrizione generata automaticamente">
            <a:extLst>
              <a:ext uri="{FF2B5EF4-FFF2-40B4-BE49-F238E27FC236}">
                <a16:creationId xmlns:a16="http://schemas.microsoft.com/office/drawing/2014/main" id="{5CA825B3-2A48-F6AC-EADF-EF680B44F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209" y="91468"/>
            <a:ext cx="9539752" cy="6115938"/>
          </a:xfrm>
          <a:prstGeom prst="rect">
            <a:avLst/>
          </a:prstGeom>
        </p:spPr>
      </p:pic>
    </p:spTree>
    <p:extLst>
      <p:ext uri="{BB962C8B-B14F-4D97-AF65-F5344CB8AC3E}">
        <p14:creationId xmlns:p14="http://schemas.microsoft.com/office/powerpoint/2010/main" val="3306795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diagramma, Diagramma, linea&#10;&#10;Descrizione generata automaticamente">
            <a:extLst>
              <a:ext uri="{FF2B5EF4-FFF2-40B4-BE49-F238E27FC236}">
                <a16:creationId xmlns:a16="http://schemas.microsoft.com/office/drawing/2014/main" id="{419973C6-2B3E-D358-344E-17A074DA1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0640" y="731228"/>
            <a:ext cx="5292000" cy="2646000"/>
          </a:xfrm>
          <a:prstGeom prst="rect">
            <a:avLst/>
          </a:prstGeom>
        </p:spPr>
      </p:pic>
      <p:pic>
        <p:nvPicPr>
          <p:cNvPr id="3" name="Immagine 2" descr="Immagine che contiene diagramma, Diagramma, linea&#10;&#10;Descrizione generata automaticamente">
            <a:extLst>
              <a:ext uri="{FF2B5EF4-FFF2-40B4-BE49-F238E27FC236}">
                <a16:creationId xmlns:a16="http://schemas.microsoft.com/office/drawing/2014/main" id="{D553972E-AF40-DB0C-96C1-2D9A12D64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63" y="731228"/>
            <a:ext cx="5292000" cy="2646000"/>
          </a:xfrm>
          <a:prstGeom prst="rect">
            <a:avLst/>
          </a:prstGeom>
        </p:spPr>
      </p:pic>
      <p:pic>
        <p:nvPicPr>
          <p:cNvPr id="4" name="Immagine 3" descr="Immagine che contiene diagramma, testo, Diagramma, mappa&#10;&#10;Descrizione generata automaticamente">
            <a:extLst>
              <a:ext uri="{FF2B5EF4-FFF2-40B4-BE49-F238E27FC236}">
                <a16:creationId xmlns:a16="http://schemas.microsoft.com/office/drawing/2014/main" id="{A9FF993C-D4FA-EA75-24B0-56742263D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697" y="3451306"/>
            <a:ext cx="5291666" cy="2645833"/>
          </a:xfrm>
          <a:prstGeom prst="rect">
            <a:avLst/>
          </a:prstGeom>
        </p:spPr>
      </p:pic>
      <p:pic>
        <p:nvPicPr>
          <p:cNvPr id="5" name="Immagine 4" descr="Immagine che contiene diagramma, Diagramma, testo, linea&#10;&#10;Descrizione generata automaticamente">
            <a:extLst>
              <a:ext uri="{FF2B5EF4-FFF2-40B4-BE49-F238E27FC236}">
                <a16:creationId xmlns:a16="http://schemas.microsoft.com/office/drawing/2014/main" id="{90259FF2-098A-CFE0-A598-7E6CD21C7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973" y="3451306"/>
            <a:ext cx="5291667" cy="2645833"/>
          </a:xfrm>
          <a:prstGeom prst="rect">
            <a:avLst/>
          </a:prstGeom>
        </p:spPr>
      </p:pic>
      <p:sp>
        <p:nvSpPr>
          <p:cNvPr id="6" name="CasellaDiTesto 5">
            <a:extLst>
              <a:ext uri="{FF2B5EF4-FFF2-40B4-BE49-F238E27FC236}">
                <a16:creationId xmlns:a16="http://schemas.microsoft.com/office/drawing/2014/main" id="{7A83D353-DF82-1932-3CCB-06AF386DDDEE}"/>
              </a:ext>
            </a:extLst>
          </p:cNvPr>
          <p:cNvSpPr txBox="1"/>
          <p:nvPr/>
        </p:nvSpPr>
        <p:spPr>
          <a:xfrm>
            <a:off x="1872762" y="202223"/>
            <a:ext cx="8827475" cy="369332"/>
          </a:xfrm>
          <a:prstGeom prst="rect">
            <a:avLst/>
          </a:prstGeom>
          <a:noFill/>
        </p:spPr>
        <p:txBody>
          <a:bodyPr wrap="square" rtlCol="0">
            <a:spAutoFit/>
          </a:bodyPr>
          <a:lstStyle/>
          <a:p>
            <a:r>
              <a:rPr lang="it-IT" b="1" dirty="0">
                <a:latin typeface="Arial" panose="020B0604020202020204" pitchFamily="34" charset="0"/>
                <a:cs typeface="Arial" panose="020B0604020202020204" pitchFamily="34" charset="0"/>
              </a:rPr>
              <a:t>URB1                                 </a:t>
            </a:r>
            <a:r>
              <a:rPr lang="en-US" b="1" dirty="0">
                <a:latin typeface="Arial" panose="020B0604020202020204" pitchFamily="34" charset="0"/>
                <a:cs typeface="Arial" panose="020B0604020202020204" pitchFamily="34" charset="0"/>
              </a:rPr>
              <a:t>Average daily cycle of the BIAS</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RURs</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72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diagramma, Diagramma, linea&#10;&#10;Descrizione generata automaticamente">
            <a:extLst>
              <a:ext uri="{FF2B5EF4-FFF2-40B4-BE49-F238E27FC236}">
                <a16:creationId xmlns:a16="http://schemas.microsoft.com/office/drawing/2014/main" id="{5979FCB1-6196-654F-E407-4D58FC037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6805"/>
            <a:ext cx="5760000" cy="2880000"/>
          </a:xfrm>
          <a:prstGeom prst="rect">
            <a:avLst/>
          </a:prstGeom>
        </p:spPr>
      </p:pic>
      <p:pic>
        <p:nvPicPr>
          <p:cNvPr id="8" name="Immagine 7" descr="Immagine che contiene diagramma, testo, Diagramma, mappa&#10;&#10;Descrizione generata automaticamente">
            <a:extLst>
              <a:ext uri="{FF2B5EF4-FFF2-40B4-BE49-F238E27FC236}">
                <a16:creationId xmlns:a16="http://schemas.microsoft.com/office/drawing/2014/main" id="{B0038CB8-93F9-47CA-FA5C-2E8519FD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36805"/>
            <a:ext cx="5760001" cy="2880000"/>
          </a:xfrm>
          <a:prstGeom prst="rect">
            <a:avLst/>
          </a:prstGeom>
        </p:spPr>
      </p:pic>
      <p:sp>
        <p:nvSpPr>
          <p:cNvPr id="9" name="CasellaDiTesto 8">
            <a:extLst>
              <a:ext uri="{FF2B5EF4-FFF2-40B4-BE49-F238E27FC236}">
                <a16:creationId xmlns:a16="http://schemas.microsoft.com/office/drawing/2014/main" id="{CDDC960A-5A0D-9218-6E96-00BF3A4A9A75}"/>
              </a:ext>
            </a:extLst>
          </p:cNvPr>
          <p:cNvSpPr txBox="1"/>
          <p:nvPr/>
        </p:nvSpPr>
        <p:spPr>
          <a:xfrm>
            <a:off x="2913185" y="290146"/>
            <a:ext cx="680347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Average daily cycle of the BIAS UHI and UDI </a:t>
            </a:r>
            <a:r>
              <a:rPr lang="it-IT" b="1" dirty="0">
                <a:latin typeface="Arial" panose="020B0604020202020204" pitchFamily="34" charset="0"/>
                <a:cs typeface="Arial" panose="020B0604020202020204" pitchFamily="34" charset="0"/>
              </a:rPr>
              <a:t>(URB1 - </a:t>
            </a:r>
            <a:r>
              <a:rPr lang="it-IT" b="1" dirty="0" err="1">
                <a:latin typeface="Arial" panose="020B0604020202020204" pitchFamily="34" charset="0"/>
                <a:cs typeface="Arial" panose="020B0604020202020204" pitchFamily="34" charset="0"/>
              </a:rPr>
              <a:t>RURs</a:t>
            </a:r>
            <a:r>
              <a:rPr lang="it-IT" b="1" dirty="0">
                <a:latin typeface="Arial" panose="020B0604020202020204" pitchFamily="34" charset="0"/>
                <a:cs typeface="Arial" panose="020B0604020202020204" pitchFamily="34" charset="0"/>
              </a:rPr>
              <a:t>)</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363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diagramma, Diagramma, linea&#10;&#10;Descrizione generata automaticamente">
            <a:extLst>
              <a:ext uri="{FF2B5EF4-FFF2-40B4-BE49-F238E27FC236}">
                <a16:creationId xmlns:a16="http://schemas.microsoft.com/office/drawing/2014/main" id="{F8922328-5986-A790-83AB-ED281EEC6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66115"/>
            <a:ext cx="5040000" cy="2520000"/>
          </a:xfrm>
          <a:prstGeom prst="rect">
            <a:avLst/>
          </a:prstGeom>
        </p:spPr>
      </p:pic>
      <p:pic>
        <p:nvPicPr>
          <p:cNvPr id="3" name="Immagine 2" descr="Immagine che contiene testo, diagramma, Diagramma, linea&#10;&#10;Descrizione generata automaticamente">
            <a:extLst>
              <a:ext uri="{FF2B5EF4-FFF2-40B4-BE49-F238E27FC236}">
                <a16:creationId xmlns:a16="http://schemas.microsoft.com/office/drawing/2014/main" id="{842139E6-2653-3B4B-4E27-A5F0D71E8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29000"/>
            <a:ext cx="5040000" cy="2520000"/>
          </a:xfrm>
          <a:prstGeom prst="rect">
            <a:avLst/>
          </a:prstGeom>
        </p:spPr>
      </p:pic>
      <p:pic>
        <p:nvPicPr>
          <p:cNvPr id="4" name="Immagine 3" descr="Immagine che contiene testo, diagramma, Diagramma, linea&#10;&#10;Descrizione generata automaticamente">
            <a:extLst>
              <a:ext uri="{FF2B5EF4-FFF2-40B4-BE49-F238E27FC236}">
                <a16:creationId xmlns:a16="http://schemas.microsoft.com/office/drawing/2014/main" id="{B190019A-EB9D-EC9A-56D1-8F56D9B8C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000" y="666115"/>
            <a:ext cx="5040000" cy="2520000"/>
          </a:xfrm>
          <a:prstGeom prst="rect">
            <a:avLst/>
          </a:prstGeom>
        </p:spPr>
      </p:pic>
      <p:pic>
        <p:nvPicPr>
          <p:cNvPr id="5" name="Immagine 4" descr="Immagine che contiene testo, diagramma, Diagramma, linea&#10;&#10;Descrizione generata automaticamente">
            <a:extLst>
              <a:ext uri="{FF2B5EF4-FFF2-40B4-BE49-F238E27FC236}">
                <a16:creationId xmlns:a16="http://schemas.microsoft.com/office/drawing/2014/main" id="{0806BDFF-9D85-0BCA-04F4-5CF5453C74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00" y="3429000"/>
            <a:ext cx="5040000" cy="2520000"/>
          </a:xfrm>
          <a:prstGeom prst="rect">
            <a:avLst/>
          </a:prstGeom>
        </p:spPr>
      </p:pic>
      <p:sp>
        <p:nvSpPr>
          <p:cNvPr id="6" name="CasellaDiTesto 5">
            <a:extLst>
              <a:ext uri="{FF2B5EF4-FFF2-40B4-BE49-F238E27FC236}">
                <a16:creationId xmlns:a16="http://schemas.microsoft.com/office/drawing/2014/main" id="{4E79AC37-58F4-CE8B-A470-362197F59EA0}"/>
              </a:ext>
            </a:extLst>
          </p:cNvPr>
          <p:cNvSpPr txBox="1"/>
          <p:nvPr/>
        </p:nvSpPr>
        <p:spPr>
          <a:xfrm>
            <a:off x="3788229" y="202223"/>
            <a:ext cx="492034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Average daily cycle of wind speed</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058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E9D8126-7198-5565-AA5D-9173A2F3ECC1}"/>
              </a:ext>
            </a:extLst>
          </p:cNvPr>
          <p:cNvSpPr txBox="1"/>
          <p:nvPr/>
        </p:nvSpPr>
        <p:spPr>
          <a:xfrm>
            <a:off x="1834323" y="2547"/>
            <a:ext cx="905139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Average daily cycle of UHI and UDI during the heatwave of 25-28 June 2023</a:t>
            </a:r>
            <a:endParaRPr lang="en-GB" b="1" dirty="0">
              <a:latin typeface="Arial" panose="020B0604020202020204" pitchFamily="34" charset="0"/>
              <a:cs typeface="Arial" panose="020B0604020202020204" pitchFamily="34" charset="0"/>
            </a:endParaRPr>
          </a:p>
        </p:txBody>
      </p:sp>
      <p:pic>
        <p:nvPicPr>
          <p:cNvPr id="3" name="Immagine 2" descr="Immagine che contiene diagramma, testo, Diagramma, linea&#10;&#10;Descrizione generata automaticamente">
            <a:extLst>
              <a:ext uri="{FF2B5EF4-FFF2-40B4-BE49-F238E27FC236}">
                <a16:creationId xmlns:a16="http://schemas.microsoft.com/office/drawing/2014/main" id="{B0D88955-B9DB-DE75-0A25-E98B902AC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783" y="462857"/>
            <a:ext cx="5760000" cy="2880000"/>
          </a:xfrm>
          <a:prstGeom prst="rect">
            <a:avLst/>
          </a:prstGeom>
        </p:spPr>
      </p:pic>
      <p:pic>
        <p:nvPicPr>
          <p:cNvPr id="4" name="Immagine 3" descr="Immagine che contiene diagramma, testo, linea, Diagramma&#10;&#10;Descrizione generata automaticamente">
            <a:extLst>
              <a:ext uri="{FF2B5EF4-FFF2-40B4-BE49-F238E27FC236}">
                <a16:creationId xmlns:a16="http://schemas.microsoft.com/office/drawing/2014/main" id="{EC407AFE-187D-D1F6-954E-D79F70F58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783" y="3267075"/>
            <a:ext cx="5760000" cy="2880000"/>
          </a:xfrm>
          <a:prstGeom prst="rect">
            <a:avLst/>
          </a:prstGeom>
        </p:spPr>
      </p:pic>
      <p:pic>
        <p:nvPicPr>
          <p:cNvPr id="5" name="Immagine 4" descr="Immagine che contiene testo, diagramma, Diagramma, linea&#10;&#10;Descrizione generata automaticamente">
            <a:extLst>
              <a:ext uri="{FF2B5EF4-FFF2-40B4-BE49-F238E27FC236}">
                <a16:creationId xmlns:a16="http://schemas.microsoft.com/office/drawing/2014/main" id="{0B451927-FE11-CB68-075A-C13624FCE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92" y="3267075"/>
            <a:ext cx="5760000" cy="2880000"/>
          </a:xfrm>
          <a:prstGeom prst="rect">
            <a:avLst/>
          </a:prstGeom>
        </p:spPr>
      </p:pic>
      <p:pic>
        <p:nvPicPr>
          <p:cNvPr id="6" name="Immagine 5" descr="Immagine che contiene testo, diagramma, Diagramma, linea&#10;&#10;Descrizione generata automaticamente">
            <a:extLst>
              <a:ext uri="{FF2B5EF4-FFF2-40B4-BE49-F238E27FC236}">
                <a16:creationId xmlns:a16="http://schemas.microsoft.com/office/drawing/2014/main" id="{AD5CF071-0202-D7BD-918C-2AAAA2BCC6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000" y="462857"/>
            <a:ext cx="5760000" cy="2880000"/>
          </a:xfrm>
          <a:prstGeom prst="rect">
            <a:avLst/>
          </a:prstGeom>
        </p:spPr>
      </p:pic>
    </p:spTree>
    <p:extLst>
      <p:ext uri="{BB962C8B-B14F-4D97-AF65-F5344CB8AC3E}">
        <p14:creationId xmlns:p14="http://schemas.microsoft.com/office/powerpoint/2010/main" val="11016330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zato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9474945-2270-4ad5-8817-0e21fcef7236">
      <Terms xmlns="http://schemas.microsoft.com/office/infopath/2007/PartnerControls"/>
    </lcf76f155ced4ddcb4097134ff3c332f>
    <TaxCatchAll xmlns="6992dc9d-8abb-44d0-8683-093dc6be339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50C67FD6EA600542B996A86AAE887D85" ma:contentTypeVersion="17" ma:contentTypeDescription="Creare un nuovo documento." ma:contentTypeScope="" ma:versionID="dcf0c41f03c3084fe8ab577b48b27c55">
  <xsd:schema xmlns:xsd="http://www.w3.org/2001/XMLSchema" xmlns:xs="http://www.w3.org/2001/XMLSchema" xmlns:p="http://schemas.microsoft.com/office/2006/metadata/properties" xmlns:ns2="6992dc9d-8abb-44d0-8683-093dc6be3399" xmlns:ns3="59474945-2270-4ad5-8817-0e21fcef7236" targetNamespace="http://schemas.microsoft.com/office/2006/metadata/properties" ma:root="true" ma:fieldsID="d1dd0eeafcae3b854beef252e7bf2806" ns2:_="" ns3:_="">
    <xsd:import namespace="6992dc9d-8abb-44d0-8683-093dc6be3399"/>
    <xsd:import namespace="59474945-2270-4ad5-8817-0e21fcef72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92dc9d-8abb-44d0-8683-093dc6be3399"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98be9f10-d478-49ef-a4e7-8b7b100a268b}" ma:internalName="TaxCatchAll" ma:showField="CatchAllData" ma:web="6992dc9d-8abb-44d0-8683-093dc6be33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474945-2270-4ad5-8817-0e21fcef72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d327cc8c-0af7-43f1-af81-b340761e30e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BAB4A5-E6F2-4943-8856-BF58FEBFADA7}">
  <ds:schemaRefs>
    <ds:schemaRef ds:uri="http://schemas.microsoft.com/office/infopath/2007/PartnerControls"/>
    <ds:schemaRef ds:uri="http://purl.org/dc/dcmitype/"/>
    <ds:schemaRef ds:uri="http://schemas.microsoft.com/office/2006/documentManagement/types"/>
    <ds:schemaRef ds:uri="http://purl.org/dc/elements/1.1/"/>
    <ds:schemaRef ds:uri="http://schemas.microsoft.com/office/2006/metadata/properties"/>
    <ds:schemaRef ds:uri="6992dc9d-8abb-44d0-8683-093dc6be3399"/>
    <ds:schemaRef ds:uri="http://schemas.openxmlformats.org/package/2006/metadata/core-properties"/>
    <ds:schemaRef ds:uri="59474945-2270-4ad5-8817-0e21fcef7236"/>
    <ds:schemaRef ds:uri="http://www.w3.org/XML/1998/namespace"/>
    <ds:schemaRef ds:uri="http://purl.org/dc/terms/"/>
  </ds:schemaRefs>
</ds:datastoreItem>
</file>

<file path=customXml/itemProps2.xml><?xml version="1.0" encoding="utf-8"?>
<ds:datastoreItem xmlns:ds="http://schemas.openxmlformats.org/officeDocument/2006/customXml" ds:itemID="{EEC6D0C0-6A49-4096-83A1-0C6650AB8F83}">
  <ds:schemaRefs>
    <ds:schemaRef ds:uri="http://schemas.microsoft.com/sharepoint/v3/contenttype/forms"/>
  </ds:schemaRefs>
</ds:datastoreItem>
</file>

<file path=customXml/itemProps3.xml><?xml version="1.0" encoding="utf-8"?>
<ds:datastoreItem xmlns:ds="http://schemas.openxmlformats.org/officeDocument/2006/customXml" ds:itemID="{4119F35A-E4D6-4888-A473-8D2C654152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92dc9d-8abb-44d0-8683-093dc6be3399"/>
    <ds:schemaRef ds:uri="59474945-2270-4ad5-8817-0e21fcef72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806</TotalTime>
  <Words>600</Words>
  <Application>Microsoft Office PowerPoint</Application>
  <PresentationFormat>Widescreen</PresentationFormat>
  <Paragraphs>82</Paragraphs>
  <Slides>19</Slides>
  <Notes>0</Notes>
  <HiddenSlides>2</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19</vt:i4>
      </vt:variant>
    </vt:vector>
  </HeadingPairs>
  <TitlesOfParts>
    <vt:vector size="28" baseType="lpstr">
      <vt:lpstr>Arial</vt:lpstr>
      <vt:lpstr>Calibri</vt:lpstr>
      <vt:lpstr>DIN 2014 Extra Bold</vt:lpstr>
      <vt:lpstr>DIN 2014 Light</vt:lpstr>
      <vt:lpstr>Montserrat Medium</vt:lpstr>
      <vt:lpstr>Open Sans</vt:lpstr>
      <vt:lpstr>Times New Roman</vt:lpstr>
      <vt:lpstr>Wingdings</vt:lpstr>
      <vt:lpstr>Tema di Office</vt:lpstr>
      <vt:lpstr>PP CITTA’ and beyond  Massimo Milelli  1st September 2025, 27th COSMO General Meeting, Basel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Silvia  Porcu</dc:creator>
  <cp:lastModifiedBy>Massimo Milelli</cp:lastModifiedBy>
  <cp:revision>250</cp:revision>
  <dcterms:created xsi:type="dcterms:W3CDTF">2022-11-24T10:43:36Z</dcterms:created>
  <dcterms:modified xsi:type="dcterms:W3CDTF">2025-08-28T08:46:27Z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0x01010050C67FD6EA600542B996A86AAE887D85</vt:lpwstr>
  </property>
  <property fmtid="{D5CDD505-2E9C-101B-9397-08002B2CF9AE}" pid="3" name="MediaServiceImageTags">
    <vt:lpwstr/>
  </property>
</Properties>
</file>