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6" r:id="rId3"/>
    <p:sldId id="1717" r:id="rId4"/>
    <p:sldId id="619" r:id="rId5"/>
    <p:sldId id="615" r:id="rId6"/>
    <p:sldId id="618" r:id="rId7"/>
    <p:sldId id="287" r:id="rId8"/>
    <p:sldId id="1716" r:id="rId9"/>
    <p:sldId id="1710" r:id="rId10"/>
    <p:sldId id="337" r:id="rId11"/>
    <p:sldId id="1720" r:id="rId12"/>
    <p:sldId id="1723" r:id="rId13"/>
    <p:sldId id="1724" r:id="rId14"/>
    <p:sldId id="1722" r:id="rId15"/>
    <p:sldId id="1718" r:id="rId16"/>
    <p:sldId id="1719" r:id="rId17"/>
    <p:sldId id="283" r:id="rId18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69C4-5E0A-445E-BEE1-2C446A605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51281-CDDD-435A-AFD3-CAA780024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84B69-ED77-4EEB-97D3-254BA91B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D725F-385B-4A01-ACB1-5D5196FA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EE7D6-0D1E-4EB2-AC91-A28DC2FA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948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CA47-FC10-492A-B046-C10BDEEC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4F7BB-50BD-4C7F-972C-0D4E03394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5DD1-5690-4AE1-9DF7-225074F0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E4C7D-4749-4691-A32C-B83BF7C7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5461B-8A6A-46FB-B64B-CDAE7685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89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2B34C-50FE-4370-B525-D33CA6590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73C43-65A3-4723-BC1B-5DBF57581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9C39-61A6-4900-B159-2F4D3C04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683F8-6481-4BE5-84A2-88029CBF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1ED57-09AC-4476-9DF1-8BBA02AF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276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01B5-8980-4687-97C4-96F677AD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F3F9-CD2E-4459-B267-B36DA1FD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BA22C-A133-430E-85BA-D06B9A79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5C1F3-06DE-4D55-9765-3463AF4A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FCCAF-C377-4C17-9941-43F80A48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282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A2A6-01A7-4629-B5C9-D51EB8F4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EF8BA-AE8C-4B12-BAD5-E2EE39288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1801-0BF5-4013-A1FB-18E32E73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B5943-D1CB-4B74-BD9C-08B04910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4DE19-35E6-4ED4-BCFC-676AFDF4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988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9AB7-F0A0-4727-9E91-C56ADAFC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8BB83-1A9E-423B-9F94-72E791C1D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7B45B-3AA3-4966-A435-DE5B3821F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821CE-8826-4829-B4BF-4F5FF7F1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2864F-8A5E-4407-8F44-44B02974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BBCFF-E7EC-4661-8454-09ACAE74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905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89C6-4EBD-47AA-B3F7-14B4AD17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D9F98-09C5-4DE2-A472-4ED2C8AC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DCA07-5D87-4C7A-8014-1F9ECB71C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18612-5907-4BF0-9E4E-E82B905C1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5835F-2AC1-47EA-8650-831C7BDC9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90F7-B785-48BC-A01C-FBF03227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6693D-7BAC-45D4-A3B1-238E1008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3605-BD0E-4F84-AA73-2121AB5B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66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B90F-9D96-4666-9A8B-FE96ADA8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7BBF4-7FF1-4169-A461-0336DDB1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61278-F7AC-4E87-89C3-BA4933AC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67158-EFC7-40FD-83DE-631C4316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192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0ADD4-DDBB-4C00-A6BE-B8DE3647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7DB27-2C16-477F-BF86-6A2AE959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7BFA6-2DA7-4226-BE1D-02F885E8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245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A4E2-4CAE-44D2-A6B1-79DCA6AA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155FA-A7F7-4EC4-8BCE-1710A0A3E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8DCDF-EBF7-4422-981B-50B9F23BD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308AB-E4B9-4C56-8853-6D1BFB03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452F5-36DD-4F8C-836B-9FF4C71A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B850C-B7AA-4E84-9491-09A642E8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84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6F86-D8C7-4597-8AE3-A38D7F32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67376-D27A-477C-9D4B-4057B77EB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B36F5-1A96-4428-885B-82947BCA9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119D3-CCD5-4B98-B061-FBF435CC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39963-B02F-49E6-9B23-9F146583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F3D66-7978-4581-B446-BD9DB3AA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499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759ED8-84A9-4446-B7A4-FBBE16CD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87386-C7E2-4769-B631-80DE5480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035B-859D-4963-8B14-6EE0B1293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6DE1B-5345-4B18-AFE9-3EB099BED85D}" type="datetimeFigureOut">
              <a:rPr lang="he-IL" smtClean="0"/>
              <a:t>ט'/אלול/תשפ"ה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58A0B-4156-4EDB-AB8B-CA91C0D8D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0CB78-37F8-43A1-893F-D9F9AF60A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A9065-BD14-4BDF-9153-B222E62FE6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32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"/>
          <p:cNvSpPr txBox="1"/>
          <p:nvPr/>
        </p:nvSpPr>
        <p:spPr>
          <a:xfrm>
            <a:off x="1619944" y="32409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2800" b="1" dirty="0">
                <a:solidFill>
                  <a:prstClr val="black"/>
                </a:solidFill>
              </a:rPr>
              <a:t>Yoav Levi and Pavel Khain</a:t>
            </a:r>
          </a:p>
          <a:p>
            <a:pPr algn="ctr"/>
            <a:r>
              <a:rPr lang="de-DE" sz="2800" b="1" dirty="0">
                <a:solidFill>
                  <a:prstClr val="black"/>
                </a:solidFill>
              </a:rPr>
              <a:t>COSMO PP CITTA‘ Sep. 2025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3178" y="5019679"/>
            <a:ext cx="2028825" cy="1838325"/>
          </a:xfrm>
          <a:prstGeom prst="rect">
            <a:avLst/>
          </a:prstGeom>
        </p:spPr>
      </p:pic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5F6140F7-278B-4BF0-928E-F5DF6961F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5F6140F7-278B-4BF0-928E-F5DF6961F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row: Right 8">
            <a:extLst>
              <a:ext uri="{FF2B5EF4-FFF2-40B4-BE49-F238E27FC236}">
                <a16:creationId xmlns:a16="http://schemas.microsoft.com/office/drawing/2014/main" id="{A45D9334-830F-48A4-9BFA-9D351BC3C9B4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"/>
          <p:cNvSpPr txBox="1"/>
          <p:nvPr/>
        </p:nvSpPr>
        <p:spPr>
          <a:xfrm>
            <a:off x="1524000" y="1989638"/>
            <a:ext cx="9144000" cy="115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4400" dirty="0">
                <a:solidFill>
                  <a:srgbClr val="FF0000"/>
                </a:solidFill>
              </a:rPr>
              <a:t>CITTA status at IMS</a:t>
            </a:r>
            <a:endParaRPr lang="de-DE" sz="2475" dirty="0">
              <a:solidFill>
                <a:srgbClr val="FF0000"/>
              </a:solidFill>
            </a:endParaRPr>
          </a:p>
          <a:p>
            <a:pPr algn="ctr" rtl="0"/>
            <a:endParaRPr lang="de-DE" sz="2475" dirty="0">
              <a:solidFill>
                <a:prstClr val="black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593C25-64CB-4B7F-BAFB-A19A294ECB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1"/>
            <a:ext cx="3016054" cy="691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ADB1B5-4AB7-C062-6F21-DA8A0DE7F52E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0504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5F6140F7-278B-4BF0-928E-F5DF6961F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51026" imgH="896293" progId="Word.Picture.8">
                  <p:embed/>
                </p:oleObj>
              </mc:Choice>
              <mc:Fallback>
                <p:oleObj name="Picture" r:id="rId2" imgW="851026" imgH="896293" progId="Word.Picture.8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5F6140F7-278B-4BF0-928E-F5DF6961F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row: Right 8">
            <a:extLst>
              <a:ext uri="{FF2B5EF4-FFF2-40B4-BE49-F238E27FC236}">
                <a16:creationId xmlns:a16="http://schemas.microsoft.com/office/drawing/2014/main" id="{A45D9334-830F-48A4-9BFA-9D351BC3C9B4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593C25-64CB-4B7F-BAFB-A19A294EC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1"/>
            <a:ext cx="3016054" cy="691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ADB1B5-4AB7-C062-6F21-DA8A0DE7F52E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FB6224-3A1A-8B8F-74F1-F30FD2F4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and paved fraction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BDC20-833F-4D30-AC79-02F4670E2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9" y="1524128"/>
            <a:ext cx="3724581" cy="4413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5FB6B5-D76D-0CAF-B1D5-0F84091CD00E}"/>
              </a:ext>
            </a:extLst>
          </p:cNvPr>
          <p:cNvSpPr txBox="1"/>
          <p:nvPr/>
        </p:nvSpPr>
        <p:spPr>
          <a:xfrm>
            <a:off x="322827" y="1275721"/>
            <a:ext cx="23291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0</a:t>
            </a:r>
            <a:r>
              <a:rPr lang="en-US" dirty="0"/>
              <a:t> in DOM01.extpar.nc</a:t>
            </a:r>
            <a:endParaRPr lang="he-I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C67DDE-C91B-15CA-5C31-05241080C3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802"/>
          <a:stretch/>
        </p:blipFill>
        <p:spPr>
          <a:xfrm>
            <a:off x="8342323" y="1543812"/>
            <a:ext cx="2737454" cy="4281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BC3238-209D-2B2E-19B5-25C6ADC88EB4}"/>
              </a:ext>
            </a:extLst>
          </p:cNvPr>
          <p:cNvSpPr txBox="1"/>
          <p:nvPr/>
        </p:nvSpPr>
        <p:spPr>
          <a:xfrm>
            <a:off x="8199191" y="1239302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FR_PAVED NEW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7D18B-6031-26EE-F72D-E6EA14213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8966" y="1538124"/>
            <a:ext cx="2748389" cy="44252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9F3A87-11F5-0D93-9176-71D72F6376CE}"/>
              </a:ext>
            </a:extLst>
          </p:cNvPr>
          <p:cNvSpPr txBox="1"/>
          <p:nvPr/>
        </p:nvSpPr>
        <p:spPr>
          <a:xfrm>
            <a:off x="5023453" y="1258677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FR_PAVED </a:t>
            </a:r>
            <a:r>
              <a:rPr lang="en-US" dirty="0" err="1"/>
              <a:t>GlobCover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27CA0-3C0C-2DA8-DAFE-29B9828EEBD1}"/>
              </a:ext>
            </a:extLst>
          </p:cNvPr>
          <p:cNvSpPr txBox="1"/>
          <p:nvPr/>
        </p:nvSpPr>
        <p:spPr>
          <a:xfrm>
            <a:off x="65099" y="5797596"/>
            <a:ext cx="458196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Z0 Looks like FR_PAVED </a:t>
            </a:r>
            <a:r>
              <a:rPr lang="en-US" dirty="0" err="1">
                <a:solidFill>
                  <a:srgbClr val="FF0000"/>
                </a:solidFill>
              </a:rPr>
              <a:t>GlobCover</a:t>
            </a:r>
            <a:r>
              <a:rPr lang="en-US" dirty="0">
                <a:solidFill>
                  <a:srgbClr val="FF0000"/>
                </a:solidFill>
              </a:rPr>
              <a:t> (non urban)</a:t>
            </a:r>
          </a:p>
          <a:p>
            <a:r>
              <a:rPr lang="en-US" dirty="0"/>
              <a:t> </a:t>
            </a:r>
            <a:endParaRPr lang="he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96E5F-4FB7-C32A-7145-7A67C2370D06}"/>
              </a:ext>
            </a:extLst>
          </p:cNvPr>
          <p:cNvSpPr txBox="1"/>
          <p:nvPr/>
        </p:nvSpPr>
        <p:spPr>
          <a:xfrm>
            <a:off x="1694194" y="6130343"/>
            <a:ext cx="9323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Z</a:t>
            </a:r>
            <a:r>
              <a:rPr lang="en-US" sz="2800" baseline="-25000" dirty="0">
                <a:solidFill>
                  <a:srgbClr val="FF0000"/>
                </a:solidFill>
              </a:rPr>
              <a:t>0</a:t>
            </a:r>
            <a:r>
              <a:rPr lang="en-US" sz="2800" dirty="0">
                <a:solidFill>
                  <a:srgbClr val="FF0000"/>
                </a:solidFill>
              </a:rPr>
              <a:t> was not changed by mistake we discovered the city breeze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8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51026" imgH="896293" progId="Word.Picture.8">
                  <p:embed/>
                </p:oleObj>
              </mc:Choice>
              <mc:Fallback>
                <p:oleObj name="Picture" r:id="rId2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AB8EBA-EEC1-45F8-A18B-8F469857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UHI induced city breeze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CA126-EBD0-1957-AF1D-06CD49CDF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70413"/>
            <a:ext cx="5894171" cy="4553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AD0EFD-0360-8AE2-9460-1B237F2C6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3" y="1257000"/>
            <a:ext cx="5894171" cy="4494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731ED9-6AFC-6C0F-00E3-4CC445EC5D6F}"/>
              </a:ext>
            </a:extLst>
          </p:cNvPr>
          <p:cNvSpPr txBox="1"/>
          <p:nvPr/>
        </p:nvSpPr>
        <p:spPr>
          <a:xfrm>
            <a:off x="1625600" y="5864843"/>
            <a:ext cx="28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average wind speed 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F73F32-2278-1EFE-D6ED-264F1500F6F2}"/>
              </a:ext>
            </a:extLst>
          </p:cNvPr>
          <p:cNvSpPr txBox="1"/>
          <p:nvPr/>
        </p:nvSpPr>
        <p:spPr>
          <a:xfrm>
            <a:off x="3098800" y="1742139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Rural desert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0E097A-7402-0A1D-E018-6101E0C1798D}"/>
              </a:ext>
            </a:extLst>
          </p:cNvPr>
          <p:cNvSpPr txBox="1"/>
          <p:nvPr/>
        </p:nvSpPr>
        <p:spPr>
          <a:xfrm>
            <a:off x="9398000" y="170723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Jerusalem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DF4AF-D967-33F9-24C7-7B56E9839B38}"/>
              </a:ext>
            </a:extLst>
          </p:cNvPr>
          <p:cNvSpPr txBox="1"/>
          <p:nvPr/>
        </p:nvSpPr>
        <p:spPr>
          <a:xfrm>
            <a:off x="7332836" y="5928383"/>
            <a:ext cx="381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city breeze = 0.05 m/s (1.7%)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2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51026" imgH="896293" progId="Word.Picture.8">
                  <p:embed/>
                </p:oleObj>
              </mc:Choice>
              <mc:Fallback>
                <p:oleObj name="Picture" r:id="rId2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AB8EBA-EEC1-45F8-A18B-8F469857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Urban effect on Wind Speed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25EBF-8B34-7292-F298-98450AF0E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4" y="1327616"/>
            <a:ext cx="6126411" cy="4570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D9F23-679C-0DBF-F2FA-8B3FFC831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505" y="1216505"/>
            <a:ext cx="6126411" cy="46818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ACE322-660B-9BAA-86DB-B19224DFC22B}"/>
              </a:ext>
            </a:extLst>
          </p:cNvPr>
          <p:cNvSpPr txBox="1"/>
          <p:nvPr/>
        </p:nvSpPr>
        <p:spPr>
          <a:xfrm>
            <a:off x="1625600" y="5864843"/>
            <a:ext cx="28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average wind speed 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87981-25AF-8153-9BCF-A71C6276C026}"/>
              </a:ext>
            </a:extLst>
          </p:cNvPr>
          <p:cNvSpPr txBox="1"/>
          <p:nvPr/>
        </p:nvSpPr>
        <p:spPr>
          <a:xfrm>
            <a:off x="3693202" y="1815644"/>
            <a:ext cx="51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D69BB-929A-F8AB-9067-1590DBFC7F66}"/>
              </a:ext>
            </a:extLst>
          </p:cNvPr>
          <p:cNvSpPr txBox="1"/>
          <p:nvPr/>
        </p:nvSpPr>
        <p:spPr>
          <a:xfrm>
            <a:off x="9408160" y="1742139"/>
            <a:ext cx="88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Tel Aviv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C8602C-A1C0-324C-C01A-4AE0C8A6303C}"/>
              </a:ext>
            </a:extLst>
          </p:cNvPr>
          <p:cNvSpPr txBox="1"/>
          <p:nvPr/>
        </p:nvSpPr>
        <p:spPr>
          <a:xfrm>
            <a:off x="7140924" y="6011371"/>
            <a:ext cx="381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city breeze = 0.08 m/s (3.7%)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0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51026" imgH="896293" progId="Word.Picture.8">
                  <p:embed/>
                </p:oleObj>
              </mc:Choice>
              <mc:Fallback>
                <p:oleObj name="Picture" r:id="rId2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792606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AB8EBA-EEC1-45F8-A18B-8F469857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28744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Did we find a measure for the city breeze?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D85C7-8C14-4E8E-A898-3E1739F33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0" y="1340612"/>
            <a:ext cx="10322560" cy="42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7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51026" imgH="896293" progId="Word.Picture.8">
                  <p:embed/>
                </p:oleObj>
              </mc:Choice>
              <mc:Fallback>
                <p:oleObj name="Picture" r:id="rId2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AB8EBA-EEC1-45F8-A18B-8F469857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030" y="-513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Summary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52121D-C551-0EE5-82DC-760D68E9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40" y="1815644"/>
            <a:ext cx="10515600" cy="2538020"/>
          </a:xfrm>
        </p:spPr>
        <p:txBody>
          <a:bodyPr/>
          <a:lstStyle/>
          <a:p>
            <a:r>
              <a:rPr lang="en-US" dirty="0"/>
              <a:t>Should we use </a:t>
            </a:r>
            <a:r>
              <a:rPr lang="en-US" dirty="0" err="1"/>
              <a:t>Ecoclimap</a:t>
            </a:r>
            <a:r>
              <a:rPr lang="en-US" dirty="0"/>
              <a:t>-SG for correct Z</a:t>
            </a:r>
            <a:r>
              <a:rPr lang="en-US" baseline="-25000" dirty="0"/>
              <a:t>0</a:t>
            </a:r>
            <a:r>
              <a:rPr lang="en-US" dirty="0"/>
              <a:t> in urban areas?</a:t>
            </a:r>
          </a:p>
          <a:p>
            <a:r>
              <a:rPr lang="en-GB" dirty="0"/>
              <a:t>Next?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C9D8A-DC98-3DA7-32BA-BB96FD74A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972" y="2788049"/>
            <a:ext cx="5043587" cy="350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51026" imgH="896293" progId="Word.Picture.8">
                  <p:embed/>
                </p:oleObj>
              </mc:Choice>
              <mc:Fallback>
                <p:oleObj name="Picture" r:id="rId2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38200" y="1770155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AB8EBA-EEC1-45F8-A18B-8F469857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Thanks for the attention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5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51026" imgH="896293" progId="Word.Picture.8">
                  <p:embed/>
                </p:oleObj>
              </mc:Choice>
              <mc:Fallback>
                <p:oleObj name="Picture" r:id="rId2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AB8EBA-EEC1-45F8-A18B-8F469857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Wind Speed Verification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28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3E49A6-7E10-4F34-96D0-756583012836}"/>
              </a:ext>
            </a:extLst>
          </p:cNvPr>
          <p:cNvSpPr txBox="1"/>
          <p:nvPr/>
        </p:nvSpPr>
        <p:spPr>
          <a:xfrm>
            <a:off x="838986" y="6240990"/>
            <a:ext cx="105183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Classes 27, 28, 29, 32 are partially urban. Taking them as 1 leads to overestimation in Urban fraction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3B026-550E-4BC0-A4FF-B2B5E99FF753}"/>
              </a:ext>
            </a:extLst>
          </p:cNvPr>
          <p:cNvSpPr/>
          <p:nvPr/>
        </p:nvSpPr>
        <p:spPr>
          <a:xfrm>
            <a:off x="4389234" y="1641847"/>
            <a:ext cx="2247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ECOCLIMAP-SG (300m resolution)</a:t>
            </a:r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14ED8-0F2D-47F2-AFC8-2E1C84735808}"/>
              </a:ext>
            </a:extLst>
          </p:cNvPr>
          <p:cNvSpPr/>
          <p:nvPr/>
        </p:nvSpPr>
        <p:spPr>
          <a:xfrm>
            <a:off x="4101458" y="680297"/>
            <a:ext cx="282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Carmela </a:t>
            </a:r>
            <a:r>
              <a:rPr lang="en-US" dirty="0" err="1">
                <a:solidFill>
                  <a:srgbClr val="1D2228"/>
                </a:solidFill>
                <a:latin typeface="Helvetica Neue"/>
              </a:rPr>
              <a:t>Apreda</a:t>
            </a:r>
            <a:r>
              <a:rPr lang="en-US" dirty="0">
                <a:solidFill>
                  <a:srgbClr val="1D2228"/>
                </a:solidFill>
                <a:latin typeface="Helvetica Neue"/>
              </a:rPr>
              <a:t> (CMCC)</a:t>
            </a:r>
            <a:endParaRPr lang="en-IL" dirty="0">
              <a:solidFill>
                <a:srgbClr val="1D2228"/>
              </a:solidFill>
              <a:latin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EE1FE-1349-4303-B49D-50BB66DA77E1}"/>
              </a:ext>
            </a:extLst>
          </p:cNvPr>
          <p:cNvSpPr/>
          <p:nvPr/>
        </p:nvSpPr>
        <p:spPr>
          <a:xfrm>
            <a:off x="4389234" y="2880396"/>
            <a:ext cx="2247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Roni </a:t>
            </a:r>
            <a:r>
              <a:rPr lang="en-US" dirty="0" err="1">
                <a:solidFill>
                  <a:srgbClr val="1D2228"/>
                </a:solidFill>
                <a:latin typeface="Helvetica Neue"/>
              </a:rPr>
              <a:t>Drori</a:t>
            </a:r>
            <a:r>
              <a:rPr lang="en-US" dirty="0">
                <a:solidFill>
                  <a:srgbClr val="1D2228"/>
                </a:solidFill>
                <a:latin typeface="Helvetica Neue"/>
              </a:rPr>
              <a:t> (IMS)</a:t>
            </a:r>
            <a:endParaRPr lang="en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8F4BD-F852-48E4-BF2C-47D125A6C239}"/>
              </a:ext>
            </a:extLst>
          </p:cNvPr>
          <p:cNvSpPr/>
          <p:nvPr/>
        </p:nvSpPr>
        <p:spPr>
          <a:xfrm>
            <a:off x="4339149" y="3841946"/>
            <a:ext cx="23472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Urban classes 24-33 </a:t>
            </a:r>
          </a:p>
          <a:p>
            <a:pPr algn="ctr"/>
            <a:r>
              <a:rPr lang="en-US" sz="2800" b="1" dirty="0">
                <a:solidFill>
                  <a:srgbClr val="1D2228"/>
                </a:solidFill>
                <a:latin typeface="Helvetica Neue"/>
              </a:rPr>
              <a:t>↓</a:t>
            </a:r>
          </a:p>
          <a:p>
            <a:pPr algn="ctr"/>
            <a:r>
              <a:rPr lang="en-US" dirty="0" err="1">
                <a:solidFill>
                  <a:srgbClr val="1D2228"/>
                </a:solidFill>
                <a:latin typeface="Helvetica Neue"/>
              </a:rPr>
              <a:t>GlobCover</a:t>
            </a:r>
            <a:r>
              <a:rPr lang="en-US" dirty="0">
                <a:solidFill>
                  <a:srgbClr val="1D2228"/>
                </a:solidFill>
                <a:latin typeface="Helvetica Neue"/>
              </a:rPr>
              <a:t> class 19</a:t>
            </a:r>
          </a:p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on triangular grid</a:t>
            </a:r>
            <a:endParaRPr lang="en-IL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5FBC9C2-46AA-4C50-98F7-A1BE75D62671}"/>
              </a:ext>
            </a:extLst>
          </p:cNvPr>
          <p:cNvSpPr/>
          <p:nvPr/>
        </p:nvSpPr>
        <p:spPr>
          <a:xfrm>
            <a:off x="5267689" y="1163130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8BC0792-210D-4EA2-ACCF-606DFF917ADF}"/>
              </a:ext>
            </a:extLst>
          </p:cNvPr>
          <p:cNvSpPr/>
          <p:nvPr/>
        </p:nvSpPr>
        <p:spPr>
          <a:xfrm>
            <a:off x="5267689" y="2401679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8015591-385A-45D0-AB4A-00376476FE06}"/>
              </a:ext>
            </a:extLst>
          </p:cNvPr>
          <p:cNvSpPr/>
          <p:nvPr/>
        </p:nvSpPr>
        <p:spPr>
          <a:xfrm>
            <a:off x="5267689" y="3359113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F26507-92BB-41E8-AF3D-E955B116B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04" y="165807"/>
            <a:ext cx="3153215" cy="5772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4CE1FE-2975-4A4E-A33D-D99B2D4AE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02"/>
          <a:stretch/>
        </p:blipFill>
        <p:spPr>
          <a:xfrm>
            <a:off x="7802767" y="552495"/>
            <a:ext cx="3052084" cy="47731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18E6E1-B142-435F-AE2E-CC86C943F298}"/>
              </a:ext>
            </a:extLst>
          </p:cNvPr>
          <p:cNvSpPr txBox="1"/>
          <p:nvPr/>
        </p:nvSpPr>
        <p:spPr>
          <a:xfrm>
            <a:off x="7719348" y="165807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FR_PAVED NEW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9D8D929-BD21-406E-AFCA-A6B2395D8394}"/>
              </a:ext>
            </a:extLst>
          </p:cNvPr>
          <p:cNvSpPr/>
          <p:nvPr/>
        </p:nvSpPr>
        <p:spPr>
          <a:xfrm rot="16200000">
            <a:off x="6924505" y="4518528"/>
            <a:ext cx="490194" cy="704149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6EEA5-F423-4FB9-9496-99FB20646497}"/>
              </a:ext>
            </a:extLst>
          </p:cNvPr>
          <p:cNvSpPr txBox="1"/>
          <p:nvPr/>
        </p:nvSpPr>
        <p:spPr>
          <a:xfrm>
            <a:off x="8396908" y="994609"/>
            <a:ext cx="5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sea</a:t>
            </a:r>
          </a:p>
        </p:txBody>
      </p:sp>
    </p:spTree>
    <p:extLst>
      <p:ext uri="{BB962C8B-B14F-4D97-AF65-F5344CB8AC3E}">
        <p14:creationId xmlns:p14="http://schemas.microsoft.com/office/powerpoint/2010/main" val="34292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5F6140F7-278B-4BF0-928E-F5DF6961F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51026" imgH="896293" progId="Word.Picture.8">
                  <p:embed/>
                </p:oleObj>
              </mc:Choice>
              <mc:Fallback>
                <p:oleObj name="Picture" r:id="rId2" imgW="851026" imgH="896293" progId="Word.Picture.8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5F6140F7-278B-4BF0-928E-F5DF6961F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row: Right 8">
            <a:extLst>
              <a:ext uri="{FF2B5EF4-FFF2-40B4-BE49-F238E27FC236}">
                <a16:creationId xmlns:a16="http://schemas.microsoft.com/office/drawing/2014/main" id="{A45D9334-830F-48A4-9BFA-9D351BC3C9B4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593C25-64CB-4B7F-BAFB-A19A294EC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1"/>
            <a:ext cx="3016054" cy="69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E55C5-AC0E-4043-A112-29BC2EBF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91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Previously on Città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3B56-6C18-44A1-A4DC-7EDA20593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urban parametrization is operational since 30.7.2023.</a:t>
            </a:r>
          </a:p>
          <a:p>
            <a:r>
              <a:rPr lang="en-US" dirty="0"/>
              <a:t>2 identical hindcast runs one with urban parametrization and the other without for the year 2024.</a:t>
            </a:r>
          </a:p>
          <a:p>
            <a:r>
              <a:rPr lang="en-US" dirty="0"/>
              <a:t>Due to reproducibility problem it is difficult to compare.</a:t>
            </a:r>
          </a:p>
          <a:p>
            <a:r>
              <a:rPr lang="en-US" dirty="0"/>
              <a:t>Wind verified against upper air Lidar observation in Jerusalem.</a:t>
            </a:r>
          </a:p>
          <a:p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7D13F-971D-8F52-9C5B-670CB53BD45A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006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5F6140F7-278B-4BF0-928E-F5DF6961F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51026" imgH="896293" progId="Word.Picture.8">
                  <p:embed/>
                </p:oleObj>
              </mc:Choice>
              <mc:Fallback>
                <p:oleObj name="Picture" r:id="rId2" imgW="851026" imgH="896293" progId="Word.Picture.8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5F6140F7-278B-4BF0-928E-F5DF6961F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row: Right 8">
            <a:extLst>
              <a:ext uri="{FF2B5EF4-FFF2-40B4-BE49-F238E27FC236}">
                <a16:creationId xmlns:a16="http://schemas.microsoft.com/office/drawing/2014/main" id="{A45D9334-830F-48A4-9BFA-9D351BC3C9B4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593C25-64CB-4B7F-BAFB-A19A294EC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1"/>
            <a:ext cx="3016054" cy="691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E0456-A1A8-4B2B-8E9B-F75ED5506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311" y="-5131"/>
            <a:ext cx="8696325" cy="6677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978CE3-C325-49DC-B94B-9B6020B995EC}"/>
              </a:ext>
            </a:extLst>
          </p:cNvPr>
          <p:cNvSpPr txBox="1"/>
          <p:nvPr/>
        </p:nvSpPr>
        <p:spPr>
          <a:xfrm>
            <a:off x="152112" y="1529165"/>
            <a:ext cx="3525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Is there a reproducible problem?</a:t>
            </a:r>
          </a:p>
          <a:p>
            <a:r>
              <a:rPr lang="en-US" dirty="0">
                <a:solidFill>
                  <a:srgbClr val="FF0000"/>
                </a:solidFill>
              </a:rPr>
              <a:t>Low correlation over the sea -&gt;</a:t>
            </a:r>
          </a:p>
          <a:p>
            <a:r>
              <a:rPr lang="en-US" dirty="0">
                <a:solidFill>
                  <a:srgbClr val="FF0000"/>
                </a:solidFill>
              </a:rPr>
              <a:t>suspect INTEL + OPEN-MP on ATOS</a:t>
            </a:r>
          </a:p>
          <a:p>
            <a:r>
              <a:rPr lang="en-US" dirty="0">
                <a:solidFill>
                  <a:srgbClr val="FF0000"/>
                </a:solidFill>
              </a:rPr>
              <a:t> may bias the results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F64D8-9E58-48ED-A486-7794860A7056}"/>
              </a:ext>
            </a:extLst>
          </p:cNvPr>
          <p:cNvSpPr txBox="1"/>
          <p:nvPr/>
        </p:nvSpPr>
        <p:spPr>
          <a:xfrm>
            <a:off x="7821473" y="685906"/>
            <a:ext cx="157767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Non-Urban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C3FD1-CADD-2216-79A8-D884F93BCB5B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08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9E6F-4C45-49DB-8CE7-72B27590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Intel (</a:t>
            </a:r>
            <a:r>
              <a:rPr lang="en-US" dirty="0" err="1">
                <a:solidFill>
                  <a:srgbClr val="FF0000"/>
                </a:solidFill>
              </a:rPr>
              <a:t>Uli</a:t>
            </a:r>
            <a:r>
              <a:rPr lang="en-US" dirty="0">
                <a:solidFill>
                  <a:srgbClr val="FF0000"/>
                </a:solidFill>
              </a:rPr>
              <a:t>)  </a:t>
            </a:r>
            <a:r>
              <a:rPr lang="en-US" dirty="0" err="1">
                <a:solidFill>
                  <a:srgbClr val="FF0000"/>
                </a:solidFill>
              </a:rPr>
              <a:t>ecRad</a:t>
            </a:r>
            <a:r>
              <a:rPr lang="en-US" dirty="0">
                <a:solidFill>
                  <a:srgbClr val="FF0000"/>
                </a:solidFill>
              </a:rPr>
              <a:t> with OMP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3C13E-FA8C-48E7-9103-7AB7287A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073" y="0"/>
            <a:ext cx="1403927" cy="13386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E087FE-9769-4A8C-8129-DEF3E8C68796}"/>
              </a:ext>
            </a:extLst>
          </p:cNvPr>
          <p:cNvCxnSpPr/>
          <p:nvPr/>
        </p:nvCxnSpPr>
        <p:spPr>
          <a:xfrm>
            <a:off x="0" y="1403927"/>
            <a:ext cx="1219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A6FF42E-7186-47F1-9D0E-882BC7700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8173" y="1403927"/>
            <a:ext cx="5264727" cy="5252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86E16-C39C-4DD8-9FE7-224AA91AB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1"/>
            <a:ext cx="3016054" cy="691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1F8CB1-9BDC-4C95-94BF-54CD4A26E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62" y="1759743"/>
            <a:ext cx="5696199" cy="3614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D08CA0-5F47-9B00-2ACE-7423C3D55C32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570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9E6F-4C45-49DB-8CE7-72B27590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91" y="78364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Solution</a:t>
            </a:r>
            <a:r>
              <a:rPr lang="en-US" dirty="0">
                <a:solidFill>
                  <a:srgbClr val="FF0000"/>
                </a:solidFill>
              </a:rPr>
              <a:t>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Remove the OMP from </a:t>
            </a:r>
            <a:r>
              <a:rPr lang="en-US" dirty="0" err="1">
                <a:solidFill>
                  <a:srgbClr val="FF0000"/>
                </a:solidFill>
              </a:rPr>
              <a:t>ecRad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3C13E-FA8C-48E7-9103-7AB7287A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073" y="0"/>
            <a:ext cx="1403927" cy="13386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E087FE-9769-4A8C-8129-DEF3E8C68796}"/>
              </a:ext>
            </a:extLst>
          </p:cNvPr>
          <p:cNvCxnSpPr/>
          <p:nvPr/>
        </p:nvCxnSpPr>
        <p:spPr>
          <a:xfrm>
            <a:off x="0" y="1403927"/>
            <a:ext cx="1219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9C968C-ECD2-4900-9EC4-2DD79154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4"/>
            <a:ext cx="10515600" cy="48698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/>
              <a:t>substitute all  !$OMP  -&gt; ! !$OMP in these files (add exclamation mark):</a:t>
            </a:r>
          </a:p>
          <a:p>
            <a:r>
              <a:rPr lang="en-GB" dirty="0" err="1"/>
              <a:t>atm_phy_nwp</a:t>
            </a:r>
            <a:r>
              <a:rPr lang="en-GB" dirty="0"/>
              <a:t>/mo_nwp_ecrad_interface.f90</a:t>
            </a:r>
          </a:p>
          <a:p>
            <a:r>
              <a:rPr lang="en-GB" dirty="0"/>
              <a:t>externals/</a:t>
            </a:r>
            <a:r>
              <a:rPr lang="en-GB" dirty="0" err="1"/>
              <a:t>ecrad</a:t>
            </a:r>
            <a:r>
              <a:rPr lang="en-GB" dirty="0"/>
              <a:t>/radiation/radiation_save.F90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output:</a:t>
            </a:r>
          </a:p>
          <a:p>
            <a:r>
              <a:rPr lang="en-US" dirty="0" err="1"/>
              <a:t>src</a:t>
            </a:r>
            <a:r>
              <a:rPr lang="en-US" dirty="0"/>
              <a:t>/io/shared/mo_name_list_output.f90</a:t>
            </a:r>
          </a:p>
          <a:p>
            <a:r>
              <a:rPr lang="en-US" dirty="0" err="1"/>
              <a:t>src</a:t>
            </a:r>
            <a:r>
              <a:rPr lang="en-US" dirty="0"/>
              <a:t>/io/shared/mo_post_op.f90</a:t>
            </a:r>
          </a:p>
          <a:p>
            <a:r>
              <a:rPr lang="en-US" dirty="0" err="1"/>
              <a:t>src</a:t>
            </a:r>
            <a:r>
              <a:rPr lang="en-US" dirty="0"/>
              <a:t>/io/shared/mo_util_cdi.f90</a:t>
            </a:r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Aptos" panose="020F0502020204030204" pitchFamily="34" charset="0"/>
              </a:rPr>
              <a:t>src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F0502020204030204" pitchFamily="34" charset="0"/>
              </a:rPr>
              <a:t>/include/omp_definitions.inc </a:t>
            </a:r>
            <a:r>
              <a:rPr lang="en-US" dirty="0"/>
              <a:t> does not work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Final tuning is still required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86E16-C39C-4DD8-9FE7-224AA91AB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1"/>
            <a:ext cx="3016054" cy="691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48376-F8A8-F3CE-8ABA-F7664BE12C9D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6E059F-AA1A-F501-BDAB-E86620BC4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607" y="2659112"/>
            <a:ext cx="8961393" cy="12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6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9E6F-4C45-49DB-8CE7-72B27590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-224155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experiments</a:t>
            </a:r>
            <a:endParaRPr lang="he-IL" u="sng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3C13E-FA8C-48E7-9103-7AB7287A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073" y="0"/>
            <a:ext cx="1403927" cy="13386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E087FE-9769-4A8C-8129-DEF3E8C68796}"/>
              </a:ext>
            </a:extLst>
          </p:cNvPr>
          <p:cNvCxnSpPr/>
          <p:nvPr/>
        </p:nvCxnSpPr>
        <p:spPr>
          <a:xfrm>
            <a:off x="0" y="1403927"/>
            <a:ext cx="1219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0A86E16-C39C-4DD8-9FE7-224AA91AB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1"/>
            <a:ext cx="3016054" cy="69103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65BA12-F1AD-46C6-B5FF-57AB5FFC1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548496"/>
              </p:ext>
            </p:extLst>
          </p:nvPr>
        </p:nvGraphicFramePr>
        <p:xfrm>
          <a:off x="22364" y="1228158"/>
          <a:ext cx="12191999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365">
                  <a:extLst>
                    <a:ext uri="{9D8B030D-6E8A-4147-A177-3AD203B41FA5}">
                      <a16:colId xmlns:a16="http://schemas.microsoft.com/office/drawing/2014/main" val="4140443895"/>
                    </a:ext>
                  </a:extLst>
                </a:gridCol>
                <a:gridCol w="866684">
                  <a:extLst>
                    <a:ext uri="{9D8B030D-6E8A-4147-A177-3AD203B41FA5}">
                      <a16:colId xmlns:a16="http://schemas.microsoft.com/office/drawing/2014/main" val="1092683372"/>
                    </a:ext>
                  </a:extLst>
                </a:gridCol>
                <a:gridCol w="1652347">
                  <a:extLst>
                    <a:ext uri="{9D8B030D-6E8A-4147-A177-3AD203B41FA5}">
                      <a16:colId xmlns:a16="http://schemas.microsoft.com/office/drawing/2014/main" val="3651417150"/>
                    </a:ext>
                  </a:extLst>
                </a:gridCol>
                <a:gridCol w="1289461">
                  <a:extLst>
                    <a:ext uri="{9D8B030D-6E8A-4147-A177-3AD203B41FA5}">
                      <a16:colId xmlns:a16="http://schemas.microsoft.com/office/drawing/2014/main" val="166649767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89934841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023245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283047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nodes</a:t>
                      </a:r>
                      <a:endParaRPr lang="en-GB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Reproducible</a:t>
                      </a:r>
                      <a:endParaRPr lang="en-GB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Run time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Ratio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SBU</a:t>
                      </a:r>
                      <a:r>
                        <a:rPr lang="en-US" sz="20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en-GB" sz="20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Ratio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0310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Intel+openMP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he-IL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00:04:13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613.99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he-IL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52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GNU w/o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openMP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he-IL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00:13:05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1905.06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he-IL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640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GNU+openMP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he-IL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00:05:51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851.82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1.39</a:t>
                      </a:r>
                      <a:endParaRPr lang="he-IL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174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 w/o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openMP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he-IL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00:08:5</a:t>
                      </a:r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1288.65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he-IL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942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 </a:t>
                      </a:r>
                      <a:r>
                        <a:rPr lang="en-US" sz="2400" dirty="0">
                          <a:latin typeface="+mn-lt"/>
                        </a:rPr>
                        <a:t>threads-per-core=1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he-IL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0:03:02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883.37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1.42</a:t>
                      </a:r>
                      <a:endParaRPr lang="he-IL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216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Intel+openMP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00:20:18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4.81</a:t>
                      </a:r>
                      <a:endParaRPr lang="en-GB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738.971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</a:t>
                      </a:r>
                      <a:endParaRPr lang="he-IL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9477107"/>
                  </a:ext>
                </a:extLst>
              </a:tr>
              <a:tr h="28458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Intel+openMP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RRTM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0:03:58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577.586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  <a:endParaRPr lang="he-IL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5837530"/>
                  </a:ext>
                </a:extLst>
              </a:tr>
              <a:tr h="3226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 </a:t>
                      </a:r>
                      <a:r>
                        <a:rPr lang="en-GB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ecrad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w/o OpenMP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GB" sz="2400" b="1" i="0" u="sng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0:04:39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677.086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  <a:endParaRPr lang="he-IL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7026050"/>
                  </a:ext>
                </a:extLst>
              </a:tr>
              <a:tr h="3226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Intel-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llvm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Uli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+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openMP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GB" sz="2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0:04:06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597.001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5382303"/>
                  </a:ext>
                </a:extLst>
              </a:tr>
              <a:tr h="3226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Intel-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llvm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ecrad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w/o OpenMP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GB" sz="2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0:04:46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694.074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9986708"/>
                  </a:ext>
                </a:extLst>
              </a:tr>
              <a:tr h="3226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Intel-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llvm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(Matan)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ecrad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w/o OpenMP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GB" sz="2400" b="1" i="0" u="sng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0:04:15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  <a:endParaRPr lang="he-IL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626.123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</a:t>
                      </a:r>
                      <a:endParaRPr lang="he-IL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8357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D62B10-F0BB-11CD-0A85-48F1482E3BE3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27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5F6140F7-278B-4BF0-928E-F5DF6961F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51026" imgH="896293" progId="Word.Picture.8">
                  <p:embed/>
                </p:oleObj>
              </mc:Choice>
              <mc:Fallback>
                <p:oleObj name="Picture" r:id="rId2" imgW="851026" imgH="896293" progId="Word.Picture.8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5F6140F7-278B-4BF0-928E-F5DF6961F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row: Right 8">
            <a:extLst>
              <a:ext uri="{FF2B5EF4-FFF2-40B4-BE49-F238E27FC236}">
                <a16:creationId xmlns:a16="http://schemas.microsoft.com/office/drawing/2014/main" id="{A45D9334-830F-48A4-9BFA-9D351BC3C9B4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593C25-64CB-4B7F-BAFB-A19A294EC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1"/>
            <a:ext cx="3016054" cy="691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ADB1B5-4AB7-C062-6F21-DA8A0DE7F52E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A90D1-C922-0BC9-9F9F-D8D17BE5C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166" y="1555457"/>
            <a:ext cx="9626693" cy="40605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147E49-640B-1F2F-20FA-8073D898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427" y="23124"/>
            <a:ext cx="463804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Urban vs. no Urban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22" descr="‫המכון למחקר ביולוגי בישראל – ויקיפדיה‬‎">
            <a:extLst>
              <a:ext uri="{FF2B5EF4-FFF2-40B4-BE49-F238E27FC236}">
                <a16:creationId xmlns:a16="http://schemas.microsoft.com/office/drawing/2014/main" id="{D83A48B2-FC24-4179-6942-B183E2F3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440" y="92404"/>
            <a:ext cx="1036320" cy="9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691BEF-B0DF-3586-D5D9-5A4DCA09A33B}"/>
              </a:ext>
            </a:extLst>
          </p:cNvPr>
          <p:cNvSpPr txBox="1"/>
          <p:nvPr/>
        </p:nvSpPr>
        <p:spPr>
          <a:xfrm>
            <a:off x="9870440" y="1158955"/>
            <a:ext cx="15870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Sigalit Berkovic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F2586-70DC-769C-90DD-C955CEF6A0C2}"/>
              </a:ext>
            </a:extLst>
          </p:cNvPr>
          <p:cNvSpPr txBox="1"/>
          <p:nvPr/>
        </p:nvSpPr>
        <p:spPr>
          <a:xfrm>
            <a:off x="964166" y="5757698"/>
            <a:ext cx="10248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Urban parametrization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wind speed by less than 0.5 m/s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most of the effect at the lowest level at night. The sea breeze?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9C98E-E9D0-EE1E-90A9-E85B6295B2F0}"/>
              </a:ext>
            </a:extLst>
          </p:cNvPr>
          <p:cNvSpPr txBox="1"/>
          <p:nvPr/>
        </p:nvSpPr>
        <p:spPr>
          <a:xfrm>
            <a:off x="321041" y="2267829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km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069EE72-B1C4-8CCB-B42E-10EC7AF53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086" y="4204268"/>
            <a:ext cx="5890770" cy="25757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48E87B-24D2-862C-F06E-77F1954EE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17" y="1216506"/>
            <a:ext cx="7241082" cy="3064458"/>
          </a:xfrm>
          <a:prstGeom prst="rect">
            <a:avLst/>
          </a:prstGeom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AB8EBA-EEC1-45F8-A18B-8F469857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Temp. Verification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Bet Dagan sonde</a:t>
            </a:r>
            <a:endParaRPr lang="he-IL" sz="36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F0AEEB-6BDA-48FC-BCE6-A1E9C6C013EB}"/>
              </a:ext>
            </a:extLst>
          </p:cNvPr>
          <p:cNvCxnSpPr>
            <a:cxnSpLocks/>
          </p:cNvCxnSpPr>
          <p:nvPr/>
        </p:nvCxnSpPr>
        <p:spPr>
          <a:xfrm>
            <a:off x="6690447" y="1333258"/>
            <a:ext cx="0" cy="266007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97AAC4-90A1-47D9-845F-09C300D663AE}"/>
              </a:ext>
            </a:extLst>
          </p:cNvPr>
          <p:cNvSpPr txBox="1"/>
          <p:nvPr/>
        </p:nvSpPr>
        <p:spPr>
          <a:xfrm>
            <a:off x="8697462" y="1278540"/>
            <a:ext cx="13463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Jan. night ---</a:t>
            </a:r>
          </a:p>
          <a:p>
            <a:r>
              <a:rPr lang="en-US" dirty="0">
                <a:solidFill>
                  <a:srgbClr val="002060"/>
                </a:solidFill>
              </a:rPr>
              <a:t>Jan. day   </a:t>
            </a:r>
          </a:p>
          <a:p>
            <a:r>
              <a:rPr lang="en-US" dirty="0">
                <a:solidFill>
                  <a:srgbClr val="FF0000"/>
                </a:solidFill>
              </a:rPr>
              <a:t>Feb.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D67E7-451A-4827-A2F5-5257595B3991}"/>
              </a:ext>
            </a:extLst>
          </p:cNvPr>
          <p:cNvSpPr txBox="1"/>
          <p:nvPr/>
        </p:nvSpPr>
        <p:spPr>
          <a:xfrm>
            <a:off x="962980" y="1364801"/>
            <a:ext cx="6431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 km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71063C-37B9-4A97-91E1-53FAC52E9170}"/>
              </a:ext>
            </a:extLst>
          </p:cNvPr>
          <p:cNvSpPr txBox="1"/>
          <p:nvPr/>
        </p:nvSpPr>
        <p:spPr>
          <a:xfrm>
            <a:off x="9032240" y="2800273"/>
            <a:ext cx="2928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Mostly negative bias that increase with height </a:t>
            </a:r>
            <a:endParaRPr lang="he-IL" sz="2000" dirty="0">
              <a:solidFill>
                <a:srgbClr val="FF0000"/>
              </a:solidFill>
            </a:endParaRPr>
          </a:p>
        </p:txBody>
      </p:sp>
      <p:pic>
        <p:nvPicPr>
          <p:cNvPr id="61462" name="Picture 22" descr="‫המכון למחקר ביולוגי בישראל – ויקיפדיה‬‎">
            <a:extLst>
              <a:ext uri="{FF2B5EF4-FFF2-40B4-BE49-F238E27FC236}">
                <a16:creationId xmlns:a16="http://schemas.microsoft.com/office/drawing/2014/main" id="{1BE536E5-4F12-4183-BB36-2FD6A560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440" y="92404"/>
            <a:ext cx="1036320" cy="9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B94F60-2317-4F2C-B1CC-B158B1321701}"/>
              </a:ext>
            </a:extLst>
          </p:cNvPr>
          <p:cNvSpPr txBox="1"/>
          <p:nvPr/>
        </p:nvSpPr>
        <p:spPr>
          <a:xfrm>
            <a:off x="10159423" y="1157862"/>
            <a:ext cx="15870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Sigalit Berkovic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4F1A2F-2D1B-4CB6-82FC-6E214F05503C}"/>
              </a:ext>
            </a:extLst>
          </p:cNvPr>
          <p:cNvCxnSpPr/>
          <p:nvPr/>
        </p:nvCxnSpPr>
        <p:spPr>
          <a:xfrm>
            <a:off x="9571644" y="1740205"/>
            <a:ext cx="29879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6698FE-8CA2-09A4-6F80-DD2B408BEBA1}"/>
              </a:ext>
            </a:extLst>
          </p:cNvPr>
          <p:cNvCxnSpPr>
            <a:cxnSpLocks/>
          </p:cNvCxnSpPr>
          <p:nvPr/>
        </p:nvCxnSpPr>
        <p:spPr>
          <a:xfrm flipH="1">
            <a:off x="7031928" y="5194201"/>
            <a:ext cx="492908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CCE1038-E98C-9B4B-A195-B2A3FADCCA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4" y="4110885"/>
            <a:ext cx="5761219" cy="2682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84788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F6701F-05D2-A061-310C-A7471B8A9957}"/>
              </a:ext>
            </a:extLst>
          </p:cNvPr>
          <p:cNvCxnSpPr>
            <a:cxnSpLocks/>
          </p:cNvCxnSpPr>
          <p:nvPr/>
        </p:nvCxnSpPr>
        <p:spPr>
          <a:xfrm flipH="1">
            <a:off x="623692" y="4841078"/>
            <a:ext cx="492908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9AAC8DC-9548-5964-464E-43BD102C1D5B}"/>
              </a:ext>
            </a:extLst>
          </p:cNvPr>
          <p:cNvSpPr txBox="1"/>
          <p:nvPr/>
        </p:nvSpPr>
        <p:spPr>
          <a:xfrm>
            <a:off x="962980" y="2505404"/>
            <a:ext cx="6431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 km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139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4569CE-DF59-42B4-AEE2-961CE374D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34" y="1200064"/>
            <a:ext cx="6995937" cy="3114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30CC9F-756A-CABD-21F9-8CC162EB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815" y="4102039"/>
            <a:ext cx="5845047" cy="27434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C516C9-5DA2-0FBD-8975-0AA887A7F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97" y="4163406"/>
            <a:ext cx="5994503" cy="2684704"/>
          </a:xfrm>
          <a:prstGeom prst="rect">
            <a:avLst/>
          </a:prstGeom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851026" imgH="896293" progId="Word.Picture.8">
                  <p:embed/>
                </p:oleObj>
              </mc:Choice>
              <mc:Fallback>
                <p:oleObj name="Picture" r:id="rId5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2025, </a:t>
            </a:r>
            <a:r>
              <a:rPr lang="en-US" sz="1100" dirty="0"/>
              <a:t>Basel</a:t>
            </a:r>
            <a:endParaRPr lang="en-GB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AB8EBA-EEC1-45F8-A18B-8F469857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Wind Speed Verification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7AAC4-90A1-47D9-845F-09C300D663AE}"/>
              </a:ext>
            </a:extLst>
          </p:cNvPr>
          <p:cNvSpPr txBox="1"/>
          <p:nvPr/>
        </p:nvSpPr>
        <p:spPr>
          <a:xfrm>
            <a:off x="8495833" y="1856614"/>
            <a:ext cx="137460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Jan. night ---</a:t>
            </a:r>
          </a:p>
          <a:p>
            <a:r>
              <a:rPr lang="en-US" dirty="0">
                <a:solidFill>
                  <a:srgbClr val="002060"/>
                </a:solidFill>
              </a:rPr>
              <a:t>Jan. day   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D67E7-451A-4827-A2F5-5257595B3991}"/>
              </a:ext>
            </a:extLst>
          </p:cNvPr>
          <p:cNvSpPr txBox="1"/>
          <p:nvPr/>
        </p:nvSpPr>
        <p:spPr>
          <a:xfrm>
            <a:off x="1078434" y="1444532"/>
            <a:ext cx="6431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 km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71063C-37B9-4A97-91E1-53FAC52E9170}"/>
              </a:ext>
            </a:extLst>
          </p:cNvPr>
          <p:cNvSpPr txBox="1"/>
          <p:nvPr/>
        </p:nvSpPr>
        <p:spPr>
          <a:xfrm>
            <a:off x="8559126" y="3435386"/>
            <a:ext cx="343324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During the day +~0.5 m/sec bias -&gt;</a:t>
            </a:r>
          </a:p>
          <a:p>
            <a:r>
              <a:rPr lang="en-US" dirty="0">
                <a:solidFill>
                  <a:srgbClr val="FF0000"/>
                </a:solidFill>
              </a:rPr>
              <a:t>Increase Zo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1462" name="Picture 22" descr="‫המכון למחקר ביולוגי בישראל – ויקיפדיה‬‎">
            <a:extLst>
              <a:ext uri="{FF2B5EF4-FFF2-40B4-BE49-F238E27FC236}">
                <a16:creationId xmlns:a16="http://schemas.microsoft.com/office/drawing/2014/main" id="{1BE536E5-4F12-4183-BB36-2FD6A560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440" y="92404"/>
            <a:ext cx="1036320" cy="9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B94F60-2317-4F2C-B1CC-B158B1321701}"/>
              </a:ext>
            </a:extLst>
          </p:cNvPr>
          <p:cNvSpPr txBox="1"/>
          <p:nvPr/>
        </p:nvSpPr>
        <p:spPr>
          <a:xfrm>
            <a:off x="9526528" y="1148592"/>
            <a:ext cx="15870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Sigalit Berkovic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4F1A2F-2D1B-4CB6-82FC-6E214F05503C}"/>
              </a:ext>
            </a:extLst>
          </p:cNvPr>
          <p:cNvCxnSpPr/>
          <p:nvPr/>
        </p:nvCxnSpPr>
        <p:spPr>
          <a:xfrm>
            <a:off x="9405738" y="2366614"/>
            <a:ext cx="29879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ECE8ED-DEF0-75C6-E61D-EEC143F89EB3}"/>
              </a:ext>
            </a:extLst>
          </p:cNvPr>
          <p:cNvCxnSpPr>
            <a:cxnSpLocks/>
          </p:cNvCxnSpPr>
          <p:nvPr/>
        </p:nvCxnSpPr>
        <p:spPr>
          <a:xfrm flipH="1">
            <a:off x="6960323" y="5811624"/>
            <a:ext cx="492908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130EBE-AEC0-C2FA-4DF2-24074346C451}"/>
              </a:ext>
            </a:extLst>
          </p:cNvPr>
          <p:cNvCxnSpPr>
            <a:cxnSpLocks/>
          </p:cNvCxnSpPr>
          <p:nvPr/>
        </p:nvCxnSpPr>
        <p:spPr>
          <a:xfrm flipH="1">
            <a:off x="683850" y="5719382"/>
            <a:ext cx="492908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F0AEEB-6BDA-48FC-BCE6-A1E9C6C013EB}"/>
              </a:ext>
            </a:extLst>
          </p:cNvPr>
          <p:cNvCxnSpPr>
            <a:cxnSpLocks/>
          </p:cNvCxnSpPr>
          <p:nvPr/>
        </p:nvCxnSpPr>
        <p:spPr>
          <a:xfrm>
            <a:off x="4258571" y="1333258"/>
            <a:ext cx="0" cy="257717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55B047-DA3E-18D5-D73A-7C4F8CB86ABC}"/>
              </a:ext>
            </a:extLst>
          </p:cNvPr>
          <p:cNvSpPr txBox="1"/>
          <p:nvPr/>
        </p:nvSpPr>
        <p:spPr>
          <a:xfrm>
            <a:off x="962980" y="2505404"/>
            <a:ext cx="6431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 km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716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683</Words>
  <Application>Microsoft Office PowerPoint</Application>
  <PresentationFormat>Widescreen</PresentationFormat>
  <Paragraphs>189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Times New Roman</vt:lpstr>
      <vt:lpstr>Office Theme</vt:lpstr>
      <vt:lpstr>Picture</vt:lpstr>
      <vt:lpstr>PowerPoint Presentation</vt:lpstr>
      <vt:lpstr>Previously on Città</vt:lpstr>
      <vt:lpstr>PowerPoint Presentation</vt:lpstr>
      <vt:lpstr>Intel (Uli)  ecRad with OMP</vt:lpstr>
      <vt:lpstr>Solution: Remove the OMP from ecRad</vt:lpstr>
      <vt:lpstr>experiments</vt:lpstr>
      <vt:lpstr>Urban vs. no Urban</vt:lpstr>
      <vt:lpstr>Temp. Verification Bet Dagan sonde</vt:lpstr>
      <vt:lpstr>Wind Speed Verification</vt:lpstr>
      <vt:lpstr>Z0 and paved fraction </vt:lpstr>
      <vt:lpstr>UHI induced city breeze </vt:lpstr>
      <vt:lpstr>Urban effect on Wind Speed</vt:lpstr>
      <vt:lpstr>Did we find a measure for the city breeze?</vt:lpstr>
      <vt:lpstr>Summary</vt:lpstr>
      <vt:lpstr>Thanks for the attention</vt:lpstr>
      <vt:lpstr>Wind Speed Verification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CITTA</dc:title>
  <dc:creator>Yoav Levi</dc:creator>
  <cp:lastModifiedBy>Yoav Levi</cp:lastModifiedBy>
  <cp:revision>50</cp:revision>
  <dcterms:created xsi:type="dcterms:W3CDTF">2025-08-07T16:52:35Z</dcterms:created>
  <dcterms:modified xsi:type="dcterms:W3CDTF">2025-09-02T03:46:13Z</dcterms:modified>
</cp:coreProperties>
</file>