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31" r:id="rId5"/>
    <p:sldMasterId id="2147483743" r:id="rId6"/>
    <p:sldMasterId id="2147483794" r:id="rId7"/>
    <p:sldMasterId id="2147483851" r:id="rId8"/>
    <p:sldMasterId id="2147483878" r:id="rId9"/>
  </p:sldMasterIdLst>
  <p:notesMasterIdLst>
    <p:notesMasterId r:id="rId19"/>
  </p:notesMasterIdLst>
  <p:handoutMasterIdLst>
    <p:handoutMasterId r:id="rId20"/>
  </p:handoutMasterIdLst>
  <p:sldIdLst>
    <p:sldId id="1136" r:id="rId10"/>
    <p:sldId id="1137" r:id="rId11"/>
    <p:sldId id="1107" r:id="rId12"/>
    <p:sldId id="1133" r:id="rId13"/>
    <p:sldId id="1140" r:id="rId14"/>
    <p:sldId id="1135" r:id="rId15"/>
    <p:sldId id="1138" r:id="rId16"/>
    <p:sldId id="1142" r:id="rId17"/>
    <p:sldId id="1141" r:id="rId18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AF4D07-927A-D065-B064-68E4288CA9B0}" name="Osuna Carlos" initials="OC" userId="S::carlos.osuna@meteoswiss.ch::8b5f977f-a44c-42dc-958c-d912b29a2fb0" providerId="AD"/>
  <p188:author id="{43830CB3-6A46-6DE0-FD13-79D1585493C9}" name="Kanesan Christian" initials="KC" userId="S::christian.kanesan@meteoswiss.ch::b6723c65-2f59-4961-89b2-dd71b66150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1DB"/>
    <a:srgbClr val="08CDE8"/>
    <a:srgbClr val="FF0000"/>
    <a:srgbClr val="1160D4"/>
    <a:srgbClr val="640000"/>
    <a:srgbClr val="60B4B2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5" autoAdjust="0"/>
    <p:restoredTop sz="96327" autoAdjust="0"/>
  </p:normalViewPr>
  <p:slideViewPr>
    <p:cSldViewPr snapToGrid="0" showGuides="1">
      <p:cViewPr varScale="1">
        <p:scale>
          <a:sx n="145" d="100"/>
          <a:sy n="145" d="100"/>
        </p:scale>
        <p:origin x="232" y="488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-355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keep track of all these developments (and there are probably more)?</a:t>
            </a:r>
          </a:p>
          <a:p>
            <a:r>
              <a:rPr lang="en-US" dirty="0"/>
              <a:t>Where to put the focus? NIX? </a:t>
            </a:r>
            <a:r>
              <a:rPr lang="en-US" dirty="0" err="1"/>
              <a:t>ConSAT</a:t>
            </a:r>
            <a:r>
              <a:rPr lang="en-US" dirty="0"/>
              <a:t> (2-5)?</a:t>
            </a:r>
          </a:p>
          <a:p>
            <a:endParaRPr lang="en-US" dirty="0"/>
          </a:p>
          <a:p>
            <a:r>
              <a:rPr lang="en-US" dirty="0"/>
              <a:t>The puzzle : </a:t>
            </a:r>
            <a:r>
              <a:rPr lang="en-US" dirty="0" err="1"/>
              <a:t>ConSAT</a:t>
            </a:r>
            <a:r>
              <a:rPr lang="en-US" dirty="0"/>
              <a:t> (2-5)</a:t>
            </a:r>
          </a:p>
          <a:p>
            <a:r>
              <a:rPr lang="en-US" dirty="0"/>
              <a:t>What are the next steps? Integrate in modularized TERRA …</a:t>
            </a:r>
            <a:br>
              <a:rPr lang="en-US" dirty="0"/>
            </a:br>
            <a:r>
              <a:rPr lang="en-US" dirty="0"/>
              <a:t>How to structure all these tasks and define small packages?</a:t>
            </a:r>
          </a:p>
          <a:p>
            <a:r>
              <a:rPr lang="en-US" dirty="0"/>
              <a:t>Tool to support this? Use something like GitHub plan (or equivalent on GitLab @DKRZ)?</a:t>
            </a:r>
          </a:p>
          <a:p>
            <a:r>
              <a:rPr lang="en-US" dirty="0"/>
              <a:t>… organize that with </a:t>
            </a:r>
            <a:r>
              <a:rPr lang="en-US" dirty="0" err="1"/>
              <a:t>Harel</a:t>
            </a:r>
            <a:r>
              <a:rPr lang="en-US" dirty="0"/>
              <a:t> and Matthias</a:t>
            </a:r>
          </a:p>
          <a:p>
            <a:endParaRPr lang="en-US" dirty="0"/>
          </a:p>
          <a:p>
            <a:r>
              <a:rPr lang="en-US" dirty="0"/>
              <a:t>The puzzle : NIX</a:t>
            </a:r>
          </a:p>
          <a:p>
            <a:r>
              <a:rPr lang="en-US" dirty="0"/>
              <a:t>What are the next steps? Solve issue at mountain points? Integrate in modularized TERRA?</a:t>
            </a:r>
          </a:p>
          <a:p>
            <a:r>
              <a:rPr lang="en-US" dirty="0"/>
              <a:t>Resources?</a:t>
            </a:r>
          </a:p>
          <a:p>
            <a:r>
              <a:rPr lang="en-US" dirty="0"/>
              <a:t>… KIT may have some resources (e.g. 0.5 FTE over one year… for deposition…)</a:t>
            </a:r>
          </a:p>
          <a:p>
            <a:r>
              <a:rPr lang="en-US" dirty="0"/>
              <a:t>… Sascha may continue to work partly on NIX at DWD (official demand through COSMO/Roland … prepare with Christian)</a:t>
            </a:r>
          </a:p>
          <a:p>
            <a:r>
              <a:rPr lang="en-US" dirty="0"/>
              <a:t>What is the involvement of </a:t>
            </a:r>
            <a:r>
              <a:rPr lang="en-US" dirty="0" err="1"/>
              <a:t>Nander</a:t>
            </a:r>
            <a:r>
              <a:rPr lang="en-US" dirty="0"/>
              <a:t>?</a:t>
            </a:r>
          </a:p>
          <a:p>
            <a:r>
              <a:rPr lang="en-US" dirty="0"/>
              <a:t>Speak with Marco …</a:t>
            </a:r>
          </a:p>
          <a:p>
            <a:endParaRPr lang="en-US" dirty="0"/>
          </a:p>
          <a:p>
            <a:r>
              <a:rPr lang="en-US" dirty="0"/>
              <a:t>The puzzle : topo shading</a:t>
            </a:r>
          </a:p>
          <a:p>
            <a:r>
              <a:rPr lang="en-US" dirty="0"/>
              <a:t>What is the plan for this development?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 with Marco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867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6507-EEF2-B661-44B8-DEB03E5A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0060A3-C5E7-7560-CDA3-2A8566920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7B51F-8725-0A80-BC1B-593CA626E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keep track of all these developments (and there are probably more)?</a:t>
            </a:r>
          </a:p>
          <a:p>
            <a:r>
              <a:rPr lang="en-US" dirty="0"/>
              <a:t>Where to put the focus? NIX? </a:t>
            </a:r>
            <a:r>
              <a:rPr lang="en-US" dirty="0" err="1"/>
              <a:t>ConSAT</a:t>
            </a:r>
            <a:r>
              <a:rPr lang="en-US" dirty="0"/>
              <a:t> (2-5)?</a:t>
            </a:r>
          </a:p>
          <a:p>
            <a:endParaRPr lang="en-US" dirty="0"/>
          </a:p>
          <a:p>
            <a:r>
              <a:rPr lang="en-US" dirty="0"/>
              <a:t>The puzzle : </a:t>
            </a:r>
            <a:r>
              <a:rPr lang="en-US" dirty="0" err="1"/>
              <a:t>ConSAT</a:t>
            </a:r>
            <a:r>
              <a:rPr lang="en-US" dirty="0"/>
              <a:t> (2-5)</a:t>
            </a:r>
          </a:p>
          <a:p>
            <a:r>
              <a:rPr lang="en-US" dirty="0"/>
              <a:t>What are the next steps? Integrate in modularized TERRA …</a:t>
            </a:r>
            <a:br>
              <a:rPr lang="en-US" dirty="0"/>
            </a:br>
            <a:r>
              <a:rPr lang="en-US" dirty="0"/>
              <a:t>How to structure all these tasks and define small packages?</a:t>
            </a:r>
          </a:p>
          <a:p>
            <a:r>
              <a:rPr lang="en-US" dirty="0"/>
              <a:t>Tool to support this? Use something like GitHub plan (or equivalent on GitLab @DKRZ)?</a:t>
            </a:r>
          </a:p>
          <a:p>
            <a:r>
              <a:rPr lang="en-US" dirty="0"/>
              <a:t>… organize that with </a:t>
            </a:r>
            <a:r>
              <a:rPr lang="en-US" dirty="0" err="1"/>
              <a:t>Harel</a:t>
            </a:r>
            <a:r>
              <a:rPr lang="en-US" dirty="0"/>
              <a:t> and Matthias</a:t>
            </a:r>
          </a:p>
          <a:p>
            <a:endParaRPr lang="en-US" dirty="0"/>
          </a:p>
          <a:p>
            <a:r>
              <a:rPr lang="en-US" dirty="0"/>
              <a:t>The puzzle : NIX</a:t>
            </a:r>
          </a:p>
          <a:p>
            <a:r>
              <a:rPr lang="en-US" dirty="0"/>
              <a:t>What are the next steps? Solve issue at mountain points? Integrate in modularized TERRA?</a:t>
            </a:r>
          </a:p>
          <a:p>
            <a:r>
              <a:rPr lang="en-US" dirty="0"/>
              <a:t>Resources?</a:t>
            </a:r>
          </a:p>
          <a:p>
            <a:r>
              <a:rPr lang="en-US" dirty="0"/>
              <a:t>… KIT may have some resources (e.g. 0.5 FTE over one year… for deposition…)</a:t>
            </a:r>
          </a:p>
          <a:p>
            <a:r>
              <a:rPr lang="en-US" dirty="0"/>
              <a:t>… Sascha may continue to work partly on NIX at DWD (official demand through COSMO/Roland … prepare with Christian)</a:t>
            </a:r>
          </a:p>
          <a:p>
            <a:r>
              <a:rPr lang="en-US" dirty="0"/>
              <a:t>What is the involvement of </a:t>
            </a:r>
            <a:r>
              <a:rPr lang="en-US" dirty="0" err="1"/>
              <a:t>Nander</a:t>
            </a:r>
            <a:r>
              <a:rPr lang="en-US" dirty="0"/>
              <a:t>?</a:t>
            </a:r>
          </a:p>
          <a:p>
            <a:r>
              <a:rPr lang="en-US" dirty="0"/>
              <a:t>Speak with Marco …</a:t>
            </a:r>
          </a:p>
          <a:p>
            <a:endParaRPr lang="en-US" dirty="0"/>
          </a:p>
          <a:p>
            <a:r>
              <a:rPr lang="en-US" dirty="0"/>
              <a:t>The puzzle : topo shading</a:t>
            </a:r>
          </a:p>
          <a:p>
            <a:r>
              <a:rPr lang="en-US" dirty="0"/>
              <a:t>What is the plan for this development?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 with Marco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81BC8-8B32-9C08-FC28-1B4EB3D9E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711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F33A1-9B10-7863-2AB5-43022788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80D76-DD3C-C932-5C22-16E340EB5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EFD92-3678-8C21-D7E9-343F40C6B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keep track of all these developments (and there are probably more)?</a:t>
            </a:r>
          </a:p>
          <a:p>
            <a:r>
              <a:rPr lang="en-US" dirty="0"/>
              <a:t>Where to put the focus? NIX? </a:t>
            </a:r>
            <a:r>
              <a:rPr lang="en-US" dirty="0" err="1"/>
              <a:t>ConSAT</a:t>
            </a:r>
            <a:r>
              <a:rPr lang="en-US" dirty="0"/>
              <a:t> (2-5)?</a:t>
            </a:r>
          </a:p>
          <a:p>
            <a:endParaRPr lang="en-US" dirty="0"/>
          </a:p>
          <a:p>
            <a:r>
              <a:rPr lang="en-US" dirty="0"/>
              <a:t>The puzzle : </a:t>
            </a:r>
            <a:r>
              <a:rPr lang="en-US" dirty="0" err="1"/>
              <a:t>ConSAT</a:t>
            </a:r>
            <a:r>
              <a:rPr lang="en-US" dirty="0"/>
              <a:t> (2-5)</a:t>
            </a:r>
          </a:p>
          <a:p>
            <a:r>
              <a:rPr lang="en-US" dirty="0"/>
              <a:t>What are the next steps? Integrate in modularized TERRA …</a:t>
            </a:r>
            <a:br>
              <a:rPr lang="en-US" dirty="0"/>
            </a:br>
            <a:r>
              <a:rPr lang="en-US" dirty="0"/>
              <a:t>How to structure all these tasks and define small packages?</a:t>
            </a:r>
          </a:p>
          <a:p>
            <a:r>
              <a:rPr lang="en-US" dirty="0"/>
              <a:t>Tool to support this? Use something like GitHub plan (or equivalent on GitLab @DKRZ)?</a:t>
            </a:r>
          </a:p>
          <a:p>
            <a:r>
              <a:rPr lang="en-US" dirty="0"/>
              <a:t>… organize that with </a:t>
            </a:r>
            <a:r>
              <a:rPr lang="en-US" dirty="0" err="1"/>
              <a:t>Harel</a:t>
            </a:r>
            <a:r>
              <a:rPr lang="en-US" dirty="0"/>
              <a:t> and Matthias</a:t>
            </a:r>
          </a:p>
          <a:p>
            <a:endParaRPr lang="en-US" dirty="0"/>
          </a:p>
          <a:p>
            <a:r>
              <a:rPr lang="en-US" dirty="0"/>
              <a:t>The puzzle : NIX</a:t>
            </a:r>
          </a:p>
          <a:p>
            <a:r>
              <a:rPr lang="en-US" dirty="0"/>
              <a:t>What are the next steps? Solve issue at mountain points? Integrate in modularized TERRA?</a:t>
            </a:r>
          </a:p>
          <a:p>
            <a:r>
              <a:rPr lang="en-US" dirty="0"/>
              <a:t>Resources?</a:t>
            </a:r>
          </a:p>
          <a:p>
            <a:r>
              <a:rPr lang="en-US" dirty="0"/>
              <a:t>… KIT may have some resources (e.g. 0.5 FTE over one year… for deposition…)</a:t>
            </a:r>
          </a:p>
          <a:p>
            <a:r>
              <a:rPr lang="en-US" dirty="0"/>
              <a:t>… Sascha may continue to work partly on NIX at DWD (official demand through COSMO/Roland … prepare with Christian)</a:t>
            </a:r>
          </a:p>
          <a:p>
            <a:r>
              <a:rPr lang="en-US" dirty="0"/>
              <a:t>What is the involvement of </a:t>
            </a:r>
            <a:r>
              <a:rPr lang="en-US" dirty="0" err="1"/>
              <a:t>Nander</a:t>
            </a:r>
            <a:r>
              <a:rPr lang="en-US" dirty="0"/>
              <a:t>?</a:t>
            </a:r>
          </a:p>
          <a:p>
            <a:r>
              <a:rPr lang="en-US" dirty="0"/>
              <a:t>Speak with Marco …</a:t>
            </a:r>
          </a:p>
          <a:p>
            <a:endParaRPr lang="en-US" dirty="0"/>
          </a:p>
          <a:p>
            <a:r>
              <a:rPr lang="en-US" dirty="0"/>
              <a:t>The puzzle : topo shading</a:t>
            </a:r>
          </a:p>
          <a:p>
            <a:r>
              <a:rPr lang="en-US" dirty="0"/>
              <a:t>What is the plan for this development?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 with Marco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584A9-FBB4-6EB3-AE9B-432D464B3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904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FBD62-7748-0FBC-1FAF-9303F404B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78D24-CE7E-4B4A-05DF-09BFF8B1D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0C6EA-5A53-EB3D-8D76-94826739C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keep track of all these developments (and there are probably more)?</a:t>
            </a:r>
          </a:p>
          <a:p>
            <a:r>
              <a:rPr lang="en-US" dirty="0"/>
              <a:t>Where to put the focus? NIX? </a:t>
            </a:r>
            <a:r>
              <a:rPr lang="en-US" dirty="0" err="1"/>
              <a:t>ConSAT</a:t>
            </a:r>
            <a:r>
              <a:rPr lang="en-US" dirty="0"/>
              <a:t> (2-5)?</a:t>
            </a:r>
          </a:p>
          <a:p>
            <a:endParaRPr lang="en-US" dirty="0"/>
          </a:p>
          <a:p>
            <a:r>
              <a:rPr lang="en-US" dirty="0"/>
              <a:t>The puzzle : </a:t>
            </a:r>
            <a:r>
              <a:rPr lang="en-US" dirty="0" err="1"/>
              <a:t>ConSAT</a:t>
            </a:r>
            <a:r>
              <a:rPr lang="en-US" dirty="0"/>
              <a:t> (2-5)</a:t>
            </a:r>
          </a:p>
          <a:p>
            <a:r>
              <a:rPr lang="en-US" dirty="0"/>
              <a:t>What are the next steps? Integrate in modularized TERRA …</a:t>
            </a:r>
            <a:br>
              <a:rPr lang="en-US" dirty="0"/>
            </a:br>
            <a:r>
              <a:rPr lang="en-US" dirty="0"/>
              <a:t>How to structure all these tasks and define small packages?</a:t>
            </a:r>
          </a:p>
          <a:p>
            <a:r>
              <a:rPr lang="en-US" dirty="0"/>
              <a:t>Tool to support this? Use something like GitHub plan (or equivalent on GitLab @DKRZ)?</a:t>
            </a:r>
          </a:p>
          <a:p>
            <a:r>
              <a:rPr lang="en-US" dirty="0"/>
              <a:t>… organize that with </a:t>
            </a:r>
            <a:r>
              <a:rPr lang="en-US" dirty="0" err="1"/>
              <a:t>Harel</a:t>
            </a:r>
            <a:r>
              <a:rPr lang="en-US" dirty="0"/>
              <a:t> and Matthias</a:t>
            </a:r>
          </a:p>
          <a:p>
            <a:endParaRPr lang="en-US" dirty="0"/>
          </a:p>
          <a:p>
            <a:r>
              <a:rPr lang="en-US" dirty="0"/>
              <a:t>The puzzle : NIX</a:t>
            </a:r>
          </a:p>
          <a:p>
            <a:r>
              <a:rPr lang="en-US" dirty="0"/>
              <a:t>What are the next steps? Solve issue at mountain points? Integrate in modularized TERRA?</a:t>
            </a:r>
          </a:p>
          <a:p>
            <a:r>
              <a:rPr lang="en-US" dirty="0"/>
              <a:t>Resources?</a:t>
            </a:r>
          </a:p>
          <a:p>
            <a:r>
              <a:rPr lang="en-US" dirty="0"/>
              <a:t>… KIT may have some resources (e.g. 0.5 FTE over one year… for deposition…)</a:t>
            </a:r>
          </a:p>
          <a:p>
            <a:r>
              <a:rPr lang="en-US" dirty="0"/>
              <a:t>… Sascha may continue to work partly on NIX at DWD (official demand through COSMO/Roland … prepare with Christian)</a:t>
            </a:r>
          </a:p>
          <a:p>
            <a:r>
              <a:rPr lang="en-US" dirty="0"/>
              <a:t>What is the involvement of </a:t>
            </a:r>
            <a:r>
              <a:rPr lang="en-US" dirty="0" err="1"/>
              <a:t>Nander</a:t>
            </a:r>
            <a:r>
              <a:rPr lang="en-US" dirty="0"/>
              <a:t>?</a:t>
            </a:r>
          </a:p>
          <a:p>
            <a:r>
              <a:rPr lang="en-US" dirty="0"/>
              <a:t>Speak with Marco …</a:t>
            </a:r>
          </a:p>
          <a:p>
            <a:endParaRPr lang="en-US" dirty="0"/>
          </a:p>
          <a:p>
            <a:r>
              <a:rPr lang="en-US" dirty="0"/>
              <a:t>The puzzle : topo shading</a:t>
            </a:r>
          </a:p>
          <a:p>
            <a:r>
              <a:rPr lang="en-US" dirty="0"/>
              <a:t>What is the plan for this development?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 with Marco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CD40-9AD6-3EF4-35AA-FC3700748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432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w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4" descr="logo">
            <a:extLst>
              <a:ext uri="{FF2B5EF4-FFF2-40B4-BE49-F238E27FC236}">
                <a16:creationId xmlns:a16="http://schemas.microsoft.com/office/drawing/2014/main" id="{A81A7005-2854-814D-B0F0-A27C7B21C5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75050"/>
            <a:ext cx="1798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57418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08462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93"/>
            <a:ext cx="3008313" cy="871538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22"/>
            </a:lvl1pPr>
            <a:lvl2pPr>
              <a:defRPr sz="2772"/>
            </a:lvl2pPr>
            <a:lvl3pPr>
              <a:defRPr sz="2397"/>
            </a:lvl3pPr>
            <a:lvl4pPr>
              <a:defRPr sz="2023"/>
            </a:lvl4pPr>
            <a:lvl5pPr>
              <a:defRPr sz="2023"/>
            </a:lvl5pPr>
            <a:lvl6pPr>
              <a:defRPr sz="2023"/>
            </a:lvl6pPr>
            <a:lvl7pPr>
              <a:defRPr sz="2023"/>
            </a:lvl7pPr>
            <a:lvl8pPr>
              <a:defRPr sz="2023"/>
            </a:lvl8pPr>
            <a:lvl9pPr>
              <a:defRPr sz="20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9095110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2"/>
            </a:lvl1pPr>
            <a:lvl2pPr marL="457009" indent="0">
              <a:buNone/>
              <a:defRPr sz="2772"/>
            </a:lvl2pPr>
            <a:lvl3pPr marL="914018" indent="0">
              <a:buNone/>
              <a:defRPr sz="2397"/>
            </a:lvl3pPr>
            <a:lvl4pPr marL="1371028" indent="0">
              <a:buNone/>
              <a:defRPr sz="2023"/>
            </a:lvl4pPr>
            <a:lvl5pPr marL="1828037" indent="0">
              <a:buNone/>
              <a:defRPr sz="2023"/>
            </a:lvl5pPr>
            <a:lvl6pPr marL="2285046" indent="0">
              <a:buNone/>
              <a:defRPr sz="2023"/>
            </a:lvl6pPr>
            <a:lvl7pPr marL="2742055" indent="0">
              <a:buNone/>
              <a:defRPr sz="2023"/>
            </a:lvl7pPr>
            <a:lvl8pPr marL="3199065" indent="0">
              <a:buNone/>
              <a:defRPr sz="2023"/>
            </a:lvl8pPr>
            <a:lvl9pPr marL="3656074" indent="0">
              <a:buNone/>
              <a:defRPr sz="2023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17066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39083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1597826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09" indent="0" algn="ctr">
              <a:buNone/>
              <a:defRPr/>
            </a:lvl2pPr>
            <a:lvl3pPr marL="914018" indent="0" algn="ctr">
              <a:buNone/>
              <a:defRPr/>
            </a:lvl3pPr>
            <a:lvl4pPr marL="1371028" indent="0" algn="ctr">
              <a:buNone/>
              <a:defRPr/>
            </a:lvl4pPr>
            <a:lvl5pPr marL="1828037" indent="0" algn="ctr">
              <a:buNone/>
              <a:defRPr/>
            </a:lvl5pPr>
            <a:lvl6pPr marL="2285046" indent="0" algn="ctr">
              <a:buNone/>
              <a:defRPr/>
            </a:lvl6pPr>
            <a:lvl7pPr marL="2742055" indent="0" algn="ctr">
              <a:buNone/>
              <a:defRPr/>
            </a:lvl7pPr>
            <a:lvl8pPr marL="3199065" indent="0" algn="ctr">
              <a:buNone/>
              <a:defRPr/>
            </a:lvl8pPr>
            <a:lvl9pPr marL="3656074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158313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82087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3"/>
            </a:lvl1pPr>
            <a:lvl2pPr marL="457009" indent="0">
              <a:buNone/>
              <a:defRPr sz="1798"/>
            </a:lvl2pPr>
            <a:lvl3pPr marL="914018" indent="0">
              <a:buNone/>
              <a:defRPr sz="1573"/>
            </a:lvl3pPr>
            <a:lvl4pPr marL="1371028" indent="0">
              <a:buNone/>
              <a:defRPr sz="1423"/>
            </a:lvl4pPr>
            <a:lvl5pPr marL="1828037" indent="0">
              <a:buNone/>
              <a:defRPr sz="1423"/>
            </a:lvl5pPr>
            <a:lvl6pPr marL="2285046" indent="0">
              <a:buNone/>
              <a:defRPr sz="1423"/>
            </a:lvl6pPr>
            <a:lvl7pPr marL="2742055" indent="0">
              <a:buNone/>
              <a:defRPr sz="1423"/>
            </a:lvl7pPr>
            <a:lvl8pPr marL="3199065" indent="0">
              <a:buNone/>
              <a:defRPr sz="1423"/>
            </a:lvl8pPr>
            <a:lvl9pPr marL="3656074" indent="0">
              <a:buNone/>
              <a:defRPr sz="142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911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6" y="1402556"/>
            <a:ext cx="4062413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02556"/>
            <a:ext cx="4062412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33329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5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3485218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2979599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850134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93"/>
            <a:ext cx="3008313" cy="871538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22"/>
            </a:lvl1pPr>
            <a:lvl2pPr>
              <a:defRPr sz="2772"/>
            </a:lvl2pPr>
            <a:lvl3pPr>
              <a:defRPr sz="2397"/>
            </a:lvl3pPr>
            <a:lvl4pPr>
              <a:defRPr sz="2023"/>
            </a:lvl4pPr>
            <a:lvl5pPr>
              <a:defRPr sz="2023"/>
            </a:lvl5pPr>
            <a:lvl6pPr>
              <a:defRPr sz="2023"/>
            </a:lvl6pPr>
            <a:lvl7pPr>
              <a:defRPr sz="2023"/>
            </a:lvl7pPr>
            <a:lvl8pPr>
              <a:defRPr sz="2023"/>
            </a:lvl8pPr>
            <a:lvl9pPr>
              <a:defRPr sz="20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2089853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2"/>
            </a:lvl1pPr>
            <a:lvl2pPr marL="457009" indent="0">
              <a:buNone/>
              <a:defRPr sz="2772"/>
            </a:lvl2pPr>
            <a:lvl3pPr marL="914018" indent="0">
              <a:buNone/>
              <a:defRPr sz="2397"/>
            </a:lvl3pPr>
            <a:lvl4pPr marL="1371028" indent="0">
              <a:buNone/>
              <a:defRPr sz="2023"/>
            </a:lvl4pPr>
            <a:lvl5pPr marL="1828037" indent="0">
              <a:buNone/>
              <a:defRPr sz="2023"/>
            </a:lvl5pPr>
            <a:lvl6pPr marL="2285046" indent="0">
              <a:buNone/>
              <a:defRPr sz="2023"/>
            </a:lvl6pPr>
            <a:lvl7pPr marL="2742055" indent="0">
              <a:buNone/>
              <a:defRPr sz="2023"/>
            </a:lvl7pPr>
            <a:lvl8pPr marL="3199065" indent="0">
              <a:buNone/>
              <a:defRPr sz="2023"/>
            </a:lvl8pPr>
            <a:lvl9pPr marL="3656074" indent="0">
              <a:buNone/>
              <a:defRPr sz="2023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294880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75196119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/>
              <a:t>Eidgenössisches Departement des Innern EDI</a:t>
            </a:r>
            <a:br>
              <a:rPr lang="de-CH" sz="800" dirty="0"/>
            </a:br>
            <a:r>
              <a:rPr lang="de-CH" sz="800" b="1" dirty="0"/>
              <a:t>Bundesamt für Meteorologie und Klimatologie </a:t>
            </a:r>
            <a:r>
              <a:rPr lang="de-CH" sz="800" b="1" dirty="0" err="1"/>
              <a:t>MeteoSchweiz</a:t>
            </a:r>
            <a:endParaRPr lang="de-CH" sz="80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5044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Statement Arial normal 18. </a:t>
            </a:r>
            <a:r>
              <a:rPr lang="de-CH" dirty="0" err="1"/>
              <a:t>Feugiamet</a:t>
            </a:r>
            <a:r>
              <a:rPr lang="de-CH" dirty="0"/>
              <a:t> ad </a:t>
            </a:r>
            <a:r>
              <a:rPr lang="de-CH" dirty="0" err="1"/>
              <a:t>delisl</a:t>
            </a:r>
            <a:r>
              <a:rPr lang="de-CH" dirty="0"/>
              <a:t> in </a:t>
            </a:r>
            <a:r>
              <a:rPr lang="de-CH" dirty="0" err="1"/>
              <a:t>hent</a:t>
            </a:r>
            <a:r>
              <a:rPr lang="de-CH" dirty="0"/>
              <a:t> ad </a:t>
            </a:r>
            <a:r>
              <a:rPr lang="de-CH" dirty="0" err="1"/>
              <a:t>estion</a:t>
            </a:r>
            <a:r>
              <a:rPr lang="de-CH" dirty="0"/>
              <a:t> </a:t>
            </a:r>
            <a:r>
              <a:rPr lang="de-CH" dirty="0" err="1"/>
              <a:t>hent</a:t>
            </a:r>
            <a:r>
              <a:rPr lang="de-CH" dirty="0"/>
              <a:t> </a:t>
            </a:r>
            <a:r>
              <a:rPr lang="de-CH" dirty="0" err="1"/>
              <a:t>prat</a:t>
            </a:r>
            <a:r>
              <a:rPr lang="de-CH" dirty="0"/>
              <a:t> </a:t>
            </a:r>
            <a:r>
              <a:rPr lang="de-CH" dirty="0" err="1"/>
              <a:t>lortincilit</a:t>
            </a:r>
            <a:r>
              <a:rPr lang="de-CH" dirty="0"/>
              <a:t> </a:t>
            </a:r>
            <a:r>
              <a:rPr lang="de-CH" dirty="0" err="1"/>
              <a:t>utem</a:t>
            </a:r>
            <a:r>
              <a:rPr lang="de-CH" dirty="0"/>
              <a:t> </a:t>
            </a:r>
            <a:r>
              <a:rPr lang="de-CH" dirty="0" err="1"/>
              <a:t>doloreet</a:t>
            </a:r>
            <a:r>
              <a:rPr lang="de-CH" dirty="0"/>
              <a:t> </a:t>
            </a:r>
            <a:r>
              <a:rPr lang="de-CH" dirty="0" err="1"/>
              <a:t>alisis</a:t>
            </a:r>
            <a:r>
              <a:rPr lang="de-CH" dirty="0"/>
              <a:t> </a:t>
            </a:r>
            <a:r>
              <a:rPr lang="de-CH" dirty="0" err="1"/>
              <a:t>auguerc</a:t>
            </a:r>
            <a:r>
              <a:rPr lang="de-CH" dirty="0"/>
              <a:t> </a:t>
            </a:r>
            <a:r>
              <a:rPr lang="de-CH" dirty="0" err="1"/>
              <a:t>iliquatum</a:t>
            </a:r>
            <a:r>
              <a:rPr lang="de-CH" dirty="0"/>
              <a:t> </a:t>
            </a:r>
            <a:r>
              <a:rPr lang="de-CH" dirty="0" err="1"/>
              <a:t>euipsuscilis</a:t>
            </a:r>
            <a:r>
              <a:rPr lang="de-CH" dirty="0"/>
              <a:t> </a:t>
            </a:r>
            <a:r>
              <a:rPr lang="de-CH" dirty="0" err="1"/>
              <a:t>augue</a:t>
            </a:r>
            <a:r>
              <a:rPr lang="de-CH" dirty="0"/>
              <a:t> do </a:t>
            </a:r>
            <a:r>
              <a:rPr lang="de-CH" dirty="0" err="1"/>
              <a:t>consequipis</a:t>
            </a:r>
            <a:r>
              <a:rPr lang="de-CH" dirty="0"/>
              <a:t> </a:t>
            </a:r>
            <a:r>
              <a:rPr lang="de-CH" dirty="0" err="1"/>
              <a:t>nulputpat</a:t>
            </a:r>
            <a:r>
              <a:rPr lang="de-CH" dirty="0"/>
              <a:t> </a:t>
            </a:r>
            <a:r>
              <a:rPr lang="de-CH" dirty="0" err="1"/>
              <a:t>lum</a:t>
            </a:r>
            <a:r>
              <a:rPr lang="de-CH" dirty="0"/>
              <a:t> </a:t>
            </a:r>
            <a:r>
              <a:rPr lang="de-CH" dirty="0" err="1"/>
              <a:t>dolobore</a:t>
            </a:r>
            <a:r>
              <a:rPr lang="de-CH" dirty="0"/>
              <a:t> </a:t>
            </a:r>
            <a:r>
              <a:rPr lang="de-CH" dirty="0" err="1"/>
              <a:t>diodolorem</a:t>
            </a:r>
            <a:r>
              <a:rPr lang="de-CH" dirty="0"/>
              <a:t> </a:t>
            </a:r>
            <a:r>
              <a:rPr lang="de-CH" dirty="0" err="1"/>
              <a:t>nullam</a:t>
            </a:r>
            <a:r>
              <a:rPr lang="de-CH" dirty="0"/>
              <a:t>, </a:t>
            </a:r>
            <a:r>
              <a:rPr lang="de-CH" dirty="0" err="1"/>
              <a:t>susting</a:t>
            </a:r>
            <a:r>
              <a:rPr lang="de-CH" dirty="0"/>
              <a:t> </a:t>
            </a:r>
            <a:r>
              <a:rPr lang="de-CH" dirty="0" err="1"/>
              <a:t>eumsan</a:t>
            </a:r>
            <a:r>
              <a:rPr lang="de-CH" dirty="0"/>
              <a:t> </a:t>
            </a:r>
            <a:r>
              <a:rPr lang="de-CH" dirty="0" err="1"/>
              <a:t>veliquismod</a:t>
            </a:r>
            <a:r>
              <a:rPr lang="de-CH" dirty="0"/>
              <a:t> </a:t>
            </a:r>
            <a:r>
              <a:rPr lang="de-CH" dirty="0" err="1"/>
              <a:t>mincin</a:t>
            </a:r>
            <a:r>
              <a:rPr lang="de-CH" dirty="0"/>
              <a:t> </a:t>
            </a:r>
            <a:r>
              <a:rPr lang="de-CH" dirty="0" err="1"/>
              <a:t>ulluptat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commy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quismodit</a:t>
            </a:r>
            <a:r>
              <a:rPr lang="de-CH" dirty="0"/>
              <a:t> </a:t>
            </a:r>
            <a:r>
              <a:rPr lang="de-CH" dirty="0" err="1"/>
              <a:t>irilit</a:t>
            </a:r>
            <a:r>
              <a:rPr lang="de-CH" dirty="0"/>
              <a:t> </a:t>
            </a:r>
            <a:r>
              <a:rPr lang="de-CH" dirty="0" err="1"/>
              <a:t>incinim</a:t>
            </a:r>
            <a:r>
              <a:rPr lang="de-CH" dirty="0"/>
              <a:t> </a:t>
            </a:r>
            <a:r>
              <a:rPr lang="de-CH" dirty="0" err="1"/>
              <a:t>velisi</a:t>
            </a:r>
            <a:r>
              <a:rPr lang="de-CH" dirty="0"/>
              <a:t> </a:t>
            </a:r>
            <a:r>
              <a:rPr lang="de-CH" dirty="0" err="1"/>
              <a:t>exero</a:t>
            </a:r>
            <a:r>
              <a:rPr lang="de-CH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66719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/>
              <a:t>Grundschrift mit Aufzählung, Arial normal, 16 Punkt</a:t>
            </a:r>
          </a:p>
          <a:p>
            <a:pPr lvl="1"/>
            <a:r>
              <a:rPr lang="de-CH" dirty="0"/>
              <a:t>Ebene zwei, 16 Punkt</a:t>
            </a:r>
          </a:p>
          <a:p>
            <a:pPr lvl="2"/>
            <a:endParaRPr lang="de-CH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1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5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3C38-651B-42F0-A3CD-2FB32E2873D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774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609040" y="185710"/>
            <a:ext cx="8298790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0F3E1-94F9-4178-8778-7DA956D104B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9429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06BA-45A0-4F02-B0AC-9E1F6B846DB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4783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0378-3FBE-47AF-B5AF-E486D6E9741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6567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6C0A-0823-4C15-A976-4015FB167E5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23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6778-7527-4EDB-95BC-AB571C4EF83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872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D347-5B59-4E56-9965-046F2F63981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7020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19F18-459E-428C-BA7F-8DAED57D268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6793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1CDA-6790-4479-B5EE-6CB9E4B91BC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5428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D3189-D822-4812-AF25-9E0EF0DF311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705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742950"/>
            <a:ext cx="1943100" cy="3829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42950"/>
            <a:ext cx="5676900" cy="3829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F629-A050-43E2-A9FC-CCD0C1431FC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808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7625"/>
            <a:ext cx="7772400" cy="1102519"/>
          </a:xfrm>
        </p:spPr>
        <p:txBody>
          <a:bodyPr/>
          <a:lstStyle>
            <a:lvl1pPr>
              <a:defRPr sz="3600">
                <a:solidFill>
                  <a:srgbClr val="3E7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445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246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0C53CEB4-7CD6-8F4A-B369-0FD8AC5BC7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25730"/>
            <a:ext cx="1835150" cy="437198"/>
            <a:chOff x="7430611" y="6274242"/>
            <a:chExt cx="1835696" cy="583758"/>
          </a:xfrm>
        </p:grpSpPr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84A69E5C-EA45-4041-BEF1-8D99F60E05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7043" y="6382982"/>
              <a:ext cx="309655" cy="35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de-DE" sz="1620">
                <a:solidFill>
                  <a:prstClr val="black"/>
                </a:solidFill>
              </a:endParaRPr>
            </a:p>
          </p:txBody>
        </p:sp>
        <p:grpSp>
          <p:nvGrpSpPr>
            <p:cNvPr id="5" name="Gruppieren 6">
              <a:extLst>
                <a:ext uri="{FF2B5EF4-FFF2-40B4-BE49-F238E27FC236}">
                  <a16:creationId xmlns:a16="http://schemas.microsoft.com/office/drawing/2014/main" id="{5933B6DC-A289-634A-9BCB-30A5EC2CC2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30611" y="6274242"/>
              <a:ext cx="1835696" cy="583758"/>
              <a:chOff x="91938" y="212413"/>
              <a:chExt cx="2417151" cy="768662"/>
            </a:xfrm>
          </p:grpSpPr>
          <p:pic>
            <p:nvPicPr>
              <p:cNvPr id="8" name="Picture 5" descr="C:\Users\m221011\Desktop\HDCP Webseite\logo_hdcp2_print.png">
                <a:extLst>
                  <a:ext uri="{FF2B5EF4-FFF2-40B4-BE49-F238E27FC236}">
                    <a16:creationId xmlns:a16="http://schemas.microsoft.com/office/drawing/2014/main" id="{B8DE3AD9-F9DB-DA40-BB69-2632384D70C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38" y="212413"/>
                <a:ext cx="2417151" cy="76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hteck 9">
                <a:extLst>
                  <a:ext uri="{FF2B5EF4-FFF2-40B4-BE49-F238E27FC236}">
                    <a16:creationId xmlns:a16="http://schemas.microsoft.com/office/drawing/2014/main" id="{D5CC3481-25DE-2147-BBF9-50C9DB622375}"/>
                  </a:ext>
                </a:extLst>
              </p:cNvPr>
              <p:cNvSpPr/>
              <p:nvPr/>
            </p:nvSpPr>
            <p:spPr>
              <a:xfrm>
                <a:off x="1093509" y="549017"/>
                <a:ext cx="1405126" cy="324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 sz="162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Rechteck 10">
              <a:extLst>
                <a:ext uri="{FF2B5EF4-FFF2-40B4-BE49-F238E27FC236}">
                  <a16:creationId xmlns:a16="http://schemas.microsoft.com/office/drawing/2014/main" id="{A3A47CC5-BDD3-414B-BD38-B66FAD085011}"/>
                </a:ext>
              </a:extLst>
            </p:cNvPr>
            <p:cNvSpPr/>
            <p:nvPr userDrawn="1"/>
          </p:nvSpPr>
          <p:spPr>
            <a:xfrm>
              <a:off x="8064212" y="6579475"/>
              <a:ext cx="482744" cy="257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sz="1620">
                <a:solidFill>
                  <a:prstClr val="white"/>
                </a:solidFill>
              </a:endParaRPr>
            </a:p>
          </p:txBody>
        </p:sp>
        <p:sp>
          <p:nvSpPr>
            <p:cNvPr id="7" name="Textfeld 14">
              <a:extLst>
                <a:ext uri="{FF2B5EF4-FFF2-40B4-BE49-F238E27FC236}">
                  <a16:creationId xmlns:a16="http://schemas.microsoft.com/office/drawing/2014/main" id="{034C7B66-6020-824B-9726-1CEF6164895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968934" y="6573752"/>
              <a:ext cx="862268" cy="2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DE" sz="900">
                  <a:solidFill>
                    <a:srgbClr val="7F7F7F"/>
                  </a:solidFill>
                </a:rPr>
                <a:t>hdcp2.eu</a:t>
              </a:r>
            </a:p>
            <a:p>
              <a:pPr eaLnBrk="1" hangingPunct="1"/>
              <a:endParaRPr lang="de-DE" altLang="en-DE" sz="900">
                <a:solidFill>
                  <a:srgbClr val="7F7F7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72" y="60471"/>
            <a:ext cx="7194047" cy="421556"/>
          </a:xfrm>
        </p:spPr>
        <p:txBody>
          <a:bodyPr/>
          <a:lstStyle>
            <a:lvl1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866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509FF90C-2FA8-FC4D-BA92-5C81403F23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25730"/>
            <a:ext cx="1835150" cy="437198"/>
            <a:chOff x="7430611" y="6274242"/>
            <a:chExt cx="1835696" cy="583758"/>
          </a:xfrm>
        </p:grpSpPr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423516B8-C845-D742-92A9-EF54DDA60D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7043" y="6382982"/>
              <a:ext cx="309655" cy="35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GB" altLang="de-DE" sz="1620">
                <a:solidFill>
                  <a:prstClr val="black"/>
                </a:solidFill>
              </a:endParaRPr>
            </a:p>
          </p:txBody>
        </p:sp>
        <p:grpSp>
          <p:nvGrpSpPr>
            <p:cNvPr id="6" name="Gruppieren 6">
              <a:extLst>
                <a:ext uri="{FF2B5EF4-FFF2-40B4-BE49-F238E27FC236}">
                  <a16:creationId xmlns:a16="http://schemas.microsoft.com/office/drawing/2014/main" id="{9FAEB01D-0D64-8B49-A97B-1E3424EFCC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30611" y="6274242"/>
              <a:ext cx="1835696" cy="583758"/>
              <a:chOff x="91938" y="212413"/>
              <a:chExt cx="2417151" cy="768662"/>
            </a:xfrm>
          </p:grpSpPr>
          <p:pic>
            <p:nvPicPr>
              <p:cNvPr id="9" name="Picture 5" descr="C:\Users\m221011\Desktop\HDCP Webseite\logo_hdcp2_print.png">
                <a:extLst>
                  <a:ext uri="{FF2B5EF4-FFF2-40B4-BE49-F238E27FC236}">
                    <a16:creationId xmlns:a16="http://schemas.microsoft.com/office/drawing/2014/main" id="{99FD49D1-ACF0-0841-A25D-7285C71F26B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38" y="212413"/>
                <a:ext cx="2417151" cy="76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hteck 11">
                <a:extLst>
                  <a:ext uri="{FF2B5EF4-FFF2-40B4-BE49-F238E27FC236}">
                    <a16:creationId xmlns:a16="http://schemas.microsoft.com/office/drawing/2014/main" id="{70F8CD2D-0E28-814B-B574-BC4130016D2E}"/>
                  </a:ext>
                </a:extLst>
              </p:cNvPr>
              <p:cNvSpPr/>
              <p:nvPr/>
            </p:nvSpPr>
            <p:spPr>
              <a:xfrm>
                <a:off x="1093509" y="549017"/>
                <a:ext cx="1405126" cy="324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 sz="162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hteck 10">
              <a:extLst>
                <a:ext uri="{FF2B5EF4-FFF2-40B4-BE49-F238E27FC236}">
                  <a16:creationId xmlns:a16="http://schemas.microsoft.com/office/drawing/2014/main" id="{748171DE-C7F3-554C-B5EC-8018503454C0}"/>
                </a:ext>
              </a:extLst>
            </p:cNvPr>
            <p:cNvSpPr/>
            <p:nvPr userDrawn="1"/>
          </p:nvSpPr>
          <p:spPr>
            <a:xfrm>
              <a:off x="8064212" y="6579475"/>
              <a:ext cx="482744" cy="257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sz="1620">
                <a:solidFill>
                  <a:prstClr val="white"/>
                </a:solidFill>
              </a:endParaRPr>
            </a:p>
          </p:txBody>
        </p:sp>
        <p:sp>
          <p:nvSpPr>
            <p:cNvPr id="8" name="Textfeld 14">
              <a:extLst>
                <a:ext uri="{FF2B5EF4-FFF2-40B4-BE49-F238E27FC236}">
                  <a16:creationId xmlns:a16="http://schemas.microsoft.com/office/drawing/2014/main" id="{7510B299-6AB4-E941-9CB1-4280BA1AE63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968934" y="6573752"/>
              <a:ext cx="862268" cy="2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DE" sz="900">
                  <a:solidFill>
                    <a:srgbClr val="7F7F7F"/>
                  </a:solidFill>
                </a:rPr>
                <a:t>hdcp2.eu</a:t>
              </a:r>
            </a:p>
            <a:p>
              <a:pPr eaLnBrk="1" hangingPunct="1"/>
              <a:endParaRPr lang="de-DE" altLang="en-DE" sz="900">
                <a:solidFill>
                  <a:srgbClr val="7F7F7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37672" y="60471"/>
            <a:ext cx="7194047" cy="421556"/>
          </a:xfrm>
        </p:spPr>
        <p:txBody>
          <a:bodyPr/>
          <a:lstStyle>
            <a:lvl1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65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MPIM_SF.pdf">
            <a:extLst>
              <a:ext uri="{FF2B5EF4-FFF2-40B4-BE49-F238E27FC236}">
                <a16:creationId xmlns:a16="http://schemas.microsoft.com/office/drawing/2014/main" id="{9984AF17-6A7D-2544-851F-C2E7249A9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258604"/>
            <a:ext cx="17049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AEA3B52D-3E8F-F648-A31D-2A31717F33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6" y="91440"/>
            <a:ext cx="2295525" cy="4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14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MPIM_SF.pdf">
            <a:extLst>
              <a:ext uri="{FF2B5EF4-FFF2-40B4-BE49-F238E27FC236}">
                <a16:creationId xmlns:a16="http://schemas.microsoft.com/office/drawing/2014/main" id="{9D65EE37-F076-1141-8801-68A255285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317183"/>
            <a:ext cx="1374775" cy="24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69" y="60471"/>
            <a:ext cx="6877768" cy="421556"/>
          </a:xfrm>
        </p:spPr>
        <p:txBody>
          <a:bodyPr/>
          <a:lstStyle>
            <a:lvl1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479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4354" y="87474"/>
            <a:ext cx="7194047" cy="421556"/>
          </a:xfrm>
        </p:spPr>
        <p:txBody>
          <a:bodyPr/>
          <a:lstStyle>
            <a:lvl1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053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FE6BB48-EB27-C547-8363-570C1731C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4318"/>
            <a:ext cx="6696075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700">
                <a:solidFill>
                  <a:srgbClr val="FFFFFF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12E8218-21C3-9241-957F-3F3232E7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90099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2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6B2EFC9-6C26-6140-801B-166812A5F2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41447"/>
            <a:ext cx="1584325" cy="5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2">
            <a:extLst>
              <a:ext uri="{FF2B5EF4-FFF2-40B4-BE49-F238E27FC236}">
                <a16:creationId xmlns:a16="http://schemas.microsoft.com/office/drawing/2014/main" id="{55096ED9-A193-9945-9BAC-C9140990DF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4175" y="1260158"/>
            <a:ext cx="9023136" cy="2199239"/>
            <a:chOff x="668710" y="2874422"/>
            <a:chExt cx="9023346" cy="2933238"/>
          </a:xfrm>
        </p:grpSpPr>
        <p:pic>
          <p:nvPicPr>
            <p:cNvPr id="6" name="Grafik 10">
              <a:extLst>
                <a:ext uri="{FF2B5EF4-FFF2-40B4-BE49-F238E27FC236}">
                  <a16:creationId xmlns:a16="http://schemas.microsoft.com/office/drawing/2014/main" id="{D98F5109-CA29-C846-A748-D9584870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683" y="3573777"/>
              <a:ext cx="3017907" cy="1583551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33000">
                  <a:schemeClr val="accent1">
                    <a:shade val="93000"/>
                    <a:satMod val="130000"/>
                  </a:schemeClr>
                </a:gs>
                <a:gs pos="100000">
                  <a:srgbClr val="C00000"/>
                </a:gs>
              </a:gsLst>
              <a:lin ang="13500000" scaled="1"/>
            </a:gradFill>
          </p:spPr>
        </p:pic>
        <p:sp>
          <p:nvSpPr>
            <p:cNvPr id="7" name="Textfeld 11">
              <a:extLst>
                <a:ext uri="{FF2B5EF4-FFF2-40B4-BE49-F238E27FC236}">
                  <a16:creationId xmlns:a16="http://schemas.microsoft.com/office/drawing/2014/main" id="{7D4D2ECE-BF0C-F04E-BA45-03EE34818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645" y="4860054"/>
              <a:ext cx="4624194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GAS PHASE CHEMISTRY</a:t>
              </a:r>
            </a:p>
          </p:txBody>
        </p:sp>
        <p:sp>
          <p:nvSpPr>
            <p:cNvPr id="8" name="Textfeld 12">
              <a:extLst>
                <a:ext uri="{FF2B5EF4-FFF2-40B4-BE49-F238E27FC236}">
                  <a16:creationId xmlns:a16="http://schemas.microsoft.com/office/drawing/2014/main" id="{9CABAE40-ACD8-9746-885D-1B394114E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7063" y="4004442"/>
              <a:ext cx="4074993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DYNAMICS</a:t>
              </a:r>
            </a:p>
          </p:txBody>
        </p:sp>
        <p:sp>
          <p:nvSpPr>
            <p:cNvPr id="9" name="Textfeld 13">
              <a:extLst>
                <a:ext uri="{FF2B5EF4-FFF2-40B4-BE49-F238E27FC236}">
                  <a16:creationId xmlns:a16="http://schemas.microsoft.com/office/drawing/2014/main" id="{A04F2E67-B0AE-A349-88E5-669DC93C3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8650" y="3280315"/>
              <a:ext cx="1634075" cy="603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3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SEA SALT</a:t>
              </a:r>
            </a:p>
          </p:txBody>
        </p:sp>
        <p:sp>
          <p:nvSpPr>
            <p:cNvPr id="10" name="Textfeld 14">
              <a:extLst>
                <a:ext uri="{FF2B5EF4-FFF2-40B4-BE49-F238E27FC236}">
                  <a16:creationId xmlns:a16="http://schemas.microsoft.com/office/drawing/2014/main" id="{68726DA5-D121-334C-9230-814D23DAE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662" y="3514703"/>
              <a:ext cx="2621869" cy="6403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5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MINERAL DUST</a:t>
              </a:r>
            </a:p>
          </p:txBody>
        </p:sp>
        <p:sp>
          <p:nvSpPr>
            <p:cNvPr id="11" name="Textfeld 15">
              <a:extLst>
                <a:ext uri="{FF2B5EF4-FFF2-40B4-BE49-F238E27FC236}">
                  <a16:creationId xmlns:a16="http://schemas.microsoft.com/office/drawing/2014/main" id="{0A1256A1-A317-244E-9EE9-57AE011FE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576" y="4273130"/>
              <a:ext cx="1632088" cy="6403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5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SULFATE</a:t>
              </a:r>
            </a:p>
          </p:txBody>
        </p:sp>
        <p:sp>
          <p:nvSpPr>
            <p:cNvPr id="12" name="Textfeld 16">
              <a:extLst>
                <a:ext uri="{FF2B5EF4-FFF2-40B4-BE49-F238E27FC236}">
                  <a16:creationId xmlns:a16="http://schemas.microsoft.com/office/drawing/2014/main" id="{DEAC8FAE-5EC5-C747-8510-1A42958CE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2982" y="3770054"/>
              <a:ext cx="1561746" cy="6403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5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NITRATE</a:t>
              </a:r>
            </a:p>
          </p:txBody>
        </p:sp>
        <p:sp>
          <p:nvSpPr>
            <p:cNvPr id="13" name="Textfeld 17">
              <a:extLst>
                <a:ext uri="{FF2B5EF4-FFF2-40B4-BE49-F238E27FC236}">
                  <a16:creationId xmlns:a16="http://schemas.microsoft.com/office/drawing/2014/main" id="{5BA9EC41-930A-3A44-9FD1-263A68B07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668" y="4736191"/>
              <a:ext cx="1853435" cy="603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3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EMISSIONS</a:t>
              </a:r>
            </a:p>
          </p:txBody>
        </p:sp>
        <p:sp>
          <p:nvSpPr>
            <p:cNvPr id="14" name="Textfeld 18">
              <a:extLst>
                <a:ext uri="{FF2B5EF4-FFF2-40B4-BE49-F238E27FC236}">
                  <a16:creationId xmlns:a16="http://schemas.microsoft.com/office/drawing/2014/main" id="{039298C3-8E43-C84E-B2C5-46D07ED00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624" y="3108811"/>
              <a:ext cx="1742826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CLOUDS</a:t>
              </a:r>
            </a:p>
          </p:txBody>
        </p:sp>
        <p:sp>
          <p:nvSpPr>
            <p:cNvPr id="15" name="Textfeld 19">
              <a:extLst>
                <a:ext uri="{FF2B5EF4-FFF2-40B4-BE49-F238E27FC236}">
                  <a16:creationId xmlns:a16="http://schemas.microsoft.com/office/drawing/2014/main" id="{3F02D008-57BA-634F-880B-F0D644AD4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072" y="5166855"/>
              <a:ext cx="1550460" cy="3817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SULFUR DIOXIDE</a:t>
              </a:r>
            </a:p>
          </p:txBody>
        </p:sp>
        <p:sp>
          <p:nvSpPr>
            <p:cNvPr id="16" name="Textfeld 20">
              <a:extLst>
                <a:ext uri="{FF2B5EF4-FFF2-40B4-BE49-F238E27FC236}">
                  <a16:creationId xmlns:a16="http://schemas.microsoft.com/office/drawing/2014/main" id="{FCBC5300-05A2-D643-BACF-57BDB1B8B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882" y="4934373"/>
              <a:ext cx="1168937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OZONE</a:t>
              </a:r>
            </a:p>
          </p:txBody>
        </p:sp>
        <p:sp>
          <p:nvSpPr>
            <p:cNvPr id="17" name="Textfeld 21">
              <a:extLst>
                <a:ext uri="{FF2B5EF4-FFF2-40B4-BE49-F238E27FC236}">
                  <a16:creationId xmlns:a16="http://schemas.microsoft.com/office/drawing/2014/main" id="{9D14F097-44E8-D044-A5BA-77D56E864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4837" y="4932467"/>
              <a:ext cx="2205911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RADIATION</a:t>
              </a:r>
            </a:p>
          </p:txBody>
        </p:sp>
        <p:sp>
          <p:nvSpPr>
            <p:cNvPr id="18" name="Textfeld 22">
              <a:extLst>
                <a:ext uri="{FF2B5EF4-FFF2-40B4-BE49-F238E27FC236}">
                  <a16:creationId xmlns:a16="http://schemas.microsoft.com/office/drawing/2014/main" id="{362C6186-2A6F-2749-882F-9657788FD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315" y="3131679"/>
              <a:ext cx="1627150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WARM-PHASE</a:t>
              </a:r>
            </a:p>
          </p:txBody>
        </p:sp>
        <p:sp>
          <p:nvSpPr>
            <p:cNvPr id="19" name="Textfeld 23">
              <a:extLst>
                <a:ext uri="{FF2B5EF4-FFF2-40B4-BE49-F238E27FC236}">
                  <a16:creationId xmlns:a16="http://schemas.microsoft.com/office/drawing/2014/main" id="{30701090-2304-6E43-B147-1F57D6768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825" y="3716695"/>
              <a:ext cx="1710765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COLD-PHASE</a:t>
              </a:r>
            </a:p>
          </p:txBody>
        </p:sp>
        <p:sp>
          <p:nvSpPr>
            <p:cNvPr id="20" name="Textfeld 24">
              <a:extLst>
                <a:ext uri="{FF2B5EF4-FFF2-40B4-BE49-F238E27FC236}">
                  <a16:creationId xmlns:a16="http://schemas.microsoft.com/office/drawing/2014/main" id="{5F715A96-0D05-5A4B-94D6-F0B7FAD24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855" y="2996380"/>
              <a:ext cx="1787711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MIXED-PHASE</a:t>
              </a:r>
            </a:p>
          </p:txBody>
        </p:sp>
        <p:sp>
          <p:nvSpPr>
            <p:cNvPr id="21" name="Textfeld 25">
              <a:extLst>
                <a:ext uri="{FF2B5EF4-FFF2-40B4-BE49-F238E27FC236}">
                  <a16:creationId xmlns:a16="http://schemas.microsoft.com/office/drawing/2014/main" id="{C60D4A5E-C178-8343-8EC8-DD71E843D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123" y="5134460"/>
              <a:ext cx="2409690" cy="52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9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CARBON DIOXIDE</a:t>
              </a:r>
            </a:p>
          </p:txBody>
        </p:sp>
        <p:sp>
          <p:nvSpPr>
            <p:cNvPr id="22" name="Textfeld 26">
              <a:extLst>
                <a:ext uri="{FF2B5EF4-FFF2-40B4-BE49-F238E27FC236}">
                  <a16:creationId xmlns:a16="http://schemas.microsoft.com/office/drawing/2014/main" id="{B30EAEB4-DD59-854F-8736-D3D0BFEDC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724" y="5210684"/>
              <a:ext cx="1505575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AMMONIUM</a:t>
              </a:r>
            </a:p>
          </p:txBody>
        </p:sp>
        <p:sp>
          <p:nvSpPr>
            <p:cNvPr id="23" name="Textfeld 27">
              <a:extLst>
                <a:ext uri="{FF2B5EF4-FFF2-40B4-BE49-F238E27FC236}">
                  <a16:creationId xmlns:a16="http://schemas.microsoft.com/office/drawing/2014/main" id="{696CFF68-89AB-1343-8F6E-729758A07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23" y="4734285"/>
              <a:ext cx="1556872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HYDROXIDE</a:t>
              </a:r>
            </a:p>
          </p:txBody>
        </p:sp>
        <p:sp>
          <p:nvSpPr>
            <p:cNvPr id="24" name="Textfeld 28">
              <a:extLst>
                <a:ext uri="{FF2B5EF4-FFF2-40B4-BE49-F238E27FC236}">
                  <a16:creationId xmlns:a16="http://schemas.microsoft.com/office/drawing/2014/main" id="{801E5563-80C2-394F-9915-995039124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113" y="4417957"/>
              <a:ext cx="2733505" cy="6403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5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DIRECT EFFECT</a:t>
              </a:r>
            </a:p>
          </p:txBody>
        </p:sp>
        <p:sp>
          <p:nvSpPr>
            <p:cNvPr id="25" name="Textfeld 29">
              <a:extLst>
                <a:ext uri="{FF2B5EF4-FFF2-40B4-BE49-F238E27FC236}">
                  <a16:creationId xmlns:a16="http://schemas.microsoft.com/office/drawing/2014/main" id="{A7D7CDCE-1FFC-0F48-BAB8-8CD5D7762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318" y="5302153"/>
              <a:ext cx="1909541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NITROGEN OXIDES</a:t>
              </a:r>
            </a:p>
          </p:txBody>
        </p:sp>
        <p:sp>
          <p:nvSpPr>
            <p:cNvPr id="26" name="Textfeld 30">
              <a:extLst>
                <a:ext uri="{FF2B5EF4-FFF2-40B4-BE49-F238E27FC236}">
                  <a16:creationId xmlns:a16="http://schemas.microsoft.com/office/drawing/2014/main" id="{1BD25CF7-AA35-AD4E-8496-57E4D3EDD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484" y="3558533"/>
              <a:ext cx="2236562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INDIRECT EFFECT</a:t>
              </a:r>
            </a:p>
          </p:txBody>
        </p:sp>
        <p:sp>
          <p:nvSpPr>
            <p:cNvPr id="27" name="Textfeld 31">
              <a:extLst>
                <a:ext uri="{FF2B5EF4-FFF2-40B4-BE49-F238E27FC236}">
                  <a16:creationId xmlns:a16="http://schemas.microsoft.com/office/drawing/2014/main" id="{031597CA-5BEF-E64B-82F0-6A9424464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538" y="3859616"/>
              <a:ext cx="1873955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SEDIMENTATION</a:t>
              </a:r>
            </a:p>
          </p:txBody>
        </p:sp>
        <p:sp>
          <p:nvSpPr>
            <p:cNvPr id="28" name="Textfeld 32">
              <a:extLst>
                <a:ext uri="{FF2B5EF4-FFF2-40B4-BE49-F238E27FC236}">
                  <a16:creationId xmlns:a16="http://schemas.microsoft.com/office/drawing/2014/main" id="{8872B2D7-84D3-B142-8AEB-295A34EC9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401" y="4294092"/>
              <a:ext cx="1364573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WASHOUT</a:t>
              </a:r>
            </a:p>
          </p:txBody>
        </p:sp>
        <p:sp>
          <p:nvSpPr>
            <p:cNvPr id="29" name="Textfeld 33">
              <a:extLst>
                <a:ext uri="{FF2B5EF4-FFF2-40B4-BE49-F238E27FC236}">
                  <a16:creationId xmlns:a16="http://schemas.microsoft.com/office/drawing/2014/main" id="{2BA0A1EB-7713-6941-8258-38178C197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096" y="4564687"/>
              <a:ext cx="1428629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DIFFUSION</a:t>
              </a:r>
            </a:p>
          </p:txBody>
        </p:sp>
        <p:sp>
          <p:nvSpPr>
            <p:cNvPr id="30" name="Textfeld 34">
              <a:extLst>
                <a:ext uri="{FF2B5EF4-FFF2-40B4-BE49-F238E27FC236}">
                  <a16:creationId xmlns:a16="http://schemas.microsoft.com/office/drawing/2014/main" id="{0E2E282C-58CD-624B-9054-04F25C1B9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292" y="4273130"/>
              <a:ext cx="2481828" cy="7142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8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TRANSPORT</a:t>
              </a:r>
            </a:p>
          </p:txBody>
        </p:sp>
        <p:sp>
          <p:nvSpPr>
            <p:cNvPr id="31" name="Textfeld 35">
              <a:extLst>
                <a:ext uri="{FF2B5EF4-FFF2-40B4-BE49-F238E27FC236}">
                  <a16:creationId xmlns:a16="http://schemas.microsoft.com/office/drawing/2014/main" id="{C68E4E88-1F04-9E4C-A9BF-B3D68BB9D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779" y="4036836"/>
              <a:ext cx="1723589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CONVECTION</a:t>
              </a:r>
            </a:p>
          </p:txBody>
        </p:sp>
        <p:sp>
          <p:nvSpPr>
            <p:cNvPr id="32" name="Textfeld 36">
              <a:extLst>
                <a:ext uri="{FF2B5EF4-FFF2-40B4-BE49-F238E27FC236}">
                  <a16:creationId xmlns:a16="http://schemas.microsoft.com/office/drawing/2014/main" id="{022E2193-30EC-6D45-979E-4E9075BA0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3427" y="4652345"/>
              <a:ext cx="2629050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OPTICAL DEPTH</a:t>
              </a:r>
            </a:p>
          </p:txBody>
        </p:sp>
        <p:sp>
          <p:nvSpPr>
            <p:cNvPr id="33" name="Textfeld 37">
              <a:extLst>
                <a:ext uri="{FF2B5EF4-FFF2-40B4-BE49-F238E27FC236}">
                  <a16:creationId xmlns:a16="http://schemas.microsoft.com/office/drawing/2014/main" id="{2805DEB0-339D-BF41-8090-E31279287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466" y="3888200"/>
              <a:ext cx="1444660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INTERACTION</a:t>
              </a:r>
            </a:p>
          </p:txBody>
        </p:sp>
        <p:sp>
          <p:nvSpPr>
            <p:cNvPr id="34" name="Textfeld 38">
              <a:extLst>
                <a:ext uri="{FF2B5EF4-FFF2-40B4-BE49-F238E27FC236}">
                  <a16:creationId xmlns:a16="http://schemas.microsoft.com/office/drawing/2014/main" id="{071BEC77-535D-C74D-9558-F7DE611D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92" y="4522764"/>
              <a:ext cx="1209013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FEEDBACK</a:t>
              </a:r>
            </a:p>
          </p:txBody>
        </p:sp>
        <p:sp>
          <p:nvSpPr>
            <p:cNvPr id="35" name="Textfeld 39">
              <a:extLst>
                <a:ext uri="{FF2B5EF4-FFF2-40B4-BE49-F238E27FC236}">
                  <a16:creationId xmlns:a16="http://schemas.microsoft.com/office/drawing/2014/main" id="{D6A5DBAE-7CDA-4949-9CD5-8CC45523B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161" y="4315052"/>
              <a:ext cx="1826184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ANTHROPOGENIC</a:t>
              </a:r>
            </a:p>
          </p:txBody>
        </p:sp>
        <p:sp>
          <p:nvSpPr>
            <p:cNvPr id="36" name="Textfeld 40">
              <a:extLst>
                <a:ext uri="{FF2B5EF4-FFF2-40B4-BE49-F238E27FC236}">
                  <a16:creationId xmlns:a16="http://schemas.microsoft.com/office/drawing/2014/main" id="{36DB3118-C434-424D-B80E-4E623F294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799" y="3747185"/>
              <a:ext cx="1343669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BIOLOGICAL</a:t>
              </a:r>
            </a:p>
          </p:txBody>
        </p:sp>
        <p:sp>
          <p:nvSpPr>
            <p:cNvPr id="37" name="Textfeld 41">
              <a:extLst>
                <a:ext uri="{FF2B5EF4-FFF2-40B4-BE49-F238E27FC236}">
                  <a16:creationId xmlns:a16="http://schemas.microsoft.com/office/drawing/2014/main" id="{3A595DD2-3963-234E-91AB-FCACC23E9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668" y="4200718"/>
              <a:ext cx="1582073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VOLCANIC ASH</a:t>
              </a:r>
            </a:p>
          </p:txBody>
        </p:sp>
        <p:sp>
          <p:nvSpPr>
            <p:cNvPr id="38" name="Textfeld 42">
              <a:extLst>
                <a:ext uri="{FF2B5EF4-FFF2-40B4-BE49-F238E27FC236}">
                  <a16:creationId xmlns:a16="http://schemas.microsoft.com/office/drawing/2014/main" id="{FEF43EE0-54A5-B24B-B096-74B2FB3C4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262" y="4637100"/>
              <a:ext cx="2018548" cy="3817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RADIOACTIVE TRACER</a:t>
              </a:r>
            </a:p>
          </p:txBody>
        </p:sp>
        <p:sp>
          <p:nvSpPr>
            <p:cNvPr id="39" name="Textfeld 43">
              <a:extLst>
                <a:ext uri="{FF2B5EF4-FFF2-40B4-BE49-F238E27FC236}">
                  <a16:creationId xmlns:a16="http://schemas.microsoft.com/office/drawing/2014/main" id="{72061905-2973-5B45-90BA-89293834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805" y="4711418"/>
              <a:ext cx="1938396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PHOTOLYSIS</a:t>
              </a:r>
            </a:p>
          </p:txBody>
        </p:sp>
        <p:sp>
          <p:nvSpPr>
            <p:cNvPr id="40" name="Textfeld 44">
              <a:extLst>
                <a:ext uri="{FF2B5EF4-FFF2-40B4-BE49-F238E27FC236}">
                  <a16:creationId xmlns:a16="http://schemas.microsoft.com/office/drawing/2014/main" id="{9C256957-49A9-944F-8223-94C4F1B9D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3413" y="5225929"/>
              <a:ext cx="1324433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DEPOSITION</a:t>
              </a:r>
            </a:p>
          </p:txBody>
        </p:sp>
        <p:sp>
          <p:nvSpPr>
            <p:cNvPr id="41" name="Textfeld 45">
              <a:extLst>
                <a:ext uri="{FF2B5EF4-FFF2-40B4-BE49-F238E27FC236}">
                  <a16:creationId xmlns:a16="http://schemas.microsoft.com/office/drawing/2014/main" id="{7B56ADDE-5ABF-EA44-B050-74FA8C7D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710" y="5157327"/>
              <a:ext cx="2990697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VOLATILE ORGANIC CARBONS</a:t>
              </a:r>
            </a:p>
          </p:txBody>
        </p:sp>
        <p:sp>
          <p:nvSpPr>
            <p:cNvPr id="42" name="Textfeld 46">
              <a:extLst>
                <a:ext uri="{FF2B5EF4-FFF2-40B4-BE49-F238E27FC236}">
                  <a16:creationId xmlns:a16="http://schemas.microsoft.com/office/drawing/2014/main" id="{216C0AAC-4BEA-4949-8BC0-21258F636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51" y="4437012"/>
              <a:ext cx="1146495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TRACER</a:t>
              </a:r>
            </a:p>
          </p:txBody>
        </p:sp>
        <p:sp>
          <p:nvSpPr>
            <p:cNvPr id="43" name="Textfeld 47">
              <a:extLst>
                <a:ext uri="{FF2B5EF4-FFF2-40B4-BE49-F238E27FC236}">
                  <a16:creationId xmlns:a16="http://schemas.microsoft.com/office/drawing/2014/main" id="{B8376483-D89C-F544-B654-5678D0152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292" y="3122150"/>
              <a:ext cx="1837918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ACTIVATION</a:t>
              </a:r>
            </a:p>
          </p:txBody>
        </p:sp>
        <p:sp>
          <p:nvSpPr>
            <p:cNvPr id="44" name="Textfeld 48">
              <a:extLst>
                <a:ext uri="{FF2B5EF4-FFF2-40B4-BE49-F238E27FC236}">
                  <a16:creationId xmlns:a16="http://schemas.microsoft.com/office/drawing/2014/main" id="{1665D663-4C53-7549-8CFA-FA54DD76E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6351" y="3306994"/>
              <a:ext cx="1379640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NUCLEATION</a:t>
              </a:r>
            </a:p>
          </p:txBody>
        </p:sp>
        <p:sp>
          <p:nvSpPr>
            <p:cNvPr id="45" name="Textfeld 49">
              <a:extLst>
                <a:ext uri="{FF2B5EF4-FFF2-40B4-BE49-F238E27FC236}">
                  <a16:creationId xmlns:a16="http://schemas.microsoft.com/office/drawing/2014/main" id="{71B152DD-8323-584E-87ED-C87C969B3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066" y="3831033"/>
              <a:ext cx="461997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</a:t>
              </a:r>
            </a:p>
          </p:txBody>
        </p:sp>
        <p:sp>
          <p:nvSpPr>
            <p:cNvPr id="46" name="Textfeld 50">
              <a:extLst>
                <a:ext uri="{FF2B5EF4-FFF2-40B4-BE49-F238E27FC236}">
                  <a16:creationId xmlns:a16="http://schemas.microsoft.com/office/drawing/2014/main" id="{739B5214-CB30-EC44-B969-CDDDE6715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988" y="3295559"/>
              <a:ext cx="785811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CCN</a:t>
              </a:r>
            </a:p>
          </p:txBody>
        </p:sp>
        <p:sp>
          <p:nvSpPr>
            <p:cNvPr id="47" name="Textfeld 51">
              <a:extLst>
                <a:ext uri="{FF2B5EF4-FFF2-40B4-BE49-F238E27FC236}">
                  <a16:creationId xmlns:a16="http://schemas.microsoft.com/office/drawing/2014/main" id="{44315A1E-3D46-4347-BF84-70617B7AE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523" y="5241173"/>
              <a:ext cx="1956031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AIR QUALITY</a:t>
              </a:r>
            </a:p>
          </p:txBody>
        </p:sp>
        <p:sp>
          <p:nvSpPr>
            <p:cNvPr id="48" name="Textfeld 52">
              <a:extLst>
                <a:ext uri="{FF2B5EF4-FFF2-40B4-BE49-F238E27FC236}">
                  <a16:creationId xmlns:a16="http://schemas.microsoft.com/office/drawing/2014/main" id="{6F8666BF-C14A-8046-A9C6-E21D3F540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25" y="3358444"/>
              <a:ext cx="646346" cy="566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ICE</a:t>
              </a:r>
            </a:p>
          </p:txBody>
        </p:sp>
        <p:sp>
          <p:nvSpPr>
            <p:cNvPr id="49" name="Textfeld 53">
              <a:extLst>
                <a:ext uri="{FF2B5EF4-FFF2-40B4-BE49-F238E27FC236}">
                  <a16:creationId xmlns:a16="http://schemas.microsoft.com/office/drawing/2014/main" id="{FBEEA192-9BDA-1941-92ED-ABFD0FACB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075" y="3013531"/>
              <a:ext cx="1758536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PRECIPITATION</a:t>
              </a:r>
            </a:p>
          </p:txBody>
        </p:sp>
        <p:sp>
          <p:nvSpPr>
            <p:cNvPr id="50" name="Textfeld 54">
              <a:extLst>
                <a:ext uri="{FF2B5EF4-FFF2-40B4-BE49-F238E27FC236}">
                  <a16:creationId xmlns:a16="http://schemas.microsoft.com/office/drawing/2014/main" id="{96A39676-FC8E-6648-B573-6C12625A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185" y="3419423"/>
              <a:ext cx="919247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WATER</a:t>
              </a:r>
            </a:p>
          </p:txBody>
        </p:sp>
        <p:sp>
          <p:nvSpPr>
            <p:cNvPr id="51" name="Textfeld 55">
              <a:extLst>
                <a:ext uri="{FF2B5EF4-FFF2-40B4-BE49-F238E27FC236}">
                  <a16:creationId xmlns:a16="http://schemas.microsoft.com/office/drawing/2014/main" id="{69CE9336-7EBF-044D-B200-CF1649E3F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722" y="2874422"/>
              <a:ext cx="1087182" cy="418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GRAUPEL</a:t>
              </a:r>
            </a:p>
          </p:txBody>
        </p:sp>
        <p:sp>
          <p:nvSpPr>
            <p:cNvPr id="52" name="Textfeld 56">
              <a:extLst>
                <a:ext uri="{FF2B5EF4-FFF2-40B4-BE49-F238E27FC236}">
                  <a16:creationId xmlns:a16="http://schemas.microsoft.com/office/drawing/2014/main" id="{58DDADA6-8CCC-6045-BD18-70EF67ADD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143" y="4181662"/>
              <a:ext cx="1617789" cy="455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2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TURBULENCE</a:t>
              </a:r>
            </a:p>
          </p:txBody>
        </p:sp>
        <p:sp>
          <p:nvSpPr>
            <p:cNvPr id="53" name="Textfeld 57">
              <a:extLst>
                <a:ext uri="{FF2B5EF4-FFF2-40B4-BE49-F238E27FC236}">
                  <a16:creationId xmlns:a16="http://schemas.microsoft.com/office/drawing/2014/main" id="{CAB5318F-C500-5E44-B1BA-17310B03B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1098" y="4770492"/>
              <a:ext cx="1035885" cy="603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34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SOOT</a:t>
              </a:r>
            </a:p>
          </p:txBody>
        </p:sp>
        <p:sp>
          <p:nvSpPr>
            <p:cNvPr id="54" name="Textfeld 58">
              <a:extLst>
                <a:ext uri="{FF2B5EF4-FFF2-40B4-BE49-F238E27FC236}">
                  <a16:creationId xmlns:a16="http://schemas.microsoft.com/office/drawing/2014/main" id="{A6FD415D-F619-FB46-AF88-8CC5850B8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208" y="4652345"/>
              <a:ext cx="1454278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WILDFIRES</a:t>
              </a:r>
            </a:p>
          </p:txBody>
        </p:sp>
        <p:sp>
          <p:nvSpPr>
            <p:cNvPr id="55" name="Textfeld 59">
              <a:extLst>
                <a:ext uri="{FF2B5EF4-FFF2-40B4-BE49-F238E27FC236}">
                  <a16:creationId xmlns:a16="http://schemas.microsoft.com/office/drawing/2014/main" id="{9854A3B2-A821-1D4A-92AF-AF019B41B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125" y="4966768"/>
              <a:ext cx="995385" cy="5664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16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PM10</a:t>
              </a:r>
            </a:p>
          </p:txBody>
        </p:sp>
        <p:sp>
          <p:nvSpPr>
            <p:cNvPr id="56" name="Textfeld 60">
              <a:extLst>
                <a:ext uri="{FF2B5EF4-FFF2-40B4-BE49-F238E27FC236}">
                  <a16:creationId xmlns:a16="http://schemas.microsoft.com/office/drawing/2014/main" id="{B19C1A90-D754-264B-89C2-A9C6C63D7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549" y="3358444"/>
              <a:ext cx="851535" cy="492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PM2.5</a:t>
              </a:r>
            </a:p>
          </p:txBody>
        </p:sp>
      </p:grpSp>
      <p:pic>
        <p:nvPicPr>
          <p:cNvPr id="5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FCB439FC-56CC-7844-98ED-E2F516F457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41447"/>
            <a:ext cx="2295525" cy="4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3">
            <a:extLst>
              <a:ext uri="{FF2B5EF4-FFF2-40B4-BE49-F238E27FC236}">
                <a16:creationId xmlns:a16="http://schemas.microsoft.com/office/drawing/2014/main" id="{6D471944-69C3-844A-A84D-308B6CBE9B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6" y="4763453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2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59" name="Picture 28" descr="Bundesadler_kleiner">
            <a:extLst>
              <a:ext uri="{FF2B5EF4-FFF2-40B4-BE49-F238E27FC236}">
                <a16:creationId xmlns:a16="http://schemas.microsoft.com/office/drawing/2014/main" id="{5BFBADCD-92A0-C64B-9023-2B3126056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04887"/>
            <a:ext cx="446088" cy="3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33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C8C3F8CF-1202-6D48-B1E9-5CD0F83AFF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254318"/>
            <a:ext cx="6696075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700">
                <a:solidFill>
                  <a:prstClr val="white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19">
            <a:extLst>
              <a:ext uri="{FF2B5EF4-FFF2-40B4-BE49-F238E27FC236}">
                <a16:creationId xmlns:a16="http://schemas.microsoft.com/office/drawing/2014/main" id="{E945DD11-5777-1642-9830-7C3CC3D2A38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0866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2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22" descr="DWD-BiWoCl-22-rgb_kleiner">
            <a:extLst>
              <a:ext uri="{FF2B5EF4-FFF2-40B4-BE49-F238E27FC236}">
                <a16:creationId xmlns:a16="http://schemas.microsoft.com/office/drawing/2014/main" id="{2C95E7C3-67C7-4E4B-BCFA-38E6C4CA1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2"/>
          <a:stretch>
            <a:fillRect/>
          </a:stretch>
        </p:blipFill>
        <p:spPr bwMode="auto">
          <a:xfrm>
            <a:off x="8243889" y="75724"/>
            <a:ext cx="720725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99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AD6004A5-883A-2E48-AD55-24ED2F69F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94298"/>
            <a:ext cx="2295525" cy="4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582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1EEC-1F3D-496F-80FE-60C0313105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56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1597826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09" indent="0" algn="ctr">
              <a:buNone/>
              <a:defRPr/>
            </a:lvl2pPr>
            <a:lvl3pPr marL="914018" indent="0" algn="ctr">
              <a:buNone/>
              <a:defRPr/>
            </a:lvl3pPr>
            <a:lvl4pPr marL="1371028" indent="0" algn="ctr">
              <a:buNone/>
              <a:defRPr/>
            </a:lvl4pPr>
            <a:lvl5pPr marL="1828037" indent="0" algn="ctr">
              <a:buNone/>
              <a:defRPr/>
            </a:lvl5pPr>
            <a:lvl6pPr marL="2285046" indent="0" algn="ctr">
              <a:buNone/>
              <a:defRPr/>
            </a:lvl6pPr>
            <a:lvl7pPr marL="2742055" indent="0" algn="ctr">
              <a:buNone/>
              <a:defRPr/>
            </a:lvl7pPr>
            <a:lvl8pPr marL="3199065" indent="0" algn="ctr">
              <a:buNone/>
              <a:defRPr/>
            </a:lvl8pPr>
            <a:lvl9pPr marL="3656074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836883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553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77"/>
              </a:spcBef>
              <a:tabLst>
                <a:tab pos="121500" algn="l"/>
                <a:tab pos="243000" algn="l"/>
                <a:tab pos="388800" algn="l"/>
              </a:tabLst>
              <a:defRPr/>
            </a:lvl1pPr>
            <a:lvl2pPr>
              <a:tabLst>
                <a:tab pos="121500" algn="l"/>
                <a:tab pos="243000" algn="l"/>
                <a:tab pos="388800" algn="l"/>
              </a:tabLst>
              <a:defRPr kern="600" spc="27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27" baseline="0">
                <a:solidFill>
                  <a:schemeClr val="tx2"/>
                </a:solidFill>
              </a:defRPr>
            </a:lvl4pPr>
            <a:lvl5pPr>
              <a:lnSpc>
                <a:spcPts val="1553"/>
              </a:lnSpc>
              <a:defRPr kern="600" spc="27" baseline="0"/>
            </a:lvl5pPr>
            <a:lvl7pPr>
              <a:defRPr/>
            </a:lvl7pPr>
            <a:lvl8pPr>
              <a:defRPr spc="81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6598682" algn="r"/>
                <a:tab pos="6903005" algn="r"/>
              </a:tabLst>
            </a:pPr>
            <a:r>
              <a:rPr lang="de-DE"/>
              <a:t>Max-Planck-Institut für Meteorologie | Vorname Nachname	Kurztitel | TT.MM.JJJJ	</a:t>
            </a:r>
            <a:fld id="{4BB1897F-A1AE-4EDF-9F2D-8730C9693DB7}" type="slidenum">
              <a:rPr lang="de-DE" smtClean="0"/>
              <a:pPr>
                <a:tabLst>
                  <a:tab pos="6598682" algn="r"/>
                  <a:tab pos="690300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45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54895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3"/>
            </a:lvl1pPr>
            <a:lvl2pPr marL="457009" indent="0">
              <a:buNone/>
              <a:defRPr sz="1798"/>
            </a:lvl2pPr>
            <a:lvl3pPr marL="914018" indent="0">
              <a:buNone/>
              <a:defRPr sz="1573"/>
            </a:lvl3pPr>
            <a:lvl4pPr marL="1371028" indent="0">
              <a:buNone/>
              <a:defRPr sz="1423"/>
            </a:lvl4pPr>
            <a:lvl5pPr marL="1828037" indent="0">
              <a:buNone/>
              <a:defRPr sz="1423"/>
            </a:lvl5pPr>
            <a:lvl6pPr marL="2285046" indent="0">
              <a:buNone/>
              <a:defRPr sz="1423"/>
            </a:lvl6pPr>
            <a:lvl7pPr marL="2742055" indent="0">
              <a:buNone/>
              <a:defRPr sz="1423"/>
            </a:lvl7pPr>
            <a:lvl8pPr marL="3199065" indent="0">
              <a:buNone/>
              <a:defRPr sz="1423"/>
            </a:lvl8pPr>
            <a:lvl9pPr marL="3656074" indent="0">
              <a:buNone/>
              <a:defRPr sz="142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57419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6" y="1402556"/>
            <a:ext cx="4062413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02556"/>
            <a:ext cx="4062412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41598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5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9546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863204"/>
            <a:ext cx="8277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02556"/>
            <a:ext cx="82772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" y="4792274"/>
            <a:ext cx="335240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8" y="134543"/>
            <a:ext cx="1912460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7064615" y="4825304"/>
            <a:ext cx="1688283" cy="27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99" dirty="0"/>
              <a:t>J.</a:t>
            </a:r>
            <a:r>
              <a:rPr lang="de-DE" sz="1199" baseline="0" dirty="0"/>
              <a:t> </a:t>
            </a:r>
            <a:r>
              <a:rPr lang="de-DE" sz="1199" dirty="0"/>
              <a:t>Helmert et al.,</a:t>
            </a:r>
            <a:r>
              <a:rPr lang="de-DE" sz="1199" baseline="0" dirty="0"/>
              <a:t> 2020</a:t>
            </a:r>
            <a:endParaRPr lang="de-DE" sz="1199" dirty="0"/>
          </a:p>
        </p:txBody>
      </p:sp>
    </p:spTree>
    <p:extLst>
      <p:ext uri="{BB962C8B-B14F-4D97-AF65-F5344CB8AC3E}">
        <p14:creationId xmlns:p14="http://schemas.microsoft.com/office/powerpoint/2010/main" val="109132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5pPr>
      <a:lvl6pPr marL="457009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6pPr>
      <a:lvl7pPr marL="91401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7pPr>
      <a:lvl8pPr marL="137102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8pPr>
      <a:lvl9pPr marL="1828037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9pPr>
    </p:titleStyle>
    <p:bodyStyle>
      <a:lvl1pPr marL="352278" indent="-35227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1861" indent="-26024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2523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99532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6541" indent="-22850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355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056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7569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4578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7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863204"/>
            <a:ext cx="8277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02556"/>
            <a:ext cx="82772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" y="4792274"/>
            <a:ext cx="335240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8" y="134543"/>
            <a:ext cx="1912460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5795537" y="4809746"/>
            <a:ext cx="3360215" cy="334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73" dirty="0"/>
              <a:t>J.</a:t>
            </a:r>
            <a:r>
              <a:rPr lang="de-DE" sz="1573" baseline="0" dirty="0"/>
              <a:t> </a:t>
            </a:r>
            <a:r>
              <a:rPr lang="de-DE" sz="1573" dirty="0"/>
              <a:t>Helmert et al.,</a:t>
            </a:r>
            <a:r>
              <a:rPr lang="de-DE" sz="1573" baseline="0" dirty="0"/>
              <a:t> COSMO GM 2020</a:t>
            </a:r>
            <a:endParaRPr lang="de-DE" sz="1573" dirty="0"/>
          </a:p>
        </p:txBody>
      </p:sp>
    </p:spTree>
    <p:extLst>
      <p:ext uri="{BB962C8B-B14F-4D97-AF65-F5344CB8AC3E}">
        <p14:creationId xmlns:p14="http://schemas.microsoft.com/office/powerpoint/2010/main" val="132671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5pPr>
      <a:lvl6pPr marL="457009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6pPr>
      <a:lvl7pPr marL="91401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7pPr>
      <a:lvl8pPr marL="137102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8pPr>
      <a:lvl9pPr marL="1828037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9pPr>
    </p:titleStyle>
    <p:bodyStyle>
      <a:lvl1pPr marL="352278" indent="-35227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1861" indent="-26024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2523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99532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6541" indent="-22850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355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056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7569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4578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7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7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685F8B10-97D9-4AFC-9728-25867B7F0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42950"/>
            <a:ext cx="7772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A12CD323-4599-460E-9AC9-86BFC36A1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4933950"/>
            <a:ext cx="29527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33950"/>
            <a:ext cx="28956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5A9006-A473-4C54-92BC-4E8C5E4F039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171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4B652124-00A7-B144-BEBC-86D0528D49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2862"/>
            <a:ext cx="7804150" cy="58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title style</a:t>
            </a:r>
            <a:endParaRPr lang="en-GB" altLang="en-DE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4E539224-86AB-9C4B-9907-9F8E70D8E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text styles</a:t>
            </a:r>
          </a:p>
          <a:p>
            <a:pPr lvl="1"/>
            <a:r>
              <a:rPr lang="en-US" altLang="en-DE"/>
              <a:t>Second level</a:t>
            </a:r>
          </a:p>
          <a:p>
            <a:pPr lvl="2"/>
            <a:r>
              <a:rPr lang="en-US" altLang="en-DE"/>
              <a:t>Third level</a:t>
            </a:r>
          </a:p>
          <a:p>
            <a:pPr lvl="3"/>
            <a:r>
              <a:rPr lang="en-US" altLang="en-DE"/>
              <a:t>Fourth level</a:t>
            </a:r>
          </a:p>
          <a:p>
            <a:pPr lvl="4"/>
            <a:r>
              <a:rPr lang="en-US" altLang="en-DE"/>
              <a:t>Fifth level</a:t>
            </a:r>
            <a:endParaRPr lang="en-GB" altLang="en-DE"/>
          </a:p>
        </p:txBody>
      </p:sp>
      <p:sp>
        <p:nvSpPr>
          <p:cNvPr id="3076" name="Line 20">
            <a:extLst>
              <a:ext uri="{FF2B5EF4-FFF2-40B4-BE49-F238E27FC236}">
                <a16:creationId xmlns:a16="http://schemas.microsoft.com/office/drawing/2014/main" id="{6516E601-6029-1042-8C35-022B523A468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14363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2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1843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05A040CD-C067-BE42-93B9-92071C5FC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9" r="-899"/>
          <a:stretch>
            <a:fillRect/>
          </a:stretch>
        </p:blipFill>
        <p:spPr bwMode="auto">
          <a:xfrm>
            <a:off x="8593139" y="87154"/>
            <a:ext cx="395287" cy="4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1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60" kern="1200">
          <a:solidFill>
            <a:srgbClr val="595959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6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6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6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6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2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68630-D919-3C0C-60D7-6D3EC6D2E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0C4E43C-637B-26E9-169A-9B876E9C7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COSMO PP CITTA’ achievements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1600" b="1" i="1" spc="3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91AB98-C099-2182-A8DE-E2694D3D8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15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0AFF3-3E95-088C-B8EB-9D39A0E7A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C1B18AF-A8A5-8ADA-C663-182A8517F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2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But … this is well known (see e.g. ICUC12 Rotterdam)!</a:t>
            </a:r>
            <a:endParaRPr lang="en-US" sz="2400" dirty="0">
              <a:solidFill>
                <a:schemeClr val="accent5">
                  <a:lumMod val="9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“optimal” </a:t>
            </a:r>
            <a:r>
              <a:rPr lang="en-US" sz="1600" b="1" dirty="0">
                <a:solidFill>
                  <a:schemeClr val="accent5"/>
                </a:solidFill>
              </a:rPr>
              <a:t>external parameters </a:t>
            </a:r>
            <a:r>
              <a:rPr lang="en-US" sz="1600" dirty="0">
                <a:solidFill>
                  <a:schemeClr val="accent5"/>
                </a:solidFill>
              </a:rPr>
              <a:t>with ECOCLIMAP SG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/>
                </a:solidFill>
              </a:rPr>
              <a:t>in production </a:t>
            </a:r>
            <a:r>
              <a:rPr lang="en-US" sz="1600" dirty="0">
                <a:solidFill>
                  <a:schemeClr val="accent5"/>
                </a:solidFill>
              </a:rPr>
              <a:t>at IMS, 2023, and DWD, 2025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WMO WWRP Research Demonstration Project Paris 2024 Olympics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1600" dirty="0"/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1600" b="1" i="1" spc="3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12E7FD-9AFA-F387-8046-955297BA4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47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400" strike="sngStrike" dirty="0">
                <a:solidFill>
                  <a:schemeClr val="accent5"/>
                </a:solidFill>
              </a:rPr>
              <a:t>COSMO PP CITTA’ achievements     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3600" b="1" spc="300" dirty="0"/>
              <a:t>COSMO – Quo Vadis?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1600" b="1" i="1" spc="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1600" b="1" i="1" spc="3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18FA2-5D2B-7A14-7F6B-F927D896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40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0" y="185710"/>
            <a:ext cx="7602393" cy="708082"/>
          </a:xfrm>
        </p:spPr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A bit of history</a:t>
            </a:r>
            <a:endParaRPr lang="en-US" sz="1800" spc="600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D60B32-7F33-E544-B4B0-F0BD9F081D9A}"/>
              </a:ext>
            </a:extLst>
          </p:cNvPr>
          <p:cNvSpPr txBox="1">
            <a:spLocks/>
          </p:cNvSpPr>
          <p:nvPr/>
        </p:nvSpPr>
        <p:spPr>
          <a:xfrm>
            <a:off x="348798" y="1046191"/>
            <a:ext cx="8100610" cy="3660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/>
              <a:t>Bi-lateral collaboration between the DWD and </a:t>
            </a:r>
            <a:r>
              <a:rPr lang="en-US" sz="1600" dirty="0" err="1"/>
              <a:t>MeteoSwiss</a:t>
            </a:r>
            <a:r>
              <a:rPr lang="en-US" sz="1600" dirty="0"/>
              <a:t> to develop and use a NWP system in production started </a:t>
            </a:r>
            <a:r>
              <a:rPr lang="en-US" sz="1600" b="1" dirty="0">
                <a:solidFill>
                  <a:srgbClr val="39B1DB"/>
                </a:solidFill>
              </a:rPr>
              <a:t>before 1992</a:t>
            </a:r>
            <a:r>
              <a:rPr lang="en-US" sz="1600" dirty="0"/>
              <a:t>, with in particular a yearly meeting in Germany (Bad </a:t>
            </a:r>
            <a:r>
              <a:rPr lang="en-US" sz="1600" dirty="0" err="1"/>
              <a:t>Säckingen</a:t>
            </a:r>
            <a:r>
              <a:rPr lang="en-US" sz="1600" dirty="0"/>
              <a:t>), precursor of the COSMO General Meeting.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/>
              <a:t>The COSMO Consortium was formed in </a:t>
            </a:r>
            <a:r>
              <a:rPr lang="en-US" sz="1600" b="1" dirty="0">
                <a:solidFill>
                  <a:srgbClr val="39B1DB"/>
                </a:solidFill>
              </a:rPr>
              <a:t>October 1998 </a:t>
            </a:r>
            <a:r>
              <a:rPr lang="en-US" sz="1600" dirty="0"/>
              <a:t>by the Deutscher </a:t>
            </a:r>
            <a:r>
              <a:rPr lang="en-US" sz="1600" dirty="0" err="1"/>
              <a:t>Wetterdienst</a:t>
            </a:r>
            <a:r>
              <a:rPr lang="en-US" sz="1600" dirty="0"/>
              <a:t> (DWD) and </a:t>
            </a:r>
            <a:r>
              <a:rPr lang="en-US" sz="1600" dirty="0" err="1"/>
              <a:t>MeteoSwiss</a:t>
            </a:r>
            <a:r>
              <a:rPr lang="en-US" sz="1600" dirty="0"/>
              <a:t>, initially to develop a non-hydrostatic regional atmospheric model based on DWD “</a:t>
            </a:r>
            <a:r>
              <a:rPr lang="en-US" sz="1600" dirty="0" err="1"/>
              <a:t>Lokalmodell</a:t>
            </a:r>
            <a:r>
              <a:rPr lang="en-US" sz="1600" dirty="0"/>
              <a:t>” (LM).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/>
              <a:t>MoU signed in April 1999 by Met Services of Germany, Switzerland, Italy and Greece. First GM in Bologna, in </a:t>
            </a:r>
            <a:r>
              <a:rPr lang="en-US" sz="1600" b="1" dirty="0">
                <a:solidFill>
                  <a:srgbClr val="39B1DB"/>
                </a:solidFill>
              </a:rPr>
              <a:t>September 1999</a:t>
            </a:r>
            <a:r>
              <a:rPr lang="en-US" sz="1600" dirty="0"/>
              <a:t>.</a:t>
            </a:r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E39ABBEA-3B50-4345-8EA2-D41BA525AC82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i="1" noProof="0" dirty="0" err="1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jean-marie.bettems@meteoswiss.ch</a:t>
            </a:r>
            <a:r>
              <a:rPr lang="en-GB" sz="800" i="1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  COSMO GM 2025,  Basel							</a:t>
            </a:r>
            <a:r>
              <a:rPr lang="en-GB" sz="800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	                      </a:t>
            </a:r>
            <a:fld id="{1EE35605-8AB3-442C-A293-9F31FDF185BC}" type="slidenum">
              <a:rPr lang="en-GB" sz="800" noProof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sz="800" i="1" noProof="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7" name="Picture 6" descr="An aerial view of a city&#10;&#10;AI-generated content may be incorrect.">
            <a:extLst>
              <a:ext uri="{FF2B5EF4-FFF2-40B4-BE49-F238E27FC236}">
                <a16:creationId xmlns:a16="http://schemas.microsoft.com/office/drawing/2014/main" id="{2FBF652C-7E6D-A725-7119-2C98815AA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1" y="3313235"/>
            <a:ext cx="1844919" cy="12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53FC2-25FE-892E-63A9-17E2BED6D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CBC173-6A57-2BB2-A5CD-97509D63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0" y="185710"/>
            <a:ext cx="7602393" cy="708082"/>
          </a:xfrm>
        </p:spPr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A bit of history</a:t>
            </a:r>
            <a:endParaRPr lang="en-US" sz="1800" spc="600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AB2C35-EB57-5362-0C2A-F074D2140AED}"/>
              </a:ext>
            </a:extLst>
          </p:cNvPr>
          <p:cNvSpPr txBox="1">
            <a:spLocks/>
          </p:cNvSpPr>
          <p:nvPr/>
        </p:nvSpPr>
        <p:spPr>
          <a:xfrm>
            <a:off x="348798" y="1046191"/>
            <a:ext cx="8100610" cy="3660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/>
              <a:t>For about 20 years, till the new ICON model became the focus </a:t>
            </a:r>
            <a:r>
              <a:rPr lang="en-US" sz="1600" b="1" dirty="0">
                <a:solidFill>
                  <a:srgbClr val="39B1DB"/>
                </a:solidFill>
              </a:rPr>
              <a:t>around 2018</a:t>
            </a:r>
            <a:r>
              <a:rPr lang="en-US" sz="1600" dirty="0"/>
              <a:t>, the COSMO Consortium was </a:t>
            </a:r>
            <a:r>
              <a:rPr lang="en-US" sz="1600" i="1" dirty="0"/>
              <a:t>the place to be </a:t>
            </a:r>
            <a:r>
              <a:rPr lang="en-US" sz="1600" dirty="0"/>
              <a:t>for collaborating to the model development (at least if you were not sitting at DWD), with the yearly COSMO General Meeting as the main event of the year.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/>
              <a:t>One strength of the Consortium was certainly to </a:t>
            </a:r>
            <a:r>
              <a:rPr lang="en-US" sz="1600" i="1" dirty="0"/>
              <a:t>unite a large group of scientists</a:t>
            </a:r>
            <a:r>
              <a:rPr lang="en-US" sz="1600" dirty="0"/>
              <a:t>, from different institutions with multiple fields of expertise.</a:t>
            </a:r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83F5415C-1DFC-BAB8-D7FE-3C98FFB9AF6F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i="1" noProof="0" dirty="0" err="1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jean-marie.bettems@meteoswiss.ch</a:t>
            </a:r>
            <a:r>
              <a:rPr lang="en-GB" sz="800" i="1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  COSMO GM 2025,  Basel							</a:t>
            </a:r>
            <a:r>
              <a:rPr lang="en-GB" sz="800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	                      </a:t>
            </a:r>
            <a:fld id="{1EE35605-8AB3-442C-A293-9F31FDF185BC}" type="slidenum">
              <a:rPr lang="en-GB" sz="800" noProof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sz="800" i="1" noProof="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0EF252-017F-0776-7CE0-7718E944C399}"/>
              </a:ext>
            </a:extLst>
          </p:cNvPr>
          <p:cNvGrpSpPr/>
          <p:nvPr/>
        </p:nvGrpSpPr>
        <p:grpSpPr>
          <a:xfrm>
            <a:off x="5081953" y="2889473"/>
            <a:ext cx="3200889" cy="1988698"/>
            <a:chOff x="5081953" y="2889473"/>
            <a:chExt cx="3200889" cy="19886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1F7D29-859D-5C59-CA96-5A2F72A88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1953" y="2889473"/>
              <a:ext cx="3200889" cy="19650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150D13-31C2-F60A-BABE-DAFAB3C1B8A8}"/>
                </a:ext>
              </a:extLst>
            </p:cNvPr>
            <p:cNvSpPr txBox="1"/>
            <p:nvPr/>
          </p:nvSpPr>
          <p:spPr>
            <a:xfrm>
              <a:off x="5081953" y="4662727"/>
              <a:ext cx="17155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COSMO GM St Petersburg,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5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2A857-BCA2-5B53-823A-D3E8BF38B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A57DB-7406-7F46-540F-64BCA056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0" y="185710"/>
            <a:ext cx="7602393" cy="708082"/>
          </a:xfrm>
        </p:spPr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And now?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F1F6CD-B9E2-9174-EFBB-8CCC00B79FA5}"/>
              </a:ext>
            </a:extLst>
          </p:cNvPr>
          <p:cNvSpPr txBox="1">
            <a:spLocks/>
          </p:cNvSpPr>
          <p:nvPr/>
        </p:nvSpPr>
        <p:spPr>
          <a:xfrm>
            <a:off x="348798" y="1046191"/>
            <a:ext cx="8258871" cy="3660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The COSMO Consortium is </a:t>
            </a:r>
            <a:r>
              <a:rPr lang="en-US" sz="1600" b="1" dirty="0">
                <a:solidFill>
                  <a:srgbClr val="39B1DB"/>
                </a:solidFill>
              </a:rPr>
              <a:t>one among many </a:t>
            </a:r>
            <a:r>
              <a:rPr lang="en-US" sz="1600" dirty="0"/>
              <a:t>actors, and the COSMO General Meeting is one event among many.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39B1DB"/>
                </a:solidFill>
              </a:rPr>
              <a:t>ML techniques </a:t>
            </a:r>
            <a:r>
              <a:rPr lang="en-US" sz="1600" dirty="0"/>
              <a:t>are taking more and more resources away from NWP developments, and a new pan-European Consortium for ML based forecast will most probably be created.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Because resources are everywhere limited, this is a real problem… </a:t>
            </a:r>
            <a:br>
              <a:rPr lang="en-US" sz="1600" b="1" dirty="0">
                <a:solidFill>
                  <a:srgbClr val="39B1DB"/>
                </a:solidFill>
              </a:rPr>
            </a:br>
            <a:br>
              <a:rPr lang="en-US" sz="1600" b="1" dirty="0">
                <a:solidFill>
                  <a:srgbClr val="39B1DB"/>
                </a:solidFill>
              </a:rPr>
            </a:br>
            <a:r>
              <a:rPr lang="en-US" sz="1600" i="1" dirty="0">
                <a:solidFill>
                  <a:srgbClr val="FF0000"/>
                </a:solidFill>
              </a:rPr>
              <a:t>Is COSMO still relevant? And to whom?</a:t>
            </a:r>
            <a:br>
              <a:rPr lang="en-US" sz="1600" i="1" dirty="0">
                <a:solidFill>
                  <a:srgbClr val="FF0000"/>
                </a:solidFill>
              </a:rPr>
            </a:br>
            <a:r>
              <a:rPr lang="en-US" sz="1600" i="1" dirty="0">
                <a:solidFill>
                  <a:srgbClr val="FF0000"/>
                </a:solidFill>
              </a:rPr>
              <a:t>What is its specific role? </a:t>
            </a:r>
            <a:br>
              <a:rPr lang="en-US" sz="1600" i="1" dirty="0">
                <a:solidFill>
                  <a:srgbClr val="FF0000"/>
                </a:solidFill>
              </a:rPr>
            </a:br>
            <a:r>
              <a:rPr lang="en-US" sz="1600" i="1" dirty="0">
                <a:solidFill>
                  <a:srgbClr val="FF0000"/>
                </a:solidFill>
              </a:rPr>
              <a:t>What is its future?</a:t>
            </a:r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289BC13E-D6F0-2D5E-E7CA-64024645598A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i="1" noProof="0" dirty="0" err="1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jean-marie.bettems@meteoswiss.ch</a:t>
            </a:r>
            <a:r>
              <a:rPr lang="en-GB" sz="800" i="1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  COSMO GM 2025,  Basel							</a:t>
            </a:r>
            <a:r>
              <a:rPr lang="en-GB" sz="800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	                      </a:t>
            </a:r>
            <a:fld id="{1EE35605-8AB3-442C-A293-9F31FDF185BC}" type="slidenum">
              <a:rPr lang="en-GB" sz="800" noProof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sz="800" i="1" noProof="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C2842-09EC-3E24-ECEC-5F394A5AB8FB}"/>
              </a:ext>
            </a:extLst>
          </p:cNvPr>
          <p:cNvSpPr txBox="1"/>
          <p:nvPr/>
        </p:nvSpPr>
        <p:spPr>
          <a:xfrm>
            <a:off x="7464085" y="3431419"/>
            <a:ext cx="10990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Bef>
                <a:spcPts val="180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FF0000"/>
                </a:solidFill>
                <a:latin typeface="augie" pitchFamily="2" charset="0"/>
              </a:rPr>
              <a:t>Quo Vadis?</a:t>
            </a:r>
            <a:br>
              <a:rPr lang="en-US" sz="6600" dirty="0"/>
            </a:br>
            <a:r>
              <a:rPr lang="en-US" sz="6600" dirty="0"/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7532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5C67A-EA12-1E4F-C1F6-004FC1094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C36C71-26F0-9CAC-58F2-6399A5E9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0" y="185710"/>
            <a:ext cx="7602393" cy="708082"/>
          </a:xfrm>
        </p:spPr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Quo Vadis… WG PHYS?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01DB0-C98C-B14C-EF16-BE82954745D2}"/>
              </a:ext>
            </a:extLst>
          </p:cNvPr>
          <p:cNvSpPr txBox="1">
            <a:spLocks/>
          </p:cNvSpPr>
          <p:nvPr/>
        </p:nvSpPr>
        <p:spPr>
          <a:xfrm>
            <a:off x="348798" y="1046191"/>
            <a:ext cx="8241288" cy="3660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The Consortium provides…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networking of people and of organizations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overview of activities in the community at large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vehicle for cooperation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Some recent success stories (WG PHYS </a:t>
            </a:r>
            <a:r>
              <a:rPr lang="en-US" sz="1600" dirty="0" err="1"/>
              <a:t>soil&amp;surface</a:t>
            </a:r>
            <a:r>
              <a:rPr lang="en-US" sz="1600" dirty="0"/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CITTA’ (you know that one 😉)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NIX (community snow model for NWP </a:t>
            </a:r>
            <a:r>
              <a:rPr lang="en-US" sz="1600" i="1" dirty="0"/>
              <a:t>and</a:t>
            </a:r>
            <a:r>
              <a:rPr lang="en-US" sz="1600" dirty="0"/>
              <a:t> climate, brings SLF expertise)</a:t>
            </a:r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CF925827-5386-BE97-1F18-4620BB0C079E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i="1" noProof="0" dirty="0" err="1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jean-marie.bettems@meteoswiss.ch</a:t>
            </a:r>
            <a:r>
              <a:rPr lang="en-GB" sz="800" i="1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  COSMO GM 2025,  Basel							</a:t>
            </a:r>
            <a:r>
              <a:rPr lang="en-GB" sz="800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	                      </a:t>
            </a:r>
            <a:fld id="{1EE35605-8AB3-442C-A293-9F31FDF185BC}" type="slidenum">
              <a:rPr lang="en-GB" sz="800" noProof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 sz="800" i="1" noProof="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1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9086C-61C7-E070-9826-04926810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6F2BBED-4C59-1AA7-5CD7-F4B51717D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3600" b="1" spc="300" dirty="0"/>
              <a:t>COSMO – Quo Vadis?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kern="0" cap="none" spc="0" normalizeH="0" baseline="0" noProof="0" dirty="0">
                <a:ln>
                  <a:noFill/>
                </a:ln>
                <a:solidFill>
                  <a:srgbClr val="DAE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So, I do not really know …      </a:t>
            </a:r>
            <a:endParaRPr lang="en-US" sz="3600" b="1" spc="300" dirty="0"/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1600" b="1" i="1" spc="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1600" b="1" i="1" spc="3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522D9F-767A-10D4-92CA-87468B7D0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90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B8D68-B2FC-0A37-5B29-F5491272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A595E53-8588-8032-49AE-B1E8309FE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 anchor="t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But anyhow thanks for these many interesting years!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sz="1600" b="1" i="1" spc="3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5554C-F691-0DDA-EF6A-D4C3AB12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91CDE8-F80E-6ADE-0327-A78C3E0444D5}"/>
              </a:ext>
            </a:extLst>
          </p:cNvPr>
          <p:cNvSpPr txBox="1"/>
          <p:nvPr/>
        </p:nvSpPr>
        <p:spPr>
          <a:xfrm>
            <a:off x="4421732" y="2663687"/>
            <a:ext cx="20054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Bef>
                <a:spcPts val="180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FF0000"/>
                </a:solidFill>
                <a:latin typeface="augie" pitchFamily="2" charset="0"/>
              </a:rPr>
              <a:t>My last COSMO GM </a:t>
            </a:r>
            <a:br>
              <a:rPr lang="en-US" sz="1200" b="1" dirty="0">
                <a:solidFill>
                  <a:srgbClr val="FF0000"/>
                </a:solidFill>
                <a:latin typeface="augie" pitchFamily="2" charset="0"/>
              </a:rPr>
            </a:br>
            <a:r>
              <a:rPr lang="en-US" sz="1200" b="1" dirty="0">
                <a:solidFill>
                  <a:srgbClr val="FF0000"/>
                </a:solidFill>
                <a:latin typeface="augie" pitchFamily="2" charset="0"/>
              </a:rPr>
              <a:t>(I retire in July 2026)!</a:t>
            </a:r>
            <a:br>
              <a:rPr lang="en-US" sz="1200" b="1" dirty="0">
                <a:solidFill>
                  <a:srgbClr val="FF0000"/>
                </a:solidFill>
                <a:latin typeface="augie" pitchFamily="2" charset="0"/>
              </a:rPr>
            </a:br>
            <a:br>
              <a:rPr lang="en-US" sz="1200" b="1" dirty="0">
                <a:solidFill>
                  <a:srgbClr val="FF0000"/>
                </a:solidFill>
                <a:latin typeface="augie" pitchFamily="2" charset="0"/>
              </a:rPr>
            </a:br>
            <a:r>
              <a:rPr lang="en-US" sz="1200" b="1" dirty="0">
                <a:solidFill>
                  <a:srgbClr val="FF0000"/>
                </a:solidFill>
                <a:latin typeface="augie" pitchFamily="2" charset="0"/>
              </a:rPr>
              <a:t>       </a:t>
            </a:r>
            <a:r>
              <a:rPr lang="en-US" sz="6600" dirty="0"/>
              <a:t>👋🏼</a:t>
            </a:r>
          </a:p>
        </p:txBody>
      </p:sp>
    </p:spTree>
    <p:extLst>
      <p:ext uri="{BB962C8B-B14F-4D97-AF65-F5344CB8AC3E}">
        <p14:creationId xmlns:p14="http://schemas.microsoft.com/office/powerpoint/2010/main" val="3786661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WD - Master Aufzählung Punkt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2E41CC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WD - Master Aufzählung Punkt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2E41CC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_Format_16-9.pptx" id="{14B80262-283B-4455-926B-736EE80994B7}" vid="{03C32CFB-F977-44A6-8C51-B08D66399866}"/>
    </a:ext>
  </a:extLst>
</a:theme>
</file>

<file path=ppt/theme/theme5.xml><?xml version="1.0" encoding="utf-8"?>
<a:theme xmlns:a="http://schemas.openxmlformats.org/drawingml/2006/main" name="1_turbgust_200710_jps">
  <a:themeElements>
    <a:clrScheme name="turbgust_200710_j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rbgust_200710_jp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turbgust_200710_j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gust_200710_jp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2368</TotalTime>
  <Words>1245</Words>
  <Application>Microsoft Macintosh PowerPoint</Application>
  <PresentationFormat>On-screen Show (16:9)</PresentationFormat>
  <Paragraphs>119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Arabic Typesetting</vt:lpstr>
      <vt:lpstr>Arial</vt:lpstr>
      <vt:lpstr>Arial Black</vt:lpstr>
      <vt:lpstr>augie</vt:lpstr>
      <vt:lpstr>Calibri</vt:lpstr>
      <vt:lpstr>Roboto Light</vt:lpstr>
      <vt:lpstr>Symbol</vt:lpstr>
      <vt:lpstr>Times</vt:lpstr>
      <vt:lpstr>Times New Roman</vt:lpstr>
      <vt:lpstr>Wingdings</vt:lpstr>
      <vt:lpstr>1_Kreuzraster komplett</vt:lpstr>
      <vt:lpstr>1_DWD - Master Aufzählung Punkte</vt:lpstr>
      <vt:lpstr>2_DWD - Master Aufzählung Punkte</vt:lpstr>
      <vt:lpstr>2_Kreuzraster komplett</vt:lpstr>
      <vt:lpstr>1_turbgust_200710_jps</vt:lpstr>
      <vt:lpstr>1_Office Theme</vt:lpstr>
      <vt:lpstr>think-cell Folie</vt:lpstr>
      <vt:lpstr>PowerPoint Presentation</vt:lpstr>
      <vt:lpstr>PowerPoint Presentation</vt:lpstr>
      <vt:lpstr>PowerPoint Presentation</vt:lpstr>
      <vt:lpstr>A bit of history</vt:lpstr>
      <vt:lpstr>A bit of history</vt:lpstr>
      <vt:lpstr>And now?</vt:lpstr>
      <vt:lpstr>Quo Vadis… WG PHYS?</vt:lpstr>
      <vt:lpstr>PowerPoint Presentation</vt:lpstr>
      <vt:lpstr>PowerPoint Presentation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SAINT –  Status &amp; Future plans</dc:title>
  <dc:creator>Bellaire Sascha</dc:creator>
  <cp:lastModifiedBy>Jean-Marie Bettems</cp:lastModifiedBy>
  <cp:revision>449</cp:revision>
  <cp:lastPrinted>2016-02-16T15:38:09Z</cp:lastPrinted>
  <dcterms:created xsi:type="dcterms:W3CDTF">2020-01-16T08:19:36Z</dcterms:created>
  <dcterms:modified xsi:type="dcterms:W3CDTF">2025-09-01T11:43:11Z</dcterms:modified>
</cp:coreProperties>
</file>