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47" r:id="rId2"/>
    <p:sldId id="262" r:id="rId3"/>
    <p:sldId id="264" r:id="rId4"/>
    <p:sldId id="265" r:id="rId5"/>
    <p:sldId id="266" r:id="rId6"/>
    <p:sldId id="263" r:id="rId7"/>
    <p:sldId id="343" r:id="rId8"/>
    <p:sldId id="275" r:id="rId9"/>
    <p:sldId id="267" r:id="rId10"/>
    <p:sldId id="271" r:id="rId11"/>
    <p:sldId id="268" r:id="rId12"/>
    <p:sldId id="272" r:id="rId13"/>
    <p:sldId id="269" r:id="rId14"/>
    <p:sldId id="273" r:id="rId15"/>
    <p:sldId id="270" r:id="rId16"/>
    <p:sldId id="274" r:id="rId17"/>
    <p:sldId id="345" r:id="rId18"/>
    <p:sldId id="277" r:id="rId19"/>
    <p:sldId id="280" r:id="rId20"/>
    <p:sldId id="278" r:id="rId21"/>
    <p:sldId id="279" r:id="rId22"/>
    <p:sldId id="282" r:id="rId23"/>
    <p:sldId id="281" r:id="rId24"/>
    <p:sldId id="283" r:id="rId25"/>
    <p:sldId id="276" r:id="rId26"/>
    <p:sldId id="34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113" d="100"/>
          <a:sy n="113" d="100"/>
        </p:scale>
        <p:origin x="-15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8.2434146661300001E-2"/>
          <c:y val="2.8252405949256341E-2"/>
          <c:w val="0.89335281052560722"/>
          <c:h val="0.86001348789734544"/>
        </c:manualLayout>
      </c:layout>
      <c:scatterChart>
        <c:scatterStyle val="lineMarker"/>
        <c:ser>
          <c:idx val="0"/>
          <c:order val="0"/>
          <c:tx>
            <c:v>65_levs</c:v>
          </c:tx>
          <c:spPr>
            <a:ln w="28575">
              <a:noFill/>
            </a:ln>
          </c:spPr>
          <c:marker>
            <c:symbol val="circle"/>
            <c:size val="5"/>
          </c:marker>
          <c:yVal>
            <c:numRef>
              <c:f>z_ifc_25E_36N_reversed!$D$1:$D$66</c:f>
              <c:numCache>
                <c:formatCode>General</c:formatCode>
                <c:ptCount val="66"/>
                <c:pt idx="0">
                  <c:v>0</c:v>
                </c:pt>
                <c:pt idx="1">
                  <c:v>19.96699999999997</c:v>
                </c:pt>
                <c:pt idx="2">
                  <c:v>55.178000000000011</c:v>
                </c:pt>
                <c:pt idx="3">
                  <c:v>100.318</c:v>
                </c:pt>
                <c:pt idx="4">
                  <c:v>153.416</c:v>
                </c:pt>
                <c:pt idx="5">
                  <c:v>213.70699999999999</c:v>
                </c:pt>
                <c:pt idx="6">
                  <c:v>280.53899999999948</c:v>
                </c:pt>
                <c:pt idx="7">
                  <c:v>353.58300000000003</c:v>
                </c:pt>
                <c:pt idx="8">
                  <c:v>432.38099999999969</c:v>
                </c:pt>
                <c:pt idx="9">
                  <c:v>516.93099999999947</c:v>
                </c:pt>
                <c:pt idx="10">
                  <c:v>606.78599999999994</c:v>
                </c:pt>
                <c:pt idx="11">
                  <c:v>702.16800000000001</c:v>
                </c:pt>
                <c:pt idx="12">
                  <c:v>802.70699999999999</c:v>
                </c:pt>
                <c:pt idx="13">
                  <c:v>908.55899999999997</c:v>
                </c:pt>
                <c:pt idx="14">
                  <c:v>1019.5269999999994</c:v>
                </c:pt>
                <c:pt idx="15">
                  <c:v>1135.806</c:v>
                </c:pt>
                <c:pt idx="16">
                  <c:v>1257.1099999999999</c:v>
                </c:pt>
                <c:pt idx="17">
                  <c:v>1383.789</c:v>
                </c:pt>
                <c:pt idx="18">
                  <c:v>1515.586</c:v>
                </c:pt>
                <c:pt idx="19">
                  <c:v>1652.752</c:v>
                </c:pt>
                <c:pt idx="20">
                  <c:v>1795.1789999999999</c:v>
                </c:pt>
                <c:pt idx="21">
                  <c:v>1943.1439999999998</c:v>
                </c:pt>
                <c:pt idx="22">
                  <c:v>2096.5619999999999</c:v>
                </c:pt>
                <c:pt idx="23">
                  <c:v>2255.547</c:v>
                </c:pt>
                <c:pt idx="24">
                  <c:v>2420.2259999999997</c:v>
                </c:pt>
                <c:pt idx="25">
                  <c:v>2590.7379999999998</c:v>
                </c:pt>
                <c:pt idx="26">
                  <c:v>2767.1729999999998</c:v>
                </c:pt>
                <c:pt idx="27">
                  <c:v>2949.6370000000002</c:v>
                </c:pt>
                <c:pt idx="28">
                  <c:v>3138.3720000000012</c:v>
                </c:pt>
                <c:pt idx="29">
                  <c:v>3333.578</c:v>
                </c:pt>
                <c:pt idx="30">
                  <c:v>3535.279</c:v>
                </c:pt>
                <c:pt idx="31">
                  <c:v>3743.7710000000002</c:v>
                </c:pt>
                <c:pt idx="32">
                  <c:v>3959.306</c:v>
                </c:pt>
                <c:pt idx="33">
                  <c:v>4182.0290000000014</c:v>
                </c:pt>
                <c:pt idx="34">
                  <c:v>4412.3</c:v>
                </c:pt>
                <c:pt idx="35">
                  <c:v>4650.2480000000005</c:v>
                </c:pt>
                <c:pt idx="36">
                  <c:v>4896.3460000000014</c:v>
                </c:pt>
                <c:pt idx="37">
                  <c:v>5150.78</c:v>
                </c:pt>
                <c:pt idx="38">
                  <c:v>5413.991</c:v>
                </c:pt>
                <c:pt idx="39">
                  <c:v>5686.3270000000002</c:v>
                </c:pt>
                <c:pt idx="40">
                  <c:v>5968.2420000000002</c:v>
                </c:pt>
                <c:pt idx="41">
                  <c:v>6260.2</c:v>
                </c:pt>
                <c:pt idx="42">
                  <c:v>6562.72</c:v>
                </c:pt>
                <c:pt idx="43">
                  <c:v>6876.3879999999999</c:v>
                </c:pt>
                <c:pt idx="44">
                  <c:v>7201.8290000000034</c:v>
                </c:pt>
                <c:pt idx="45">
                  <c:v>7539.7550000000001</c:v>
                </c:pt>
                <c:pt idx="46">
                  <c:v>7890.9520000000002</c:v>
                </c:pt>
                <c:pt idx="47">
                  <c:v>8256.3279999999795</c:v>
                </c:pt>
                <c:pt idx="48">
                  <c:v>8636.8959999999734</c:v>
                </c:pt>
                <c:pt idx="49">
                  <c:v>9033.7980000000007</c:v>
                </c:pt>
                <c:pt idx="50">
                  <c:v>9448.3609999999771</c:v>
                </c:pt>
                <c:pt idx="51">
                  <c:v>9882.1139999999868</c:v>
                </c:pt>
                <c:pt idx="52">
                  <c:v>10336.843000000004</c:v>
                </c:pt>
                <c:pt idx="53">
                  <c:v>10814.654</c:v>
                </c:pt>
                <c:pt idx="54">
                  <c:v>11318.067999999979</c:v>
                </c:pt>
                <c:pt idx="55">
                  <c:v>11850.144000000013</c:v>
                </c:pt>
                <c:pt idx="56">
                  <c:v>12414.654</c:v>
                </c:pt>
                <c:pt idx="57">
                  <c:v>13016.362999999979</c:v>
                </c:pt>
                <c:pt idx="58">
                  <c:v>13661.438</c:v>
                </c:pt>
                <c:pt idx="59">
                  <c:v>14358.138999999986</c:v>
                </c:pt>
                <c:pt idx="60">
                  <c:v>15118.009</c:v>
                </c:pt>
                <c:pt idx="61">
                  <c:v>15958.169</c:v>
                </c:pt>
                <c:pt idx="62">
                  <c:v>16906.263999999999</c:v>
                </c:pt>
                <c:pt idx="63">
                  <c:v>18013.407999999999</c:v>
                </c:pt>
                <c:pt idx="64">
                  <c:v>19401.851999999992</c:v>
                </c:pt>
                <c:pt idx="65">
                  <c:v>22000</c:v>
                </c:pt>
              </c:numCache>
            </c:numRef>
          </c:yVal>
          <c:extLst xmlns:c16r2="http://schemas.microsoft.com/office/drawing/2015/06/chart">
            <c:ext xmlns:c16="http://schemas.microsoft.com/office/drawing/2014/chart" uri="{C3380CC4-5D6E-409C-BE32-E72D297353CC}">
              <c16:uniqueId val="{00000000-B030-421A-8B1A-67924AB7D8A6}"/>
            </c:ext>
          </c:extLst>
        </c:ser>
        <c:ser>
          <c:idx val="1"/>
          <c:order val="1"/>
          <c:tx>
            <c:v>100_levs</c:v>
          </c:tx>
          <c:spPr>
            <a:ln w="28575">
              <a:noFill/>
            </a:ln>
          </c:spPr>
          <c:marker>
            <c:symbol val="circle"/>
            <c:size val="5"/>
            <c:spPr>
              <a:solidFill>
                <a:srgbClr val="FF0000"/>
              </a:solidFill>
            </c:spPr>
          </c:marker>
          <c:xVal>
            <c:numRef>
              <c:f>z_ifc_25E_36N_reversed!$A$1:$A$101</c:f>
              <c:numCache>
                <c:formatCode>General</c:formatCode>
                <c:ptCount val="1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numCache>
            </c:numRef>
          </c:xVal>
          <c:yVal>
            <c:numRef>
              <c:f>z_ifc_25E_36N_reversed!$G$1:$G$101</c:f>
              <c:numCache>
                <c:formatCode>General</c:formatCode>
                <c:ptCount val="101"/>
                <c:pt idx="0">
                  <c:v>0</c:v>
                </c:pt>
                <c:pt idx="1">
                  <c:v>19.96699999999997</c:v>
                </c:pt>
                <c:pt idx="2">
                  <c:v>50.61</c:v>
                </c:pt>
                <c:pt idx="3">
                  <c:v>87.468000000000004</c:v>
                </c:pt>
                <c:pt idx="4">
                  <c:v>128.94</c:v>
                </c:pt>
                <c:pt idx="5">
                  <c:v>174.3570000000002</c:v>
                </c:pt>
                <c:pt idx="6">
                  <c:v>223.21199999999999</c:v>
                </c:pt>
                <c:pt idx="7">
                  <c:v>275.39699999999948</c:v>
                </c:pt>
                <c:pt idx="8">
                  <c:v>330.52299999999963</c:v>
                </c:pt>
                <c:pt idx="9">
                  <c:v>388.38299999999964</c:v>
                </c:pt>
                <c:pt idx="10">
                  <c:v>448.81400000000002</c:v>
                </c:pt>
                <c:pt idx="11">
                  <c:v>511.80500000000001</c:v>
                </c:pt>
                <c:pt idx="12">
                  <c:v>577.24400000000003</c:v>
                </c:pt>
                <c:pt idx="13">
                  <c:v>645.03800000000001</c:v>
                </c:pt>
                <c:pt idx="14">
                  <c:v>715.10599999999999</c:v>
                </c:pt>
                <c:pt idx="15">
                  <c:v>787.505</c:v>
                </c:pt>
                <c:pt idx="16">
                  <c:v>862.05</c:v>
                </c:pt>
                <c:pt idx="17">
                  <c:v>938.68900000000053</c:v>
                </c:pt>
                <c:pt idx="18">
                  <c:v>1017.629</c:v>
                </c:pt>
                <c:pt idx="19">
                  <c:v>1098.579</c:v>
                </c:pt>
                <c:pt idx="20">
                  <c:v>1181.6319999999998</c:v>
                </c:pt>
                <c:pt idx="21">
                  <c:v>1266.758</c:v>
                </c:pt>
                <c:pt idx="22">
                  <c:v>1353.933</c:v>
                </c:pt>
                <c:pt idx="23">
                  <c:v>1443.26</c:v>
                </c:pt>
                <c:pt idx="24">
                  <c:v>1534.597</c:v>
                </c:pt>
                <c:pt idx="25">
                  <c:v>1627.93</c:v>
                </c:pt>
                <c:pt idx="26">
                  <c:v>1723.3719999999998</c:v>
                </c:pt>
                <c:pt idx="27">
                  <c:v>1820.9160000000011</c:v>
                </c:pt>
                <c:pt idx="28">
                  <c:v>1920.5539999999999</c:v>
                </c:pt>
                <c:pt idx="29">
                  <c:v>2022.222</c:v>
                </c:pt>
                <c:pt idx="30">
                  <c:v>2125.982</c:v>
                </c:pt>
                <c:pt idx="31">
                  <c:v>2231.8980000000001</c:v>
                </c:pt>
                <c:pt idx="32">
                  <c:v>2339.9130000000032</c:v>
                </c:pt>
                <c:pt idx="33">
                  <c:v>2450.0949999999998</c:v>
                </c:pt>
                <c:pt idx="34">
                  <c:v>2562.3920000000012</c:v>
                </c:pt>
                <c:pt idx="35">
                  <c:v>2676.8770000000022</c:v>
                </c:pt>
                <c:pt idx="36">
                  <c:v>2793.5659999999998</c:v>
                </c:pt>
                <c:pt idx="37">
                  <c:v>2912.5369999999998</c:v>
                </c:pt>
                <c:pt idx="38">
                  <c:v>3033.7469999999962</c:v>
                </c:pt>
                <c:pt idx="39">
                  <c:v>3157.2170000000001</c:v>
                </c:pt>
                <c:pt idx="40">
                  <c:v>3283.0340000000001</c:v>
                </c:pt>
                <c:pt idx="41">
                  <c:v>3411.1610000000001</c:v>
                </c:pt>
                <c:pt idx="42">
                  <c:v>3541.7539999999999</c:v>
                </c:pt>
                <c:pt idx="43">
                  <c:v>3674.7190000000001</c:v>
                </c:pt>
                <c:pt idx="44">
                  <c:v>3810.154</c:v>
                </c:pt>
                <c:pt idx="45">
                  <c:v>3948.0949999999998</c:v>
                </c:pt>
                <c:pt idx="46">
                  <c:v>4088.6469999999963</c:v>
                </c:pt>
                <c:pt idx="47">
                  <c:v>4231.7910000000002</c:v>
                </c:pt>
                <c:pt idx="48">
                  <c:v>4377.5729999999994</c:v>
                </c:pt>
                <c:pt idx="49">
                  <c:v>4526.0430000000006</c:v>
                </c:pt>
                <c:pt idx="50">
                  <c:v>4677.3190000000004</c:v>
                </c:pt>
                <c:pt idx="51">
                  <c:v>4831.3950000000004</c:v>
                </c:pt>
                <c:pt idx="52">
                  <c:v>4988.3940000000002</c:v>
                </c:pt>
                <c:pt idx="53">
                  <c:v>5148.3200000000024</c:v>
                </c:pt>
                <c:pt idx="54">
                  <c:v>5311.3040000000001</c:v>
                </c:pt>
                <c:pt idx="55">
                  <c:v>5477.3910000000014</c:v>
                </c:pt>
                <c:pt idx="56">
                  <c:v>5646.6880000000001</c:v>
                </c:pt>
                <c:pt idx="57">
                  <c:v>5819.2190000000001</c:v>
                </c:pt>
                <c:pt idx="58">
                  <c:v>5995.134</c:v>
                </c:pt>
                <c:pt idx="59">
                  <c:v>6174.4990000000007</c:v>
                </c:pt>
                <c:pt idx="60">
                  <c:v>6357.4130000000005</c:v>
                </c:pt>
                <c:pt idx="61">
                  <c:v>6544.0170000000007</c:v>
                </c:pt>
                <c:pt idx="62">
                  <c:v>6734.3770000000004</c:v>
                </c:pt>
                <c:pt idx="63">
                  <c:v>6928.6500000000024</c:v>
                </c:pt>
                <c:pt idx="64">
                  <c:v>7126.9489999999996</c:v>
                </c:pt>
                <c:pt idx="65">
                  <c:v>7329.4299999999994</c:v>
                </c:pt>
                <c:pt idx="66">
                  <c:v>7536.2120000000004</c:v>
                </c:pt>
                <c:pt idx="67">
                  <c:v>7747.4720000000007</c:v>
                </c:pt>
                <c:pt idx="68">
                  <c:v>7963.3820000000014</c:v>
                </c:pt>
                <c:pt idx="69">
                  <c:v>8184.1180000000004</c:v>
                </c:pt>
                <c:pt idx="70">
                  <c:v>8409.8739999999798</c:v>
                </c:pt>
                <c:pt idx="71">
                  <c:v>8640.8719999999757</c:v>
                </c:pt>
                <c:pt idx="72">
                  <c:v>8877.3369999999795</c:v>
                </c:pt>
                <c:pt idx="73">
                  <c:v>9119.5139999999865</c:v>
                </c:pt>
                <c:pt idx="74">
                  <c:v>9367.6779999999817</c:v>
                </c:pt>
                <c:pt idx="75">
                  <c:v>9622.1219999999867</c:v>
                </c:pt>
                <c:pt idx="76">
                  <c:v>9883.1759999999758</c:v>
                </c:pt>
                <c:pt idx="77">
                  <c:v>10151.183999999987</c:v>
                </c:pt>
                <c:pt idx="78">
                  <c:v>10426.543000000012</c:v>
                </c:pt>
                <c:pt idx="79">
                  <c:v>10709.688</c:v>
                </c:pt>
                <c:pt idx="80">
                  <c:v>11001.098</c:v>
                </c:pt>
                <c:pt idx="81">
                  <c:v>11301.304</c:v>
                </c:pt>
                <c:pt idx="82">
                  <c:v>11610.915000000001</c:v>
                </c:pt>
                <c:pt idx="83">
                  <c:v>11930.611000000004</c:v>
                </c:pt>
                <c:pt idx="84">
                  <c:v>12261.169</c:v>
                </c:pt>
                <c:pt idx="85">
                  <c:v>12603.473</c:v>
                </c:pt>
                <c:pt idx="86">
                  <c:v>12958.550999999981</c:v>
                </c:pt>
                <c:pt idx="87">
                  <c:v>13327.602000000004</c:v>
                </c:pt>
                <c:pt idx="88">
                  <c:v>13712.037</c:v>
                </c:pt>
                <c:pt idx="89">
                  <c:v>14113.548000000004</c:v>
                </c:pt>
                <c:pt idx="90">
                  <c:v>14534.183999999987</c:v>
                </c:pt>
                <c:pt idx="91">
                  <c:v>14976.477000000001</c:v>
                </c:pt>
                <c:pt idx="92">
                  <c:v>15443.621999999987</c:v>
                </c:pt>
                <c:pt idx="93">
                  <c:v>15939.766</c:v>
                </c:pt>
                <c:pt idx="94">
                  <c:v>16470.456999999999</c:v>
                </c:pt>
                <c:pt idx="95">
                  <c:v>17043.474999999999</c:v>
                </c:pt>
                <c:pt idx="96">
                  <c:v>17670.366999999998</c:v>
                </c:pt>
                <c:pt idx="97">
                  <c:v>18369.831999999973</c:v>
                </c:pt>
                <c:pt idx="98">
                  <c:v>19176.543000000001</c:v>
                </c:pt>
                <c:pt idx="99">
                  <c:v>20173.768000000025</c:v>
                </c:pt>
                <c:pt idx="100">
                  <c:v>22000</c:v>
                </c:pt>
              </c:numCache>
            </c:numRef>
          </c:yVal>
          <c:extLst xmlns:c16r2="http://schemas.microsoft.com/office/drawing/2015/06/chart">
            <c:ext xmlns:c16="http://schemas.microsoft.com/office/drawing/2014/chart" uri="{C3380CC4-5D6E-409C-BE32-E72D297353CC}">
              <c16:uniqueId val="{00000001-B030-421A-8B1A-67924AB7D8A6}"/>
            </c:ext>
          </c:extLst>
        </c:ser>
        <c:ser>
          <c:idx val="2"/>
          <c:order val="2"/>
          <c:tx>
            <c:v>130_levs</c:v>
          </c:tx>
          <c:spPr>
            <a:ln w="28575">
              <a:noFill/>
            </a:ln>
          </c:spPr>
          <c:marker>
            <c:symbol val="circle"/>
            <c:size val="5"/>
            <c:spPr>
              <a:solidFill>
                <a:srgbClr val="92D050"/>
              </a:solidFill>
              <a:ln>
                <a:solidFill>
                  <a:srgbClr val="92D050"/>
                </a:solidFill>
              </a:ln>
            </c:spPr>
          </c:marker>
          <c:xVal>
            <c:numRef>
              <c:f>z_ifc_25E_36N_reversed!$A$1:$A$131</c:f>
              <c:numCache>
                <c:formatCode>General</c:formatCode>
                <c:ptCount val="1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numCache>
            </c:numRef>
          </c:xVal>
          <c:yVal>
            <c:numRef>
              <c:f>z_ifc_25E_36N_reversed!$J$1:$J$131</c:f>
              <c:numCache>
                <c:formatCode>General</c:formatCode>
                <c:ptCount val="131"/>
                <c:pt idx="0">
                  <c:v>0</c:v>
                </c:pt>
                <c:pt idx="1">
                  <c:v>19.96699999999997</c:v>
                </c:pt>
                <c:pt idx="2">
                  <c:v>48.483000000000004</c:v>
                </c:pt>
                <c:pt idx="3">
                  <c:v>81.350999999999999</c:v>
                </c:pt>
                <c:pt idx="4">
                  <c:v>117.607</c:v>
                </c:pt>
                <c:pt idx="5">
                  <c:v>156.61099999999999</c:v>
                </c:pt>
                <c:pt idx="6">
                  <c:v>198.08100000000007</c:v>
                </c:pt>
                <c:pt idx="7">
                  <c:v>241.73599999999999</c:v>
                </c:pt>
                <c:pt idx="8">
                  <c:v>287.23899999999924</c:v>
                </c:pt>
                <c:pt idx="9">
                  <c:v>334.678</c:v>
                </c:pt>
                <c:pt idx="10">
                  <c:v>383.79799999999955</c:v>
                </c:pt>
                <c:pt idx="11">
                  <c:v>434.49299999999948</c:v>
                </c:pt>
                <c:pt idx="12">
                  <c:v>486.79700000000003</c:v>
                </c:pt>
                <c:pt idx="13">
                  <c:v>540.51199999999949</c:v>
                </c:pt>
                <c:pt idx="14">
                  <c:v>595.697</c:v>
                </c:pt>
                <c:pt idx="15">
                  <c:v>652.29600000000005</c:v>
                </c:pt>
                <c:pt idx="16">
                  <c:v>710.26</c:v>
                </c:pt>
                <c:pt idx="17">
                  <c:v>769.54699999999946</c:v>
                </c:pt>
                <c:pt idx="18">
                  <c:v>830.11699999999996</c:v>
                </c:pt>
                <c:pt idx="19">
                  <c:v>891.93799999999908</c:v>
                </c:pt>
                <c:pt idx="20">
                  <c:v>954.97799999999938</c:v>
                </c:pt>
                <c:pt idx="21">
                  <c:v>1019.211</c:v>
                </c:pt>
                <c:pt idx="22">
                  <c:v>1084.7380000000001</c:v>
                </c:pt>
                <c:pt idx="23">
                  <c:v>1151.5360000000001</c:v>
                </c:pt>
                <c:pt idx="24">
                  <c:v>1219.337</c:v>
                </c:pt>
                <c:pt idx="25">
                  <c:v>1288.498</c:v>
                </c:pt>
                <c:pt idx="26">
                  <c:v>1358.7539999999999</c:v>
                </c:pt>
                <c:pt idx="27">
                  <c:v>1430.0889999999999</c:v>
                </c:pt>
                <c:pt idx="28">
                  <c:v>1502.7429999999999</c:v>
                </c:pt>
                <c:pt idx="29">
                  <c:v>1576.454</c:v>
                </c:pt>
                <c:pt idx="30">
                  <c:v>1651.338</c:v>
                </c:pt>
                <c:pt idx="31">
                  <c:v>1727.3869999999999</c:v>
                </c:pt>
                <c:pt idx="32">
                  <c:v>1804.5919999999999</c:v>
                </c:pt>
                <c:pt idx="33">
                  <c:v>1882.825</c:v>
                </c:pt>
                <c:pt idx="34">
                  <c:v>1962.329</c:v>
                </c:pt>
                <c:pt idx="35">
                  <c:v>2042.9749999999999</c:v>
                </c:pt>
                <c:pt idx="36">
                  <c:v>2124.7619999999997</c:v>
                </c:pt>
                <c:pt idx="37">
                  <c:v>2207.6879999999987</c:v>
                </c:pt>
                <c:pt idx="38">
                  <c:v>2291.8130000000033</c:v>
                </c:pt>
                <c:pt idx="39">
                  <c:v>2377.076</c:v>
                </c:pt>
                <c:pt idx="40">
                  <c:v>2463.54</c:v>
                </c:pt>
                <c:pt idx="41">
                  <c:v>2551.1439999999998</c:v>
                </c:pt>
                <c:pt idx="42">
                  <c:v>2639.9540000000002</c:v>
                </c:pt>
                <c:pt idx="43">
                  <c:v>2729.9740000000002</c:v>
                </c:pt>
                <c:pt idx="44">
                  <c:v>2821.1439999999998</c:v>
                </c:pt>
                <c:pt idx="45">
                  <c:v>2913.596</c:v>
                </c:pt>
                <c:pt idx="46">
                  <c:v>3007.2109999999998</c:v>
                </c:pt>
                <c:pt idx="47">
                  <c:v>3102.12</c:v>
                </c:pt>
                <c:pt idx="48">
                  <c:v>3198.2069999999962</c:v>
                </c:pt>
                <c:pt idx="49">
                  <c:v>3295.5419999999999</c:v>
                </c:pt>
                <c:pt idx="50">
                  <c:v>3394.1979999999999</c:v>
                </c:pt>
                <c:pt idx="51">
                  <c:v>3494.123</c:v>
                </c:pt>
                <c:pt idx="52">
                  <c:v>3595.328</c:v>
                </c:pt>
                <c:pt idx="53">
                  <c:v>3697.8249999999998</c:v>
                </c:pt>
                <c:pt idx="54">
                  <c:v>3801.6889999999962</c:v>
                </c:pt>
                <c:pt idx="55">
                  <c:v>3906.8730000000032</c:v>
                </c:pt>
                <c:pt idx="56">
                  <c:v>4013.3900000000012</c:v>
                </c:pt>
                <c:pt idx="57">
                  <c:v>4121.2570000000005</c:v>
                </c:pt>
                <c:pt idx="58">
                  <c:v>4230.5540000000001</c:v>
                </c:pt>
                <c:pt idx="59">
                  <c:v>4341.2970000000005</c:v>
                </c:pt>
                <c:pt idx="60">
                  <c:v>4453.4439999999995</c:v>
                </c:pt>
                <c:pt idx="61">
                  <c:v>4567.0130000000008</c:v>
                </c:pt>
                <c:pt idx="62">
                  <c:v>4682.0890000000009</c:v>
                </c:pt>
                <c:pt idx="63">
                  <c:v>4798.6310000000003</c:v>
                </c:pt>
                <c:pt idx="64">
                  <c:v>4916.7250000000004</c:v>
                </c:pt>
                <c:pt idx="65">
                  <c:v>5036.3630000000003</c:v>
                </c:pt>
                <c:pt idx="66">
                  <c:v>5157.5710000000008</c:v>
                </c:pt>
                <c:pt idx="67">
                  <c:v>5280.3760000000002</c:v>
                </c:pt>
                <c:pt idx="68">
                  <c:v>5404.8070000000007</c:v>
                </c:pt>
                <c:pt idx="69">
                  <c:v>5530.8920000000044</c:v>
                </c:pt>
                <c:pt idx="70">
                  <c:v>5658.6620000000066</c:v>
                </c:pt>
                <c:pt idx="71">
                  <c:v>5788.1490000000003</c:v>
                </c:pt>
                <c:pt idx="72">
                  <c:v>5919.3890000000001</c:v>
                </c:pt>
                <c:pt idx="73">
                  <c:v>6052.4469999999992</c:v>
                </c:pt>
                <c:pt idx="74">
                  <c:v>6187.2979999999998</c:v>
                </c:pt>
                <c:pt idx="75">
                  <c:v>6324.0430000000006</c:v>
                </c:pt>
                <c:pt idx="76">
                  <c:v>6462.6780000000008</c:v>
                </c:pt>
                <c:pt idx="77">
                  <c:v>6603.259</c:v>
                </c:pt>
                <c:pt idx="78">
                  <c:v>6745.8330000000005</c:v>
                </c:pt>
                <c:pt idx="79">
                  <c:v>6890.4450000000006</c:v>
                </c:pt>
                <c:pt idx="80">
                  <c:v>7037.1470000000008</c:v>
                </c:pt>
                <c:pt idx="81">
                  <c:v>7185.972999999999</c:v>
                </c:pt>
                <c:pt idx="82">
                  <c:v>7337.01</c:v>
                </c:pt>
                <c:pt idx="83">
                  <c:v>7490.2840000000006</c:v>
                </c:pt>
                <c:pt idx="84">
                  <c:v>7645.8630000000003</c:v>
                </c:pt>
                <c:pt idx="85">
                  <c:v>7803.8180000000002</c:v>
                </c:pt>
                <c:pt idx="86">
                  <c:v>7964.201</c:v>
                </c:pt>
                <c:pt idx="87">
                  <c:v>8127.09</c:v>
                </c:pt>
                <c:pt idx="88">
                  <c:v>8292.5519999999797</c:v>
                </c:pt>
                <c:pt idx="89">
                  <c:v>8460.6720000000005</c:v>
                </c:pt>
                <c:pt idx="90">
                  <c:v>8631.527</c:v>
                </c:pt>
                <c:pt idx="91">
                  <c:v>8805.2060000000001</c:v>
                </c:pt>
                <c:pt idx="92">
                  <c:v>8981.7929999999869</c:v>
                </c:pt>
                <c:pt idx="93">
                  <c:v>9161.402</c:v>
                </c:pt>
                <c:pt idx="94">
                  <c:v>9344.1209999999865</c:v>
                </c:pt>
                <c:pt idx="95">
                  <c:v>9530.0659999999734</c:v>
                </c:pt>
                <c:pt idx="96">
                  <c:v>9719.3549999999796</c:v>
                </c:pt>
                <c:pt idx="97">
                  <c:v>9912.114999999987</c:v>
                </c:pt>
                <c:pt idx="98">
                  <c:v>10108.484</c:v>
                </c:pt>
                <c:pt idx="99">
                  <c:v>10308.603999999987</c:v>
                </c:pt>
                <c:pt idx="100">
                  <c:v>10512.630000000006</c:v>
                </c:pt>
                <c:pt idx="101">
                  <c:v>10720.73000000001</c:v>
                </c:pt>
                <c:pt idx="102">
                  <c:v>10933.093000000004</c:v>
                </c:pt>
                <c:pt idx="103">
                  <c:v>11149.906999999979</c:v>
                </c:pt>
                <c:pt idx="104">
                  <c:v>11371.394999999988</c:v>
                </c:pt>
                <c:pt idx="105">
                  <c:v>11597.782999999989</c:v>
                </c:pt>
                <c:pt idx="106">
                  <c:v>11829.33</c:v>
                </c:pt>
                <c:pt idx="107">
                  <c:v>12066.316000000001</c:v>
                </c:pt>
                <c:pt idx="108">
                  <c:v>12309.05</c:v>
                </c:pt>
                <c:pt idx="109">
                  <c:v>12557.869999999979</c:v>
                </c:pt>
                <c:pt idx="110">
                  <c:v>12813.161</c:v>
                </c:pt>
                <c:pt idx="111">
                  <c:v>13075.34</c:v>
                </c:pt>
                <c:pt idx="112">
                  <c:v>13344.888000000001</c:v>
                </c:pt>
                <c:pt idx="113">
                  <c:v>13622.338</c:v>
                </c:pt>
                <c:pt idx="114">
                  <c:v>13908.304</c:v>
                </c:pt>
                <c:pt idx="115">
                  <c:v>14203.483</c:v>
                </c:pt>
                <c:pt idx="116">
                  <c:v>14508.687</c:v>
                </c:pt>
                <c:pt idx="117">
                  <c:v>14824.857999999973</c:v>
                </c:pt>
                <c:pt idx="118">
                  <c:v>15153.111999999986</c:v>
                </c:pt>
                <c:pt idx="119">
                  <c:v>15494.781999999987</c:v>
                </c:pt>
                <c:pt idx="120">
                  <c:v>15851.484</c:v>
                </c:pt>
                <c:pt idx="121">
                  <c:v>16225.22100000001</c:v>
                </c:pt>
                <c:pt idx="122">
                  <c:v>16618.513999999996</c:v>
                </c:pt>
                <c:pt idx="123">
                  <c:v>17034.638999999996</c:v>
                </c:pt>
                <c:pt idx="124">
                  <c:v>17477.990000000005</c:v>
                </c:pt>
                <c:pt idx="125">
                  <c:v>17954.724999999999</c:v>
                </c:pt>
                <c:pt idx="126">
                  <c:v>18473.993999999999</c:v>
                </c:pt>
                <c:pt idx="127">
                  <c:v>19050.643</c:v>
                </c:pt>
                <c:pt idx="128">
                  <c:v>19712.228999999999</c:v>
                </c:pt>
                <c:pt idx="129">
                  <c:v>20525.081999999999</c:v>
                </c:pt>
                <c:pt idx="130">
                  <c:v>22000</c:v>
                </c:pt>
              </c:numCache>
            </c:numRef>
          </c:yVal>
          <c:extLst xmlns:c16r2="http://schemas.microsoft.com/office/drawing/2015/06/chart">
            <c:ext xmlns:c16="http://schemas.microsoft.com/office/drawing/2014/chart" uri="{C3380CC4-5D6E-409C-BE32-E72D297353CC}">
              <c16:uniqueId val="{00000002-B030-421A-8B1A-67924AB7D8A6}"/>
            </c:ext>
          </c:extLst>
        </c:ser>
        <c:axId val="147816448"/>
        <c:axId val="147817984"/>
      </c:scatterChart>
      <c:valAx>
        <c:axId val="147816448"/>
        <c:scaling>
          <c:orientation val="minMax"/>
          <c:min val="0"/>
        </c:scaling>
        <c:axPos val="b"/>
        <c:tickLblPos val="nextTo"/>
        <c:txPr>
          <a:bodyPr/>
          <a:lstStyle/>
          <a:p>
            <a:pPr>
              <a:defRPr sz="1400"/>
            </a:pPr>
            <a:endParaRPr lang="el-GR"/>
          </a:p>
        </c:txPr>
        <c:crossAx val="147817984"/>
        <c:crosses val="autoZero"/>
        <c:crossBetween val="midCat"/>
        <c:majorUnit val="10"/>
      </c:valAx>
      <c:valAx>
        <c:axId val="147817984"/>
        <c:scaling>
          <c:orientation val="minMax"/>
          <c:max val="22000"/>
          <c:min val="0"/>
        </c:scaling>
        <c:axPos val="l"/>
        <c:majorGridlines/>
        <c:numFmt formatCode="General" sourceLinked="1"/>
        <c:tickLblPos val="nextTo"/>
        <c:txPr>
          <a:bodyPr/>
          <a:lstStyle/>
          <a:p>
            <a:pPr>
              <a:defRPr sz="1400"/>
            </a:pPr>
            <a:endParaRPr lang="el-GR"/>
          </a:p>
        </c:txPr>
        <c:crossAx val="147816448"/>
        <c:crosses val="autoZero"/>
        <c:crossBetween val="midCat"/>
        <c:majorUnit val="2000"/>
      </c:valAx>
      <c:spPr>
        <a:ln>
          <a:solidFill>
            <a:schemeClr val="accent1"/>
          </a:solidFill>
        </a:ln>
      </c:spPr>
    </c:plotArea>
    <c:legend>
      <c:legendPos val="t"/>
      <c:layout>
        <c:manualLayout>
          <c:xMode val="edge"/>
          <c:yMode val="edge"/>
          <c:x val="0.48380120788036352"/>
          <c:y val="0.73686455473201351"/>
          <c:w val="0.45179593175852972"/>
          <c:h val="8.3717191601050012E-2"/>
        </c:manualLayout>
      </c:layout>
      <c:txPr>
        <a:bodyPr/>
        <a:lstStyle/>
        <a:p>
          <a:pPr>
            <a:defRPr sz="1600"/>
          </a:pPr>
          <a:endParaRPr lang="el-GR"/>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0.11423840769903745"/>
          <c:y val="2.8252405949256338E-2"/>
          <c:w val="0.83408114610673667"/>
          <c:h val="0.86001348789734544"/>
        </c:manualLayout>
      </c:layout>
      <c:scatterChart>
        <c:scatterStyle val="lineMarker"/>
        <c:ser>
          <c:idx val="0"/>
          <c:order val="0"/>
          <c:tx>
            <c:v>65_levs</c:v>
          </c:tx>
          <c:spPr>
            <a:ln w="28575">
              <a:noFill/>
            </a:ln>
          </c:spPr>
          <c:marker>
            <c:symbol val="circle"/>
            <c:size val="5"/>
          </c:marker>
          <c:yVal>
            <c:numRef>
              <c:f>z_ifc_25E_36N_reversed!$D$1:$D$66</c:f>
              <c:numCache>
                <c:formatCode>General</c:formatCode>
                <c:ptCount val="66"/>
                <c:pt idx="0">
                  <c:v>0</c:v>
                </c:pt>
                <c:pt idx="1">
                  <c:v>19.96699999999997</c:v>
                </c:pt>
                <c:pt idx="2">
                  <c:v>55.178000000000011</c:v>
                </c:pt>
                <c:pt idx="3">
                  <c:v>100.318</c:v>
                </c:pt>
                <c:pt idx="4">
                  <c:v>153.416</c:v>
                </c:pt>
                <c:pt idx="5">
                  <c:v>213.70699999999999</c:v>
                </c:pt>
                <c:pt idx="6">
                  <c:v>280.53899999999948</c:v>
                </c:pt>
                <c:pt idx="7">
                  <c:v>353.58300000000003</c:v>
                </c:pt>
                <c:pt idx="8">
                  <c:v>432.38099999999969</c:v>
                </c:pt>
                <c:pt idx="9">
                  <c:v>516.93099999999947</c:v>
                </c:pt>
                <c:pt idx="10">
                  <c:v>606.78599999999994</c:v>
                </c:pt>
                <c:pt idx="11">
                  <c:v>702.16800000000001</c:v>
                </c:pt>
                <c:pt idx="12">
                  <c:v>802.70699999999999</c:v>
                </c:pt>
                <c:pt idx="13">
                  <c:v>908.55899999999997</c:v>
                </c:pt>
                <c:pt idx="14">
                  <c:v>1019.5269999999994</c:v>
                </c:pt>
                <c:pt idx="15">
                  <c:v>1135.806</c:v>
                </c:pt>
                <c:pt idx="16">
                  <c:v>1257.1099999999999</c:v>
                </c:pt>
                <c:pt idx="17">
                  <c:v>1383.789</c:v>
                </c:pt>
                <c:pt idx="18">
                  <c:v>1515.586</c:v>
                </c:pt>
                <c:pt idx="19">
                  <c:v>1652.752</c:v>
                </c:pt>
                <c:pt idx="20">
                  <c:v>1795.1789999999999</c:v>
                </c:pt>
                <c:pt idx="21">
                  <c:v>1943.1439999999998</c:v>
                </c:pt>
                <c:pt idx="22">
                  <c:v>2096.5619999999999</c:v>
                </c:pt>
                <c:pt idx="23">
                  <c:v>2255.547</c:v>
                </c:pt>
                <c:pt idx="24">
                  <c:v>2420.2259999999997</c:v>
                </c:pt>
                <c:pt idx="25">
                  <c:v>2590.7379999999998</c:v>
                </c:pt>
                <c:pt idx="26">
                  <c:v>2767.1729999999998</c:v>
                </c:pt>
                <c:pt idx="27">
                  <c:v>2949.6370000000002</c:v>
                </c:pt>
                <c:pt idx="28">
                  <c:v>3138.3720000000012</c:v>
                </c:pt>
                <c:pt idx="29">
                  <c:v>3333.578</c:v>
                </c:pt>
                <c:pt idx="30">
                  <c:v>3535.279</c:v>
                </c:pt>
                <c:pt idx="31">
                  <c:v>3743.7710000000002</c:v>
                </c:pt>
                <c:pt idx="32">
                  <c:v>3959.306</c:v>
                </c:pt>
                <c:pt idx="33">
                  <c:v>4182.0290000000014</c:v>
                </c:pt>
                <c:pt idx="34">
                  <c:v>4412.3</c:v>
                </c:pt>
                <c:pt idx="35">
                  <c:v>4650.2480000000005</c:v>
                </c:pt>
                <c:pt idx="36">
                  <c:v>4896.3460000000014</c:v>
                </c:pt>
                <c:pt idx="37">
                  <c:v>5150.78</c:v>
                </c:pt>
                <c:pt idx="38">
                  <c:v>5413.991</c:v>
                </c:pt>
                <c:pt idx="39">
                  <c:v>5686.3270000000002</c:v>
                </c:pt>
                <c:pt idx="40">
                  <c:v>5968.2420000000002</c:v>
                </c:pt>
                <c:pt idx="41">
                  <c:v>6260.2</c:v>
                </c:pt>
                <c:pt idx="42">
                  <c:v>6562.72</c:v>
                </c:pt>
                <c:pt idx="43">
                  <c:v>6876.3879999999999</c:v>
                </c:pt>
                <c:pt idx="44">
                  <c:v>7201.8290000000034</c:v>
                </c:pt>
                <c:pt idx="45">
                  <c:v>7539.7550000000001</c:v>
                </c:pt>
                <c:pt idx="46">
                  <c:v>7890.9520000000002</c:v>
                </c:pt>
                <c:pt idx="47">
                  <c:v>8256.3279999999795</c:v>
                </c:pt>
                <c:pt idx="48">
                  <c:v>8636.8959999999734</c:v>
                </c:pt>
                <c:pt idx="49">
                  <c:v>9033.7980000000007</c:v>
                </c:pt>
                <c:pt idx="50">
                  <c:v>9448.3609999999771</c:v>
                </c:pt>
                <c:pt idx="51">
                  <c:v>9882.1139999999868</c:v>
                </c:pt>
                <c:pt idx="52">
                  <c:v>10336.843000000004</c:v>
                </c:pt>
                <c:pt idx="53">
                  <c:v>10814.654</c:v>
                </c:pt>
                <c:pt idx="54">
                  <c:v>11318.067999999979</c:v>
                </c:pt>
                <c:pt idx="55">
                  <c:v>11850.144000000013</c:v>
                </c:pt>
                <c:pt idx="56">
                  <c:v>12414.654</c:v>
                </c:pt>
                <c:pt idx="57">
                  <c:v>13016.362999999979</c:v>
                </c:pt>
                <c:pt idx="58">
                  <c:v>13661.438</c:v>
                </c:pt>
                <c:pt idx="59">
                  <c:v>14358.138999999986</c:v>
                </c:pt>
                <c:pt idx="60">
                  <c:v>15118.009</c:v>
                </c:pt>
                <c:pt idx="61">
                  <c:v>15958.169</c:v>
                </c:pt>
                <c:pt idx="62">
                  <c:v>16906.263999999999</c:v>
                </c:pt>
                <c:pt idx="63">
                  <c:v>18013.407999999999</c:v>
                </c:pt>
                <c:pt idx="64">
                  <c:v>19401.851999999992</c:v>
                </c:pt>
                <c:pt idx="65">
                  <c:v>22000</c:v>
                </c:pt>
              </c:numCache>
            </c:numRef>
          </c:yVal>
          <c:extLst xmlns:c16r2="http://schemas.microsoft.com/office/drawing/2015/06/chart">
            <c:ext xmlns:c16="http://schemas.microsoft.com/office/drawing/2014/chart" uri="{C3380CC4-5D6E-409C-BE32-E72D297353CC}">
              <c16:uniqueId val="{00000000-82B9-40AB-A146-E4628D2B4E7C}"/>
            </c:ext>
          </c:extLst>
        </c:ser>
        <c:ser>
          <c:idx val="1"/>
          <c:order val="1"/>
          <c:tx>
            <c:v>100_levs</c:v>
          </c:tx>
          <c:spPr>
            <a:ln w="28575">
              <a:noFill/>
            </a:ln>
          </c:spPr>
          <c:marker>
            <c:symbol val="circle"/>
            <c:size val="5"/>
            <c:spPr>
              <a:solidFill>
                <a:srgbClr val="FF0000"/>
              </a:solidFill>
            </c:spPr>
          </c:marker>
          <c:xVal>
            <c:numRef>
              <c:f>z_ifc_25E_36N_reversed!$A$1:$A$101</c:f>
              <c:numCache>
                <c:formatCode>General</c:formatCode>
                <c:ptCount val="1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numCache>
            </c:numRef>
          </c:xVal>
          <c:yVal>
            <c:numRef>
              <c:f>z_ifc_25E_36N_reversed!$G$1:$G$101</c:f>
              <c:numCache>
                <c:formatCode>General</c:formatCode>
                <c:ptCount val="101"/>
                <c:pt idx="0">
                  <c:v>0</c:v>
                </c:pt>
                <c:pt idx="1">
                  <c:v>19.96699999999997</c:v>
                </c:pt>
                <c:pt idx="2">
                  <c:v>50.61</c:v>
                </c:pt>
                <c:pt idx="3">
                  <c:v>87.468000000000004</c:v>
                </c:pt>
                <c:pt idx="4">
                  <c:v>128.94</c:v>
                </c:pt>
                <c:pt idx="5">
                  <c:v>174.3570000000002</c:v>
                </c:pt>
                <c:pt idx="6">
                  <c:v>223.21199999999999</c:v>
                </c:pt>
                <c:pt idx="7">
                  <c:v>275.39699999999948</c:v>
                </c:pt>
                <c:pt idx="8">
                  <c:v>330.52299999999963</c:v>
                </c:pt>
                <c:pt idx="9">
                  <c:v>388.38299999999964</c:v>
                </c:pt>
                <c:pt idx="10">
                  <c:v>448.81400000000002</c:v>
                </c:pt>
                <c:pt idx="11">
                  <c:v>511.80500000000001</c:v>
                </c:pt>
                <c:pt idx="12">
                  <c:v>577.24400000000003</c:v>
                </c:pt>
                <c:pt idx="13">
                  <c:v>645.03800000000001</c:v>
                </c:pt>
                <c:pt idx="14">
                  <c:v>715.10599999999999</c:v>
                </c:pt>
                <c:pt idx="15">
                  <c:v>787.505</c:v>
                </c:pt>
                <c:pt idx="16">
                  <c:v>862.05</c:v>
                </c:pt>
                <c:pt idx="17">
                  <c:v>938.68900000000053</c:v>
                </c:pt>
                <c:pt idx="18">
                  <c:v>1017.629</c:v>
                </c:pt>
                <c:pt idx="19">
                  <c:v>1098.579</c:v>
                </c:pt>
                <c:pt idx="20">
                  <c:v>1181.6319999999998</c:v>
                </c:pt>
                <c:pt idx="21">
                  <c:v>1266.758</c:v>
                </c:pt>
                <c:pt idx="22">
                  <c:v>1353.933</c:v>
                </c:pt>
                <c:pt idx="23">
                  <c:v>1443.26</c:v>
                </c:pt>
                <c:pt idx="24">
                  <c:v>1534.597</c:v>
                </c:pt>
                <c:pt idx="25">
                  <c:v>1627.93</c:v>
                </c:pt>
                <c:pt idx="26">
                  <c:v>1723.3719999999998</c:v>
                </c:pt>
                <c:pt idx="27">
                  <c:v>1820.9160000000011</c:v>
                </c:pt>
                <c:pt idx="28">
                  <c:v>1920.5539999999999</c:v>
                </c:pt>
                <c:pt idx="29">
                  <c:v>2022.222</c:v>
                </c:pt>
                <c:pt idx="30">
                  <c:v>2125.982</c:v>
                </c:pt>
                <c:pt idx="31">
                  <c:v>2231.8980000000001</c:v>
                </c:pt>
                <c:pt idx="32">
                  <c:v>2339.9130000000032</c:v>
                </c:pt>
                <c:pt idx="33">
                  <c:v>2450.0949999999998</c:v>
                </c:pt>
                <c:pt idx="34">
                  <c:v>2562.3920000000012</c:v>
                </c:pt>
                <c:pt idx="35">
                  <c:v>2676.8770000000022</c:v>
                </c:pt>
                <c:pt idx="36">
                  <c:v>2793.5659999999998</c:v>
                </c:pt>
                <c:pt idx="37">
                  <c:v>2912.5369999999998</c:v>
                </c:pt>
                <c:pt idx="38">
                  <c:v>3033.7469999999962</c:v>
                </c:pt>
                <c:pt idx="39">
                  <c:v>3157.2170000000001</c:v>
                </c:pt>
                <c:pt idx="40">
                  <c:v>3283.0340000000001</c:v>
                </c:pt>
                <c:pt idx="41">
                  <c:v>3411.1610000000001</c:v>
                </c:pt>
                <c:pt idx="42">
                  <c:v>3541.7539999999999</c:v>
                </c:pt>
                <c:pt idx="43">
                  <c:v>3674.7190000000001</c:v>
                </c:pt>
                <c:pt idx="44">
                  <c:v>3810.154</c:v>
                </c:pt>
                <c:pt idx="45">
                  <c:v>3948.0949999999998</c:v>
                </c:pt>
                <c:pt idx="46">
                  <c:v>4088.6469999999963</c:v>
                </c:pt>
                <c:pt idx="47">
                  <c:v>4231.7910000000002</c:v>
                </c:pt>
                <c:pt idx="48">
                  <c:v>4377.5729999999994</c:v>
                </c:pt>
                <c:pt idx="49">
                  <c:v>4526.0430000000006</c:v>
                </c:pt>
                <c:pt idx="50">
                  <c:v>4677.3190000000004</c:v>
                </c:pt>
                <c:pt idx="51">
                  <c:v>4831.3950000000004</c:v>
                </c:pt>
                <c:pt idx="52">
                  <c:v>4988.3940000000002</c:v>
                </c:pt>
                <c:pt idx="53">
                  <c:v>5148.3200000000024</c:v>
                </c:pt>
                <c:pt idx="54">
                  <c:v>5311.3040000000001</c:v>
                </c:pt>
                <c:pt idx="55">
                  <c:v>5477.3910000000014</c:v>
                </c:pt>
                <c:pt idx="56">
                  <c:v>5646.6880000000001</c:v>
                </c:pt>
                <c:pt idx="57">
                  <c:v>5819.2190000000001</c:v>
                </c:pt>
                <c:pt idx="58">
                  <c:v>5995.134</c:v>
                </c:pt>
                <c:pt idx="59">
                  <c:v>6174.4990000000007</c:v>
                </c:pt>
                <c:pt idx="60">
                  <c:v>6357.4130000000005</c:v>
                </c:pt>
                <c:pt idx="61">
                  <c:v>6544.0170000000007</c:v>
                </c:pt>
                <c:pt idx="62">
                  <c:v>6734.3769999999995</c:v>
                </c:pt>
                <c:pt idx="63">
                  <c:v>6928.6500000000024</c:v>
                </c:pt>
                <c:pt idx="64">
                  <c:v>7126.9489999999996</c:v>
                </c:pt>
                <c:pt idx="65">
                  <c:v>7329.4299999999994</c:v>
                </c:pt>
                <c:pt idx="66">
                  <c:v>7536.2120000000004</c:v>
                </c:pt>
                <c:pt idx="67">
                  <c:v>7747.4720000000007</c:v>
                </c:pt>
                <c:pt idx="68">
                  <c:v>7963.3820000000014</c:v>
                </c:pt>
                <c:pt idx="69">
                  <c:v>8184.1180000000004</c:v>
                </c:pt>
                <c:pt idx="70">
                  <c:v>8409.8739999999798</c:v>
                </c:pt>
                <c:pt idx="71">
                  <c:v>8640.8719999999757</c:v>
                </c:pt>
                <c:pt idx="72">
                  <c:v>8877.3369999999795</c:v>
                </c:pt>
                <c:pt idx="73">
                  <c:v>9119.5139999999865</c:v>
                </c:pt>
                <c:pt idx="74">
                  <c:v>9367.6779999999817</c:v>
                </c:pt>
                <c:pt idx="75">
                  <c:v>9622.1219999999867</c:v>
                </c:pt>
                <c:pt idx="76">
                  <c:v>9883.1759999999758</c:v>
                </c:pt>
                <c:pt idx="77">
                  <c:v>10151.183999999987</c:v>
                </c:pt>
                <c:pt idx="78">
                  <c:v>10426.543000000012</c:v>
                </c:pt>
                <c:pt idx="79">
                  <c:v>10709.688</c:v>
                </c:pt>
                <c:pt idx="80">
                  <c:v>11001.098</c:v>
                </c:pt>
                <c:pt idx="81">
                  <c:v>11301.304</c:v>
                </c:pt>
                <c:pt idx="82">
                  <c:v>11610.915000000001</c:v>
                </c:pt>
                <c:pt idx="83">
                  <c:v>11930.611000000004</c:v>
                </c:pt>
                <c:pt idx="84">
                  <c:v>12261.169</c:v>
                </c:pt>
                <c:pt idx="85">
                  <c:v>12603.473</c:v>
                </c:pt>
                <c:pt idx="86">
                  <c:v>12958.550999999981</c:v>
                </c:pt>
                <c:pt idx="87">
                  <c:v>13327.602000000004</c:v>
                </c:pt>
                <c:pt idx="88">
                  <c:v>13712.037</c:v>
                </c:pt>
                <c:pt idx="89">
                  <c:v>14113.548000000004</c:v>
                </c:pt>
                <c:pt idx="90">
                  <c:v>14534.183999999987</c:v>
                </c:pt>
                <c:pt idx="91">
                  <c:v>14976.477000000001</c:v>
                </c:pt>
                <c:pt idx="92">
                  <c:v>15443.621999999987</c:v>
                </c:pt>
                <c:pt idx="93">
                  <c:v>15939.766</c:v>
                </c:pt>
                <c:pt idx="94">
                  <c:v>16470.456999999999</c:v>
                </c:pt>
                <c:pt idx="95">
                  <c:v>17043.474999999999</c:v>
                </c:pt>
                <c:pt idx="96">
                  <c:v>17670.366999999998</c:v>
                </c:pt>
                <c:pt idx="97">
                  <c:v>18369.831999999973</c:v>
                </c:pt>
                <c:pt idx="98">
                  <c:v>19176.543000000001</c:v>
                </c:pt>
                <c:pt idx="99">
                  <c:v>20173.768000000025</c:v>
                </c:pt>
                <c:pt idx="100">
                  <c:v>22000</c:v>
                </c:pt>
              </c:numCache>
            </c:numRef>
          </c:yVal>
          <c:extLst xmlns:c16r2="http://schemas.microsoft.com/office/drawing/2015/06/chart">
            <c:ext xmlns:c16="http://schemas.microsoft.com/office/drawing/2014/chart" uri="{C3380CC4-5D6E-409C-BE32-E72D297353CC}">
              <c16:uniqueId val="{00000001-82B9-40AB-A146-E4628D2B4E7C}"/>
            </c:ext>
          </c:extLst>
        </c:ser>
        <c:ser>
          <c:idx val="2"/>
          <c:order val="2"/>
          <c:tx>
            <c:v>130_levs</c:v>
          </c:tx>
          <c:spPr>
            <a:ln w="28575">
              <a:noFill/>
            </a:ln>
          </c:spPr>
          <c:marker>
            <c:symbol val="circle"/>
            <c:size val="5"/>
            <c:spPr>
              <a:solidFill>
                <a:srgbClr val="92D050"/>
              </a:solidFill>
            </c:spPr>
          </c:marker>
          <c:xVal>
            <c:numRef>
              <c:f>z_ifc_25E_36N_reversed!$A$1:$A$131</c:f>
              <c:numCache>
                <c:formatCode>General</c:formatCode>
                <c:ptCount val="1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numCache>
            </c:numRef>
          </c:xVal>
          <c:yVal>
            <c:numRef>
              <c:f>z_ifc_25E_36N_reversed!$J$1:$J$131</c:f>
              <c:numCache>
                <c:formatCode>General</c:formatCode>
                <c:ptCount val="131"/>
                <c:pt idx="0">
                  <c:v>0</c:v>
                </c:pt>
                <c:pt idx="1">
                  <c:v>19.96699999999997</c:v>
                </c:pt>
                <c:pt idx="2">
                  <c:v>48.483000000000004</c:v>
                </c:pt>
                <c:pt idx="3">
                  <c:v>81.350999999999999</c:v>
                </c:pt>
                <c:pt idx="4">
                  <c:v>117.607</c:v>
                </c:pt>
                <c:pt idx="5">
                  <c:v>156.61099999999999</c:v>
                </c:pt>
                <c:pt idx="6">
                  <c:v>198.08100000000007</c:v>
                </c:pt>
                <c:pt idx="7">
                  <c:v>241.73599999999999</c:v>
                </c:pt>
                <c:pt idx="8">
                  <c:v>287.23899999999924</c:v>
                </c:pt>
                <c:pt idx="9">
                  <c:v>334.678</c:v>
                </c:pt>
                <c:pt idx="10">
                  <c:v>383.79799999999955</c:v>
                </c:pt>
                <c:pt idx="11">
                  <c:v>434.49299999999948</c:v>
                </c:pt>
                <c:pt idx="12">
                  <c:v>486.79700000000003</c:v>
                </c:pt>
                <c:pt idx="13">
                  <c:v>540.51199999999949</c:v>
                </c:pt>
                <c:pt idx="14">
                  <c:v>595.697</c:v>
                </c:pt>
                <c:pt idx="15">
                  <c:v>652.29600000000005</c:v>
                </c:pt>
                <c:pt idx="16">
                  <c:v>710.26</c:v>
                </c:pt>
                <c:pt idx="17">
                  <c:v>769.54699999999946</c:v>
                </c:pt>
                <c:pt idx="18">
                  <c:v>830.11699999999996</c:v>
                </c:pt>
                <c:pt idx="19">
                  <c:v>891.93799999999908</c:v>
                </c:pt>
                <c:pt idx="20">
                  <c:v>954.97799999999938</c:v>
                </c:pt>
                <c:pt idx="21">
                  <c:v>1019.211</c:v>
                </c:pt>
                <c:pt idx="22">
                  <c:v>1084.7380000000001</c:v>
                </c:pt>
                <c:pt idx="23">
                  <c:v>1151.5360000000001</c:v>
                </c:pt>
                <c:pt idx="24">
                  <c:v>1219.337</c:v>
                </c:pt>
                <c:pt idx="25">
                  <c:v>1288.498</c:v>
                </c:pt>
                <c:pt idx="26">
                  <c:v>1358.7539999999999</c:v>
                </c:pt>
                <c:pt idx="27">
                  <c:v>1430.0889999999999</c:v>
                </c:pt>
                <c:pt idx="28">
                  <c:v>1502.7429999999999</c:v>
                </c:pt>
                <c:pt idx="29">
                  <c:v>1576.454</c:v>
                </c:pt>
                <c:pt idx="30">
                  <c:v>1651.338</c:v>
                </c:pt>
                <c:pt idx="31">
                  <c:v>1727.3869999999999</c:v>
                </c:pt>
                <c:pt idx="32">
                  <c:v>1804.5919999999999</c:v>
                </c:pt>
                <c:pt idx="33">
                  <c:v>1882.825</c:v>
                </c:pt>
                <c:pt idx="34">
                  <c:v>1962.329</c:v>
                </c:pt>
                <c:pt idx="35">
                  <c:v>2042.9749999999999</c:v>
                </c:pt>
                <c:pt idx="36">
                  <c:v>2124.7619999999997</c:v>
                </c:pt>
                <c:pt idx="37">
                  <c:v>2207.6879999999987</c:v>
                </c:pt>
                <c:pt idx="38">
                  <c:v>2291.8130000000033</c:v>
                </c:pt>
                <c:pt idx="39">
                  <c:v>2377.076</c:v>
                </c:pt>
                <c:pt idx="40">
                  <c:v>2463.54</c:v>
                </c:pt>
                <c:pt idx="41">
                  <c:v>2551.1439999999998</c:v>
                </c:pt>
                <c:pt idx="42">
                  <c:v>2639.9540000000002</c:v>
                </c:pt>
                <c:pt idx="43">
                  <c:v>2729.9740000000002</c:v>
                </c:pt>
                <c:pt idx="44">
                  <c:v>2821.1439999999998</c:v>
                </c:pt>
                <c:pt idx="45">
                  <c:v>2913.596</c:v>
                </c:pt>
                <c:pt idx="46">
                  <c:v>3007.2109999999998</c:v>
                </c:pt>
                <c:pt idx="47">
                  <c:v>3102.12</c:v>
                </c:pt>
                <c:pt idx="48">
                  <c:v>3198.2069999999962</c:v>
                </c:pt>
                <c:pt idx="49">
                  <c:v>3295.5419999999999</c:v>
                </c:pt>
                <c:pt idx="50">
                  <c:v>3394.1979999999999</c:v>
                </c:pt>
                <c:pt idx="51">
                  <c:v>3494.123</c:v>
                </c:pt>
                <c:pt idx="52">
                  <c:v>3595.328</c:v>
                </c:pt>
                <c:pt idx="53">
                  <c:v>3697.8249999999998</c:v>
                </c:pt>
                <c:pt idx="54">
                  <c:v>3801.6889999999962</c:v>
                </c:pt>
                <c:pt idx="55">
                  <c:v>3906.8730000000032</c:v>
                </c:pt>
                <c:pt idx="56">
                  <c:v>4013.3900000000012</c:v>
                </c:pt>
                <c:pt idx="57">
                  <c:v>4121.2570000000005</c:v>
                </c:pt>
                <c:pt idx="58">
                  <c:v>4230.5540000000001</c:v>
                </c:pt>
                <c:pt idx="59">
                  <c:v>4341.2970000000005</c:v>
                </c:pt>
                <c:pt idx="60">
                  <c:v>4453.4439999999995</c:v>
                </c:pt>
                <c:pt idx="61">
                  <c:v>4567.0130000000017</c:v>
                </c:pt>
                <c:pt idx="62">
                  <c:v>4682.0890000000009</c:v>
                </c:pt>
                <c:pt idx="63">
                  <c:v>4798.6310000000003</c:v>
                </c:pt>
                <c:pt idx="64">
                  <c:v>4916.7250000000004</c:v>
                </c:pt>
                <c:pt idx="65">
                  <c:v>5036.3630000000003</c:v>
                </c:pt>
                <c:pt idx="66">
                  <c:v>5157.5710000000008</c:v>
                </c:pt>
                <c:pt idx="67">
                  <c:v>5280.3760000000002</c:v>
                </c:pt>
                <c:pt idx="68">
                  <c:v>5404.8070000000016</c:v>
                </c:pt>
                <c:pt idx="69">
                  <c:v>5530.8920000000044</c:v>
                </c:pt>
                <c:pt idx="70">
                  <c:v>5658.6620000000066</c:v>
                </c:pt>
                <c:pt idx="71">
                  <c:v>5788.1490000000003</c:v>
                </c:pt>
                <c:pt idx="72">
                  <c:v>5919.3890000000001</c:v>
                </c:pt>
                <c:pt idx="73">
                  <c:v>6052.4469999999992</c:v>
                </c:pt>
                <c:pt idx="74">
                  <c:v>6187.2979999999998</c:v>
                </c:pt>
                <c:pt idx="75">
                  <c:v>6324.0430000000006</c:v>
                </c:pt>
                <c:pt idx="76">
                  <c:v>6462.6780000000008</c:v>
                </c:pt>
                <c:pt idx="77">
                  <c:v>6603.259</c:v>
                </c:pt>
                <c:pt idx="78">
                  <c:v>6745.8330000000005</c:v>
                </c:pt>
                <c:pt idx="79">
                  <c:v>6890.4450000000006</c:v>
                </c:pt>
                <c:pt idx="80">
                  <c:v>7037.1470000000018</c:v>
                </c:pt>
                <c:pt idx="81">
                  <c:v>7185.972999999999</c:v>
                </c:pt>
                <c:pt idx="82">
                  <c:v>7337.01</c:v>
                </c:pt>
                <c:pt idx="83">
                  <c:v>7490.2840000000006</c:v>
                </c:pt>
                <c:pt idx="84">
                  <c:v>7645.8630000000003</c:v>
                </c:pt>
                <c:pt idx="85">
                  <c:v>7803.8180000000002</c:v>
                </c:pt>
                <c:pt idx="86">
                  <c:v>7964.201</c:v>
                </c:pt>
                <c:pt idx="87">
                  <c:v>8127.09</c:v>
                </c:pt>
                <c:pt idx="88">
                  <c:v>8292.5519999999797</c:v>
                </c:pt>
                <c:pt idx="89">
                  <c:v>8460.6720000000005</c:v>
                </c:pt>
                <c:pt idx="90">
                  <c:v>8631.527</c:v>
                </c:pt>
                <c:pt idx="91">
                  <c:v>8805.2060000000001</c:v>
                </c:pt>
                <c:pt idx="92">
                  <c:v>8981.7929999999869</c:v>
                </c:pt>
                <c:pt idx="93">
                  <c:v>9161.402</c:v>
                </c:pt>
                <c:pt idx="94">
                  <c:v>9344.1209999999865</c:v>
                </c:pt>
                <c:pt idx="95">
                  <c:v>9530.0659999999734</c:v>
                </c:pt>
                <c:pt idx="96">
                  <c:v>9719.3549999999796</c:v>
                </c:pt>
                <c:pt idx="97">
                  <c:v>9912.114999999987</c:v>
                </c:pt>
                <c:pt idx="98">
                  <c:v>10108.484</c:v>
                </c:pt>
                <c:pt idx="99">
                  <c:v>10308.603999999987</c:v>
                </c:pt>
                <c:pt idx="100">
                  <c:v>10512.630000000006</c:v>
                </c:pt>
                <c:pt idx="101">
                  <c:v>10720.73000000001</c:v>
                </c:pt>
                <c:pt idx="102">
                  <c:v>10933.093000000004</c:v>
                </c:pt>
                <c:pt idx="103">
                  <c:v>11149.906999999979</c:v>
                </c:pt>
                <c:pt idx="104">
                  <c:v>11371.394999999988</c:v>
                </c:pt>
                <c:pt idx="105">
                  <c:v>11597.782999999989</c:v>
                </c:pt>
                <c:pt idx="106">
                  <c:v>11829.33</c:v>
                </c:pt>
                <c:pt idx="107">
                  <c:v>12066.316000000001</c:v>
                </c:pt>
                <c:pt idx="108">
                  <c:v>12309.05</c:v>
                </c:pt>
                <c:pt idx="109">
                  <c:v>12557.869999999979</c:v>
                </c:pt>
                <c:pt idx="110">
                  <c:v>12813.161</c:v>
                </c:pt>
                <c:pt idx="111">
                  <c:v>13075.34</c:v>
                </c:pt>
                <c:pt idx="112">
                  <c:v>13344.888000000001</c:v>
                </c:pt>
                <c:pt idx="113">
                  <c:v>13622.338</c:v>
                </c:pt>
                <c:pt idx="114">
                  <c:v>13908.304</c:v>
                </c:pt>
                <c:pt idx="115">
                  <c:v>14203.483</c:v>
                </c:pt>
                <c:pt idx="116">
                  <c:v>14508.687</c:v>
                </c:pt>
                <c:pt idx="117">
                  <c:v>14824.857999999973</c:v>
                </c:pt>
                <c:pt idx="118">
                  <c:v>15153.111999999986</c:v>
                </c:pt>
                <c:pt idx="119">
                  <c:v>15494.781999999987</c:v>
                </c:pt>
                <c:pt idx="120">
                  <c:v>15851.484</c:v>
                </c:pt>
                <c:pt idx="121">
                  <c:v>16225.22100000001</c:v>
                </c:pt>
                <c:pt idx="122">
                  <c:v>16618.513999999996</c:v>
                </c:pt>
                <c:pt idx="123">
                  <c:v>17034.638999999996</c:v>
                </c:pt>
                <c:pt idx="124">
                  <c:v>17477.990000000005</c:v>
                </c:pt>
                <c:pt idx="125">
                  <c:v>17954.724999999999</c:v>
                </c:pt>
                <c:pt idx="126">
                  <c:v>18473.993999999999</c:v>
                </c:pt>
                <c:pt idx="127">
                  <c:v>19050.643</c:v>
                </c:pt>
                <c:pt idx="128">
                  <c:v>19712.228999999999</c:v>
                </c:pt>
                <c:pt idx="129">
                  <c:v>20525.081999999999</c:v>
                </c:pt>
                <c:pt idx="130">
                  <c:v>22000</c:v>
                </c:pt>
              </c:numCache>
            </c:numRef>
          </c:yVal>
          <c:extLst xmlns:c16r2="http://schemas.microsoft.com/office/drawing/2015/06/chart">
            <c:ext xmlns:c16="http://schemas.microsoft.com/office/drawing/2014/chart" uri="{C3380CC4-5D6E-409C-BE32-E72D297353CC}">
              <c16:uniqueId val="{00000002-82B9-40AB-A146-E4628D2B4E7C}"/>
            </c:ext>
          </c:extLst>
        </c:ser>
        <c:axId val="147784064"/>
        <c:axId val="147785600"/>
      </c:scatterChart>
      <c:valAx>
        <c:axId val="147784064"/>
        <c:scaling>
          <c:orientation val="minMax"/>
          <c:max val="50"/>
          <c:min val="0"/>
        </c:scaling>
        <c:axPos val="b"/>
        <c:tickLblPos val="nextTo"/>
        <c:txPr>
          <a:bodyPr/>
          <a:lstStyle/>
          <a:p>
            <a:pPr>
              <a:defRPr sz="1400"/>
            </a:pPr>
            <a:endParaRPr lang="el-GR"/>
          </a:p>
        </c:txPr>
        <c:crossAx val="147785600"/>
        <c:crosses val="autoZero"/>
        <c:crossBetween val="midCat"/>
        <c:majorUnit val="10"/>
      </c:valAx>
      <c:valAx>
        <c:axId val="147785600"/>
        <c:scaling>
          <c:orientation val="minMax"/>
          <c:max val="5000"/>
          <c:min val="0"/>
        </c:scaling>
        <c:axPos val="l"/>
        <c:majorGridlines/>
        <c:numFmt formatCode="General" sourceLinked="1"/>
        <c:tickLblPos val="nextTo"/>
        <c:txPr>
          <a:bodyPr/>
          <a:lstStyle/>
          <a:p>
            <a:pPr>
              <a:defRPr sz="1400"/>
            </a:pPr>
            <a:endParaRPr lang="el-GR"/>
          </a:p>
        </c:txPr>
        <c:crossAx val="147784064"/>
        <c:crosses val="autoZero"/>
        <c:crossBetween val="midCat"/>
        <c:majorUnit val="500"/>
      </c:valAx>
      <c:spPr>
        <a:ln>
          <a:solidFill>
            <a:schemeClr val="accent1"/>
          </a:solidFill>
        </a:ln>
      </c:spPr>
    </c:plotArea>
    <c:legend>
      <c:legendPos val="t"/>
      <c:layout>
        <c:manualLayout>
          <c:xMode val="edge"/>
          <c:yMode val="edge"/>
          <c:x val="0.48235555794347118"/>
          <c:y val="0.72717393427592292"/>
          <c:w val="0.45179593175852972"/>
          <c:h val="8.3717191601049998E-2"/>
        </c:manualLayout>
      </c:layout>
      <c:txPr>
        <a:bodyPr/>
        <a:lstStyle/>
        <a:p>
          <a:pPr>
            <a:defRPr sz="1600"/>
          </a:pPr>
          <a:endParaRPr lang="el-GR"/>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0.11423840769903745"/>
          <c:y val="2.8252405949256338E-2"/>
          <c:w val="0.83408114610673667"/>
          <c:h val="0.86001348789734544"/>
        </c:manualLayout>
      </c:layout>
      <c:scatterChart>
        <c:scatterStyle val="lineMarker"/>
        <c:ser>
          <c:idx val="0"/>
          <c:order val="0"/>
          <c:tx>
            <c:v>65_levs</c:v>
          </c:tx>
          <c:spPr>
            <a:ln w="28575">
              <a:noFill/>
            </a:ln>
          </c:spPr>
          <c:marker>
            <c:symbol val="circle"/>
            <c:size val="5"/>
          </c:marker>
          <c:yVal>
            <c:numRef>
              <c:f>z_ifc_25E_36N_reversed!$D$1:$D$66</c:f>
              <c:numCache>
                <c:formatCode>General</c:formatCode>
                <c:ptCount val="66"/>
                <c:pt idx="0">
                  <c:v>0</c:v>
                </c:pt>
                <c:pt idx="1">
                  <c:v>19.96699999999997</c:v>
                </c:pt>
                <c:pt idx="2">
                  <c:v>55.178000000000011</c:v>
                </c:pt>
                <c:pt idx="3">
                  <c:v>100.318</c:v>
                </c:pt>
                <c:pt idx="4">
                  <c:v>153.416</c:v>
                </c:pt>
                <c:pt idx="5">
                  <c:v>213.70699999999999</c:v>
                </c:pt>
                <c:pt idx="6">
                  <c:v>280.53899999999948</c:v>
                </c:pt>
                <c:pt idx="7">
                  <c:v>353.58300000000003</c:v>
                </c:pt>
                <c:pt idx="8">
                  <c:v>432.38099999999969</c:v>
                </c:pt>
                <c:pt idx="9">
                  <c:v>516.93099999999947</c:v>
                </c:pt>
                <c:pt idx="10">
                  <c:v>606.78599999999994</c:v>
                </c:pt>
                <c:pt idx="11">
                  <c:v>702.16800000000001</c:v>
                </c:pt>
                <c:pt idx="12">
                  <c:v>802.70699999999999</c:v>
                </c:pt>
                <c:pt idx="13">
                  <c:v>908.55899999999997</c:v>
                </c:pt>
                <c:pt idx="14">
                  <c:v>1019.5269999999994</c:v>
                </c:pt>
                <c:pt idx="15">
                  <c:v>1135.806</c:v>
                </c:pt>
                <c:pt idx="16">
                  <c:v>1257.1099999999999</c:v>
                </c:pt>
                <c:pt idx="17">
                  <c:v>1383.789</c:v>
                </c:pt>
                <c:pt idx="18">
                  <c:v>1515.586</c:v>
                </c:pt>
                <c:pt idx="19">
                  <c:v>1652.752</c:v>
                </c:pt>
                <c:pt idx="20">
                  <c:v>1795.1789999999999</c:v>
                </c:pt>
                <c:pt idx="21">
                  <c:v>1943.1439999999998</c:v>
                </c:pt>
                <c:pt idx="22">
                  <c:v>2096.5619999999999</c:v>
                </c:pt>
                <c:pt idx="23">
                  <c:v>2255.547</c:v>
                </c:pt>
                <c:pt idx="24">
                  <c:v>2420.2259999999997</c:v>
                </c:pt>
                <c:pt idx="25">
                  <c:v>2590.7379999999998</c:v>
                </c:pt>
                <c:pt idx="26">
                  <c:v>2767.1729999999998</c:v>
                </c:pt>
                <c:pt idx="27">
                  <c:v>2949.6370000000002</c:v>
                </c:pt>
                <c:pt idx="28">
                  <c:v>3138.3720000000012</c:v>
                </c:pt>
                <c:pt idx="29">
                  <c:v>3333.578</c:v>
                </c:pt>
                <c:pt idx="30">
                  <c:v>3535.279</c:v>
                </c:pt>
                <c:pt idx="31">
                  <c:v>3743.7710000000002</c:v>
                </c:pt>
                <c:pt idx="32">
                  <c:v>3959.306</c:v>
                </c:pt>
                <c:pt idx="33">
                  <c:v>4182.0290000000014</c:v>
                </c:pt>
                <c:pt idx="34">
                  <c:v>4412.3</c:v>
                </c:pt>
                <c:pt idx="35">
                  <c:v>4650.2480000000005</c:v>
                </c:pt>
                <c:pt idx="36">
                  <c:v>4896.3460000000014</c:v>
                </c:pt>
                <c:pt idx="37">
                  <c:v>5150.78</c:v>
                </c:pt>
                <c:pt idx="38">
                  <c:v>5413.991</c:v>
                </c:pt>
                <c:pt idx="39">
                  <c:v>5686.3270000000002</c:v>
                </c:pt>
                <c:pt idx="40">
                  <c:v>5968.2420000000002</c:v>
                </c:pt>
                <c:pt idx="41">
                  <c:v>6260.2</c:v>
                </c:pt>
                <c:pt idx="42">
                  <c:v>6562.72</c:v>
                </c:pt>
                <c:pt idx="43">
                  <c:v>6876.3879999999999</c:v>
                </c:pt>
                <c:pt idx="44">
                  <c:v>7201.8290000000034</c:v>
                </c:pt>
                <c:pt idx="45">
                  <c:v>7539.7550000000001</c:v>
                </c:pt>
                <c:pt idx="46">
                  <c:v>7890.9520000000002</c:v>
                </c:pt>
                <c:pt idx="47">
                  <c:v>8256.3279999999795</c:v>
                </c:pt>
                <c:pt idx="48">
                  <c:v>8636.8959999999734</c:v>
                </c:pt>
                <c:pt idx="49">
                  <c:v>9033.7980000000007</c:v>
                </c:pt>
                <c:pt idx="50">
                  <c:v>9448.3609999999771</c:v>
                </c:pt>
                <c:pt idx="51">
                  <c:v>9882.1139999999868</c:v>
                </c:pt>
                <c:pt idx="52">
                  <c:v>10336.843000000004</c:v>
                </c:pt>
                <c:pt idx="53">
                  <c:v>10814.654</c:v>
                </c:pt>
                <c:pt idx="54">
                  <c:v>11318.067999999979</c:v>
                </c:pt>
                <c:pt idx="55">
                  <c:v>11850.144000000013</c:v>
                </c:pt>
                <c:pt idx="56">
                  <c:v>12414.654</c:v>
                </c:pt>
                <c:pt idx="57">
                  <c:v>13016.362999999979</c:v>
                </c:pt>
                <c:pt idx="58">
                  <c:v>13661.438</c:v>
                </c:pt>
                <c:pt idx="59">
                  <c:v>14358.138999999986</c:v>
                </c:pt>
                <c:pt idx="60">
                  <c:v>15118.009</c:v>
                </c:pt>
                <c:pt idx="61">
                  <c:v>15958.169</c:v>
                </c:pt>
                <c:pt idx="62">
                  <c:v>16906.263999999999</c:v>
                </c:pt>
                <c:pt idx="63">
                  <c:v>18013.407999999999</c:v>
                </c:pt>
                <c:pt idx="64">
                  <c:v>19401.851999999992</c:v>
                </c:pt>
                <c:pt idx="65">
                  <c:v>22000</c:v>
                </c:pt>
              </c:numCache>
            </c:numRef>
          </c:yVal>
          <c:extLst xmlns:c16r2="http://schemas.microsoft.com/office/drawing/2015/06/chart">
            <c:ext xmlns:c16="http://schemas.microsoft.com/office/drawing/2014/chart" uri="{C3380CC4-5D6E-409C-BE32-E72D297353CC}">
              <c16:uniqueId val="{00000000-AFCA-420A-8336-89679F731113}"/>
            </c:ext>
          </c:extLst>
        </c:ser>
        <c:ser>
          <c:idx val="1"/>
          <c:order val="1"/>
          <c:tx>
            <c:v>100_levs</c:v>
          </c:tx>
          <c:spPr>
            <a:ln w="28575">
              <a:noFill/>
            </a:ln>
          </c:spPr>
          <c:marker>
            <c:symbol val="circle"/>
            <c:size val="5"/>
            <c:spPr>
              <a:solidFill>
                <a:srgbClr val="FF0000"/>
              </a:solidFill>
            </c:spPr>
          </c:marker>
          <c:xVal>
            <c:numRef>
              <c:f>z_ifc_25E_36N_reversed!$A$1:$A$101</c:f>
              <c:numCache>
                <c:formatCode>General</c:formatCode>
                <c:ptCount val="1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numCache>
            </c:numRef>
          </c:xVal>
          <c:yVal>
            <c:numRef>
              <c:f>z_ifc_25E_36N_reversed!$G$1:$G$101</c:f>
              <c:numCache>
                <c:formatCode>General</c:formatCode>
                <c:ptCount val="101"/>
                <c:pt idx="0">
                  <c:v>0</c:v>
                </c:pt>
                <c:pt idx="1">
                  <c:v>19.96699999999997</c:v>
                </c:pt>
                <c:pt idx="2">
                  <c:v>50.61</c:v>
                </c:pt>
                <c:pt idx="3">
                  <c:v>87.468000000000004</c:v>
                </c:pt>
                <c:pt idx="4">
                  <c:v>128.94</c:v>
                </c:pt>
                <c:pt idx="5">
                  <c:v>174.3570000000002</c:v>
                </c:pt>
                <c:pt idx="6">
                  <c:v>223.21199999999999</c:v>
                </c:pt>
                <c:pt idx="7">
                  <c:v>275.39699999999948</c:v>
                </c:pt>
                <c:pt idx="8">
                  <c:v>330.52299999999963</c:v>
                </c:pt>
                <c:pt idx="9">
                  <c:v>388.38299999999964</c:v>
                </c:pt>
                <c:pt idx="10">
                  <c:v>448.81400000000002</c:v>
                </c:pt>
                <c:pt idx="11">
                  <c:v>511.80500000000001</c:v>
                </c:pt>
                <c:pt idx="12">
                  <c:v>577.24400000000003</c:v>
                </c:pt>
                <c:pt idx="13">
                  <c:v>645.03800000000001</c:v>
                </c:pt>
                <c:pt idx="14">
                  <c:v>715.10599999999999</c:v>
                </c:pt>
                <c:pt idx="15">
                  <c:v>787.505</c:v>
                </c:pt>
                <c:pt idx="16">
                  <c:v>862.05</c:v>
                </c:pt>
                <c:pt idx="17">
                  <c:v>938.68900000000053</c:v>
                </c:pt>
                <c:pt idx="18">
                  <c:v>1017.629</c:v>
                </c:pt>
                <c:pt idx="19">
                  <c:v>1098.579</c:v>
                </c:pt>
                <c:pt idx="20">
                  <c:v>1181.6319999999998</c:v>
                </c:pt>
                <c:pt idx="21">
                  <c:v>1266.758</c:v>
                </c:pt>
                <c:pt idx="22">
                  <c:v>1353.933</c:v>
                </c:pt>
                <c:pt idx="23">
                  <c:v>1443.26</c:v>
                </c:pt>
                <c:pt idx="24">
                  <c:v>1534.597</c:v>
                </c:pt>
                <c:pt idx="25">
                  <c:v>1627.93</c:v>
                </c:pt>
                <c:pt idx="26">
                  <c:v>1723.3719999999998</c:v>
                </c:pt>
                <c:pt idx="27">
                  <c:v>1820.9160000000011</c:v>
                </c:pt>
                <c:pt idx="28">
                  <c:v>1920.5539999999999</c:v>
                </c:pt>
                <c:pt idx="29">
                  <c:v>2022.222</c:v>
                </c:pt>
                <c:pt idx="30">
                  <c:v>2125.982</c:v>
                </c:pt>
                <c:pt idx="31">
                  <c:v>2231.8980000000001</c:v>
                </c:pt>
                <c:pt idx="32">
                  <c:v>2339.9130000000032</c:v>
                </c:pt>
                <c:pt idx="33">
                  <c:v>2450.0949999999998</c:v>
                </c:pt>
                <c:pt idx="34">
                  <c:v>2562.3920000000012</c:v>
                </c:pt>
                <c:pt idx="35">
                  <c:v>2676.8770000000022</c:v>
                </c:pt>
                <c:pt idx="36">
                  <c:v>2793.5659999999998</c:v>
                </c:pt>
                <c:pt idx="37">
                  <c:v>2912.5369999999998</c:v>
                </c:pt>
                <c:pt idx="38">
                  <c:v>3033.7469999999962</c:v>
                </c:pt>
                <c:pt idx="39">
                  <c:v>3157.2170000000001</c:v>
                </c:pt>
                <c:pt idx="40">
                  <c:v>3283.0340000000001</c:v>
                </c:pt>
                <c:pt idx="41">
                  <c:v>3411.1610000000001</c:v>
                </c:pt>
                <c:pt idx="42">
                  <c:v>3541.7539999999999</c:v>
                </c:pt>
                <c:pt idx="43">
                  <c:v>3674.7190000000001</c:v>
                </c:pt>
                <c:pt idx="44">
                  <c:v>3810.154</c:v>
                </c:pt>
                <c:pt idx="45">
                  <c:v>3948.0949999999998</c:v>
                </c:pt>
                <c:pt idx="46">
                  <c:v>4088.6469999999963</c:v>
                </c:pt>
                <c:pt idx="47">
                  <c:v>4231.7910000000002</c:v>
                </c:pt>
                <c:pt idx="48">
                  <c:v>4377.5729999999994</c:v>
                </c:pt>
                <c:pt idx="49">
                  <c:v>4526.0430000000006</c:v>
                </c:pt>
                <c:pt idx="50">
                  <c:v>4677.3190000000004</c:v>
                </c:pt>
                <c:pt idx="51">
                  <c:v>4831.3950000000004</c:v>
                </c:pt>
                <c:pt idx="52">
                  <c:v>4988.3940000000002</c:v>
                </c:pt>
                <c:pt idx="53">
                  <c:v>5148.3200000000024</c:v>
                </c:pt>
                <c:pt idx="54">
                  <c:v>5311.3040000000001</c:v>
                </c:pt>
                <c:pt idx="55">
                  <c:v>5477.3910000000014</c:v>
                </c:pt>
                <c:pt idx="56">
                  <c:v>5646.6880000000001</c:v>
                </c:pt>
                <c:pt idx="57">
                  <c:v>5819.2190000000001</c:v>
                </c:pt>
                <c:pt idx="58">
                  <c:v>5995.134</c:v>
                </c:pt>
                <c:pt idx="59">
                  <c:v>6174.4990000000007</c:v>
                </c:pt>
                <c:pt idx="60">
                  <c:v>6357.4130000000005</c:v>
                </c:pt>
                <c:pt idx="61">
                  <c:v>6544.0170000000007</c:v>
                </c:pt>
                <c:pt idx="62">
                  <c:v>6734.3769999999995</c:v>
                </c:pt>
                <c:pt idx="63">
                  <c:v>6928.6500000000024</c:v>
                </c:pt>
                <c:pt idx="64">
                  <c:v>7126.9489999999996</c:v>
                </c:pt>
                <c:pt idx="65">
                  <c:v>7329.4299999999994</c:v>
                </c:pt>
                <c:pt idx="66">
                  <c:v>7536.2120000000004</c:v>
                </c:pt>
                <c:pt idx="67">
                  <c:v>7747.4720000000007</c:v>
                </c:pt>
                <c:pt idx="68">
                  <c:v>7963.3820000000014</c:v>
                </c:pt>
                <c:pt idx="69">
                  <c:v>8184.1180000000004</c:v>
                </c:pt>
                <c:pt idx="70">
                  <c:v>8409.8739999999798</c:v>
                </c:pt>
                <c:pt idx="71">
                  <c:v>8640.8719999999757</c:v>
                </c:pt>
                <c:pt idx="72">
                  <c:v>8877.3369999999795</c:v>
                </c:pt>
                <c:pt idx="73">
                  <c:v>9119.5139999999865</c:v>
                </c:pt>
                <c:pt idx="74">
                  <c:v>9367.6779999999817</c:v>
                </c:pt>
                <c:pt idx="75">
                  <c:v>9622.1219999999867</c:v>
                </c:pt>
                <c:pt idx="76">
                  <c:v>9883.1759999999758</c:v>
                </c:pt>
                <c:pt idx="77">
                  <c:v>10151.183999999987</c:v>
                </c:pt>
                <c:pt idx="78">
                  <c:v>10426.543000000012</c:v>
                </c:pt>
                <c:pt idx="79">
                  <c:v>10709.688</c:v>
                </c:pt>
                <c:pt idx="80">
                  <c:v>11001.098</c:v>
                </c:pt>
                <c:pt idx="81">
                  <c:v>11301.304</c:v>
                </c:pt>
                <c:pt idx="82">
                  <c:v>11610.915000000001</c:v>
                </c:pt>
                <c:pt idx="83">
                  <c:v>11930.611000000004</c:v>
                </c:pt>
                <c:pt idx="84">
                  <c:v>12261.169</c:v>
                </c:pt>
                <c:pt idx="85">
                  <c:v>12603.473</c:v>
                </c:pt>
                <c:pt idx="86">
                  <c:v>12958.550999999981</c:v>
                </c:pt>
                <c:pt idx="87">
                  <c:v>13327.602000000004</c:v>
                </c:pt>
                <c:pt idx="88">
                  <c:v>13712.037</c:v>
                </c:pt>
                <c:pt idx="89">
                  <c:v>14113.548000000004</c:v>
                </c:pt>
                <c:pt idx="90">
                  <c:v>14534.183999999987</c:v>
                </c:pt>
                <c:pt idx="91">
                  <c:v>14976.477000000001</c:v>
                </c:pt>
                <c:pt idx="92">
                  <c:v>15443.621999999987</c:v>
                </c:pt>
                <c:pt idx="93">
                  <c:v>15939.766</c:v>
                </c:pt>
                <c:pt idx="94">
                  <c:v>16470.456999999999</c:v>
                </c:pt>
                <c:pt idx="95">
                  <c:v>17043.474999999999</c:v>
                </c:pt>
                <c:pt idx="96">
                  <c:v>17670.366999999998</c:v>
                </c:pt>
                <c:pt idx="97">
                  <c:v>18369.831999999973</c:v>
                </c:pt>
                <c:pt idx="98">
                  <c:v>19176.543000000001</c:v>
                </c:pt>
                <c:pt idx="99">
                  <c:v>20173.768000000025</c:v>
                </c:pt>
                <c:pt idx="100">
                  <c:v>22000</c:v>
                </c:pt>
              </c:numCache>
            </c:numRef>
          </c:yVal>
          <c:extLst xmlns:c16r2="http://schemas.microsoft.com/office/drawing/2015/06/chart">
            <c:ext xmlns:c16="http://schemas.microsoft.com/office/drawing/2014/chart" uri="{C3380CC4-5D6E-409C-BE32-E72D297353CC}">
              <c16:uniqueId val="{00000001-AFCA-420A-8336-89679F731113}"/>
            </c:ext>
          </c:extLst>
        </c:ser>
        <c:ser>
          <c:idx val="2"/>
          <c:order val="2"/>
          <c:tx>
            <c:v>130_levs</c:v>
          </c:tx>
          <c:spPr>
            <a:ln w="28575">
              <a:noFill/>
            </a:ln>
          </c:spPr>
          <c:marker>
            <c:symbol val="circle"/>
            <c:size val="5"/>
            <c:spPr>
              <a:solidFill>
                <a:srgbClr val="92D050"/>
              </a:solidFill>
            </c:spPr>
          </c:marker>
          <c:xVal>
            <c:numRef>
              <c:f>z_ifc_25E_36N_reversed!$A$1:$A$131</c:f>
              <c:numCache>
                <c:formatCode>General</c:formatCode>
                <c:ptCount val="1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numCache>
            </c:numRef>
          </c:xVal>
          <c:yVal>
            <c:numRef>
              <c:f>z_ifc_25E_36N_reversed!$J$1:$J$131</c:f>
              <c:numCache>
                <c:formatCode>General</c:formatCode>
                <c:ptCount val="131"/>
                <c:pt idx="0">
                  <c:v>0</c:v>
                </c:pt>
                <c:pt idx="1">
                  <c:v>19.96699999999997</c:v>
                </c:pt>
                <c:pt idx="2">
                  <c:v>48.483000000000004</c:v>
                </c:pt>
                <c:pt idx="3">
                  <c:v>81.350999999999999</c:v>
                </c:pt>
                <c:pt idx="4">
                  <c:v>117.607</c:v>
                </c:pt>
                <c:pt idx="5">
                  <c:v>156.61099999999999</c:v>
                </c:pt>
                <c:pt idx="6">
                  <c:v>198.08100000000007</c:v>
                </c:pt>
                <c:pt idx="7">
                  <c:v>241.73599999999999</c:v>
                </c:pt>
                <c:pt idx="8">
                  <c:v>287.23899999999924</c:v>
                </c:pt>
                <c:pt idx="9">
                  <c:v>334.678</c:v>
                </c:pt>
                <c:pt idx="10">
                  <c:v>383.79799999999955</c:v>
                </c:pt>
                <c:pt idx="11">
                  <c:v>434.49299999999948</c:v>
                </c:pt>
                <c:pt idx="12">
                  <c:v>486.79700000000003</c:v>
                </c:pt>
                <c:pt idx="13">
                  <c:v>540.51199999999949</c:v>
                </c:pt>
                <c:pt idx="14">
                  <c:v>595.697</c:v>
                </c:pt>
                <c:pt idx="15">
                  <c:v>652.29600000000005</c:v>
                </c:pt>
                <c:pt idx="16">
                  <c:v>710.26</c:v>
                </c:pt>
                <c:pt idx="17">
                  <c:v>769.54699999999946</c:v>
                </c:pt>
                <c:pt idx="18">
                  <c:v>830.11699999999996</c:v>
                </c:pt>
                <c:pt idx="19">
                  <c:v>891.93799999999908</c:v>
                </c:pt>
                <c:pt idx="20">
                  <c:v>954.97799999999938</c:v>
                </c:pt>
                <c:pt idx="21">
                  <c:v>1019.211</c:v>
                </c:pt>
                <c:pt idx="22">
                  <c:v>1084.7380000000001</c:v>
                </c:pt>
                <c:pt idx="23">
                  <c:v>1151.5360000000001</c:v>
                </c:pt>
                <c:pt idx="24">
                  <c:v>1219.337</c:v>
                </c:pt>
                <c:pt idx="25">
                  <c:v>1288.498</c:v>
                </c:pt>
                <c:pt idx="26">
                  <c:v>1358.7539999999999</c:v>
                </c:pt>
                <c:pt idx="27">
                  <c:v>1430.0889999999999</c:v>
                </c:pt>
                <c:pt idx="28">
                  <c:v>1502.7429999999999</c:v>
                </c:pt>
                <c:pt idx="29">
                  <c:v>1576.454</c:v>
                </c:pt>
                <c:pt idx="30">
                  <c:v>1651.338</c:v>
                </c:pt>
                <c:pt idx="31">
                  <c:v>1727.3869999999999</c:v>
                </c:pt>
                <c:pt idx="32">
                  <c:v>1804.5919999999999</c:v>
                </c:pt>
                <c:pt idx="33">
                  <c:v>1882.825</c:v>
                </c:pt>
                <c:pt idx="34">
                  <c:v>1962.329</c:v>
                </c:pt>
                <c:pt idx="35">
                  <c:v>2042.9749999999999</c:v>
                </c:pt>
                <c:pt idx="36">
                  <c:v>2124.7619999999997</c:v>
                </c:pt>
                <c:pt idx="37">
                  <c:v>2207.6879999999987</c:v>
                </c:pt>
                <c:pt idx="38">
                  <c:v>2291.8130000000033</c:v>
                </c:pt>
                <c:pt idx="39">
                  <c:v>2377.076</c:v>
                </c:pt>
                <c:pt idx="40">
                  <c:v>2463.54</c:v>
                </c:pt>
                <c:pt idx="41">
                  <c:v>2551.1439999999998</c:v>
                </c:pt>
                <c:pt idx="42">
                  <c:v>2639.9540000000002</c:v>
                </c:pt>
                <c:pt idx="43">
                  <c:v>2729.9740000000002</c:v>
                </c:pt>
                <c:pt idx="44">
                  <c:v>2821.1439999999998</c:v>
                </c:pt>
                <c:pt idx="45">
                  <c:v>2913.596</c:v>
                </c:pt>
                <c:pt idx="46">
                  <c:v>3007.2109999999998</c:v>
                </c:pt>
                <c:pt idx="47">
                  <c:v>3102.12</c:v>
                </c:pt>
                <c:pt idx="48">
                  <c:v>3198.2069999999962</c:v>
                </c:pt>
                <c:pt idx="49">
                  <c:v>3295.5419999999999</c:v>
                </c:pt>
                <c:pt idx="50">
                  <c:v>3394.1979999999999</c:v>
                </c:pt>
                <c:pt idx="51">
                  <c:v>3494.123</c:v>
                </c:pt>
                <c:pt idx="52">
                  <c:v>3595.328</c:v>
                </c:pt>
                <c:pt idx="53">
                  <c:v>3697.8249999999998</c:v>
                </c:pt>
                <c:pt idx="54">
                  <c:v>3801.6889999999962</c:v>
                </c:pt>
                <c:pt idx="55">
                  <c:v>3906.8730000000032</c:v>
                </c:pt>
                <c:pt idx="56">
                  <c:v>4013.3900000000012</c:v>
                </c:pt>
                <c:pt idx="57">
                  <c:v>4121.2570000000005</c:v>
                </c:pt>
                <c:pt idx="58">
                  <c:v>4230.5540000000001</c:v>
                </c:pt>
                <c:pt idx="59">
                  <c:v>4341.2970000000005</c:v>
                </c:pt>
                <c:pt idx="60">
                  <c:v>4453.4439999999995</c:v>
                </c:pt>
                <c:pt idx="61">
                  <c:v>4567.0130000000017</c:v>
                </c:pt>
                <c:pt idx="62">
                  <c:v>4682.0890000000009</c:v>
                </c:pt>
                <c:pt idx="63">
                  <c:v>4798.6310000000003</c:v>
                </c:pt>
                <c:pt idx="64">
                  <c:v>4916.7250000000004</c:v>
                </c:pt>
                <c:pt idx="65">
                  <c:v>5036.3630000000003</c:v>
                </c:pt>
                <c:pt idx="66">
                  <c:v>5157.5710000000008</c:v>
                </c:pt>
                <c:pt idx="67">
                  <c:v>5280.3760000000002</c:v>
                </c:pt>
                <c:pt idx="68">
                  <c:v>5404.8070000000016</c:v>
                </c:pt>
                <c:pt idx="69">
                  <c:v>5530.8920000000044</c:v>
                </c:pt>
                <c:pt idx="70">
                  <c:v>5658.6620000000066</c:v>
                </c:pt>
                <c:pt idx="71">
                  <c:v>5788.1490000000003</c:v>
                </c:pt>
                <c:pt idx="72">
                  <c:v>5919.3890000000001</c:v>
                </c:pt>
                <c:pt idx="73">
                  <c:v>6052.4469999999992</c:v>
                </c:pt>
                <c:pt idx="74">
                  <c:v>6187.2979999999998</c:v>
                </c:pt>
                <c:pt idx="75">
                  <c:v>6324.0430000000006</c:v>
                </c:pt>
                <c:pt idx="76">
                  <c:v>6462.6780000000008</c:v>
                </c:pt>
                <c:pt idx="77">
                  <c:v>6603.259</c:v>
                </c:pt>
                <c:pt idx="78">
                  <c:v>6745.8330000000005</c:v>
                </c:pt>
                <c:pt idx="79">
                  <c:v>6890.4450000000006</c:v>
                </c:pt>
                <c:pt idx="80">
                  <c:v>7037.1470000000018</c:v>
                </c:pt>
                <c:pt idx="81">
                  <c:v>7185.972999999999</c:v>
                </c:pt>
                <c:pt idx="82">
                  <c:v>7337.01</c:v>
                </c:pt>
                <c:pt idx="83">
                  <c:v>7490.2840000000006</c:v>
                </c:pt>
                <c:pt idx="84">
                  <c:v>7645.8630000000003</c:v>
                </c:pt>
                <c:pt idx="85">
                  <c:v>7803.8180000000002</c:v>
                </c:pt>
                <c:pt idx="86">
                  <c:v>7964.201</c:v>
                </c:pt>
                <c:pt idx="87">
                  <c:v>8127.09</c:v>
                </c:pt>
                <c:pt idx="88">
                  <c:v>8292.5519999999797</c:v>
                </c:pt>
                <c:pt idx="89">
                  <c:v>8460.6720000000005</c:v>
                </c:pt>
                <c:pt idx="90">
                  <c:v>8631.527</c:v>
                </c:pt>
                <c:pt idx="91">
                  <c:v>8805.2060000000001</c:v>
                </c:pt>
                <c:pt idx="92">
                  <c:v>8981.7929999999869</c:v>
                </c:pt>
                <c:pt idx="93">
                  <c:v>9161.402</c:v>
                </c:pt>
                <c:pt idx="94">
                  <c:v>9344.1209999999865</c:v>
                </c:pt>
                <c:pt idx="95">
                  <c:v>9530.0659999999734</c:v>
                </c:pt>
                <c:pt idx="96">
                  <c:v>9719.3549999999796</c:v>
                </c:pt>
                <c:pt idx="97">
                  <c:v>9912.114999999987</c:v>
                </c:pt>
                <c:pt idx="98">
                  <c:v>10108.484</c:v>
                </c:pt>
                <c:pt idx="99">
                  <c:v>10308.603999999987</c:v>
                </c:pt>
                <c:pt idx="100">
                  <c:v>10512.630000000006</c:v>
                </c:pt>
                <c:pt idx="101">
                  <c:v>10720.73000000001</c:v>
                </c:pt>
                <c:pt idx="102">
                  <c:v>10933.093000000004</c:v>
                </c:pt>
                <c:pt idx="103">
                  <c:v>11149.906999999979</c:v>
                </c:pt>
                <c:pt idx="104">
                  <c:v>11371.394999999988</c:v>
                </c:pt>
                <c:pt idx="105">
                  <c:v>11597.782999999989</c:v>
                </c:pt>
                <c:pt idx="106">
                  <c:v>11829.33</c:v>
                </c:pt>
                <c:pt idx="107">
                  <c:v>12066.316000000001</c:v>
                </c:pt>
                <c:pt idx="108">
                  <c:v>12309.05</c:v>
                </c:pt>
                <c:pt idx="109">
                  <c:v>12557.869999999979</c:v>
                </c:pt>
                <c:pt idx="110">
                  <c:v>12813.161</c:v>
                </c:pt>
                <c:pt idx="111">
                  <c:v>13075.34</c:v>
                </c:pt>
                <c:pt idx="112">
                  <c:v>13344.888000000001</c:v>
                </c:pt>
                <c:pt idx="113">
                  <c:v>13622.338</c:v>
                </c:pt>
                <c:pt idx="114">
                  <c:v>13908.304</c:v>
                </c:pt>
                <c:pt idx="115">
                  <c:v>14203.483</c:v>
                </c:pt>
                <c:pt idx="116">
                  <c:v>14508.687</c:v>
                </c:pt>
                <c:pt idx="117">
                  <c:v>14824.857999999973</c:v>
                </c:pt>
                <c:pt idx="118">
                  <c:v>15153.111999999986</c:v>
                </c:pt>
                <c:pt idx="119">
                  <c:v>15494.781999999987</c:v>
                </c:pt>
                <c:pt idx="120">
                  <c:v>15851.484</c:v>
                </c:pt>
                <c:pt idx="121">
                  <c:v>16225.22100000001</c:v>
                </c:pt>
                <c:pt idx="122">
                  <c:v>16618.513999999996</c:v>
                </c:pt>
                <c:pt idx="123">
                  <c:v>17034.638999999996</c:v>
                </c:pt>
                <c:pt idx="124">
                  <c:v>17477.990000000005</c:v>
                </c:pt>
                <c:pt idx="125">
                  <c:v>17954.724999999999</c:v>
                </c:pt>
                <c:pt idx="126">
                  <c:v>18473.993999999999</c:v>
                </c:pt>
                <c:pt idx="127">
                  <c:v>19050.643</c:v>
                </c:pt>
                <c:pt idx="128">
                  <c:v>19712.228999999999</c:v>
                </c:pt>
                <c:pt idx="129">
                  <c:v>20525.081999999999</c:v>
                </c:pt>
                <c:pt idx="130">
                  <c:v>22000</c:v>
                </c:pt>
              </c:numCache>
            </c:numRef>
          </c:yVal>
          <c:extLst xmlns:c16r2="http://schemas.microsoft.com/office/drawing/2015/06/chart">
            <c:ext xmlns:c16="http://schemas.microsoft.com/office/drawing/2014/chart" uri="{C3380CC4-5D6E-409C-BE32-E72D297353CC}">
              <c16:uniqueId val="{00000002-AFCA-420A-8336-89679F731113}"/>
            </c:ext>
          </c:extLst>
        </c:ser>
        <c:axId val="147231488"/>
        <c:axId val="147233024"/>
      </c:scatterChart>
      <c:valAx>
        <c:axId val="147231488"/>
        <c:scaling>
          <c:orientation val="minMax"/>
          <c:max val="50"/>
          <c:min val="5"/>
        </c:scaling>
        <c:axPos val="b"/>
        <c:tickLblPos val="nextTo"/>
        <c:txPr>
          <a:bodyPr/>
          <a:lstStyle/>
          <a:p>
            <a:pPr>
              <a:defRPr sz="1400"/>
            </a:pPr>
            <a:endParaRPr lang="el-GR"/>
          </a:p>
        </c:txPr>
        <c:crossAx val="147233024"/>
        <c:crosses val="autoZero"/>
        <c:crossBetween val="midCat"/>
        <c:majorUnit val="5"/>
      </c:valAx>
      <c:valAx>
        <c:axId val="147233024"/>
        <c:scaling>
          <c:orientation val="minMax"/>
          <c:max val="3000"/>
          <c:min val="300"/>
        </c:scaling>
        <c:axPos val="l"/>
        <c:majorGridlines/>
        <c:numFmt formatCode="General" sourceLinked="1"/>
        <c:tickLblPos val="nextTo"/>
        <c:txPr>
          <a:bodyPr/>
          <a:lstStyle/>
          <a:p>
            <a:pPr>
              <a:defRPr sz="1400"/>
            </a:pPr>
            <a:endParaRPr lang="el-GR"/>
          </a:p>
        </c:txPr>
        <c:crossAx val="147231488"/>
        <c:crosses val="autoZero"/>
        <c:crossBetween val="midCat"/>
        <c:majorUnit val="300"/>
      </c:valAx>
      <c:spPr>
        <a:ln>
          <a:solidFill>
            <a:schemeClr val="accent1"/>
          </a:solidFill>
        </a:ln>
      </c:spPr>
    </c:plotArea>
    <c:legend>
      <c:legendPos val="t"/>
      <c:layout>
        <c:manualLayout>
          <c:xMode val="edge"/>
          <c:yMode val="edge"/>
          <c:x val="0.47512730825900995"/>
          <c:y val="0.79113202928612258"/>
          <c:w val="0.45179593175852972"/>
          <c:h val="8.3717191601049998E-2"/>
        </c:manualLayout>
      </c:layout>
      <c:txPr>
        <a:bodyPr/>
        <a:lstStyle/>
        <a:p>
          <a:pPr>
            <a:defRPr sz="1600"/>
          </a:pPr>
          <a:endParaRPr lang="el-GR"/>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7.3760247039946547E-2"/>
          <c:y val="4.3757348084645049E-2"/>
          <c:w val="0.8745593613460072"/>
          <c:h val="0.89489965095453472"/>
        </c:manualLayout>
      </c:layout>
      <c:scatterChart>
        <c:scatterStyle val="lineMarker"/>
        <c:ser>
          <c:idx val="0"/>
          <c:order val="0"/>
          <c:tx>
            <c:v>65_levs</c:v>
          </c:tx>
          <c:spPr>
            <a:ln w="28575">
              <a:solidFill>
                <a:schemeClr val="accent1"/>
              </a:solidFill>
            </a:ln>
          </c:spPr>
          <c:marker>
            <c:symbol val="circle"/>
            <c:size val="8"/>
            <c:spPr>
              <a:noFill/>
            </c:spPr>
          </c:marker>
          <c:yVal>
            <c:numRef>
              <c:f>z_ifc_25E_36N_reversed!$D$1:$D$66</c:f>
              <c:numCache>
                <c:formatCode>General</c:formatCode>
                <c:ptCount val="66"/>
                <c:pt idx="0">
                  <c:v>0</c:v>
                </c:pt>
                <c:pt idx="1">
                  <c:v>19.96699999999997</c:v>
                </c:pt>
                <c:pt idx="2">
                  <c:v>55.178000000000011</c:v>
                </c:pt>
                <c:pt idx="3">
                  <c:v>100.318</c:v>
                </c:pt>
                <c:pt idx="4">
                  <c:v>153.416</c:v>
                </c:pt>
                <c:pt idx="5">
                  <c:v>213.70699999999999</c:v>
                </c:pt>
                <c:pt idx="6">
                  <c:v>280.53899999999948</c:v>
                </c:pt>
                <c:pt idx="7">
                  <c:v>353.58300000000003</c:v>
                </c:pt>
                <c:pt idx="8">
                  <c:v>432.38099999999969</c:v>
                </c:pt>
                <c:pt idx="9">
                  <c:v>516.93099999999947</c:v>
                </c:pt>
                <c:pt idx="10">
                  <c:v>606.78599999999994</c:v>
                </c:pt>
                <c:pt idx="11">
                  <c:v>702.16800000000001</c:v>
                </c:pt>
                <c:pt idx="12">
                  <c:v>802.70699999999999</c:v>
                </c:pt>
                <c:pt idx="13">
                  <c:v>908.55899999999997</c:v>
                </c:pt>
                <c:pt idx="14">
                  <c:v>1019.5269999999994</c:v>
                </c:pt>
                <c:pt idx="15">
                  <c:v>1135.806</c:v>
                </c:pt>
                <c:pt idx="16">
                  <c:v>1257.1099999999999</c:v>
                </c:pt>
                <c:pt idx="17">
                  <c:v>1383.789</c:v>
                </c:pt>
                <c:pt idx="18">
                  <c:v>1515.586</c:v>
                </c:pt>
                <c:pt idx="19">
                  <c:v>1652.752</c:v>
                </c:pt>
                <c:pt idx="20">
                  <c:v>1795.1789999999999</c:v>
                </c:pt>
                <c:pt idx="21">
                  <c:v>1943.1439999999998</c:v>
                </c:pt>
                <c:pt idx="22">
                  <c:v>2096.5619999999999</c:v>
                </c:pt>
                <c:pt idx="23">
                  <c:v>2255.547</c:v>
                </c:pt>
                <c:pt idx="24">
                  <c:v>2420.2259999999997</c:v>
                </c:pt>
                <c:pt idx="25">
                  <c:v>2590.7379999999998</c:v>
                </c:pt>
                <c:pt idx="26">
                  <c:v>2767.1729999999998</c:v>
                </c:pt>
                <c:pt idx="27">
                  <c:v>2949.6370000000002</c:v>
                </c:pt>
                <c:pt idx="28">
                  <c:v>3138.3720000000012</c:v>
                </c:pt>
                <c:pt idx="29">
                  <c:v>3333.578</c:v>
                </c:pt>
                <c:pt idx="30">
                  <c:v>3535.279</c:v>
                </c:pt>
                <c:pt idx="31">
                  <c:v>3743.7710000000002</c:v>
                </c:pt>
                <c:pt idx="32">
                  <c:v>3959.306</c:v>
                </c:pt>
                <c:pt idx="33">
                  <c:v>4182.0290000000014</c:v>
                </c:pt>
                <c:pt idx="34">
                  <c:v>4412.3</c:v>
                </c:pt>
                <c:pt idx="35">
                  <c:v>4650.2480000000005</c:v>
                </c:pt>
                <c:pt idx="36">
                  <c:v>4896.3460000000014</c:v>
                </c:pt>
                <c:pt idx="37">
                  <c:v>5150.78</c:v>
                </c:pt>
                <c:pt idx="38">
                  <c:v>5413.991</c:v>
                </c:pt>
                <c:pt idx="39">
                  <c:v>5686.3270000000002</c:v>
                </c:pt>
                <c:pt idx="40">
                  <c:v>5968.2420000000002</c:v>
                </c:pt>
                <c:pt idx="41">
                  <c:v>6260.2</c:v>
                </c:pt>
                <c:pt idx="42">
                  <c:v>6562.72</c:v>
                </c:pt>
                <c:pt idx="43">
                  <c:v>6876.3879999999999</c:v>
                </c:pt>
                <c:pt idx="44">
                  <c:v>7201.8290000000034</c:v>
                </c:pt>
                <c:pt idx="45">
                  <c:v>7539.7550000000001</c:v>
                </c:pt>
                <c:pt idx="46">
                  <c:v>7890.9520000000002</c:v>
                </c:pt>
                <c:pt idx="47">
                  <c:v>8256.3279999999795</c:v>
                </c:pt>
                <c:pt idx="48">
                  <c:v>8636.8959999999734</c:v>
                </c:pt>
                <c:pt idx="49">
                  <c:v>9033.7980000000007</c:v>
                </c:pt>
                <c:pt idx="50">
                  <c:v>9448.3609999999771</c:v>
                </c:pt>
                <c:pt idx="51">
                  <c:v>9882.1139999999868</c:v>
                </c:pt>
                <c:pt idx="52">
                  <c:v>10336.843000000004</c:v>
                </c:pt>
                <c:pt idx="53">
                  <c:v>10814.654</c:v>
                </c:pt>
                <c:pt idx="54">
                  <c:v>11318.067999999979</c:v>
                </c:pt>
                <c:pt idx="55">
                  <c:v>11850.144000000013</c:v>
                </c:pt>
                <c:pt idx="56">
                  <c:v>12414.654</c:v>
                </c:pt>
                <c:pt idx="57">
                  <c:v>13016.362999999979</c:v>
                </c:pt>
                <c:pt idx="58">
                  <c:v>13661.438</c:v>
                </c:pt>
                <c:pt idx="59">
                  <c:v>14358.138999999986</c:v>
                </c:pt>
                <c:pt idx="60">
                  <c:v>15118.009</c:v>
                </c:pt>
                <c:pt idx="61">
                  <c:v>15958.169</c:v>
                </c:pt>
                <c:pt idx="62">
                  <c:v>16906.263999999999</c:v>
                </c:pt>
                <c:pt idx="63">
                  <c:v>18013.407999999999</c:v>
                </c:pt>
                <c:pt idx="64">
                  <c:v>19401.851999999992</c:v>
                </c:pt>
                <c:pt idx="65">
                  <c:v>22000</c:v>
                </c:pt>
              </c:numCache>
            </c:numRef>
          </c:yVal>
          <c:extLst xmlns:c16r2="http://schemas.microsoft.com/office/drawing/2015/06/chart">
            <c:ext xmlns:c16="http://schemas.microsoft.com/office/drawing/2014/chart" uri="{C3380CC4-5D6E-409C-BE32-E72D297353CC}">
              <c16:uniqueId val="{00000000-8CAC-4B5B-8542-4280807D72DF}"/>
            </c:ext>
          </c:extLst>
        </c:ser>
        <c:ser>
          <c:idx val="1"/>
          <c:order val="1"/>
          <c:tx>
            <c:v>100_levs</c:v>
          </c:tx>
          <c:spPr>
            <a:ln w="28575">
              <a:solidFill>
                <a:srgbClr val="FF0000"/>
              </a:solidFill>
            </a:ln>
          </c:spPr>
          <c:marker>
            <c:symbol val="circle"/>
            <c:size val="10"/>
            <c:spPr>
              <a:noFill/>
              <a:ln>
                <a:solidFill>
                  <a:srgbClr val="FF0000"/>
                </a:solidFill>
              </a:ln>
            </c:spPr>
          </c:marker>
          <c:xVal>
            <c:numRef>
              <c:f>z_ifc_25E_36N_reversed!$A$1:$A$101</c:f>
              <c:numCache>
                <c:formatCode>General</c:formatCode>
                <c:ptCount val="1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numCache>
            </c:numRef>
          </c:xVal>
          <c:yVal>
            <c:numRef>
              <c:f>z_ifc_25E_36N_reversed!$G$1:$G$101</c:f>
              <c:numCache>
                <c:formatCode>General</c:formatCode>
                <c:ptCount val="101"/>
                <c:pt idx="0">
                  <c:v>0</c:v>
                </c:pt>
                <c:pt idx="1">
                  <c:v>19.96699999999997</c:v>
                </c:pt>
                <c:pt idx="2">
                  <c:v>50.61</c:v>
                </c:pt>
                <c:pt idx="3">
                  <c:v>87.468000000000004</c:v>
                </c:pt>
                <c:pt idx="4">
                  <c:v>128.94</c:v>
                </c:pt>
                <c:pt idx="5">
                  <c:v>174.3570000000002</c:v>
                </c:pt>
                <c:pt idx="6">
                  <c:v>223.21199999999999</c:v>
                </c:pt>
                <c:pt idx="7">
                  <c:v>275.39699999999948</c:v>
                </c:pt>
                <c:pt idx="8">
                  <c:v>330.52299999999963</c:v>
                </c:pt>
                <c:pt idx="9">
                  <c:v>388.38299999999964</c:v>
                </c:pt>
                <c:pt idx="10">
                  <c:v>448.81400000000002</c:v>
                </c:pt>
                <c:pt idx="11">
                  <c:v>511.80500000000001</c:v>
                </c:pt>
                <c:pt idx="12">
                  <c:v>577.24400000000003</c:v>
                </c:pt>
                <c:pt idx="13">
                  <c:v>645.03800000000001</c:v>
                </c:pt>
                <c:pt idx="14">
                  <c:v>715.10599999999999</c:v>
                </c:pt>
                <c:pt idx="15">
                  <c:v>787.505</c:v>
                </c:pt>
                <c:pt idx="16">
                  <c:v>862.05</c:v>
                </c:pt>
                <c:pt idx="17">
                  <c:v>938.68900000000053</c:v>
                </c:pt>
                <c:pt idx="18">
                  <c:v>1017.629</c:v>
                </c:pt>
                <c:pt idx="19">
                  <c:v>1098.579</c:v>
                </c:pt>
                <c:pt idx="20">
                  <c:v>1181.6319999999998</c:v>
                </c:pt>
                <c:pt idx="21">
                  <c:v>1266.758</c:v>
                </c:pt>
                <c:pt idx="22">
                  <c:v>1353.933</c:v>
                </c:pt>
                <c:pt idx="23">
                  <c:v>1443.26</c:v>
                </c:pt>
                <c:pt idx="24">
                  <c:v>1534.597</c:v>
                </c:pt>
                <c:pt idx="25">
                  <c:v>1627.93</c:v>
                </c:pt>
                <c:pt idx="26">
                  <c:v>1723.3719999999998</c:v>
                </c:pt>
                <c:pt idx="27">
                  <c:v>1820.9160000000011</c:v>
                </c:pt>
                <c:pt idx="28">
                  <c:v>1920.5539999999999</c:v>
                </c:pt>
                <c:pt idx="29">
                  <c:v>2022.222</c:v>
                </c:pt>
                <c:pt idx="30">
                  <c:v>2125.982</c:v>
                </c:pt>
                <c:pt idx="31">
                  <c:v>2231.8980000000001</c:v>
                </c:pt>
                <c:pt idx="32">
                  <c:v>2339.9130000000032</c:v>
                </c:pt>
                <c:pt idx="33">
                  <c:v>2450.0949999999998</c:v>
                </c:pt>
                <c:pt idx="34">
                  <c:v>2562.3920000000012</c:v>
                </c:pt>
                <c:pt idx="35">
                  <c:v>2676.8770000000022</c:v>
                </c:pt>
                <c:pt idx="36">
                  <c:v>2793.5659999999998</c:v>
                </c:pt>
                <c:pt idx="37">
                  <c:v>2912.5369999999998</c:v>
                </c:pt>
                <c:pt idx="38">
                  <c:v>3033.7469999999962</c:v>
                </c:pt>
                <c:pt idx="39">
                  <c:v>3157.2170000000001</c:v>
                </c:pt>
                <c:pt idx="40">
                  <c:v>3283.0340000000001</c:v>
                </c:pt>
                <c:pt idx="41">
                  <c:v>3411.1610000000001</c:v>
                </c:pt>
                <c:pt idx="42">
                  <c:v>3541.7539999999999</c:v>
                </c:pt>
                <c:pt idx="43">
                  <c:v>3674.7190000000001</c:v>
                </c:pt>
                <c:pt idx="44">
                  <c:v>3810.154</c:v>
                </c:pt>
                <c:pt idx="45">
                  <c:v>3948.0949999999998</c:v>
                </c:pt>
                <c:pt idx="46">
                  <c:v>4088.6469999999963</c:v>
                </c:pt>
                <c:pt idx="47">
                  <c:v>4231.7910000000002</c:v>
                </c:pt>
                <c:pt idx="48">
                  <c:v>4377.5729999999994</c:v>
                </c:pt>
                <c:pt idx="49">
                  <c:v>4526.0430000000006</c:v>
                </c:pt>
                <c:pt idx="50">
                  <c:v>4677.3190000000004</c:v>
                </c:pt>
                <c:pt idx="51">
                  <c:v>4831.3950000000004</c:v>
                </c:pt>
                <c:pt idx="52">
                  <c:v>4988.3940000000002</c:v>
                </c:pt>
                <c:pt idx="53">
                  <c:v>5148.3200000000024</c:v>
                </c:pt>
                <c:pt idx="54">
                  <c:v>5311.3040000000001</c:v>
                </c:pt>
                <c:pt idx="55">
                  <c:v>5477.3910000000014</c:v>
                </c:pt>
                <c:pt idx="56">
                  <c:v>5646.6880000000001</c:v>
                </c:pt>
                <c:pt idx="57">
                  <c:v>5819.2190000000001</c:v>
                </c:pt>
                <c:pt idx="58">
                  <c:v>5995.134</c:v>
                </c:pt>
                <c:pt idx="59">
                  <c:v>6174.4990000000007</c:v>
                </c:pt>
                <c:pt idx="60">
                  <c:v>6357.4130000000005</c:v>
                </c:pt>
                <c:pt idx="61">
                  <c:v>6544.0170000000007</c:v>
                </c:pt>
                <c:pt idx="62">
                  <c:v>6734.3769999999995</c:v>
                </c:pt>
                <c:pt idx="63">
                  <c:v>6928.6500000000024</c:v>
                </c:pt>
                <c:pt idx="64">
                  <c:v>7126.9489999999996</c:v>
                </c:pt>
                <c:pt idx="65">
                  <c:v>7329.4299999999994</c:v>
                </c:pt>
                <c:pt idx="66">
                  <c:v>7536.2120000000004</c:v>
                </c:pt>
                <c:pt idx="67">
                  <c:v>7747.4720000000007</c:v>
                </c:pt>
                <c:pt idx="68">
                  <c:v>7963.3820000000014</c:v>
                </c:pt>
                <c:pt idx="69">
                  <c:v>8184.1180000000004</c:v>
                </c:pt>
                <c:pt idx="70">
                  <c:v>8409.8739999999798</c:v>
                </c:pt>
                <c:pt idx="71">
                  <c:v>8640.8719999999757</c:v>
                </c:pt>
                <c:pt idx="72">
                  <c:v>8877.3369999999795</c:v>
                </c:pt>
                <c:pt idx="73">
                  <c:v>9119.5139999999865</c:v>
                </c:pt>
                <c:pt idx="74">
                  <c:v>9367.6779999999817</c:v>
                </c:pt>
                <c:pt idx="75">
                  <c:v>9622.1219999999867</c:v>
                </c:pt>
                <c:pt idx="76">
                  <c:v>9883.1759999999758</c:v>
                </c:pt>
                <c:pt idx="77">
                  <c:v>10151.183999999987</c:v>
                </c:pt>
                <c:pt idx="78">
                  <c:v>10426.543000000012</c:v>
                </c:pt>
                <c:pt idx="79">
                  <c:v>10709.688</c:v>
                </c:pt>
                <c:pt idx="80">
                  <c:v>11001.098</c:v>
                </c:pt>
                <c:pt idx="81">
                  <c:v>11301.304</c:v>
                </c:pt>
                <c:pt idx="82">
                  <c:v>11610.915000000001</c:v>
                </c:pt>
                <c:pt idx="83">
                  <c:v>11930.611000000004</c:v>
                </c:pt>
                <c:pt idx="84">
                  <c:v>12261.169</c:v>
                </c:pt>
                <c:pt idx="85">
                  <c:v>12603.473</c:v>
                </c:pt>
                <c:pt idx="86">
                  <c:v>12958.550999999981</c:v>
                </c:pt>
                <c:pt idx="87">
                  <c:v>13327.602000000004</c:v>
                </c:pt>
                <c:pt idx="88">
                  <c:v>13712.037</c:v>
                </c:pt>
                <c:pt idx="89">
                  <c:v>14113.548000000004</c:v>
                </c:pt>
                <c:pt idx="90">
                  <c:v>14534.183999999987</c:v>
                </c:pt>
                <c:pt idx="91">
                  <c:v>14976.477000000001</c:v>
                </c:pt>
                <c:pt idx="92">
                  <c:v>15443.621999999987</c:v>
                </c:pt>
                <c:pt idx="93">
                  <c:v>15939.766</c:v>
                </c:pt>
                <c:pt idx="94">
                  <c:v>16470.456999999999</c:v>
                </c:pt>
                <c:pt idx="95">
                  <c:v>17043.474999999999</c:v>
                </c:pt>
                <c:pt idx="96">
                  <c:v>17670.366999999998</c:v>
                </c:pt>
                <c:pt idx="97">
                  <c:v>18369.831999999973</c:v>
                </c:pt>
                <c:pt idx="98">
                  <c:v>19176.543000000001</c:v>
                </c:pt>
                <c:pt idx="99">
                  <c:v>20173.768000000025</c:v>
                </c:pt>
                <c:pt idx="100">
                  <c:v>22000</c:v>
                </c:pt>
              </c:numCache>
            </c:numRef>
          </c:yVal>
          <c:extLst xmlns:c16r2="http://schemas.microsoft.com/office/drawing/2015/06/chart">
            <c:ext xmlns:c16="http://schemas.microsoft.com/office/drawing/2014/chart" uri="{C3380CC4-5D6E-409C-BE32-E72D297353CC}">
              <c16:uniqueId val="{00000001-8CAC-4B5B-8542-4280807D72DF}"/>
            </c:ext>
          </c:extLst>
        </c:ser>
        <c:ser>
          <c:idx val="2"/>
          <c:order val="2"/>
          <c:tx>
            <c:v>130_levs</c:v>
          </c:tx>
          <c:spPr>
            <a:ln w="28575">
              <a:solidFill>
                <a:srgbClr val="92D050"/>
              </a:solidFill>
            </a:ln>
          </c:spPr>
          <c:marker>
            <c:symbol val="circle"/>
            <c:size val="12"/>
            <c:spPr>
              <a:noFill/>
              <a:ln>
                <a:solidFill>
                  <a:srgbClr val="92D050"/>
                </a:solidFill>
              </a:ln>
            </c:spPr>
          </c:marker>
          <c:xVal>
            <c:numRef>
              <c:f>z_ifc_25E_36N_reversed!$A$1:$A$131</c:f>
              <c:numCache>
                <c:formatCode>General</c:formatCode>
                <c:ptCount val="1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numCache>
            </c:numRef>
          </c:xVal>
          <c:yVal>
            <c:numRef>
              <c:f>z_ifc_25E_36N_reversed!$J$1:$J$131</c:f>
              <c:numCache>
                <c:formatCode>General</c:formatCode>
                <c:ptCount val="131"/>
                <c:pt idx="0">
                  <c:v>0</c:v>
                </c:pt>
                <c:pt idx="1">
                  <c:v>19.96699999999997</c:v>
                </c:pt>
                <c:pt idx="2">
                  <c:v>48.483000000000004</c:v>
                </c:pt>
                <c:pt idx="3">
                  <c:v>81.350999999999999</c:v>
                </c:pt>
                <c:pt idx="4">
                  <c:v>117.607</c:v>
                </c:pt>
                <c:pt idx="5">
                  <c:v>156.61099999999999</c:v>
                </c:pt>
                <c:pt idx="6">
                  <c:v>198.08100000000007</c:v>
                </c:pt>
                <c:pt idx="7">
                  <c:v>241.73599999999999</c:v>
                </c:pt>
                <c:pt idx="8">
                  <c:v>287.23899999999924</c:v>
                </c:pt>
                <c:pt idx="9">
                  <c:v>334.678</c:v>
                </c:pt>
                <c:pt idx="10">
                  <c:v>383.79799999999955</c:v>
                </c:pt>
                <c:pt idx="11">
                  <c:v>434.49299999999948</c:v>
                </c:pt>
                <c:pt idx="12">
                  <c:v>486.79700000000003</c:v>
                </c:pt>
                <c:pt idx="13">
                  <c:v>540.51199999999949</c:v>
                </c:pt>
                <c:pt idx="14">
                  <c:v>595.697</c:v>
                </c:pt>
                <c:pt idx="15">
                  <c:v>652.29600000000005</c:v>
                </c:pt>
                <c:pt idx="16">
                  <c:v>710.26</c:v>
                </c:pt>
                <c:pt idx="17">
                  <c:v>769.54699999999946</c:v>
                </c:pt>
                <c:pt idx="18">
                  <c:v>830.11699999999996</c:v>
                </c:pt>
                <c:pt idx="19">
                  <c:v>891.93799999999908</c:v>
                </c:pt>
                <c:pt idx="20">
                  <c:v>954.97799999999938</c:v>
                </c:pt>
                <c:pt idx="21">
                  <c:v>1019.211</c:v>
                </c:pt>
                <c:pt idx="22">
                  <c:v>1084.7380000000001</c:v>
                </c:pt>
                <c:pt idx="23">
                  <c:v>1151.5360000000001</c:v>
                </c:pt>
                <c:pt idx="24">
                  <c:v>1219.337</c:v>
                </c:pt>
                <c:pt idx="25">
                  <c:v>1288.498</c:v>
                </c:pt>
                <c:pt idx="26">
                  <c:v>1358.7539999999999</c:v>
                </c:pt>
                <c:pt idx="27">
                  <c:v>1430.0889999999999</c:v>
                </c:pt>
                <c:pt idx="28">
                  <c:v>1502.7429999999999</c:v>
                </c:pt>
                <c:pt idx="29">
                  <c:v>1576.454</c:v>
                </c:pt>
                <c:pt idx="30">
                  <c:v>1651.338</c:v>
                </c:pt>
                <c:pt idx="31">
                  <c:v>1727.3869999999999</c:v>
                </c:pt>
                <c:pt idx="32">
                  <c:v>1804.5919999999999</c:v>
                </c:pt>
                <c:pt idx="33">
                  <c:v>1882.825</c:v>
                </c:pt>
                <c:pt idx="34">
                  <c:v>1962.329</c:v>
                </c:pt>
                <c:pt idx="35">
                  <c:v>2042.9749999999999</c:v>
                </c:pt>
                <c:pt idx="36">
                  <c:v>2124.7619999999997</c:v>
                </c:pt>
                <c:pt idx="37">
                  <c:v>2207.6879999999987</c:v>
                </c:pt>
                <c:pt idx="38">
                  <c:v>2291.8130000000033</c:v>
                </c:pt>
                <c:pt idx="39">
                  <c:v>2377.076</c:v>
                </c:pt>
                <c:pt idx="40">
                  <c:v>2463.54</c:v>
                </c:pt>
                <c:pt idx="41">
                  <c:v>2551.1439999999998</c:v>
                </c:pt>
                <c:pt idx="42">
                  <c:v>2639.9540000000002</c:v>
                </c:pt>
                <c:pt idx="43">
                  <c:v>2729.9740000000002</c:v>
                </c:pt>
                <c:pt idx="44">
                  <c:v>2821.1439999999998</c:v>
                </c:pt>
                <c:pt idx="45">
                  <c:v>2913.596</c:v>
                </c:pt>
                <c:pt idx="46">
                  <c:v>3007.2109999999998</c:v>
                </c:pt>
                <c:pt idx="47">
                  <c:v>3102.12</c:v>
                </c:pt>
                <c:pt idx="48">
                  <c:v>3198.2069999999962</c:v>
                </c:pt>
                <c:pt idx="49">
                  <c:v>3295.5419999999999</c:v>
                </c:pt>
                <c:pt idx="50">
                  <c:v>3394.1979999999999</c:v>
                </c:pt>
                <c:pt idx="51">
                  <c:v>3494.123</c:v>
                </c:pt>
                <c:pt idx="52">
                  <c:v>3595.328</c:v>
                </c:pt>
                <c:pt idx="53">
                  <c:v>3697.8249999999998</c:v>
                </c:pt>
                <c:pt idx="54">
                  <c:v>3801.6889999999962</c:v>
                </c:pt>
                <c:pt idx="55">
                  <c:v>3906.8730000000032</c:v>
                </c:pt>
                <c:pt idx="56">
                  <c:v>4013.3900000000012</c:v>
                </c:pt>
                <c:pt idx="57">
                  <c:v>4121.2570000000005</c:v>
                </c:pt>
                <c:pt idx="58">
                  <c:v>4230.5540000000001</c:v>
                </c:pt>
                <c:pt idx="59">
                  <c:v>4341.2970000000005</c:v>
                </c:pt>
                <c:pt idx="60">
                  <c:v>4453.4439999999995</c:v>
                </c:pt>
                <c:pt idx="61">
                  <c:v>4567.0130000000017</c:v>
                </c:pt>
                <c:pt idx="62">
                  <c:v>4682.0890000000009</c:v>
                </c:pt>
                <c:pt idx="63">
                  <c:v>4798.6310000000003</c:v>
                </c:pt>
                <c:pt idx="64">
                  <c:v>4916.7250000000004</c:v>
                </c:pt>
                <c:pt idx="65">
                  <c:v>5036.3630000000003</c:v>
                </c:pt>
                <c:pt idx="66">
                  <c:v>5157.5710000000008</c:v>
                </c:pt>
                <c:pt idx="67">
                  <c:v>5280.3760000000002</c:v>
                </c:pt>
                <c:pt idx="68">
                  <c:v>5404.8070000000016</c:v>
                </c:pt>
                <c:pt idx="69">
                  <c:v>5530.8920000000044</c:v>
                </c:pt>
                <c:pt idx="70">
                  <c:v>5658.6620000000066</c:v>
                </c:pt>
                <c:pt idx="71">
                  <c:v>5788.1490000000003</c:v>
                </c:pt>
                <c:pt idx="72">
                  <c:v>5919.3890000000001</c:v>
                </c:pt>
                <c:pt idx="73">
                  <c:v>6052.4469999999992</c:v>
                </c:pt>
                <c:pt idx="74">
                  <c:v>6187.2979999999998</c:v>
                </c:pt>
                <c:pt idx="75">
                  <c:v>6324.0430000000006</c:v>
                </c:pt>
                <c:pt idx="76">
                  <c:v>6462.6780000000008</c:v>
                </c:pt>
                <c:pt idx="77">
                  <c:v>6603.259</c:v>
                </c:pt>
                <c:pt idx="78">
                  <c:v>6745.8330000000005</c:v>
                </c:pt>
                <c:pt idx="79">
                  <c:v>6890.4450000000006</c:v>
                </c:pt>
                <c:pt idx="80">
                  <c:v>7037.1470000000018</c:v>
                </c:pt>
                <c:pt idx="81">
                  <c:v>7185.972999999999</c:v>
                </c:pt>
                <c:pt idx="82">
                  <c:v>7337.01</c:v>
                </c:pt>
                <c:pt idx="83">
                  <c:v>7490.2840000000006</c:v>
                </c:pt>
                <c:pt idx="84">
                  <c:v>7645.8630000000003</c:v>
                </c:pt>
                <c:pt idx="85">
                  <c:v>7803.8180000000002</c:v>
                </c:pt>
                <c:pt idx="86">
                  <c:v>7964.201</c:v>
                </c:pt>
                <c:pt idx="87">
                  <c:v>8127.09</c:v>
                </c:pt>
                <c:pt idx="88">
                  <c:v>8292.5519999999797</c:v>
                </c:pt>
                <c:pt idx="89">
                  <c:v>8460.6720000000005</c:v>
                </c:pt>
                <c:pt idx="90">
                  <c:v>8631.527</c:v>
                </c:pt>
                <c:pt idx="91">
                  <c:v>8805.2060000000001</c:v>
                </c:pt>
                <c:pt idx="92">
                  <c:v>8981.7929999999869</c:v>
                </c:pt>
                <c:pt idx="93">
                  <c:v>9161.402</c:v>
                </c:pt>
                <c:pt idx="94">
                  <c:v>9344.1209999999865</c:v>
                </c:pt>
                <c:pt idx="95">
                  <c:v>9530.0659999999734</c:v>
                </c:pt>
                <c:pt idx="96">
                  <c:v>9719.3549999999796</c:v>
                </c:pt>
                <c:pt idx="97">
                  <c:v>9912.114999999987</c:v>
                </c:pt>
                <c:pt idx="98">
                  <c:v>10108.484</c:v>
                </c:pt>
                <c:pt idx="99">
                  <c:v>10308.603999999987</c:v>
                </c:pt>
                <c:pt idx="100">
                  <c:v>10512.630000000006</c:v>
                </c:pt>
                <c:pt idx="101">
                  <c:v>10720.73000000001</c:v>
                </c:pt>
                <c:pt idx="102">
                  <c:v>10933.093000000004</c:v>
                </c:pt>
                <c:pt idx="103">
                  <c:v>11149.906999999979</c:v>
                </c:pt>
                <c:pt idx="104">
                  <c:v>11371.394999999988</c:v>
                </c:pt>
                <c:pt idx="105">
                  <c:v>11597.782999999989</c:v>
                </c:pt>
                <c:pt idx="106">
                  <c:v>11829.33</c:v>
                </c:pt>
                <c:pt idx="107">
                  <c:v>12066.316000000001</c:v>
                </c:pt>
                <c:pt idx="108">
                  <c:v>12309.05</c:v>
                </c:pt>
                <c:pt idx="109">
                  <c:v>12557.869999999979</c:v>
                </c:pt>
                <c:pt idx="110">
                  <c:v>12813.161</c:v>
                </c:pt>
                <c:pt idx="111">
                  <c:v>13075.34</c:v>
                </c:pt>
                <c:pt idx="112">
                  <c:v>13344.888000000001</c:v>
                </c:pt>
                <c:pt idx="113">
                  <c:v>13622.338</c:v>
                </c:pt>
                <c:pt idx="114">
                  <c:v>13908.304</c:v>
                </c:pt>
                <c:pt idx="115">
                  <c:v>14203.483</c:v>
                </c:pt>
                <c:pt idx="116">
                  <c:v>14508.687</c:v>
                </c:pt>
                <c:pt idx="117">
                  <c:v>14824.857999999973</c:v>
                </c:pt>
                <c:pt idx="118">
                  <c:v>15153.111999999986</c:v>
                </c:pt>
                <c:pt idx="119">
                  <c:v>15494.781999999987</c:v>
                </c:pt>
                <c:pt idx="120">
                  <c:v>15851.484</c:v>
                </c:pt>
                <c:pt idx="121">
                  <c:v>16225.22100000001</c:v>
                </c:pt>
                <c:pt idx="122">
                  <c:v>16618.513999999996</c:v>
                </c:pt>
                <c:pt idx="123">
                  <c:v>17034.638999999996</c:v>
                </c:pt>
                <c:pt idx="124">
                  <c:v>17477.990000000005</c:v>
                </c:pt>
                <c:pt idx="125">
                  <c:v>17954.724999999999</c:v>
                </c:pt>
                <c:pt idx="126">
                  <c:v>18473.993999999999</c:v>
                </c:pt>
                <c:pt idx="127">
                  <c:v>19050.643</c:v>
                </c:pt>
                <c:pt idx="128">
                  <c:v>19712.228999999999</c:v>
                </c:pt>
                <c:pt idx="129">
                  <c:v>20525.081999999999</c:v>
                </c:pt>
                <c:pt idx="130">
                  <c:v>22000</c:v>
                </c:pt>
              </c:numCache>
            </c:numRef>
          </c:yVal>
          <c:extLst xmlns:c16r2="http://schemas.microsoft.com/office/drawing/2015/06/chart">
            <c:ext xmlns:c16="http://schemas.microsoft.com/office/drawing/2014/chart" uri="{C3380CC4-5D6E-409C-BE32-E72D297353CC}">
              <c16:uniqueId val="{00000002-8CAC-4B5B-8542-4280807D72DF}"/>
            </c:ext>
          </c:extLst>
        </c:ser>
        <c:axId val="148386944"/>
        <c:axId val="148388480"/>
      </c:scatterChart>
      <c:valAx>
        <c:axId val="148386944"/>
        <c:scaling>
          <c:orientation val="minMax"/>
          <c:max val="10"/>
          <c:min val="0"/>
        </c:scaling>
        <c:axPos val="b"/>
        <c:tickLblPos val="nextTo"/>
        <c:txPr>
          <a:bodyPr/>
          <a:lstStyle/>
          <a:p>
            <a:pPr>
              <a:defRPr sz="1400"/>
            </a:pPr>
            <a:endParaRPr lang="el-GR"/>
          </a:p>
        </c:txPr>
        <c:crossAx val="148388480"/>
        <c:crosses val="autoZero"/>
        <c:crossBetween val="midCat"/>
        <c:majorUnit val="1"/>
      </c:valAx>
      <c:valAx>
        <c:axId val="148388480"/>
        <c:scaling>
          <c:orientation val="minMax"/>
          <c:max val="500"/>
          <c:min val="0"/>
        </c:scaling>
        <c:axPos val="l"/>
        <c:majorGridlines/>
        <c:numFmt formatCode="General" sourceLinked="1"/>
        <c:tickLblPos val="nextTo"/>
        <c:txPr>
          <a:bodyPr/>
          <a:lstStyle/>
          <a:p>
            <a:pPr>
              <a:defRPr sz="1400"/>
            </a:pPr>
            <a:endParaRPr lang="el-GR"/>
          </a:p>
        </c:txPr>
        <c:crossAx val="148386944"/>
        <c:crosses val="autoZero"/>
        <c:crossBetween val="midCat"/>
        <c:majorUnit val="50"/>
      </c:valAx>
      <c:spPr>
        <a:ln>
          <a:solidFill>
            <a:schemeClr val="accent1"/>
          </a:solidFill>
        </a:ln>
      </c:spPr>
    </c:plotArea>
    <c:legend>
      <c:legendPos val="t"/>
      <c:layout>
        <c:manualLayout>
          <c:xMode val="edge"/>
          <c:yMode val="edge"/>
          <c:x val="0.46645340863765639"/>
          <c:y val="0.75818391973541399"/>
          <c:w val="0.45179593175852972"/>
          <c:h val="8.3717191601049998E-2"/>
        </c:manualLayout>
      </c:layout>
      <c:txPr>
        <a:bodyPr/>
        <a:lstStyle/>
        <a:p>
          <a:pPr>
            <a:defRPr sz="1600"/>
          </a:pPr>
          <a:endParaRPr lang="el-GR"/>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D07F65-3193-4A7E-809D-D51D667F796E}" type="datetimeFigureOut">
              <a:rPr lang="en-US" smtClean="0"/>
              <a:pPr/>
              <a:t>9/1/2025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30167-3231-451E-8A33-CF650AF8290B}" type="slidenum">
              <a:rPr lang="en-US" smtClean="0"/>
              <a:pPr/>
              <a:t>‹#›</a:t>
            </a:fld>
            <a:endParaRPr lang="en-US"/>
          </a:p>
        </p:txBody>
      </p:sp>
    </p:spTree>
    <p:extLst>
      <p:ext uri="{BB962C8B-B14F-4D97-AF65-F5344CB8AC3E}">
        <p14:creationId xmlns="" xmlns:p14="http://schemas.microsoft.com/office/powerpoint/2010/main" val="181419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305A2D-0B04-49D9-951D-9A80A6433250}" type="slidenum">
              <a:rPr lang="en-US" smtClean="0"/>
              <a:pPr/>
              <a:t>7</a:t>
            </a:fld>
            <a:endParaRPr lang="en-US"/>
          </a:p>
        </p:txBody>
      </p:sp>
    </p:spTree>
    <p:extLst>
      <p:ext uri="{BB962C8B-B14F-4D97-AF65-F5344CB8AC3E}">
        <p14:creationId xmlns="" xmlns:p14="http://schemas.microsoft.com/office/powerpoint/2010/main" val="258320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305A2D-0B04-49D9-951D-9A80A6433250}" type="slidenum">
              <a:rPr lang="en-US" smtClean="0"/>
              <a:pPr/>
              <a:t>17</a:t>
            </a:fld>
            <a:endParaRPr lang="en-US"/>
          </a:p>
        </p:txBody>
      </p:sp>
    </p:spTree>
    <p:extLst>
      <p:ext uri="{BB962C8B-B14F-4D97-AF65-F5344CB8AC3E}">
        <p14:creationId xmlns="" xmlns:p14="http://schemas.microsoft.com/office/powerpoint/2010/main" val="151738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D0334E-800D-44BC-9579-9918CA5264EE}"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156986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0334E-800D-44BC-9579-9918CA5264EE}"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104659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0334E-800D-44BC-9579-9918CA5264EE}"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320828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0334E-800D-44BC-9579-9918CA5264EE}"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88246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0334E-800D-44BC-9579-9918CA5264EE}"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384442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D0334E-800D-44BC-9579-9918CA5264EE}"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326368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D0334E-800D-44BC-9579-9918CA5264EE}" type="datetimeFigureOut">
              <a:rPr lang="en-US" smtClean="0"/>
              <a:pPr/>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100741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D0334E-800D-44BC-9579-9918CA5264EE}" type="datetimeFigureOut">
              <a:rPr lang="en-US" smtClean="0"/>
              <a:pPr/>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160568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0334E-800D-44BC-9579-9918CA5264EE}" type="datetimeFigureOut">
              <a:rPr lang="en-US" smtClean="0"/>
              <a:pPr/>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191351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D0334E-800D-44BC-9579-9918CA5264EE}"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408580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D0334E-800D-44BC-9579-9918CA5264EE}"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170563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0334E-800D-44BC-9579-9918CA5264EE}" type="datetimeFigureOut">
              <a:rPr lang="en-US" smtClean="0"/>
              <a:pPr/>
              <a:t>9/1/2025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6CA5C-AFD3-4313-876C-C4123F0ADD22}" type="slidenum">
              <a:rPr lang="en-US" smtClean="0"/>
              <a:pPr/>
              <a:t>‹#›</a:t>
            </a:fld>
            <a:endParaRPr lang="en-US"/>
          </a:p>
        </p:txBody>
      </p:sp>
    </p:spTree>
    <p:extLst>
      <p:ext uri="{BB962C8B-B14F-4D97-AF65-F5344CB8AC3E}">
        <p14:creationId xmlns="" xmlns:p14="http://schemas.microsoft.com/office/powerpoint/2010/main" val="1029467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gif"/><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1.gif"/><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59.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4">
            <a:extLst>
              <a:ext uri="{FF2B5EF4-FFF2-40B4-BE49-F238E27FC236}">
                <a16:creationId xmlns="" xmlns:a16="http://schemas.microsoft.com/office/drawing/2014/main" id="{94B22863-F1A2-4DBA-A759-6D0A8798E26C}"/>
              </a:ext>
            </a:extLst>
          </p:cNvPr>
          <p:cNvSpPr/>
          <p:nvPr/>
        </p:nvSpPr>
        <p:spPr>
          <a:xfrm>
            <a:off x="228600" y="1707778"/>
            <a:ext cx="8595360" cy="2864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Title 12">
            <a:extLst>
              <a:ext uri="{FF2B5EF4-FFF2-40B4-BE49-F238E27FC236}">
                <a16:creationId xmlns="" xmlns:a16="http://schemas.microsoft.com/office/drawing/2014/main" id="{619C0BA8-10FE-4C36-81C5-99EA297FF8DF}"/>
              </a:ext>
            </a:extLst>
          </p:cNvPr>
          <p:cNvSpPr txBox="1">
            <a:spLocks/>
          </p:cNvSpPr>
          <p:nvPr/>
        </p:nvSpPr>
        <p:spPr>
          <a:xfrm>
            <a:off x="685800" y="1884294"/>
            <a:ext cx="7772400" cy="1041822"/>
          </a:xfrm>
          <a:prstGeom prst="rect">
            <a:avLst/>
          </a:prstGeom>
          <a:solidFill>
            <a:srgbClr val="F3FAFF"/>
          </a:solidFill>
        </p:spPr>
        <p:txBody>
          <a:bodyPr>
            <a:noAutofit/>
          </a:bodyPr>
          <a:lstStyle/>
          <a:p>
            <a:pPr algn="ctr"/>
            <a:r>
              <a:rPr lang="en-US" sz="3200" dirty="0"/>
              <a:t>On the Vertical Sensitivity of ICON Model Over Greece</a:t>
            </a:r>
            <a:endParaRPr kumimoji="0" lang="el-GR" sz="3200" b="0" i="0" u="none" strike="noStrike" kern="1200" cap="none" spc="0" normalizeH="0" baseline="0" noProof="0" dirty="0">
              <a:ln>
                <a:noFill/>
              </a:ln>
              <a:solidFill>
                <a:srgbClr val="000066"/>
              </a:solidFill>
              <a:effectLst/>
              <a:uLnTx/>
              <a:uFillTx/>
              <a:latin typeface="Arial" pitchFamily="34" charset="0"/>
              <a:ea typeface="+mj-ea"/>
              <a:cs typeface="Arial" pitchFamily="34" charset="0"/>
            </a:endParaRPr>
          </a:p>
        </p:txBody>
      </p:sp>
      <p:sp>
        <p:nvSpPr>
          <p:cNvPr id="4" name="Subtitle 13">
            <a:extLst>
              <a:ext uri="{FF2B5EF4-FFF2-40B4-BE49-F238E27FC236}">
                <a16:creationId xmlns="" xmlns:a16="http://schemas.microsoft.com/office/drawing/2014/main" id="{BCB9DF24-0E36-4DC2-B0AC-E786D5C05802}"/>
              </a:ext>
            </a:extLst>
          </p:cNvPr>
          <p:cNvSpPr txBox="1">
            <a:spLocks/>
          </p:cNvSpPr>
          <p:nvPr/>
        </p:nvSpPr>
        <p:spPr>
          <a:xfrm>
            <a:off x="365760" y="3034264"/>
            <a:ext cx="8321040" cy="1371600"/>
          </a:xfrm>
          <a:prstGeom prst="rect">
            <a:avLst/>
          </a:prstGeom>
          <a:solidFill>
            <a:srgbClr val="F3FAFF"/>
          </a:solidFill>
          <a:ln>
            <a:solidFill>
              <a:schemeClr val="accent1">
                <a:shade val="50000"/>
              </a:schemeClr>
            </a:solidFill>
          </a:ln>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i="0" u="none" strike="noStrike" kern="1200" cap="none" spc="0" normalizeH="0" baseline="0" noProof="0" dirty="0">
                <a:ln>
                  <a:noFill/>
                </a:ln>
                <a:solidFill>
                  <a:srgbClr val="002060"/>
                </a:solidFill>
                <a:effectLst/>
                <a:uLnTx/>
                <a:uFillTx/>
                <a:latin typeface="Arial" pitchFamily="34" charset="0"/>
                <a:cs typeface="Arial" pitchFamily="34" charset="0"/>
              </a:rPr>
              <a:t>Euripides </a:t>
            </a:r>
            <a:r>
              <a:rPr kumimoji="0" lang="en-US" i="0" u="none" strike="noStrike" kern="1200" cap="none" spc="0" normalizeH="0" baseline="0" noProof="0" dirty="0">
                <a:ln>
                  <a:noFill/>
                </a:ln>
                <a:solidFill>
                  <a:srgbClr val="002060"/>
                </a:solidFill>
                <a:effectLst/>
                <a:uLnTx/>
                <a:uFillTx/>
                <a:latin typeface="Arial" pitchFamily="34" charset="0"/>
                <a:cs typeface="Arial" pitchFamily="34" charset="0"/>
              </a:rPr>
              <a:t> </a:t>
            </a:r>
            <a:r>
              <a:rPr kumimoji="0" lang="el-GR" i="0" u="none" strike="noStrike" kern="1200" cap="none" spc="0" normalizeH="0" baseline="0" noProof="0" dirty="0">
                <a:ln>
                  <a:noFill/>
                </a:ln>
                <a:solidFill>
                  <a:srgbClr val="002060"/>
                </a:solidFill>
                <a:effectLst/>
                <a:uLnTx/>
                <a:uFillTx/>
                <a:latin typeface="Arial" pitchFamily="34" charset="0"/>
                <a:cs typeface="Arial" pitchFamily="34" charset="0"/>
              </a:rPr>
              <a:t>Avgoustoglou</a:t>
            </a:r>
            <a:r>
              <a:rPr lang="en-US" dirty="0">
                <a:solidFill>
                  <a:srgbClr val="002060"/>
                </a:solidFill>
                <a:latin typeface="Arial" pitchFamily="34" charset="0"/>
                <a:cs typeface="Arial" pitchFamily="34" charset="0"/>
              </a:rPr>
              <a:t>, </a:t>
            </a:r>
            <a:r>
              <a:rPr kumimoji="0" lang="el-GR" i="0" u="none" strike="noStrike" kern="1200" cap="none" spc="0" normalizeH="0" baseline="0" noProof="0" dirty="0">
                <a:ln>
                  <a:noFill/>
                </a:ln>
                <a:solidFill>
                  <a:srgbClr val="002060"/>
                </a:solidFill>
                <a:effectLst/>
                <a:uLnTx/>
                <a:uFillTx/>
                <a:latin typeface="Arial" pitchFamily="34" charset="0"/>
                <a:cs typeface="Arial" pitchFamily="34" charset="0"/>
              </a:rPr>
              <a:t>Hellenic National Meteorological Service</a:t>
            </a:r>
            <a:r>
              <a:rPr kumimoji="0" lang="en-US" i="0" u="none" strike="noStrike" kern="1200" cap="none" spc="0" normalizeH="0" baseline="0" noProof="0" dirty="0">
                <a:ln>
                  <a:noFill/>
                </a:ln>
                <a:solidFill>
                  <a:srgbClr val="002060"/>
                </a:solidFill>
                <a:effectLst/>
                <a:uLnTx/>
                <a:uFillTx/>
                <a:latin typeface="Arial" pitchFamily="34" charset="0"/>
                <a:cs typeface="Arial" pitchFamily="34" charset="0"/>
              </a:rPr>
              <a:t> (HNMS)</a:t>
            </a:r>
          </a:p>
          <a:p>
            <a:pPr marL="342900" marR="0" lvl="0" indent="-342900" algn="ctr" defTabSz="914400" rtl="0" eaLnBrk="1" fontAlgn="auto" latinLnBrk="0" hangingPunct="1">
              <a:lnSpc>
                <a:spcPct val="100000"/>
              </a:lnSpc>
              <a:spcBef>
                <a:spcPct val="20000"/>
              </a:spcBef>
              <a:spcAft>
                <a:spcPts val="0"/>
              </a:spcAft>
              <a:buClrTx/>
              <a:buSzTx/>
              <a:tabLst/>
              <a:defRPr/>
            </a:pPr>
            <a:r>
              <a:rPr lang="en-US" dirty="0">
                <a:solidFill>
                  <a:srgbClr val="002060"/>
                </a:solidFill>
                <a:latin typeface="Arial" pitchFamily="34" charset="0"/>
                <a:cs typeface="Arial" pitchFamily="34" charset="0"/>
              </a:rPr>
              <a:t>In Support and Collaboration with,</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i="1" u="none" strike="noStrike" kern="1200" cap="none" spc="0" normalizeH="0" baseline="0" noProof="0" dirty="0" err="1">
                <a:ln>
                  <a:noFill/>
                </a:ln>
                <a:solidFill>
                  <a:srgbClr val="002060"/>
                </a:solidFill>
                <a:effectLst/>
                <a:uLnTx/>
                <a:uFillTx/>
                <a:latin typeface="Arial" pitchFamily="34" charset="0"/>
                <a:cs typeface="Arial" pitchFamily="34" charset="0"/>
              </a:rPr>
              <a:t>Harel</a:t>
            </a:r>
            <a:r>
              <a:rPr kumimoji="0" lang="en-US" i="1" u="none" strike="noStrike" kern="1200" cap="none" spc="0" normalizeH="0" baseline="0" noProof="0" dirty="0">
                <a:ln>
                  <a:noFill/>
                </a:ln>
                <a:solidFill>
                  <a:srgbClr val="002060"/>
                </a:solidFill>
                <a:effectLst/>
                <a:uLnTx/>
                <a:uFillTx/>
                <a:latin typeface="Arial" pitchFamily="34" charset="0"/>
                <a:cs typeface="Arial" pitchFamily="34" charset="0"/>
              </a:rPr>
              <a:t> </a:t>
            </a:r>
            <a:r>
              <a:rPr kumimoji="0" lang="en-US" i="1" u="none" strike="noStrike" kern="1200" cap="none" spc="0" normalizeH="0" baseline="0" noProof="0" dirty="0" err="1">
                <a:ln>
                  <a:noFill/>
                </a:ln>
                <a:solidFill>
                  <a:srgbClr val="002060"/>
                </a:solidFill>
                <a:effectLst/>
                <a:uLnTx/>
                <a:uFillTx/>
                <a:latin typeface="Arial" pitchFamily="34" charset="0"/>
                <a:cs typeface="Arial" pitchFamily="34" charset="0"/>
              </a:rPr>
              <a:t>Muskate</a:t>
            </a:r>
            <a:r>
              <a:rPr lang="en-US" i="1" dirty="0">
                <a:solidFill>
                  <a:srgbClr val="002060"/>
                </a:solidFill>
                <a:latin typeface="Arial" pitchFamily="34" charset="0"/>
                <a:cs typeface="Arial" pitchFamily="34" charset="0"/>
              </a:rPr>
              <a:t>l</a:t>
            </a:r>
            <a:r>
              <a:rPr lang="en-US" dirty="0">
                <a:solidFill>
                  <a:srgbClr val="002060"/>
                </a:solidFill>
                <a:latin typeface="Arial" pitchFamily="34" charset="0"/>
                <a:cs typeface="Arial" pitchFamily="34" charset="0"/>
              </a:rPr>
              <a:t>, Pavel Khain and Yoav Levi, Israel Meteorological Service (IMS)</a:t>
            </a:r>
            <a:endParaRPr kumimoji="0" lang="en-US" i="0" u="none" strike="noStrike" kern="1200" cap="none" spc="0" normalizeH="0" baseline="0" noProof="0" dirty="0">
              <a:ln>
                <a:noFill/>
              </a:ln>
              <a:solidFill>
                <a:srgbClr val="002060"/>
              </a:solidFill>
              <a:effectLst/>
              <a:uLnTx/>
              <a:uFillTx/>
              <a:latin typeface="Arial" pitchFamily="34" charset="0"/>
              <a:cs typeface="Arial" pitchFamily="34" charset="0"/>
            </a:endParaRPr>
          </a:p>
          <a:p>
            <a:pPr marL="342900" indent="-342900" algn="ctr">
              <a:spcBef>
                <a:spcPct val="20000"/>
              </a:spcBef>
              <a:defRPr/>
            </a:pPr>
            <a:r>
              <a:rPr lang="en-US" dirty="0">
                <a:solidFill>
                  <a:srgbClr val="002060"/>
                </a:solidFill>
                <a:latin typeface="Arial" pitchFamily="34" charset="0"/>
                <a:cs typeface="Arial" pitchFamily="34" charset="0"/>
              </a:rPr>
              <a:t>27</a:t>
            </a:r>
            <a:r>
              <a:rPr lang="en-US" baseline="30000" dirty="0">
                <a:solidFill>
                  <a:srgbClr val="002060"/>
                </a:solidFill>
                <a:latin typeface="Arial" pitchFamily="34" charset="0"/>
                <a:cs typeface="Arial" pitchFamily="34" charset="0"/>
              </a:rPr>
              <a:t>th</a:t>
            </a:r>
            <a:r>
              <a:rPr lang="en-US" dirty="0">
                <a:solidFill>
                  <a:srgbClr val="002060"/>
                </a:solidFill>
                <a:latin typeface="Arial" pitchFamily="34" charset="0"/>
                <a:cs typeface="Arial" pitchFamily="34" charset="0"/>
              </a:rPr>
              <a:t> COSMO General Meeting, Basel-Switzerland, September 1-5,  2024</a:t>
            </a:r>
          </a:p>
        </p:txBody>
      </p:sp>
      <p:sp>
        <p:nvSpPr>
          <p:cNvPr id="5" name="TextBox 9">
            <a:extLst>
              <a:ext uri="{FF2B5EF4-FFF2-40B4-BE49-F238E27FC236}">
                <a16:creationId xmlns="" xmlns:a16="http://schemas.microsoft.com/office/drawing/2014/main" id="{F5AD0FC0-411D-4C94-B0DE-29941FAB561C}"/>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a:t> </a:t>
            </a:r>
            <a:r>
              <a:rPr lang="en-US" sz="1200" b="1" smtClean="0"/>
              <a:t>27</a:t>
            </a:r>
            <a:r>
              <a:rPr lang="en-US" sz="1200" b="1" baseline="30000" smtClean="0"/>
              <a:t>th</a:t>
            </a:r>
            <a:r>
              <a:rPr lang="en-US" sz="1200" b="1" smtClean="0"/>
              <a:t> </a:t>
            </a:r>
            <a:r>
              <a:rPr lang="en-US" sz="1200" b="1" dirty="0"/>
              <a:t>COSMO GM , Basel-Switzerland, September 1-5,</a:t>
            </a:r>
            <a:r>
              <a:rPr lang="el-GR" sz="1200" b="1" dirty="0"/>
              <a:t> 20</a:t>
            </a:r>
            <a:r>
              <a:rPr lang="en-US" sz="1200" b="1" dirty="0"/>
              <a:t>25</a:t>
            </a:r>
            <a:endParaRPr lang="el-GR" sz="1200" b="1" dirty="0"/>
          </a:p>
        </p:txBody>
      </p:sp>
      <p:sp>
        <p:nvSpPr>
          <p:cNvPr id="6" name="TextBox 11">
            <a:extLst>
              <a:ext uri="{FF2B5EF4-FFF2-40B4-BE49-F238E27FC236}">
                <a16:creationId xmlns="" xmlns:a16="http://schemas.microsoft.com/office/drawing/2014/main" id="{0D095EF4-F0C4-4DE4-9EA6-DEF4CD0762B8}"/>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l-GR" sz="1400" dirty="0"/>
              <a:t>01</a:t>
            </a:r>
          </a:p>
        </p:txBody>
      </p:sp>
      <p:pic>
        <p:nvPicPr>
          <p:cNvPr id="7" name="Picture 6" descr="http://www.cosmo-model.org/images/logo2nd.gif">
            <a:extLst>
              <a:ext uri="{FF2B5EF4-FFF2-40B4-BE49-F238E27FC236}">
                <a16:creationId xmlns="" xmlns:a16="http://schemas.microsoft.com/office/drawing/2014/main" id="{8DCBF066-9E09-44A6-84BA-FA8EDD9C1436}"/>
              </a:ext>
            </a:extLst>
          </p:cNvPr>
          <p:cNvPicPr>
            <a:picLocks noChangeAspect="1" noChangeArrowheads="1"/>
          </p:cNvPicPr>
          <p:nvPr/>
        </p:nvPicPr>
        <p:blipFill>
          <a:blip r:embed="rId2"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8" name="Picture 7" descr="ΕΜΥ, Εθνική Μετεωρολογική Υπηρεσία - Δελτία Καιρού, Προγνώσεις">
            <a:extLst>
              <a:ext uri="{FF2B5EF4-FFF2-40B4-BE49-F238E27FC236}">
                <a16:creationId xmlns="" xmlns:a16="http://schemas.microsoft.com/office/drawing/2014/main" id="{C797AEC5-501A-468F-B3B4-BC6032102EB7}"/>
              </a:ext>
            </a:extLst>
          </p:cNvPr>
          <p:cNvPicPr>
            <a:picLocks noChangeAspect="1" noChangeArrowheads="1"/>
          </p:cNvPicPr>
          <p:nvPr/>
        </p:nvPicPr>
        <p:blipFill>
          <a:blip r:embed="rId3"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Tree>
    <p:extLst>
      <p:ext uri="{BB962C8B-B14F-4D97-AF65-F5344CB8AC3E}">
        <p14:creationId xmlns="" xmlns:p14="http://schemas.microsoft.com/office/powerpoint/2010/main" val="2687191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 Ομάδα"/>
          <p:cNvGrpSpPr>
            <a:grpSpLocks noChangeAspect="1"/>
          </p:cNvGrpSpPr>
          <p:nvPr/>
        </p:nvGrpSpPr>
        <p:grpSpPr>
          <a:xfrm>
            <a:off x="426031" y="1978707"/>
            <a:ext cx="8193410" cy="4206240"/>
            <a:chOff x="1102774" y="917764"/>
            <a:chExt cx="9678152" cy="4968461"/>
          </a:xfrm>
        </p:grpSpPr>
        <p:pic>
          <p:nvPicPr>
            <p:cNvPr id="4" name="3 - Εικόνα" descr="dist_0-22000.png"/>
            <p:cNvPicPr>
              <a:picLocks noChangeAspect="1"/>
            </p:cNvPicPr>
            <p:nvPr/>
          </p:nvPicPr>
          <p:blipFill>
            <a:blip r:embed="rId2" cstate="print"/>
            <a:srcRect l="12756" t="7339" r="42520" b="8256"/>
            <a:stretch>
              <a:fillRect/>
            </a:stretch>
          </p:blipFill>
          <p:spPr>
            <a:xfrm>
              <a:off x="1102774" y="917821"/>
              <a:ext cx="3407251" cy="4968212"/>
            </a:xfrm>
            <a:prstGeom prst="rect">
              <a:avLst/>
            </a:prstGeom>
          </p:spPr>
        </p:pic>
        <p:pic>
          <p:nvPicPr>
            <p:cNvPr id="5" name="4 - Εικόνα" descr="dist_0-22000.png"/>
            <p:cNvPicPr>
              <a:picLocks noChangeAspect="1"/>
            </p:cNvPicPr>
            <p:nvPr/>
          </p:nvPicPr>
          <p:blipFill>
            <a:blip r:embed="rId3" cstate="print"/>
            <a:srcRect l="17953" t="7339" r="42520" b="8256"/>
            <a:stretch>
              <a:fillRect/>
            </a:stretch>
          </p:blipFill>
          <p:spPr>
            <a:xfrm>
              <a:off x="4640691" y="917764"/>
              <a:ext cx="3011636" cy="4968350"/>
            </a:xfrm>
            <a:prstGeom prst="rect">
              <a:avLst/>
            </a:prstGeom>
          </p:spPr>
        </p:pic>
        <p:pic>
          <p:nvPicPr>
            <p:cNvPr id="6" name="5 - Εικόνα" descr="dist_0-22000.png"/>
            <p:cNvPicPr>
              <a:picLocks noChangeAspect="1"/>
            </p:cNvPicPr>
            <p:nvPr/>
          </p:nvPicPr>
          <p:blipFill>
            <a:blip r:embed="rId4" cstate="print"/>
            <a:srcRect l="17953" t="7339" r="42520" b="8256"/>
            <a:stretch>
              <a:fillRect/>
            </a:stretch>
          </p:blipFill>
          <p:spPr>
            <a:xfrm>
              <a:off x="7768933" y="917773"/>
              <a:ext cx="3011993" cy="4968452"/>
            </a:xfrm>
            <a:prstGeom prst="rect">
              <a:avLst/>
            </a:prstGeom>
          </p:spPr>
        </p:pic>
      </p:grpSp>
      <p:sp>
        <p:nvSpPr>
          <p:cNvPr id="8" name="7 - TextBox"/>
          <p:cNvSpPr txBox="1"/>
          <p:nvPr/>
        </p:nvSpPr>
        <p:spPr>
          <a:xfrm>
            <a:off x="1538109" y="1678925"/>
            <a:ext cx="907813" cy="338554"/>
          </a:xfrm>
          <a:prstGeom prst="rect">
            <a:avLst/>
          </a:prstGeom>
          <a:noFill/>
        </p:spPr>
        <p:txBody>
          <a:bodyPr wrap="none" rtlCol="0">
            <a:spAutoFit/>
          </a:bodyPr>
          <a:lstStyle/>
          <a:p>
            <a:r>
              <a:rPr lang="en-US" sz="1350" dirty="0"/>
              <a:t>65 </a:t>
            </a:r>
            <a:r>
              <a:rPr lang="en-US" sz="1600" dirty="0"/>
              <a:t>Levels</a:t>
            </a:r>
            <a:endParaRPr lang="el-GR" sz="1350" dirty="0"/>
          </a:p>
        </p:txBody>
      </p:sp>
      <p:sp>
        <p:nvSpPr>
          <p:cNvPr id="9" name="8 - TextBox"/>
          <p:cNvSpPr txBox="1"/>
          <p:nvPr/>
        </p:nvSpPr>
        <p:spPr>
          <a:xfrm>
            <a:off x="4365110" y="1723106"/>
            <a:ext cx="995978" cy="338554"/>
          </a:xfrm>
          <a:prstGeom prst="rect">
            <a:avLst/>
          </a:prstGeom>
          <a:noFill/>
        </p:spPr>
        <p:txBody>
          <a:bodyPr wrap="none" rtlCol="0">
            <a:spAutoFit/>
          </a:bodyPr>
          <a:lstStyle/>
          <a:p>
            <a:r>
              <a:rPr lang="en-US" sz="1350" dirty="0"/>
              <a:t>100 </a:t>
            </a:r>
            <a:r>
              <a:rPr lang="en-US" sz="1600" dirty="0"/>
              <a:t>Levels</a:t>
            </a:r>
            <a:endParaRPr lang="el-GR" sz="1350" dirty="0"/>
          </a:p>
        </p:txBody>
      </p:sp>
      <p:sp>
        <p:nvSpPr>
          <p:cNvPr id="10" name="9 - TextBox"/>
          <p:cNvSpPr txBox="1"/>
          <p:nvPr/>
        </p:nvSpPr>
        <p:spPr>
          <a:xfrm>
            <a:off x="6898865" y="1695240"/>
            <a:ext cx="995978" cy="338554"/>
          </a:xfrm>
          <a:prstGeom prst="rect">
            <a:avLst/>
          </a:prstGeom>
          <a:noFill/>
        </p:spPr>
        <p:txBody>
          <a:bodyPr wrap="none" rtlCol="0">
            <a:spAutoFit/>
          </a:bodyPr>
          <a:lstStyle/>
          <a:p>
            <a:r>
              <a:rPr lang="en-US" sz="1350" dirty="0"/>
              <a:t>130 </a:t>
            </a:r>
            <a:r>
              <a:rPr lang="en-US" sz="1600" dirty="0"/>
              <a:t>Levels</a:t>
            </a:r>
            <a:endParaRPr lang="el-GR" sz="1350" dirty="0"/>
          </a:p>
        </p:txBody>
      </p:sp>
      <p:sp>
        <p:nvSpPr>
          <p:cNvPr id="11" name="TextBox 10">
            <a:extLst>
              <a:ext uri="{FF2B5EF4-FFF2-40B4-BE49-F238E27FC236}">
                <a16:creationId xmlns="" xmlns:a16="http://schemas.microsoft.com/office/drawing/2014/main" id="{DB5CB13C-484B-47DF-A4D8-39F264AAD2A2}"/>
              </a:ext>
            </a:extLst>
          </p:cNvPr>
          <p:cNvSpPr txBox="1"/>
          <p:nvPr/>
        </p:nvSpPr>
        <p:spPr>
          <a:xfrm>
            <a:off x="563360" y="1345883"/>
            <a:ext cx="8317149" cy="400110"/>
          </a:xfrm>
          <a:prstGeom prst="rect">
            <a:avLst/>
          </a:prstGeom>
          <a:noFill/>
        </p:spPr>
        <p:txBody>
          <a:bodyPr wrap="none" rtlCol="0">
            <a:spAutoFit/>
          </a:bodyPr>
          <a:lstStyle/>
          <a:p>
            <a:r>
              <a:rPr lang="en-US" sz="2000" dirty="0"/>
              <a:t>Model level heights up to “tropopause” above sea surface (cross section view)</a:t>
            </a:r>
          </a:p>
        </p:txBody>
      </p:sp>
      <p:pic>
        <p:nvPicPr>
          <p:cNvPr id="12" name="Picture 2" descr="http://www.cosmo-model.org/images/logo2nd.gif">
            <a:extLst>
              <a:ext uri="{FF2B5EF4-FFF2-40B4-BE49-F238E27FC236}">
                <a16:creationId xmlns="" xmlns:a16="http://schemas.microsoft.com/office/drawing/2014/main" id="{6B4AA08D-8DEE-49A8-BA74-9A89D5D1441E}"/>
              </a:ext>
            </a:extLst>
          </p:cNvPr>
          <p:cNvPicPr>
            <a:picLocks noChangeAspect="1" noChangeArrowheads="1"/>
          </p:cNvPicPr>
          <p:nvPr/>
        </p:nvPicPr>
        <p:blipFill>
          <a:blip r:embed="rId5"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13" name="Picture 12" descr="ΕΜΥ, Εθνική Μετεωρολογική Υπηρεσία - Δελτία Καιρού, Προγνώσεις">
            <a:extLst>
              <a:ext uri="{FF2B5EF4-FFF2-40B4-BE49-F238E27FC236}">
                <a16:creationId xmlns="" xmlns:a16="http://schemas.microsoft.com/office/drawing/2014/main" id="{EF425A1C-9B7A-46C1-B1D3-28DB9117061A}"/>
              </a:ext>
            </a:extLst>
          </p:cNvPr>
          <p:cNvPicPr>
            <a:picLocks noChangeAspect="1" noChangeArrowheads="1"/>
          </p:cNvPicPr>
          <p:nvPr/>
        </p:nvPicPr>
        <p:blipFill>
          <a:blip r:embed="rId6"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5" name="TextBox 11">
            <a:extLst>
              <a:ext uri="{FF2B5EF4-FFF2-40B4-BE49-F238E27FC236}">
                <a16:creationId xmlns="" xmlns:a16="http://schemas.microsoft.com/office/drawing/2014/main" id="{6B4BBD93-2D48-44BA-875B-4818C81FBDF6}"/>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10</a:t>
            </a:r>
            <a:endParaRPr lang="el-GR" sz="1400" dirty="0"/>
          </a:p>
        </p:txBody>
      </p:sp>
      <p:sp>
        <p:nvSpPr>
          <p:cNvPr id="16" name="TextBox 9">
            <a:extLst>
              <a:ext uri="{FF2B5EF4-FFF2-40B4-BE49-F238E27FC236}">
                <a16:creationId xmlns="" xmlns:a16="http://schemas.microsoft.com/office/drawing/2014/main" id="{C8AE0CF0-D261-4998-92B4-A742B4013463}"/>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D81714-035B-4542-81D1-98134C8A4774}"/>
              </a:ext>
            </a:extLst>
          </p:cNvPr>
          <p:cNvGrpSpPr/>
          <p:nvPr/>
        </p:nvGrpSpPr>
        <p:grpSpPr>
          <a:xfrm>
            <a:off x="155268" y="1315288"/>
            <a:ext cx="8784976" cy="5265872"/>
            <a:chOff x="251520" y="593398"/>
            <a:chExt cx="8784976" cy="5265872"/>
          </a:xfrm>
        </p:grpSpPr>
        <p:graphicFrame>
          <p:nvGraphicFramePr>
            <p:cNvPr id="4" name="Γράφημα 3"/>
            <p:cNvGraphicFramePr>
              <a:graphicFrameLocks/>
            </p:cNvGraphicFramePr>
            <p:nvPr>
              <p:extLst>
                <p:ext uri="{D42A27DB-BD31-4B8C-83A1-F6EECF244321}">
                  <p14:modId xmlns="" xmlns:p14="http://schemas.microsoft.com/office/powerpoint/2010/main" val="1249738001"/>
                </p:ext>
              </p:extLst>
            </p:nvPr>
          </p:nvGraphicFramePr>
          <p:xfrm>
            <a:off x="251520" y="944724"/>
            <a:ext cx="8784976" cy="491454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56662" y="593398"/>
              <a:ext cx="348172" cy="338554"/>
            </a:xfrm>
            <a:prstGeom prst="rect">
              <a:avLst/>
            </a:prstGeom>
            <a:noFill/>
          </p:spPr>
          <p:txBody>
            <a:bodyPr wrap="none" rtlCol="0">
              <a:spAutoFit/>
            </a:bodyPr>
            <a:lstStyle/>
            <a:p>
              <a:r>
                <a:rPr lang="en-US" sz="1600" dirty="0"/>
                <a:t>m</a:t>
              </a:r>
              <a:endParaRPr lang="el-GR" sz="1600" dirty="0"/>
            </a:p>
          </p:txBody>
        </p:sp>
        <p:sp>
          <p:nvSpPr>
            <p:cNvPr id="5" name="TextBox 4"/>
            <p:cNvSpPr txBox="1"/>
            <p:nvPr/>
          </p:nvSpPr>
          <p:spPr>
            <a:xfrm>
              <a:off x="7668347" y="5474259"/>
              <a:ext cx="572786" cy="338554"/>
            </a:xfrm>
            <a:prstGeom prst="rect">
              <a:avLst/>
            </a:prstGeom>
            <a:noFill/>
          </p:spPr>
          <p:txBody>
            <a:bodyPr wrap="none" rtlCol="0">
              <a:spAutoFit/>
            </a:bodyPr>
            <a:lstStyle/>
            <a:p>
              <a:r>
                <a:rPr lang="en-US" sz="1600" dirty="0"/>
                <a:t>level</a:t>
              </a:r>
              <a:endParaRPr lang="el-GR" sz="1350" dirty="0"/>
            </a:p>
          </p:txBody>
        </p:sp>
      </p:grpSp>
      <p:sp>
        <p:nvSpPr>
          <p:cNvPr id="6" name="TextBox 5">
            <a:extLst>
              <a:ext uri="{FF2B5EF4-FFF2-40B4-BE49-F238E27FC236}">
                <a16:creationId xmlns="" xmlns:a16="http://schemas.microsoft.com/office/drawing/2014/main" id="{7DACE748-98BE-4A30-84DC-D88300ED0C2A}"/>
              </a:ext>
            </a:extLst>
          </p:cNvPr>
          <p:cNvSpPr txBox="1"/>
          <p:nvPr/>
        </p:nvSpPr>
        <p:spPr>
          <a:xfrm>
            <a:off x="1036134" y="989325"/>
            <a:ext cx="7879786" cy="400110"/>
          </a:xfrm>
          <a:prstGeom prst="rect">
            <a:avLst/>
          </a:prstGeom>
          <a:noFill/>
        </p:spPr>
        <p:txBody>
          <a:bodyPr wrap="none" rtlCol="0">
            <a:spAutoFit/>
          </a:bodyPr>
          <a:lstStyle/>
          <a:p>
            <a:r>
              <a:rPr lang="en-US" sz="2000" dirty="0"/>
              <a:t>Model level heights up to 5000 meters above sea surface (grid point view)</a:t>
            </a:r>
          </a:p>
        </p:txBody>
      </p:sp>
      <p:pic>
        <p:nvPicPr>
          <p:cNvPr id="7" name="Picture 2" descr="http://www.cosmo-model.org/images/logo2nd.gif">
            <a:extLst>
              <a:ext uri="{FF2B5EF4-FFF2-40B4-BE49-F238E27FC236}">
                <a16:creationId xmlns="" xmlns:a16="http://schemas.microsoft.com/office/drawing/2014/main" id="{4B9EFE7B-FA78-425F-81DE-05B19A41A104}"/>
              </a:ext>
            </a:extLst>
          </p:cNvPr>
          <p:cNvPicPr>
            <a:picLocks noChangeAspect="1" noChangeArrowheads="1"/>
          </p:cNvPicPr>
          <p:nvPr/>
        </p:nvPicPr>
        <p:blipFill>
          <a:blip r:embed="rId3"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8" name="Picture 7" descr="ΕΜΥ, Εθνική Μετεωρολογική Υπηρεσία - Δελτία Καιρού, Προγνώσεις">
            <a:extLst>
              <a:ext uri="{FF2B5EF4-FFF2-40B4-BE49-F238E27FC236}">
                <a16:creationId xmlns="" xmlns:a16="http://schemas.microsoft.com/office/drawing/2014/main" id="{E0F81EEC-83AE-43E7-A728-B1E8266CD739}"/>
              </a:ext>
            </a:extLst>
          </p:cNvPr>
          <p:cNvPicPr>
            <a:picLocks noChangeAspect="1" noChangeArrowheads="1"/>
          </p:cNvPicPr>
          <p:nvPr/>
        </p:nvPicPr>
        <p:blipFill>
          <a:blip r:embed="rId4"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0" name="TextBox 11">
            <a:extLst>
              <a:ext uri="{FF2B5EF4-FFF2-40B4-BE49-F238E27FC236}">
                <a16:creationId xmlns="" xmlns:a16="http://schemas.microsoft.com/office/drawing/2014/main" id="{8FBC4CC3-1A95-4AD1-898B-EA996191DF6A}"/>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11</a:t>
            </a:r>
            <a:endParaRPr lang="el-GR" sz="1400" dirty="0"/>
          </a:p>
        </p:txBody>
      </p:sp>
      <p:sp>
        <p:nvSpPr>
          <p:cNvPr id="11" name="TextBox 9">
            <a:extLst>
              <a:ext uri="{FF2B5EF4-FFF2-40B4-BE49-F238E27FC236}">
                <a16:creationId xmlns="" xmlns:a16="http://schemas.microsoft.com/office/drawing/2014/main" id="{192CBE9B-4968-495D-8D96-07706C5546E4}"/>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2512832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 Ομάδα"/>
          <p:cNvGrpSpPr>
            <a:grpSpLocks noChangeAspect="1"/>
          </p:cNvGrpSpPr>
          <p:nvPr/>
        </p:nvGrpSpPr>
        <p:grpSpPr>
          <a:xfrm>
            <a:off x="264728" y="1978716"/>
            <a:ext cx="8194321" cy="4206240"/>
            <a:chOff x="1101600" y="917775"/>
            <a:chExt cx="9679212" cy="4968450"/>
          </a:xfrm>
        </p:grpSpPr>
        <p:pic>
          <p:nvPicPr>
            <p:cNvPr id="7" name="6 - Εικόνα" descr="dist_0-5000.png"/>
            <p:cNvPicPr>
              <a:picLocks noChangeAspect="1"/>
            </p:cNvPicPr>
            <p:nvPr/>
          </p:nvPicPr>
          <p:blipFill>
            <a:blip r:embed="rId2" cstate="print"/>
            <a:srcRect l="12756" t="7339" r="42520" b="8256"/>
            <a:stretch>
              <a:fillRect/>
            </a:stretch>
          </p:blipFill>
          <p:spPr>
            <a:xfrm>
              <a:off x="1101600" y="917775"/>
              <a:ext cx="3408002" cy="4968450"/>
            </a:xfrm>
            <a:prstGeom prst="rect">
              <a:avLst/>
            </a:prstGeom>
          </p:spPr>
        </p:pic>
        <p:pic>
          <p:nvPicPr>
            <p:cNvPr id="8" name="7 - Εικόνα" descr="dist_0-5000.png"/>
            <p:cNvPicPr>
              <a:picLocks noChangeAspect="1"/>
            </p:cNvPicPr>
            <p:nvPr/>
          </p:nvPicPr>
          <p:blipFill>
            <a:blip r:embed="rId3" cstate="print"/>
            <a:srcRect l="17953" t="7339" r="42520" b="8256"/>
            <a:stretch>
              <a:fillRect/>
            </a:stretch>
          </p:blipFill>
          <p:spPr>
            <a:xfrm>
              <a:off x="4640400" y="917775"/>
              <a:ext cx="3012012" cy="4968450"/>
            </a:xfrm>
            <a:prstGeom prst="rect">
              <a:avLst/>
            </a:prstGeom>
          </p:spPr>
        </p:pic>
        <p:pic>
          <p:nvPicPr>
            <p:cNvPr id="9" name="8 - Εικόνα" descr="dist_0-5000.png"/>
            <p:cNvPicPr>
              <a:picLocks noChangeAspect="1"/>
            </p:cNvPicPr>
            <p:nvPr/>
          </p:nvPicPr>
          <p:blipFill>
            <a:blip r:embed="rId4" cstate="print"/>
            <a:srcRect l="17953" t="7339" r="42520" b="8256"/>
            <a:stretch>
              <a:fillRect/>
            </a:stretch>
          </p:blipFill>
          <p:spPr>
            <a:xfrm>
              <a:off x="7768800" y="917775"/>
              <a:ext cx="3012012" cy="4968450"/>
            </a:xfrm>
            <a:prstGeom prst="rect">
              <a:avLst/>
            </a:prstGeom>
          </p:spPr>
        </p:pic>
      </p:grpSp>
      <p:sp>
        <p:nvSpPr>
          <p:cNvPr id="11" name="10 - TextBox"/>
          <p:cNvSpPr txBox="1"/>
          <p:nvPr/>
        </p:nvSpPr>
        <p:spPr>
          <a:xfrm>
            <a:off x="1329560" y="1646841"/>
            <a:ext cx="1151469" cy="338554"/>
          </a:xfrm>
          <a:prstGeom prst="rect">
            <a:avLst/>
          </a:prstGeom>
          <a:noFill/>
        </p:spPr>
        <p:txBody>
          <a:bodyPr wrap="none" rtlCol="0">
            <a:spAutoFit/>
          </a:bodyPr>
          <a:lstStyle/>
          <a:p>
            <a:r>
              <a:rPr lang="en-US" sz="1350" dirty="0"/>
              <a:t>37/65 </a:t>
            </a:r>
            <a:r>
              <a:rPr lang="en-US" sz="1600" dirty="0"/>
              <a:t>Levels</a:t>
            </a:r>
            <a:endParaRPr lang="el-GR" sz="1350" dirty="0"/>
          </a:p>
        </p:txBody>
      </p:sp>
      <p:sp>
        <p:nvSpPr>
          <p:cNvPr id="12" name="11 - TextBox"/>
          <p:cNvSpPr txBox="1"/>
          <p:nvPr/>
        </p:nvSpPr>
        <p:spPr>
          <a:xfrm>
            <a:off x="4039975" y="1658938"/>
            <a:ext cx="1251368" cy="338554"/>
          </a:xfrm>
          <a:prstGeom prst="rect">
            <a:avLst/>
          </a:prstGeom>
          <a:noFill/>
        </p:spPr>
        <p:txBody>
          <a:bodyPr wrap="none" rtlCol="0">
            <a:spAutoFit/>
          </a:bodyPr>
          <a:lstStyle/>
          <a:p>
            <a:r>
              <a:rPr lang="en-US" sz="1600" dirty="0"/>
              <a:t>53/100</a:t>
            </a:r>
            <a:r>
              <a:rPr lang="en-US" sz="1350" dirty="0"/>
              <a:t> Levels</a:t>
            </a:r>
            <a:endParaRPr lang="el-GR" sz="1350" dirty="0"/>
          </a:p>
        </p:txBody>
      </p:sp>
      <p:sp>
        <p:nvSpPr>
          <p:cNvPr id="13" name="12 - TextBox"/>
          <p:cNvSpPr txBox="1"/>
          <p:nvPr/>
        </p:nvSpPr>
        <p:spPr>
          <a:xfrm>
            <a:off x="6685196" y="1647114"/>
            <a:ext cx="1251368" cy="338554"/>
          </a:xfrm>
          <a:prstGeom prst="rect">
            <a:avLst/>
          </a:prstGeom>
          <a:noFill/>
        </p:spPr>
        <p:txBody>
          <a:bodyPr wrap="none" rtlCol="0">
            <a:spAutoFit/>
          </a:bodyPr>
          <a:lstStyle/>
          <a:p>
            <a:r>
              <a:rPr lang="en-US" sz="1600" dirty="0"/>
              <a:t>65/130</a:t>
            </a:r>
            <a:r>
              <a:rPr lang="en-US" sz="1350" dirty="0"/>
              <a:t> Levels</a:t>
            </a:r>
            <a:endParaRPr lang="el-GR" sz="1350" dirty="0"/>
          </a:p>
        </p:txBody>
      </p:sp>
      <p:sp>
        <p:nvSpPr>
          <p:cNvPr id="15" name="TextBox 14">
            <a:extLst>
              <a:ext uri="{FF2B5EF4-FFF2-40B4-BE49-F238E27FC236}">
                <a16:creationId xmlns="" xmlns:a16="http://schemas.microsoft.com/office/drawing/2014/main" id="{CF1134FC-A6BB-4467-B15C-400D1BF72F58}"/>
              </a:ext>
            </a:extLst>
          </p:cNvPr>
          <p:cNvSpPr txBox="1"/>
          <p:nvPr/>
        </p:nvSpPr>
        <p:spPr>
          <a:xfrm>
            <a:off x="377231" y="989325"/>
            <a:ext cx="8211800" cy="400110"/>
          </a:xfrm>
          <a:prstGeom prst="rect">
            <a:avLst/>
          </a:prstGeom>
          <a:noFill/>
        </p:spPr>
        <p:txBody>
          <a:bodyPr wrap="none" rtlCol="0">
            <a:spAutoFit/>
          </a:bodyPr>
          <a:lstStyle/>
          <a:p>
            <a:r>
              <a:rPr lang="en-US" sz="2000" dirty="0"/>
              <a:t>Model level heights up to 5000 meters above sea surface (cross section view)</a:t>
            </a:r>
          </a:p>
        </p:txBody>
      </p:sp>
      <p:pic>
        <p:nvPicPr>
          <p:cNvPr id="16" name="Picture 2" descr="http://www.cosmo-model.org/images/logo2nd.gif">
            <a:extLst>
              <a:ext uri="{FF2B5EF4-FFF2-40B4-BE49-F238E27FC236}">
                <a16:creationId xmlns="" xmlns:a16="http://schemas.microsoft.com/office/drawing/2014/main" id="{DD62925F-6984-4B0C-91C7-DB94407CABA1}"/>
              </a:ext>
            </a:extLst>
          </p:cNvPr>
          <p:cNvPicPr>
            <a:picLocks noChangeAspect="1" noChangeArrowheads="1"/>
          </p:cNvPicPr>
          <p:nvPr/>
        </p:nvPicPr>
        <p:blipFill>
          <a:blip r:embed="rId5"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17" name="Picture 16" descr="ΕΜΥ, Εθνική Μετεωρολογική Υπηρεσία - Δελτία Καιρού, Προγνώσεις">
            <a:extLst>
              <a:ext uri="{FF2B5EF4-FFF2-40B4-BE49-F238E27FC236}">
                <a16:creationId xmlns="" xmlns:a16="http://schemas.microsoft.com/office/drawing/2014/main" id="{34970244-F911-410B-A71B-DD03CB8CBEF6}"/>
              </a:ext>
            </a:extLst>
          </p:cNvPr>
          <p:cNvPicPr>
            <a:picLocks noChangeAspect="1" noChangeArrowheads="1"/>
          </p:cNvPicPr>
          <p:nvPr/>
        </p:nvPicPr>
        <p:blipFill>
          <a:blip r:embed="rId6"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9" name="TextBox 11">
            <a:extLst>
              <a:ext uri="{FF2B5EF4-FFF2-40B4-BE49-F238E27FC236}">
                <a16:creationId xmlns="" xmlns:a16="http://schemas.microsoft.com/office/drawing/2014/main" id="{2DF15712-7CDA-47C1-B403-B903BA1DC6EE}"/>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12</a:t>
            </a:r>
            <a:endParaRPr lang="el-GR" sz="1400" dirty="0"/>
          </a:p>
        </p:txBody>
      </p:sp>
      <p:sp>
        <p:nvSpPr>
          <p:cNvPr id="20" name="TextBox 9">
            <a:extLst>
              <a:ext uri="{FF2B5EF4-FFF2-40B4-BE49-F238E27FC236}">
                <a16:creationId xmlns="" xmlns:a16="http://schemas.microsoft.com/office/drawing/2014/main" id="{78FE0EE7-0CB5-4C65-9770-767BA7954700}"/>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83823CA-BCA4-48F8-B9C7-A44AF1590342}"/>
              </a:ext>
            </a:extLst>
          </p:cNvPr>
          <p:cNvGrpSpPr/>
          <p:nvPr/>
        </p:nvGrpSpPr>
        <p:grpSpPr>
          <a:xfrm>
            <a:off x="251520" y="1264330"/>
            <a:ext cx="8784976" cy="5236620"/>
            <a:chOff x="251520" y="622650"/>
            <a:chExt cx="8784976" cy="5236620"/>
          </a:xfrm>
        </p:grpSpPr>
        <p:graphicFrame>
          <p:nvGraphicFramePr>
            <p:cNvPr id="4" name="Γράφημα 3"/>
            <p:cNvGraphicFramePr>
              <a:graphicFrameLocks/>
            </p:cNvGraphicFramePr>
            <p:nvPr>
              <p:extLst>
                <p:ext uri="{D42A27DB-BD31-4B8C-83A1-F6EECF244321}">
                  <p14:modId xmlns="" xmlns:p14="http://schemas.microsoft.com/office/powerpoint/2010/main" val="3071928869"/>
                </p:ext>
              </p:extLst>
            </p:nvPr>
          </p:nvGraphicFramePr>
          <p:xfrm>
            <a:off x="251520" y="944724"/>
            <a:ext cx="8784976" cy="491454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13448" y="622650"/>
              <a:ext cx="348172" cy="338554"/>
            </a:xfrm>
            <a:prstGeom prst="rect">
              <a:avLst/>
            </a:prstGeom>
            <a:noFill/>
          </p:spPr>
          <p:txBody>
            <a:bodyPr wrap="none" rtlCol="0">
              <a:spAutoFit/>
            </a:bodyPr>
            <a:lstStyle/>
            <a:p>
              <a:r>
                <a:rPr lang="en-US" sz="1600" dirty="0"/>
                <a:t>m</a:t>
              </a:r>
              <a:endParaRPr lang="el-GR" sz="1600" dirty="0"/>
            </a:p>
          </p:txBody>
        </p:sp>
        <p:sp>
          <p:nvSpPr>
            <p:cNvPr id="5" name="TextBox 4"/>
            <p:cNvSpPr txBox="1"/>
            <p:nvPr/>
          </p:nvSpPr>
          <p:spPr>
            <a:xfrm>
              <a:off x="7910350" y="5474259"/>
              <a:ext cx="572786" cy="338554"/>
            </a:xfrm>
            <a:prstGeom prst="rect">
              <a:avLst/>
            </a:prstGeom>
            <a:noFill/>
          </p:spPr>
          <p:txBody>
            <a:bodyPr wrap="none" rtlCol="0">
              <a:spAutoFit/>
            </a:bodyPr>
            <a:lstStyle/>
            <a:p>
              <a:r>
                <a:rPr lang="en-US" sz="1600" dirty="0"/>
                <a:t>level</a:t>
              </a:r>
              <a:endParaRPr lang="el-GR" sz="1600" dirty="0"/>
            </a:p>
          </p:txBody>
        </p:sp>
      </p:grpSp>
      <p:sp>
        <p:nvSpPr>
          <p:cNvPr id="6" name="TextBox 5">
            <a:extLst>
              <a:ext uri="{FF2B5EF4-FFF2-40B4-BE49-F238E27FC236}">
                <a16:creationId xmlns="" xmlns:a16="http://schemas.microsoft.com/office/drawing/2014/main" id="{86BC7892-1288-445C-9034-049F9BF99EC5}"/>
              </a:ext>
            </a:extLst>
          </p:cNvPr>
          <p:cNvSpPr txBox="1"/>
          <p:nvPr/>
        </p:nvSpPr>
        <p:spPr>
          <a:xfrm>
            <a:off x="1046984" y="854855"/>
            <a:ext cx="7701467" cy="400110"/>
          </a:xfrm>
          <a:prstGeom prst="rect">
            <a:avLst/>
          </a:prstGeom>
          <a:noFill/>
        </p:spPr>
        <p:txBody>
          <a:bodyPr wrap="none" rtlCol="0">
            <a:spAutoFit/>
          </a:bodyPr>
          <a:lstStyle/>
          <a:p>
            <a:r>
              <a:rPr lang="en-US" sz="2000" dirty="0"/>
              <a:t>Model level heights 300 - 3000 meters above sea surface grid point view</a:t>
            </a:r>
          </a:p>
        </p:txBody>
      </p:sp>
      <p:pic>
        <p:nvPicPr>
          <p:cNvPr id="7" name="Picture 2" descr="http://www.cosmo-model.org/images/logo2nd.gif">
            <a:extLst>
              <a:ext uri="{FF2B5EF4-FFF2-40B4-BE49-F238E27FC236}">
                <a16:creationId xmlns="" xmlns:a16="http://schemas.microsoft.com/office/drawing/2014/main" id="{9F6024DA-9D5E-4E05-8C9C-43AD1129896D}"/>
              </a:ext>
            </a:extLst>
          </p:cNvPr>
          <p:cNvPicPr>
            <a:picLocks noChangeAspect="1" noChangeArrowheads="1"/>
          </p:cNvPicPr>
          <p:nvPr/>
        </p:nvPicPr>
        <p:blipFill>
          <a:blip r:embed="rId3"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8" name="Picture 7" descr="ΕΜΥ, Εθνική Μετεωρολογική Υπηρεσία - Δελτία Καιρού, Προγνώσεις">
            <a:extLst>
              <a:ext uri="{FF2B5EF4-FFF2-40B4-BE49-F238E27FC236}">
                <a16:creationId xmlns="" xmlns:a16="http://schemas.microsoft.com/office/drawing/2014/main" id="{9F20A83F-4C5A-4AED-9E63-B5680E10F027}"/>
              </a:ext>
            </a:extLst>
          </p:cNvPr>
          <p:cNvPicPr>
            <a:picLocks noChangeAspect="1" noChangeArrowheads="1"/>
          </p:cNvPicPr>
          <p:nvPr/>
        </p:nvPicPr>
        <p:blipFill>
          <a:blip r:embed="rId4"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0" name="TextBox 11">
            <a:extLst>
              <a:ext uri="{FF2B5EF4-FFF2-40B4-BE49-F238E27FC236}">
                <a16:creationId xmlns="" xmlns:a16="http://schemas.microsoft.com/office/drawing/2014/main" id="{6C3060C7-1E4C-4444-A3D9-47DBDF1E5636}"/>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13</a:t>
            </a:r>
            <a:endParaRPr lang="el-GR" sz="1400" dirty="0"/>
          </a:p>
        </p:txBody>
      </p:sp>
      <p:sp>
        <p:nvSpPr>
          <p:cNvPr id="11" name="TextBox 9">
            <a:extLst>
              <a:ext uri="{FF2B5EF4-FFF2-40B4-BE49-F238E27FC236}">
                <a16:creationId xmlns="" xmlns:a16="http://schemas.microsoft.com/office/drawing/2014/main" id="{92F3AF6A-D50C-4B95-BAFA-7FA4A7A1B9CB}"/>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2518532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61DB6B0-383B-46B0-98BE-4D94CE8A0C2C}"/>
              </a:ext>
            </a:extLst>
          </p:cNvPr>
          <p:cNvGrpSpPr>
            <a:grpSpLocks noChangeAspect="1"/>
          </p:cNvGrpSpPr>
          <p:nvPr/>
        </p:nvGrpSpPr>
        <p:grpSpPr>
          <a:xfrm>
            <a:off x="457232" y="1763094"/>
            <a:ext cx="8194306" cy="4206240"/>
            <a:chOff x="826201" y="1545582"/>
            <a:chExt cx="7259395" cy="3726338"/>
          </a:xfrm>
        </p:grpSpPr>
        <p:pic>
          <p:nvPicPr>
            <p:cNvPr id="6" name="5 - Εικόνα" descr="dist_300-3000.png"/>
            <p:cNvPicPr>
              <a:picLocks noChangeAspect="1"/>
            </p:cNvPicPr>
            <p:nvPr/>
          </p:nvPicPr>
          <p:blipFill>
            <a:blip r:embed="rId2" cstate="print"/>
            <a:srcRect l="12756" t="7339" r="42520" b="8256"/>
            <a:stretch>
              <a:fillRect/>
            </a:stretch>
          </p:blipFill>
          <p:spPr>
            <a:xfrm>
              <a:off x="826201" y="1545582"/>
              <a:ext cx="2555996" cy="3726338"/>
            </a:xfrm>
            <a:prstGeom prst="rect">
              <a:avLst/>
            </a:prstGeom>
          </p:spPr>
        </p:pic>
        <p:pic>
          <p:nvPicPr>
            <p:cNvPr id="10" name="9 - Εικόνα" descr="dist_300-3000.png"/>
            <p:cNvPicPr>
              <a:picLocks noChangeAspect="1"/>
            </p:cNvPicPr>
            <p:nvPr/>
          </p:nvPicPr>
          <p:blipFill>
            <a:blip r:embed="rId3" cstate="print"/>
            <a:srcRect l="17953" t="7339" r="42520" b="8256"/>
            <a:stretch>
              <a:fillRect/>
            </a:stretch>
          </p:blipFill>
          <p:spPr>
            <a:xfrm>
              <a:off x="3480301" y="1545582"/>
              <a:ext cx="2258995" cy="3726338"/>
            </a:xfrm>
            <a:prstGeom prst="rect">
              <a:avLst/>
            </a:prstGeom>
          </p:spPr>
        </p:pic>
        <p:pic>
          <p:nvPicPr>
            <p:cNvPr id="11" name="10 - Εικόνα" descr="dist_300-3000.png"/>
            <p:cNvPicPr>
              <a:picLocks noChangeAspect="1"/>
            </p:cNvPicPr>
            <p:nvPr/>
          </p:nvPicPr>
          <p:blipFill>
            <a:blip r:embed="rId4" cstate="print"/>
            <a:srcRect l="17953" t="7339" r="42520" b="8256"/>
            <a:stretch>
              <a:fillRect/>
            </a:stretch>
          </p:blipFill>
          <p:spPr>
            <a:xfrm>
              <a:off x="5826601" y="1545582"/>
              <a:ext cx="2258995" cy="3726338"/>
            </a:xfrm>
            <a:prstGeom prst="rect">
              <a:avLst/>
            </a:prstGeom>
          </p:spPr>
        </p:pic>
      </p:grpSp>
      <p:sp>
        <p:nvSpPr>
          <p:cNvPr id="12" name="11 - TextBox"/>
          <p:cNvSpPr txBox="1"/>
          <p:nvPr/>
        </p:nvSpPr>
        <p:spPr>
          <a:xfrm>
            <a:off x="1522067" y="1431217"/>
            <a:ext cx="1234825" cy="338554"/>
          </a:xfrm>
          <a:prstGeom prst="rect">
            <a:avLst/>
          </a:prstGeom>
          <a:noFill/>
        </p:spPr>
        <p:txBody>
          <a:bodyPr wrap="none" rtlCol="0">
            <a:spAutoFit/>
          </a:bodyPr>
          <a:lstStyle/>
          <a:p>
            <a:r>
              <a:rPr lang="en-US" sz="1600" dirty="0"/>
              <a:t>21/65 Levels</a:t>
            </a:r>
            <a:endParaRPr lang="el-GR" sz="1600" dirty="0"/>
          </a:p>
        </p:txBody>
      </p:sp>
      <p:sp>
        <p:nvSpPr>
          <p:cNvPr id="13" name="12 - TextBox"/>
          <p:cNvSpPr txBox="1"/>
          <p:nvPr/>
        </p:nvSpPr>
        <p:spPr>
          <a:xfrm>
            <a:off x="4200395" y="1427272"/>
            <a:ext cx="1339021" cy="338554"/>
          </a:xfrm>
          <a:prstGeom prst="rect">
            <a:avLst/>
          </a:prstGeom>
          <a:noFill/>
        </p:spPr>
        <p:txBody>
          <a:bodyPr wrap="none" rtlCol="0">
            <a:spAutoFit/>
          </a:bodyPr>
          <a:lstStyle/>
          <a:p>
            <a:r>
              <a:rPr lang="en-US" sz="1600" dirty="0"/>
              <a:t>30/100 Levels</a:t>
            </a:r>
            <a:endParaRPr lang="el-GR" sz="1600" dirty="0"/>
          </a:p>
        </p:txBody>
      </p:sp>
      <p:sp>
        <p:nvSpPr>
          <p:cNvPr id="14" name="13 - TextBox"/>
          <p:cNvSpPr txBox="1"/>
          <p:nvPr/>
        </p:nvSpPr>
        <p:spPr>
          <a:xfrm>
            <a:off x="6765406" y="1431490"/>
            <a:ext cx="1251368" cy="338554"/>
          </a:xfrm>
          <a:prstGeom prst="rect">
            <a:avLst/>
          </a:prstGeom>
          <a:noFill/>
        </p:spPr>
        <p:txBody>
          <a:bodyPr wrap="none" rtlCol="0">
            <a:spAutoFit/>
          </a:bodyPr>
          <a:lstStyle/>
          <a:p>
            <a:r>
              <a:rPr lang="en-US" sz="1600" dirty="0"/>
              <a:t>37/130</a:t>
            </a:r>
            <a:r>
              <a:rPr lang="en-US" sz="1350" dirty="0"/>
              <a:t> Levels</a:t>
            </a:r>
            <a:endParaRPr lang="el-GR" sz="1350" dirty="0"/>
          </a:p>
        </p:txBody>
      </p:sp>
      <p:sp>
        <p:nvSpPr>
          <p:cNvPr id="15" name="TextBox 14">
            <a:extLst>
              <a:ext uri="{FF2B5EF4-FFF2-40B4-BE49-F238E27FC236}">
                <a16:creationId xmlns="" xmlns:a16="http://schemas.microsoft.com/office/drawing/2014/main" id="{C6D9DB0C-96AB-42BE-84D1-46F5A3978101}"/>
              </a:ext>
            </a:extLst>
          </p:cNvPr>
          <p:cNvSpPr txBox="1"/>
          <p:nvPr/>
        </p:nvSpPr>
        <p:spPr>
          <a:xfrm>
            <a:off x="1046984" y="854855"/>
            <a:ext cx="7701467" cy="400110"/>
          </a:xfrm>
          <a:prstGeom prst="rect">
            <a:avLst/>
          </a:prstGeom>
          <a:noFill/>
        </p:spPr>
        <p:txBody>
          <a:bodyPr wrap="none" rtlCol="0">
            <a:spAutoFit/>
          </a:bodyPr>
          <a:lstStyle/>
          <a:p>
            <a:r>
              <a:rPr lang="en-US" sz="2000" dirty="0"/>
              <a:t>Model level heights 300 - 3000 meters above sea surface grid point view</a:t>
            </a:r>
          </a:p>
        </p:txBody>
      </p:sp>
      <p:pic>
        <p:nvPicPr>
          <p:cNvPr id="16" name="Picture 2" descr="http://www.cosmo-model.org/images/logo2nd.gif">
            <a:extLst>
              <a:ext uri="{FF2B5EF4-FFF2-40B4-BE49-F238E27FC236}">
                <a16:creationId xmlns="" xmlns:a16="http://schemas.microsoft.com/office/drawing/2014/main" id="{FAA2F7C1-9598-402D-98DD-8CEAD3349787}"/>
              </a:ext>
            </a:extLst>
          </p:cNvPr>
          <p:cNvPicPr>
            <a:picLocks noChangeAspect="1" noChangeArrowheads="1"/>
          </p:cNvPicPr>
          <p:nvPr/>
        </p:nvPicPr>
        <p:blipFill>
          <a:blip r:embed="rId5"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17" name="Picture 16" descr="ΕΜΥ, Εθνική Μετεωρολογική Υπηρεσία - Δελτία Καιρού, Προγνώσεις">
            <a:extLst>
              <a:ext uri="{FF2B5EF4-FFF2-40B4-BE49-F238E27FC236}">
                <a16:creationId xmlns="" xmlns:a16="http://schemas.microsoft.com/office/drawing/2014/main" id="{8F1AD7C9-B8FC-4739-BB17-34A0B438EEE2}"/>
              </a:ext>
            </a:extLst>
          </p:cNvPr>
          <p:cNvPicPr>
            <a:picLocks noChangeAspect="1" noChangeArrowheads="1"/>
          </p:cNvPicPr>
          <p:nvPr/>
        </p:nvPicPr>
        <p:blipFill>
          <a:blip r:embed="rId6"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9" name="TextBox 11">
            <a:extLst>
              <a:ext uri="{FF2B5EF4-FFF2-40B4-BE49-F238E27FC236}">
                <a16:creationId xmlns="" xmlns:a16="http://schemas.microsoft.com/office/drawing/2014/main" id="{155DE7CA-91B7-439D-8117-051EF3087566}"/>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14</a:t>
            </a:r>
            <a:endParaRPr lang="el-GR" sz="1400" dirty="0"/>
          </a:p>
        </p:txBody>
      </p:sp>
      <p:sp>
        <p:nvSpPr>
          <p:cNvPr id="20" name="TextBox 9">
            <a:extLst>
              <a:ext uri="{FF2B5EF4-FFF2-40B4-BE49-F238E27FC236}">
                <a16:creationId xmlns="" xmlns:a16="http://schemas.microsoft.com/office/drawing/2014/main" id="{0C61D412-7D6C-4DFE-A30B-E961FF76C87F}"/>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0AEDB205-B719-45D3-9071-8A68DC7E9D1F}"/>
              </a:ext>
            </a:extLst>
          </p:cNvPr>
          <p:cNvGrpSpPr/>
          <p:nvPr/>
        </p:nvGrpSpPr>
        <p:grpSpPr>
          <a:xfrm>
            <a:off x="251520" y="1300844"/>
            <a:ext cx="8784976" cy="5220468"/>
            <a:chOff x="251520" y="707290"/>
            <a:chExt cx="8784976" cy="5220468"/>
          </a:xfrm>
        </p:grpSpPr>
        <p:graphicFrame>
          <p:nvGraphicFramePr>
            <p:cNvPr id="4" name="Γράφημα 3"/>
            <p:cNvGraphicFramePr>
              <a:graphicFrameLocks/>
            </p:cNvGraphicFramePr>
            <p:nvPr>
              <p:extLst>
                <p:ext uri="{D42A27DB-BD31-4B8C-83A1-F6EECF244321}">
                  <p14:modId xmlns="" xmlns:p14="http://schemas.microsoft.com/office/powerpoint/2010/main" val="260307171"/>
                </p:ext>
              </p:extLst>
            </p:nvPr>
          </p:nvGraphicFramePr>
          <p:xfrm>
            <a:off x="251520" y="944724"/>
            <a:ext cx="8784976" cy="491454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28344" y="707290"/>
              <a:ext cx="348172" cy="338554"/>
            </a:xfrm>
            <a:prstGeom prst="rect">
              <a:avLst/>
            </a:prstGeom>
            <a:noFill/>
          </p:spPr>
          <p:txBody>
            <a:bodyPr wrap="none" rtlCol="0">
              <a:spAutoFit/>
            </a:bodyPr>
            <a:lstStyle/>
            <a:p>
              <a:r>
                <a:rPr lang="en-US" sz="1600" dirty="0"/>
                <a:t>m</a:t>
              </a:r>
              <a:endParaRPr lang="el-GR" sz="1600" dirty="0"/>
            </a:p>
          </p:txBody>
        </p:sp>
        <p:sp>
          <p:nvSpPr>
            <p:cNvPr id="3" name="TextBox 2"/>
            <p:cNvSpPr txBox="1"/>
            <p:nvPr/>
          </p:nvSpPr>
          <p:spPr>
            <a:xfrm>
              <a:off x="7910350" y="5589204"/>
              <a:ext cx="572786" cy="338554"/>
            </a:xfrm>
            <a:prstGeom prst="rect">
              <a:avLst/>
            </a:prstGeom>
            <a:noFill/>
          </p:spPr>
          <p:txBody>
            <a:bodyPr wrap="none" rtlCol="0">
              <a:spAutoFit/>
            </a:bodyPr>
            <a:lstStyle/>
            <a:p>
              <a:r>
                <a:rPr lang="en-US" sz="1600" dirty="0"/>
                <a:t>level</a:t>
              </a:r>
              <a:endParaRPr lang="el-GR" sz="1600" dirty="0"/>
            </a:p>
          </p:txBody>
        </p:sp>
      </p:grpSp>
      <p:sp>
        <p:nvSpPr>
          <p:cNvPr id="6" name="TextBox 5">
            <a:extLst>
              <a:ext uri="{FF2B5EF4-FFF2-40B4-BE49-F238E27FC236}">
                <a16:creationId xmlns="" xmlns:a16="http://schemas.microsoft.com/office/drawing/2014/main" id="{CAB4EEF7-FD52-4612-A0B4-C4C3E128CCAA}"/>
              </a:ext>
            </a:extLst>
          </p:cNvPr>
          <p:cNvSpPr txBox="1"/>
          <p:nvPr/>
        </p:nvSpPr>
        <p:spPr>
          <a:xfrm>
            <a:off x="947664" y="935537"/>
            <a:ext cx="7591565" cy="400110"/>
          </a:xfrm>
          <a:prstGeom prst="rect">
            <a:avLst/>
          </a:prstGeom>
          <a:noFill/>
        </p:spPr>
        <p:txBody>
          <a:bodyPr wrap="none" rtlCol="0">
            <a:spAutoFit/>
          </a:bodyPr>
          <a:lstStyle/>
          <a:p>
            <a:r>
              <a:rPr lang="en-US" sz="2000" dirty="0"/>
              <a:t>Model level heights up to 500 meters above sea surface grid point view</a:t>
            </a:r>
          </a:p>
        </p:txBody>
      </p:sp>
      <p:pic>
        <p:nvPicPr>
          <p:cNvPr id="7" name="Picture 2" descr="http://www.cosmo-model.org/images/logo2nd.gif">
            <a:extLst>
              <a:ext uri="{FF2B5EF4-FFF2-40B4-BE49-F238E27FC236}">
                <a16:creationId xmlns="" xmlns:a16="http://schemas.microsoft.com/office/drawing/2014/main" id="{FC22F882-225B-4A21-9960-78B53E0D4980}"/>
              </a:ext>
            </a:extLst>
          </p:cNvPr>
          <p:cNvPicPr>
            <a:picLocks noChangeAspect="1" noChangeArrowheads="1"/>
          </p:cNvPicPr>
          <p:nvPr/>
        </p:nvPicPr>
        <p:blipFill>
          <a:blip r:embed="rId3"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8" name="Picture 7" descr="ΕΜΥ, Εθνική Μετεωρολογική Υπηρεσία - Δελτία Καιρού, Προγνώσεις">
            <a:extLst>
              <a:ext uri="{FF2B5EF4-FFF2-40B4-BE49-F238E27FC236}">
                <a16:creationId xmlns="" xmlns:a16="http://schemas.microsoft.com/office/drawing/2014/main" id="{A546D7DA-9F06-40C1-84EA-A2E2DCA02984}"/>
              </a:ext>
            </a:extLst>
          </p:cNvPr>
          <p:cNvPicPr>
            <a:picLocks noChangeAspect="1" noChangeArrowheads="1"/>
          </p:cNvPicPr>
          <p:nvPr/>
        </p:nvPicPr>
        <p:blipFill>
          <a:blip r:embed="rId4"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0" name="TextBox 11">
            <a:extLst>
              <a:ext uri="{FF2B5EF4-FFF2-40B4-BE49-F238E27FC236}">
                <a16:creationId xmlns="" xmlns:a16="http://schemas.microsoft.com/office/drawing/2014/main" id="{0C470F77-E63E-4583-A326-8818C0961228}"/>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15</a:t>
            </a:r>
            <a:endParaRPr lang="el-GR" sz="1400" dirty="0"/>
          </a:p>
        </p:txBody>
      </p:sp>
      <p:sp>
        <p:nvSpPr>
          <p:cNvPr id="11" name="TextBox 9">
            <a:extLst>
              <a:ext uri="{FF2B5EF4-FFF2-40B4-BE49-F238E27FC236}">
                <a16:creationId xmlns="" xmlns:a16="http://schemas.microsoft.com/office/drawing/2014/main" id="{19BB9B3D-FA5F-4A01-BCE2-776B05D270FA}"/>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27 </a:t>
            </a:r>
            <a:r>
              <a:rPr lang="en-US" sz="1200" b="1" baseline="30000" dirty="0" err="1"/>
              <a:t>th</a:t>
            </a:r>
            <a:r>
              <a:rPr lang="en-US" sz="1200" b="1" dirty="0"/>
              <a:t> 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428308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CEA8D008-7C12-4084-ADB8-469CE6CE44A9}"/>
              </a:ext>
            </a:extLst>
          </p:cNvPr>
          <p:cNvGrpSpPr>
            <a:grpSpLocks noChangeAspect="1"/>
          </p:cNvGrpSpPr>
          <p:nvPr/>
        </p:nvGrpSpPr>
        <p:grpSpPr>
          <a:xfrm>
            <a:off x="184521" y="1978714"/>
            <a:ext cx="8194347" cy="4206240"/>
            <a:chOff x="826201" y="1545581"/>
            <a:chExt cx="7259409" cy="3726327"/>
          </a:xfrm>
        </p:grpSpPr>
        <p:pic>
          <p:nvPicPr>
            <p:cNvPr id="2" name="1 - Εικόνα" descr="dist_0-500.png"/>
            <p:cNvPicPr>
              <a:picLocks noChangeAspect="1"/>
            </p:cNvPicPr>
            <p:nvPr/>
          </p:nvPicPr>
          <p:blipFill>
            <a:blip r:embed="rId2" cstate="print"/>
            <a:srcRect l="12756" t="7339" r="42520" b="8256"/>
            <a:stretch>
              <a:fillRect/>
            </a:stretch>
          </p:blipFill>
          <p:spPr>
            <a:xfrm>
              <a:off x="826201" y="1545581"/>
              <a:ext cx="2556002" cy="3726327"/>
            </a:xfrm>
            <a:prstGeom prst="rect">
              <a:avLst/>
            </a:prstGeom>
          </p:spPr>
        </p:pic>
        <p:pic>
          <p:nvPicPr>
            <p:cNvPr id="3" name="2 - Εικόνα" descr="dist_0-500.png"/>
            <p:cNvPicPr>
              <a:picLocks noChangeAspect="1"/>
            </p:cNvPicPr>
            <p:nvPr/>
          </p:nvPicPr>
          <p:blipFill>
            <a:blip r:embed="rId3" cstate="print"/>
            <a:srcRect l="17953" t="7339" r="42520" b="8256"/>
            <a:stretch>
              <a:fillRect/>
            </a:stretch>
          </p:blipFill>
          <p:spPr>
            <a:xfrm>
              <a:off x="3480301" y="1545581"/>
              <a:ext cx="2259009" cy="3726327"/>
            </a:xfrm>
            <a:prstGeom prst="rect">
              <a:avLst/>
            </a:prstGeom>
          </p:spPr>
        </p:pic>
        <p:pic>
          <p:nvPicPr>
            <p:cNvPr id="4" name="3 - Εικόνα" descr="dist_0-500.png"/>
            <p:cNvPicPr>
              <a:picLocks noChangeAspect="1"/>
            </p:cNvPicPr>
            <p:nvPr/>
          </p:nvPicPr>
          <p:blipFill>
            <a:blip r:embed="rId4" cstate="print"/>
            <a:srcRect l="17953" t="7339" r="42520" b="8256"/>
            <a:stretch>
              <a:fillRect/>
            </a:stretch>
          </p:blipFill>
          <p:spPr>
            <a:xfrm>
              <a:off x="5826601" y="1545581"/>
              <a:ext cx="2259009" cy="3726327"/>
            </a:xfrm>
            <a:prstGeom prst="rect">
              <a:avLst/>
            </a:prstGeom>
          </p:spPr>
        </p:pic>
      </p:grpSp>
      <p:sp>
        <p:nvSpPr>
          <p:cNvPr id="5" name="4 - TextBox"/>
          <p:cNvSpPr txBox="1"/>
          <p:nvPr/>
        </p:nvSpPr>
        <p:spPr>
          <a:xfrm>
            <a:off x="1313522" y="1662883"/>
            <a:ext cx="1130631" cy="338554"/>
          </a:xfrm>
          <a:prstGeom prst="rect">
            <a:avLst/>
          </a:prstGeom>
          <a:noFill/>
        </p:spPr>
        <p:txBody>
          <a:bodyPr wrap="none" rtlCol="0">
            <a:spAutoFit/>
          </a:bodyPr>
          <a:lstStyle/>
          <a:p>
            <a:r>
              <a:rPr lang="en-US" sz="1600" dirty="0"/>
              <a:t>9/65 Levels</a:t>
            </a:r>
            <a:endParaRPr lang="el-GR" sz="1600" dirty="0"/>
          </a:p>
        </p:txBody>
      </p:sp>
      <p:sp>
        <p:nvSpPr>
          <p:cNvPr id="6" name="5 - TextBox"/>
          <p:cNvSpPr txBox="1"/>
          <p:nvPr/>
        </p:nvSpPr>
        <p:spPr>
          <a:xfrm>
            <a:off x="3783303" y="1658938"/>
            <a:ext cx="1339021" cy="338554"/>
          </a:xfrm>
          <a:prstGeom prst="rect">
            <a:avLst/>
          </a:prstGeom>
          <a:noFill/>
        </p:spPr>
        <p:txBody>
          <a:bodyPr wrap="none" rtlCol="0">
            <a:spAutoFit/>
          </a:bodyPr>
          <a:lstStyle/>
          <a:p>
            <a:r>
              <a:rPr lang="en-US" sz="1600" dirty="0"/>
              <a:t>11/100 Levels</a:t>
            </a:r>
            <a:endParaRPr lang="el-GR" sz="1600" dirty="0"/>
          </a:p>
        </p:txBody>
      </p:sp>
      <p:sp>
        <p:nvSpPr>
          <p:cNvPr id="7" name="6 - TextBox"/>
          <p:cNvSpPr txBox="1"/>
          <p:nvPr/>
        </p:nvSpPr>
        <p:spPr>
          <a:xfrm>
            <a:off x="6444568" y="1647114"/>
            <a:ext cx="1339021" cy="338554"/>
          </a:xfrm>
          <a:prstGeom prst="rect">
            <a:avLst/>
          </a:prstGeom>
          <a:noFill/>
        </p:spPr>
        <p:txBody>
          <a:bodyPr wrap="none" rtlCol="0">
            <a:spAutoFit/>
          </a:bodyPr>
          <a:lstStyle/>
          <a:p>
            <a:r>
              <a:rPr lang="en-US" sz="1600" dirty="0"/>
              <a:t>13/130 Levels</a:t>
            </a:r>
            <a:endParaRPr lang="el-GR" sz="1600" dirty="0"/>
          </a:p>
        </p:txBody>
      </p:sp>
      <p:sp>
        <p:nvSpPr>
          <p:cNvPr id="10" name="TextBox 9">
            <a:extLst>
              <a:ext uri="{FF2B5EF4-FFF2-40B4-BE49-F238E27FC236}">
                <a16:creationId xmlns="" xmlns:a16="http://schemas.microsoft.com/office/drawing/2014/main" id="{2679E86A-AD66-43E5-A49D-53A2B66D8A6D}"/>
              </a:ext>
            </a:extLst>
          </p:cNvPr>
          <p:cNvSpPr txBox="1"/>
          <p:nvPr/>
        </p:nvSpPr>
        <p:spPr>
          <a:xfrm>
            <a:off x="450125" y="935537"/>
            <a:ext cx="7924862" cy="400110"/>
          </a:xfrm>
          <a:prstGeom prst="rect">
            <a:avLst/>
          </a:prstGeom>
          <a:noFill/>
        </p:spPr>
        <p:txBody>
          <a:bodyPr wrap="none" rtlCol="0">
            <a:spAutoFit/>
          </a:bodyPr>
          <a:lstStyle/>
          <a:p>
            <a:r>
              <a:rPr lang="en-US" sz="2000" dirty="0"/>
              <a:t>Model level heights up to 500 meters above sea surface cross section view</a:t>
            </a:r>
          </a:p>
        </p:txBody>
      </p:sp>
      <p:pic>
        <p:nvPicPr>
          <p:cNvPr id="11" name="Picture 2" descr="http://www.cosmo-model.org/images/logo2nd.gif">
            <a:extLst>
              <a:ext uri="{FF2B5EF4-FFF2-40B4-BE49-F238E27FC236}">
                <a16:creationId xmlns="" xmlns:a16="http://schemas.microsoft.com/office/drawing/2014/main" id="{F0D3CCFC-32F1-413F-B2D5-A94494D9A29A}"/>
              </a:ext>
            </a:extLst>
          </p:cNvPr>
          <p:cNvPicPr>
            <a:picLocks noChangeAspect="1" noChangeArrowheads="1"/>
          </p:cNvPicPr>
          <p:nvPr/>
        </p:nvPicPr>
        <p:blipFill>
          <a:blip r:embed="rId5"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12" name="Picture 11" descr="ΕΜΥ, Εθνική Μετεωρολογική Υπηρεσία - Δελτία Καιρού, Προγνώσεις">
            <a:extLst>
              <a:ext uri="{FF2B5EF4-FFF2-40B4-BE49-F238E27FC236}">
                <a16:creationId xmlns="" xmlns:a16="http://schemas.microsoft.com/office/drawing/2014/main" id="{3AE4F78F-64D6-49B4-B981-37A33A644721}"/>
              </a:ext>
            </a:extLst>
          </p:cNvPr>
          <p:cNvPicPr>
            <a:picLocks noChangeAspect="1" noChangeArrowheads="1"/>
          </p:cNvPicPr>
          <p:nvPr/>
        </p:nvPicPr>
        <p:blipFill>
          <a:blip r:embed="rId6"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4" name="TextBox 11">
            <a:extLst>
              <a:ext uri="{FF2B5EF4-FFF2-40B4-BE49-F238E27FC236}">
                <a16:creationId xmlns="" xmlns:a16="http://schemas.microsoft.com/office/drawing/2014/main" id="{3DC93EA6-502D-46F5-B0D4-07B7A84F0200}"/>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16</a:t>
            </a:r>
            <a:endParaRPr lang="el-GR" sz="1400" dirty="0"/>
          </a:p>
        </p:txBody>
      </p:sp>
      <p:sp>
        <p:nvSpPr>
          <p:cNvPr id="15" name="TextBox 9">
            <a:extLst>
              <a:ext uri="{FF2B5EF4-FFF2-40B4-BE49-F238E27FC236}">
                <a16:creationId xmlns="" xmlns:a16="http://schemas.microsoft.com/office/drawing/2014/main" id="{6475E267-335C-48E8-9DB5-3F0033E18B67}"/>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3" cstate="print">
            <a:extLst>
              <a:ext uri="{28A0092B-C50C-407E-A947-70E740481C1C}">
                <a14:useLocalDpi xmlns="" xmlns:a14="http://schemas.microsoft.com/office/drawing/2010/main" val="0"/>
              </a:ext>
            </a:extLst>
          </a:blip>
          <a:srcRect l="4310" t="2867" r="3957" b="10973"/>
          <a:stretch/>
        </p:blipFill>
        <p:spPr>
          <a:xfrm>
            <a:off x="1474227" y="1133074"/>
            <a:ext cx="6123778" cy="4443306"/>
          </a:xfrm>
          <a:prstGeom prst="rect">
            <a:avLst/>
          </a:prstGeom>
        </p:spPr>
      </p:pic>
      <p:sp>
        <p:nvSpPr>
          <p:cNvPr id="6" name="Multiplication Sign 5">
            <a:extLst>
              <a:ext uri="{FF2B5EF4-FFF2-40B4-BE49-F238E27FC236}">
                <a16:creationId xmlns="" xmlns:a16="http://schemas.microsoft.com/office/drawing/2014/main" id="{9FF0B73E-96DB-4F8A-9B9D-699324E06C53}"/>
              </a:ext>
            </a:extLst>
          </p:cNvPr>
          <p:cNvSpPr/>
          <p:nvPr/>
        </p:nvSpPr>
        <p:spPr>
          <a:xfrm>
            <a:off x="3215051" y="2521165"/>
            <a:ext cx="209937" cy="189251"/>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00"/>
              </a:solidFill>
              <a:highlight>
                <a:srgbClr val="FFFF00"/>
              </a:highlight>
            </a:endParaRPr>
          </a:p>
        </p:txBody>
      </p:sp>
      <p:sp>
        <p:nvSpPr>
          <p:cNvPr id="7" name="Multiplication Sign 6">
            <a:extLst>
              <a:ext uri="{FF2B5EF4-FFF2-40B4-BE49-F238E27FC236}">
                <a16:creationId xmlns="" xmlns:a16="http://schemas.microsoft.com/office/drawing/2014/main" id="{7F4E8F7F-1FF4-40C9-8FEE-32398CB0553A}"/>
              </a:ext>
            </a:extLst>
          </p:cNvPr>
          <p:cNvSpPr/>
          <p:nvPr/>
        </p:nvSpPr>
        <p:spPr>
          <a:xfrm>
            <a:off x="3809300" y="2779716"/>
            <a:ext cx="209937" cy="189251"/>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Multiplication Sign 7">
            <a:extLst>
              <a:ext uri="{FF2B5EF4-FFF2-40B4-BE49-F238E27FC236}">
                <a16:creationId xmlns="" xmlns:a16="http://schemas.microsoft.com/office/drawing/2014/main" id="{1EED605C-9CAA-4C1C-A5FF-367B5AC54B37}"/>
              </a:ext>
            </a:extLst>
          </p:cNvPr>
          <p:cNvSpPr/>
          <p:nvPr/>
        </p:nvSpPr>
        <p:spPr>
          <a:xfrm>
            <a:off x="3407778" y="2755393"/>
            <a:ext cx="209937" cy="189251"/>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Multiplication Sign 8">
            <a:extLst>
              <a:ext uri="{FF2B5EF4-FFF2-40B4-BE49-F238E27FC236}">
                <a16:creationId xmlns="" xmlns:a16="http://schemas.microsoft.com/office/drawing/2014/main" id="{1CAA7FFA-9A08-45C8-A482-066A4BE6BB48}"/>
              </a:ext>
            </a:extLst>
          </p:cNvPr>
          <p:cNvSpPr/>
          <p:nvPr/>
        </p:nvSpPr>
        <p:spPr>
          <a:xfrm>
            <a:off x="3199145" y="2962507"/>
            <a:ext cx="209937" cy="189251"/>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TextBox 24">
            <a:extLst>
              <a:ext uri="{FF2B5EF4-FFF2-40B4-BE49-F238E27FC236}">
                <a16:creationId xmlns="" xmlns:a16="http://schemas.microsoft.com/office/drawing/2014/main" id="{9979991A-9616-4902-8253-04127B08A2F3}"/>
              </a:ext>
            </a:extLst>
          </p:cNvPr>
          <p:cNvSpPr txBox="1"/>
          <p:nvPr/>
        </p:nvSpPr>
        <p:spPr>
          <a:xfrm>
            <a:off x="3350297" y="2547814"/>
            <a:ext cx="1678345" cy="277000"/>
          </a:xfrm>
          <a:prstGeom prst="rect">
            <a:avLst/>
          </a:prstGeom>
          <a:noFill/>
        </p:spPr>
        <p:txBody>
          <a:bodyPr wrap="none" rtlCol="0">
            <a:spAutoFit/>
          </a:bodyPr>
          <a:lstStyle/>
          <a:p>
            <a:r>
              <a:rPr lang="en-US" sz="1200" dirty="0" err="1"/>
              <a:t>Nea</a:t>
            </a:r>
            <a:r>
              <a:rPr lang="en-US" sz="1200" dirty="0"/>
              <a:t> </a:t>
            </a:r>
            <a:r>
              <a:rPr lang="en-US" sz="1200" dirty="0" err="1"/>
              <a:t>Aghialos</a:t>
            </a:r>
            <a:r>
              <a:rPr lang="en-US" sz="1200" dirty="0"/>
              <a:t> (LG16665)</a:t>
            </a:r>
            <a:endParaRPr lang="en-US" dirty="0"/>
          </a:p>
        </p:txBody>
      </p:sp>
      <p:sp>
        <p:nvSpPr>
          <p:cNvPr id="26" name="TextBox 25">
            <a:extLst>
              <a:ext uri="{FF2B5EF4-FFF2-40B4-BE49-F238E27FC236}">
                <a16:creationId xmlns="" xmlns:a16="http://schemas.microsoft.com/office/drawing/2014/main" id="{DBBC94F0-C90E-4A88-BB9E-F5DDD06D1611}"/>
              </a:ext>
            </a:extLst>
          </p:cNvPr>
          <p:cNvSpPr txBox="1"/>
          <p:nvPr/>
        </p:nvSpPr>
        <p:spPr>
          <a:xfrm>
            <a:off x="3158338" y="2321882"/>
            <a:ext cx="1224693" cy="277000"/>
          </a:xfrm>
          <a:prstGeom prst="rect">
            <a:avLst/>
          </a:prstGeom>
          <a:noFill/>
        </p:spPr>
        <p:txBody>
          <a:bodyPr wrap="none" rtlCol="0">
            <a:spAutoFit/>
          </a:bodyPr>
          <a:lstStyle/>
          <a:p>
            <a:r>
              <a:rPr lang="en-US" sz="1200" dirty="0"/>
              <a:t>Larisa (LG16648)</a:t>
            </a:r>
            <a:endParaRPr lang="en-US" dirty="0"/>
          </a:p>
        </p:txBody>
      </p:sp>
      <p:sp>
        <p:nvSpPr>
          <p:cNvPr id="27" name="TextBox 26">
            <a:extLst>
              <a:ext uri="{FF2B5EF4-FFF2-40B4-BE49-F238E27FC236}">
                <a16:creationId xmlns="" xmlns:a16="http://schemas.microsoft.com/office/drawing/2014/main" id="{824841F4-3CC9-4E9D-9F0C-D240DB239AC7}"/>
              </a:ext>
            </a:extLst>
          </p:cNvPr>
          <p:cNvSpPr txBox="1"/>
          <p:nvPr/>
        </p:nvSpPr>
        <p:spPr>
          <a:xfrm>
            <a:off x="3895309" y="2870231"/>
            <a:ext cx="1245853" cy="261610"/>
          </a:xfrm>
          <a:prstGeom prst="rect">
            <a:avLst/>
          </a:prstGeom>
          <a:noFill/>
        </p:spPr>
        <p:txBody>
          <a:bodyPr wrap="none" rtlCol="0">
            <a:spAutoFit/>
          </a:bodyPr>
          <a:lstStyle/>
          <a:p>
            <a:r>
              <a:rPr lang="en-US" sz="1100" dirty="0"/>
              <a:t>Skiathos (LG16684</a:t>
            </a:r>
            <a:endParaRPr lang="en-US" sz="1600" dirty="0"/>
          </a:p>
        </p:txBody>
      </p:sp>
      <p:sp>
        <p:nvSpPr>
          <p:cNvPr id="28" name="TextBox 27">
            <a:extLst>
              <a:ext uri="{FF2B5EF4-FFF2-40B4-BE49-F238E27FC236}">
                <a16:creationId xmlns="" xmlns:a16="http://schemas.microsoft.com/office/drawing/2014/main" id="{4F3FA591-4B45-4A17-9753-1FC42B5929EB}"/>
              </a:ext>
            </a:extLst>
          </p:cNvPr>
          <p:cNvSpPr txBox="1"/>
          <p:nvPr/>
        </p:nvSpPr>
        <p:spPr>
          <a:xfrm>
            <a:off x="2502533" y="3046429"/>
            <a:ext cx="1470997" cy="277000"/>
          </a:xfrm>
          <a:prstGeom prst="rect">
            <a:avLst/>
          </a:prstGeom>
          <a:noFill/>
        </p:spPr>
        <p:txBody>
          <a:bodyPr wrap="square" rtlCol="0">
            <a:spAutoFit/>
          </a:bodyPr>
          <a:lstStyle/>
          <a:p>
            <a:r>
              <a:rPr lang="en-US" sz="1200" dirty="0"/>
              <a:t>Lamia (LG16675)</a:t>
            </a:r>
            <a:endParaRPr lang="en-US" dirty="0"/>
          </a:p>
        </p:txBody>
      </p:sp>
      <p:sp>
        <p:nvSpPr>
          <p:cNvPr id="41" name="TextBox 40">
            <a:extLst>
              <a:ext uri="{FF2B5EF4-FFF2-40B4-BE49-F238E27FC236}">
                <a16:creationId xmlns="" xmlns:a16="http://schemas.microsoft.com/office/drawing/2014/main" id="{00103CCD-F961-407A-88B6-FA3AEAEF6592}"/>
              </a:ext>
            </a:extLst>
          </p:cNvPr>
          <p:cNvSpPr txBox="1"/>
          <p:nvPr/>
        </p:nvSpPr>
        <p:spPr>
          <a:xfrm>
            <a:off x="4592362" y="966728"/>
            <a:ext cx="3892611" cy="307776"/>
          </a:xfrm>
          <a:prstGeom prst="rect">
            <a:avLst/>
          </a:prstGeom>
          <a:noFill/>
        </p:spPr>
        <p:txBody>
          <a:bodyPr wrap="square" rtlCol="0">
            <a:spAutoFit/>
          </a:bodyPr>
          <a:lstStyle/>
          <a:p>
            <a:r>
              <a:rPr lang="en-US" sz="1400" dirty="0"/>
              <a:t>Stations most affected by storm “Daniel”</a:t>
            </a:r>
          </a:p>
        </p:txBody>
      </p:sp>
      <p:sp>
        <p:nvSpPr>
          <p:cNvPr id="42" name="Multiplication Sign 41">
            <a:extLst>
              <a:ext uri="{FF2B5EF4-FFF2-40B4-BE49-F238E27FC236}">
                <a16:creationId xmlns="" xmlns:a16="http://schemas.microsoft.com/office/drawing/2014/main" id="{A7EFCAAF-2B54-41E2-9F3A-3A98D30A67B3}"/>
              </a:ext>
            </a:extLst>
          </p:cNvPr>
          <p:cNvSpPr/>
          <p:nvPr/>
        </p:nvSpPr>
        <p:spPr>
          <a:xfrm>
            <a:off x="4432466" y="1007616"/>
            <a:ext cx="209937" cy="189251"/>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TextBox 15">
            <a:extLst>
              <a:ext uri="{FF2B5EF4-FFF2-40B4-BE49-F238E27FC236}">
                <a16:creationId xmlns="" xmlns:a16="http://schemas.microsoft.com/office/drawing/2014/main" id="{DB6B79F7-BCA6-4434-9783-47EF5CA479FA}"/>
              </a:ext>
            </a:extLst>
          </p:cNvPr>
          <p:cNvSpPr txBox="1"/>
          <p:nvPr/>
        </p:nvSpPr>
        <p:spPr>
          <a:xfrm>
            <a:off x="2602690" y="939834"/>
            <a:ext cx="1978932" cy="307776"/>
          </a:xfrm>
          <a:prstGeom prst="rect">
            <a:avLst/>
          </a:prstGeom>
          <a:noFill/>
        </p:spPr>
        <p:txBody>
          <a:bodyPr wrap="square" rtlCol="0">
            <a:spAutoFit/>
          </a:bodyPr>
          <a:lstStyle/>
          <a:p>
            <a:pPr algn="ctr"/>
            <a:r>
              <a:rPr lang="en-US" sz="1400" dirty="0" err="1"/>
              <a:t>Radiosond</a:t>
            </a:r>
            <a:r>
              <a:rPr lang="en-US" sz="1400" dirty="0"/>
              <a:t> Stations</a:t>
            </a:r>
          </a:p>
        </p:txBody>
      </p:sp>
      <p:sp>
        <p:nvSpPr>
          <p:cNvPr id="3" name="Flowchart: Summing Junction 2">
            <a:extLst>
              <a:ext uri="{FF2B5EF4-FFF2-40B4-BE49-F238E27FC236}">
                <a16:creationId xmlns="" xmlns:a16="http://schemas.microsoft.com/office/drawing/2014/main" id="{C2EAC37E-C79F-4B71-8C93-49599DD90145}"/>
              </a:ext>
            </a:extLst>
          </p:cNvPr>
          <p:cNvSpPr>
            <a:spLocks noChangeAspect="1"/>
          </p:cNvSpPr>
          <p:nvPr/>
        </p:nvSpPr>
        <p:spPr>
          <a:xfrm>
            <a:off x="3510587" y="1957634"/>
            <a:ext cx="168738" cy="170896"/>
          </a:xfrm>
          <a:prstGeom prst="flowChartSummingJunc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umming Junction 18">
            <a:extLst>
              <a:ext uri="{FF2B5EF4-FFF2-40B4-BE49-F238E27FC236}">
                <a16:creationId xmlns="" xmlns:a16="http://schemas.microsoft.com/office/drawing/2014/main" id="{4AE77018-5D5B-4C3A-AE45-0A03E8ACC956}"/>
              </a:ext>
            </a:extLst>
          </p:cNvPr>
          <p:cNvSpPr>
            <a:spLocks noChangeAspect="1"/>
          </p:cNvSpPr>
          <p:nvPr/>
        </p:nvSpPr>
        <p:spPr>
          <a:xfrm>
            <a:off x="3985298" y="3559788"/>
            <a:ext cx="168738" cy="170896"/>
          </a:xfrm>
          <a:prstGeom prst="flowChartSummingJunc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a:extLst>
              <a:ext uri="{FF2B5EF4-FFF2-40B4-BE49-F238E27FC236}">
                <a16:creationId xmlns="" xmlns:a16="http://schemas.microsoft.com/office/drawing/2014/main" id="{4AC54F3F-CCF4-4BB5-A8D3-19047FAA8FA5}"/>
              </a:ext>
            </a:extLst>
          </p:cNvPr>
          <p:cNvSpPr>
            <a:spLocks noChangeAspect="1"/>
          </p:cNvSpPr>
          <p:nvPr/>
        </p:nvSpPr>
        <p:spPr>
          <a:xfrm>
            <a:off x="4771539" y="4924585"/>
            <a:ext cx="168738" cy="170896"/>
          </a:xfrm>
          <a:prstGeom prst="flowChartSummingJunc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a:extLst>
              <a:ext uri="{FF2B5EF4-FFF2-40B4-BE49-F238E27FC236}">
                <a16:creationId xmlns="" xmlns:a16="http://schemas.microsoft.com/office/drawing/2014/main" id="{17A8DC42-2809-4C59-BBCB-D783C2A21B86}"/>
              </a:ext>
            </a:extLst>
          </p:cNvPr>
          <p:cNvSpPr>
            <a:spLocks noChangeAspect="1"/>
          </p:cNvSpPr>
          <p:nvPr/>
        </p:nvSpPr>
        <p:spPr>
          <a:xfrm>
            <a:off x="2655919" y="993375"/>
            <a:ext cx="168738" cy="170896"/>
          </a:xfrm>
          <a:prstGeom prst="flowChartSummingJunc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F6ED4F9F-78F1-46D6-8B10-4E66ED6FEAA0}"/>
              </a:ext>
            </a:extLst>
          </p:cNvPr>
          <p:cNvSpPr txBox="1"/>
          <p:nvPr/>
        </p:nvSpPr>
        <p:spPr>
          <a:xfrm>
            <a:off x="3704410" y="1918688"/>
            <a:ext cx="1579277" cy="277000"/>
          </a:xfrm>
          <a:prstGeom prst="rect">
            <a:avLst/>
          </a:prstGeom>
          <a:noFill/>
        </p:spPr>
        <p:txBody>
          <a:bodyPr wrap="none" rtlCol="0">
            <a:spAutoFit/>
          </a:bodyPr>
          <a:lstStyle/>
          <a:p>
            <a:r>
              <a:rPr lang="en-US" sz="1200" dirty="0"/>
              <a:t>Thessaloniki</a:t>
            </a:r>
            <a:r>
              <a:rPr lang="en-US" sz="1100" dirty="0"/>
              <a:t> (LG16622)</a:t>
            </a:r>
            <a:endParaRPr lang="en-US" sz="1600" dirty="0"/>
          </a:p>
        </p:txBody>
      </p:sp>
      <p:sp>
        <p:nvSpPr>
          <p:cNvPr id="24" name="TextBox 23">
            <a:extLst>
              <a:ext uri="{FF2B5EF4-FFF2-40B4-BE49-F238E27FC236}">
                <a16:creationId xmlns="" xmlns:a16="http://schemas.microsoft.com/office/drawing/2014/main" id="{4558EF0B-4A3F-413C-A628-AB69239BBE45}"/>
              </a:ext>
            </a:extLst>
          </p:cNvPr>
          <p:cNvSpPr txBox="1"/>
          <p:nvPr/>
        </p:nvSpPr>
        <p:spPr>
          <a:xfrm>
            <a:off x="3547835" y="3675232"/>
            <a:ext cx="1272721" cy="277000"/>
          </a:xfrm>
          <a:prstGeom prst="rect">
            <a:avLst/>
          </a:prstGeom>
          <a:noFill/>
        </p:spPr>
        <p:txBody>
          <a:bodyPr wrap="none" rtlCol="0">
            <a:spAutoFit/>
          </a:bodyPr>
          <a:lstStyle/>
          <a:p>
            <a:r>
              <a:rPr lang="en-US" sz="1200" dirty="0" err="1"/>
              <a:t>Helliniko</a:t>
            </a:r>
            <a:r>
              <a:rPr lang="en-US" sz="788" dirty="0"/>
              <a:t>(</a:t>
            </a:r>
            <a:r>
              <a:rPr lang="en-US" sz="1050" dirty="0"/>
              <a:t>LG16716</a:t>
            </a:r>
            <a:r>
              <a:rPr lang="en-US" sz="788" dirty="0"/>
              <a:t>)</a:t>
            </a:r>
            <a:endParaRPr lang="en-US" sz="1013" dirty="0"/>
          </a:p>
        </p:txBody>
      </p:sp>
      <p:sp>
        <p:nvSpPr>
          <p:cNvPr id="31" name="TextBox 30">
            <a:extLst>
              <a:ext uri="{FF2B5EF4-FFF2-40B4-BE49-F238E27FC236}">
                <a16:creationId xmlns="" xmlns:a16="http://schemas.microsoft.com/office/drawing/2014/main" id="{7C6E918C-3E79-49BC-9DA3-5C2EA41B6AB1}"/>
              </a:ext>
            </a:extLst>
          </p:cNvPr>
          <p:cNvSpPr txBox="1"/>
          <p:nvPr/>
        </p:nvSpPr>
        <p:spPr>
          <a:xfrm>
            <a:off x="4197260" y="4665473"/>
            <a:ext cx="1348190" cy="277000"/>
          </a:xfrm>
          <a:prstGeom prst="rect">
            <a:avLst/>
          </a:prstGeom>
          <a:noFill/>
        </p:spPr>
        <p:txBody>
          <a:bodyPr wrap="none" rtlCol="0">
            <a:spAutoFit/>
          </a:bodyPr>
          <a:lstStyle/>
          <a:p>
            <a:r>
              <a:rPr lang="en-US" sz="1200" dirty="0" err="1"/>
              <a:t>Heraklio</a:t>
            </a:r>
            <a:r>
              <a:rPr lang="en-US" sz="1200" dirty="0"/>
              <a:t>(LG16754)</a:t>
            </a:r>
            <a:endParaRPr lang="en-US" dirty="0"/>
          </a:p>
        </p:txBody>
      </p:sp>
      <p:sp>
        <p:nvSpPr>
          <p:cNvPr id="33" name="TextBox 32">
            <a:extLst>
              <a:ext uri="{FF2B5EF4-FFF2-40B4-BE49-F238E27FC236}">
                <a16:creationId xmlns="" xmlns:a16="http://schemas.microsoft.com/office/drawing/2014/main" id="{58E16E87-F3FB-4C38-8316-20F8647BB37E}"/>
              </a:ext>
            </a:extLst>
          </p:cNvPr>
          <p:cNvSpPr txBox="1"/>
          <p:nvPr/>
        </p:nvSpPr>
        <p:spPr>
          <a:xfrm>
            <a:off x="3061226" y="271912"/>
            <a:ext cx="3121367" cy="461665"/>
          </a:xfrm>
          <a:prstGeom prst="rect">
            <a:avLst/>
          </a:prstGeom>
          <a:noFill/>
        </p:spPr>
        <p:txBody>
          <a:bodyPr wrap="none" rtlCol="0">
            <a:spAutoFit/>
          </a:bodyPr>
          <a:lstStyle/>
          <a:p>
            <a:r>
              <a:rPr lang="en-US" sz="2400" dirty="0"/>
              <a:t>HNMS Station Positions</a:t>
            </a:r>
          </a:p>
        </p:txBody>
      </p:sp>
      <p:sp>
        <p:nvSpPr>
          <p:cNvPr id="29" name="TextBox 28">
            <a:extLst>
              <a:ext uri="{FF2B5EF4-FFF2-40B4-BE49-F238E27FC236}">
                <a16:creationId xmlns="" xmlns:a16="http://schemas.microsoft.com/office/drawing/2014/main" id="{037D5A6F-FF3A-481A-A8BB-F47B3441B029}"/>
              </a:ext>
            </a:extLst>
          </p:cNvPr>
          <p:cNvSpPr txBox="1"/>
          <p:nvPr/>
        </p:nvSpPr>
        <p:spPr>
          <a:xfrm>
            <a:off x="1018042" y="916459"/>
            <a:ext cx="1978932" cy="338554"/>
          </a:xfrm>
          <a:prstGeom prst="rect">
            <a:avLst/>
          </a:prstGeom>
          <a:noFill/>
        </p:spPr>
        <p:txBody>
          <a:bodyPr wrap="square" rtlCol="0">
            <a:spAutoFit/>
          </a:bodyPr>
          <a:lstStyle/>
          <a:p>
            <a:pPr algn="ctr"/>
            <a:r>
              <a:rPr lang="en-US" sz="1600" dirty="0"/>
              <a:t>Focused on:</a:t>
            </a:r>
          </a:p>
        </p:txBody>
      </p:sp>
      <p:sp>
        <p:nvSpPr>
          <p:cNvPr id="35" name="Flowchart: Summing Junction 34">
            <a:extLst>
              <a:ext uri="{FF2B5EF4-FFF2-40B4-BE49-F238E27FC236}">
                <a16:creationId xmlns="" xmlns:a16="http://schemas.microsoft.com/office/drawing/2014/main" id="{7A27E304-7A24-4559-9452-E14AFE65788C}"/>
              </a:ext>
            </a:extLst>
          </p:cNvPr>
          <p:cNvSpPr>
            <a:spLocks noChangeAspect="1"/>
          </p:cNvSpPr>
          <p:nvPr/>
        </p:nvSpPr>
        <p:spPr>
          <a:xfrm>
            <a:off x="1302255" y="5744674"/>
            <a:ext cx="270857" cy="274320"/>
          </a:xfrm>
          <a:prstGeom prst="flowChartSummingJunc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ication Sign 35">
            <a:extLst>
              <a:ext uri="{FF2B5EF4-FFF2-40B4-BE49-F238E27FC236}">
                <a16:creationId xmlns="" xmlns:a16="http://schemas.microsoft.com/office/drawing/2014/main" id="{9126F503-9231-43A1-BCB0-FF2FA031AF6C}"/>
              </a:ext>
            </a:extLst>
          </p:cNvPr>
          <p:cNvSpPr/>
          <p:nvPr/>
        </p:nvSpPr>
        <p:spPr>
          <a:xfrm>
            <a:off x="1317235" y="6148876"/>
            <a:ext cx="209937" cy="36576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 xmlns:a16="http://schemas.microsoft.com/office/drawing/2014/main" id="{0E9EC622-5696-4489-9E53-0D9891F10946}"/>
              </a:ext>
            </a:extLst>
          </p:cNvPr>
          <p:cNvSpPr txBox="1"/>
          <p:nvPr/>
        </p:nvSpPr>
        <p:spPr>
          <a:xfrm>
            <a:off x="1573092" y="5682115"/>
            <a:ext cx="6247031" cy="400110"/>
          </a:xfrm>
          <a:prstGeom prst="rect">
            <a:avLst/>
          </a:prstGeom>
          <a:noFill/>
        </p:spPr>
        <p:txBody>
          <a:bodyPr wrap="none" rtlCol="0">
            <a:spAutoFit/>
          </a:bodyPr>
          <a:lstStyle/>
          <a:p>
            <a:r>
              <a:rPr lang="en-US" sz="2000" dirty="0"/>
              <a:t>Temperature and Specific Humidity profiles vs. IFS analysis</a:t>
            </a:r>
          </a:p>
        </p:txBody>
      </p:sp>
      <p:sp>
        <p:nvSpPr>
          <p:cNvPr id="38" name="TextBox 37">
            <a:extLst>
              <a:ext uri="{FF2B5EF4-FFF2-40B4-BE49-F238E27FC236}">
                <a16:creationId xmlns="" xmlns:a16="http://schemas.microsoft.com/office/drawing/2014/main" id="{B3BE67ED-9812-4E70-B941-F63DCFE94F01}"/>
              </a:ext>
            </a:extLst>
          </p:cNvPr>
          <p:cNvSpPr txBox="1"/>
          <p:nvPr/>
        </p:nvSpPr>
        <p:spPr>
          <a:xfrm>
            <a:off x="1564128" y="6143796"/>
            <a:ext cx="4788619" cy="400110"/>
          </a:xfrm>
          <a:prstGeom prst="rect">
            <a:avLst/>
          </a:prstGeom>
          <a:noFill/>
        </p:spPr>
        <p:txBody>
          <a:bodyPr wrap="none" rtlCol="0">
            <a:spAutoFit/>
          </a:bodyPr>
          <a:lstStyle/>
          <a:p>
            <a:r>
              <a:rPr lang="en-US" sz="2000" dirty="0"/>
              <a:t>Forecasted 48 </a:t>
            </a:r>
            <a:r>
              <a:rPr lang="en-US" sz="2000" dirty="0" err="1"/>
              <a:t>hs</a:t>
            </a:r>
            <a:r>
              <a:rPr lang="en-US" sz="2000" dirty="0"/>
              <a:t> accumulated precipitation.</a:t>
            </a:r>
          </a:p>
        </p:txBody>
      </p:sp>
      <p:pic>
        <p:nvPicPr>
          <p:cNvPr id="39" name="Picture 2" descr="http://www.cosmo-model.org/images/logo2nd.gif">
            <a:extLst>
              <a:ext uri="{FF2B5EF4-FFF2-40B4-BE49-F238E27FC236}">
                <a16:creationId xmlns="" xmlns:a16="http://schemas.microsoft.com/office/drawing/2014/main" id="{ED873892-B18F-4514-B3B9-E47422CFBEF2}"/>
              </a:ext>
            </a:extLst>
          </p:cNvPr>
          <p:cNvPicPr>
            <a:picLocks noChangeAspect="1" noChangeArrowheads="1"/>
          </p:cNvPicPr>
          <p:nvPr/>
        </p:nvPicPr>
        <p:blipFill>
          <a:blip r:embed="rId4"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40" name="Picture 39" descr="ΕΜΥ, Εθνική Μετεωρολογική Υπηρεσία - Δελτία Καιρού, Προγνώσεις">
            <a:extLst>
              <a:ext uri="{FF2B5EF4-FFF2-40B4-BE49-F238E27FC236}">
                <a16:creationId xmlns="" xmlns:a16="http://schemas.microsoft.com/office/drawing/2014/main" id="{DF0CB15C-CE1F-4D9D-A627-7E82C23B63D5}"/>
              </a:ext>
            </a:extLst>
          </p:cNvPr>
          <p:cNvPicPr>
            <a:picLocks noChangeAspect="1" noChangeArrowheads="1"/>
          </p:cNvPicPr>
          <p:nvPr/>
        </p:nvPicPr>
        <p:blipFill>
          <a:blip r:embed="rId5"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44" name="TextBox 11">
            <a:extLst>
              <a:ext uri="{FF2B5EF4-FFF2-40B4-BE49-F238E27FC236}">
                <a16:creationId xmlns="" xmlns:a16="http://schemas.microsoft.com/office/drawing/2014/main" id="{A9E80D2E-2A82-449C-A855-FA9CF2C0A5A3}"/>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17</a:t>
            </a:r>
            <a:endParaRPr lang="el-GR" sz="1400" dirty="0"/>
          </a:p>
        </p:txBody>
      </p:sp>
      <p:sp>
        <p:nvSpPr>
          <p:cNvPr id="45" name="TextBox 9">
            <a:extLst>
              <a:ext uri="{FF2B5EF4-FFF2-40B4-BE49-F238E27FC236}">
                <a16:creationId xmlns="" xmlns:a16="http://schemas.microsoft.com/office/drawing/2014/main" id="{47F18F00-8255-4392-96A7-4E02A0A7D253}"/>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2627947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502B31C9-ADBB-41F3-8D92-C0DE95FDA6CC}"/>
              </a:ext>
            </a:extLst>
          </p:cNvPr>
          <p:cNvGrpSpPr>
            <a:grpSpLocks noChangeAspect="1"/>
          </p:cNvGrpSpPr>
          <p:nvPr/>
        </p:nvGrpSpPr>
        <p:grpSpPr>
          <a:xfrm>
            <a:off x="53644" y="1220223"/>
            <a:ext cx="9031615" cy="5303520"/>
            <a:chOff x="53642" y="897732"/>
            <a:chExt cx="9663281" cy="5674446"/>
          </a:xfrm>
        </p:grpSpPr>
        <p:pic>
          <p:nvPicPr>
            <p:cNvPr id="6" name="Picture 5">
              <a:extLst>
                <a:ext uri="{FF2B5EF4-FFF2-40B4-BE49-F238E27FC236}">
                  <a16:creationId xmlns="" xmlns:a16="http://schemas.microsoft.com/office/drawing/2014/main" id="{BD127A6F-04ED-4715-A1F7-BCB2FAC7F98A}"/>
                </a:ext>
              </a:extLst>
            </p:cNvPr>
            <p:cNvPicPr>
              <a:picLocks noChangeAspect="1"/>
            </p:cNvPicPr>
            <p:nvPr/>
          </p:nvPicPr>
          <p:blipFill>
            <a:blip r:embed="rId2" cstate="print"/>
            <a:stretch>
              <a:fillRect/>
            </a:stretch>
          </p:blipFill>
          <p:spPr>
            <a:xfrm>
              <a:off x="6248202" y="902244"/>
              <a:ext cx="3429000" cy="2057400"/>
            </a:xfrm>
            <a:prstGeom prst="rect">
              <a:avLst/>
            </a:prstGeom>
          </p:spPr>
        </p:pic>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8893" y="905377"/>
              <a:ext cx="3429000" cy="206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150" y="897732"/>
              <a:ext cx="3429000" cy="206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 xmlns:a16="http://schemas.microsoft.com/office/drawing/2014/main" id="{A4C770C6-EEC8-4543-AD38-372700A2CAA1}"/>
                </a:ext>
              </a:extLst>
            </p:cNvPr>
            <p:cNvGrpSpPr/>
            <p:nvPr/>
          </p:nvGrpSpPr>
          <p:grpSpPr>
            <a:xfrm>
              <a:off x="55396" y="2701969"/>
              <a:ext cx="9645492" cy="2064544"/>
              <a:chOff x="55396" y="2766137"/>
              <a:chExt cx="9645492" cy="2064544"/>
            </a:xfrm>
          </p:grpSpPr>
          <p:pic>
            <p:nvPicPr>
              <p:cNvPr id="7" name="Picture 6">
                <a:extLst>
                  <a:ext uri="{FF2B5EF4-FFF2-40B4-BE49-F238E27FC236}">
                    <a16:creationId xmlns="" xmlns:a16="http://schemas.microsoft.com/office/drawing/2014/main" id="{F345B20C-9A85-4303-96C9-D5A97F35F198}"/>
                  </a:ext>
                </a:extLst>
              </p:cNvPr>
              <p:cNvPicPr>
                <a:picLocks noChangeAspect="1"/>
              </p:cNvPicPr>
              <p:nvPr/>
            </p:nvPicPr>
            <p:blipFill>
              <a:blip r:embed="rId5" cstate="print"/>
              <a:stretch>
                <a:fillRect/>
              </a:stretch>
            </p:blipFill>
            <p:spPr>
              <a:xfrm>
                <a:off x="6264251" y="2766183"/>
                <a:ext cx="3436637" cy="2057400"/>
              </a:xfrm>
              <a:prstGeom prst="rect">
                <a:avLst/>
              </a:prstGeom>
            </p:spPr>
          </p:pic>
          <p:pic>
            <p:nvPicPr>
              <p:cNvPr id="3"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139870" y="2766137"/>
                <a:ext cx="3433763" cy="206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5396" y="2768518"/>
                <a:ext cx="3429000" cy="206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1" name="Group 10">
              <a:extLst>
                <a:ext uri="{FF2B5EF4-FFF2-40B4-BE49-F238E27FC236}">
                  <a16:creationId xmlns="" xmlns:a16="http://schemas.microsoft.com/office/drawing/2014/main" id="{55A05856-E7AB-40DA-AF4E-7319725538D1}"/>
                </a:ext>
              </a:extLst>
            </p:cNvPr>
            <p:cNvGrpSpPr/>
            <p:nvPr/>
          </p:nvGrpSpPr>
          <p:grpSpPr>
            <a:xfrm>
              <a:off x="53642" y="4493672"/>
              <a:ext cx="9663281" cy="2078506"/>
              <a:chOff x="53642" y="4750344"/>
              <a:chExt cx="9663281" cy="2078506"/>
            </a:xfrm>
          </p:grpSpPr>
          <p:pic>
            <p:nvPicPr>
              <p:cNvPr id="8" name="Picture 7">
                <a:extLst>
                  <a:ext uri="{FF2B5EF4-FFF2-40B4-BE49-F238E27FC236}">
                    <a16:creationId xmlns="" xmlns:a16="http://schemas.microsoft.com/office/drawing/2014/main" id="{086A40DD-F3E1-4D40-AAAB-28B6E05FAAED}"/>
                  </a:ext>
                </a:extLst>
              </p:cNvPr>
              <p:cNvPicPr>
                <a:picLocks noChangeAspect="1"/>
              </p:cNvPicPr>
              <p:nvPr/>
            </p:nvPicPr>
            <p:blipFill>
              <a:blip r:embed="rId8" cstate="print"/>
              <a:stretch>
                <a:fillRect/>
              </a:stretch>
            </p:blipFill>
            <p:spPr>
              <a:xfrm>
                <a:off x="6280286" y="4771450"/>
                <a:ext cx="3436637" cy="2057400"/>
              </a:xfrm>
              <a:prstGeom prst="rect">
                <a:avLst/>
              </a:prstGeom>
            </p:spPr>
          </p:pic>
          <p:pic>
            <p:nvPicPr>
              <p:cNvPr id="4" name="Picture 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149269" y="4767013"/>
                <a:ext cx="3433763"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3642" y="4750344"/>
                <a:ext cx="3433763"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
        <p:nvSpPr>
          <p:cNvPr id="13" name="TextBox 12">
            <a:extLst>
              <a:ext uri="{FF2B5EF4-FFF2-40B4-BE49-F238E27FC236}">
                <a16:creationId xmlns="" xmlns:a16="http://schemas.microsoft.com/office/drawing/2014/main" id="{5E62DA66-94A3-4E10-87AD-82D984B54906}"/>
              </a:ext>
            </a:extLst>
          </p:cNvPr>
          <p:cNvSpPr txBox="1"/>
          <p:nvPr/>
        </p:nvSpPr>
        <p:spPr>
          <a:xfrm>
            <a:off x="984230" y="1036603"/>
            <a:ext cx="1330814" cy="369332"/>
          </a:xfrm>
          <a:prstGeom prst="rect">
            <a:avLst/>
          </a:prstGeom>
          <a:noFill/>
        </p:spPr>
        <p:txBody>
          <a:bodyPr wrap="none" rtlCol="0">
            <a:spAutoFit/>
          </a:bodyPr>
          <a:lstStyle/>
          <a:p>
            <a:r>
              <a:rPr lang="en-US" dirty="0"/>
              <a:t>Thessaloniki</a:t>
            </a:r>
          </a:p>
        </p:txBody>
      </p:sp>
      <p:sp>
        <p:nvSpPr>
          <p:cNvPr id="20" name="TextBox 19">
            <a:extLst>
              <a:ext uri="{FF2B5EF4-FFF2-40B4-BE49-F238E27FC236}">
                <a16:creationId xmlns="" xmlns:a16="http://schemas.microsoft.com/office/drawing/2014/main" id="{7F3CBA01-5FE3-49A4-A52A-080ECA657D44}"/>
              </a:ext>
            </a:extLst>
          </p:cNvPr>
          <p:cNvSpPr txBox="1"/>
          <p:nvPr/>
        </p:nvSpPr>
        <p:spPr>
          <a:xfrm>
            <a:off x="4050629" y="988242"/>
            <a:ext cx="996042" cy="369332"/>
          </a:xfrm>
          <a:prstGeom prst="rect">
            <a:avLst/>
          </a:prstGeom>
          <a:noFill/>
        </p:spPr>
        <p:txBody>
          <a:bodyPr wrap="none" rtlCol="0">
            <a:spAutoFit/>
          </a:bodyPr>
          <a:lstStyle/>
          <a:p>
            <a:r>
              <a:rPr lang="en-US" dirty="0" err="1"/>
              <a:t>Helliniko</a:t>
            </a:r>
            <a:endParaRPr lang="en-US" dirty="0"/>
          </a:p>
        </p:txBody>
      </p:sp>
      <p:sp>
        <p:nvSpPr>
          <p:cNvPr id="21" name="TextBox 20">
            <a:extLst>
              <a:ext uri="{FF2B5EF4-FFF2-40B4-BE49-F238E27FC236}">
                <a16:creationId xmlns="" xmlns:a16="http://schemas.microsoft.com/office/drawing/2014/main" id="{2B3BFA3F-C0DB-4EC5-B8D7-BC9F23DE9F55}"/>
              </a:ext>
            </a:extLst>
          </p:cNvPr>
          <p:cNvSpPr txBox="1"/>
          <p:nvPr/>
        </p:nvSpPr>
        <p:spPr>
          <a:xfrm>
            <a:off x="6890078" y="985647"/>
            <a:ext cx="962186" cy="369332"/>
          </a:xfrm>
          <a:prstGeom prst="rect">
            <a:avLst/>
          </a:prstGeom>
          <a:noFill/>
        </p:spPr>
        <p:txBody>
          <a:bodyPr wrap="none" rtlCol="0">
            <a:spAutoFit/>
          </a:bodyPr>
          <a:lstStyle/>
          <a:p>
            <a:r>
              <a:rPr lang="en-US" dirty="0" err="1"/>
              <a:t>Heraklio</a:t>
            </a:r>
            <a:endParaRPr lang="en-US" dirty="0"/>
          </a:p>
        </p:txBody>
      </p:sp>
      <p:sp>
        <p:nvSpPr>
          <p:cNvPr id="22" name="TextBox 21">
            <a:extLst>
              <a:ext uri="{FF2B5EF4-FFF2-40B4-BE49-F238E27FC236}">
                <a16:creationId xmlns="" xmlns:a16="http://schemas.microsoft.com/office/drawing/2014/main" id="{918565E3-CC8D-4657-8240-5C44FD0B0360}"/>
              </a:ext>
            </a:extLst>
          </p:cNvPr>
          <p:cNvSpPr txBox="1"/>
          <p:nvPr/>
        </p:nvSpPr>
        <p:spPr>
          <a:xfrm>
            <a:off x="116310" y="155842"/>
            <a:ext cx="8931824" cy="830997"/>
          </a:xfrm>
          <a:prstGeom prst="rect">
            <a:avLst/>
          </a:prstGeom>
          <a:noFill/>
        </p:spPr>
        <p:txBody>
          <a:bodyPr wrap="square" rtlCol="0">
            <a:spAutoFit/>
          </a:bodyPr>
          <a:lstStyle/>
          <a:p>
            <a:pPr algn="ctr"/>
            <a:r>
              <a:rPr lang="en-US" sz="2400" dirty="0"/>
              <a:t>Temperature Correlations (K):</a:t>
            </a:r>
          </a:p>
          <a:p>
            <a:pPr algn="ctr"/>
            <a:r>
              <a:rPr lang="en-US" sz="2400" dirty="0"/>
              <a:t> Analysis (vertical) 20230600  UTC vs. Forecast (horizontal) 00+24hs</a:t>
            </a:r>
          </a:p>
        </p:txBody>
      </p:sp>
      <p:sp>
        <p:nvSpPr>
          <p:cNvPr id="14" name="TextBox 13">
            <a:extLst>
              <a:ext uri="{FF2B5EF4-FFF2-40B4-BE49-F238E27FC236}">
                <a16:creationId xmlns="" xmlns:a16="http://schemas.microsoft.com/office/drawing/2014/main" id="{9461E6FA-8A54-48A9-97B6-3D72F897D396}"/>
              </a:ext>
            </a:extLst>
          </p:cNvPr>
          <p:cNvSpPr txBox="1"/>
          <p:nvPr/>
        </p:nvSpPr>
        <p:spPr>
          <a:xfrm>
            <a:off x="501318" y="1812753"/>
            <a:ext cx="1061316" cy="369332"/>
          </a:xfrm>
          <a:prstGeom prst="rect">
            <a:avLst/>
          </a:prstGeom>
          <a:noFill/>
        </p:spPr>
        <p:txBody>
          <a:bodyPr wrap="none" rtlCol="0">
            <a:spAutoFit/>
          </a:bodyPr>
          <a:lstStyle/>
          <a:p>
            <a:r>
              <a:rPr lang="en-US" dirty="0"/>
              <a:t>65_levels</a:t>
            </a:r>
          </a:p>
        </p:txBody>
      </p:sp>
      <p:sp>
        <p:nvSpPr>
          <p:cNvPr id="24" name="TextBox 23">
            <a:extLst>
              <a:ext uri="{FF2B5EF4-FFF2-40B4-BE49-F238E27FC236}">
                <a16:creationId xmlns="" xmlns:a16="http://schemas.microsoft.com/office/drawing/2014/main" id="{92153A2D-924C-4818-B96F-9E41A7ACD6F9}"/>
              </a:ext>
            </a:extLst>
          </p:cNvPr>
          <p:cNvSpPr txBox="1"/>
          <p:nvPr/>
        </p:nvSpPr>
        <p:spPr>
          <a:xfrm>
            <a:off x="493298" y="3505197"/>
            <a:ext cx="1178336" cy="369332"/>
          </a:xfrm>
          <a:prstGeom prst="rect">
            <a:avLst/>
          </a:prstGeom>
          <a:noFill/>
        </p:spPr>
        <p:txBody>
          <a:bodyPr wrap="none" rtlCol="0">
            <a:spAutoFit/>
          </a:bodyPr>
          <a:lstStyle/>
          <a:p>
            <a:r>
              <a:rPr lang="en-US" dirty="0"/>
              <a:t>100_levels</a:t>
            </a:r>
          </a:p>
        </p:txBody>
      </p:sp>
      <p:sp>
        <p:nvSpPr>
          <p:cNvPr id="25" name="TextBox 24">
            <a:extLst>
              <a:ext uri="{FF2B5EF4-FFF2-40B4-BE49-F238E27FC236}">
                <a16:creationId xmlns="" xmlns:a16="http://schemas.microsoft.com/office/drawing/2014/main" id="{692E7C91-DE00-4821-857A-DFCD86EA5908}"/>
              </a:ext>
            </a:extLst>
          </p:cNvPr>
          <p:cNvSpPr txBox="1"/>
          <p:nvPr/>
        </p:nvSpPr>
        <p:spPr>
          <a:xfrm>
            <a:off x="477256" y="5173573"/>
            <a:ext cx="1178336" cy="369332"/>
          </a:xfrm>
          <a:prstGeom prst="rect">
            <a:avLst/>
          </a:prstGeom>
          <a:noFill/>
        </p:spPr>
        <p:txBody>
          <a:bodyPr wrap="none" rtlCol="0">
            <a:spAutoFit/>
          </a:bodyPr>
          <a:lstStyle/>
          <a:p>
            <a:r>
              <a:rPr lang="en-US" dirty="0"/>
              <a:t>130_levels</a:t>
            </a:r>
          </a:p>
        </p:txBody>
      </p:sp>
      <p:pic>
        <p:nvPicPr>
          <p:cNvPr id="23" name="Picture 2" descr="http://www.cosmo-model.org/images/logo2nd.gif">
            <a:extLst>
              <a:ext uri="{FF2B5EF4-FFF2-40B4-BE49-F238E27FC236}">
                <a16:creationId xmlns="" xmlns:a16="http://schemas.microsoft.com/office/drawing/2014/main" id="{F283082B-7935-40A4-8457-06C8F4E2101E}"/>
              </a:ext>
            </a:extLst>
          </p:cNvPr>
          <p:cNvPicPr>
            <a:picLocks noChangeAspect="1" noChangeArrowheads="1"/>
          </p:cNvPicPr>
          <p:nvPr/>
        </p:nvPicPr>
        <p:blipFill>
          <a:blip r:embed="rId11"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27" name="Picture 26" descr="ΕΜΥ, Εθνική Μετεωρολογική Υπηρεσία - Δελτία Καιρού, Προγνώσεις">
            <a:extLst>
              <a:ext uri="{FF2B5EF4-FFF2-40B4-BE49-F238E27FC236}">
                <a16:creationId xmlns="" xmlns:a16="http://schemas.microsoft.com/office/drawing/2014/main" id="{1A20B2BD-0986-49AD-A612-16D869A784D6}"/>
              </a:ext>
            </a:extLst>
          </p:cNvPr>
          <p:cNvPicPr>
            <a:picLocks noChangeAspect="1" noChangeArrowheads="1"/>
          </p:cNvPicPr>
          <p:nvPr/>
        </p:nvPicPr>
        <p:blipFill>
          <a:blip r:embed="rId12"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30" name="TextBox 11">
            <a:extLst>
              <a:ext uri="{FF2B5EF4-FFF2-40B4-BE49-F238E27FC236}">
                <a16:creationId xmlns="" xmlns:a16="http://schemas.microsoft.com/office/drawing/2014/main" id="{E3E15035-0B25-48CD-8050-154E9609694E}"/>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18</a:t>
            </a:r>
            <a:endParaRPr lang="el-GR" sz="1400" dirty="0"/>
          </a:p>
        </p:txBody>
      </p:sp>
      <p:sp>
        <p:nvSpPr>
          <p:cNvPr id="31" name="TextBox 9">
            <a:extLst>
              <a:ext uri="{FF2B5EF4-FFF2-40B4-BE49-F238E27FC236}">
                <a16:creationId xmlns="" xmlns:a16="http://schemas.microsoft.com/office/drawing/2014/main" id="{75BBD51F-A198-40F2-8852-8133401FA457}"/>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2214219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9">
            <a:extLst>
              <a:ext uri="{FF2B5EF4-FFF2-40B4-BE49-F238E27FC236}">
                <a16:creationId xmlns="" xmlns:a16="http://schemas.microsoft.com/office/drawing/2014/main" id="{72D2EEF2-C87E-4F33-A2BA-0F9174A34DFB}"/>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grpSp>
        <p:nvGrpSpPr>
          <p:cNvPr id="2" name="Group 1">
            <a:extLst>
              <a:ext uri="{FF2B5EF4-FFF2-40B4-BE49-F238E27FC236}">
                <a16:creationId xmlns="" xmlns:a16="http://schemas.microsoft.com/office/drawing/2014/main" id="{8076C68F-E476-46D2-9FFA-AD51E4964E5D}"/>
              </a:ext>
            </a:extLst>
          </p:cNvPr>
          <p:cNvGrpSpPr>
            <a:grpSpLocks noChangeAspect="1"/>
          </p:cNvGrpSpPr>
          <p:nvPr/>
        </p:nvGrpSpPr>
        <p:grpSpPr>
          <a:xfrm>
            <a:off x="300732" y="441346"/>
            <a:ext cx="8682890" cy="6126480"/>
            <a:chOff x="44055" y="-4763"/>
            <a:chExt cx="9733152" cy="6867525"/>
          </a:xfrm>
        </p:grpSpPr>
        <p:pic>
          <p:nvPicPr>
            <p:cNvPr id="4104"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66054" y="-4763"/>
              <a:ext cx="3511153"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61490" y="-4763"/>
              <a:ext cx="3511153"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055" y="-4763"/>
              <a:ext cx="3511153"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6" name="TextBox 5">
            <a:extLst>
              <a:ext uri="{FF2B5EF4-FFF2-40B4-BE49-F238E27FC236}">
                <a16:creationId xmlns="" xmlns:a16="http://schemas.microsoft.com/office/drawing/2014/main" id="{A5A6F3F5-D9CE-42D7-A041-77FA6CBE8F1A}"/>
              </a:ext>
            </a:extLst>
          </p:cNvPr>
          <p:cNvSpPr txBox="1"/>
          <p:nvPr/>
        </p:nvSpPr>
        <p:spPr>
          <a:xfrm>
            <a:off x="930442" y="6079957"/>
            <a:ext cx="1330814" cy="369332"/>
          </a:xfrm>
          <a:prstGeom prst="rect">
            <a:avLst/>
          </a:prstGeom>
          <a:noFill/>
        </p:spPr>
        <p:txBody>
          <a:bodyPr wrap="none" rtlCol="0">
            <a:spAutoFit/>
          </a:bodyPr>
          <a:lstStyle/>
          <a:p>
            <a:r>
              <a:rPr lang="en-US" dirty="0"/>
              <a:t>Thessaloniki</a:t>
            </a:r>
          </a:p>
        </p:txBody>
      </p:sp>
      <p:sp>
        <p:nvSpPr>
          <p:cNvPr id="7" name="TextBox 6">
            <a:extLst>
              <a:ext uri="{FF2B5EF4-FFF2-40B4-BE49-F238E27FC236}">
                <a16:creationId xmlns="" xmlns:a16="http://schemas.microsoft.com/office/drawing/2014/main" id="{F1220B40-E796-43AF-B1B1-64719FAF0BBF}"/>
              </a:ext>
            </a:extLst>
          </p:cNvPr>
          <p:cNvSpPr txBox="1"/>
          <p:nvPr/>
        </p:nvSpPr>
        <p:spPr>
          <a:xfrm>
            <a:off x="4050629" y="6071937"/>
            <a:ext cx="996042" cy="369332"/>
          </a:xfrm>
          <a:prstGeom prst="rect">
            <a:avLst/>
          </a:prstGeom>
          <a:noFill/>
        </p:spPr>
        <p:txBody>
          <a:bodyPr wrap="none" rtlCol="0">
            <a:spAutoFit/>
          </a:bodyPr>
          <a:lstStyle/>
          <a:p>
            <a:r>
              <a:rPr lang="en-US" dirty="0" err="1"/>
              <a:t>Helliniko</a:t>
            </a:r>
            <a:endParaRPr lang="en-US" dirty="0"/>
          </a:p>
        </p:txBody>
      </p:sp>
      <p:sp>
        <p:nvSpPr>
          <p:cNvPr id="8" name="TextBox 7">
            <a:extLst>
              <a:ext uri="{FF2B5EF4-FFF2-40B4-BE49-F238E27FC236}">
                <a16:creationId xmlns="" xmlns:a16="http://schemas.microsoft.com/office/drawing/2014/main" id="{DE0E0BF3-5BA2-4E97-A607-F91712556C92}"/>
              </a:ext>
            </a:extLst>
          </p:cNvPr>
          <p:cNvSpPr txBox="1"/>
          <p:nvPr/>
        </p:nvSpPr>
        <p:spPr>
          <a:xfrm>
            <a:off x="6890078" y="6055895"/>
            <a:ext cx="962186" cy="369332"/>
          </a:xfrm>
          <a:prstGeom prst="rect">
            <a:avLst/>
          </a:prstGeom>
          <a:noFill/>
        </p:spPr>
        <p:txBody>
          <a:bodyPr wrap="none" rtlCol="0">
            <a:spAutoFit/>
          </a:bodyPr>
          <a:lstStyle/>
          <a:p>
            <a:r>
              <a:rPr lang="en-US" dirty="0" err="1"/>
              <a:t>Heraklio</a:t>
            </a:r>
            <a:endParaRPr lang="en-US" dirty="0"/>
          </a:p>
        </p:txBody>
      </p:sp>
      <p:sp>
        <p:nvSpPr>
          <p:cNvPr id="9" name="TextBox 8">
            <a:extLst>
              <a:ext uri="{FF2B5EF4-FFF2-40B4-BE49-F238E27FC236}">
                <a16:creationId xmlns="" xmlns:a16="http://schemas.microsoft.com/office/drawing/2014/main" id="{0D31A3B5-ECEF-4B0F-86CC-A08BC748C6E6}"/>
              </a:ext>
            </a:extLst>
          </p:cNvPr>
          <p:cNvSpPr txBox="1"/>
          <p:nvPr/>
        </p:nvSpPr>
        <p:spPr>
          <a:xfrm>
            <a:off x="1303424" y="20193"/>
            <a:ext cx="6661474" cy="584775"/>
          </a:xfrm>
          <a:prstGeom prst="rect">
            <a:avLst/>
          </a:prstGeom>
          <a:noFill/>
        </p:spPr>
        <p:txBody>
          <a:bodyPr wrap="square" rtlCol="0">
            <a:spAutoFit/>
          </a:bodyPr>
          <a:lstStyle/>
          <a:p>
            <a:pPr algn="ctr"/>
            <a:r>
              <a:rPr lang="en-US" sz="1600" dirty="0" err="1"/>
              <a:t>Temperatue</a:t>
            </a:r>
            <a:r>
              <a:rPr lang="en-US" sz="1600" dirty="0"/>
              <a:t> vertical profiles:</a:t>
            </a:r>
          </a:p>
          <a:p>
            <a:pPr algn="ctr"/>
            <a:r>
              <a:rPr lang="en-US" sz="1600" dirty="0"/>
              <a:t> </a:t>
            </a:r>
            <a:r>
              <a:rPr lang="en-US" sz="1600" dirty="0" smtClean="0"/>
              <a:t>Analysis </a:t>
            </a:r>
            <a:r>
              <a:rPr lang="en-US" sz="1600" dirty="0"/>
              <a:t>20230600  UTC vs. Forecast </a:t>
            </a:r>
            <a:r>
              <a:rPr lang="en-US" sz="1600" dirty="0" smtClean="0"/>
              <a:t>00+24hs</a:t>
            </a:r>
            <a:endParaRPr lang="en-US" sz="2400" dirty="0"/>
          </a:p>
        </p:txBody>
      </p:sp>
      <p:sp>
        <p:nvSpPr>
          <p:cNvPr id="3" name="TextBox 2">
            <a:extLst>
              <a:ext uri="{FF2B5EF4-FFF2-40B4-BE49-F238E27FC236}">
                <a16:creationId xmlns="" xmlns:a16="http://schemas.microsoft.com/office/drawing/2014/main" id="{E71B0651-0CE0-4A7F-9794-12DDFFE661BD}"/>
              </a:ext>
            </a:extLst>
          </p:cNvPr>
          <p:cNvSpPr txBox="1"/>
          <p:nvPr/>
        </p:nvSpPr>
        <p:spPr>
          <a:xfrm>
            <a:off x="8840378" y="5999280"/>
            <a:ext cx="457200" cy="369332"/>
          </a:xfrm>
          <a:prstGeom prst="rect">
            <a:avLst/>
          </a:prstGeom>
          <a:noFill/>
        </p:spPr>
        <p:txBody>
          <a:bodyPr wrap="square" rtlCol="0">
            <a:spAutoFit/>
          </a:bodyPr>
          <a:lstStyle/>
          <a:p>
            <a:r>
              <a:rPr lang="en-US" dirty="0"/>
              <a:t>K</a:t>
            </a:r>
          </a:p>
        </p:txBody>
      </p:sp>
      <p:sp>
        <p:nvSpPr>
          <p:cNvPr id="11" name="TextBox 10">
            <a:extLst>
              <a:ext uri="{FF2B5EF4-FFF2-40B4-BE49-F238E27FC236}">
                <a16:creationId xmlns="" xmlns:a16="http://schemas.microsoft.com/office/drawing/2014/main" id="{79634045-BC75-4F53-8233-7548088C264C}"/>
              </a:ext>
            </a:extLst>
          </p:cNvPr>
          <p:cNvSpPr txBox="1"/>
          <p:nvPr/>
        </p:nvSpPr>
        <p:spPr>
          <a:xfrm>
            <a:off x="8969" y="474892"/>
            <a:ext cx="457200" cy="369332"/>
          </a:xfrm>
          <a:prstGeom prst="rect">
            <a:avLst/>
          </a:prstGeom>
          <a:noFill/>
        </p:spPr>
        <p:txBody>
          <a:bodyPr wrap="square" rtlCol="0">
            <a:spAutoFit/>
          </a:bodyPr>
          <a:lstStyle/>
          <a:p>
            <a:r>
              <a:rPr lang="en-US" dirty="0"/>
              <a:t>m</a:t>
            </a:r>
          </a:p>
        </p:txBody>
      </p:sp>
      <p:pic>
        <p:nvPicPr>
          <p:cNvPr id="12" name="Picture 2" descr="http://www.cosmo-model.org/images/logo2nd.gif">
            <a:extLst>
              <a:ext uri="{FF2B5EF4-FFF2-40B4-BE49-F238E27FC236}">
                <a16:creationId xmlns="" xmlns:a16="http://schemas.microsoft.com/office/drawing/2014/main" id="{FD3A8D79-8D6A-4AD2-9031-E529DBCEE180}"/>
              </a:ext>
            </a:extLst>
          </p:cNvPr>
          <p:cNvPicPr>
            <a:picLocks noChangeAspect="1" noChangeArrowheads="1"/>
          </p:cNvPicPr>
          <p:nvPr/>
        </p:nvPicPr>
        <p:blipFill>
          <a:blip r:embed="rId5"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13" name="Picture 12" descr="ΕΜΥ, Εθνική Μετεωρολογική Υπηρεσία - Δελτία Καιρού, Προγνώσεις">
            <a:extLst>
              <a:ext uri="{FF2B5EF4-FFF2-40B4-BE49-F238E27FC236}">
                <a16:creationId xmlns="" xmlns:a16="http://schemas.microsoft.com/office/drawing/2014/main" id="{733A762D-C976-4986-9BE6-9C733BFDE5F6}"/>
              </a:ext>
            </a:extLst>
          </p:cNvPr>
          <p:cNvPicPr>
            <a:picLocks noChangeAspect="1" noChangeArrowheads="1"/>
          </p:cNvPicPr>
          <p:nvPr/>
        </p:nvPicPr>
        <p:blipFill>
          <a:blip r:embed="rId6"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7" name="TextBox 11">
            <a:extLst>
              <a:ext uri="{FF2B5EF4-FFF2-40B4-BE49-F238E27FC236}">
                <a16:creationId xmlns="" xmlns:a16="http://schemas.microsoft.com/office/drawing/2014/main" id="{D476A676-71A0-4DBD-BDB3-B0FCAF17DB56}"/>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19</a:t>
            </a:r>
            <a:endParaRPr lang="el-GR" sz="1400" dirty="0"/>
          </a:p>
        </p:txBody>
      </p:sp>
    </p:spTree>
    <p:extLst>
      <p:ext uri="{BB962C8B-B14F-4D97-AF65-F5344CB8AC3E}">
        <p14:creationId xmlns="" xmlns:p14="http://schemas.microsoft.com/office/powerpoint/2010/main" val="2439656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011" y="1845295"/>
            <a:ext cx="8095130" cy="1969770"/>
          </a:xfrm>
          <a:prstGeom prst="rect">
            <a:avLst/>
          </a:prstGeom>
          <a:noFill/>
        </p:spPr>
        <p:txBody>
          <a:bodyPr wrap="square" rtlCol="0">
            <a:spAutoFit/>
          </a:bodyPr>
          <a:lstStyle/>
          <a:p>
            <a:pPr algn="ctr"/>
            <a:r>
              <a:rPr lang="en-US" sz="3200" b="1" u="sng" dirty="0"/>
              <a:t>General Motivation</a:t>
            </a:r>
          </a:p>
          <a:p>
            <a:r>
              <a:rPr lang="en-US" dirty="0"/>
              <a:t>Understanding the vertical resolution sensitivity of regional climate models is crucial for improving their performance, particularly in areas with complex atmospheric dynamics. The ICON-LAM (</a:t>
            </a:r>
            <a:r>
              <a:rPr lang="en-US" dirty="0" err="1"/>
              <a:t>ICOsahedral</a:t>
            </a:r>
            <a:r>
              <a:rPr lang="en-US" dirty="0"/>
              <a:t> </a:t>
            </a:r>
            <a:r>
              <a:rPr lang="en-US" dirty="0" err="1"/>
              <a:t>Nonhydrostatic</a:t>
            </a:r>
            <a:r>
              <a:rPr lang="en-US" dirty="0"/>
              <a:t> Limited-Area Model) offers high-resolution capabilities and is increasingly used for regional forecasting and climate simulations. </a:t>
            </a:r>
            <a:endParaRPr lang="el-GR" dirty="0"/>
          </a:p>
        </p:txBody>
      </p:sp>
      <p:pic>
        <p:nvPicPr>
          <p:cNvPr id="3" name="Picture 2" descr="http://www.cosmo-model.org/images/logo2nd.gif">
            <a:extLst>
              <a:ext uri="{FF2B5EF4-FFF2-40B4-BE49-F238E27FC236}">
                <a16:creationId xmlns="" xmlns:a16="http://schemas.microsoft.com/office/drawing/2014/main" id="{255D2457-AC74-4192-A806-ECA39F68EB33}"/>
              </a:ext>
            </a:extLst>
          </p:cNvPr>
          <p:cNvPicPr>
            <a:picLocks noChangeAspect="1" noChangeArrowheads="1"/>
          </p:cNvPicPr>
          <p:nvPr/>
        </p:nvPicPr>
        <p:blipFill>
          <a:blip r:embed="rId2"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4" name="Picture 3" descr="ΕΜΥ, Εθνική Μετεωρολογική Υπηρεσία - Δελτία Καιρού, Προγνώσεις">
            <a:extLst>
              <a:ext uri="{FF2B5EF4-FFF2-40B4-BE49-F238E27FC236}">
                <a16:creationId xmlns="" xmlns:a16="http://schemas.microsoft.com/office/drawing/2014/main" id="{8FB9B6FA-49AD-4E4D-B81C-1B176EF75E4B}"/>
              </a:ext>
            </a:extLst>
          </p:cNvPr>
          <p:cNvPicPr>
            <a:picLocks noChangeAspect="1" noChangeArrowheads="1"/>
          </p:cNvPicPr>
          <p:nvPr/>
        </p:nvPicPr>
        <p:blipFill>
          <a:blip r:embed="rId3"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6" name="TextBox 11">
            <a:extLst>
              <a:ext uri="{FF2B5EF4-FFF2-40B4-BE49-F238E27FC236}">
                <a16:creationId xmlns="" xmlns:a16="http://schemas.microsoft.com/office/drawing/2014/main" id="{05BCA97D-5B15-4B01-A7AE-32EB3E29ECC5}"/>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l-GR" sz="1400" dirty="0"/>
              <a:t>0</a:t>
            </a:r>
            <a:r>
              <a:rPr lang="en-US" sz="1400" dirty="0"/>
              <a:t>2</a:t>
            </a:r>
            <a:endParaRPr lang="el-GR" sz="1400" dirty="0"/>
          </a:p>
        </p:txBody>
      </p:sp>
      <p:sp>
        <p:nvSpPr>
          <p:cNvPr id="8" name="TextBox 9">
            <a:extLst>
              <a:ext uri="{FF2B5EF4-FFF2-40B4-BE49-F238E27FC236}">
                <a16:creationId xmlns="" xmlns:a16="http://schemas.microsoft.com/office/drawing/2014/main" id="{BAD13583-C9E4-41D7-8141-43434DE32BBD}"/>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2728468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9">
            <a:extLst>
              <a:ext uri="{FF2B5EF4-FFF2-40B4-BE49-F238E27FC236}">
                <a16:creationId xmlns="" xmlns:a16="http://schemas.microsoft.com/office/drawing/2014/main" id="{58116683-3B68-4322-9F2B-38D061A5472D}"/>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grpSp>
        <p:nvGrpSpPr>
          <p:cNvPr id="2" name="Group 1">
            <a:extLst>
              <a:ext uri="{FF2B5EF4-FFF2-40B4-BE49-F238E27FC236}">
                <a16:creationId xmlns="" xmlns:a16="http://schemas.microsoft.com/office/drawing/2014/main" id="{BA964057-75FE-42B7-A882-CB6F8E2F4758}"/>
              </a:ext>
            </a:extLst>
          </p:cNvPr>
          <p:cNvGrpSpPr>
            <a:grpSpLocks noChangeAspect="1"/>
          </p:cNvGrpSpPr>
          <p:nvPr/>
        </p:nvGrpSpPr>
        <p:grpSpPr>
          <a:xfrm>
            <a:off x="282934" y="473430"/>
            <a:ext cx="8676708" cy="6126480"/>
            <a:chOff x="58342" y="-4763"/>
            <a:chExt cx="9726222" cy="6867525"/>
          </a:xfrm>
        </p:grpSpPr>
        <p:pic>
          <p:nvPicPr>
            <p:cNvPr id="20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73411" y="-4763"/>
              <a:ext cx="3511153"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68508" y="-4763"/>
              <a:ext cx="3511153"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342" y="-4763"/>
              <a:ext cx="3511153"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6" name="TextBox 5">
            <a:extLst>
              <a:ext uri="{FF2B5EF4-FFF2-40B4-BE49-F238E27FC236}">
                <a16:creationId xmlns="" xmlns:a16="http://schemas.microsoft.com/office/drawing/2014/main" id="{290DFAEC-D371-4543-96E8-A38BF36023DE}"/>
              </a:ext>
            </a:extLst>
          </p:cNvPr>
          <p:cNvSpPr txBox="1"/>
          <p:nvPr/>
        </p:nvSpPr>
        <p:spPr>
          <a:xfrm>
            <a:off x="657728" y="6128086"/>
            <a:ext cx="1330814" cy="369332"/>
          </a:xfrm>
          <a:prstGeom prst="rect">
            <a:avLst/>
          </a:prstGeom>
          <a:noFill/>
        </p:spPr>
        <p:txBody>
          <a:bodyPr wrap="none" rtlCol="0">
            <a:spAutoFit/>
          </a:bodyPr>
          <a:lstStyle/>
          <a:p>
            <a:r>
              <a:rPr lang="en-US" dirty="0"/>
              <a:t>Thessaloniki</a:t>
            </a:r>
          </a:p>
        </p:txBody>
      </p:sp>
      <p:sp>
        <p:nvSpPr>
          <p:cNvPr id="7" name="TextBox 6">
            <a:extLst>
              <a:ext uri="{FF2B5EF4-FFF2-40B4-BE49-F238E27FC236}">
                <a16:creationId xmlns="" xmlns:a16="http://schemas.microsoft.com/office/drawing/2014/main" id="{8C5136A7-5CF8-4F63-A8C2-8F337DADDEC4}"/>
              </a:ext>
            </a:extLst>
          </p:cNvPr>
          <p:cNvSpPr txBox="1"/>
          <p:nvPr/>
        </p:nvSpPr>
        <p:spPr>
          <a:xfrm>
            <a:off x="3537285" y="6120066"/>
            <a:ext cx="996042" cy="369332"/>
          </a:xfrm>
          <a:prstGeom prst="rect">
            <a:avLst/>
          </a:prstGeom>
          <a:noFill/>
        </p:spPr>
        <p:txBody>
          <a:bodyPr wrap="none" rtlCol="0">
            <a:spAutoFit/>
          </a:bodyPr>
          <a:lstStyle/>
          <a:p>
            <a:r>
              <a:rPr lang="en-US" dirty="0" err="1"/>
              <a:t>Helliniko</a:t>
            </a:r>
            <a:endParaRPr lang="en-US" dirty="0"/>
          </a:p>
        </p:txBody>
      </p:sp>
      <p:sp>
        <p:nvSpPr>
          <p:cNvPr id="8" name="TextBox 7">
            <a:extLst>
              <a:ext uri="{FF2B5EF4-FFF2-40B4-BE49-F238E27FC236}">
                <a16:creationId xmlns="" xmlns:a16="http://schemas.microsoft.com/office/drawing/2014/main" id="{6A1D886D-E2F6-4032-B695-A2828DAE998D}"/>
              </a:ext>
            </a:extLst>
          </p:cNvPr>
          <p:cNvSpPr txBox="1"/>
          <p:nvPr/>
        </p:nvSpPr>
        <p:spPr>
          <a:xfrm>
            <a:off x="6777784" y="6104024"/>
            <a:ext cx="962186" cy="369332"/>
          </a:xfrm>
          <a:prstGeom prst="rect">
            <a:avLst/>
          </a:prstGeom>
          <a:noFill/>
        </p:spPr>
        <p:txBody>
          <a:bodyPr wrap="none" rtlCol="0">
            <a:spAutoFit/>
          </a:bodyPr>
          <a:lstStyle/>
          <a:p>
            <a:r>
              <a:rPr lang="en-US" dirty="0" err="1"/>
              <a:t>Heraklio</a:t>
            </a:r>
            <a:endParaRPr lang="en-US" dirty="0"/>
          </a:p>
        </p:txBody>
      </p:sp>
      <p:sp>
        <p:nvSpPr>
          <p:cNvPr id="9" name="TextBox 8">
            <a:extLst>
              <a:ext uri="{FF2B5EF4-FFF2-40B4-BE49-F238E27FC236}">
                <a16:creationId xmlns="" xmlns:a16="http://schemas.microsoft.com/office/drawing/2014/main" id="{045B4C0B-A46E-4CF9-8BF0-10C794D65217}"/>
              </a:ext>
            </a:extLst>
          </p:cNvPr>
          <p:cNvSpPr txBox="1"/>
          <p:nvPr/>
        </p:nvSpPr>
        <p:spPr>
          <a:xfrm>
            <a:off x="1303424" y="20193"/>
            <a:ext cx="6661474" cy="584775"/>
          </a:xfrm>
          <a:prstGeom prst="rect">
            <a:avLst/>
          </a:prstGeom>
          <a:noFill/>
        </p:spPr>
        <p:txBody>
          <a:bodyPr wrap="square" rtlCol="0">
            <a:spAutoFit/>
          </a:bodyPr>
          <a:lstStyle/>
          <a:p>
            <a:pPr algn="ctr"/>
            <a:r>
              <a:rPr lang="en-US" sz="1600" dirty="0" smtClean="0"/>
              <a:t>Temperature </a:t>
            </a:r>
            <a:r>
              <a:rPr lang="en-US" sz="1600" dirty="0"/>
              <a:t>bias of vertical profiles:</a:t>
            </a:r>
          </a:p>
          <a:p>
            <a:pPr algn="ctr"/>
            <a:r>
              <a:rPr lang="en-US" sz="1600" dirty="0"/>
              <a:t> </a:t>
            </a:r>
            <a:r>
              <a:rPr lang="en-US" sz="1600" dirty="0" smtClean="0"/>
              <a:t>Analysis </a:t>
            </a:r>
            <a:r>
              <a:rPr lang="en-US" sz="1600" dirty="0"/>
              <a:t>20230600  UTC vs. </a:t>
            </a:r>
            <a:r>
              <a:rPr lang="en-US" sz="1600" dirty="0" smtClean="0"/>
              <a:t>Forecast </a:t>
            </a:r>
            <a:r>
              <a:rPr lang="en-US" sz="1600" dirty="0"/>
              <a:t>00+24hs</a:t>
            </a:r>
            <a:endParaRPr lang="en-US" sz="2400" dirty="0"/>
          </a:p>
        </p:txBody>
      </p:sp>
      <p:sp>
        <p:nvSpPr>
          <p:cNvPr id="10" name="TextBox 9">
            <a:extLst>
              <a:ext uri="{FF2B5EF4-FFF2-40B4-BE49-F238E27FC236}">
                <a16:creationId xmlns="" xmlns:a16="http://schemas.microsoft.com/office/drawing/2014/main" id="{4736CB82-33F4-428C-BD9C-C78038AB1E41}"/>
              </a:ext>
            </a:extLst>
          </p:cNvPr>
          <p:cNvSpPr txBox="1"/>
          <p:nvPr/>
        </p:nvSpPr>
        <p:spPr>
          <a:xfrm>
            <a:off x="8826931" y="6174091"/>
            <a:ext cx="457200" cy="369332"/>
          </a:xfrm>
          <a:prstGeom prst="rect">
            <a:avLst/>
          </a:prstGeom>
          <a:noFill/>
        </p:spPr>
        <p:txBody>
          <a:bodyPr wrap="square" rtlCol="0">
            <a:spAutoFit/>
          </a:bodyPr>
          <a:lstStyle/>
          <a:p>
            <a:r>
              <a:rPr lang="en-US" dirty="0"/>
              <a:t>K</a:t>
            </a:r>
          </a:p>
        </p:txBody>
      </p:sp>
      <p:sp>
        <p:nvSpPr>
          <p:cNvPr id="11" name="TextBox 10">
            <a:extLst>
              <a:ext uri="{FF2B5EF4-FFF2-40B4-BE49-F238E27FC236}">
                <a16:creationId xmlns="" xmlns:a16="http://schemas.microsoft.com/office/drawing/2014/main" id="{25199938-21C4-4BC3-81AC-C2BD836828B4}"/>
              </a:ext>
            </a:extLst>
          </p:cNvPr>
          <p:cNvSpPr txBox="1"/>
          <p:nvPr/>
        </p:nvSpPr>
        <p:spPr>
          <a:xfrm>
            <a:off x="-4478" y="569021"/>
            <a:ext cx="457200" cy="369332"/>
          </a:xfrm>
          <a:prstGeom prst="rect">
            <a:avLst/>
          </a:prstGeom>
          <a:noFill/>
        </p:spPr>
        <p:txBody>
          <a:bodyPr wrap="square" rtlCol="0">
            <a:spAutoFit/>
          </a:bodyPr>
          <a:lstStyle/>
          <a:p>
            <a:r>
              <a:rPr lang="en-US" dirty="0"/>
              <a:t>m</a:t>
            </a:r>
          </a:p>
        </p:txBody>
      </p:sp>
      <p:sp>
        <p:nvSpPr>
          <p:cNvPr id="3" name="TextBox 2">
            <a:extLst>
              <a:ext uri="{FF2B5EF4-FFF2-40B4-BE49-F238E27FC236}">
                <a16:creationId xmlns="" xmlns:a16="http://schemas.microsoft.com/office/drawing/2014/main" id="{2E292A74-E1CB-4B3F-9FAA-CFCE1D39BCC8}"/>
              </a:ext>
            </a:extLst>
          </p:cNvPr>
          <p:cNvSpPr txBox="1"/>
          <p:nvPr/>
        </p:nvSpPr>
        <p:spPr>
          <a:xfrm>
            <a:off x="689808" y="4075908"/>
            <a:ext cx="1620957" cy="1107996"/>
          </a:xfrm>
          <a:prstGeom prst="rect">
            <a:avLst/>
          </a:prstGeom>
          <a:noFill/>
        </p:spPr>
        <p:txBody>
          <a:bodyPr wrap="none" rtlCol="0">
            <a:spAutoFit/>
          </a:bodyPr>
          <a:lstStyle/>
          <a:p>
            <a:r>
              <a:rPr lang="en-US" sz="1200" dirty="0"/>
              <a:t>                    MB     MAB</a:t>
            </a:r>
          </a:p>
          <a:p>
            <a:r>
              <a:rPr lang="en-US" sz="1200" dirty="0"/>
              <a:t> 65_levs:  0.117  1.320</a:t>
            </a:r>
          </a:p>
          <a:p>
            <a:r>
              <a:rPr lang="en-US" sz="1200" dirty="0"/>
              <a:t>100_levs: 0.088  1.336</a:t>
            </a:r>
          </a:p>
          <a:p>
            <a:r>
              <a:rPr lang="en-US" sz="1200" dirty="0"/>
              <a:t>130_levs: </a:t>
            </a:r>
            <a:r>
              <a:rPr lang="en-US" sz="1200" dirty="0">
                <a:solidFill>
                  <a:srgbClr val="FF0000"/>
                </a:solidFill>
              </a:rPr>
              <a:t>0.111  1.457</a:t>
            </a:r>
          </a:p>
          <a:p>
            <a:endParaRPr lang="en-US" dirty="0"/>
          </a:p>
        </p:txBody>
      </p:sp>
      <p:sp>
        <p:nvSpPr>
          <p:cNvPr id="13" name="TextBox 12">
            <a:extLst>
              <a:ext uri="{FF2B5EF4-FFF2-40B4-BE49-F238E27FC236}">
                <a16:creationId xmlns="" xmlns:a16="http://schemas.microsoft.com/office/drawing/2014/main" id="{CB01E396-2DF5-4CB4-A547-5C3E507F5386}"/>
              </a:ext>
            </a:extLst>
          </p:cNvPr>
          <p:cNvSpPr txBox="1"/>
          <p:nvPr/>
        </p:nvSpPr>
        <p:spPr>
          <a:xfrm>
            <a:off x="3347371" y="4067888"/>
            <a:ext cx="1629100" cy="830997"/>
          </a:xfrm>
          <a:prstGeom prst="rect">
            <a:avLst/>
          </a:prstGeom>
          <a:noFill/>
        </p:spPr>
        <p:txBody>
          <a:bodyPr wrap="none" rtlCol="0">
            <a:spAutoFit/>
          </a:bodyPr>
          <a:lstStyle/>
          <a:p>
            <a:r>
              <a:rPr lang="en-US" sz="1200" dirty="0"/>
              <a:t>                     MB    MAB</a:t>
            </a:r>
          </a:p>
          <a:p>
            <a:r>
              <a:rPr lang="en-US" sz="1200" dirty="0"/>
              <a:t> 65_levs:  -0.632  1.097</a:t>
            </a:r>
          </a:p>
          <a:p>
            <a:r>
              <a:rPr lang="en-US" sz="1200" dirty="0"/>
              <a:t>100_levs: -0.479  1.019</a:t>
            </a:r>
          </a:p>
          <a:p>
            <a:r>
              <a:rPr lang="en-US" sz="1200" dirty="0"/>
              <a:t>130_levs: -0.399  0.851</a:t>
            </a:r>
            <a:endParaRPr lang="en-US" dirty="0"/>
          </a:p>
        </p:txBody>
      </p:sp>
      <p:sp>
        <p:nvSpPr>
          <p:cNvPr id="14" name="TextBox 13">
            <a:extLst>
              <a:ext uri="{FF2B5EF4-FFF2-40B4-BE49-F238E27FC236}">
                <a16:creationId xmlns="" xmlns:a16="http://schemas.microsoft.com/office/drawing/2014/main" id="{1950245F-4C19-4C85-9417-A09A7FBE5434}"/>
              </a:ext>
            </a:extLst>
          </p:cNvPr>
          <p:cNvSpPr txBox="1"/>
          <p:nvPr/>
        </p:nvSpPr>
        <p:spPr>
          <a:xfrm>
            <a:off x="6095997" y="4091952"/>
            <a:ext cx="1661160" cy="830997"/>
          </a:xfrm>
          <a:prstGeom prst="rect">
            <a:avLst/>
          </a:prstGeom>
          <a:noFill/>
        </p:spPr>
        <p:txBody>
          <a:bodyPr wrap="none" rtlCol="0">
            <a:spAutoFit/>
          </a:bodyPr>
          <a:lstStyle/>
          <a:p>
            <a:r>
              <a:rPr lang="en-US" sz="1200" dirty="0"/>
              <a:t>                      MB   MAB</a:t>
            </a:r>
          </a:p>
          <a:p>
            <a:r>
              <a:rPr lang="en-US" sz="1200" dirty="0"/>
              <a:t>  65_levs:  0.218  0.697</a:t>
            </a:r>
          </a:p>
          <a:p>
            <a:r>
              <a:rPr lang="en-US" sz="1200" dirty="0"/>
              <a:t>100_levs: 0.183   0.572</a:t>
            </a:r>
          </a:p>
          <a:p>
            <a:r>
              <a:rPr lang="en-US" sz="1200" dirty="0"/>
              <a:t>130_levs: 0.027   0.431</a:t>
            </a:r>
            <a:endParaRPr lang="en-US" dirty="0"/>
          </a:p>
        </p:txBody>
      </p:sp>
      <p:pic>
        <p:nvPicPr>
          <p:cNvPr id="15" name="Picture 2" descr="http://www.cosmo-model.org/images/logo2nd.gif">
            <a:extLst>
              <a:ext uri="{FF2B5EF4-FFF2-40B4-BE49-F238E27FC236}">
                <a16:creationId xmlns="" xmlns:a16="http://schemas.microsoft.com/office/drawing/2014/main" id="{9E0E862B-F3A4-4DA9-9923-A693A5CBFC82}"/>
              </a:ext>
            </a:extLst>
          </p:cNvPr>
          <p:cNvPicPr>
            <a:picLocks noChangeAspect="1" noChangeArrowheads="1"/>
          </p:cNvPicPr>
          <p:nvPr/>
        </p:nvPicPr>
        <p:blipFill>
          <a:blip r:embed="rId5"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16" name="Picture 15" descr="ΕΜΥ, Εθνική Μετεωρολογική Υπηρεσία - Δελτία Καιρού, Προγνώσεις">
            <a:extLst>
              <a:ext uri="{FF2B5EF4-FFF2-40B4-BE49-F238E27FC236}">
                <a16:creationId xmlns="" xmlns:a16="http://schemas.microsoft.com/office/drawing/2014/main" id="{27191BDD-1AD5-4BA2-B27B-720FCEE2E308}"/>
              </a:ext>
            </a:extLst>
          </p:cNvPr>
          <p:cNvPicPr>
            <a:picLocks noChangeAspect="1" noChangeArrowheads="1"/>
          </p:cNvPicPr>
          <p:nvPr/>
        </p:nvPicPr>
        <p:blipFill>
          <a:blip r:embed="rId6"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8" name="TextBox 11">
            <a:extLst>
              <a:ext uri="{FF2B5EF4-FFF2-40B4-BE49-F238E27FC236}">
                <a16:creationId xmlns="" xmlns:a16="http://schemas.microsoft.com/office/drawing/2014/main" id="{DF8D6883-ECED-44EC-8F24-49633105B76F}"/>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20</a:t>
            </a:r>
            <a:endParaRPr lang="el-GR" sz="1400" dirty="0"/>
          </a:p>
        </p:txBody>
      </p:sp>
    </p:spTree>
    <p:extLst>
      <p:ext uri="{BB962C8B-B14F-4D97-AF65-F5344CB8AC3E}">
        <p14:creationId xmlns="" xmlns:p14="http://schemas.microsoft.com/office/powerpoint/2010/main" val="247554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103CEF04-C996-473E-88D6-5E3ABAA4D1C5}"/>
              </a:ext>
            </a:extLst>
          </p:cNvPr>
          <p:cNvGrpSpPr>
            <a:grpSpLocks noChangeAspect="1"/>
          </p:cNvGrpSpPr>
          <p:nvPr/>
        </p:nvGrpSpPr>
        <p:grpSpPr>
          <a:xfrm>
            <a:off x="9105" y="1234615"/>
            <a:ext cx="9030831" cy="5306465"/>
            <a:chOff x="9104" y="-610225"/>
            <a:chExt cx="9739194" cy="5722695"/>
          </a:xfrm>
        </p:grpSpPr>
        <p:pic>
          <p:nvPicPr>
            <p:cNvPr id="5" name="Picture 4">
              <a:extLst>
                <a:ext uri="{FF2B5EF4-FFF2-40B4-BE49-F238E27FC236}">
                  <a16:creationId xmlns="" xmlns:a16="http://schemas.microsoft.com/office/drawing/2014/main" id="{167C674B-F98A-4BA6-9F15-06B787EC50AA}"/>
                </a:ext>
              </a:extLst>
            </p:cNvPr>
            <p:cNvPicPr>
              <a:picLocks noChangeAspect="1"/>
            </p:cNvPicPr>
            <p:nvPr/>
          </p:nvPicPr>
          <p:blipFill>
            <a:blip r:embed="rId2" cstate="print"/>
            <a:stretch>
              <a:fillRect/>
            </a:stretch>
          </p:blipFill>
          <p:spPr>
            <a:xfrm>
              <a:off x="6338478" y="-610225"/>
              <a:ext cx="3396997" cy="2057400"/>
            </a:xfrm>
            <a:prstGeom prst="rect">
              <a:avLst/>
            </a:prstGeom>
          </p:spPr>
        </p:pic>
        <p:pic>
          <p:nvPicPr>
            <p:cNvPr id="3078"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77467" y="-607344"/>
              <a:ext cx="3433763"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575" y="-610225"/>
              <a:ext cx="3429000" cy="206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 xmlns:a16="http://schemas.microsoft.com/office/drawing/2014/main" id="{91C1EEDE-8953-45F2-8E2D-E37020D66EA2}"/>
                </a:ext>
              </a:extLst>
            </p:cNvPr>
            <p:cNvGrpSpPr/>
            <p:nvPr/>
          </p:nvGrpSpPr>
          <p:grpSpPr>
            <a:xfrm>
              <a:off x="19049" y="1202530"/>
              <a:ext cx="9729249" cy="2066173"/>
              <a:chOff x="19049" y="1378992"/>
              <a:chExt cx="9729249" cy="2066173"/>
            </a:xfrm>
          </p:grpSpPr>
          <p:pic>
            <p:nvPicPr>
              <p:cNvPr id="6" name="Picture 5">
                <a:extLst>
                  <a:ext uri="{FF2B5EF4-FFF2-40B4-BE49-F238E27FC236}">
                    <a16:creationId xmlns="" xmlns:a16="http://schemas.microsoft.com/office/drawing/2014/main" id="{09D86443-93DB-4B30-ADA2-511A04F1C700}"/>
                  </a:ext>
                </a:extLst>
              </p:cNvPr>
              <p:cNvPicPr>
                <a:picLocks noChangeAspect="1"/>
              </p:cNvPicPr>
              <p:nvPr/>
            </p:nvPicPr>
            <p:blipFill>
              <a:blip r:embed="rId5" cstate="print"/>
              <a:stretch>
                <a:fillRect/>
              </a:stretch>
            </p:blipFill>
            <p:spPr>
              <a:xfrm>
                <a:off x="6343736" y="1379237"/>
                <a:ext cx="3404562" cy="2057400"/>
              </a:xfrm>
              <a:prstGeom prst="rect">
                <a:avLst/>
              </a:prstGeom>
            </p:spPr>
          </p:pic>
          <p:pic>
            <p:nvPicPr>
              <p:cNvPr id="3079"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177592" y="1383002"/>
                <a:ext cx="3429000" cy="206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9049" y="1378992"/>
                <a:ext cx="3429000" cy="2062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0" name="Group 9">
              <a:extLst>
                <a:ext uri="{FF2B5EF4-FFF2-40B4-BE49-F238E27FC236}">
                  <a16:creationId xmlns="" xmlns:a16="http://schemas.microsoft.com/office/drawing/2014/main" id="{74C744D2-DCA5-4E34-AC70-9ADDC96BBEE0}"/>
                </a:ext>
              </a:extLst>
            </p:cNvPr>
            <p:cNvGrpSpPr/>
            <p:nvPr/>
          </p:nvGrpSpPr>
          <p:grpSpPr>
            <a:xfrm>
              <a:off x="9104" y="3036902"/>
              <a:ext cx="9723152" cy="2075568"/>
              <a:chOff x="9104" y="3405868"/>
              <a:chExt cx="9723152" cy="2075568"/>
            </a:xfrm>
          </p:grpSpPr>
          <p:pic>
            <p:nvPicPr>
              <p:cNvPr id="7" name="Picture 6">
                <a:extLst>
                  <a:ext uri="{FF2B5EF4-FFF2-40B4-BE49-F238E27FC236}">
                    <a16:creationId xmlns="" xmlns:a16="http://schemas.microsoft.com/office/drawing/2014/main" id="{792ED033-F0C4-4F77-B7C9-C3C4C366B154}"/>
                  </a:ext>
                </a:extLst>
              </p:cNvPr>
              <p:cNvPicPr>
                <a:picLocks noChangeAspect="1"/>
              </p:cNvPicPr>
              <p:nvPr/>
            </p:nvPicPr>
            <p:blipFill>
              <a:blip r:embed="rId8" cstate="print"/>
              <a:stretch>
                <a:fillRect/>
              </a:stretch>
            </p:blipFill>
            <p:spPr>
              <a:xfrm>
                <a:off x="6327694" y="3424038"/>
                <a:ext cx="3404562" cy="2057398"/>
              </a:xfrm>
              <a:prstGeom prst="rect">
                <a:avLst/>
              </a:prstGeom>
            </p:spPr>
          </p:pic>
          <p:pic>
            <p:nvPicPr>
              <p:cNvPr id="8" name="Picture 7">
                <a:extLst>
                  <a:ext uri="{FF2B5EF4-FFF2-40B4-BE49-F238E27FC236}">
                    <a16:creationId xmlns="" xmlns:a16="http://schemas.microsoft.com/office/drawing/2014/main" id="{12834CE5-67C2-4900-B14C-79C17DB917D0}"/>
                  </a:ext>
                </a:extLst>
              </p:cNvPr>
              <p:cNvPicPr>
                <a:picLocks noChangeAspect="1"/>
              </p:cNvPicPr>
              <p:nvPr/>
            </p:nvPicPr>
            <p:blipFill>
              <a:blip r:embed="rId9" cstate="print"/>
              <a:stretch>
                <a:fillRect/>
              </a:stretch>
            </p:blipFill>
            <p:spPr>
              <a:xfrm>
                <a:off x="3165068" y="3420860"/>
                <a:ext cx="3433571" cy="2057400"/>
              </a:xfrm>
              <a:prstGeom prst="rect">
                <a:avLst/>
              </a:prstGeom>
            </p:spPr>
          </p:pic>
          <p:pic>
            <p:nvPicPr>
              <p:cNvPr id="3077" name="Picture 5"/>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104" y="3405868"/>
                <a:ext cx="34290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
        <p:nvSpPr>
          <p:cNvPr id="22" name="TextBox 21">
            <a:extLst>
              <a:ext uri="{FF2B5EF4-FFF2-40B4-BE49-F238E27FC236}">
                <a16:creationId xmlns="" xmlns:a16="http://schemas.microsoft.com/office/drawing/2014/main" id="{B9734ACE-3BBE-4589-9BB9-0F809180CE25}"/>
              </a:ext>
            </a:extLst>
          </p:cNvPr>
          <p:cNvSpPr txBox="1"/>
          <p:nvPr/>
        </p:nvSpPr>
        <p:spPr>
          <a:xfrm>
            <a:off x="930442" y="1026695"/>
            <a:ext cx="1330814" cy="369332"/>
          </a:xfrm>
          <a:prstGeom prst="rect">
            <a:avLst/>
          </a:prstGeom>
          <a:noFill/>
        </p:spPr>
        <p:txBody>
          <a:bodyPr wrap="none" rtlCol="0">
            <a:spAutoFit/>
          </a:bodyPr>
          <a:lstStyle/>
          <a:p>
            <a:r>
              <a:rPr lang="en-US" dirty="0"/>
              <a:t>Thessaloniki</a:t>
            </a:r>
          </a:p>
        </p:txBody>
      </p:sp>
      <p:sp>
        <p:nvSpPr>
          <p:cNvPr id="23" name="TextBox 22">
            <a:extLst>
              <a:ext uri="{FF2B5EF4-FFF2-40B4-BE49-F238E27FC236}">
                <a16:creationId xmlns="" xmlns:a16="http://schemas.microsoft.com/office/drawing/2014/main" id="{E5DDD431-1DF0-45BD-B480-01A5E3A0A532}"/>
              </a:ext>
            </a:extLst>
          </p:cNvPr>
          <p:cNvSpPr txBox="1"/>
          <p:nvPr/>
        </p:nvSpPr>
        <p:spPr>
          <a:xfrm>
            <a:off x="4050629" y="1018675"/>
            <a:ext cx="996042" cy="369332"/>
          </a:xfrm>
          <a:prstGeom prst="rect">
            <a:avLst/>
          </a:prstGeom>
          <a:noFill/>
        </p:spPr>
        <p:txBody>
          <a:bodyPr wrap="none" rtlCol="0">
            <a:spAutoFit/>
          </a:bodyPr>
          <a:lstStyle/>
          <a:p>
            <a:r>
              <a:rPr lang="en-US" dirty="0" err="1"/>
              <a:t>Helliniko</a:t>
            </a:r>
            <a:endParaRPr lang="en-US" dirty="0"/>
          </a:p>
        </p:txBody>
      </p:sp>
      <p:sp>
        <p:nvSpPr>
          <p:cNvPr id="24" name="TextBox 23">
            <a:extLst>
              <a:ext uri="{FF2B5EF4-FFF2-40B4-BE49-F238E27FC236}">
                <a16:creationId xmlns="" xmlns:a16="http://schemas.microsoft.com/office/drawing/2014/main" id="{E77F5CDC-7F1C-4264-B8CA-1A09E85508ED}"/>
              </a:ext>
            </a:extLst>
          </p:cNvPr>
          <p:cNvSpPr txBox="1"/>
          <p:nvPr/>
        </p:nvSpPr>
        <p:spPr>
          <a:xfrm>
            <a:off x="6890078" y="1002633"/>
            <a:ext cx="962186" cy="369332"/>
          </a:xfrm>
          <a:prstGeom prst="rect">
            <a:avLst/>
          </a:prstGeom>
          <a:noFill/>
        </p:spPr>
        <p:txBody>
          <a:bodyPr wrap="none" rtlCol="0">
            <a:spAutoFit/>
          </a:bodyPr>
          <a:lstStyle/>
          <a:p>
            <a:r>
              <a:rPr lang="en-US" dirty="0" err="1"/>
              <a:t>Heraklio</a:t>
            </a:r>
            <a:endParaRPr lang="en-US" dirty="0"/>
          </a:p>
        </p:txBody>
      </p:sp>
      <p:sp>
        <p:nvSpPr>
          <p:cNvPr id="25" name="TextBox 24">
            <a:extLst>
              <a:ext uri="{FF2B5EF4-FFF2-40B4-BE49-F238E27FC236}">
                <a16:creationId xmlns="" xmlns:a16="http://schemas.microsoft.com/office/drawing/2014/main" id="{B70BA589-8359-4495-ACFB-6CF156F1EF41}"/>
              </a:ext>
            </a:extLst>
          </p:cNvPr>
          <p:cNvSpPr txBox="1"/>
          <p:nvPr/>
        </p:nvSpPr>
        <p:spPr>
          <a:xfrm>
            <a:off x="116310" y="276865"/>
            <a:ext cx="8931824" cy="1200329"/>
          </a:xfrm>
          <a:prstGeom prst="rect">
            <a:avLst/>
          </a:prstGeom>
          <a:noFill/>
        </p:spPr>
        <p:txBody>
          <a:bodyPr wrap="square" rtlCol="0">
            <a:spAutoFit/>
          </a:bodyPr>
          <a:lstStyle/>
          <a:p>
            <a:pPr algn="ctr"/>
            <a:r>
              <a:rPr lang="en-US" sz="2400" dirty="0"/>
              <a:t>Specific humidity Correlations (g/Kg):</a:t>
            </a:r>
          </a:p>
          <a:p>
            <a:pPr algn="ctr"/>
            <a:r>
              <a:rPr lang="en-US" sz="2400" dirty="0"/>
              <a:t> Analysis (vertical) 20230600  UTC vs. Forecast (horizontal) 00+24hs</a:t>
            </a:r>
          </a:p>
          <a:p>
            <a:endParaRPr lang="en-US" sz="2400" dirty="0"/>
          </a:p>
        </p:txBody>
      </p:sp>
      <p:pic>
        <p:nvPicPr>
          <p:cNvPr id="18" name="Picture 2" descr="http://www.cosmo-model.org/images/logo2nd.gif">
            <a:extLst>
              <a:ext uri="{FF2B5EF4-FFF2-40B4-BE49-F238E27FC236}">
                <a16:creationId xmlns="" xmlns:a16="http://schemas.microsoft.com/office/drawing/2014/main" id="{A57EF03E-F430-4E83-AB16-15ACB7553D39}"/>
              </a:ext>
            </a:extLst>
          </p:cNvPr>
          <p:cNvPicPr>
            <a:picLocks noChangeAspect="1" noChangeArrowheads="1"/>
          </p:cNvPicPr>
          <p:nvPr/>
        </p:nvPicPr>
        <p:blipFill>
          <a:blip r:embed="rId11"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19" name="Picture 18" descr="ΕΜΥ, Εθνική Μετεωρολογική Υπηρεσία - Δελτία Καιρού, Προγνώσεις">
            <a:extLst>
              <a:ext uri="{FF2B5EF4-FFF2-40B4-BE49-F238E27FC236}">
                <a16:creationId xmlns="" xmlns:a16="http://schemas.microsoft.com/office/drawing/2014/main" id="{B2EB30B7-470A-4B26-AE20-49AD190A8E66}"/>
              </a:ext>
            </a:extLst>
          </p:cNvPr>
          <p:cNvPicPr>
            <a:picLocks noChangeAspect="1" noChangeArrowheads="1"/>
          </p:cNvPicPr>
          <p:nvPr/>
        </p:nvPicPr>
        <p:blipFill>
          <a:blip r:embed="rId12"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21" name="TextBox 11">
            <a:extLst>
              <a:ext uri="{FF2B5EF4-FFF2-40B4-BE49-F238E27FC236}">
                <a16:creationId xmlns="" xmlns:a16="http://schemas.microsoft.com/office/drawing/2014/main" id="{EAE4F610-FB00-4DD2-B244-25134B9A35B0}"/>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21</a:t>
            </a:r>
            <a:endParaRPr lang="el-GR" sz="1400" dirty="0"/>
          </a:p>
        </p:txBody>
      </p:sp>
      <p:sp>
        <p:nvSpPr>
          <p:cNvPr id="26" name="TextBox 9">
            <a:extLst>
              <a:ext uri="{FF2B5EF4-FFF2-40B4-BE49-F238E27FC236}">
                <a16:creationId xmlns="" xmlns:a16="http://schemas.microsoft.com/office/drawing/2014/main" id="{B2A1936D-1075-4950-BA01-43EB4AD8B5DB}"/>
              </a:ext>
            </a:extLst>
          </p:cNvPr>
          <p:cNvSpPr txBox="1"/>
          <p:nvPr/>
        </p:nvSpPr>
        <p:spPr>
          <a:xfrm>
            <a:off x="107504" y="6519046"/>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
        <p:nvSpPr>
          <p:cNvPr id="30" name="TextBox 13">
            <a:extLst>
              <a:ext uri="{FF2B5EF4-FFF2-40B4-BE49-F238E27FC236}">
                <a16:creationId xmlns="" xmlns:a16="http://schemas.microsoft.com/office/drawing/2014/main" id="{9461E6FA-8A54-48A9-97B6-3D72F897D396}"/>
              </a:ext>
            </a:extLst>
          </p:cNvPr>
          <p:cNvSpPr txBox="1"/>
          <p:nvPr/>
        </p:nvSpPr>
        <p:spPr>
          <a:xfrm>
            <a:off x="501318" y="1812753"/>
            <a:ext cx="1061316" cy="369332"/>
          </a:xfrm>
          <a:prstGeom prst="rect">
            <a:avLst/>
          </a:prstGeom>
          <a:noFill/>
        </p:spPr>
        <p:txBody>
          <a:bodyPr wrap="none" rtlCol="0">
            <a:spAutoFit/>
          </a:bodyPr>
          <a:lstStyle/>
          <a:p>
            <a:r>
              <a:rPr lang="en-US" dirty="0"/>
              <a:t>65_levels</a:t>
            </a:r>
          </a:p>
        </p:txBody>
      </p:sp>
      <p:sp>
        <p:nvSpPr>
          <p:cNvPr id="31" name="TextBox 23">
            <a:extLst>
              <a:ext uri="{FF2B5EF4-FFF2-40B4-BE49-F238E27FC236}">
                <a16:creationId xmlns="" xmlns:a16="http://schemas.microsoft.com/office/drawing/2014/main" id="{92153A2D-924C-4818-B96F-9E41A7ACD6F9}"/>
              </a:ext>
            </a:extLst>
          </p:cNvPr>
          <p:cNvSpPr txBox="1"/>
          <p:nvPr/>
        </p:nvSpPr>
        <p:spPr>
          <a:xfrm>
            <a:off x="493298" y="3420527"/>
            <a:ext cx="1178336" cy="369332"/>
          </a:xfrm>
          <a:prstGeom prst="rect">
            <a:avLst/>
          </a:prstGeom>
          <a:noFill/>
        </p:spPr>
        <p:txBody>
          <a:bodyPr wrap="none" rtlCol="0">
            <a:spAutoFit/>
          </a:bodyPr>
          <a:lstStyle/>
          <a:p>
            <a:r>
              <a:rPr lang="en-US" dirty="0"/>
              <a:t>100_levels</a:t>
            </a:r>
          </a:p>
        </p:txBody>
      </p:sp>
      <p:sp>
        <p:nvSpPr>
          <p:cNvPr id="32" name="TextBox 24">
            <a:extLst>
              <a:ext uri="{FF2B5EF4-FFF2-40B4-BE49-F238E27FC236}">
                <a16:creationId xmlns="" xmlns:a16="http://schemas.microsoft.com/office/drawing/2014/main" id="{692E7C91-DE00-4821-857A-DFCD86EA5908}"/>
              </a:ext>
            </a:extLst>
          </p:cNvPr>
          <p:cNvSpPr txBox="1"/>
          <p:nvPr/>
        </p:nvSpPr>
        <p:spPr>
          <a:xfrm>
            <a:off x="477256" y="5029634"/>
            <a:ext cx="1178336" cy="369332"/>
          </a:xfrm>
          <a:prstGeom prst="rect">
            <a:avLst/>
          </a:prstGeom>
          <a:noFill/>
        </p:spPr>
        <p:txBody>
          <a:bodyPr wrap="none" rtlCol="0">
            <a:spAutoFit/>
          </a:bodyPr>
          <a:lstStyle/>
          <a:p>
            <a:r>
              <a:rPr lang="en-US" dirty="0"/>
              <a:t>130_levels</a:t>
            </a:r>
          </a:p>
        </p:txBody>
      </p:sp>
    </p:spTree>
    <p:extLst>
      <p:ext uri="{BB962C8B-B14F-4D97-AF65-F5344CB8AC3E}">
        <p14:creationId xmlns="" xmlns:p14="http://schemas.microsoft.com/office/powerpoint/2010/main" val="2399347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9">
            <a:extLst>
              <a:ext uri="{FF2B5EF4-FFF2-40B4-BE49-F238E27FC236}">
                <a16:creationId xmlns="" xmlns:a16="http://schemas.microsoft.com/office/drawing/2014/main" id="{C6BA0B96-D551-40B5-BFAC-B81F6CE04C80}"/>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grpSp>
        <p:nvGrpSpPr>
          <p:cNvPr id="2" name="Group 1">
            <a:extLst>
              <a:ext uri="{FF2B5EF4-FFF2-40B4-BE49-F238E27FC236}">
                <a16:creationId xmlns="" xmlns:a16="http://schemas.microsoft.com/office/drawing/2014/main" id="{F070FE82-B17F-4060-ADA2-B8A661786CF5}"/>
              </a:ext>
            </a:extLst>
          </p:cNvPr>
          <p:cNvGrpSpPr>
            <a:grpSpLocks noChangeAspect="1"/>
          </p:cNvGrpSpPr>
          <p:nvPr/>
        </p:nvGrpSpPr>
        <p:grpSpPr>
          <a:xfrm>
            <a:off x="290075" y="443941"/>
            <a:ext cx="8687832" cy="6126480"/>
            <a:chOff x="-239315" y="-4763"/>
            <a:chExt cx="9738691" cy="6867525"/>
          </a:xfrm>
        </p:grpSpPr>
        <p:pic>
          <p:nvPicPr>
            <p:cNvPr id="614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91795" y="-4763"/>
              <a:ext cx="3507581"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85140" y="-4763"/>
              <a:ext cx="3507581"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9315" y="-4763"/>
              <a:ext cx="3507581"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6" name="TextBox 5">
            <a:extLst>
              <a:ext uri="{FF2B5EF4-FFF2-40B4-BE49-F238E27FC236}">
                <a16:creationId xmlns="" xmlns:a16="http://schemas.microsoft.com/office/drawing/2014/main" id="{4CB25A67-7704-4238-97A7-511EAE50BDB8}"/>
              </a:ext>
            </a:extLst>
          </p:cNvPr>
          <p:cNvSpPr txBox="1"/>
          <p:nvPr/>
        </p:nvSpPr>
        <p:spPr>
          <a:xfrm>
            <a:off x="1732543" y="3529264"/>
            <a:ext cx="1330814" cy="369332"/>
          </a:xfrm>
          <a:prstGeom prst="rect">
            <a:avLst/>
          </a:prstGeom>
          <a:noFill/>
        </p:spPr>
        <p:txBody>
          <a:bodyPr wrap="none" rtlCol="0">
            <a:spAutoFit/>
          </a:bodyPr>
          <a:lstStyle/>
          <a:p>
            <a:r>
              <a:rPr lang="en-US" dirty="0"/>
              <a:t>Thessaloniki</a:t>
            </a:r>
          </a:p>
        </p:txBody>
      </p:sp>
      <p:sp>
        <p:nvSpPr>
          <p:cNvPr id="7" name="TextBox 6">
            <a:extLst>
              <a:ext uri="{FF2B5EF4-FFF2-40B4-BE49-F238E27FC236}">
                <a16:creationId xmlns="" xmlns:a16="http://schemas.microsoft.com/office/drawing/2014/main" id="{4866EB18-74DB-4352-86C4-67E3A4C3FE7F}"/>
              </a:ext>
            </a:extLst>
          </p:cNvPr>
          <p:cNvSpPr txBox="1"/>
          <p:nvPr/>
        </p:nvSpPr>
        <p:spPr>
          <a:xfrm>
            <a:off x="4756478" y="3521244"/>
            <a:ext cx="996042" cy="369332"/>
          </a:xfrm>
          <a:prstGeom prst="rect">
            <a:avLst/>
          </a:prstGeom>
          <a:noFill/>
        </p:spPr>
        <p:txBody>
          <a:bodyPr wrap="none" rtlCol="0">
            <a:spAutoFit/>
          </a:bodyPr>
          <a:lstStyle/>
          <a:p>
            <a:r>
              <a:rPr lang="en-US" dirty="0" err="1"/>
              <a:t>Helliniko</a:t>
            </a:r>
            <a:endParaRPr lang="en-US" dirty="0"/>
          </a:p>
        </p:txBody>
      </p:sp>
      <p:sp>
        <p:nvSpPr>
          <p:cNvPr id="8" name="TextBox 7">
            <a:extLst>
              <a:ext uri="{FF2B5EF4-FFF2-40B4-BE49-F238E27FC236}">
                <a16:creationId xmlns="" xmlns:a16="http://schemas.microsoft.com/office/drawing/2014/main" id="{A49CB622-B3B4-4E4C-873E-828D6FE3166D}"/>
              </a:ext>
            </a:extLst>
          </p:cNvPr>
          <p:cNvSpPr txBox="1"/>
          <p:nvPr/>
        </p:nvSpPr>
        <p:spPr>
          <a:xfrm>
            <a:off x="7483633" y="3505202"/>
            <a:ext cx="962186" cy="369332"/>
          </a:xfrm>
          <a:prstGeom prst="rect">
            <a:avLst/>
          </a:prstGeom>
          <a:noFill/>
        </p:spPr>
        <p:txBody>
          <a:bodyPr wrap="none" rtlCol="0">
            <a:spAutoFit/>
          </a:bodyPr>
          <a:lstStyle/>
          <a:p>
            <a:r>
              <a:rPr lang="en-US" dirty="0" err="1"/>
              <a:t>Heraklio</a:t>
            </a:r>
            <a:endParaRPr lang="en-US" dirty="0"/>
          </a:p>
        </p:txBody>
      </p:sp>
      <p:sp>
        <p:nvSpPr>
          <p:cNvPr id="10" name="TextBox 9">
            <a:extLst>
              <a:ext uri="{FF2B5EF4-FFF2-40B4-BE49-F238E27FC236}">
                <a16:creationId xmlns="" xmlns:a16="http://schemas.microsoft.com/office/drawing/2014/main" id="{896712B3-8972-4454-A4B7-27BFBBF28C1C}"/>
              </a:ext>
            </a:extLst>
          </p:cNvPr>
          <p:cNvSpPr txBox="1"/>
          <p:nvPr/>
        </p:nvSpPr>
        <p:spPr>
          <a:xfrm>
            <a:off x="1303424" y="6746"/>
            <a:ext cx="6661474" cy="584775"/>
          </a:xfrm>
          <a:prstGeom prst="rect">
            <a:avLst/>
          </a:prstGeom>
          <a:noFill/>
        </p:spPr>
        <p:txBody>
          <a:bodyPr wrap="square" rtlCol="0">
            <a:spAutoFit/>
          </a:bodyPr>
          <a:lstStyle/>
          <a:p>
            <a:pPr algn="ctr"/>
            <a:r>
              <a:rPr lang="en-US" sz="1600" dirty="0"/>
              <a:t>Specific humidity vertical profiles:</a:t>
            </a:r>
          </a:p>
          <a:p>
            <a:pPr algn="ctr"/>
            <a:r>
              <a:rPr lang="en-US" sz="1600" dirty="0"/>
              <a:t> </a:t>
            </a:r>
            <a:r>
              <a:rPr lang="en-US" sz="1600" dirty="0" smtClean="0"/>
              <a:t>Analysis </a:t>
            </a:r>
            <a:r>
              <a:rPr lang="en-US" sz="1600" dirty="0"/>
              <a:t>20230600  UTC vs. Forecast </a:t>
            </a:r>
            <a:r>
              <a:rPr lang="en-US" sz="1600" dirty="0" smtClean="0"/>
              <a:t>00+24hs</a:t>
            </a:r>
            <a:endParaRPr lang="en-US" sz="2400" dirty="0"/>
          </a:p>
        </p:txBody>
      </p:sp>
      <p:sp>
        <p:nvSpPr>
          <p:cNvPr id="11" name="TextBox 10">
            <a:extLst>
              <a:ext uri="{FF2B5EF4-FFF2-40B4-BE49-F238E27FC236}">
                <a16:creationId xmlns="" xmlns:a16="http://schemas.microsoft.com/office/drawing/2014/main" id="{87FB8AAF-8D0A-428A-99FC-A4D197D7942C}"/>
              </a:ext>
            </a:extLst>
          </p:cNvPr>
          <p:cNvSpPr txBox="1"/>
          <p:nvPr/>
        </p:nvSpPr>
        <p:spPr>
          <a:xfrm>
            <a:off x="8325853" y="5918598"/>
            <a:ext cx="770020" cy="369332"/>
          </a:xfrm>
          <a:prstGeom prst="rect">
            <a:avLst/>
          </a:prstGeom>
          <a:noFill/>
        </p:spPr>
        <p:txBody>
          <a:bodyPr wrap="square" rtlCol="0">
            <a:spAutoFit/>
          </a:bodyPr>
          <a:lstStyle/>
          <a:p>
            <a:r>
              <a:rPr lang="en-US" dirty="0"/>
              <a:t>g/Kg</a:t>
            </a:r>
          </a:p>
        </p:txBody>
      </p:sp>
      <p:sp>
        <p:nvSpPr>
          <p:cNvPr id="12" name="TextBox 11">
            <a:extLst>
              <a:ext uri="{FF2B5EF4-FFF2-40B4-BE49-F238E27FC236}">
                <a16:creationId xmlns="" xmlns:a16="http://schemas.microsoft.com/office/drawing/2014/main" id="{4AE99916-3D1D-4448-A5D2-92F21C211F43}"/>
              </a:ext>
            </a:extLst>
          </p:cNvPr>
          <p:cNvSpPr txBox="1"/>
          <p:nvPr/>
        </p:nvSpPr>
        <p:spPr>
          <a:xfrm>
            <a:off x="304803" y="192505"/>
            <a:ext cx="457200" cy="369332"/>
          </a:xfrm>
          <a:prstGeom prst="rect">
            <a:avLst/>
          </a:prstGeom>
          <a:noFill/>
        </p:spPr>
        <p:txBody>
          <a:bodyPr wrap="square" rtlCol="0">
            <a:spAutoFit/>
          </a:bodyPr>
          <a:lstStyle/>
          <a:p>
            <a:r>
              <a:rPr lang="en-US" dirty="0"/>
              <a:t>m</a:t>
            </a:r>
          </a:p>
        </p:txBody>
      </p:sp>
      <p:pic>
        <p:nvPicPr>
          <p:cNvPr id="13" name="Picture 2" descr="http://www.cosmo-model.org/images/logo2nd.gif">
            <a:extLst>
              <a:ext uri="{FF2B5EF4-FFF2-40B4-BE49-F238E27FC236}">
                <a16:creationId xmlns="" xmlns:a16="http://schemas.microsoft.com/office/drawing/2014/main" id="{139656EE-657D-4A19-A37F-E49273FC2D2A}"/>
              </a:ext>
            </a:extLst>
          </p:cNvPr>
          <p:cNvPicPr>
            <a:picLocks noChangeAspect="1" noChangeArrowheads="1"/>
          </p:cNvPicPr>
          <p:nvPr/>
        </p:nvPicPr>
        <p:blipFill>
          <a:blip r:embed="rId5"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14" name="Picture 13" descr="ΕΜΥ, Εθνική Μετεωρολογική Υπηρεσία - Δελτία Καιρού, Προγνώσεις">
            <a:extLst>
              <a:ext uri="{FF2B5EF4-FFF2-40B4-BE49-F238E27FC236}">
                <a16:creationId xmlns="" xmlns:a16="http://schemas.microsoft.com/office/drawing/2014/main" id="{D1A16958-9139-4638-BF83-667F91EDD851}"/>
              </a:ext>
            </a:extLst>
          </p:cNvPr>
          <p:cNvPicPr>
            <a:picLocks noChangeAspect="1" noChangeArrowheads="1"/>
          </p:cNvPicPr>
          <p:nvPr/>
        </p:nvPicPr>
        <p:blipFill>
          <a:blip r:embed="rId6"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6" name="TextBox 11">
            <a:extLst>
              <a:ext uri="{FF2B5EF4-FFF2-40B4-BE49-F238E27FC236}">
                <a16:creationId xmlns="" xmlns:a16="http://schemas.microsoft.com/office/drawing/2014/main" id="{D8885BEE-DAE4-4EA4-AFE9-7883A4B5C954}"/>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22</a:t>
            </a:r>
            <a:endParaRPr lang="el-GR" sz="1400" dirty="0"/>
          </a:p>
        </p:txBody>
      </p:sp>
    </p:spTree>
    <p:extLst>
      <p:ext uri="{BB962C8B-B14F-4D97-AF65-F5344CB8AC3E}">
        <p14:creationId xmlns="" xmlns:p14="http://schemas.microsoft.com/office/powerpoint/2010/main" val="2975886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9">
            <a:extLst>
              <a:ext uri="{FF2B5EF4-FFF2-40B4-BE49-F238E27FC236}">
                <a16:creationId xmlns="" xmlns:a16="http://schemas.microsoft.com/office/drawing/2014/main" id="{96D0BBC5-3363-4D8A-9ED2-ADAE57CFB7E1}"/>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grpSp>
        <p:nvGrpSpPr>
          <p:cNvPr id="2" name="Group 1">
            <a:extLst>
              <a:ext uri="{FF2B5EF4-FFF2-40B4-BE49-F238E27FC236}">
                <a16:creationId xmlns="" xmlns:a16="http://schemas.microsoft.com/office/drawing/2014/main" id="{668A2752-3D55-4718-866B-595BCFACC990}"/>
              </a:ext>
            </a:extLst>
          </p:cNvPr>
          <p:cNvGrpSpPr>
            <a:grpSpLocks noChangeAspect="1"/>
          </p:cNvGrpSpPr>
          <p:nvPr/>
        </p:nvGrpSpPr>
        <p:grpSpPr>
          <a:xfrm>
            <a:off x="167755" y="467768"/>
            <a:ext cx="8699009" cy="6126480"/>
            <a:chOff x="103586" y="-4763"/>
            <a:chExt cx="9751222" cy="6867525"/>
          </a:xfrm>
        </p:grpSpPr>
        <p:pic>
          <p:nvPicPr>
            <p:cNvPr id="512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47227" y="-4763"/>
              <a:ext cx="3507581"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24531" y="-4763"/>
              <a:ext cx="3507581"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3586" y="-4763"/>
              <a:ext cx="3507581" cy="686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6" name="TextBox 5">
            <a:extLst>
              <a:ext uri="{FF2B5EF4-FFF2-40B4-BE49-F238E27FC236}">
                <a16:creationId xmlns="" xmlns:a16="http://schemas.microsoft.com/office/drawing/2014/main" id="{531F881E-6702-4020-868A-5BC33FFD9DC8}"/>
              </a:ext>
            </a:extLst>
          </p:cNvPr>
          <p:cNvSpPr txBox="1"/>
          <p:nvPr/>
        </p:nvSpPr>
        <p:spPr>
          <a:xfrm>
            <a:off x="545434" y="2245891"/>
            <a:ext cx="1330814" cy="369332"/>
          </a:xfrm>
          <a:prstGeom prst="rect">
            <a:avLst/>
          </a:prstGeom>
          <a:noFill/>
        </p:spPr>
        <p:txBody>
          <a:bodyPr wrap="none" rtlCol="0">
            <a:spAutoFit/>
          </a:bodyPr>
          <a:lstStyle/>
          <a:p>
            <a:r>
              <a:rPr lang="en-US" dirty="0"/>
              <a:t>Thessaloniki</a:t>
            </a:r>
          </a:p>
        </p:txBody>
      </p:sp>
      <p:sp>
        <p:nvSpPr>
          <p:cNvPr id="7" name="TextBox 6">
            <a:extLst>
              <a:ext uri="{FF2B5EF4-FFF2-40B4-BE49-F238E27FC236}">
                <a16:creationId xmlns="" xmlns:a16="http://schemas.microsoft.com/office/drawing/2014/main" id="{40DA1BD0-7576-43E9-9D7E-177C031481E9}"/>
              </a:ext>
            </a:extLst>
          </p:cNvPr>
          <p:cNvSpPr txBox="1"/>
          <p:nvPr/>
        </p:nvSpPr>
        <p:spPr>
          <a:xfrm>
            <a:off x="3360823" y="2221829"/>
            <a:ext cx="996042" cy="369332"/>
          </a:xfrm>
          <a:prstGeom prst="rect">
            <a:avLst/>
          </a:prstGeom>
          <a:noFill/>
        </p:spPr>
        <p:txBody>
          <a:bodyPr wrap="none" rtlCol="0">
            <a:spAutoFit/>
          </a:bodyPr>
          <a:lstStyle/>
          <a:p>
            <a:r>
              <a:rPr lang="en-US" dirty="0" err="1"/>
              <a:t>Helliniko</a:t>
            </a:r>
            <a:endParaRPr lang="en-US" dirty="0"/>
          </a:p>
        </p:txBody>
      </p:sp>
      <p:sp>
        <p:nvSpPr>
          <p:cNvPr id="8" name="TextBox 7">
            <a:extLst>
              <a:ext uri="{FF2B5EF4-FFF2-40B4-BE49-F238E27FC236}">
                <a16:creationId xmlns="" xmlns:a16="http://schemas.microsoft.com/office/drawing/2014/main" id="{40BE5818-120C-4C74-841C-31ACDFC94102}"/>
              </a:ext>
            </a:extLst>
          </p:cNvPr>
          <p:cNvSpPr txBox="1"/>
          <p:nvPr/>
        </p:nvSpPr>
        <p:spPr>
          <a:xfrm>
            <a:off x="6104020" y="2205787"/>
            <a:ext cx="962186" cy="369332"/>
          </a:xfrm>
          <a:prstGeom prst="rect">
            <a:avLst/>
          </a:prstGeom>
          <a:noFill/>
        </p:spPr>
        <p:txBody>
          <a:bodyPr wrap="none" rtlCol="0">
            <a:spAutoFit/>
          </a:bodyPr>
          <a:lstStyle/>
          <a:p>
            <a:r>
              <a:rPr lang="en-US" dirty="0" err="1"/>
              <a:t>Heraklio</a:t>
            </a:r>
            <a:endParaRPr lang="en-US" dirty="0"/>
          </a:p>
        </p:txBody>
      </p:sp>
      <p:sp>
        <p:nvSpPr>
          <p:cNvPr id="9" name="TextBox 8">
            <a:extLst>
              <a:ext uri="{FF2B5EF4-FFF2-40B4-BE49-F238E27FC236}">
                <a16:creationId xmlns="" xmlns:a16="http://schemas.microsoft.com/office/drawing/2014/main" id="{BA5EB37C-2821-4C12-83E4-32BD7B7481CD}"/>
              </a:ext>
            </a:extLst>
          </p:cNvPr>
          <p:cNvSpPr txBox="1"/>
          <p:nvPr/>
        </p:nvSpPr>
        <p:spPr>
          <a:xfrm>
            <a:off x="8137595" y="6066515"/>
            <a:ext cx="770020" cy="369332"/>
          </a:xfrm>
          <a:prstGeom prst="rect">
            <a:avLst/>
          </a:prstGeom>
          <a:noFill/>
        </p:spPr>
        <p:txBody>
          <a:bodyPr wrap="square" rtlCol="0">
            <a:spAutoFit/>
          </a:bodyPr>
          <a:lstStyle/>
          <a:p>
            <a:r>
              <a:rPr lang="en-US" dirty="0"/>
              <a:t>g/Kg</a:t>
            </a:r>
          </a:p>
        </p:txBody>
      </p:sp>
      <p:sp>
        <p:nvSpPr>
          <p:cNvPr id="10" name="TextBox 9">
            <a:extLst>
              <a:ext uri="{FF2B5EF4-FFF2-40B4-BE49-F238E27FC236}">
                <a16:creationId xmlns="" xmlns:a16="http://schemas.microsoft.com/office/drawing/2014/main" id="{F68B0A98-6DE9-4068-934D-0AD221195FD2}"/>
              </a:ext>
            </a:extLst>
          </p:cNvPr>
          <p:cNvSpPr txBox="1"/>
          <p:nvPr/>
        </p:nvSpPr>
        <p:spPr>
          <a:xfrm>
            <a:off x="304803" y="192505"/>
            <a:ext cx="457200" cy="369332"/>
          </a:xfrm>
          <a:prstGeom prst="rect">
            <a:avLst/>
          </a:prstGeom>
          <a:noFill/>
        </p:spPr>
        <p:txBody>
          <a:bodyPr wrap="square" rtlCol="0">
            <a:spAutoFit/>
          </a:bodyPr>
          <a:lstStyle/>
          <a:p>
            <a:r>
              <a:rPr lang="en-US" dirty="0"/>
              <a:t>m</a:t>
            </a:r>
          </a:p>
        </p:txBody>
      </p:sp>
      <p:sp>
        <p:nvSpPr>
          <p:cNvPr id="11" name="TextBox 10">
            <a:extLst>
              <a:ext uri="{FF2B5EF4-FFF2-40B4-BE49-F238E27FC236}">
                <a16:creationId xmlns="" xmlns:a16="http://schemas.microsoft.com/office/drawing/2014/main" id="{D38FDC13-FB90-44F3-B066-A9F0B09CE4BB}"/>
              </a:ext>
            </a:extLst>
          </p:cNvPr>
          <p:cNvSpPr txBox="1"/>
          <p:nvPr/>
        </p:nvSpPr>
        <p:spPr>
          <a:xfrm>
            <a:off x="1303424" y="20193"/>
            <a:ext cx="6661474" cy="584775"/>
          </a:xfrm>
          <a:prstGeom prst="rect">
            <a:avLst/>
          </a:prstGeom>
          <a:noFill/>
        </p:spPr>
        <p:txBody>
          <a:bodyPr wrap="square" rtlCol="0">
            <a:spAutoFit/>
          </a:bodyPr>
          <a:lstStyle/>
          <a:p>
            <a:pPr algn="ctr"/>
            <a:r>
              <a:rPr lang="en-US" sz="1600" dirty="0"/>
              <a:t>Specific humidity bias of vertical profiles:</a:t>
            </a:r>
          </a:p>
          <a:p>
            <a:pPr algn="ctr"/>
            <a:r>
              <a:rPr lang="en-US" sz="1600" dirty="0"/>
              <a:t> Analysis </a:t>
            </a:r>
            <a:r>
              <a:rPr lang="en-US" sz="1600" dirty="0" smtClean="0"/>
              <a:t>20230600  </a:t>
            </a:r>
            <a:r>
              <a:rPr lang="en-US" sz="1600" dirty="0"/>
              <a:t>UTC vs. </a:t>
            </a:r>
            <a:r>
              <a:rPr lang="en-US" sz="1600" smtClean="0"/>
              <a:t>Forecast </a:t>
            </a:r>
            <a:r>
              <a:rPr lang="en-US" sz="1600" dirty="0"/>
              <a:t>00+24hs</a:t>
            </a:r>
            <a:endParaRPr lang="en-US" sz="2400" dirty="0"/>
          </a:p>
        </p:txBody>
      </p:sp>
      <p:sp>
        <p:nvSpPr>
          <p:cNvPr id="12" name="TextBox 11">
            <a:extLst>
              <a:ext uri="{FF2B5EF4-FFF2-40B4-BE49-F238E27FC236}">
                <a16:creationId xmlns="" xmlns:a16="http://schemas.microsoft.com/office/drawing/2014/main" id="{0A2A3313-8E31-4812-A370-91DF074CB88B}"/>
              </a:ext>
            </a:extLst>
          </p:cNvPr>
          <p:cNvSpPr txBox="1"/>
          <p:nvPr/>
        </p:nvSpPr>
        <p:spPr>
          <a:xfrm>
            <a:off x="529388" y="2776498"/>
            <a:ext cx="1672381" cy="830997"/>
          </a:xfrm>
          <a:prstGeom prst="rect">
            <a:avLst/>
          </a:prstGeom>
          <a:noFill/>
        </p:spPr>
        <p:txBody>
          <a:bodyPr wrap="none" rtlCol="0">
            <a:spAutoFit/>
          </a:bodyPr>
          <a:lstStyle/>
          <a:p>
            <a:r>
              <a:rPr lang="en-US" sz="1200" dirty="0"/>
              <a:t>                    MB      MAB</a:t>
            </a:r>
          </a:p>
          <a:p>
            <a:r>
              <a:rPr lang="en-US" sz="1200" dirty="0"/>
              <a:t>  </a:t>
            </a:r>
            <a:r>
              <a:rPr lang="sv-SE" sz="1200" dirty="0"/>
              <a:t>65_levs:  -0.380  0.510</a:t>
            </a:r>
          </a:p>
          <a:p>
            <a:r>
              <a:rPr lang="sv-SE" sz="1200" dirty="0"/>
              <a:t>100_levs:  -0.316  0.460</a:t>
            </a:r>
          </a:p>
          <a:p>
            <a:r>
              <a:rPr lang="sv-SE" sz="1200" dirty="0"/>
              <a:t>130_levs:  -</a:t>
            </a:r>
            <a:r>
              <a:rPr lang="sv-SE" sz="1200" dirty="0">
                <a:solidFill>
                  <a:srgbClr val="FF0000"/>
                </a:solidFill>
              </a:rPr>
              <a:t>0.330</a:t>
            </a:r>
            <a:r>
              <a:rPr lang="sv-SE" sz="1200" dirty="0"/>
              <a:t>  0.459</a:t>
            </a:r>
            <a:endParaRPr lang="en-US" dirty="0"/>
          </a:p>
        </p:txBody>
      </p:sp>
      <p:sp>
        <p:nvSpPr>
          <p:cNvPr id="13" name="TextBox 12">
            <a:extLst>
              <a:ext uri="{FF2B5EF4-FFF2-40B4-BE49-F238E27FC236}">
                <a16:creationId xmlns="" xmlns:a16="http://schemas.microsoft.com/office/drawing/2014/main" id="{F38E28BE-37AA-4CFF-8D59-D79D67949135}"/>
              </a:ext>
            </a:extLst>
          </p:cNvPr>
          <p:cNvSpPr txBox="1"/>
          <p:nvPr/>
        </p:nvSpPr>
        <p:spPr>
          <a:xfrm>
            <a:off x="3312690" y="2800562"/>
            <a:ext cx="1672381" cy="830997"/>
          </a:xfrm>
          <a:prstGeom prst="rect">
            <a:avLst/>
          </a:prstGeom>
          <a:noFill/>
        </p:spPr>
        <p:txBody>
          <a:bodyPr wrap="none" rtlCol="0">
            <a:spAutoFit/>
          </a:bodyPr>
          <a:lstStyle/>
          <a:p>
            <a:r>
              <a:rPr lang="en-US" sz="1200" dirty="0"/>
              <a:t>                    MB      MAB</a:t>
            </a:r>
          </a:p>
          <a:p>
            <a:r>
              <a:rPr lang="en-US" sz="1200" dirty="0"/>
              <a:t>  </a:t>
            </a:r>
            <a:r>
              <a:rPr lang="sv-SE" sz="1200" dirty="0"/>
              <a:t>65_levs:  0.112  0.400</a:t>
            </a:r>
          </a:p>
          <a:p>
            <a:r>
              <a:rPr lang="sv-SE" sz="1200" dirty="0"/>
              <a:t>100_levs:  0.094  </a:t>
            </a:r>
            <a:r>
              <a:rPr lang="sv-SE" sz="1200" dirty="0">
                <a:solidFill>
                  <a:srgbClr val="FF0000"/>
                </a:solidFill>
              </a:rPr>
              <a:t>0.826</a:t>
            </a:r>
          </a:p>
          <a:p>
            <a:r>
              <a:rPr lang="sv-SE" sz="1200" dirty="0"/>
              <a:t>130_levs: -0.007  0.291</a:t>
            </a:r>
            <a:endParaRPr lang="en-US" dirty="0"/>
          </a:p>
        </p:txBody>
      </p:sp>
      <p:sp>
        <p:nvSpPr>
          <p:cNvPr id="14" name="TextBox 13">
            <a:extLst>
              <a:ext uri="{FF2B5EF4-FFF2-40B4-BE49-F238E27FC236}">
                <a16:creationId xmlns="" xmlns:a16="http://schemas.microsoft.com/office/drawing/2014/main" id="{C3A610BA-85B8-4796-943D-5D5143EDD169}"/>
              </a:ext>
            </a:extLst>
          </p:cNvPr>
          <p:cNvSpPr txBox="1"/>
          <p:nvPr/>
        </p:nvSpPr>
        <p:spPr>
          <a:xfrm>
            <a:off x="6031826" y="2792542"/>
            <a:ext cx="1672381" cy="830997"/>
          </a:xfrm>
          <a:prstGeom prst="rect">
            <a:avLst/>
          </a:prstGeom>
          <a:noFill/>
        </p:spPr>
        <p:txBody>
          <a:bodyPr wrap="none" rtlCol="0">
            <a:spAutoFit/>
          </a:bodyPr>
          <a:lstStyle/>
          <a:p>
            <a:r>
              <a:rPr lang="en-US" sz="1200" dirty="0"/>
              <a:t>                    MB      MAB</a:t>
            </a:r>
          </a:p>
          <a:p>
            <a:r>
              <a:rPr lang="sv-SE" sz="1200" dirty="0"/>
              <a:t> 65_levs:   -1.002  1.099</a:t>
            </a:r>
          </a:p>
          <a:p>
            <a:r>
              <a:rPr lang="sv-SE" sz="1200" dirty="0"/>
              <a:t>100_levs:  -0.640  0.776</a:t>
            </a:r>
          </a:p>
          <a:p>
            <a:r>
              <a:rPr lang="sv-SE" sz="1200" dirty="0"/>
              <a:t>130_levs:  -0.518  0.706</a:t>
            </a:r>
            <a:endParaRPr lang="en-US" dirty="0"/>
          </a:p>
        </p:txBody>
      </p:sp>
      <p:pic>
        <p:nvPicPr>
          <p:cNvPr id="15" name="Picture 2" descr="http://www.cosmo-model.org/images/logo2nd.gif">
            <a:extLst>
              <a:ext uri="{FF2B5EF4-FFF2-40B4-BE49-F238E27FC236}">
                <a16:creationId xmlns="" xmlns:a16="http://schemas.microsoft.com/office/drawing/2014/main" id="{7DF14EF3-D975-470C-9E94-2556AA007B54}"/>
              </a:ext>
            </a:extLst>
          </p:cNvPr>
          <p:cNvPicPr>
            <a:picLocks noChangeAspect="1" noChangeArrowheads="1"/>
          </p:cNvPicPr>
          <p:nvPr/>
        </p:nvPicPr>
        <p:blipFill>
          <a:blip r:embed="rId5"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16" name="Picture 15" descr="ΕΜΥ, Εθνική Μετεωρολογική Υπηρεσία - Δελτία Καιρού, Προγνώσεις">
            <a:extLst>
              <a:ext uri="{FF2B5EF4-FFF2-40B4-BE49-F238E27FC236}">
                <a16:creationId xmlns="" xmlns:a16="http://schemas.microsoft.com/office/drawing/2014/main" id="{45FC0D5B-A75C-44EA-B162-5E01522D106E}"/>
              </a:ext>
            </a:extLst>
          </p:cNvPr>
          <p:cNvPicPr>
            <a:picLocks noChangeAspect="1" noChangeArrowheads="1"/>
          </p:cNvPicPr>
          <p:nvPr/>
        </p:nvPicPr>
        <p:blipFill>
          <a:blip r:embed="rId6"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8" name="TextBox 11">
            <a:extLst>
              <a:ext uri="{FF2B5EF4-FFF2-40B4-BE49-F238E27FC236}">
                <a16:creationId xmlns="" xmlns:a16="http://schemas.microsoft.com/office/drawing/2014/main" id="{A8BCF67B-9E0D-464D-AFF6-3239780183B1}"/>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23</a:t>
            </a:r>
            <a:endParaRPr lang="el-GR" sz="1400" dirty="0"/>
          </a:p>
        </p:txBody>
      </p:sp>
    </p:spTree>
    <p:extLst>
      <p:ext uri="{BB962C8B-B14F-4D97-AF65-F5344CB8AC3E}">
        <p14:creationId xmlns="" xmlns:p14="http://schemas.microsoft.com/office/powerpoint/2010/main" val="2761550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9A61E29A-9258-4F57-A746-DDF42C56EC20}"/>
              </a:ext>
            </a:extLst>
          </p:cNvPr>
          <p:cNvGrpSpPr>
            <a:grpSpLocks noChangeAspect="1"/>
          </p:cNvGrpSpPr>
          <p:nvPr/>
        </p:nvGrpSpPr>
        <p:grpSpPr>
          <a:xfrm>
            <a:off x="73683" y="1707544"/>
            <a:ext cx="9092633" cy="4114800"/>
            <a:chOff x="-6528" y="889399"/>
            <a:chExt cx="9443111" cy="4273406"/>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47450" y="943040"/>
              <a:ext cx="3159919" cy="2134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339" y="889399"/>
              <a:ext cx="3132535" cy="2134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24778" y="941284"/>
              <a:ext cx="3159919" cy="2134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90660" y="3028015"/>
              <a:ext cx="3159919" cy="2134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276664" y="3026259"/>
              <a:ext cx="3159919" cy="2134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 xmlns:a16="http://schemas.microsoft.com/office/drawing/2014/main" id="{A60307F7-0B9F-4A8F-9580-6BCA24A3BFAC}"/>
                </a:ext>
              </a:extLst>
            </p:cNvPr>
            <p:cNvPicPr>
              <a:picLocks noChangeAspect="1"/>
            </p:cNvPicPr>
            <p:nvPr/>
          </p:nvPicPr>
          <p:blipFill>
            <a:blip r:embed="rId7" cstate="print"/>
            <a:stretch>
              <a:fillRect/>
            </a:stretch>
          </p:blipFill>
          <p:spPr>
            <a:xfrm>
              <a:off x="-6528" y="2986270"/>
              <a:ext cx="3166016" cy="2139696"/>
            </a:xfrm>
            <a:prstGeom prst="rect">
              <a:avLst/>
            </a:prstGeom>
          </p:spPr>
        </p:pic>
      </p:grpSp>
      <p:sp>
        <p:nvSpPr>
          <p:cNvPr id="10" name="TextBox 9">
            <a:extLst>
              <a:ext uri="{FF2B5EF4-FFF2-40B4-BE49-F238E27FC236}">
                <a16:creationId xmlns="" xmlns:a16="http://schemas.microsoft.com/office/drawing/2014/main" id="{B711D1F5-91CF-4235-AD87-45A27426A683}"/>
              </a:ext>
            </a:extLst>
          </p:cNvPr>
          <p:cNvSpPr txBox="1"/>
          <p:nvPr/>
        </p:nvSpPr>
        <p:spPr>
          <a:xfrm>
            <a:off x="256674" y="3064043"/>
            <a:ext cx="1330814" cy="369332"/>
          </a:xfrm>
          <a:prstGeom prst="rect">
            <a:avLst/>
          </a:prstGeom>
          <a:noFill/>
        </p:spPr>
        <p:txBody>
          <a:bodyPr wrap="none" rtlCol="0">
            <a:spAutoFit/>
          </a:bodyPr>
          <a:lstStyle/>
          <a:p>
            <a:r>
              <a:rPr lang="en-US" dirty="0"/>
              <a:t>Thessaloniki</a:t>
            </a:r>
          </a:p>
        </p:txBody>
      </p:sp>
      <p:sp>
        <p:nvSpPr>
          <p:cNvPr id="11" name="TextBox 10">
            <a:extLst>
              <a:ext uri="{FF2B5EF4-FFF2-40B4-BE49-F238E27FC236}">
                <a16:creationId xmlns="" xmlns:a16="http://schemas.microsoft.com/office/drawing/2014/main" id="{C1389F96-2E39-4CB4-BA22-71BA2C43EF53}"/>
              </a:ext>
            </a:extLst>
          </p:cNvPr>
          <p:cNvSpPr txBox="1"/>
          <p:nvPr/>
        </p:nvSpPr>
        <p:spPr>
          <a:xfrm>
            <a:off x="7964901" y="5269830"/>
            <a:ext cx="996042" cy="369332"/>
          </a:xfrm>
          <a:prstGeom prst="rect">
            <a:avLst/>
          </a:prstGeom>
          <a:noFill/>
        </p:spPr>
        <p:txBody>
          <a:bodyPr wrap="none" rtlCol="0">
            <a:spAutoFit/>
          </a:bodyPr>
          <a:lstStyle/>
          <a:p>
            <a:r>
              <a:rPr lang="en-US" dirty="0" err="1"/>
              <a:t>Helliniko</a:t>
            </a:r>
            <a:endParaRPr lang="en-US" dirty="0"/>
          </a:p>
        </p:txBody>
      </p:sp>
      <p:sp>
        <p:nvSpPr>
          <p:cNvPr id="13" name="TextBox 12">
            <a:extLst>
              <a:ext uri="{FF2B5EF4-FFF2-40B4-BE49-F238E27FC236}">
                <a16:creationId xmlns="" xmlns:a16="http://schemas.microsoft.com/office/drawing/2014/main" id="{C9D02353-D61F-47D7-ABAC-7785B7A091F4}"/>
              </a:ext>
            </a:extLst>
          </p:cNvPr>
          <p:cNvSpPr txBox="1"/>
          <p:nvPr/>
        </p:nvSpPr>
        <p:spPr>
          <a:xfrm>
            <a:off x="4628145" y="3152275"/>
            <a:ext cx="726481" cy="369332"/>
          </a:xfrm>
          <a:prstGeom prst="rect">
            <a:avLst/>
          </a:prstGeom>
          <a:noFill/>
        </p:spPr>
        <p:txBody>
          <a:bodyPr wrap="none" rtlCol="0">
            <a:spAutoFit/>
          </a:bodyPr>
          <a:lstStyle/>
          <a:p>
            <a:r>
              <a:rPr lang="en-US" dirty="0"/>
              <a:t>Larisa</a:t>
            </a:r>
          </a:p>
        </p:txBody>
      </p:sp>
      <p:sp>
        <p:nvSpPr>
          <p:cNvPr id="14" name="TextBox 13">
            <a:extLst>
              <a:ext uri="{FF2B5EF4-FFF2-40B4-BE49-F238E27FC236}">
                <a16:creationId xmlns="" xmlns:a16="http://schemas.microsoft.com/office/drawing/2014/main" id="{E24AC518-D62B-4B3E-91FF-E66D66687A56}"/>
              </a:ext>
            </a:extLst>
          </p:cNvPr>
          <p:cNvSpPr txBox="1"/>
          <p:nvPr/>
        </p:nvSpPr>
        <p:spPr>
          <a:xfrm>
            <a:off x="7451552" y="3152275"/>
            <a:ext cx="1404552" cy="369332"/>
          </a:xfrm>
          <a:prstGeom prst="rect">
            <a:avLst/>
          </a:prstGeom>
          <a:noFill/>
        </p:spPr>
        <p:txBody>
          <a:bodyPr wrap="none" rtlCol="0">
            <a:spAutoFit/>
          </a:bodyPr>
          <a:lstStyle/>
          <a:p>
            <a:r>
              <a:rPr lang="en-US" dirty="0" err="1"/>
              <a:t>Nea</a:t>
            </a:r>
            <a:r>
              <a:rPr lang="en-US" dirty="0"/>
              <a:t> </a:t>
            </a:r>
            <a:r>
              <a:rPr lang="en-US" dirty="0" err="1"/>
              <a:t>Aghialos</a:t>
            </a:r>
            <a:endParaRPr lang="en-US" dirty="0"/>
          </a:p>
        </p:txBody>
      </p:sp>
      <p:sp>
        <p:nvSpPr>
          <p:cNvPr id="15" name="TextBox 14">
            <a:extLst>
              <a:ext uri="{FF2B5EF4-FFF2-40B4-BE49-F238E27FC236}">
                <a16:creationId xmlns="" xmlns:a16="http://schemas.microsoft.com/office/drawing/2014/main" id="{96F67414-72AE-46E3-AC22-0BF9F331DACB}"/>
              </a:ext>
            </a:extLst>
          </p:cNvPr>
          <p:cNvSpPr txBox="1"/>
          <p:nvPr/>
        </p:nvSpPr>
        <p:spPr>
          <a:xfrm>
            <a:off x="1965154" y="5237749"/>
            <a:ext cx="966418" cy="369332"/>
          </a:xfrm>
          <a:prstGeom prst="rect">
            <a:avLst/>
          </a:prstGeom>
          <a:noFill/>
        </p:spPr>
        <p:txBody>
          <a:bodyPr wrap="none" rtlCol="0">
            <a:spAutoFit/>
          </a:bodyPr>
          <a:lstStyle/>
          <a:p>
            <a:r>
              <a:rPr lang="en-US" dirty="0"/>
              <a:t>Skiathos</a:t>
            </a:r>
          </a:p>
        </p:txBody>
      </p:sp>
      <p:sp>
        <p:nvSpPr>
          <p:cNvPr id="16" name="TextBox 15">
            <a:extLst>
              <a:ext uri="{FF2B5EF4-FFF2-40B4-BE49-F238E27FC236}">
                <a16:creationId xmlns="" xmlns:a16="http://schemas.microsoft.com/office/drawing/2014/main" id="{AEAF2C58-E69E-425B-A3CC-CC5961EA5852}"/>
              </a:ext>
            </a:extLst>
          </p:cNvPr>
          <p:cNvSpPr txBox="1"/>
          <p:nvPr/>
        </p:nvSpPr>
        <p:spPr>
          <a:xfrm>
            <a:off x="4660231" y="5269830"/>
            <a:ext cx="740908" cy="369332"/>
          </a:xfrm>
          <a:prstGeom prst="rect">
            <a:avLst/>
          </a:prstGeom>
          <a:noFill/>
        </p:spPr>
        <p:txBody>
          <a:bodyPr wrap="none" rtlCol="0">
            <a:spAutoFit/>
          </a:bodyPr>
          <a:lstStyle/>
          <a:p>
            <a:r>
              <a:rPr lang="en-US" dirty="0"/>
              <a:t>Lamia</a:t>
            </a:r>
          </a:p>
        </p:txBody>
      </p:sp>
      <p:sp>
        <p:nvSpPr>
          <p:cNvPr id="17" name="15 - TextBox">
            <a:extLst>
              <a:ext uri="{FF2B5EF4-FFF2-40B4-BE49-F238E27FC236}">
                <a16:creationId xmlns="" xmlns:a16="http://schemas.microsoft.com/office/drawing/2014/main" id="{7C1E6003-DB4E-4140-A325-8256254F282A}"/>
              </a:ext>
            </a:extLst>
          </p:cNvPr>
          <p:cNvSpPr txBox="1"/>
          <p:nvPr/>
        </p:nvSpPr>
        <p:spPr>
          <a:xfrm>
            <a:off x="1903499" y="1352797"/>
            <a:ext cx="5943807" cy="369332"/>
          </a:xfrm>
          <a:prstGeom prst="rect">
            <a:avLst/>
          </a:prstGeom>
          <a:noFill/>
        </p:spPr>
        <p:txBody>
          <a:bodyPr wrap="none" rtlCol="0">
            <a:spAutoFit/>
          </a:bodyPr>
          <a:lstStyle/>
          <a:p>
            <a:r>
              <a:rPr lang="en-US" dirty="0"/>
              <a:t>Accumulated precipitation (mm) for 20230905_00 (0 to 48hs)</a:t>
            </a:r>
            <a:endParaRPr lang="el-GR" dirty="0"/>
          </a:p>
        </p:txBody>
      </p:sp>
      <p:sp>
        <p:nvSpPr>
          <p:cNvPr id="18" name="TextBox 17">
            <a:extLst>
              <a:ext uri="{FF2B5EF4-FFF2-40B4-BE49-F238E27FC236}">
                <a16:creationId xmlns="" xmlns:a16="http://schemas.microsoft.com/office/drawing/2014/main" id="{8E576A86-19CF-41F5-8008-E769AD714884}"/>
              </a:ext>
            </a:extLst>
          </p:cNvPr>
          <p:cNvSpPr txBox="1"/>
          <p:nvPr/>
        </p:nvSpPr>
        <p:spPr>
          <a:xfrm>
            <a:off x="16047" y="1395661"/>
            <a:ext cx="457200" cy="369332"/>
          </a:xfrm>
          <a:prstGeom prst="rect">
            <a:avLst/>
          </a:prstGeom>
          <a:noFill/>
        </p:spPr>
        <p:txBody>
          <a:bodyPr wrap="square" rtlCol="0">
            <a:spAutoFit/>
          </a:bodyPr>
          <a:lstStyle/>
          <a:p>
            <a:r>
              <a:rPr lang="en-US" dirty="0"/>
              <a:t>m</a:t>
            </a:r>
          </a:p>
        </p:txBody>
      </p:sp>
      <p:sp>
        <p:nvSpPr>
          <p:cNvPr id="19" name="TextBox 18">
            <a:extLst>
              <a:ext uri="{FF2B5EF4-FFF2-40B4-BE49-F238E27FC236}">
                <a16:creationId xmlns="" xmlns:a16="http://schemas.microsoft.com/office/drawing/2014/main" id="{C20CC2E5-34C9-4B32-9469-ADED4D1861AA}"/>
              </a:ext>
            </a:extLst>
          </p:cNvPr>
          <p:cNvSpPr txBox="1"/>
          <p:nvPr/>
        </p:nvSpPr>
        <p:spPr>
          <a:xfrm>
            <a:off x="8654720" y="5719006"/>
            <a:ext cx="457200" cy="369332"/>
          </a:xfrm>
          <a:prstGeom prst="rect">
            <a:avLst/>
          </a:prstGeom>
          <a:noFill/>
        </p:spPr>
        <p:txBody>
          <a:bodyPr wrap="square" rtlCol="0">
            <a:spAutoFit/>
          </a:bodyPr>
          <a:lstStyle/>
          <a:p>
            <a:r>
              <a:rPr lang="en-US" dirty="0" err="1"/>
              <a:t>hs</a:t>
            </a:r>
            <a:endParaRPr lang="en-US" dirty="0"/>
          </a:p>
        </p:txBody>
      </p:sp>
      <p:pic>
        <p:nvPicPr>
          <p:cNvPr id="20" name="Picture 2" descr="http://www.cosmo-model.org/images/logo2nd.gif">
            <a:extLst>
              <a:ext uri="{FF2B5EF4-FFF2-40B4-BE49-F238E27FC236}">
                <a16:creationId xmlns="" xmlns:a16="http://schemas.microsoft.com/office/drawing/2014/main" id="{331D1F4C-A126-4AFA-B8D0-74692DF425A8}"/>
              </a:ext>
            </a:extLst>
          </p:cNvPr>
          <p:cNvPicPr>
            <a:picLocks noChangeAspect="1" noChangeArrowheads="1"/>
          </p:cNvPicPr>
          <p:nvPr/>
        </p:nvPicPr>
        <p:blipFill>
          <a:blip r:embed="rId8"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21" name="Picture 20" descr="ΕΜΥ, Εθνική Μετεωρολογική Υπηρεσία - Δελτία Καιρού, Προγνώσεις">
            <a:extLst>
              <a:ext uri="{FF2B5EF4-FFF2-40B4-BE49-F238E27FC236}">
                <a16:creationId xmlns="" xmlns:a16="http://schemas.microsoft.com/office/drawing/2014/main" id="{57019B99-0991-484F-954E-DA98C1E5E39C}"/>
              </a:ext>
            </a:extLst>
          </p:cNvPr>
          <p:cNvPicPr>
            <a:picLocks noChangeAspect="1" noChangeArrowheads="1"/>
          </p:cNvPicPr>
          <p:nvPr/>
        </p:nvPicPr>
        <p:blipFill>
          <a:blip r:embed="rId9"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23" name="TextBox 11">
            <a:extLst>
              <a:ext uri="{FF2B5EF4-FFF2-40B4-BE49-F238E27FC236}">
                <a16:creationId xmlns="" xmlns:a16="http://schemas.microsoft.com/office/drawing/2014/main" id="{F60BB4BD-B0C5-4EEB-B494-367767C5E79A}"/>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24</a:t>
            </a:r>
            <a:endParaRPr lang="el-GR" sz="1400" dirty="0"/>
          </a:p>
        </p:txBody>
      </p:sp>
      <p:sp>
        <p:nvSpPr>
          <p:cNvPr id="24" name="TextBox 9">
            <a:extLst>
              <a:ext uri="{FF2B5EF4-FFF2-40B4-BE49-F238E27FC236}">
                <a16:creationId xmlns="" xmlns:a16="http://schemas.microsoft.com/office/drawing/2014/main" id="{82505E8A-84D2-4046-B222-2967311F513D}"/>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1668267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 Ομάδα"/>
          <p:cNvGrpSpPr>
            <a:grpSpLocks noChangeAspect="1"/>
          </p:cNvGrpSpPr>
          <p:nvPr/>
        </p:nvGrpSpPr>
        <p:grpSpPr>
          <a:xfrm>
            <a:off x="249700" y="1250156"/>
            <a:ext cx="8679560" cy="4594860"/>
            <a:chOff x="-6448869" y="485775"/>
            <a:chExt cx="22346556" cy="11830011"/>
          </a:xfrm>
        </p:grpSpPr>
        <p:pic>
          <p:nvPicPr>
            <p:cNvPr id="2" name="Εικόνα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24148" y="485775"/>
              <a:ext cx="7620000" cy="5886450"/>
            </a:xfrm>
            <a:prstGeom prst="rect">
              <a:avLst/>
            </a:prstGeom>
          </p:spPr>
        </p:pic>
        <p:pic>
          <p:nvPicPr>
            <p:cNvPr id="3" name="Εικόνα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09" y="485775"/>
              <a:ext cx="7620000" cy="5886450"/>
            </a:xfrm>
            <a:prstGeom prst="rect">
              <a:avLst/>
            </a:prstGeom>
          </p:spPr>
        </p:pic>
        <p:pic>
          <p:nvPicPr>
            <p:cNvPr id="4" name="Εικόνα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77687" y="485775"/>
              <a:ext cx="7620000" cy="5886450"/>
            </a:xfrm>
            <a:prstGeom prst="rect">
              <a:avLst/>
            </a:prstGeom>
          </p:spPr>
        </p:pic>
        <p:pic>
          <p:nvPicPr>
            <p:cNvPr id="5" name="Εικόνα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48869" y="6429336"/>
              <a:ext cx="7620000" cy="5886450"/>
            </a:xfrm>
            <a:prstGeom prst="rect">
              <a:avLst/>
            </a:prstGeom>
          </p:spPr>
        </p:pic>
        <p:pic>
          <p:nvPicPr>
            <p:cNvPr id="6" name="Εικόνα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94094" y="6405273"/>
              <a:ext cx="7620000" cy="5886450"/>
            </a:xfrm>
            <a:prstGeom prst="rect">
              <a:avLst/>
            </a:prstGeom>
          </p:spPr>
        </p:pic>
        <p:pic>
          <p:nvPicPr>
            <p:cNvPr id="7" name="Εικόνα 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277687" y="6381210"/>
              <a:ext cx="7620000" cy="5886450"/>
            </a:xfrm>
            <a:prstGeom prst="rect">
              <a:avLst/>
            </a:prstGeom>
          </p:spPr>
        </p:pic>
        <p:sp>
          <p:nvSpPr>
            <p:cNvPr id="8" name="TextBox 7"/>
            <p:cNvSpPr txBox="1"/>
            <p:nvPr/>
          </p:nvSpPr>
          <p:spPr>
            <a:xfrm>
              <a:off x="-6015769" y="890345"/>
              <a:ext cx="2132235" cy="772597"/>
            </a:xfrm>
            <a:prstGeom prst="rect">
              <a:avLst/>
            </a:prstGeom>
            <a:noFill/>
          </p:spPr>
          <p:txBody>
            <a:bodyPr wrap="none" rtlCol="0">
              <a:spAutoFit/>
            </a:bodyPr>
            <a:lstStyle/>
            <a:p>
              <a:r>
                <a:rPr lang="en-US" sz="1350" dirty="0"/>
                <a:t>65 Levels</a:t>
              </a:r>
              <a:endParaRPr lang="el-GR" sz="1350" dirty="0"/>
            </a:p>
          </p:txBody>
        </p:sp>
        <p:sp>
          <p:nvSpPr>
            <p:cNvPr id="9" name="TextBox 8"/>
            <p:cNvSpPr txBox="1"/>
            <p:nvPr/>
          </p:nvSpPr>
          <p:spPr>
            <a:xfrm>
              <a:off x="1323446" y="890345"/>
              <a:ext cx="2359229" cy="772597"/>
            </a:xfrm>
            <a:prstGeom prst="rect">
              <a:avLst/>
            </a:prstGeom>
            <a:noFill/>
          </p:spPr>
          <p:txBody>
            <a:bodyPr wrap="none" rtlCol="0">
              <a:spAutoFit/>
            </a:bodyPr>
            <a:lstStyle/>
            <a:p>
              <a:r>
                <a:rPr lang="en-US" sz="1350" dirty="0"/>
                <a:t>100 Levels</a:t>
              </a:r>
              <a:endParaRPr lang="el-GR" sz="1350" dirty="0"/>
            </a:p>
          </p:txBody>
        </p:sp>
        <p:sp>
          <p:nvSpPr>
            <p:cNvPr id="10" name="TextBox 9"/>
            <p:cNvSpPr txBox="1"/>
            <p:nvPr/>
          </p:nvSpPr>
          <p:spPr>
            <a:xfrm>
              <a:off x="8694746" y="898365"/>
              <a:ext cx="2359229" cy="772597"/>
            </a:xfrm>
            <a:prstGeom prst="rect">
              <a:avLst/>
            </a:prstGeom>
            <a:noFill/>
          </p:spPr>
          <p:txBody>
            <a:bodyPr wrap="none" rtlCol="0">
              <a:spAutoFit/>
            </a:bodyPr>
            <a:lstStyle/>
            <a:p>
              <a:r>
                <a:rPr lang="en-US" sz="1350" dirty="0"/>
                <a:t>130 Levels</a:t>
              </a:r>
              <a:endParaRPr lang="el-GR" sz="1350" dirty="0"/>
            </a:p>
          </p:txBody>
        </p:sp>
        <p:sp>
          <p:nvSpPr>
            <p:cNvPr id="11" name="TextBox 10"/>
            <p:cNvSpPr txBox="1"/>
            <p:nvPr/>
          </p:nvSpPr>
          <p:spPr>
            <a:xfrm>
              <a:off x="-6031812" y="6841926"/>
              <a:ext cx="3147507" cy="772597"/>
            </a:xfrm>
            <a:prstGeom prst="rect">
              <a:avLst/>
            </a:prstGeom>
            <a:noFill/>
          </p:spPr>
          <p:txBody>
            <a:bodyPr wrap="none" rtlCol="0">
              <a:spAutoFit/>
            </a:bodyPr>
            <a:lstStyle/>
            <a:p>
              <a:r>
                <a:rPr lang="en-US" sz="1350" dirty="0"/>
                <a:t>100 - 65 Levels</a:t>
              </a:r>
              <a:endParaRPr lang="el-GR" sz="1350" dirty="0"/>
            </a:p>
          </p:txBody>
        </p:sp>
        <p:sp>
          <p:nvSpPr>
            <p:cNvPr id="12" name="TextBox 11"/>
            <p:cNvSpPr txBox="1"/>
            <p:nvPr/>
          </p:nvSpPr>
          <p:spPr>
            <a:xfrm>
              <a:off x="1195109" y="6801821"/>
              <a:ext cx="3147507" cy="772597"/>
            </a:xfrm>
            <a:prstGeom prst="rect">
              <a:avLst/>
            </a:prstGeom>
            <a:noFill/>
          </p:spPr>
          <p:txBody>
            <a:bodyPr wrap="none" rtlCol="0">
              <a:spAutoFit/>
            </a:bodyPr>
            <a:lstStyle/>
            <a:p>
              <a:r>
                <a:rPr lang="en-US" sz="1350" dirty="0"/>
                <a:t>130 - 65 Levels</a:t>
              </a:r>
              <a:endParaRPr lang="el-GR" sz="1350" dirty="0"/>
            </a:p>
          </p:txBody>
        </p:sp>
        <p:sp>
          <p:nvSpPr>
            <p:cNvPr id="13" name="TextBox 12"/>
            <p:cNvSpPr txBox="1"/>
            <p:nvPr/>
          </p:nvSpPr>
          <p:spPr>
            <a:xfrm>
              <a:off x="8606514" y="6777761"/>
              <a:ext cx="3374501" cy="772597"/>
            </a:xfrm>
            <a:prstGeom prst="rect">
              <a:avLst/>
            </a:prstGeom>
            <a:noFill/>
          </p:spPr>
          <p:txBody>
            <a:bodyPr wrap="none" rtlCol="0">
              <a:spAutoFit/>
            </a:bodyPr>
            <a:lstStyle/>
            <a:p>
              <a:r>
                <a:rPr lang="en-US" sz="1350" dirty="0"/>
                <a:t>130 - 100 Levels</a:t>
              </a:r>
              <a:endParaRPr lang="el-GR" sz="1350" dirty="0"/>
            </a:p>
          </p:txBody>
        </p:sp>
      </p:grpSp>
      <p:sp>
        <p:nvSpPr>
          <p:cNvPr id="16" name="15 - TextBox"/>
          <p:cNvSpPr txBox="1"/>
          <p:nvPr/>
        </p:nvSpPr>
        <p:spPr>
          <a:xfrm>
            <a:off x="1903499" y="823411"/>
            <a:ext cx="5484386" cy="369332"/>
          </a:xfrm>
          <a:prstGeom prst="rect">
            <a:avLst/>
          </a:prstGeom>
          <a:noFill/>
        </p:spPr>
        <p:txBody>
          <a:bodyPr wrap="none" rtlCol="0">
            <a:spAutoFit/>
          </a:bodyPr>
          <a:lstStyle/>
          <a:p>
            <a:r>
              <a:rPr lang="en-US" dirty="0"/>
              <a:t>Accumulated precipitation (mm) for 20230905_00+48HS</a:t>
            </a:r>
            <a:endParaRPr lang="el-GR" dirty="0"/>
          </a:p>
        </p:txBody>
      </p:sp>
      <p:pic>
        <p:nvPicPr>
          <p:cNvPr id="17" name="Picture 2" descr="http://www.cosmo-model.org/images/logo2nd.gif">
            <a:extLst>
              <a:ext uri="{FF2B5EF4-FFF2-40B4-BE49-F238E27FC236}">
                <a16:creationId xmlns="" xmlns:a16="http://schemas.microsoft.com/office/drawing/2014/main" id="{9F7410B6-63CB-43B0-8A6A-E372B767FBDC}"/>
              </a:ext>
            </a:extLst>
          </p:cNvPr>
          <p:cNvPicPr>
            <a:picLocks noChangeAspect="1" noChangeArrowheads="1"/>
          </p:cNvPicPr>
          <p:nvPr/>
        </p:nvPicPr>
        <p:blipFill>
          <a:blip r:embed="rId8"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18" name="Picture 17" descr="ΕΜΥ, Εθνική Μετεωρολογική Υπηρεσία - Δελτία Καιρού, Προγνώσεις">
            <a:extLst>
              <a:ext uri="{FF2B5EF4-FFF2-40B4-BE49-F238E27FC236}">
                <a16:creationId xmlns="" xmlns:a16="http://schemas.microsoft.com/office/drawing/2014/main" id="{0F149E75-8A5E-4B32-ACA4-A227E7B826B8}"/>
              </a:ext>
            </a:extLst>
          </p:cNvPr>
          <p:cNvPicPr>
            <a:picLocks noChangeAspect="1" noChangeArrowheads="1"/>
          </p:cNvPicPr>
          <p:nvPr/>
        </p:nvPicPr>
        <p:blipFill>
          <a:blip r:embed="rId9"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20" name="TextBox 11">
            <a:extLst>
              <a:ext uri="{FF2B5EF4-FFF2-40B4-BE49-F238E27FC236}">
                <a16:creationId xmlns="" xmlns:a16="http://schemas.microsoft.com/office/drawing/2014/main" id="{404C5408-4010-404B-AE9B-11E89F7B6DAE}"/>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25</a:t>
            </a:r>
            <a:endParaRPr lang="el-GR" sz="1400" dirty="0"/>
          </a:p>
        </p:txBody>
      </p:sp>
      <p:sp>
        <p:nvSpPr>
          <p:cNvPr id="21" name="TextBox 9">
            <a:extLst>
              <a:ext uri="{FF2B5EF4-FFF2-40B4-BE49-F238E27FC236}">
                <a16:creationId xmlns="" xmlns:a16="http://schemas.microsoft.com/office/drawing/2014/main" id="{66E94A5D-9AC8-4BD1-94C5-4AB7658E776A}"/>
              </a:ext>
            </a:extLst>
          </p:cNvPr>
          <p:cNvSpPr txBox="1"/>
          <p:nvPr/>
        </p:nvSpPr>
        <p:spPr>
          <a:xfrm>
            <a:off x="107504" y="6519046"/>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2965673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osmo-model.org/images/logo2nd.gif">
            <a:extLst>
              <a:ext uri="{FF2B5EF4-FFF2-40B4-BE49-F238E27FC236}">
                <a16:creationId xmlns="" xmlns:a16="http://schemas.microsoft.com/office/drawing/2014/main" id="{BF8D2ABB-4C95-4CDB-A5CC-8EE1FDEEFFB0}"/>
              </a:ext>
            </a:extLst>
          </p:cNvPr>
          <p:cNvPicPr>
            <a:picLocks noChangeAspect="1" noChangeArrowheads="1"/>
          </p:cNvPicPr>
          <p:nvPr/>
        </p:nvPicPr>
        <p:blipFill>
          <a:blip r:embed="rId2"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3" name="Picture 2" descr="ΕΜΥ, Εθνική Μετεωρολογική Υπηρεσία - Δελτία Καιρού, Προγνώσεις">
            <a:extLst>
              <a:ext uri="{FF2B5EF4-FFF2-40B4-BE49-F238E27FC236}">
                <a16:creationId xmlns="" xmlns:a16="http://schemas.microsoft.com/office/drawing/2014/main" id="{3A944083-067D-4680-8290-0DA6A45EA8A7}"/>
              </a:ext>
            </a:extLst>
          </p:cNvPr>
          <p:cNvPicPr>
            <a:picLocks noChangeAspect="1" noChangeArrowheads="1"/>
          </p:cNvPicPr>
          <p:nvPr/>
        </p:nvPicPr>
        <p:blipFill>
          <a:blip r:embed="rId3"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4" name="TextBox 3">
            <a:extLst>
              <a:ext uri="{FF2B5EF4-FFF2-40B4-BE49-F238E27FC236}">
                <a16:creationId xmlns="" xmlns:a16="http://schemas.microsoft.com/office/drawing/2014/main" id="{98BF63D2-962C-4160-9C61-28376A71C708}"/>
              </a:ext>
            </a:extLst>
          </p:cNvPr>
          <p:cNvSpPr txBox="1"/>
          <p:nvPr/>
        </p:nvSpPr>
        <p:spPr>
          <a:xfrm>
            <a:off x="182880" y="450266"/>
            <a:ext cx="8778240" cy="5616922"/>
          </a:xfrm>
          <a:prstGeom prst="rect">
            <a:avLst/>
          </a:prstGeom>
          <a:solidFill>
            <a:schemeClr val="bg1"/>
          </a:solidFill>
          <a:ln>
            <a:solidFill>
              <a:srgbClr val="0070C0"/>
            </a:solidFill>
          </a:ln>
        </p:spPr>
        <p:txBody>
          <a:bodyPr wrap="square" rtlCol="0">
            <a:spAutoFit/>
          </a:bodyPr>
          <a:lstStyle/>
          <a:p>
            <a:pPr marL="452438" indent="-361950" algn="ctr">
              <a:spcBef>
                <a:spcPts val="1200"/>
              </a:spcBef>
            </a:pPr>
            <a:r>
              <a:rPr lang="en-US" sz="2800" u="sng" dirty="0">
                <a:latin typeface="Arial" pitchFamily="34" charset="0"/>
                <a:cs typeface="Arial" pitchFamily="34" charset="0"/>
              </a:rPr>
              <a:t>CONCLUSIONS AND PROSPECTS</a:t>
            </a:r>
            <a:endParaRPr lang="el-GR" sz="2800" u="sng" dirty="0">
              <a:latin typeface="Arial" pitchFamily="34" charset="0"/>
              <a:cs typeface="Arial" pitchFamily="34" charset="0"/>
            </a:endParaRPr>
          </a:p>
          <a:p>
            <a:pPr marL="452438" indent="-361950" algn="just">
              <a:spcBef>
                <a:spcPts val="600"/>
              </a:spcBef>
              <a:buBlip>
                <a:blip r:embed="rId4"/>
              </a:buBlip>
            </a:pPr>
            <a:r>
              <a:rPr lang="en-US" dirty="0">
                <a:latin typeface="Arial" panose="020B0604020202020204" pitchFamily="34" charset="0"/>
                <a:cs typeface="Arial" pitchFamily="34" charset="0"/>
              </a:rPr>
              <a:t>Vertical resolution influences model performance rather significantly. Tests with 65, 100, and 130 levels revealed clear sensitivities in temperature, specific humidity, and precipitation fields.</a:t>
            </a:r>
          </a:p>
          <a:p>
            <a:pPr marL="452438" indent="-361950" algn="just">
              <a:spcBef>
                <a:spcPts val="600"/>
              </a:spcBef>
              <a:buBlip>
                <a:blip r:embed="rId4"/>
              </a:buBlip>
            </a:pPr>
            <a:r>
              <a:rPr lang="en-US" dirty="0">
                <a:latin typeface="Arial" panose="020B0604020202020204" pitchFamily="34" charset="0"/>
                <a:cs typeface="Arial" pitchFamily="34" charset="0"/>
              </a:rPr>
              <a:t>Finer layering is expected to enhance the representation of boundary layer processes, cloud microphysics, and vertical moisture transport.</a:t>
            </a:r>
          </a:p>
          <a:p>
            <a:pPr marL="452438" indent="-361950" algn="just">
              <a:spcBef>
                <a:spcPts val="600"/>
              </a:spcBef>
              <a:buBlip>
                <a:blip r:embed="rId4"/>
              </a:buBlip>
            </a:pPr>
            <a:r>
              <a:rPr lang="en-US" dirty="0">
                <a:latin typeface="Arial" panose="020B0604020202020204" pitchFamily="34" charset="0"/>
                <a:cs typeface="Arial" pitchFamily="34" charset="0"/>
              </a:rPr>
              <a:t>Bias reduction looks evident but nonlinear. Increasing levels tends to reduce mean biases, though gains beyond 100 levels should be expected with further physics retuning.</a:t>
            </a:r>
          </a:p>
          <a:p>
            <a:pPr marL="452438" indent="-361950" algn="just">
              <a:spcBef>
                <a:spcPts val="600"/>
              </a:spcBef>
              <a:buBlip>
                <a:blip r:embed="rId4"/>
              </a:buBlip>
            </a:pPr>
            <a:r>
              <a:rPr lang="en-US" dirty="0">
                <a:latin typeface="Arial" panose="020B0604020202020204" pitchFamily="34" charset="0"/>
                <a:cs typeface="Arial" pitchFamily="34" charset="0"/>
              </a:rPr>
              <a:t>Computational cost vs. accuracy trade-off is critical. While 130 levels might offer improved vertical fidelity, they demand more resources and may require adjustments to time step and damping schemes.</a:t>
            </a:r>
          </a:p>
          <a:p>
            <a:pPr marL="452438" indent="-361950" algn="just">
              <a:spcBef>
                <a:spcPts val="600"/>
              </a:spcBef>
              <a:buBlip>
                <a:blip r:embed="rId4"/>
              </a:buBlip>
            </a:pPr>
            <a:r>
              <a:rPr lang="en-US" dirty="0">
                <a:latin typeface="Arial" panose="020B0604020202020204" pitchFamily="34" charset="0"/>
                <a:cs typeface="Arial" pitchFamily="34" charset="0"/>
              </a:rPr>
              <a:t>By extending the sensitivity analysis to include multiple aerosol </a:t>
            </a:r>
            <a:r>
              <a:rPr lang="en-US" dirty="0" err="1">
                <a:latin typeface="Arial" panose="020B0604020202020204" pitchFamily="34" charset="0"/>
                <a:cs typeface="Arial" pitchFamily="34" charset="0"/>
              </a:rPr>
              <a:t>climatologies</a:t>
            </a:r>
            <a:r>
              <a:rPr lang="en-US" dirty="0">
                <a:latin typeface="Arial" panose="020B0604020202020204" pitchFamily="34" charset="0"/>
                <a:cs typeface="Arial" pitchFamily="34" charset="0"/>
              </a:rPr>
              <a:t>, the understanding of ICON-LAM’s vertical dynamics is expected to improve, but also unlock new insights into cloud-radiation interactions and precipitation variability. This multidimensional approach is expected to strengthen the scientific robustness of the present effort and open the door to more targeted improvements in model physics and regional forecasting.</a:t>
            </a:r>
          </a:p>
        </p:txBody>
      </p:sp>
      <p:sp>
        <p:nvSpPr>
          <p:cNvPr id="5" name="TextBox 9">
            <a:extLst>
              <a:ext uri="{FF2B5EF4-FFF2-40B4-BE49-F238E27FC236}">
                <a16:creationId xmlns="" xmlns:a16="http://schemas.microsoft.com/office/drawing/2014/main" id="{54F4269C-C416-4E48-B27F-B2F5DFC1F70E}"/>
              </a:ext>
            </a:extLst>
          </p:cNvPr>
          <p:cNvSpPr txBox="1"/>
          <p:nvPr/>
        </p:nvSpPr>
        <p:spPr>
          <a:xfrm>
            <a:off x="107504" y="6519046"/>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
        <p:nvSpPr>
          <p:cNvPr id="6" name="TextBox 11">
            <a:extLst>
              <a:ext uri="{FF2B5EF4-FFF2-40B4-BE49-F238E27FC236}">
                <a16:creationId xmlns="" xmlns:a16="http://schemas.microsoft.com/office/drawing/2014/main" id="{84BCCCDF-14DC-4BBD-89F3-EEF03B3B3D58}"/>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n-US" sz="1400" dirty="0"/>
              <a:t>26</a:t>
            </a:r>
            <a:endParaRPr lang="el-GR" sz="1400" dirty="0"/>
          </a:p>
        </p:txBody>
      </p:sp>
    </p:spTree>
    <p:extLst>
      <p:ext uri="{BB962C8B-B14F-4D97-AF65-F5344CB8AC3E}">
        <p14:creationId xmlns="" xmlns:p14="http://schemas.microsoft.com/office/powerpoint/2010/main" val="111397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54741" y="2251756"/>
            <a:ext cx="7597588" cy="3008516"/>
          </a:xfrm>
          <a:prstGeom prst="rect">
            <a:avLst/>
          </a:prstGeom>
        </p:spPr>
        <p:txBody>
          <a:bodyPr wrap="square">
            <a:spAutoFit/>
          </a:bodyPr>
          <a:lstStyle/>
          <a:p>
            <a:pPr algn="ctr"/>
            <a:r>
              <a:rPr lang="en-US" sz="3200" b="1" u="sng" dirty="0"/>
              <a:t> NWP </a:t>
            </a:r>
            <a:r>
              <a:rPr lang="el-GR" sz="3200" b="1" u="sng" dirty="0"/>
              <a:t>Motivation</a:t>
            </a:r>
            <a:endParaRPr lang="el-GR" sz="3200" u="sng" dirty="0"/>
          </a:p>
          <a:p>
            <a:pPr lvl="0"/>
            <a:r>
              <a:rPr lang="en-US" b="1" dirty="0"/>
              <a:t>Cloud and Convective Processes:</a:t>
            </a:r>
            <a:r>
              <a:rPr lang="en-US" dirty="0"/>
              <a:t> Accurate vertical layering is essential for capturing the vertical extent of cloud formation, convective updrafts, and </a:t>
            </a:r>
            <a:r>
              <a:rPr lang="en-US" i="1" dirty="0"/>
              <a:t>precipitation development</a:t>
            </a:r>
            <a:r>
              <a:rPr lang="en-US" dirty="0"/>
              <a:t>.</a:t>
            </a:r>
            <a:endParaRPr lang="el-GR" dirty="0"/>
          </a:p>
          <a:p>
            <a:pPr lvl="0"/>
            <a:r>
              <a:rPr lang="en-US" b="1" dirty="0"/>
              <a:t>Orographic Influences:</a:t>
            </a:r>
            <a:r>
              <a:rPr lang="en-US" dirty="0"/>
              <a:t> In regions with complex topography, vertical sensitivity determines how terrain-induced uplift and lee-side effects are modeled.</a:t>
            </a:r>
          </a:p>
          <a:p>
            <a:r>
              <a:rPr lang="en-US" b="1" dirty="0"/>
              <a:t>Boundary Layer Representation:</a:t>
            </a:r>
            <a:r>
              <a:rPr lang="en-US" dirty="0"/>
              <a:t> Vertical resolution strongly influences how well ICON-LAM simulates phenomena in the planetary boundary layer, such as turbulence, surface-atmosphere exchanges, and diurnal cycles.</a:t>
            </a:r>
            <a:endParaRPr lang="el-GR" dirty="0"/>
          </a:p>
          <a:p>
            <a:pPr lvl="0"/>
            <a:endParaRPr lang="el-GR" sz="1350" dirty="0"/>
          </a:p>
        </p:txBody>
      </p:sp>
      <p:pic>
        <p:nvPicPr>
          <p:cNvPr id="3" name="Picture 2" descr="http://www.cosmo-model.org/images/logo2nd.gif">
            <a:extLst>
              <a:ext uri="{FF2B5EF4-FFF2-40B4-BE49-F238E27FC236}">
                <a16:creationId xmlns="" xmlns:a16="http://schemas.microsoft.com/office/drawing/2014/main" id="{95FE2FF6-B765-4A4D-8BF8-17FC7BE35542}"/>
              </a:ext>
            </a:extLst>
          </p:cNvPr>
          <p:cNvPicPr>
            <a:picLocks noChangeAspect="1" noChangeArrowheads="1"/>
          </p:cNvPicPr>
          <p:nvPr/>
        </p:nvPicPr>
        <p:blipFill>
          <a:blip r:embed="rId2"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4" name="Picture 3" descr="ΕΜΥ, Εθνική Μετεωρολογική Υπηρεσία - Δελτία Καιρού, Προγνώσεις">
            <a:extLst>
              <a:ext uri="{FF2B5EF4-FFF2-40B4-BE49-F238E27FC236}">
                <a16:creationId xmlns="" xmlns:a16="http://schemas.microsoft.com/office/drawing/2014/main" id="{952A2418-81B2-4D8B-B222-A4A3C7648C7E}"/>
              </a:ext>
            </a:extLst>
          </p:cNvPr>
          <p:cNvPicPr>
            <a:picLocks noChangeAspect="1" noChangeArrowheads="1"/>
          </p:cNvPicPr>
          <p:nvPr/>
        </p:nvPicPr>
        <p:blipFill>
          <a:blip r:embed="rId3"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6" name="TextBox 11">
            <a:extLst>
              <a:ext uri="{FF2B5EF4-FFF2-40B4-BE49-F238E27FC236}">
                <a16:creationId xmlns="" xmlns:a16="http://schemas.microsoft.com/office/drawing/2014/main" id="{D3A9F826-D272-47E3-9AE6-DD5AAA786BE0}"/>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l-GR" sz="1400" dirty="0"/>
              <a:t>0</a:t>
            </a:r>
            <a:r>
              <a:rPr lang="en-US" sz="1400" dirty="0"/>
              <a:t>3</a:t>
            </a:r>
            <a:endParaRPr lang="el-GR" sz="1400" dirty="0"/>
          </a:p>
        </p:txBody>
      </p:sp>
      <p:sp>
        <p:nvSpPr>
          <p:cNvPr id="7" name="TextBox 9">
            <a:extLst>
              <a:ext uri="{FF2B5EF4-FFF2-40B4-BE49-F238E27FC236}">
                <a16:creationId xmlns="" xmlns:a16="http://schemas.microsoft.com/office/drawing/2014/main" id="{FA960205-4BB2-4A2C-8873-E972949272B1}"/>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2983156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64375" y="1723622"/>
            <a:ext cx="7107381" cy="3077766"/>
          </a:xfrm>
          <a:prstGeom prst="rect">
            <a:avLst/>
          </a:prstGeom>
        </p:spPr>
        <p:txBody>
          <a:bodyPr wrap="square">
            <a:spAutoFit/>
          </a:bodyPr>
          <a:lstStyle/>
          <a:p>
            <a:pPr algn="ctr"/>
            <a:r>
              <a:rPr lang="el-GR" sz="3200" b="1" u="sng" dirty="0" err="1"/>
              <a:t>Technical</a:t>
            </a:r>
            <a:r>
              <a:rPr lang="el-GR" sz="3200" b="1" u="sng" dirty="0"/>
              <a:t> </a:t>
            </a:r>
            <a:r>
              <a:rPr lang="en-US" sz="3200" b="1" u="sng" dirty="0"/>
              <a:t>Motivation</a:t>
            </a:r>
            <a:endParaRPr lang="el-GR" sz="3200" u="sng" dirty="0"/>
          </a:p>
          <a:p>
            <a:pPr lvl="0"/>
            <a:r>
              <a:rPr lang="en-US" b="1" dirty="0"/>
              <a:t>Grid Configuration &amp; Stability:</a:t>
            </a:r>
            <a:r>
              <a:rPr lang="en-US" dirty="0"/>
              <a:t> ICON-LAM uses a vertically stretched grid. Investigating sensitivity helps define trade-offs between resolution, stability, and computational load.</a:t>
            </a:r>
            <a:endParaRPr lang="el-GR" dirty="0"/>
          </a:p>
          <a:p>
            <a:pPr lvl="0"/>
            <a:r>
              <a:rPr lang="en-US" b="1" dirty="0"/>
              <a:t>Parameterization Performance:</a:t>
            </a:r>
            <a:r>
              <a:rPr lang="en-US" dirty="0"/>
              <a:t> Vertical discretization affects the </a:t>
            </a:r>
            <a:r>
              <a:rPr lang="en-US" dirty="0" err="1" smtClean="0"/>
              <a:t>effectivenes</a:t>
            </a:r>
            <a:r>
              <a:rPr lang="en-US" dirty="0" smtClean="0"/>
              <a:t> </a:t>
            </a:r>
            <a:r>
              <a:rPr lang="en-US" dirty="0"/>
              <a:t>of cloud microphysics, radiation, and turbulence schemes, which often rely on vertical gradients.</a:t>
            </a:r>
            <a:endParaRPr lang="el-GR" dirty="0"/>
          </a:p>
          <a:p>
            <a:pPr lvl="0"/>
            <a:r>
              <a:rPr lang="en-US" b="1" dirty="0"/>
              <a:t>Data Assimilation Efficiency:</a:t>
            </a:r>
            <a:r>
              <a:rPr lang="en-US" dirty="0"/>
              <a:t> Better understanding of vertical sensitivity ensures more accurate integration of vertical profile observations, such as </a:t>
            </a:r>
            <a:r>
              <a:rPr lang="en-US" dirty="0" err="1"/>
              <a:t>radiosondes</a:t>
            </a:r>
            <a:r>
              <a:rPr lang="en-US" dirty="0"/>
              <a:t> and satellite retrievals.</a:t>
            </a:r>
            <a:endParaRPr lang="el-GR" dirty="0"/>
          </a:p>
        </p:txBody>
      </p:sp>
      <p:pic>
        <p:nvPicPr>
          <p:cNvPr id="3" name="Picture 2" descr="http://www.cosmo-model.org/images/logo2nd.gif">
            <a:extLst>
              <a:ext uri="{FF2B5EF4-FFF2-40B4-BE49-F238E27FC236}">
                <a16:creationId xmlns="" xmlns:a16="http://schemas.microsoft.com/office/drawing/2014/main" id="{30471385-0AB4-42DA-AF00-C736EDB9E261}"/>
              </a:ext>
            </a:extLst>
          </p:cNvPr>
          <p:cNvPicPr>
            <a:picLocks noChangeAspect="1" noChangeArrowheads="1"/>
          </p:cNvPicPr>
          <p:nvPr/>
        </p:nvPicPr>
        <p:blipFill>
          <a:blip r:embed="rId2"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4" name="Picture 3" descr="ΕΜΥ, Εθνική Μετεωρολογική Υπηρεσία - Δελτία Καιρού, Προγνώσεις">
            <a:extLst>
              <a:ext uri="{FF2B5EF4-FFF2-40B4-BE49-F238E27FC236}">
                <a16:creationId xmlns="" xmlns:a16="http://schemas.microsoft.com/office/drawing/2014/main" id="{3F6FD561-3350-4FE0-A462-345F65375EA5}"/>
              </a:ext>
            </a:extLst>
          </p:cNvPr>
          <p:cNvPicPr>
            <a:picLocks noChangeAspect="1" noChangeArrowheads="1"/>
          </p:cNvPicPr>
          <p:nvPr/>
        </p:nvPicPr>
        <p:blipFill>
          <a:blip r:embed="rId3"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6" name="TextBox 11">
            <a:extLst>
              <a:ext uri="{FF2B5EF4-FFF2-40B4-BE49-F238E27FC236}">
                <a16:creationId xmlns="" xmlns:a16="http://schemas.microsoft.com/office/drawing/2014/main" id="{648EDFB6-C042-4C3F-BCAF-FAA9DCBB4483}"/>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l-GR" sz="1400" dirty="0"/>
              <a:t>0</a:t>
            </a:r>
            <a:r>
              <a:rPr lang="en-US" sz="1400" dirty="0"/>
              <a:t>4</a:t>
            </a:r>
            <a:endParaRPr lang="el-GR" sz="1400" dirty="0"/>
          </a:p>
        </p:txBody>
      </p:sp>
      <p:sp>
        <p:nvSpPr>
          <p:cNvPr id="7" name="TextBox 9">
            <a:extLst>
              <a:ext uri="{FF2B5EF4-FFF2-40B4-BE49-F238E27FC236}">
                <a16:creationId xmlns="" xmlns:a16="http://schemas.microsoft.com/office/drawing/2014/main" id="{B0FB963C-E0E5-4C0B-9AC3-EE620A925268}"/>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1105841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74059" y="2251756"/>
            <a:ext cx="7544640" cy="2800767"/>
          </a:xfrm>
          <a:prstGeom prst="rect">
            <a:avLst/>
          </a:prstGeom>
        </p:spPr>
        <p:txBody>
          <a:bodyPr wrap="square">
            <a:spAutoFit/>
          </a:bodyPr>
          <a:lstStyle/>
          <a:p>
            <a:pPr algn="ctr"/>
            <a:r>
              <a:rPr lang="el-GR" sz="3200" b="1" u="sng" dirty="0" err="1"/>
              <a:t>Practical</a:t>
            </a:r>
            <a:r>
              <a:rPr lang="el-GR" sz="3200" b="1" u="sng" dirty="0"/>
              <a:t> </a:t>
            </a:r>
            <a:r>
              <a:rPr lang="el-GR" sz="3200" b="1" u="sng" dirty="0" err="1"/>
              <a:t>Impacts</a:t>
            </a:r>
            <a:endParaRPr lang="el-GR" sz="3200" u="sng" dirty="0"/>
          </a:p>
          <a:p>
            <a:pPr lvl="0"/>
            <a:r>
              <a:rPr lang="en-US" b="1" dirty="0"/>
              <a:t>Forecast Accuracy:</a:t>
            </a:r>
            <a:r>
              <a:rPr lang="en-US" dirty="0"/>
              <a:t> Enhanced vertical resolution can improve short-term forecasts of fog, low-level jets, and severe weather phenomena.</a:t>
            </a:r>
          </a:p>
          <a:p>
            <a:r>
              <a:rPr lang="en-US" b="1" dirty="0"/>
              <a:t>Model Adaptability:</a:t>
            </a:r>
            <a:r>
              <a:rPr lang="en-US" dirty="0"/>
              <a:t> Tailoring vertical resolution for specific geographic or meteorological conditions can boost ICON-LAM’s adaptability and operational relevance.</a:t>
            </a:r>
            <a:endParaRPr lang="el-GR" dirty="0"/>
          </a:p>
          <a:p>
            <a:pPr lvl="0"/>
            <a:r>
              <a:rPr lang="en-US" b="1" dirty="0"/>
              <a:t>Regional Climate Modeling:</a:t>
            </a:r>
            <a:r>
              <a:rPr lang="en-US" dirty="0"/>
              <a:t> In long-term simulations, vertical sensitivity influences energy balance, moisture transport, and surface temperature </a:t>
            </a:r>
            <a:r>
              <a:rPr lang="en-US" dirty="0" smtClean="0"/>
              <a:t>gradients that are vital </a:t>
            </a:r>
            <a:r>
              <a:rPr lang="en-US" dirty="0"/>
              <a:t>for regional climate assessments.</a:t>
            </a:r>
            <a:endParaRPr lang="el-GR" dirty="0"/>
          </a:p>
        </p:txBody>
      </p:sp>
      <p:pic>
        <p:nvPicPr>
          <p:cNvPr id="3" name="Picture 2" descr="http://www.cosmo-model.org/images/logo2nd.gif">
            <a:extLst>
              <a:ext uri="{FF2B5EF4-FFF2-40B4-BE49-F238E27FC236}">
                <a16:creationId xmlns="" xmlns:a16="http://schemas.microsoft.com/office/drawing/2014/main" id="{C85157CD-13C4-4582-9B24-CA83DDAF303D}"/>
              </a:ext>
            </a:extLst>
          </p:cNvPr>
          <p:cNvPicPr>
            <a:picLocks noChangeAspect="1" noChangeArrowheads="1"/>
          </p:cNvPicPr>
          <p:nvPr/>
        </p:nvPicPr>
        <p:blipFill>
          <a:blip r:embed="rId2"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4" name="Picture 3" descr="ΕΜΥ, Εθνική Μετεωρολογική Υπηρεσία - Δελτία Καιρού, Προγνώσεις">
            <a:extLst>
              <a:ext uri="{FF2B5EF4-FFF2-40B4-BE49-F238E27FC236}">
                <a16:creationId xmlns="" xmlns:a16="http://schemas.microsoft.com/office/drawing/2014/main" id="{8B3D37FE-A668-422F-9FA4-6C3A05F1CDCB}"/>
              </a:ext>
            </a:extLst>
          </p:cNvPr>
          <p:cNvPicPr>
            <a:picLocks noChangeAspect="1" noChangeArrowheads="1"/>
          </p:cNvPicPr>
          <p:nvPr/>
        </p:nvPicPr>
        <p:blipFill>
          <a:blip r:embed="rId3"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7" name="TextBox 11">
            <a:extLst>
              <a:ext uri="{FF2B5EF4-FFF2-40B4-BE49-F238E27FC236}">
                <a16:creationId xmlns="" xmlns:a16="http://schemas.microsoft.com/office/drawing/2014/main" id="{5CC2DB2D-BCB9-4408-98E7-FEFE1BC849AC}"/>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l-GR" sz="1400" dirty="0"/>
              <a:t>0</a:t>
            </a:r>
            <a:r>
              <a:rPr lang="en-US" sz="1400" dirty="0"/>
              <a:t>5</a:t>
            </a:r>
            <a:endParaRPr lang="el-GR" sz="1400" dirty="0"/>
          </a:p>
        </p:txBody>
      </p:sp>
      <p:sp>
        <p:nvSpPr>
          <p:cNvPr id="8" name="TextBox 9">
            <a:extLst>
              <a:ext uri="{FF2B5EF4-FFF2-40B4-BE49-F238E27FC236}">
                <a16:creationId xmlns="" xmlns:a16="http://schemas.microsoft.com/office/drawing/2014/main" id="{34E3463F-91E2-4A9A-940E-143EA1D3F7F8}"/>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13656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6142" y="287264"/>
            <a:ext cx="8081682" cy="5634876"/>
          </a:xfrm>
          <a:prstGeom prst="rect">
            <a:avLst/>
          </a:prstGeom>
          <a:noFill/>
        </p:spPr>
        <p:txBody>
          <a:bodyPr wrap="square" rtlCol="0">
            <a:spAutoFit/>
          </a:bodyPr>
          <a:lstStyle/>
          <a:p>
            <a:pPr algn="ctr"/>
            <a:r>
              <a:rPr lang="en-US" sz="3200" b="1" u="sng" dirty="0"/>
              <a:t>Rationale</a:t>
            </a:r>
          </a:p>
          <a:p>
            <a:pPr>
              <a:spcAft>
                <a:spcPts val="450"/>
              </a:spcAft>
            </a:pPr>
            <a:r>
              <a:rPr lang="en-US" sz="2000" dirty="0"/>
              <a:t>Greece presents an ideal case study for such an investigation due to its:</a:t>
            </a:r>
            <a:endParaRPr lang="el-GR" sz="2000" dirty="0"/>
          </a:p>
          <a:p>
            <a:pPr lvl="0"/>
            <a:r>
              <a:rPr lang="en-US" b="1" dirty="0"/>
              <a:t>Complex Topography</a:t>
            </a:r>
            <a:r>
              <a:rPr lang="en-US" dirty="0"/>
              <a:t>: </a:t>
            </a:r>
          </a:p>
          <a:p>
            <a:pPr lvl="0"/>
            <a:r>
              <a:rPr lang="en-US" dirty="0"/>
              <a:t>Mountainous terrain and coastal interactions influence vertical atmospheric processes like orographic lifting, boundary layer development, and convective activity.</a:t>
            </a:r>
            <a:endParaRPr lang="el-GR" dirty="0"/>
          </a:p>
          <a:p>
            <a:pPr lvl="0"/>
            <a:r>
              <a:rPr lang="en-US" b="1" dirty="0"/>
              <a:t>Frequent  Extreme Atmospheric Phenomena</a:t>
            </a:r>
            <a:r>
              <a:rPr lang="en-US" dirty="0"/>
              <a:t>: </a:t>
            </a:r>
          </a:p>
          <a:p>
            <a:pPr lvl="0"/>
            <a:r>
              <a:rPr lang="en-US" dirty="0"/>
              <a:t>Greece experiences diverse meteorological events, including Mediterranean cyclones, heat-waves, and Saharan dust intrusions, all of which are sensitive to vertical resolution.</a:t>
            </a:r>
          </a:p>
          <a:p>
            <a:pPr lvl="0"/>
            <a:r>
              <a:rPr lang="el-GR" dirty="0"/>
              <a:t> </a:t>
            </a:r>
            <a:r>
              <a:rPr lang="en-US" b="1" dirty="0"/>
              <a:t>Model Uncertainty Reduction</a:t>
            </a:r>
            <a:r>
              <a:rPr lang="en-US" dirty="0"/>
              <a:t>: </a:t>
            </a:r>
          </a:p>
          <a:p>
            <a:pPr lvl="0"/>
            <a:r>
              <a:rPr lang="en-US" dirty="0"/>
              <a:t>Assessing vertical level sensitivity can help identify optimal configurations for ICON-LAM, improving accuracy in temperature, wind, and precipitation profiles.</a:t>
            </a:r>
          </a:p>
          <a:p>
            <a:pPr lvl="0"/>
            <a:r>
              <a:rPr lang="el-GR" dirty="0"/>
              <a:t> </a:t>
            </a:r>
            <a:r>
              <a:rPr lang="en-US" b="1" dirty="0"/>
              <a:t>Regional Forecasting Applications</a:t>
            </a:r>
            <a:r>
              <a:rPr lang="en-US" dirty="0"/>
              <a:t>: </a:t>
            </a:r>
          </a:p>
          <a:p>
            <a:pPr lvl="0"/>
            <a:r>
              <a:rPr lang="en-US" dirty="0"/>
              <a:t>Enhanced vertical resolution may improve short-term weather forecasting in Greece, benefiting sectors like agriculture, tourism, and disaster preparedness.</a:t>
            </a:r>
            <a:endParaRPr lang="el-GR" dirty="0"/>
          </a:p>
          <a:p>
            <a:pPr lvl="0"/>
            <a:r>
              <a:rPr lang="el-GR" dirty="0"/>
              <a:t> </a:t>
            </a:r>
            <a:r>
              <a:rPr lang="en-US" b="1" dirty="0"/>
              <a:t>Contribution to Broader Scientific Goals</a:t>
            </a:r>
            <a:r>
              <a:rPr lang="en-US" dirty="0"/>
              <a:t>: </a:t>
            </a:r>
          </a:p>
          <a:p>
            <a:pPr lvl="0"/>
            <a:r>
              <a:rPr lang="en-US" dirty="0"/>
              <a:t>Results can inform best practices for ICON-LAM deployment in other regions and refine parameterization schemes in limited-area models.</a:t>
            </a:r>
            <a:endParaRPr lang="el-GR" sz="1350" dirty="0"/>
          </a:p>
        </p:txBody>
      </p:sp>
      <p:pic>
        <p:nvPicPr>
          <p:cNvPr id="4" name="Picture 2" descr="http://www.cosmo-model.org/images/logo2nd.gif">
            <a:extLst>
              <a:ext uri="{FF2B5EF4-FFF2-40B4-BE49-F238E27FC236}">
                <a16:creationId xmlns="" xmlns:a16="http://schemas.microsoft.com/office/drawing/2014/main" id="{3791B472-B9F0-446B-910D-1A4E6A23D061}"/>
              </a:ext>
            </a:extLst>
          </p:cNvPr>
          <p:cNvPicPr>
            <a:picLocks noChangeAspect="1" noChangeArrowheads="1"/>
          </p:cNvPicPr>
          <p:nvPr/>
        </p:nvPicPr>
        <p:blipFill>
          <a:blip r:embed="rId2"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5" name="Picture 4" descr="ΕΜΥ, Εθνική Μετεωρολογική Υπηρεσία - Δελτία Καιρού, Προγνώσεις">
            <a:extLst>
              <a:ext uri="{FF2B5EF4-FFF2-40B4-BE49-F238E27FC236}">
                <a16:creationId xmlns="" xmlns:a16="http://schemas.microsoft.com/office/drawing/2014/main" id="{A37C4960-24EA-449B-A268-B548841F8B19}"/>
              </a:ext>
            </a:extLst>
          </p:cNvPr>
          <p:cNvPicPr>
            <a:picLocks noChangeAspect="1" noChangeArrowheads="1"/>
          </p:cNvPicPr>
          <p:nvPr/>
        </p:nvPicPr>
        <p:blipFill>
          <a:blip r:embed="rId3"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7" name="TextBox 11">
            <a:extLst>
              <a:ext uri="{FF2B5EF4-FFF2-40B4-BE49-F238E27FC236}">
                <a16:creationId xmlns="" xmlns:a16="http://schemas.microsoft.com/office/drawing/2014/main" id="{9E471C41-A3DD-4597-A467-5C50752E0205}"/>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l-GR" sz="1400" dirty="0"/>
              <a:t>0</a:t>
            </a:r>
            <a:r>
              <a:rPr lang="en-US" sz="1400" dirty="0"/>
              <a:t>6</a:t>
            </a:r>
            <a:endParaRPr lang="el-GR" sz="1400" dirty="0"/>
          </a:p>
        </p:txBody>
      </p:sp>
      <p:sp>
        <p:nvSpPr>
          <p:cNvPr id="8" name="TextBox 9">
            <a:extLst>
              <a:ext uri="{FF2B5EF4-FFF2-40B4-BE49-F238E27FC236}">
                <a16:creationId xmlns="" xmlns:a16="http://schemas.microsoft.com/office/drawing/2014/main" id="{44B623DF-ACF8-454C-9377-05E2D6D3AFE0}"/>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3812194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1 - Εικόνα" descr="hsurf_cams.png">
            <a:extLst>
              <a:ext uri="{FF2B5EF4-FFF2-40B4-BE49-F238E27FC236}">
                <a16:creationId xmlns="" xmlns:a16="http://schemas.microsoft.com/office/drawing/2014/main" id="{EC4DE576-E70C-4FE4-8345-DDA93996F583}"/>
              </a:ext>
            </a:extLst>
          </p:cNvPr>
          <p:cNvPicPr>
            <a:picLocks noChangeAspect="1"/>
          </p:cNvPicPr>
          <p:nvPr/>
        </p:nvPicPr>
        <p:blipFill rotWithShape="1">
          <a:blip r:embed="rId3" cstate="print"/>
          <a:srcRect l="4241" t="4892" r="2685" b="11795"/>
          <a:stretch/>
        </p:blipFill>
        <p:spPr>
          <a:xfrm>
            <a:off x="145984" y="2101515"/>
            <a:ext cx="4697562" cy="3248314"/>
          </a:xfrm>
          <a:prstGeom prst="rect">
            <a:avLst/>
          </a:prstGeom>
        </p:spPr>
      </p:pic>
      <p:grpSp>
        <p:nvGrpSpPr>
          <p:cNvPr id="5" name="Group 4">
            <a:extLst>
              <a:ext uri="{FF2B5EF4-FFF2-40B4-BE49-F238E27FC236}">
                <a16:creationId xmlns="" xmlns:a16="http://schemas.microsoft.com/office/drawing/2014/main" id="{D3122729-209C-49BE-8D3F-28DD76848BFB}"/>
              </a:ext>
            </a:extLst>
          </p:cNvPr>
          <p:cNvGrpSpPr/>
          <p:nvPr/>
        </p:nvGrpSpPr>
        <p:grpSpPr>
          <a:xfrm>
            <a:off x="4835983" y="2163511"/>
            <a:ext cx="4121523" cy="2994270"/>
            <a:chOff x="4852025" y="2163511"/>
            <a:chExt cx="4121523" cy="2994270"/>
          </a:xfrm>
        </p:grpSpPr>
        <p:pic>
          <p:nvPicPr>
            <p:cNvPr id="2" name="Εικόνα 1"/>
            <p:cNvPicPr>
              <a:picLocks noChangeAspect="1"/>
            </p:cNvPicPr>
            <p:nvPr/>
          </p:nvPicPr>
          <p:blipFill rotWithShape="1">
            <a:blip r:embed="rId4" cstate="print">
              <a:extLst>
                <a:ext uri="{28A0092B-C50C-407E-A947-70E740481C1C}">
                  <a14:useLocalDpi xmlns="" xmlns:a14="http://schemas.microsoft.com/office/drawing/2010/main" val="0"/>
                </a:ext>
              </a:extLst>
            </a:blip>
            <a:srcRect l="4310" t="2867" r="3957" b="10973"/>
            <a:stretch/>
          </p:blipFill>
          <p:spPr>
            <a:xfrm>
              <a:off x="4852025" y="2304853"/>
              <a:ext cx="3931920" cy="2852928"/>
            </a:xfrm>
            <a:prstGeom prst="rect">
              <a:avLst/>
            </a:prstGeom>
          </p:spPr>
        </p:pic>
        <p:sp>
          <p:nvSpPr>
            <p:cNvPr id="6" name="Multiplication Sign 5">
              <a:extLst>
                <a:ext uri="{FF2B5EF4-FFF2-40B4-BE49-F238E27FC236}">
                  <a16:creationId xmlns="" xmlns:a16="http://schemas.microsoft.com/office/drawing/2014/main" id="{9FF0B73E-96DB-4F8A-9B9D-699324E06C53}"/>
                </a:ext>
              </a:extLst>
            </p:cNvPr>
            <p:cNvSpPr/>
            <p:nvPr/>
          </p:nvSpPr>
          <p:spPr>
            <a:xfrm>
              <a:off x="5969763" y="3196109"/>
              <a:ext cx="134795" cy="121513"/>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00"/>
                </a:solidFill>
                <a:highlight>
                  <a:srgbClr val="FFFF00"/>
                </a:highlight>
              </a:endParaRPr>
            </a:p>
          </p:txBody>
        </p:sp>
        <p:sp>
          <p:nvSpPr>
            <p:cNvPr id="7" name="Multiplication Sign 6">
              <a:extLst>
                <a:ext uri="{FF2B5EF4-FFF2-40B4-BE49-F238E27FC236}">
                  <a16:creationId xmlns="" xmlns:a16="http://schemas.microsoft.com/office/drawing/2014/main" id="{7F4E8F7F-1FF4-40C9-8FEE-32398CB0553A}"/>
                </a:ext>
              </a:extLst>
            </p:cNvPr>
            <p:cNvSpPr/>
            <p:nvPr/>
          </p:nvSpPr>
          <p:spPr>
            <a:xfrm>
              <a:off x="6351315" y="3362118"/>
              <a:ext cx="134795" cy="121513"/>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Multiplication Sign 7">
              <a:extLst>
                <a:ext uri="{FF2B5EF4-FFF2-40B4-BE49-F238E27FC236}">
                  <a16:creationId xmlns="" xmlns:a16="http://schemas.microsoft.com/office/drawing/2014/main" id="{1EED605C-9CAA-4C1C-A5FF-367B5AC54B37}"/>
                </a:ext>
              </a:extLst>
            </p:cNvPr>
            <p:cNvSpPr/>
            <p:nvPr/>
          </p:nvSpPr>
          <p:spPr>
            <a:xfrm>
              <a:off x="6093508" y="3346501"/>
              <a:ext cx="134795" cy="121513"/>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Multiplication Sign 8">
              <a:extLst>
                <a:ext uri="{FF2B5EF4-FFF2-40B4-BE49-F238E27FC236}">
                  <a16:creationId xmlns="" xmlns:a16="http://schemas.microsoft.com/office/drawing/2014/main" id="{1CAA7FFA-9A08-45C8-A482-066A4BE6BB48}"/>
                </a:ext>
              </a:extLst>
            </p:cNvPr>
            <p:cNvSpPr/>
            <p:nvPr/>
          </p:nvSpPr>
          <p:spPr>
            <a:xfrm>
              <a:off x="5959550" y="3479483"/>
              <a:ext cx="134795" cy="121513"/>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TextBox 24">
              <a:extLst>
                <a:ext uri="{FF2B5EF4-FFF2-40B4-BE49-F238E27FC236}">
                  <a16:creationId xmlns="" xmlns:a16="http://schemas.microsoft.com/office/drawing/2014/main" id="{9979991A-9616-4902-8253-04127B08A2F3}"/>
                </a:ext>
              </a:extLst>
            </p:cNvPr>
            <p:cNvSpPr txBox="1"/>
            <p:nvPr/>
          </p:nvSpPr>
          <p:spPr>
            <a:xfrm>
              <a:off x="6099771" y="3195952"/>
              <a:ext cx="1162498" cy="213585"/>
            </a:xfrm>
            <a:prstGeom prst="rect">
              <a:avLst/>
            </a:prstGeom>
            <a:noFill/>
          </p:spPr>
          <p:txBody>
            <a:bodyPr wrap="none" rtlCol="0">
              <a:spAutoFit/>
            </a:bodyPr>
            <a:lstStyle/>
            <a:p>
              <a:r>
                <a:rPr lang="en-US" sz="788" dirty="0" err="1"/>
                <a:t>Nea</a:t>
              </a:r>
              <a:r>
                <a:rPr lang="en-US" sz="788" dirty="0"/>
                <a:t> </a:t>
              </a:r>
              <a:r>
                <a:rPr lang="en-US" sz="788" dirty="0" err="1"/>
                <a:t>Aghialos</a:t>
              </a:r>
              <a:r>
                <a:rPr lang="en-US" sz="788" dirty="0"/>
                <a:t> (LG16665)</a:t>
              </a:r>
              <a:endParaRPr lang="en-US" sz="1013" dirty="0"/>
            </a:p>
          </p:txBody>
        </p:sp>
        <p:sp>
          <p:nvSpPr>
            <p:cNvPr id="26" name="TextBox 25">
              <a:extLst>
                <a:ext uri="{FF2B5EF4-FFF2-40B4-BE49-F238E27FC236}">
                  <a16:creationId xmlns="" xmlns:a16="http://schemas.microsoft.com/office/drawing/2014/main" id="{DBBC94F0-C90E-4A88-BB9E-F5DDD06D1611}"/>
                </a:ext>
              </a:extLst>
            </p:cNvPr>
            <p:cNvSpPr txBox="1"/>
            <p:nvPr/>
          </p:nvSpPr>
          <p:spPr>
            <a:xfrm>
              <a:off x="5829741" y="3059521"/>
              <a:ext cx="869149" cy="213585"/>
            </a:xfrm>
            <a:prstGeom prst="rect">
              <a:avLst/>
            </a:prstGeom>
            <a:noFill/>
          </p:spPr>
          <p:txBody>
            <a:bodyPr wrap="none" rtlCol="0">
              <a:spAutoFit/>
            </a:bodyPr>
            <a:lstStyle/>
            <a:p>
              <a:r>
                <a:rPr lang="en-US" sz="788" dirty="0"/>
                <a:t>Larisa (LG16648)</a:t>
              </a:r>
              <a:endParaRPr lang="en-US" sz="1013" dirty="0"/>
            </a:p>
          </p:txBody>
        </p:sp>
        <p:sp>
          <p:nvSpPr>
            <p:cNvPr id="27" name="TextBox 26">
              <a:extLst>
                <a:ext uri="{FF2B5EF4-FFF2-40B4-BE49-F238E27FC236}">
                  <a16:creationId xmlns="" xmlns:a16="http://schemas.microsoft.com/office/drawing/2014/main" id="{824841F4-3CC9-4E9D-9F0C-D240DB239AC7}"/>
                </a:ext>
              </a:extLst>
            </p:cNvPr>
            <p:cNvSpPr txBox="1"/>
            <p:nvPr/>
          </p:nvSpPr>
          <p:spPr>
            <a:xfrm>
              <a:off x="6423807" y="3368431"/>
              <a:ext cx="944489" cy="213585"/>
            </a:xfrm>
            <a:prstGeom prst="rect">
              <a:avLst/>
            </a:prstGeom>
            <a:noFill/>
          </p:spPr>
          <p:txBody>
            <a:bodyPr wrap="none" rtlCol="0">
              <a:spAutoFit/>
            </a:bodyPr>
            <a:lstStyle/>
            <a:p>
              <a:r>
                <a:rPr lang="en-US" sz="788" dirty="0"/>
                <a:t>Skiathos (LG16684</a:t>
              </a:r>
              <a:endParaRPr lang="en-US" sz="1013" dirty="0"/>
            </a:p>
          </p:txBody>
        </p:sp>
        <p:sp>
          <p:nvSpPr>
            <p:cNvPr id="28" name="TextBox 27">
              <a:extLst>
                <a:ext uri="{FF2B5EF4-FFF2-40B4-BE49-F238E27FC236}">
                  <a16:creationId xmlns="" xmlns:a16="http://schemas.microsoft.com/office/drawing/2014/main" id="{4F3FA591-4B45-4A17-9753-1FC42B5929EB}"/>
                </a:ext>
              </a:extLst>
            </p:cNvPr>
            <p:cNvSpPr txBox="1"/>
            <p:nvPr/>
          </p:nvSpPr>
          <p:spPr>
            <a:xfrm>
              <a:off x="5512274" y="3533367"/>
              <a:ext cx="944489" cy="213585"/>
            </a:xfrm>
            <a:prstGeom prst="rect">
              <a:avLst/>
            </a:prstGeom>
            <a:noFill/>
          </p:spPr>
          <p:txBody>
            <a:bodyPr wrap="square" rtlCol="0">
              <a:spAutoFit/>
            </a:bodyPr>
            <a:lstStyle/>
            <a:p>
              <a:r>
                <a:rPr lang="en-US" sz="788" dirty="0"/>
                <a:t>Lamia (LG16675)</a:t>
              </a:r>
              <a:endParaRPr lang="en-US" sz="1013" dirty="0"/>
            </a:p>
          </p:txBody>
        </p:sp>
        <p:sp>
          <p:nvSpPr>
            <p:cNvPr id="41" name="TextBox 40">
              <a:extLst>
                <a:ext uri="{FF2B5EF4-FFF2-40B4-BE49-F238E27FC236}">
                  <a16:creationId xmlns="" xmlns:a16="http://schemas.microsoft.com/office/drawing/2014/main" id="{00103CCD-F961-407A-88B6-FA3AEAEF6592}"/>
                </a:ext>
              </a:extLst>
            </p:cNvPr>
            <p:cNvSpPr txBox="1"/>
            <p:nvPr/>
          </p:nvSpPr>
          <p:spPr>
            <a:xfrm>
              <a:off x="6474203" y="2163511"/>
              <a:ext cx="2499345" cy="248209"/>
            </a:xfrm>
            <a:prstGeom prst="rect">
              <a:avLst/>
            </a:prstGeom>
            <a:noFill/>
          </p:spPr>
          <p:txBody>
            <a:bodyPr wrap="square" rtlCol="0">
              <a:spAutoFit/>
            </a:bodyPr>
            <a:lstStyle/>
            <a:p>
              <a:r>
                <a:rPr lang="en-US" sz="1013" dirty="0"/>
                <a:t>Stations most affected by storm “Daniel”</a:t>
              </a:r>
            </a:p>
          </p:txBody>
        </p:sp>
        <p:sp>
          <p:nvSpPr>
            <p:cNvPr id="42" name="Multiplication Sign 41">
              <a:extLst>
                <a:ext uri="{FF2B5EF4-FFF2-40B4-BE49-F238E27FC236}">
                  <a16:creationId xmlns="" xmlns:a16="http://schemas.microsoft.com/office/drawing/2014/main" id="{A7EFCAAF-2B54-41E2-9F3A-3A98D30A67B3}"/>
                </a:ext>
              </a:extLst>
            </p:cNvPr>
            <p:cNvSpPr/>
            <p:nvPr/>
          </p:nvSpPr>
          <p:spPr>
            <a:xfrm>
              <a:off x="6423342" y="2224300"/>
              <a:ext cx="134795" cy="121513"/>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6" name="TextBox 15">
              <a:extLst>
                <a:ext uri="{FF2B5EF4-FFF2-40B4-BE49-F238E27FC236}">
                  <a16:creationId xmlns="" xmlns:a16="http://schemas.microsoft.com/office/drawing/2014/main" id="{DB6B79F7-BCA6-4434-9783-47EF5CA479FA}"/>
                </a:ext>
              </a:extLst>
            </p:cNvPr>
            <p:cNvSpPr txBox="1"/>
            <p:nvPr/>
          </p:nvSpPr>
          <p:spPr>
            <a:xfrm>
              <a:off x="5093078" y="2163511"/>
              <a:ext cx="1270621" cy="248209"/>
            </a:xfrm>
            <a:prstGeom prst="rect">
              <a:avLst/>
            </a:prstGeom>
            <a:noFill/>
          </p:spPr>
          <p:txBody>
            <a:bodyPr wrap="square" rtlCol="0">
              <a:spAutoFit/>
            </a:bodyPr>
            <a:lstStyle/>
            <a:p>
              <a:pPr algn="ctr"/>
              <a:r>
                <a:rPr lang="en-US" sz="1013" dirty="0" err="1"/>
                <a:t>Radiosond</a:t>
              </a:r>
              <a:r>
                <a:rPr lang="en-US" sz="1013" dirty="0"/>
                <a:t> Stations</a:t>
              </a:r>
            </a:p>
          </p:txBody>
        </p:sp>
        <p:sp>
          <p:nvSpPr>
            <p:cNvPr id="3" name="Flowchart: Summing Junction 2">
              <a:extLst>
                <a:ext uri="{FF2B5EF4-FFF2-40B4-BE49-F238E27FC236}">
                  <a16:creationId xmlns="" xmlns:a16="http://schemas.microsoft.com/office/drawing/2014/main" id="{C2EAC37E-C79F-4B71-8C93-49599DD90145}"/>
                </a:ext>
              </a:extLst>
            </p:cNvPr>
            <p:cNvSpPr>
              <a:spLocks noChangeAspect="1"/>
            </p:cNvSpPr>
            <p:nvPr/>
          </p:nvSpPr>
          <p:spPr>
            <a:xfrm>
              <a:off x="6159519" y="2834281"/>
              <a:ext cx="108342" cy="109728"/>
            </a:xfrm>
            <a:prstGeom prst="flowChartSummingJunc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umming Junction 18">
              <a:extLst>
                <a:ext uri="{FF2B5EF4-FFF2-40B4-BE49-F238E27FC236}">
                  <a16:creationId xmlns="" xmlns:a16="http://schemas.microsoft.com/office/drawing/2014/main" id="{4AE77018-5D5B-4C3A-AE45-0A03E8ACC956}"/>
                </a:ext>
              </a:extLst>
            </p:cNvPr>
            <p:cNvSpPr>
              <a:spLocks noChangeAspect="1"/>
            </p:cNvSpPr>
            <p:nvPr/>
          </p:nvSpPr>
          <p:spPr>
            <a:xfrm>
              <a:off x="6464319" y="3862981"/>
              <a:ext cx="108342" cy="109728"/>
            </a:xfrm>
            <a:prstGeom prst="flowChartSummingJunc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a:extLst>
                <a:ext uri="{FF2B5EF4-FFF2-40B4-BE49-F238E27FC236}">
                  <a16:creationId xmlns="" xmlns:a16="http://schemas.microsoft.com/office/drawing/2014/main" id="{4AC54F3F-CCF4-4BB5-A8D3-19047FAA8FA5}"/>
                </a:ext>
              </a:extLst>
            </p:cNvPr>
            <p:cNvSpPr>
              <a:spLocks noChangeAspect="1"/>
            </p:cNvSpPr>
            <p:nvPr/>
          </p:nvSpPr>
          <p:spPr>
            <a:xfrm>
              <a:off x="6969144" y="4739281"/>
              <a:ext cx="108342" cy="109728"/>
            </a:xfrm>
            <a:prstGeom prst="flowChartSummingJunc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a:extLst>
                <a:ext uri="{FF2B5EF4-FFF2-40B4-BE49-F238E27FC236}">
                  <a16:creationId xmlns="" xmlns:a16="http://schemas.microsoft.com/office/drawing/2014/main" id="{17A8DC42-2809-4C59-BBCB-D783C2A21B86}"/>
                </a:ext>
              </a:extLst>
            </p:cNvPr>
            <p:cNvSpPr>
              <a:spLocks noChangeAspect="1"/>
            </p:cNvSpPr>
            <p:nvPr/>
          </p:nvSpPr>
          <p:spPr>
            <a:xfrm>
              <a:off x="5092719" y="2215156"/>
              <a:ext cx="108342" cy="109728"/>
            </a:xfrm>
            <a:prstGeom prst="flowChartSummingJunc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F6ED4F9F-78F1-46D6-8B10-4E66ED6FEAA0}"/>
                </a:ext>
              </a:extLst>
            </p:cNvPr>
            <p:cNvSpPr txBox="1"/>
            <p:nvPr/>
          </p:nvSpPr>
          <p:spPr>
            <a:xfrm>
              <a:off x="6223530" y="2792007"/>
              <a:ext cx="1132041" cy="213585"/>
            </a:xfrm>
            <a:prstGeom prst="rect">
              <a:avLst/>
            </a:prstGeom>
            <a:noFill/>
          </p:spPr>
          <p:txBody>
            <a:bodyPr wrap="none" rtlCol="0">
              <a:spAutoFit/>
            </a:bodyPr>
            <a:lstStyle/>
            <a:p>
              <a:r>
                <a:rPr lang="en-US" sz="788" dirty="0"/>
                <a:t>Thessaloniki (LG16622)</a:t>
              </a:r>
              <a:endParaRPr lang="en-US" sz="1013" dirty="0"/>
            </a:p>
          </p:txBody>
        </p:sp>
        <p:sp>
          <p:nvSpPr>
            <p:cNvPr id="24" name="TextBox 23">
              <a:extLst>
                <a:ext uri="{FF2B5EF4-FFF2-40B4-BE49-F238E27FC236}">
                  <a16:creationId xmlns="" xmlns:a16="http://schemas.microsoft.com/office/drawing/2014/main" id="{4558EF0B-4A3F-413C-A628-AB69239BBE45}"/>
                </a:ext>
              </a:extLst>
            </p:cNvPr>
            <p:cNvSpPr txBox="1"/>
            <p:nvPr/>
          </p:nvSpPr>
          <p:spPr>
            <a:xfrm>
              <a:off x="6079827" y="3928471"/>
              <a:ext cx="963725" cy="213585"/>
            </a:xfrm>
            <a:prstGeom prst="rect">
              <a:avLst/>
            </a:prstGeom>
            <a:noFill/>
          </p:spPr>
          <p:txBody>
            <a:bodyPr wrap="none" rtlCol="0">
              <a:spAutoFit/>
            </a:bodyPr>
            <a:lstStyle/>
            <a:p>
              <a:r>
                <a:rPr lang="en-US" sz="788" dirty="0" err="1"/>
                <a:t>Helliniko</a:t>
              </a:r>
              <a:r>
                <a:rPr lang="en-US" sz="788" dirty="0"/>
                <a:t>(LG16716)</a:t>
              </a:r>
              <a:endParaRPr lang="en-US" sz="1013" dirty="0"/>
            </a:p>
          </p:txBody>
        </p:sp>
        <p:sp>
          <p:nvSpPr>
            <p:cNvPr id="31" name="TextBox 30">
              <a:extLst>
                <a:ext uri="{FF2B5EF4-FFF2-40B4-BE49-F238E27FC236}">
                  <a16:creationId xmlns="" xmlns:a16="http://schemas.microsoft.com/office/drawing/2014/main" id="{7C6E918C-3E79-49BC-9DA3-5C2EA41B6AB1}"/>
                </a:ext>
              </a:extLst>
            </p:cNvPr>
            <p:cNvSpPr txBox="1"/>
            <p:nvPr/>
          </p:nvSpPr>
          <p:spPr>
            <a:xfrm>
              <a:off x="6375930" y="4572912"/>
              <a:ext cx="949299" cy="213585"/>
            </a:xfrm>
            <a:prstGeom prst="rect">
              <a:avLst/>
            </a:prstGeom>
            <a:noFill/>
          </p:spPr>
          <p:txBody>
            <a:bodyPr wrap="none" rtlCol="0">
              <a:spAutoFit/>
            </a:bodyPr>
            <a:lstStyle/>
            <a:p>
              <a:r>
                <a:rPr lang="en-US" sz="788" dirty="0" err="1"/>
                <a:t>Heraklio</a:t>
              </a:r>
              <a:r>
                <a:rPr lang="en-US" sz="788" dirty="0"/>
                <a:t>(LG16754)</a:t>
              </a:r>
              <a:endParaRPr lang="en-US" sz="1013" dirty="0"/>
            </a:p>
          </p:txBody>
        </p:sp>
      </p:grpSp>
      <p:sp>
        <p:nvSpPr>
          <p:cNvPr id="10" name="Rectangle 9">
            <a:extLst>
              <a:ext uri="{FF2B5EF4-FFF2-40B4-BE49-F238E27FC236}">
                <a16:creationId xmlns="" xmlns:a16="http://schemas.microsoft.com/office/drawing/2014/main" id="{C3DE57C6-DA95-4C0C-8747-21F831A6CA3D}"/>
              </a:ext>
            </a:extLst>
          </p:cNvPr>
          <p:cNvSpPr/>
          <p:nvPr/>
        </p:nvSpPr>
        <p:spPr>
          <a:xfrm>
            <a:off x="1812758" y="3383280"/>
            <a:ext cx="118872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 xmlns:a16="http://schemas.microsoft.com/office/drawing/2014/main" id="{957D253D-C891-455A-AA51-5C4E1FE1CE79}"/>
              </a:ext>
            </a:extLst>
          </p:cNvPr>
          <p:cNvCxnSpPr/>
          <p:nvPr/>
        </p:nvCxnSpPr>
        <p:spPr>
          <a:xfrm>
            <a:off x="3001478" y="3928471"/>
            <a:ext cx="2075199" cy="0"/>
          </a:xfrm>
          <a:prstGeom prst="straightConnector1">
            <a:avLst/>
          </a:prstGeom>
          <a:ln w="952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DBE8C771-D929-4C84-9764-2A40D19B5E10}"/>
              </a:ext>
            </a:extLst>
          </p:cNvPr>
          <p:cNvSpPr txBox="1"/>
          <p:nvPr/>
        </p:nvSpPr>
        <p:spPr>
          <a:xfrm>
            <a:off x="1287381" y="1646107"/>
            <a:ext cx="2040943" cy="461665"/>
          </a:xfrm>
          <a:prstGeom prst="rect">
            <a:avLst/>
          </a:prstGeom>
          <a:noFill/>
        </p:spPr>
        <p:txBody>
          <a:bodyPr wrap="none" rtlCol="0">
            <a:spAutoFit/>
          </a:bodyPr>
          <a:lstStyle/>
          <a:p>
            <a:r>
              <a:rPr lang="en-US" sz="2400" dirty="0"/>
              <a:t>Model Domain</a:t>
            </a:r>
          </a:p>
        </p:txBody>
      </p:sp>
      <p:sp>
        <p:nvSpPr>
          <p:cNvPr id="33" name="TextBox 32">
            <a:extLst>
              <a:ext uri="{FF2B5EF4-FFF2-40B4-BE49-F238E27FC236}">
                <a16:creationId xmlns="" xmlns:a16="http://schemas.microsoft.com/office/drawing/2014/main" id="{58E16E87-F3FB-4C38-8316-20F8647BB37E}"/>
              </a:ext>
            </a:extLst>
          </p:cNvPr>
          <p:cNvSpPr txBox="1"/>
          <p:nvPr/>
        </p:nvSpPr>
        <p:spPr>
          <a:xfrm>
            <a:off x="5374115" y="1630059"/>
            <a:ext cx="3121367" cy="461665"/>
          </a:xfrm>
          <a:prstGeom prst="rect">
            <a:avLst/>
          </a:prstGeom>
          <a:noFill/>
        </p:spPr>
        <p:txBody>
          <a:bodyPr wrap="none" rtlCol="0">
            <a:spAutoFit/>
          </a:bodyPr>
          <a:lstStyle/>
          <a:p>
            <a:r>
              <a:rPr lang="en-US" sz="2400" dirty="0"/>
              <a:t>HNMS Station Positions</a:t>
            </a:r>
          </a:p>
        </p:txBody>
      </p:sp>
      <p:pic>
        <p:nvPicPr>
          <p:cNvPr id="29" name="Picture 2" descr="http://www.cosmo-model.org/images/logo2nd.gif">
            <a:extLst>
              <a:ext uri="{FF2B5EF4-FFF2-40B4-BE49-F238E27FC236}">
                <a16:creationId xmlns="" xmlns:a16="http://schemas.microsoft.com/office/drawing/2014/main" id="{CBAC4350-33A1-487A-A111-931A1425A751}"/>
              </a:ext>
            </a:extLst>
          </p:cNvPr>
          <p:cNvPicPr>
            <a:picLocks noChangeAspect="1" noChangeArrowheads="1"/>
          </p:cNvPicPr>
          <p:nvPr/>
        </p:nvPicPr>
        <p:blipFill>
          <a:blip r:embed="rId5"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34" name="Picture 33" descr="ΕΜΥ, Εθνική Μετεωρολογική Υπηρεσία - Δελτία Καιρού, Προγνώσεις">
            <a:extLst>
              <a:ext uri="{FF2B5EF4-FFF2-40B4-BE49-F238E27FC236}">
                <a16:creationId xmlns="" xmlns:a16="http://schemas.microsoft.com/office/drawing/2014/main" id="{99365DD3-CBE4-41BC-929E-CC47CF8799C3}"/>
              </a:ext>
            </a:extLst>
          </p:cNvPr>
          <p:cNvPicPr>
            <a:picLocks noChangeAspect="1" noChangeArrowheads="1"/>
          </p:cNvPicPr>
          <p:nvPr/>
        </p:nvPicPr>
        <p:blipFill>
          <a:blip r:embed="rId6"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36" name="TextBox 11">
            <a:extLst>
              <a:ext uri="{FF2B5EF4-FFF2-40B4-BE49-F238E27FC236}">
                <a16:creationId xmlns="" xmlns:a16="http://schemas.microsoft.com/office/drawing/2014/main" id="{A43DEA64-29FE-48D8-998C-16BEFB4036B5}"/>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l-GR" sz="1400" dirty="0"/>
              <a:t>0</a:t>
            </a:r>
            <a:r>
              <a:rPr lang="en-US" sz="1400" dirty="0"/>
              <a:t>7</a:t>
            </a:r>
            <a:endParaRPr lang="el-GR" sz="1400" dirty="0"/>
          </a:p>
        </p:txBody>
      </p:sp>
      <p:sp>
        <p:nvSpPr>
          <p:cNvPr id="37" name="TextBox 9">
            <a:extLst>
              <a:ext uri="{FF2B5EF4-FFF2-40B4-BE49-F238E27FC236}">
                <a16:creationId xmlns="" xmlns:a16="http://schemas.microsoft.com/office/drawing/2014/main" id="{6FFF1FBF-5A8D-47BC-B423-DA6A20D4145E}"/>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3672177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88261" y="766966"/>
            <a:ext cx="8754034" cy="3416320"/>
          </a:xfrm>
          <a:prstGeom prst="rect">
            <a:avLst/>
          </a:prstGeom>
          <a:noFill/>
        </p:spPr>
        <p:txBody>
          <a:bodyPr wrap="square" rtlCol="0">
            <a:spAutoFit/>
          </a:bodyPr>
          <a:lstStyle/>
          <a:p>
            <a:pPr marL="285750" indent="-285750">
              <a:spcAft>
                <a:spcPts val="600"/>
              </a:spcAft>
              <a:buClr>
                <a:schemeClr val="accent5">
                  <a:lumMod val="50000"/>
                </a:schemeClr>
              </a:buClr>
              <a:buFont typeface="Wingdings" panose="05000000000000000000" pitchFamily="2" charset="2"/>
              <a:buChar char="q"/>
            </a:pPr>
            <a:r>
              <a:rPr lang="en-US" sz="1600" dirty="0"/>
              <a:t>Horizontal grid: </a:t>
            </a:r>
            <a:r>
              <a:rPr lang="en-US" sz="1600" b="1" dirty="0"/>
              <a:t>R2B10</a:t>
            </a:r>
            <a:r>
              <a:rPr lang="en-US" sz="1600" dirty="0"/>
              <a:t> </a:t>
            </a:r>
            <a:r>
              <a:rPr lang="en-US" sz="1600" b="1" dirty="0"/>
              <a:t>~ 2,5km (1621x1061 grid Lon/Lat points)</a:t>
            </a:r>
          </a:p>
          <a:p>
            <a:pPr marL="285750" indent="-285750">
              <a:spcAft>
                <a:spcPts val="600"/>
              </a:spcAft>
              <a:buClr>
                <a:schemeClr val="accent5">
                  <a:lumMod val="50000"/>
                </a:schemeClr>
              </a:buClr>
              <a:buFont typeface="Wingdings" panose="05000000000000000000" pitchFamily="2" charset="2"/>
              <a:buChar char="q"/>
            </a:pPr>
            <a:r>
              <a:rPr lang="en-US" sz="1600" dirty="0"/>
              <a:t>Model time step: </a:t>
            </a:r>
            <a:r>
              <a:rPr lang="en-US" sz="1600" b="1" dirty="0" err="1"/>
              <a:t>dtime</a:t>
            </a:r>
            <a:r>
              <a:rPr lang="en-US" sz="1600" b="1" dirty="0"/>
              <a:t> = 24 s</a:t>
            </a:r>
            <a:endParaRPr lang="en-US" sz="1600" dirty="0"/>
          </a:p>
          <a:p>
            <a:pPr marL="285750" indent="-285750">
              <a:spcAft>
                <a:spcPts val="600"/>
              </a:spcAft>
              <a:buClr>
                <a:schemeClr val="accent5">
                  <a:lumMod val="50000"/>
                </a:schemeClr>
              </a:buClr>
              <a:buFont typeface="Wingdings" panose="05000000000000000000" pitchFamily="2" charset="2"/>
              <a:buChar char="q"/>
            </a:pPr>
            <a:r>
              <a:rPr lang="en-US" sz="1600" dirty="0"/>
              <a:t>Convection parameterization scheme</a:t>
            </a:r>
            <a:r>
              <a:rPr lang="en-US" sz="1600" b="1" dirty="0"/>
              <a:t>:</a:t>
            </a:r>
            <a:r>
              <a:rPr lang="en-US" sz="1600" dirty="0"/>
              <a:t> </a:t>
            </a:r>
            <a:r>
              <a:rPr lang="en-US" sz="1600" b="1" dirty="0" err="1"/>
              <a:t>inwp_convection</a:t>
            </a:r>
            <a:r>
              <a:rPr lang="en-US" sz="1600" b="1" dirty="0"/>
              <a:t> = 1 (</a:t>
            </a:r>
            <a:r>
              <a:rPr lang="en-US" sz="1600" b="1" dirty="0" err="1"/>
              <a:t>Tiedke</a:t>
            </a:r>
            <a:r>
              <a:rPr lang="en-US" sz="1600" b="1" dirty="0"/>
              <a:t>)                                                         ! </a:t>
            </a:r>
            <a:r>
              <a:rPr lang="en-US" sz="1600" dirty="0"/>
              <a:t>It might be considered experimenting with turning off deep convection parameterization </a:t>
            </a:r>
            <a:r>
              <a:rPr lang="en-US" sz="1600" b="1" dirty="0"/>
              <a:t>(</a:t>
            </a:r>
            <a:r>
              <a:rPr lang="en-US" sz="1600" b="1" dirty="0" err="1"/>
              <a:t>inwp_convection</a:t>
            </a:r>
            <a:r>
              <a:rPr lang="en-US" sz="1600" b="1" dirty="0"/>
              <a:t> = 0) </a:t>
            </a:r>
            <a:r>
              <a:rPr lang="en-US" sz="1600" dirty="0"/>
              <a:t>to allow explicit convection.</a:t>
            </a:r>
            <a:endParaRPr lang="en-US" sz="1600" b="1" dirty="0"/>
          </a:p>
          <a:p>
            <a:pPr marL="285750" indent="-285750">
              <a:spcAft>
                <a:spcPts val="600"/>
              </a:spcAft>
              <a:buClr>
                <a:schemeClr val="accent5">
                  <a:lumMod val="50000"/>
                </a:schemeClr>
              </a:buClr>
              <a:buFont typeface="Wingdings" panose="05000000000000000000" pitchFamily="2" charset="2"/>
              <a:buChar char="q"/>
            </a:pPr>
            <a:r>
              <a:rPr lang="en-US" sz="1600" dirty="0"/>
              <a:t>Time interval for calling the convection parameterization scheme: </a:t>
            </a:r>
            <a:r>
              <a:rPr lang="en-US" sz="1600" b="1" dirty="0" err="1"/>
              <a:t>dt_conv</a:t>
            </a:r>
            <a:r>
              <a:rPr lang="en-US" sz="1600" b="1" dirty="0"/>
              <a:t>  = 120 s</a:t>
            </a:r>
            <a:endParaRPr lang="en-US" sz="1600" dirty="0"/>
          </a:p>
          <a:p>
            <a:pPr marL="285750" indent="-285750">
              <a:spcAft>
                <a:spcPts val="600"/>
              </a:spcAft>
              <a:buClr>
                <a:schemeClr val="accent5">
                  <a:lumMod val="50000"/>
                </a:schemeClr>
              </a:buClr>
              <a:buFont typeface="Wingdings" panose="05000000000000000000" pitchFamily="2" charset="2"/>
              <a:buChar char="q"/>
            </a:pPr>
            <a:r>
              <a:rPr lang="en-US" sz="1600" dirty="0"/>
              <a:t>Time interval between successive lateral boundary condition updates: </a:t>
            </a:r>
            <a:r>
              <a:rPr lang="en-US" sz="1600" b="1" dirty="0" err="1"/>
              <a:t>dtime_latbc</a:t>
            </a:r>
            <a:r>
              <a:rPr lang="en-US" sz="1600" b="1" dirty="0"/>
              <a:t> = </a:t>
            </a:r>
            <a:r>
              <a:rPr lang="en-US" sz="1600" b="1" dirty="0" smtClean="0"/>
              <a:t>108</a:t>
            </a:r>
            <a:r>
              <a:rPr lang="en-US" sz="1600" b="1" dirty="0" smtClean="0"/>
              <a:t>00 </a:t>
            </a:r>
            <a:r>
              <a:rPr lang="en-US" sz="1600" b="1" dirty="0"/>
              <a:t>s</a:t>
            </a:r>
            <a:endParaRPr lang="en-US" sz="1600" dirty="0"/>
          </a:p>
          <a:p>
            <a:pPr marL="285750" indent="-285750">
              <a:spcAft>
                <a:spcPts val="600"/>
              </a:spcAft>
              <a:buClr>
                <a:schemeClr val="accent5">
                  <a:lumMod val="50000"/>
                </a:schemeClr>
              </a:buClr>
              <a:buFont typeface="Wingdings" panose="05000000000000000000" pitchFamily="2" charset="2"/>
              <a:buChar char="q"/>
            </a:pPr>
            <a:r>
              <a:rPr lang="en-US" sz="1600" dirty="0"/>
              <a:t>Time interval for calling the radiation scheme: </a:t>
            </a:r>
            <a:r>
              <a:rPr lang="en-US" sz="1600" b="1" dirty="0" err="1"/>
              <a:t>dt_rad</a:t>
            </a:r>
            <a:r>
              <a:rPr lang="en-US" sz="1600" b="1" dirty="0"/>
              <a:t>  = 720 s</a:t>
            </a:r>
            <a:endParaRPr lang="en-US" sz="1600" dirty="0"/>
          </a:p>
          <a:p>
            <a:pPr marL="285750" indent="-285750">
              <a:spcAft>
                <a:spcPts val="600"/>
              </a:spcAft>
              <a:buClr>
                <a:schemeClr val="accent5">
                  <a:lumMod val="50000"/>
                </a:schemeClr>
              </a:buClr>
              <a:buFont typeface="Wingdings" panose="05000000000000000000" pitchFamily="2" charset="2"/>
              <a:buChar char="q"/>
            </a:pPr>
            <a:r>
              <a:rPr lang="en-US" sz="1600" dirty="0"/>
              <a:t>Minimum time scale for Rayleigh friction damping: </a:t>
            </a:r>
            <a:r>
              <a:rPr lang="en-US" sz="1600" b="1" dirty="0" err="1"/>
              <a:t>efdt_min_raylfric</a:t>
            </a:r>
            <a:r>
              <a:rPr lang="en-US" sz="1600" b="1" dirty="0"/>
              <a:t> = 7200 s</a:t>
            </a:r>
            <a:endParaRPr lang="en-US" sz="1600" dirty="0"/>
          </a:p>
          <a:p>
            <a:pPr marL="285750" indent="-285750">
              <a:spcAft>
                <a:spcPts val="600"/>
              </a:spcAft>
              <a:buClr>
                <a:schemeClr val="accent5">
                  <a:lumMod val="50000"/>
                </a:schemeClr>
              </a:buClr>
              <a:buFont typeface="Wingdings" panose="05000000000000000000" pitchFamily="2" charset="2"/>
              <a:buChar char="q"/>
            </a:pPr>
            <a:r>
              <a:rPr lang="en-US" sz="1600" dirty="0"/>
              <a:t>Time interval for calling the </a:t>
            </a:r>
            <a:r>
              <a:rPr lang="en-US" sz="1600" dirty="0" err="1"/>
              <a:t>subgrid</a:t>
            </a:r>
            <a:r>
              <a:rPr lang="en-US" sz="1600" dirty="0"/>
              <a:t>-scale orography (SSO) parameterization scheme: </a:t>
            </a:r>
            <a:r>
              <a:rPr lang="en-US" sz="1600" b="1" dirty="0" err="1"/>
              <a:t>dt_sso</a:t>
            </a:r>
            <a:r>
              <a:rPr lang="en-US" sz="1600" b="1" dirty="0"/>
              <a:t> = 120 s</a:t>
            </a:r>
            <a:endParaRPr lang="en-US" sz="1600" dirty="0"/>
          </a:p>
          <a:p>
            <a:pPr marL="285750" indent="-285750">
              <a:spcAft>
                <a:spcPts val="600"/>
              </a:spcAft>
              <a:buClr>
                <a:schemeClr val="accent5">
                  <a:lumMod val="50000"/>
                </a:schemeClr>
              </a:buClr>
              <a:buFont typeface="Wingdings" panose="05000000000000000000" pitchFamily="2" charset="2"/>
              <a:buChar char="q"/>
            </a:pPr>
            <a:r>
              <a:rPr lang="en-US" sz="1600" dirty="0"/>
              <a:t>Time interval for calling the gravity wave drag (GWD) parameterization scheme: </a:t>
            </a:r>
            <a:r>
              <a:rPr lang="en-US" sz="1600" b="1" dirty="0" err="1"/>
              <a:t>dt_gwd</a:t>
            </a:r>
            <a:r>
              <a:rPr lang="en-US" sz="1600" b="1" dirty="0"/>
              <a:t>    = 360 s</a:t>
            </a:r>
          </a:p>
        </p:txBody>
      </p:sp>
      <p:sp>
        <p:nvSpPr>
          <p:cNvPr id="3" name="TextBox 2">
            <a:extLst>
              <a:ext uri="{FF2B5EF4-FFF2-40B4-BE49-F238E27FC236}">
                <a16:creationId xmlns="" xmlns:a16="http://schemas.microsoft.com/office/drawing/2014/main" id="{38327A85-23CB-41BF-8E2A-896B1D51CACB}"/>
              </a:ext>
            </a:extLst>
          </p:cNvPr>
          <p:cNvSpPr txBox="1"/>
          <p:nvPr/>
        </p:nvSpPr>
        <p:spPr>
          <a:xfrm>
            <a:off x="2647898" y="342449"/>
            <a:ext cx="3153684" cy="461665"/>
          </a:xfrm>
          <a:prstGeom prst="rect">
            <a:avLst/>
          </a:prstGeom>
          <a:noFill/>
        </p:spPr>
        <p:txBody>
          <a:bodyPr wrap="none" rtlCol="0">
            <a:spAutoFit/>
          </a:bodyPr>
          <a:lstStyle/>
          <a:p>
            <a:r>
              <a:rPr lang="en-US" sz="2400" dirty="0"/>
              <a:t>Model Set-up highlights</a:t>
            </a:r>
          </a:p>
        </p:txBody>
      </p:sp>
      <p:graphicFrame>
        <p:nvGraphicFramePr>
          <p:cNvPr id="7" name="Table 6">
            <a:extLst>
              <a:ext uri="{FF2B5EF4-FFF2-40B4-BE49-F238E27FC236}">
                <a16:creationId xmlns="" xmlns:a16="http://schemas.microsoft.com/office/drawing/2014/main" id="{90E1D128-F7D9-47E3-A351-1C7F68C53D8F}"/>
              </a:ext>
            </a:extLst>
          </p:cNvPr>
          <p:cNvGraphicFramePr>
            <a:graphicFrameLocks noGrp="1"/>
          </p:cNvGraphicFramePr>
          <p:nvPr>
            <p:extLst>
              <p:ext uri="{D42A27DB-BD31-4B8C-83A1-F6EECF244321}">
                <p14:modId xmlns="" xmlns:p14="http://schemas.microsoft.com/office/powerpoint/2010/main" val="2126123937"/>
              </p:ext>
            </p:extLst>
          </p:nvPr>
        </p:nvGraphicFramePr>
        <p:xfrm>
          <a:off x="376519" y="4265580"/>
          <a:ext cx="8565776" cy="2130679"/>
        </p:xfrm>
        <a:graphic>
          <a:graphicData uri="http://schemas.openxmlformats.org/drawingml/2006/table">
            <a:tbl>
              <a:tblPr firstRow="1" firstCol="1" bandRow="1">
                <a:tableStyleId>{5C22544A-7EE6-4342-B048-85BDC9FD1C3A}</a:tableStyleId>
              </a:tblPr>
              <a:tblGrid>
                <a:gridCol w="1639400">
                  <a:extLst>
                    <a:ext uri="{9D8B030D-6E8A-4147-A177-3AD203B41FA5}">
                      <a16:colId xmlns="" xmlns:a16="http://schemas.microsoft.com/office/drawing/2014/main" val="3146144097"/>
                    </a:ext>
                  </a:extLst>
                </a:gridCol>
                <a:gridCol w="4071117">
                  <a:extLst>
                    <a:ext uri="{9D8B030D-6E8A-4147-A177-3AD203B41FA5}">
                      <a16:colId xmlns="" xmlns:a16="http://schemas.microsoft.com/office/drawing/2014/main" val="4030022153"/>
                    </a:ext>
                  </a:extLst>
                </a:gridCol>
                <a:gridCol w="2855259">
                  <a:extLst>
                    <a:ext uri="{9D8B030D-6E8A-4147-A177-3AD203B41FA5}">
                      <a16:colId xmlns="" xmlns:a16="http://schemas.microsoft.com/office/drawing/2014/main" val="3028959751"/>
                    </a:ext>
                  </a:extLst>
                </a:gridCol>
              </a:tblGrid>
              <a:tr h="0">
                <a:tc>
                  <a:txBody>
                    <a:bodyPr/>
                    <a:lstStyle/>
                    <a:p>
                      <a:pPr marL="0" marR="0" algn="ctr">
                        <a:lnSpc>
                          <a:spcPct val="107000"/>
                        </a:lnSpc>
                        <a:spcBef>
                          <a:spcPts val="0"/>
                        </a:spcBef>
                        <a:spcAft>
                          <a:spcPts val="0"/>
                        </a:spcAft>
                      </a:pPr>
                      <a:r>
                        <a:rPr lang="en-US" sz="1800" dirty="0">
                          <a:effectLst/>
                        </a:rPr>
                        <a:t>Vertical Levels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800">
                          <a:effectLst/>
                        </a:rPr>
                        <a:t>Suitability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800">
                          <a:effectLst/>
                        </a:rPr>
                        <a:t>Notes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 xmlns:a16="http://schemas.microsoft.com/office/drawing/2014/main" val="952222513"/>
                  </a:ext>
                </a:extLst>
              </a:tr>
              <a:tr h="0">
                <a:tc>
                  <a:txBody>
                    <a:bodyPr/>
                    <a:lstStyle/>
                    <a:p>
                      <a:pPr marL="0" marR="0" algn="ctr">
                        <a:lnSpc>
                          <a:spcPct val="107000"/>
                        </a:lnSpc>
                        <a:spcBef>
                          <a:spcPts val="0"/>
                        </a:spcBef>
                        <a:spcAft>
                          <a:spcPts val="0"/>
                        </a:spcAft>
                      </a:pPr>
                      <a:r>
                        <a:rPr lang="en-US" sz="1800" dirty="0">
                          <a:effectLst/>
                        </a:rPr>
                        <a:t>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800" dirty="0">
                          <a:effectLst/>
                        </a:rPr>
                        <a:t>✅ Standard Reference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800">
                          <a:effectLst/>
                        </a:rPr>
                        <a:t>Common in operational ICON setups like ICON-D2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 xmlns:a16="http://schemas.microsoft.com/office/drawing/2014/main" val="239027970"/>
                  </a:ext>
                </a:extLst>
              </a:tr>
              <a:tr h="0">
                <a:tc>
                  <a:txBody>
                    <a:bodyPr/>
                    <a:lstStyle/>
                    <a:p>
                      <a:pPr marL="0" marR="0" algn="ctr">
                        <a:lnSpc>
                          <a:spcPct val="107000"/>
                        </a:lnSpc>
                        <a:spcBef>
                          <a:spcPts val="0"/>
                        </a:spcBef>
                        <a:spcAft>
                          <a:spcPts val="0"/>
                        </a:spcAft>
                      </a:pPr>
                      <a:r>
                        <a:rPr lang="en-US" sz="1800" dirty="0">
                          <a:effectLst/>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800" dirty="0">
                          <a:effectLst/>
                        </a:rPr>
                        <a:t>✅ Stronger vertical detail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800">
                          <a:effectLst/>
                        </a:rPr>
                        <a:t>Useful for high-resolution convection and cloud studies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 xmlns:a16="http://schemas.microsoft.com/office/drawing/2014/main" val="2703158561"/>
                  </a:ext>
                </a:extLst>
              </a:tr>
              <a:tr h="0">
                <a:tc>
                  <a:txBody>
                    <a:bodyPr/>
                    <a:lstStyle/>
                    <a:p>
                      <a:pPr marL="0" marR="0" algn="ctr">
                        <a:lnSpc>
                          <a:spcPct val="107000"/>
                        </a:lnSpc>
                        <a:spcBef>
                          <a:spcPts val="0"/>
                        </a:spcBef>
                        <a:spcAft>
                          <a:spcPts val="0"/>
                        </a:spcAft>
                      </a:pPr>
                      <a:r>
                        <a:rPr lang="en-US" sz="1800" dirty="0">
                          <a:effectLst/>
                        </a:rPr>
                        <a:t>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800" dirty="0">
                          <a:effectLst/>
                        </a:rPr>
                        <a:t>✅ Excellent for upper-atmosphere studies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800" dirty="0">
                          <a:solidFill>
                            <a:srgbClr val="FF0000"/>
                          </a:solidFill>
                          <a:effectLst/>
                        </a:rPr>
                        <a:t>May require tuning of damping and physics schemes</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 xmlns:a16="http://schemas.microsoft.com/office/drawing/2014/main" val="1950077208"/>
                  </a:ext>
                </a:extLst>
              </a:tr>
            </a:tbl>
          </a:graphicData>
        </a:graphic>
      </p:graphicFrame>
      <p:pic>
        <p:nvPicPr>
          <p:cNvPr id="8" name="Picture 2" descr="http://www.cosmo-model.org/images/logo2nd.gif">
            <a:extLst>
              <a:ext uri="{FF2B5EF4-FFF2-40B4-BE49-F238E27FC236}">
                <a16:creationId xmlns="" xmlns:a16="http://schemas.microsoft.com/office/drawing/2014/main" id="{7EA35C1B-B0BC-476E-996E-C21B03434F2B}"/>
              </a:ext>
            </a:extLst>
          </p:cNvPr>
          <p:cNvPicPr>
            <a:picLocks noChangeAspect="1" noChangeArrowheads="1"/>
          </p:cNvPicPr>
          <p:nvPr/>
        </p:nvPicPr>
        <p:blipFill>
          <a:blip r:embed="rId2"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9" name="Picture 8" descr="ΕΜΥ, Εθνική Μετεωρολογική Υπηρεσία - Δελτία Καιρού, Προγνώσεις">
            <a:extLst>
              <a:ext uri="{FF2B5EF4-FFF2-40B4-BE49-F238E27FC236}">
                <a16:creationId xmlns="" xmlns:a16="http://schemas.microsoft.com/office/drawing/2014/main" id="{6337225B-D02B-4F19-BDC9-DC0797AE2C66}"/>
              </a:ext>
            </a:extLst>
          </p:cNvPr>
          <p:cNvPicPr>
            <a:picLocks noChangeAspect="1" noChangeArrowheads="1"/>
          </p:cNvPicPr>
          <p:nvPr/>
        </p:nvPicPr>
        <p:blipFill>
          <a:blip r:embed="rId3"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1" name="TextBox 11">
            <a:extLst>
              <a:ext uri="{FF2B5EF4-FFF2-40B4-BE49-F238E27FC236}">
                <a16:creationId xmlns="" xmlns:a16="http://schemas.microsoft.com/office/drawing/2014/main" id="{82E50812-AC3F-44F3-A074-1697413A3B44}"/>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l-GR" sz="1400" dirty="0"/>
              <a:t>0</a:t>
            </a:r>
            <a:r>
              <a:rPr lang="en-US" sz="1400" dirty="0"/>
              <a:t>8</a:t>
            </a:r>
            <a:endParaRPr lang="el-GR" sz="1400" dirty="0"/>
          </a:p>
        </p:txBody>
      </p:sp>
      <p:sp>
        <p:nvSpPr>
          <p:cNvPr id="12" name="TextBox 9">
            <a:extLst>
              <a:ext uri="{FF2B5EF4-FFF2-40B4-BE49-F238E27FC236}">
                <a16:creationId xmlns="" xmlns:a16="http://schemas.microsoft.com/office/drawing/2014/main" id="{51BCCDB9-0886-4664-8F2E-17179AB6CDD5}"/>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4BB6243-582F-47D5-90B3-1F2EC014403C}"/>
              </a:ext>
            </a:extLst>
          </p:cNvPr>
          <p:cNvGrpSpPr/>
          <p:nvPr/>
        </p:nvGrpSpPr>
        <p:grpSpPr>
          <a:xfrm>
            <a:off x="179514" y="1369294"/>
            <a:ext cx="8784976" cy="5159965"/>
            <a:chOff x="179514" y="759698"/>
            <a:chExt cx="8784976" cy="5159965"/>
          </a:xfrm>
        </p:grpSpPr>
        <p:graphicFrame>
          <p:nvGraphicFramePr>
            <p:cNvPr id="4" name="Γράφημα 3"/>
            <p:cNvGraphicFramePr>
              <a:graphicFrameLocks/>
            </p:cNvGraphicFramePr>
            <p:nvPr>
              <p:extLst>
                <p:ext uri="{D42A27DB-BD31-4B8C-83A1-F6EECF244321}">
                  <p14:modId xmlns="" xmlns:p14="http://schemas.microsoft.com/office/powerpoint/2010/main" val="3860009837"/>
                </p:ext>
              </p:extLst>
            </p:nvPr>
          </p:nvGraphicFramePr>
          <p:xfrm>
            <a:off x="179514" y="998730"/>
            <a:ext cx="8784976" cy="491454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64176" y="759698"/>
              <a:ext cx="348172" cy="338554"/>
            </a:xfrm>
            <a:prstGeom prst="rect">
              <a:avLst/>
            </a:prstGeom>
            <a:noFill/>
          </p:spPr>
          <p:txBody>
            <a:bodyPr wrap="none" rtlCol="0">
              <a:spAutoFit/>
            </a:bodyPr>
            <a:lstStyle/>
            <a:p>
              <a:r>
                <a:rPr lang="en-US" sz="1600" dirty="0"/>
                <a:t>m</a:t>
              </a:r>
              <a:endParaRPr lang="el-GR" sz="1600" dirty="0"/>
            </a:p>
          </p:txBody>
        </p:sp>
        <p:sp>
          <p:nvSpPr>
            <p:cNvPr id="5" name="TextBox 4"/>
            <p:cNvSpPr txBox="1"/>
            <p:nvPr/>
          </p:nvSpPr>
          <p:spPr>
            <a:xfrm>
              <a:off x="7627134" y="5581109"/>
              <a:ext cx="572786" cy="338554"/>
            </a:xfrm>
            <a:prstGeom prst="rect">
              <a:avLst/>
            </a:prstGeom>
            <a:noFill/>
          </p:spPr>
          <p:txBody>
            <a:bodyPr wrap="none" rtlCol="0">
              <a:spAutoFit/>
            </a:bodyPr>
            <a:lstStyle/>
            <a:p>
              <a:r>
                <a:rPr lang="en-US" sz="1600" dirty="0"/>
                <a:t>level</a:t>
              </a:r>
              <a:endParaRPr lang="el-GR" sz="1350" dirty="0"/>
            </a:p>
          </p:txBody>
        </p:sp>
      </p:grpSp>
      <p:sp>
        <p:nvSpPr>
          <p:cNvPr id="6" name="TextBox 5">
            <a:extLst>
              <a:ext uri="{FF2B5EF4-FFF2-40B4-BE49-F238E27FC236}">
                <a16:creationId xmlns="" xmlns:a16="http://schemas.microsoft.com/office/drawing/2014/main" id="{4E24E8B1-F6BE-42F8-AFDB-288C654ACABC}"/>
              </a:ext>
            </a:extLst>
          </p:cNvPr>
          <p:cNvSpPr txBox="1"/>
          <p:nvPr/>
        </p:nvSpPr>
        <p:spPr>
          <a:xfrm>
            <a:off x="872641" y="1197966"/>
            <a:ext cx="7985135" cy="400110"/>
          </a:xfrm>
          <a:prstGeom prst="rect">
            <a:avLst/>
          </a:prstGeom>
          <a:noFill/>
        </p:spPr>
        <p:txBody>
          <a:bodyPr wrap="none" rtlCol="0">
            <a:spAutoFit/>
          </a:bodyPr>
          <a:lstStyle/>
          <a:p>
            <a:r>
              <a:rPr lang="en-US" sz="2000" dirty="0"/>
              <a:t>Model level heights up to “tropopause” above sea surface (grid point view)</a:t>
            </a:r>
          </a:p>
        </p:txBody>
      </p:sp>
      <p:pic>
        <p:nvPicPr>
          <p:cNvPr id="7" name="Picture 2" descr="http://www.cosmo-model.org/images/logo2nd.gif">
            <a:extLst>
              <a:ext uri="{FF2B5EF4-FFF2-40B4-BE49-F238E27FC236}">
                <a16:creationId xmlns="" xmlns:a16="http://schemas.microsoft.com/office/drawing/2014/main" id="{36ABC9BE-7AF2-4C93-9C5D-786F4ED9C8F2}"/>
              </a:ext>
            </a:extLst>
          </p:cNvPr>
          <p:cNvPicPr>
            <a:picLocks noChangeAspect="1" noChangeArrowheads="1"/>
          </p:cNvPicPr>
          <p:nvPr/>
        </p:nvPicPr>
        <p:blipFill>
          <a:blip r:embed="rId3" cstate="print"/>
          <a:srcRect/>
          <a:stretch>
            <a:fillRect/>
          </a:stretch>
        </p:blipFill>
        <p:spPr bwMode="auto">
          <a:xfrm>
            <a:off x="-30" y="0"/>
            <a:ext cx="1624148" cy="365760"/>
          </a:xfrm>
          <a:prstGeom prst="rect">
            <a:avLst/>
          </a:prstGeom>
          <a:solidFill>
            <a:schemeClr val="accent1">
              <a:lumMod val="40000"/>
              <a:lumOff val="60000"/>
              <a:alpha val="36000"/>
            </a:schemeClr>
          </a:solidFill>
        </p:spPr>
      </p:pic>
      <p:pic>
        <p:nvPicPr>
          <p:cNvPr id="8" name="Picture 7" descr="ΕΜΥ, Εθνική Μετεωρολογική Υπηρεσία - Δελτία Καιρού, Προγνώσεις">
            <a:extLst>
              <a:ext uri="{FF2B5EF4-FFF2-40B4-BE49-F238E27FC236}">
                <a16:creationId xmlns="" xmlns:a16="http://schemas.microsoft.com/office/drawing/2014/main" id="{075CEEF5-D553-49F4-B7D3-EAEE8A783742}"/>
              </a:ext>
            </a:extLst>
          </p:cNvPr>
          <p:cNvPicPr>
            <a:picLocks noChangeAspect="1" noChangeArrowheads="1"/>
          </p:cNvPicPr>
          <p:nvPr/>
        </p:nvPicPr>
        <p:blipFill>
          <a:blip r:embed="rId4" cstate="print"/>
          <a:srcRect/>
          <a:stretch>
            <a:fillRect/>
          </a:stretch>
        </p:blipFill>
        <p:spPr bwMode="auto">
          <a:xfrm>
            <a:off x="8082218" y="40"/>
            <a:ext cx="1046830" cy="365760"/>
          </a:xfrm>
          <a:prstGeom prst="rect">
            <a:avLst/>
          </a:prstGeom>
          <a:solidFill>
            <a:schemeClr val="accent1">
              <a:lumMod val="40000"/>
              <a:lumOff val="60000"/>
              <a:alpha val="36000"/>
            </a:schemeClr>
          </a:solidFill>
        </p:spPr>
      </p:pic>
      <p:sp>
        <p:nvSpPr>
          <p:cNvPr id="10" name="TextBox 11">
            <a:extLst>
              <a:ext uri="{FF2B5EF4-FFF2-40B4-BE49-F238E27FC236}">
                <a16:creationId xmlns="" xmlns:a16="http://schemas.microsoft.com/office/drawing/2014/main" id="{6A5340B4-6DF0-4044-AE9D-157DDAE07281}"/>
              </a:ext>
            </a:extLst>
          </p:cNvPr>
          <p:cNvSpPr txBox="1"/>
          <p:nvPr/>
        </p:nvSpPr>
        <p:spPr>
          <a:xfrm>
            <a:off x="8705186" y="6505599"/>
            <a:ext cx="367408"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r>
              <a:rPr lang="el-GR" sz="1400" dirty="0"/>
              <a:t>0</a:t>
            </a:r>
            <a:r>
              <a:rPr lang="en-US" sz="1400" dirty="0"/>
              <a:t>9</a:t>
            </a:r>
            <a:endParaRPr lang="el-GR" sz="1400" dirty="0"/>
          </a:p>
        </p:txBody>
      </p:sp>
      <p:sp>
        <p:nvSpPr>
          <p:cNvPr id="11" name="TextBox 9">
            <a:extLst>
              <a:ext uri="{FF2B5EF4-FFF2-40B4-BE49-F238E27FC236}">
                <a16:creationId xmlns="" xmlns:a16="http://schemas.microsoft.com/office/drawing/2014/main" id="{9A91A9CC-6A56-43B4-9C13-62B3D1359C96}"/>
              </a:ext>
            </a:extLst>
          </p:cNvPr>
          <p:cNvSpPr txBox="1"/>
          <p:nvPr/>
        </p:nvSpPr>
        <p:spPr>
          <a:xfrm>
            <a:off x="107504" y="6505599"/>
            <a:ext cx="8270854" cy="307777"/>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r>
              <a:rPr lang="el-GR" sz="1400" b="1" dirty="0"/>
              <a:t>  </a:t>
            </a:r>
            <a:r>
              <a:rPr lang="el-GR" sz="1200" b="1" dirty="0"/>
              <a:t>Euripides Avgoustoglou</a:t>
            </a:r>
            <a:r>
              <a:rPr lang="en-US" sz="1200" b="1" dirty="0"/>
              <a:t>,</a:t>
            </a:r>
            <a:r>
              <a:rPr lang="el-GR" sz="1200" b="1" dirty="0"/>
              <a:t> Hellenic National Meteotological Service, </a:t>
            </a:r>
            <a:r>
              <a:rPr lang="en-US" sz="1200" b="1" dirty="0"/>
              <a:t> </a:t>
            </a:r>
            <a:r>
              <a:rPr lang="en-US" sz="1200" b="1" dirty="0" smtClean="0"/>
              <a:t>27</a:t>
            </a:r>
            <a:r>
              <a:rPr lang="en-US" sz="1200" b="1" baseline="30000" dirty="0" smtClean="0"/>
              <a:t>th</a:t>
            </a:r>
            <a:r>
              <a:rPr lang="en-US" sz="1200" b="1" dirty="0" smtClean="0"/>
              <a:t> </a:t>
            </a:r>
            <a:r>
              <a:rPr lang="en-US" sz="1200" b="1" dirty="0"/>
              <a:t>COSMO GM , Basel-Switzerland, September 1-5,</a:t>
            </a:r>
            <a:r>
              <a:rPr lang="el-GR" sz="1200" b="1" dirty="0"/>
              <a:t> 20</a:t>
            </a:r>
            <a:r>
              <a:rPr lang="en-US" sz="1200" b="1" dirty="0"/>
              <a:t>25</a:t>
            </a:r>
            <a:endParaRPr lang="el-GR" sz="1200" b="1" dirty="0"/>
          </a:p>
        </p:txBody>
      </p:sp>
    </p:spTree>
    <p:extLst>
      <p:ext uri="{BB962C8B-B14F-4D97-AF65-F5344CB8AC3E}">
        <p14:creationId xmlns="" xmlns:p14="http://schemas.microsoft.com/office/powerpoint/2010/main" val="3888909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1262</TotalTime>
  <Words>1913</Words>
  <Application>Microsoft Office PowerPoint</Application>
  <PresentationFormat>Προβολή στην οθόνη (4:3)</PresentationFormat>
  <Paragraphs>249</Paragraphs>
  <Slides>26</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Win-11</dc:creator>
  <cp:lastModifiedBy>evripidis.avgoustogl</cp:lastModifiedBy>
  <cp:revision>108</cp:revision>
  <dcterms:created xsi:type="dcterms:W3CDTF">2025-07-12T19:21:06Z</dcterms:created>
  <dcterms:modified xsi:type="dcterms:W3CDTF">2025-09-01T08:35:23Z</dcterms:modified>
</cp:coreProperties>
</file>