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69" r:id="rId6"/>
    <p:sldId id="257" r:id="rId7"/>
    <p:sldId id="262" r:id="rId8"/>
    <p:sldId id="263" r:id="rId9"/>
    <p:sldId id="264" r:id="rId10"/>
    <p:sldId id="265" r:id="rId11"/>
    <p:sldId id="266" r:id="rId12"/>
    <p:sldId id="267" r:id="rId13"/>
    <p:sldId id="261" r:id="rId14"/>
    <p:sldId id="383"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242"/>
    <a:srgbClr val="35F0CC"/>
    <a:srgbClr val="A48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4608"/>
  </p:normalViewPr>
  <p:slideViewPr>
    <p:cSldViewPr snapToGrid="0" snapToObjects="1">
      <p:cViewPr varScale="1">
        <p:scale>
          <a:sx n="104" d="100"/>
          <a:sy n="104" d="100"/>
        </p:scale>
        <p:origin x="44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18C86-A72F-4FB7-BACD-AB2ACD1B4D70}" type="datetimeFigureOut">
              <a:rPr lang="en-US" smtClean="0"/>
              <a:t>9/1/2025</a:t>
            </a:fld>
            <a:endParaRPr lang="en-US"/>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5F347-2EA9-42C3-B517-6418C90A74BB}" type="slidenum">
              <a:rPr lang="en-US" smtClean="0"/>
              <a:t>‹#›</a:t>
            </a:fld>
            <a:endParaRPr lang="en-US"/>
          </a:p>
        </p:txBody>
      </p:sp>
    </p:spTree>
    <p:extLst>
      <p:ext uri="{BB962C8B-B14F-4D97-AF65-F5344CB8AC3E}">
        <p14:creationId xmlns:p14="http://schemas.microsoft.com/office/powerpoint/2010/main" val="205081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xfrm>
            <a:off x="92075" y="746125"/>
            <a:ext cx="6623050" cy="3725863"/>
          </a:xfrm>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E9AA1-0001-4339-94CC-28FE6F6F6B94}" type="slidenum">
              <a:rPr lang="pl-PL" smtClean="0"/>
              <a:pPr fontAlgn="base">
                <a:spcBef>
                  <a:spcPct val="0"/>
                </a:spcBef>
                <a:spcAft>
                  <a:spcPct val="0"/>
                </a:spcAft>
                <a:defRPr/>
              </a:pPr>
              <a:t>11</a:t>
            </a:fld>
            <a:endParaRPr lang="pl-PL" dirty="0"/>
          </a:p>
        </p:txBody>
      </p:sp>
      <p:sp>
        <p:nvSpPr>
          <p:cNvPr id="18437" name="Symbol zastępczy nagłówka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pl-PL" dirty="0"/>
              <a:t>Instytut Meteorologii i Gospodarki Wodnej - Państwowy Instytut Badawczy</a:t>
            </a:r>
          </a:p>
        </p:txBody>
      </p:sp>
    </p:spTree>
    <p:extLst>
      <p:ext uri="{BB962C8B-B14F-4D97-AF65-F5344CB8AC3E}">
        <p14:creationId xmlns:p14="http://schemas.microsoft.com/office/powerpoint/2010/main" val="190082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A3A3-7DDE-7A41-9E3E-9E6C19B8DF22}"/>
              </a:ext>
            </a:extLst>
          </p:cNvPr>
          <p:cNvSpPr>
            <a:spLocks noGrp="1"/>
          </p:cNvSpPr>
          <p:nvPr>
            <p:ph type="ctrTitle"/>
          </p:nvPr>
        </p:nvSpPr>
        <p:spPr>
          <a:xfrm>
            <a:off x="1524000" y="1122363"/>
            <a:ext cx="9144000" cy="2387600"/>
          </a:xfrm>
        </p:spPr>
        <p:txBody>
          <a:bodyPr anchor="b"/>
          <a:lstStyle>
            <a:lvl1pPr algn="ctr">
              <a:defRPr sz="4500"/>
            </a:lvl1pPr>
          </a:lstStyle>
          <a:p>
            <a:r>
              <a:rPr lang="pl-PL"/>
              <a:t>Kliknij, aby edytować styl</a:t>
            </a:r>
          </a:p>
        </p:txBody>
      </p:sp>
      <p:sp>
        <p:nvSpPr>
          <p:cNvPr id="3" name="Subtitle 2">
            <a:extLst>
              <a:ext uri="{FF2B5EF4-FFF2-40B4-BE49-F238E27FC236}">
                <a16:creationId xmlns:a16="http://schemas.microsoft.com/office/drawing/2014/main" id="{E950C835-5800-B646-9678-F690140B7F3F}"/>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pl-PL"/>
              <a:t>Kliknij, aby edytować styl wzorca podtytułu</a:t>
            </a:r>
          </a:p>
        </p:txBody>
      </p:sp>
      <p:sp>
        <p:nvSpPr>
          <p:cNvPr id="4" name="Date Placeholder 3">
            <a:extLst>
              <a:ext uri="{FF2B5EF4-FFF2-40B4-BE49-F238E27FC236}">
                <a16:creationId xmlns:a16="http://schemas.microsoft.com/office/drawing/2014/main" id="{432F0D28-DAE6-494B-949D-EC2CCF757705}"/>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5" name="Footer Placeholder 4">
            <a:extLst>
              <a:ext uri="{FF2B5EF4-FFF2-40B4-BE49-F238E27FC236}">
                <a16:creationId xmlns:a16="http://schemas.microsoft.com/office/drawing/2014/main" id="{68105BB5-7447-9D45-A4A1-91E8F3076172}"/>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5E7FF5DE-9F8B-9946-A867-272F075A9D1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408506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EB58-08D7-794C-8E5B-B451CE00CB2F}"/>
              </a:ext>
            </a:extLst>
          </p:cNvPr>
          <p:cNvSpPr>
            <a:spLocks noGrp="1"/>
          </p:cNvSpPr>
          <p:nvPr>
            <p:ph type="title"/>
          </p:nvPr>
        </p:nvSpPr>
        <p:spPr/>
        <p:txBody>
          <a:bodyPr/>
          <a:lstStyle/>
          <a:p>
            <a:r>
              <a:rPr lang="pl-PL"/>
              <a:t>Kliknij, aby edytować styl</a:t>
            </a:r>
          </a:p>
        </p:txBody>
      </p:sp>
      <p:sp>
        <p:nvSpPr>
          <p:cNvPr id="3" name="Vertical Text Placeholder 2">
            <a:extLst>
              <a:ext uri="{FF2B5EF4-FFF2-40B4-BE49-F238E27FC236}">
                <a16:creationId xmlns:a16="http://schemas.microsoft.com/office/drawing/2014/main" id="{FF080C6F-E08C-9746-91EA-7194883601E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F6F1D4C3-2A8E-A748-9D72-ED2EE1553F41}"/>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5" name="Footer Placeholder 4">
            <a:extLst>
              <a:ext uri="{FF2B5EF4-FFF2-40B4-BE49-F238E27FC236}">
                <a16:creationId xmlns:a16="http://schemas.microsoft.com/office/drawing/2014/main" id="{C6433FDD-A35D-C44B-A4DF-66AFBA49D243}"/>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69BB1F1C-0F86-0D41-A720-B57C4739932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382800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A3554-CD65-124E-A290-825C6BBBDC0D}"/>
              </a:ext>
            </a:extLst>
          </p:cNvPr>
          <p:cNvSpPr>
            <a:spLocks noGrp="1"/>
          </p:cNvSpPr>
          <p:nvPr>
            <p:ph type="title" orient="vert"/>
          </p:nvPr>
        </p:nvSpPr>
        <p:spPr>
          <a:xfrm>
            <a:off x="8724902" y="365125"/>
            <a:ext cx="2628900" cy="5811838"/>
          </a:xfrm>
        </p:spPr>
        <p:txBody>
          <a:bodyPr vert="eaVert"/>
          <a:lstStyle/>
          <a:p>
            <a:r>
              <a:rPr lang="pl-PL"/>
              <a:t>Kliknij, aby edytować styl</a:t>
            </a:r>
          </a:p>
        </p:txBody>
      </p:sp>
      <p:sp>
        <p:nvSpPr>
          <p:cNvPr id="3" name="Vertical Text Placeholder 2">
            <a:extLst>
              <a:ext uri="{FF2B5EF4-FFF2-40B4-BE49-F238E27FC236}">
                <a16:creationId xmlns:a16="http://schemas.microsoft.com/office/drawing/2014/main" id="{6FD86CD5-E5F5-8245-95FC-3BD1DB770507}"/>
              </a:ext>
            </a:extLst>
          </p:cNvPr>
          <p:cNvSpPr>
            <a:spLocks noGrp="1"/>
          </p:cNvSpPr>
          <p:nvPr>
            <p:ph type="body" orient="vert" idx="1"/>
          </p:nvPr>
        </p:nvSpPr>
        <p:spPr>
          <a:xfrm>
            <a:off x="838203"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1CF24A04-F309-E746-845F-A01194C6676D}"/>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5" name="Footer Placeholder 4">
            <a:extLst>
              <a:ext uri="{FF2B5EF4-FFF2-40B4-BE49-F238E27FC236}">
                <a16:creationId xmlns:a16="http://schemas.microsoft.com/office/drawing/2014/main" id="{F916D75C-B355-0441-B73E-BAEB105A3827}"/>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E537238C-6A48-0E48-8693-DDDC7C0BE18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84495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739F-3EAB-5E48-BE75-7BD80D0E37A2}"/>
              </a:ext>
            </a:extLst>
          </p:cNvPr>
          <p:cNvSpPr>
            <a:spLocks noGrp="1"/>
          </p:cNvSpPr>
          <p:nvPr>
            <p:ph type="title"/>
          </p:nvPr>
        </p:nvSpPr>
        <p:spPr/>
        <p:txBody>
          <a:bodyPr/>
          <a:lstStyle/>
          <a:p>
            <a:r>
              <a:rPr lang="pl-PL"/>
              <a:t>Kliknij, aby edytować styl</a:t>
            </a:r>
          </a:p>
        </p:txBody>
      </p:sp>
      <p:sp>
        <p:nvSpPr>
          <p:cNvPr id="3" name="Content Placeholder 2">
            <a:extLst>
              <a:ext uri="{FF2B5EF4-FFF2-40B4-BE49-F238E27FC236}">
                <a16:creationId xmlns:a16="http://schemas.microsoft.com/office/drawing/2014/main" id="{20AC033E-94BF-1748-9C44-C13026C27FE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9AED5474-FBB7-0343-9A83-6545873AF34A}"/>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5" name="Footer Placeholder 4">
            <a:extLst>
              <a:ext uri="{FF2B5EF4-FFF2-40B4-BE49-F238E27FC236}">
                <a16:creationId xmlns:a16="http://schemas.microsoft.com/office/drawing/2014/main" id="{A05BE68C-D355-1044-ACC7-BBD27CF86C5C}"/>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2951DAE3-25C1-A64E-9AAC-EBB265ED7058}"/>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293136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0881-9998-0940-9825-A649125EA02D}"/>
              </a:ext>
            </a:extLst>
          </p:cNvPr>
          <p:cNvSpPr>
            <a:spLocks noGrp="1"/>
          </p:cNvSpPr>
          <p:nvPr>
            <p:ph type="title"/>
          </p:nvPr>
        </p:nvSpPr>
        <p:spPr>
          <a:xfrm>
            <a:off x="831851" y="1709744"/>
            <a:ext cx="10515600" cy="2852737"/>
          </a:xfrm>
        </p:spPr>
        <p:txBody>
          <a:bodyPr anchor="b"/>
          <a:lstStyle>
            <a:lvl1pPr>
              <a:defRPr sz="4500"/>
            </a:lvl1pPr>
          </a:lstStyle>
          <a:p>
            <a:r>
              <a:rPr lang="pl-PL"/>
              <a:t>Kliknij, aby edytować styl</a:t>
            </a:r>
          </a:p>
        </p:txBody>
      </p:sp>
      <p:sp>
        <p:nvSpPr>
          <p:cNvPr id="3" name="Text Placeholder 2">
            <a:extLst>
              <a:ext uri="{FF2B5EF4-FFF2-40B4-BE49-F238E27FC236}">
                <a16:creationId xmlns:a16="http://schemas.microsoft.com/office/drawing/2014/main" id="{937E32FE-8AA4-1345-B31C-C7CBA21C6797}"/>
              </a:ext>
            </a:extLst>
          </p:cNvPr>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pl-PL"/>
              <a:t>Kliknij, aby edytować style wzorca tekstu</a:t>
            </a:r>
          </a:p>
        </p:txBody>
      </p:sp>
      <p:sp>
        <p:nvSpPr>
          <p:cNvPr id="4" name="Date Placeholder 3">
            <a:extLst>
              <a:ext uri="{FF2B5EF4-FFF2-40B4-BE49-F238E27FC236}">
                <a16:creationId xmlns:a16="http://schemas.microsoft.com/office/drawing/2014/main" id="{7E8504B1-01FB-704E-A875-DC6EE7103F95}"/>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5" name="Footer Placeholder 4">
            <a:extLst>
              <a:ext uri="{FF2B5EF4-FFF2-40B4-BE49-F238E27FC236}">
                <a16:creationId xmlns:a16="http://schemas.microsoft.com/office/drawing/2014/main" id="{4F821C08-E0F0-7E4B-AA8B-FF5E7EFC5C48}"/>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9F8C92F9-6629-7F49-8A0A-0579F8589F29}"/>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6475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1043-DE61-B240-9B37-B23BBC51B5BA}"/>
              </a:ext>
            </a:extLst>
          </p:cNvPr>
          <p:cNvSpPr>
            <a:spLocks noGrp="1"/>
          </p:cNvSpPr>
          <p:nvPr>
            <p:ph type="title"/>
          </p:nvPr>
        </p:nvSpPr>
        <p:spPr/>
        <p:txBody>
          <a:bodyPr/>
          <a:lstStyle/>
          <a:p>
            <a:r>
              <a:rPr lang="pl-PL"/>
              <a:t>Kliknij, aby edytować styl</a:t>
            </a:r>
          </a:p>
        </p:txBody>
      </p:sp>
      <p:sp>
        <p:nvSpPr>
          <p:cNvPr id="3" name="Content Placeholder 2">
            <a:extLst>
              <a:ext uri="{FF2B5EF4-FFF2-40B4-BE49-F238E27FC236}">
                <a16:creationId xmlns:a16="http://schemas.microsoft.com/office/drawing/2014/main" id="{4D31E35A-B0F3-EB49-B48E-BA8BB38BA1E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Content Placeholder 3">
            <a:extLst>
              <a:ext uri="{FF2B5EF4-FFF2-40B4-BE49-F238E27FC236}">
                <a16:creationId xmlns:a16="http://schemas.microsoft.com/office/drawing/2014/main" id="{049F6E70-F954-A440-9CD1-B060C63F79F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Date Placeholder 4">
            <a:extLst>
              <a:ext uri="{FF2B5EF4-FFF2-40B4-BE49-F238E27FC236}">
                <a16:creationId xmlns:a16="http://schemas.microsoft.com/office/drawing/2014/main" id="{1BFECAD0-6B6D-2942-ACF8-8B14239220C6}"/>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6" name="Footer Placeholder 5">
            <a:extLst>
              <a:ext uri="{FF2B5EF4-FFF2-40B4-BE49-F238E27FC236}">
                <a16:creationId xmlns:a16="http://schemas.microsoft.com/office/drawing/2014/main" id="{99C4128A-B797-EA4D-AAEE-9A6DF645DAFE}"/>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0638C6E0-CDED-BD43-9574-1AABCD187C28}"/>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181282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B331-C798-1140-B9EA-052EBD3668A9}"/>
              </a:ext>
            </a:extLst>
          </p:cNvPr>
          <p:cNvSpPr>
            <a:spLocks noGrp="1"/>
          </p:cNvSpPr>
          <p:nvPr>
            <p:ph type="title"/>
          </p:nvPr>
        </p:nvSpPr>
        <p:spPr>
          <a:xfrm>
            <a:off x="839788" y="365129"/>
            <a:ext cx="10515600" cy="1325563"/>
          </a:xfrm>
        </p:spPr>
        <p:txBody>
          <a:bodyPr/>
          <a:lstStyle/>
          <a:p>
            <a:r>
              <a:rPr lang="pl-PL"/>
              <a:t>Kliknij, aby edytować styl</a:t>
            </a:r>
          </a:p>
        </p:txBody>
      </p:sp>
      <p:sp>
        <p:nvSpPr>
          <p:cNvPr id="3" name="Text Placeholder 2">
            <a:extLst>
              <a:ext uri="{FF2B5EF4-FFF2-40B4-BE49-F238E27FC236}">
                <a16:creationId xmlns:a16="http://schemas.microsoft.com/office/drawing/2014/main" id="{22E9C174-67BC-CA43-85A8-8ADEE1510916}"/>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a:t>Kliknij, aby edytować style wzorca tekstu</a:t>
            </a:r>
          </a:p>
        </p:txBody>
      </p:sp>
      <p:sp>
        <p:nvSpPr>
          <p:cNvPr id="4" name="Content Placeholder 3">
            <a:extLst>
              <a:ext uri="{FF2B5EF4-FFF2-40B4-BE49-F238E27FC236}">
                <a16:creationId xmlns:a16="http://schemas.microsoft.com/office/drawing/2014/main" id="{15C34F17-DFD0-5046-BBF0-20DD547C8FAD}"/>
              </a:ext>
            </a:extLst>
          </p:cNvPr>
          <p:cNvSpPr>
            <a:spLocks noGrp="1"/>
          </p:cNvSpPr>
          <p:nvPr>
            <p:ph sz="half" idx="2"/>
          </p:nvPr>
        </p:nvSpPr>
        <p:spPr>
          <a:xfrm>
            <a:off x="839789"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Text Placeholder 4">
            <a:extLst>
              <a:ext uri="{FF2B5EF4-FFF2-40B4-BE49-F238E27FC236}">
                <a16:creationId xmlns:a16="http://schemas.microsoft.com/office/drawing/2014/main" id="{92336260-86F5-1B4B-8214-813DC96D3EA8}"/>
              </a:ext>
            </a:extLst>
          </p:cNvPr>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a:t>Kliknij, aby edytować style wzorca tekstu</a:t>
            </a:r>
          </a:p>
        </p:txBody>
      </p:sp>
      <p:sp>
        <p:nvSpPr>
          <p:cNvPr id="6" name="Content Placeholder 5">
            <a:extLst>
              <a:ext uri="{FF2B5EF4-FFF2-40B4-BE49-F238E27FC236}">
                <a16:creationId xmlns:a16="http://schemas.microsoft.com/office/drawing/2014/main" id="{A35C6037-FC66-BB48-977C-4148BB37D205}"/>
              </a:ext>
            </a:extLst>
          </p:cNvPr>
          <p:cNvSpPr>
            <a:spLocks noGrp="1"/>
          </p:cNvSpPr>
          <p:nvPr>
            <p:ph sz="quarter" idx="4"/>
          </p:nvPr>
        </p:nvSpPr>
        <p:spPr>
          <a:xfrm>
            <a:off x="6172203"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Date Placeholder 6">
            <a:extLst>
              <a:ext uri="{FF2B5EF4-FFF2-40B4-BE49-F238E27FC236}">
                <a16:creationId xmlns:a16="http://schemas.microsoft.com/office/drawing/2014/main" id="{DC52A020-3C05-AA45-A0D6-CB95D44F65D6}"/>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8" name="Footer Placeholder 7">
            <a:extLst>
              <a:ext uri="{FF2B5EF4-FFF2-40B4-BE49-F238E27FC236}">
                <a16:creationId xmlns:a16="http://schemas.microsoft.com/office/drawing/2014/main" id="{9D61EA65-E108-D84E-9AAC-106D447E8CB7}"/>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751E5813-072F-9B45-998C-87E0CAB6722E}"/>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210436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E604-A759-FB46-9590-1F614E21DAA6}"/>
              </a:ext>
            </a:extLst>
          </p:cNvPr>
          <p:cNvSpPr>
            <a:spLocks noGrp="1"/>
          </p:cNvSpPr>
          <p:nvPr>
            <p:ph type="title"/>
          </p:nvPr>
        </p:nvSpPr>
        <p:spPr/>
        <p:txBody>
          <a:bodyPr/>
          <a:lstStyle/>
          <a:p>
            <a:r>
              <a:rPr lang="pl-PL"/>
              <a:t>Kliknij, aby edytować styl</a:t>
            </a:r>
          </a:p>
        </p:txBody>
      </p:sp>
      <p:sp>
        <p:nvSpPr>
          <p:cNvPr id="3" name="Date Placeholder 2">
            <a:extLst>
              <a:ext uri="{FF2B5EF4-FFF2-40B4-BE49-F238E27FC236}">
                <a16:creationId xmlns:a16="http://schemas.microsoft.com/office/drawing/2014/main" id="{EC9E8032-4B9D-1E49-A583-DC9874964472}"/>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4" name="Footer Placeholder 3">
            <a:extLst>
              <a:ext uri="{FF2B5EF4-FFF2-40B4-BE49-F238E27FC236}">
                <a16:creationId xmlns:a16="http://schemas.microsoft.com/office/drawing/2014/main" id="{218C3DEE-5015-A74A-B31C-103437509152}"/>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8B919A6E-6176-A74A-8C78-32707F7A66F2}"/>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180461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3A7D4-63D9-044B-BAA5-FD454F5CC35F}"/>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3" name="Footer Placeholder 2">
            <a:extLst>
              <a:ext uri="{FF2B5EF4-FFF2-40B4-BE49-F238E27FC236}">
                <a16:creationId xmlns:a16="http://schemas.microsoft.com/office/drawing/2014/main" id="{5A589DB3-9EE3-F143-85A7-4FE93E7480AF}"/>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13696969-E068-9E43-BB8E-F0EDD505F89A}"/>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43569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7ED3-EF56-2C4F-8A9E-D3262FCEA5A4}"/>
              </a:ext>
            </a:extLst>
          </p:cNvPr>
          <p:cNvSpPr>
            <a:spLocks noGrp="1"/>
          </p:cNvSpPr>
          <p:nvPr>
            <p:ph type="title"/>
          </p:nvPr>
        </p:nvSpPr>
        <p:spPr>
          <a:xfrm>
            <a:off x="839788" y="457200"/>
            <a:ext cx="3932237" cy="1600200"/>
          </a:xfrm>
        </p:spPr>
        <p:txBody>
          <a:bodyPr anchor="b"/>
          <a:lstStyle>
            <a:lvl1pPr>
              <a:defRPr sz="2400"/>
            </a:lvl1pPr>
          </a:lstStyle>
          <a:p>
            <a:r>
              <a:rPr lang="pl-PL"/>
              <a:t>Kliknij, aby edytować styl</a:t>
            </a:r>
          </a:p>
        </p:txBody>
      </p:sp>
      <p:sp>
        <p:nvSpPr>
          <p:cNvPr id="3" name="Content Placeholder 2">
            <a:extLst>
              <a:ext uri="{FF2B5EF4-FFF2-40B4-BE49-F238E27FC236}">
                <a16:creationId xmlns:a16="http://schemas.microsoft.com/office/drawing/2014/main" id="{A413A92C-2F25-0C4C-B0FA-8B618BFC5AC6}"/>
              </a:ext>
            </a:extLst>
          </p:cNvPr>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ext Placeholder 3">
            <a:extLst>
              <a:ext uri="{FF2B5EF4-FFF2-40B4-BE49-F238E27FC236}">
                <a16:creationId xmlns:a16="http://schemas.microsoft.com/office/drawing/2014/main" id="{C89DD1C2-FCE6-4F4E-A485-76D4B62211AC}"/>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a:t>Kliknij, aby edytować style wzorca tekstu</a:t>
            </a:r>
          </a:p>
        </p:txBody>
      </p:sp>
      <p:sp>
        <p:nvSpPr>
          <p:cNvPr id="5" name="Date Placeholder 4">
            <a:extLst>
              <a:ext uri="{FF2B5EF4-FFF2-40B4-BE49-F238E27FC236}">
                <a16:creationId xmlns:a16="http://schemas.microsoft.com/office/drawing/2014/main" id="{1BA1BE5B-46BA-B743-9DB0-A6BFA948EF90}"/>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6" name="Footer Placeholder 5">
            <a:extLst>
              <a:ext uri="{FF2B5EF4-FFF2-40B4-BE49-F238E27FC236}">
                <a16:creationId xmlns:a16="http://schemas.microsoft.com/office/drawing/2014/main" id="{2FFA18F0-7A96-6E45-AF95-8AD748CDAD31}"/>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D28FD615-E96B-C54E-B73B-EBD980218856}"/>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134172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5D67-02CD-5048-8AFB-03B267406326}"/>
              </a:ext>
            </a:extLst>
          </p:cNvPr>
          <p:cNvSpPr>
            <a:spLocks noGrp="1"/>
          </p:cNvSpPr>
          <p:nvPr>
            <p:ph type="title"/>
          </p:nvPr>
        </p:nvSpPr>
        <p:spPr>
          <a:xfrm>
            <a:off x="839788" y="457200"/>
            <a:ext cx="3932237" cy="1600200"/>
          </a:xfrm>
        </p:spPr>
        <p:txBody>
          <a:bodyPr anchor="b"/>
          <a:lstStyle>
            <a:lvl1pPr>
              <a:defRPr sz="2400"/>
            </a:lvl1pPr>
          </a:lstStyle>
          <a:p>
            <a:r>
              <a:rPr lang="pl-PL"/>
              <a:t>Kliknij, aby edytować styl</a:t>
            </a:r>
          </a:p>
        </p:txBody>
      </p:sp>
      <p:sp>
        <p:nvSpPr>
          <p:cNvPr id="3" name="Picture Placeholder 2">
            <a:extLst>
              <a:ext uri="{FF2B5EF4-FFF2-40B4-BE49-F238E27FC236}">
                <a16:creationId xmlns:a16="http://schemas.microsoft.com/office/drawing/2014/main" id="{66600D39-91AF-264A-8311-257C7C533DBF}"/>
              </a:ext>
            </a:extLst>
          </p:cNvPr>
          <p:cNvSpPr>
            <a:spLocks noGrp="1"/>
          </p:cNvSpPr>
          <p:nvPr>
            <p:ph type="pic" idx="1"/>
          </p:nvPr>
        </p:nvSpPr>
        <p:spPr>
          <a:xfrm>
            <a:off x="5183188" y="987431"/>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pl-PL"/>
              <a:t>Kliknij ikonę, aby dodać obraz</a:t>
            </a:r>
          </a:p>
        </p:txBody>
      </p:sp>
      <p:sp>
        <p:nvSpPr>
          <p:cNvPr id="4" name="Text Placeholder 3">
            <a:extLst>
              <a:ext uri="{FF2B5EF4-FFF2-40B4-BE49-F238E27FC236}">
                <a16:creationId xmlns:a16="http://schemas.microsoft.com/office/drawing/2014/main" id="{9A366AAB-220E-2A48-97F5-1CF3FA903A75}"/>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a:t>Kliknij, aby edytować style wzorca tekstu</a:t>
            </a:r>
          </a:p>
        </p:txBody>
      </p:sp>
      <p:sp>
        <p:nvSpPr>
          <p:cNvPr id="5" name="Date Placeholder 4">
            <a:extLst>
              <a:ext uri="{FF2B5EF4-FFF2-40B4-BE49-F238E27FC236}">
                <a16:creationId xmlns:a16="http://schemas.microsoft.com/office/drawing/2014/main" id="{DB64A470-FC92-2B45-99DE-24F1EB56688D}"/>
              </a:ext>
            </a:extLst>
          </p:cNvPr>
          <p:cNvSpPr>
            <a:spLocks noGrp="1"/>
          </p:cNvSpPr>
          <p:nvPr>
            <p:ph type="dt" sz="half" idx="10"/>
          </p:nvPr>
        </p:nvSpPr>
        <p:spPr/>
        <p:txBody>
          <a:bodyPr/>
          <a:lstStyle/>
          <a:p>
            <a:fld id="{9BECA7F8-1042-2649-A5E8-0EFFA07A9B0C}" type="datetimeFigureOut">
              <a:rPr lang="pl-PL" smtClean="0"/>
              <a:t>01.09.2025</a:t>
            </a:fld>
            <a:endParaRPr lang="pl-PL"/>
          </a:p>
        </p:txBody>
      </p:sp>
      <p:sp>
        <p:nvSpPr>
          <p:cNvPr id="6" name="Footer Placeholder 5">
            <a:extLst>
              <a:ext uri="{FF2B5EF4-FFF2-40B4-BE49-F238E27FC236}">
                <a16:creationId xmlns:a16="http://schemas.microsoft.com/office/drawing/2014/main" id="{C3A16CC3-DBA4-0140-AA31-026D39715CD2}"/>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24996D50-A711-9242-9A24-8171E8A1814D}"/>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248754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3236E-0AE3-7941-9277-F42D59C9DD1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Text Placeholder 2">
            <a:extLst>
              <a:ext uri="{FF2B5EF4-FFF2-40B4-BE49-F238E27FC236}">
                <a16:creationId xmlns:a16="http://schemas.microsoft.com/office/drawing/2014/main" id="{24CFC115-EA8D-A04E-B32E-C8FFADAC3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59C6EB3D-6081-8B4F-A02D-5E488AFF00F7}"/>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ECA7F8-1042-2649-A5E8-0EFFA07A9B0C}" type="datetimeFigureOut">
              <a:rPr lang="pl-PL" smtClean="0"/>
              <a:t>01.09.2025</a:t>
            </a:fld>
            <a:endParaRPr lang="pl-PL"/>
          </a:p>
        </p:txBody>
      </p:sp>
      <p:sp>
        <p:nvSpPr>
          <p:cNvPr id="5" name="Footer Placeholder 4">
            <a:extLst>
              <a:ext uri="{FF2B5EF4-FFF2-40B4-BE49-F238E27FC236}">
                <a16:creationId xmlns:a16="http://schemas.microsoft.com/office/drawing/2014/main" id="{F7772417-D14A-4144-A8D5-A7AE8165A910}"/>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lide Number Placeholder 5">
            <a:extLst>
              <a:ext uri="{FF2B5EF4-FFF2-40B4-BE49-F238E27FC236}">
                <a16:creationId xmlns:a16="http://schemas.microsoft.com/office/drawing/2014/main" id="{3E4B6E1C-BD62-F24E-BC55-107AFCBDA981}"/>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F868E-CF64-784F-8F4C-FEC862BC9F40}" type="slidenum">
              <a:rPr lang="pl-PL" smtClean="0"/>
              <a:t>‹#›</a:t>
            </a:fld>
            <a:endParaRPr lang="pl-PL"/>
          </a:p>
        </p:txBody>
      </p:sp>
    </p:spTree>
    <p:extLst>
      <p:ext uri="{BB962C8B-B14F-4D97-AF65-F5344CB8AC3E}">
        <p14:creationId xmlns:p14="http://schemas.microsoft.com/office/powerpoint/2010/main" val="286947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imgw.p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file:///E:\OneDrive%20-%20IMGW-PIB\AAA%20PRACA\IMGW\000\000%20MATERIALY%20GRAFICZNE\01_LOGOTYP\02%20IMGW-PIB%20LOGO%20ALTERNATYWNE%20POLSKIE\IMGW-PIB_LOGO_ALTERNATYWNE_PL_RGB.svg" TargetMode="External"/><Relationship Id="rId2"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file:///E:\OneDrive%20-%20IMGW-PIB\AAA%20PRACA\IMGW\000\000%20MATERIALY%20GRAFICZNE\01_LOGOTYP\02%20IMGW-PIB%20LOGO%20ALTERNATYWNE%20POLSKIE\IMGW-PIB_LOGO_ALTERNATYWNE_PL_RGB.svg" TargetMode="External"/><Relationship Id="rId2" Type="http://schemas.openxmlformats.org/officeDocument/2006/relationships/image" Target="../media/image4.sv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file:///E:\OneDrive%20-%20IMGW-PIB\AAA%20PRACA\IMGW\000\000%20MATERIALY%20GRAFICZNE\01_LOGOTYP\02%20IMGW-PIB%20LOGO%20ALTERNATYWNE%20POLSKIE\IMGW-PIB_LOGO_ALTERNATYWNE_PL_RGB.svg" TargetMode="External"/><Relationship Id="rId2" Type="http://schemas.openxmlformats.org/officeDocument/2006/relationships/image" Target="../media/image4.sv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file:///E:\OneDrive%20-%20IMGW-PIB\AAA%20PRACA\IMGW\000\000%20MATERIALY%20GRAFICZNE\01_LOGOTYP\02%20IMGW-PIB%20LOGO%20ALTERNATYWNE%20POLSKIE\IMGW-PIB_LOGO_ALTERNATYWNE_PL_RGB.svg" TargetMode="External"/><Relationship Id="rId2"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file:///E:\OneDrive%20-%20IMGW-PIB\AAA%20PRACA\IMGW\000\000%20MATERIALY%20GRAFICZNE\01_LOGOTYP\02%20IMGW-PIB%20LOGO%20ALTERNATYWNE%20POLSKIE\IMGW-PIB_LOGO_ALTERNATYWNE_PL_RGB.svg" TargetMode="External"/><Relationship Id="rId7" Type="http://schemas.openxmlformats.org/officeDocument/2006/relationships/image" Target="../media/image17.png"/><Relationship Id="rId2"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file:///E:\OneDrive%20-%20IMGW-PIB\AAA%20PRACA\IMGW\000\000%20MATERIALY%20GRAFICZNE\01_LOGOTYP\02%20IMGW-PIB%20LOGO%20ALTERNATYWNE%20POLSKIE\IMGW-PIB_LOGO_ALTERNATYWNE_PL_RGB.svg" TargetMode="External"/><Relationship Id="rId7" Type="http://schemas.openxmlformats.org/officeDocument/2006/relationships/image" Target="../media/image24.png"/><Relationship Id="rId2"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file:///E:\OneDrive%20-%20IMGW-PIB\AAA%20PRACA\IMGW\000\000%20MATERIALY%20GRAFICZNE\01_LOGOTYP\02%20IMGW-PIB%20LOGO%20ALTERNATYWNE%20POLSKIE\IMGW-PIB_LOGO_ALTERNATYWNE_PL_RGB.svg" TargetMode="External"/><Relationship Id="rId2"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file:///E:\OneDrive%20-%20IMGW-PIB\AAA%20PRACA\IMGW\000\000%20MATERIALY%20GRAFICZNE\01_LOGOTYP\02%20IMGW-PIB%20LOGO%20ALTERNATYWNE%20POLSKIE\IMGW-PIB_LOGO_ALTERNATYWNE_PL_RGB.svg" TargetMode="External"/><Relationship Id="rId2" Type="http://schemas.openxmlformats.org/officeDocument/2006/relationships/image" Target="../media/image4.sv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trawa, drzewo, zewnętrzne, roślina&#10;&#10;Opis wygenerowany automatycznie">
            <a:extLst>
              <a:ext uri="{FF2B5EF4-FFF2-40B4-BE49-F238E27FC236}">
                <a16:creationId xmlns:a16="http://schemas.microsoft.com/office/drawing/2014/main" id="{A95B5890-427B-165D-23C6-F528223A353D}"/>
              </a:ext>
            </a:extLst>
          </p:cNvPr>
          <p:cNvPicPr>
            <a:picLocks noChangeAspect="1"/>
          </p:cNvPicPr>
          <p:nvPr/>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9CEB167A-8AAB-7A43-A763-576847E30F30}"/>
              </a:ext>
            </a:extLst>
          </p:cNvPr>
          <p:cNvSpPr/>
          <p:nvPr/>
        </p:nvSpPr>
        <p:spPr>
          <a:xfrm>
            <a:off x="10241858" y="4787918"/>
            <a:ext cx="1950141" cy="1726623"/>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4" name="Rectangle 13">
            <a:extLst>
              <a:ext uri="{FF2B5EF4-FFF2-40B4-BE49-F238E27FC236}">
                <a16:creationId xmlns:a16="http://schemas.microsoft.com/office/drawing/2014/main" id="{9E9041C1-2D2D-5F48-8EC5-9F7BB815E4EE}"/>
              </a:ext>
            </a:extLst>
          </p:cNvPr>
          <p:cNvSpPr/>
          <p:nvPr/>
        </p:nvSpPr>
        <p:spPr>
          <a:xfrm>
            <a:off x="-10665" y="4787917"/>
            <a:ext cx="10252522" cy="1726623"/>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Title 2">
            <a:extLst>
              <a:ext uri="{FF2B5EF4-FFF2-40B4-BE49-F238E27FC236}">
                <a16:creationId xmlns:a16="http://schemas.microsoft.com/office/drawing/2014/main" id="{CEA08DA9-D6BD-EC42-A99C-7DCB679C0DD2}"/>
              </a:ext>
            </a:extLst>
          </p:cNvPr>
          <p:cNvSpPr>
            <a:spLocks noGrp="1"/>
          </p:cNvSpPr>
          <p:nvPr>
            <p:ph type="ctrTitle"/>
          </p:nvPr>
        </p:nvSpPr>
        <p:spPr>
          <a:xfrm>
            <a:off x="277570" y="4997838"/>
            <a:ext cx="8915857" cy="1362598"/>
          </a:xfrm>
        </p:spPr>
        <p:txBody>
          <a:bodyPr anchor="ctr">
            <a:noAutofit/>
          </a:bodyPr>
          <a:lstStyle/>
          <a:p>
            <a:pPr algn="l"/>
            <a:r>
              <a:rPr lang="en-US" sz="1400" b="1" noProof="0" dirty="0">
                <a:solidFill>
                  <a:schemeClr val="bg1"/>
                </a:solidFill>
                <a:latin typeface="+mn-lt"/>
              </a:rPr>
              <a:t>Influence of perturbation of surface temperature on temperature inversion at selected SYNOP stations in Poland – intro, preliminary results</a:t>
            </a:r>
            <a:br>
              <a:rPr lang="en-US" sz="1400" b="1" noProof="0" dirty="0">
                <a:solidFill>
                  <a:schemeClr val="bg1"/>
                </a:solidFill>
                <a:latin typeface="+mn-lt"/>
                <a:cs typeface="Calibri" panose="020F0502020204030204" pitchFamily="34" charset="0"/>
              </a:rPr>
            </a:br>
            <a:br>
              <a:rPr lang="en-US" sz="1400" b="1" noProof="0" dirty="0">
                <a:solidFill>
                  <a:schemeClr val="bg1"/>
                </a:solidFill>
                <a:latin typeface="+mn-lt"/>
                <a:cs typeface="Calibri" panose="020F0502020204030204" pitchFamily="34" charset="0"/>
              </a:rPr>
            </a:br>
            <a:r>
              <a:rPr lang="en-US" sz="1400" b="1" noProof="0" dirty="0">
                <a:solidFill>
                  <a:schemeClr val="bg1"/>
                </a:solidFill>
                <a:latin typeface="+mn-lt"/>
                <a:cs typeface="Calibri" panose="020F0502020204030204" pitchFamily="34" charset="0"/>
              </a:rPr>
              <a:t>A. Mazur, T. </a:t>
            </a:r>
            <a:r>
              <a:rPr lang="en-US" sz="1400" b="1" noProof="0" dirty="0" err="1">
                <a:solidFill>
                  <a:schemeClr val="bg1"/>
                </a:solidFill>
                <a:latin typeface="+mn-lt"/>
                <a:cs typeface="Calibri" panose="020F0502020204030204" pitchFamily="34" charset="0"/>
              </a:rPr>
              <a:t>Tabalchuk</a:t>
            </a:r>
            <a:r>
              <a:rPr lang="en-US" sz="1400" b="1" noProof="0" dirty="0">
                <a:solidFill>
                  <a:schemeClr val="bg1"/>
                </a:solidFill>
                <a:latin typeface="+mn-lt"/>
                <a:cs typeface="Calibri" panose="020F0502020204030204" pitchFamily="34" charset="0"/>
              </a:rPr>
              <a:t>, A. </a:t>
            </a:r>
            <a:r>
              <a:rPr lang="en-US" sz="1400" b="1" noProof="0" dirty="0" err="1">
                <a:solidFill>
                  <a:schemeClr val="bg1"/>
                </a:solidFill>
                <a:latin typeface="+mn-lt"/>
                <a:cs typeface="Calibri" panose="020F0502020204030204" pitchFamily="34" charset="0"/>
              </a:rPr>
              <a:t>Wyszogrodzki</a:t>
            </a:r>
            <a:br>
              <a:rPr lang="en-US" sz="1400" b="1" noProof="0" dirty="0">
                <a:solidFill>
                  <a:schemeClr val="bg1"/>
                </a:solidFill>
                <a:latin typeface="+mn-lt"/>
                <a:cs typeface="Calibri" panose="020F0502020204030204" pitchFamily="34" charset="0"/>
              </a:rPr>
            </a:br>
            <a:br>
              <a:rPr lang="en-US" sz="1400" b="1" noProof="0" dirty="0">
                <a:solidFill>
                  <a:schemeClr val="bg1"/>
                </a:solidFill>
                <a:latin typeface="+mn-lt"/>
                <a:cs typeface="Calibri" panose="020F0502020204030204" pitchFamily="34" charset="0"/>
              </a:rPr>
            </a:br>
            <a:r>
              <a:rPr lang="en-US" sz="1400" b="1" noProof="0" dirty="0">
                <a:solidFill>
                  <a:schemeClr val="bg1"/>
                </a:solidFill>
                <a:latin typeface="+mn-lt"/>
                <a:cs typeface="Calibri" panose="020F0502020204030204" pitchFamily="34" charset="0"/>
              </a:rPr>
              <a:t>01/09/2025, Basel</a:t>
            </a:r>
            <a:endParaRPr lang="en-US" sz="1400" b="1" noProof="0" dirty="0">
              <a:solidFill>
                <a:schemeClr val="bg1"/>
              </a:solidFill>
              <a:latin typeface="+mn-lt"/>
              <a:cs typeface="Arial" panose="020B0604020202020204" pitchFamily="34" charset="0"/>
            </a:endParaRPr>
          </a:p>
        </p:txBody>
      </p:sp>
      <p:pic>
        <p:nvPicPr>
          <p:cNvPr id="3" name="Grafika 2">
            <a:extLst>
              <a:ext uri="{FF2B5EF4-FFF2-40B4-BE49-F238E27FC236}">
                <a16:creationId xmlns:a16="http://schemas.microsoft.com/office/drawing/2014/main" id="{80486D0A-C53A-4940-9C87-3D68544A154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78555" y="4940764"/>
            <a:ext cx="1476746" cy="1476746"/>
          </a:xfrm>
          <a:prstGeom prst="rect">
            <a:avLst/>
          </a:prstGeom>
        </p:spPr>
      </p:pic>
    </p:spTree>
    <p:extLst>
      <p:ext uri="{BB962C8B-B14F-4D97-AF65-F5344CB8AC3E}">
        <p14:creationId xmlns:p14="http://schemas.microsoft.com/office/powerpoint/2010/main" val="97366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CEB167A-8AAB-7A43-A763-576847E30F30}"/>
              </a:ext>
            </a:extLst>
          </p:cNvPr>
          <p:cNvSpPr/>
          <p:nvPr/>
        </p:nvSpPr>
        <p:spPr>
          <a:xfrm>
            <a:off x="9350371" y="0"/>
            <a:ext cx="2841629" cy="6857998"/>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4" name="Rectangle 13">
            <a:extLst>
              <a:ext uri="{FF2B5EF4-FFF2-40B4-BE49-F238E27FC236}">
                <a16:creationId xmlns:a16="http://schemas.microsoft.com/office/drawing/2014/main" id="{9E9041C1-2D2D-5F48-8EC5-9F7BB815E4EE}"/>
              </a:ext>
            </a:extLst>
          </p:cNvPr>
          <p:cNvSpPr/>
          <p:nvPr/>
        </p:nvSpPr>
        <p:spPr>
          <a:xfrm>
            <a:off x="0" y="1"/>
            <a:ext cx="9350371" cy="6857999"/>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Title 2">
            <a:extLst>
              <a:ext uri="{FF2B5EF4-FFF2-40B4-BE49-F238E27FC236}">
                <a16:creationId xmlns:a16="http://schemas.microsoft.com/office/drawing/2014/main" id="{CEA08DA9-D6BD-EC42-A99C-7DCB679C0DD2}"/>
              </a:ext>
            </a:extLst>
          </p:cNvPr>
          <p:cNvSpPr>
            <a:spLocks noGrp="1"/>
          </p:cNvSpPr>
          <p:nvPr>
            <p:ph type="ctrTitle"/>
          </p:nvPr>
        </p:nvSpPr>
        <p:spPr>
          <a:xfrm>
            <a:off x="450574" y="2425148"/>
            <a:ext cx="7566649" cy="2007704"/>
          </a:xfrm>
        </p:spPr>
        <p:txBody>
          <a:bodyPr anchor="ctr">
            <a:noAutofit/>
          </a:bodyPr>
          <a:lstStyle/>
          <a:p>
            <a:pPr algn="l"/>
            <a:r>
              <a:rPr lang="en-US" sz="1600" b="1" noProof="0" dirty="0">
                <a:solidFill>
                  <a:srgbClr val="122242"/>
                </a:solidFill>
                <a:latin typeface="Calibri" panose="020F0502020204030204" pitchFamily="34" charset="0"/>
                <a:cs typeface="Calibri" panose="020F0502020204030204" pitchFamily="34" charset="0"/>
              </a:rPr>
              <a:t>Thank you</a:t>
            </a:r>
            <a:br>
              <a:rPr lang="en-US" sz="1600" b="1" noProof="0" dirty="0">
                <a:solidFill>
                  <a:srgbClr val="122242"/>
                </a:solidFill>
                <a:latin typeface="Calibri" panose="020F0502020204030204" pitchFamily="34" charset="0"/>
                <a:cs typeface="Calibri" panose="020F0502020204030204" pitchFamily="34" charset="0"/>
              </a:rPr>
            </a:br>
            <a:br>
              <a:rPr lang="en-US" sz="1600" b="1" noProof="0" dirty="0">
                <a:solidFill>
                  <a:srgbClr val="122242"/>
                </a:solidFill>
                <a:latin typeface="Calibri" panose="020F0502020204030204" pitchFamily="34" charset="0"/>
                <a:cs typeface="Calibri" panose="020F0502020204030204" pitchFamily="34" charset="0"/>
              </a:rPr>
            </a:br>
            <a:r>
              <a:rPr lang="en-US" sz="1600" b="1" noProof="0" dirty="0">
                <a:solidFill>
                  <a:srgbClr val="122242"/>
                </a:solidFill>
                <a:latin typeface="Calibri" panose="020F0502020204030204" pitchFamily="34" charset="0"/>
                <a:cs typeface="Calibri" panose="020F0502020204030204" pitchFamily="34" charset="0"/>
              </a:rPr>
              <a:t>A. Mazur, T. </a:t>
            </a:r>
            <a:r>
              <a:rPr lang="en-US" sz="1600" b="1" noProof="0" dirty="0" err="1">
                <a:solidFill>
                  <a:srgbClr val="122242"/>
                </a:solidFill>
                <a:latin typeface="Calibri" panose="020F0502020204030204" pitchFamily="34" charset="0"/>
                <a:cs typeface="Calibri" panose="020F0502020204030204" pitchFamily="34" charset="0"/>
              </a:rPr>
              <a:t>Tabalchuk</a:t>
            </a:r>
            <a:r>
              <a:rPr lang="en-US" sz="1600" b="1" noProof="0" dirty="0">
                <a:solidFill>
                  <a:srgbClr val="122242"/>
                </a:solidFill>
                <a:latin typeface="Calibri" panose="020F0502020204030204" pitchFamily="34" charset="0"/>
                <a:cs typeface="Calibri" panose="020F0502020204030204" pitchFamily="34" charset="0"/>
              </a:rPr>
              <a:t>, A. </a:t>
            </a:r>
            <a:r>
              <a:rPr lang="en-US" sz="1600" b="1" noProof="0" dirty="0" err="1">
                <a:solidFill>
                  <a:srgbClr val="122242"/>
                </a:solidFill>
                <a:latin typeface="Calibri" panose="020F0502020204030204" pitchFamily="34" charset="0"/>
                <a:cs typeface="Calibri" panose="020F0502020204030204" pitchFamily="34" charset="0"/>
              </a:rPr>
              <a:t>Wyszogrodzki</a:t>
            </a:r>
            <a:br>
              <a:rPr lang="en-US" sz="1600" b="1" noProof="0" dirty="0">
                <a:solidFill>
                  <a:srgbClr val="122242"/>
                </a:solidFill>
                <a:latin typeface="Calibri" panose="020F0502020204030204" pitchFamily="34" charset="0"/>
                <a:cs typeface="Calibri" panose="020F0502020204030204" pitchFamily="34" charset="0"/>
              </a:rPr>
            </a:br>
            <a:br>
              <a:rPr lang="en-US" sz="1600" b="1" noProof="0" dirty="0">
                <a:solidFill>
                  <a:srgbClr val="122242"/>
                </a:solidFill>
                <a:latin typeface="Calibri" panose="020F0502020204030204" pitchFamily="34" charset="0"/>
                <a:cs typeface="Calibri" panose="020F0502020204030204" pitchFamily="34" charset="0"/>
              </a:rPr>
            </a:br>
            <a:r>
              <a:rPr lang="en-US" sz="1600" b="1" noProof="0" dirty="0">
                <a:solidFill>
                  <a:srgbClr val="122242"/>
                </a:solidFill>
                <a:latin typeface="Calibri" panose="020F0502020204030204" pitchFamily="34" charset="0"/>
                <a:cs typeface="Calibri" panose="020F0502020204030204" pitchFamily="34" charset="0"/>
              </a:rPr>
              <a:t>01/09/2025, Basel</a:t>
            </a:r>
          </a:p>
        </p:txBody>
      </p:sp>
      <p:pic>
        <p:nvPicPr>
          <p:cNvPr id="15" name="Obraz 14">
            <a:extLst>
              <a:ext uri="{FF2B5EF4-FFF2-40B4-BE49-F238E27FC236}">
                <a16:creationId xmlns:a16="http://schemas.microsoft.com/office/drawing/2014/main" id="{8716AC2A-D9EE-A743-97DF-86424C3BAAD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646436" y="2304250"/>
            <a:ext cx="2249498" cy="2249498"/>
          </a:xfrm>
          <a:prstGeom prst="rect">
            <a:avLst/>
          </a:prstGeom>
        </p:spPr>
      </p:pic>
      <p:sp>
        <p:nvSpPr>
          <p:cNvPr id="2" name="Pole tekstowe 1">
            <a:extLst>
              <a:ext uri="{FF2B5EF4-FFF2-40B4-BE49-F238E27FC236}">
                <a16:creationId xmlns:a16="http://schemas.microsoft.com/office/drawing/2014/main" id="{03F7676B-5BE9-2F71-243B-1AEF2C53A707}"/>
              </a:ext>
            </a:extLst>
          </p:cNvPr>
          <p:cNvSpPr txBox="1"/>
          <p:nvPr/>
        </p:nvSpPr>
        <p:spPr>
          <a:xfrm>
            <a:off x="450574" y="5859134"/>
            <a:ext cx="8674376" cy="7226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kern="100" noProof="0" dirty="0" err="1">
                <a:solidFill>
                  <a:srgbClr val="000000"/>
                </a:solidFill>
                <a:effectLst/>
                <a:ea typeface="Aptos" panose="020B0004020202020204" pitchFamily="34" charset="0"/>
                <a:cs typeface="Times New Roman" panose="02020603050405020304" pitchFamily="18" charset="0"/>
              </a:rPr>
              <a:t>Instytut</a:t>
            </a:r>
            <a:r>
              <a:rPr lang="en-US" sz="1200" kern="100" noProof="0" dirty="0">
                <a:solidFill>
                  <a:srgbClr val="000000"/>
                </a:solidFill>
                <a:effectLst/>
                <a:ea typeface="Aptos" panose="020B0004020202020204" pitchFamily="34" charset="0"/>
                <a:cs typeface="Times New Roman" panose="02020603050405020304" pitchFamily="18" charset="0"/>
              </a:rPr>
              <a:t> </a:t>
            </a:r>
            <a:r>
              <a:rPr lang="en-US" sz="1200" kern="100" noProof="0" dirty="0" err="1">
                <a:solidFill>
                  <a:srgbClr val="000000"/>
                </a:solidFill>
                <a:effectLst/>
                <a:ea typeface="Aptos" panose="020B0004020202020204" pitchFamily="34" charset="0"/>
                <a:cs typeface="Times New Roman" panose="02020603050405020304" pitchFamily="18" charset="0"/>
              </a:rPr>
              <a:t>Meteorologii</a:t>
            </a:r>
            <a:r>
              <a:rPr lang="en-US" sz="1200" kern="100" noProof="0" dirty="0">
                <a:solidFill>
                  <a:srgbClr val="000000"/>
                </a:solidFill>
                <a:effectLst/>
                <a:ea typeface="Aptos" panose="020B0004020202020204" pitchFamily="34" charset="0"/>
                <a:cs typeface="Times New Roman" panose="02020603050405020304" pitchFamily="18" charset="0"/>
              </a:rPr>
              <a:t> </a:t>
            </a:r>
            <a:r>
              <a:rPr lang="en-US" sz="1200" kern="100" noProof="0" dirty="0" err="1">
                <a:solidFill>
                  <a:srgbClr val="000000"/>
                </a:solidFill>
                <a:effectLst/>
                <a:ea typeface="Aptos" panose="020B0004020202020204" pitchFamily="34" charset="0"/>
                <a:cs typeface="Times New Roman" panose="02020603050405020304" pitchFamily="18" charset="0"/>
              </a:rPr>
              <a:t>i</a:t>
            </a:r>
            <a:r>
              <a:rPr lang="en-US" sz="1200" kern="100" noProof="0" dirty="0">
                <a:solidFill>
                  <a:srgbClr val="000000"/>
                </a:solidFill>
                <a:effectLst/>
                <a:ea typeface="Aptos" panose="020B0004020202020204" pitchFamily="34" charset="0"/>
                <a:cs typeface="Times New Roman" panose="02020603050405020304" pitchFamily="18" charset="0"/>
              </a:rPr>
              <a:t> </a:t>
            </a:r>
            <a:r>
              <a:rPr lang="en-US" sz="1200" kern="100" noProof="0" dirty="0" err="1">
                <a:solidFill>
                  <a:srgbClr val="000000"/>
                </a:solidFill>
                <a:effectLst/>
                <a:ea typeface="Aptos" panose="020B0004020202020204" pitchFamily="34" charset="0"/>
                <a:cs typeface="Times New Roman" panose="02020603050405020304" pitchFamily="18" charset="0"/>
              </a:rPr>
              <a:t>Gospodarki</a:t>
            </a:r>
            <a:r>
              <a:rPr lang="en-US" sz="1200" kern="100" noProof="0" dirty="0">
                <a:solidFill>
                  <a:srgbClr val="000000"/>
                </a:solidFill>
                <a:effectLst/>
                <a:ea typeface="Aptos" panose="020B0004020202020204" pitchFamily="34" charset="0"/>
                <a:cs typeface="Times New Roman" panose="02020603050405020304" pitchFamily="18" charset="0"/>
              </a:rPr>
              <a:t> </a:t>
            </a:r>
            <a:r>
              <a:rPr lang="en-US" sz="1200" kern="100" noProof="0" dirty="0" err="1">
                <a:solidFill>
                  <a:srgbClr val="000000"/>
                </a:solidFill>
                <a:effectLst/>
                <a:ea typeface="Aptos" panose="020B0004020202020204" pitchFamily="34" charset="0"/>
                <a:cs typeface="Times New Roman" panose="02020603050405020304" pitchFamily="18" charset="0"/>
              </a:rPr>
              <a:t>Wodnej</a:t>
            </a:r>
            <a:r>
              <a:rPr lang="en-US" sz="1200" kern="100" noProof="0" dirty="0">
                <a:solidFill>
                  <a:srgbClr val="000000"/>
                </a:solidFill>
                <a:effectLst/>
                <a:ea typeface="Aptos" panose="020B0004020202020204" pitchFamily="34" charset="0"/>
                <a:cs typeface="Times New Roman" panose="02020603050405020304" pitchFamily="18" charset="0"/>
              </a:rPr>
              <a:t> – </a:t>
            </a:r>
            <a:r>
              <a:rPr lang="en-US" sz="1200" kern="100" noProof="0" dirty="0" err="1">
                <a:solidFill>
                  <a:srgbClr val="000000"/>
                </a:solidFill>
                <a:effectLst/>
                <a:ea typeface="Aptos" panose="020B0004020202020204" pitchFamily="34" charset="0"/>
                <a:cs typeface="Times New Roman" panose="02020603050405020304" pitchFamily="18" charset="0"/>
              </a:rPr>
              <a:t>Państwowy</a:t>
            </a:r>
            <a:r>
              <a:rPr lang="en-US" sz="1200" kern="100" noProof="0" dirty="0">
                <a:solidFill>
                  <a:srgbClr val="000000"/>
                </a:solidFill>
                <a:effectLst/>
                <a:ea typeface="Aptos" panose="020B0004020202020204" pitchFamily="34" charset="0"/>
                <a:cs typeface="Times New Roman" panose="02020603050405020304" pitchFamily="18" charset="0"/>
              </a:rPr>
              <a:t> </a:t>
            </a:r>
            <a:r>
              <a:rPr lang="en-US" sz="1200" kern="100" noProof="0" dirty="0" err="1">
                <a:solidFill>
                  <a:srgbClr val="000000"/>
                </a:solidFill>
                <a:effectLst/>
                <a:ea typeface="Aptos" panose="020B0004020202020204" pitchFamily="34" charset="0"/>
                <a:cs typeface="Times New Roman" panose="02020603050405020304" pitchFamily="18" charset="0"/>
              </a:rPr>
              <a:t>Instytut</a:t>
            </a:r>
            <a:r>
              <a:rPr lang="en-US" sz="1200" kern="100" noProof="0" dirty="0">
                <a:solidFill>
                  <a:srgbClr val="000000"/>
                </a:solidFill>
                <a:effectLst/>
                <a:ea typeface="Aptos" panose="020B0004020202020204" pitchFamily="34" charset="0"/>
                <a:cs typeface="Times New Roman" panose="02020603050405020304" pitchFamily="18" charset="0"/>
              </a:rPr>
              <a:t> </a:t>
            </a:r>
            <a:r>
              <a:rPr lang="en-US" sz="1200" kern="100" noProof="0" dirty="0" err="1">
                <a:solidFill>
                  <a:srgbClr val="000000"/>
                </a:solidFill>
                <a:effectLst/>
                <a:ea typeface="Aptos" panose="020B0004020202020204" pitchFamily="34" charset="0"/>
                <a:cs typeface="Times New Roman" panose="02020603050405020304" pitchFamily="18" charset="0"/>
              </a:rPr>
              <a:t>Badawczy</a:t>
            </a:r>
            <a:br>
              <a:rPr lang="en-US" sz="1200" kern="100" noProof="0" dirty="0">
                <a:solidFill>
                  <a:srgbClr val="000000"/>
                </a:solidFill>
                <a:effectLst/>
                <a:ea typeface="Aptos" panose="020B0004020202020204" pitchFamily="34" charset="0"/>
                <a:cs typeface="Times New Roman" panose="02020603050405020304" pitchFamily="18" charset="0"/>
              </a:rPr>
            </a:br>
            <a:r>
              <a:rPr lang="en-US" sz="1200" kern="100" noProof="0" dirty="0">
                <a:solidFill>
                  <a:srgbClr val="000000"/>
                </a:solidFill>
                <a:effectLst/>
                <a:ea typeface="Aptos" panose="020B0004020202020204" pitchFamily="34" charset="0"/>
                <a:cs typeface="Times New Roman" panose="02020603050405020304" pitchFamily="18" charset="0"/>
              </a:rPr>
              <a:t>Institute of Meteorology and Water Management – National Research Institute</a:t>
            </a:r>
            <a:br>
              <a:rPr lang="en-US" sz="1200" kern="100" noProof="0" dirty="0">
                <a:solidFill>
                  <a:srgbClr val="000000"/>
                </a:solidFill>
                <a:effectLst/>
                <a:ea typeface="Aptos" panose="020B0004020202020204" pitchFamily="34" charset="0"/>
                <a:cs typeface="Times New Roman" panose="02020603050405020304" pitchFamily="18" charset="0"/>
              </a:rPr>
            </a:br>
            <a:r>
              <a:rPr lang="en-US" sz="1200" kern="100" noProof="0" dirty="0">
                <a:solidFill>
                  <a:srgbClr val="000000"/>
                </a:solidFill>
                <a:effectLst/>
                <a:ea typeface="Aptos" panose="020B0004020202020204" pitchFamily="34" charset="0"/>
                <a:cs typeface="Times New Roman" panose="02020603050405020304" pitchFamily="18" charset="0"/>
              </a:rPr>
              <a:t>01-673 Warszawa, ul. </a:t>
            </a:r>
            <a:r>
              <a:rPr lang="en-US" sz="1200" kern="100" noProof="0" dirty="0" err="1">
                <a:solidFill>
                  <a:srgbClr val="000000"/>
                </a:solidFill>
                <a:effectLst/>
                <a:ea typeface="Aptos" panose="020B0004020202020204" pitchFamily="34" charset="0"/>
                <a:cs typeface="Times New Roman" panose="02020603050405020304" pitchFamily="18" charset="0"/>
              </a:rPr>
              <a:t>Podleśna</a:t>
            </a:r>
            <a:r>
              <a:rPr lang="en-US" sz="1200" kern="100" noProof="0" dirty="0">
                <a:solidFill>
                  <a:srgbClr val="000000"/>
                </a:solidFill>
                <a:effectLst/>
                <a:ea typeface="Aptos" panose="020B0004020202020204" pitchFamily="34" charset="0"/>
                <a:cs typeface="Times New Roman" panose="02020603050405020304" pitchFamily="18" charset="0"/>
              </a:rPr>
              <a:t> 61 | tel.: +48 22 569 41 00 | fax: +48 22 834 18 01 | e-mail: imgw@imgw.pl | </a:t>
            </a:r>
            <a:r>
              <a:rPr lang="en-US" sz="1200" u="sng" kern="100" noProof="0" dirty="0">
                <a:solidFill>
                  <a:srgbClr val="000000"/>
                </a:solidFill>
                <a:effectLst/>
                <a:ea typeface="Aptos" panose="020B0004020202020204" pitchFamily="34" charset="0"/>
                <a:cs typeface="Times New Roman" panose="02020603050405020304" pitchFamily="18" charset="0"/>
                <a:hlinkClick r:id="rId4"/>
              </a:rPr>
              <a:t>www.imgw.pl</a:t>
            </a:r>
            <a:br>
              <a:rPr lang="en-US" sz="1200" kern="100" noProof="0" dirty="0">
                <a:solidFill>
                  <a:srgbClr val="000000"/>
                </a:solidFill>
                <a:effectLst/>
                <a:ea typeface="Aptos" panose="020B0004020202020204" pitchFamily="34" charset="0"/>
                <a:cs typeface="Times New Roman" panose="02020603050405020304" pitchFamily="18" charset="0"/>
              </a:rPr>
            </a:br>
            <a:r>
              <a:rPr lang="en-US" sz="1200" kern="100" noProof="0" dirty="0" err="1">
                <a:solidFill>
                  <a:srgbClr val="000000"/>
                </a:solidFill>
                <a:effectLst/>
                <a:ea typeface="Aptos" panose="020B0004020202020204" pitchFamily="34" charset="0"/>
                <a:cs typeface="Times New Roman" panose="02020603050405020304" pitchFamily="18" charset="0"/>
              </a:rPr>
              <a:t>Regon</a:t>
            </a:r>
            <a:r>
              <a:rPr lang="en-US" sz="1200" kern="100" noProof="0" dirty="0">
                <a:solidFill>
                  <a:srgbClr val="000000"/>
                </a:solidFill>
                <a:effectLst/>
                <a:ea typeface="Aptos" panose="020B0004020202020204" pitchFamily="34" charset="0"/>
                <a:cs typeface="Times New Roman" panose="02020603050405020304" pitchFamily="18" charset="0"/>
              </a:rPr>
              <a:t>: 000080507  |  NIP: 525-000-88-09</a:t>
            </a:r>
            <a:endParaRPr lang="en-US" sz="1200" kern="100" noProof="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9510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67BC900E-69D7-1764-66E2-8CBCAB68AA79}"/>
              </a:ext>
            </a:extLst>
          </p:cNvPr>
          <p:cNvSpPr txBox="1"/>
          <p:nvPr/>
        </p:nvSpPr>
        <p:spPr>
          <a:xfrm>
            <a:off x="6781753" y="2057495"/>
            <a:ext cx="5028853" cy="21275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rtlCol="0">
            <a:spAutoFit/>
          </a:bodyPr>
          <a:lstStyle/>
          <a:p>
            <a:pPr algn="ctr"/>
            <a:endParaRPr lang="en-US" sz="2645" dirty="0"/>
          </a:p>
          <a:p>
            <a:pPr algn="ctr"/>
            <a:r>
              <a:rPr lang="en-US" sz="2645" dirty="0"/>
              <a:t>That’s all from me,</a:t>
            </a:r>
          </a:p>
          <a:p>
            <a:pPr algn="ctr"/>
            <a:endParaRPr lang="en-US" sz="2645" dirty="0"/>
          </a:p>
          <a:p>
            <a:pPr algn="ctr"/>
            <a:r>
              <a:rPr lang="en-US" sz="2645" dirty="0"/>
              <a:t>Thank you for hearing me out!!!</a:t>
            </a:r>
          </a:p>
          <a:p>
            <a:pPr algn="ctr"/>
            <a:endParaRPr lang="en-US" sz="2645" dirty="0"/>
          </a:p>
        </p:txBody>
      </p:sp>
      <p:pic>
        <p:nvPicPr>
          <p:cNvPr id="1026" name="Picture 2">
            <a:extLst>
              <a:ext uri="{FF2B5EF4-FFF2-40B4-BE49-F238E27FC236}">
                <a16:creationId xmlns:a16="http://schemas.microsoft.com/office/drawing/2014/main" id="{480E078B-8DA8-7706-2506-B8704AC169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58" y="526"/>
            <a:ext cx="6517630" cy="6856950"/>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EA0E3E12-1D2B-7546-9F5A-97C1EFCFB186}"/>
              </a:ext>
            </a:extLst>
          </p:cNvPr>
          <p:cNvSpPr/>
          <p:nvPr/>
        </p:nvSpPr>
        <p:spPr>
          <a:xfrm>
            <a:off x="4800689" y="4800505"/>
            <a:ext cx="914337" cy="3809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5"/>
          </a:p>
        </p:txBody>
      </p:sp>
    </p:spTree>
    <p:extLst>
      <p:ext uri="{BB962C8B-B14F-4D97-AF65-F5344CB8AC3E}">
        <p14:creationId xmlns:p14="http://schemas.microsoft.com/office/powerpoint/2010/main" val="240602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46168-5EEF-6DB4-471C-C18FECB7378C}"/>
            </a:ext>
          </a:extLst>
        </p:cNvPr>
        <p:cNvGrpSpPr/>
        <p:nvPr/>
      </p:nvGrpSpPr>
      <p:grpSpPr>
        <a:xfrm>
          <a:off x="0" y="0"/>
          <a:ext cx="0" cy="0"/>
          <a:chOff x="0" y="0"/>
          <a:chExt cx="0" cy="0"/>
        </a:xfrm>
      </p:grpSpPr>
      <p:sp>
        <p:nvSpPr>
          <p:cNvPr id="16" name="Title 2">
            <a:extLst>
              <a:ext uri="{FF2B5EF4-FFF2-40B4-BE49-F238E27FC236}">
                <a16:creationId xmlns:a16="http://schemas.microsoft.com/office/drawing/2014/main" id="{92779075-5180-8A47-6000-4AEC828EC374}"/>
              </a:ext>
            </a:extLst>
          </p:cNvPr>
          <p:cNvSpPr txBox="1">
            <a:spLocks/>
          </p:cNvSpPr>
          <p:nvPr/>
        </p:nvSpPr>
        <p:spPr>
          <a:xfrm>
            <a:off x="371658" y="1164079"/>
            <a:ext cx="11385755" cy="5480165"/>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1600" noProof="0" dirty="0">
              <a:solidFill>
                <a:srgbClr val="122242"/>
              </a:solidFill>
              <a:latin typeface="Calibri" panose="020F0502020204030204" pitchFamily="34" charset="0"/>
              <a:cs typeface="Calibri" panose="020F0502020204030204" pitchFamily="34" charset="0"/>
            </a:endParaRPr>
          </a:p>
        </p:txBody>
      </p:sp>
      <p:sp>
        <p:nvSpPr>
          <p:cNvPr id="10" name="Rectangle 12">
            <a:extLst>
              <a:ext uri="{FF2B5EF4-FFF2-40B4-BE49-F238E27FC236}">
                <a16:creationId xmlns:a16="http://schemas.microsoft.com/office/drawing/2014/main" id="{7633DE67-991E-4CBA-B75C-FDE0E44676B2}"/>
              </a:ext>
            </a:extLst>
          </p:cNvPr>
          <p:cNvSpPr/>
          <p:nvPr/>
        </p:nvSpPr>
        <p:spPr>
          <a:xfrm>
            <a:off x="7715250" y="1"/>
            <a:ext cx="4476750"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2" name="Rectangle 13">
            <a:extLst>
              <a:ext uri="{FF2B5EF4-FFF2-40B4-BE49-F238E27FC236}">
                <a16:creationId xmlns:a16="http://schemas.microsoft.com/office/drawing/2014/main" id="{284E3794-A461-CC33-E13C-5445900751B7}"/>
              </a:ext>
            </a:extLst>
          </p:cNvPr>
          <p:cNvSpPr/>
          <p:nvPr/>
        </p:nvSpPr>
        <p:spPr>
          <a:xfrm>
            <a:off x="0" y="1"/>
            <a:ext cx="8115300"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b="1" noProof="0" dirty="0"/>
          </a:p>
        </p:txBody>
      </p:sp>
      <p:sp>
        <p:nvSpPr>
          <p:cNvPr id="13" name="Title 2">
            <a:extLst>
              <a:ext uri="{FF2B5EF4-FFF2-40B4-BE49-F238E27FC236}">
                <a16:creationId xmlns:a16="http://schemas.microsoft.com/office/drawing/2014/main" id="{74202E18-FB53-4855-5870-B7A842BC618C}"/>
              </a:ext>
            </a:extLst>
          </p:cNvPr>
          <p:cNvSpPr txBox="1">
            <a:spLocks/>
          </p:cNvSpPr>
          <p:nvPr/>
        </p:nvSpPr>
        <p:spPr>
          <a:xfrm>
            <a:off x="288236" y="209921"/>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US" sz="1600" b="1" noProof="0"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7874B6B7-FFEB-8538-8921-753831008D6A}"/>
              </a:ext>
            </a:extLst>
          </p:cNvPr>
          <p:cNvPicPr>
            <a:picLocks noChangeAspect="1"/>
          </p:cNvPicPr>
          <p:nvPr/>
        </p:nvPicPr>
        <p:blipFill>
          <a:blip r:embed="rId2">
            <a:extLst>
              <a:ext uri="{96DAC541-7B7A-43D3-8B79-37D633B846F1}">
                <asvg:svgBlip xmlns:asvg="http://schemas.microsoft.com/office/drawing/2016/SVG/main" r:embed="rId2" r:link="rId3"/>
              </a:ext>
            </a:extLst>
          </a:blip>
          <a:srcRect/>
          <a:stretch>
            <a:fillRect/>
          </a:stretch>
        </p:blipFill>
        <p:spPr>
          <a:xfrm>
            <a:off x="8195804" y="73251"/>
            <a:ext cx="3915691" cy="803170"/>
          </a:xfrm>
          <a:prstGeom prst="rect">
            <a:avLst/>
          </a:prstGeom>
        </p:spPr>
      </p:pic>
      <p:sp>
        <p:nvSpPr>
          <p:cNvPr id="4" name="pole tekstowe 3">
            <a:extLst>
              <a:ext uri="{FF2B5EF4-FFF2-40B4-BE49-F238E27FC236}">
                <a16:creationId xmlns:a16="http://schemas.microsoft.com/office/drawing/2014/main" id="{E4B21F00-E9CB-181B-C19F-56AB7F26E585}"/>
              </a:ext>
            </a:extLst>
          </p:cNvPr>
          <p:cNvSpPr txBox="1"/>
          <p:nvPr/>
        </p:nvSpPr>
        <p:spPr>
          <a:xfrm>
            <a:off x="288236" y="1807179"/>
            <a:ext cx="7427014" cy="1754326"/>
          </a:xfrm>
          <a:prstGeom prst="rect">
            <a:avLst/>
          </a:prstGeom>
          <a:noFill/>
        </p:spPr>
        <p:txBody>
          <a:bodyPr wrap="square" rtlCol="0">
            <a:spAutoFit/>
          </a:bodyPr>
          <a:lstStyle/>
          <a:p>
            <a:r>
              <a:rPr lang="en-US" noProof="0" dirty="0"/>
              <a:t>A nocturnal surface-based temperature inversion refers to a phenomenon in the lower troposphere where air temperature increases with height. Accurate forecasting of such inversions is important due to their role in enhancing the risk of frost events during the autumn–spring period and in promoting the accumulation of air pollutants near the surface, potentially exerting adverse effects on human health.</a:t>
            </a:r>
          </a:p>
        </p:txBody>
      </p:sp>
      <p:pic>
        <p:nvPicPr>
          <p:cNvPr id="6" name="Obraz 5" descr="Obraz zawierający tekst, choinka, Czcionka, plakat&#10;&#10;Zawartość wygenerowana przez AI może być niepoprawna.">
            <a:extLst>
              <a:ext uri="{FF2B5EF4-FFF2-40B4-BE49-F238E27FC236}">
                <a16:creationId xmlns:a16="http://schemas.microsoft.com/office/drawing/2014/main" id="{F4822ED3-7364-7F09-CF93-0743CAFB3C59}"/>
              </a:ext>
            </a:extLst>
          </p:cNvPr>
          <p:cNvPicPr>
            <a:picLocks noChangeAspect="1"/>
          </p:cNvPicPr>
          <p:nvPr/>
        </p:nvPicPr>
        <p:blipFill>
          <a:blip r:embed="rId4"/>
          <a:stretch>
            <a:fillRect/>
          </a:stretch>
        </p:blipFill>
        <p:spPr>
          <a:xfrm>
            <a:off x="8115300" y="1807179"/>
            <a:ext cx="3996195" cy="4048676"/>
          </a:xfrm>
          <a:prstGeom prst="rect">
            <a:avLst/>
          </a:prstGeom>
        </p:spPr>
      </p:pic>
      <p:pic>
        <p:nvPicPr>
          <p:cNvPr id="9" name="Obraz 8">
            <a:extLst>
              <a:ext uri="{FF2B5EF4-FFF2-40B4-BE49-F238E27FC236}">
                <a16:creationId xmlns:a16="http://schemas.microsoft.com/office/drawing/2014/main" id="{0EB21D6B-7EE6-4913-62F2-68BC33AFA34E}"/>
              </a:ext>
            </a:extLst>
          </p:cNvPr>
          <p:cNvPicPr>
            <a:picLocks noChangeAspect="1"/>
          </p:cNvPicPr>
          <p:nvPr/>
        </p:nvPicPr>
        <p:blipFill>
          <a:blip r:embed="rId5"/>
          <a:srcRect l="1281" t="2311" r="1602" b="1997"/>
          <a:stretch>
            <a:fillRect/>
          </a:stretch>
        </p:blipFill>
        <p:spPr>
          <a:xfrm>
            <a:off x="371658" y="3788323"/>
            <a:ext cx="3556000" cy="2067532"/>
          </a:xfrm>
          <a:prstGeom prst="rect">
            <a:avLst/>
          </a:prstGeom>
        </p:spPr>
      </p:pic>
      <p:pic>
        <p:nvPicPr>
          <p:cNvPr id="14" name="Obraz 13">
            <a:extLst>
              <a:ext uri="{FF2B5EF4-FFF2-40B4-BE49-F238E27FC236}">
                <a16:creationId xmlns:a16="http://schemas.microsoft.com/office/drawing/2014/main" id="{31B6B89D-DFEA-AC65-60BD-64E19DD9055A}"/>
              </a:ext>
            </a:extLst>
          </p:cNvPr>
          <p:cNvPicPr>
            <a:picLocks/>
          </p:cNvPicPr>
          <p:nvPr/>
        </p:nvPicPr>
        <p:blipFill>
          <a:blip r:embed="rId6"/>
          <a:srcRect l="2777" t="2988" r="2777" b="2216"/>
          <a:stretch>
            <a:fillRect/>
          </a:stretch>
        </p:blipFill>
        <p:spPr>
          <a:xfrm>
            <a:off x="4122167" y="3788323"/>
            <a:ext cx="3556800" cy="2069194"/>
          </a:xfrm>
          <a:prstGeom prst="rect">
            <a:avLst/>
          </a:prstGeom>
        </p:spPr>
      </p:pic>
      <p:sp>
        <p:nvSpPr>
          <p:cNvPr id="15" name="Title 2">
            <a:extLst>
              <a:ext uri="{FF2B5EF4-FFF2-40B4-BE49-F238E27FC236}">
                <a16:creationId xmlns:a16="http://schemas.microsoft.com/office/drawing/2014/main" id="{3BCB2874-68EF-4901-E515-6DE981D80BD8}"/>
              </a:ext>
            </a:extLst>
          </p:cNvPr>
          <p:cNvSpPr txBox="1">
            <a:spLocks/>
          </p:cNvSpPr>
          <p:nvPr/>
        </p:nvSpPr>
        <p:spPr>
          <a:xfrm>
            <a:off x="288236" y="210735"/>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1600" b="1" noProof="0" dirty="0">
                <a:solidFill>
                  <a:schemeClr val="bg1"/>
                </a:solidFill>
                <a:latin typeface="Calibri" panose="020F0502020204030204" pitchFamily="34" charset="0"/>
                <a:cs typeface="Calibri" panose="020F0502020204030204" pitchFamily="34" charset="0"/>
              </a:rPr>
              <a:t>MOTIVATION</a:t>
            </a:r>
            <a:endParaRPr lang="en-US" sz="1600" b="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29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6B95B88-9AC9-1D40-8DBC-EB74DB61A68F}"/>
              </a:ext>
            </a:extLst>
          </p:cNvPr>
          <p:cNvSpPr/>
          <p:nvPr/>
        </p:nvSpPr>
        <p:spPr>
          <a:xfrm>
            <a:off x="7715250" y="1"/>
            <a:ext cx="4476750"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2" name="Rectangle 13">
            <a:extLst>
              <a:ext uri="{FF2B5EF4-FFF2-40B4-BE49-F238E27FC236}">
                <a16:creationId xmlns:a16="http://schemas.microsoft.com/office/drawing/2014/main" id="{F0EA4D38-2432-4044-8072-12AEACBAD5FE}"/>
              </a:ext>
            </a:extLst>
          </p:cNvPr>
          <p:cNvSpPr/>
          <p:nvPr/>
        </p:nvSpPr>
        <p:spPr>
          <a:xfrm>
            <a:off x="0" y="1"/>
            <a:ext cx="8115300"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Title 2">
            <a:extLst>
              <a:ext uri="{FF2B5EF4-FFF2-40B4-BE49-F238E27FC236}">
                <a16:creationId xmlns:a16="http://schemas.microsoft.com/office/drawing/2014/main" id="{0EF56503-5850-B241-9827-923016B794D8}"/>
              </a:ext>
            </a:extLst>
          </p:cNvPr>
          <p:cNvSpPr txBox="1">
            <a:spLocks/>
          </p:cNvSpPr>
          <p:nvPr/>
        </p:nvSpPr>
        <p:spPr>
          <a:xfrm>
            <a:off x="288236" y="209921"/>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US" sz="1600" b="1" noProof="0"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47CCB292-7A0F-41E9-8A61-F2500FC84B7D}"/>
              </a:ext>
            </a:extLst>
          </p:cNvPr>
          <p:cNvPicPr>
            <a:picLocks noChangeAspect="1"/>
          </p:cNvPicPr>
          <p:nvPr/>
        </p:nvPicPr>
        <p:blipFill>
          <a:blip r:embed="rId2">
            <a:extLst>
              <a:ext uri="{96DAC541-7B7A-43D3-8B79-37D633B846F1}">
                <asvg:svgBlip xmlns:asvg="http://schemas.microsoft.com/office/drawing/2016/SVG/main" r:embed="rId2" r:link="rId3"/>
              </a:ext>
            </a:extLst>
          </a:blip>
          <a:srcRect/>
          <a:stretch>
            <a:fillRect/>
          </a:stretch>
        </p:blipFill>
        <p:spPr>
          <a:xfrm>
            <a:off x="8195804" y="73251"/>
            <a:ext cx="3915691" cy="803170"/>
          </a:xfrm>
          <a:prstGeom prst="rect">
            <a:avLst/>
          </a:prstGeom>
        </p:spPr>
      </p:pic>
      <p:sp>
        <p:nvSpPr>
          <p:cNvPr id="2" name="pole tekstowe 1">
            <a:extLst>
              <a:ext uri="{FF2B5EF4-FFF2-40B4-BE49-F238E27FC236}">
                <a16:creationId xmlns:a16="http://schemas.microsoft.com/office/drawing/2014/main" id="{B9A2D18F-BA62-1AB4-CEF4-470463EEB749}"/>
              </a:ext>
            </a:extLst>
          </p:cNvPr>
          <p:cNvSpPr txBox="1"/>
          <p:nvPr/>
        </p:nvSpPr>
        <p:spPr>
          <a:xfrm>
            <a:off x="8195804" y="1964963"/>
            <a:ext cx="3755191" cy="2585323"/>
          </a:xfrm>
          <a:prstGeom prst="rect">
            <a:avLst/>
          </a:prstGeom>
          <a:noFill/>
        </p:spPr>
        <p:txBody>
          <a:bodyPr wrap="square" rtlCol="0">
            <a:spAutoFit/>
          </a:bodyPr>
          <a:lstStyle/>
          <a:p>
            <a:r>
              <a:rPr lang="en-US" noProof="0" dirty="0"/>
              <a:t>Modeling used the COSMO-2k8 ensemble with surface temperature perturbations, along with a separate deterministic run. The 20 ensemble members were split into two groups: 1–10 with perturbations in initial conditions only; 11–20 with perturbations in both initial and boundary conditions</a:t>
            </a:r>
          </a:p>
        </p:txBody>
      </p:sp>
      <p:pic>
        <p:nvPicPr>
          <p:cNvPr id="5" name="Obraz 4" descr="Obraz zawierający mapa, diagram, zrzut ekranu&#10;&#10;Zawartość wygenerowana przez AI może być niepoprawna.">
            <a:extLst>
              <a:ext uri="{FF2B5EF4-FFF2-40B4-BE49-F238E27FC236}">
                <a16:creationId xmlns:a16="http://schemas.microsoft.com/office/drawing/2014/main" id="{DF34D120-EFF3-9FED-674D-7A2A54B78EEE}"/>
              </a:ext>
            </a:extLst>
          </p:cNvPr>
          <p:cNvPicPr>
            <a:picLocks noChangeAspect="1"/>
          </p:cNvPicPr>
          <p:nvPr/>
        </p:nvPicPr>
        <p:blipFill>
          <a:blip r:embed="rId4"/>
          <a:srcRect r="21934"/>
          <a:stretch>
            <a:fillRect/>
          </a:stretch>
        </p:blipFill>
        <p:spPr>
          <a:xfrm>
            <a:off x="503504" y="1964963"/>
            <a:ext cx="7611796" cy="3547524"/>
          </a:xfrm>
          <a:prstGeom prst="rect">
            <a:avLst/>
          </a:prstGeom>
        </p:spPr>
      </p:pic>
      <p:sp>
        <p:nvSpPr>
          <p:cNvPr id="6" name="Title 2">
            <a:extLst>
              <a:ext uri="{FF2B5EF4-FFF2-40B4-BE49-F238E27FC236}">
                <a16:creationId xmlns:a16="http://schemas.microsoft.com/office/drawing/2014/main" id="{41D93DFB-77DA-F239-2EBC-7976BD16F598}"/>
              </a:ext>
            </a:extLst>
          </p:cNvPr>
          <p:cNvSpPr txBox="1">
            <a:spLocks/>
          </p:cNvSpPr>
          <p:nvPr/>
        </p:nvSpPr>
        <p:spPr>
          <a:xfrm>
            <a:off x="288235" y="196558"/>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1600" b="1" noProof="0" dirty="0">
                <a:solidFill>
                  <a:schemeClr val="bg1"/>
                </a:solidFill>
                <a:latin typeface="Calibri" panose="020F0502020204030204" pitchFamily="34" charset="0"/>
                <a:cs typeface="Calibri" panose="020F0502020204030204" pitchFamily="34" charset="0"/>
              </a:rPr>
              <a:t>METHODS</a:t>
            </a:r>
            <a:endParaRPr lang="en-US" sz="1600" b="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91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F29E8-1E56-3F31-A461-E00DFE3130F5}"/>
            </a:ext>
          </a:extLst>
        </p:cNvPr>
        <p:cNvGrpSpPr/>
        <p:nvPr/>
      </p:nvGrpSpPr>
      <p:grpSpPr>
        <a:xfrm>
          <a:off x="0" y="0"/>
          <a:ext cx="0" cy="0"/>
          <a:chOff x="0" y="0"/>
          <a:chExt cx="0" cy="0"/>
        </a:xfrm>
      </p:grpSpPr>
      <p:sp>
        <p:nvSpPr>
          <p:cNvPr id="10" name="Rectangle 12">
            <a:extLst>
              <a:ext uri="{FF2B5EF4-FFF2-40B4-BE49-F238E27FC236}">
                <a16:creationId xmlns:a16="http://schemas.microsoft.com/office/drawing/2014/main" id="{94673E29-FDFB-116D-23D1-950CB12592EF}"/>
              </a:ext>
            </a:extLst>
          </p:cNvPr>
          <p:cNvSpPr/>
          <p:nvPr/>
        </p:nvSpPr>
        <p:spPr>
          <a:xfrm>
            <a:off x="7715250" y="1"/>
            <a:ext cx="4476750"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2" name="Rectangle 13">
            <a:extLst>
              <a:ext uri="{FF2B5EF4-FFF2-40B4-BE49-F238E27FC236}">
                <a16:creationId xmlns:a16="http://schemas.microsoft.com/office/drawing/2014/main" id="{8C214A8B-8B2C-D366-601B-124929883C05}"/>
              </a:ext>
            </a:extLst>
          </p:cNvPr>
          <p:cNvSpPr/>
          <p:nvPr/>
        </p:nvSpPr>
        <p:spPr>
          <a:xfrm>
            <a:off x="0" y="1"/>
            <a:ext cx="8115300"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Title 2">
            <a:extLst>
              <a:ext uri="{FF2B5EF4-FFF2-40B4-BE49-F238E27FC236}">
                <a16:creationId xmlns:a16="http://schemas.microsoft.com/office/drawing/2014/main" id="{59BB6D47-1F08-A2A0-54B8-ED9D8BACD435}"/>
              </a:ext>
            </a:extLst>
          </p:cNvPr>
          <p:cNvSpPr txBox="1">
            <a:spLocks/>
          </p:cNvSpPr>
          <p:nvPr/>
        </p:nvSpPr>
        <p:spPr>
          <a:xfrm>
            <a:off x="288236" y="209921"/>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1600" b="1" noProof="0" dirty="0">
                <a:solidFill>
                  <a:schemeClr val="bg1"/>
                </a:solidFill>
                <a:latin typeface="Calibri" panose="020F0502020204030204" pitchFamily="34" charset="0"/>
                <a:cs typeface="Calibri" panose="020F0502020204030204" pitchFamily="34" charset="0"/>
              </a:rPr>
              <a:t>METHODS</a:t>
            </a:r>
            <a:endParaRPr lang="en-US" sz="1600" b="1" noProof="0"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6AFA52ED-B9E6-5936-BA49-D371E4FC73DA}"/>
              </a:ext>
            </a:extLst>
          </p:cNvPr>
          <p:cNvPicPr>
            <a:picLocks noChangeAspect="1"/>
          </p:cNvPicPr>
          <p:nvPr/>
        </p:nvPicPr>
        <p:blipFill>
          <a:blip r:embed="rId2">
            <a:extLst>
              <a:ext uri="{96DAC541-7B7A-43D3-8B79-37D633B846F1}">
                <asvg:svgBlip xmlns:asvg="http://schemas.microsoft.com/office/drawing/2016/SVG/main" r:embed="rId2" r:link="rId3"/>
              </a:ext>
            </a:extLst>
          </a:blip>
          <a:srcRect/>
          <a:stretch>
            <a:fillRect/>
          </a:stretch>
        </p:blipFill>
        <p:spPr>
          <a:xfrm>
            <a:off x="8195804" y="73251"/>
            <a:ext cx="3915691" cy="803170"/>
          </a:xfrm>
          <a:prstGeom prst="rect">
            <a:avLst/>
          </a:prstGeom>
        </p:spPr>
      </p:pic>
      <p:sp>
        <p:nvSpPr>
          <p:cNvPr id="2" name="pole tekstowe 1">
            <a:extLst>
              <a:ext uri="{FF2B5EF4-FFF2-40B4-BE49-F238E27FC236}">
                <a16:creationId xmlns:a16="http://schemas.microsoft.com/office/drawing/2014/main" id="{F63008E2-FE09-560E-6100-D599E5B4D4FA}"/>
              </a:ext>
            </a:extLst>
          </p:cNvPr>
          <p:cNvSpPr txBox="1"/>
          <p:nvPr/>
        </p:nvSpPr>
        <p:spPr>
          <a:xfrm>
            <a:off x="8195804" y="1997838"/>
            <a:ext cx="3760943" cy="3137687"/>
          </a:xfrm>
          <a:prstGeom prst="rect">
            <a:avLst/>
          </a:prstGeom>
          <a:noFill/>
        </p:spPr>
        <p:txBody>
          <a:bodyPr wrap="square" rtlCol="0">
            <a:spAutoFit/>
          </a:bodyPr>
          <a:lstStyle/>
          <a:p>
            <a:r>
              <a:rPr lang="en-US" noProof="0" dirty="0"/>
              <a:t>Nocturnal inversions form under clear skies (enhanced radiative cooling) and weak winds or calm conditions (minimal vertical mixing). We analyzed 2011–2025 data, selecting dates with cloud cover over Poland ≤ 0.5 oktas, wind speed ≤ 3 m/s. An additional requirement was sunset before 18 UTC (the forecast initialization time) to exclude the influence of incoming solar radiation.</a:t>
            </a:r>
          </a:p>
        </p:txBody>
      </p:sp>
      <p:pic>
        <p:nvPicPr>
          <p:cNvPr id="4" name="Obraz 3">
            <a:extLst>
              <a:ext uri="{FF2B5EF4-FFF2-40B4-BE49-F238E27FC236}">
                <a16:creationId xmlns:a16="http://schemas.microsoft.com/office/drawing/2014/main" id="{42FD5FB8-F71E-773B-E394-EBD1FD358746}"/>
              </a:ext>
            </a:extLst>
          </p:cNvPr>
          <p:cNvPicPr>
            <a:picLocks noChangeAspect="1"/>
          </p:cNvPicPr>
          <p:nvPr/>
        </p:nvPicPr>
        <p:blipFill>
          <a:blip r:embed="rId4"/>
          <a:stretch>
            <a:fillRect/>
          </a:stretch>
        </p:blipFill>
        <p:spPr>
          <a:xfrm>
            <a:off x="235253" y="1467293"/>
            <a:ext cx="3822397" cy="4742121"/>
          </a:xfrm>
          <a:prstGeom prst="rect">
            <a:avLst/>
          </a:prstGeom>
        </p:spPr>
      </p:pic>
      <p:pic>
        <p:nvPicPr>
          <p:cNvPr id="6" name="Obraz 5">
            <a:extLst>
              <a:ext uri="{FF2B5EF4-FFF2-40B4-BE49-F238E27FC236}">
                <a16:creationId xmlns:a16="http://schemas.microsoft.com/office/drawing/2014/main" id="{23C2531A-41B4-E915-05F9-50CD6C2FBAAB}"/>
              </a:ext>
            </a:extLst>
          </p:cNvPr>
          <p:cNvPicPr>
            <a:picLocks noChangeAspect="1"/>
          </p:cNvPicPr>
          <p:nvPr/>
        </p:nvPicPr>
        <p:blipFill>
          <a:blip r:embed="rId5"/>
          <a:stretch>
            <a:fillRect/>
          </a:stretch>
        </p:blipFill>
        <p:spPr>
          <a:xfrm>
            <a:off x="4360109" y="1740653"/>
            <a:ext cx="3747784" cy="4468762"/>
          </a:xfrm>
          <a:prstGeom prst="rect">
            <a:avLst/>
          </a:prstGeom>
        </p:spPr>
      </p:pic>
    </p:spTree>
    <p:extLst>
      <p:ext uri="{BB962C8B-B14F-4D97-AF65-F5344CB8AC3E}">
        <p14:creationId xmlns:p14="http://schemas.microsoft.com/office/powerpoint/2010/main" val="49875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F6E5F-68BB-C258-DEFE-D311FCC0E20D}"/>
            </a:ext>
          </a:extLst>
        </p:cNvPr>
        <p:cNvGrpSpPr/>
        <p:nvPr/>
      </p:nvGrpSpPr>
      <p:grpSpPr>
        <a:xfrm>
          <a:off x="0" y="0"/>
          <a:ext cx="0" cy="0"/>
          <a:chOff x="0" y="0"/>
          <a:chExt cx="0" cy="0"/>
        </a:xfrm>
      </p:grpSpPr>
      <p:sp>
        <p:nvSpPr>
          <p:cNvPr id="10" name="Rectangle 12">
            <a:extLst>
              <a:ext uri="{FF2B5EF4-FFF2-40B4-BE49-F238E27FC236}">
                <a16:creationId xmlns:a16="http://schemas.microsoft.com/office/drawing/2014/main" id="{E18829AD-23A9-0126-4F1B-2D81AF51E59B}"/>
              </a:ext>
            </a:extLst>
          </p:cNvPr>
          <p:cNvSpPr/>
          <p:nvPr/>
        </p:nvSpPr>
        <p:spPr>
          <a:xfrm>
            <a:off x="7715250" y="1"/>
            <a:ext cx="4476750"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2" name="Rectangle 13">
            <a:extLst>
              <a:ext uri="{FF2B5EF4-FFF2-40B4-BE49-F238E27FC236}">
                <a16:creationId xmlns:a16="http://schemas.microsoft.com/office/drawing/2014/main" id="{F7380FA9-1B5C-2E54-28E5-9A8427BDD010}"/>
              </a:ext>
            </a:extLst>
          </p:cNvPr>
          <p:cNvSpPr/>
          <p:nvPr/>
        </p:nvSpPr>
        <p:spPr>
          <a:xfrm>
            <a:off x="0" y="1"/>
            <a:ext cx="8115300"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Title 2">
            <a:extLst>
              <a:ext uri="{FF2B5EF4-FFF2-40B4-BE49-F238E27FC236}">
                <a16:creationId xmlns:a16="http://schemas.microsoft.com/office/drawing/2014/main" id="{E6AFC936-ABC9-B267-DFE9-517850F60C64}"/>
              </a:ext>
            </a:extLst>
          </p:cNvPr>
          <p:cNvSpPr txBox="1">
            <a:spLocks/>
          </p:cNvSpPr>
          <p:nvPr/>
        </p:nvSpPr>
        <p:spPr>
          <a:xfrm>
            <a:off x="288236" y="209921"/>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1600" b="1" noProof="0" dirty="0">
                <a:solidFill>
                  <a:schemeClr val="bg1"/>
                </a:solidFill>
                <a:latin typeface="Calibri" panose="020F0502020204030204" pitchFamily="34" charset="0"/>
                <a:cs typeface="Calibri" panose="020F0502020204030204" pitchFamily="34" charset="0"/>
              </a:rPr>
              <a:t>ANALYSIS</a:t>
            </a:r>
            <a:endParaRPr lang="en-US" sz="1600" b="1" noProof="0"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C1BBFE12-05DC-1DF5-7F0E-D587411F46A2}"/>
              </a:ext>
            </a:extLst>
          </p:cNvPr>
          <p:cNvPicPr>
            <a:picLocks noChangeAspect="1"/>
          </p:cNvPicPr>
          <p:nvPr/>
        </p:nvPicPr>
        <p:blipFill>
          <a:blip r:embed="rId2">
            <a:extLst>
              <a:ext uri="{96DAC541-7B7A-43D3-8B79-37D633B846F1}">
                <asvg:svgBlip xmlns:asvg="http://schemas.microsoft.com/office/drawing/2016/SVG/main" r:embed="rId2" r:link="rId3"/>
              </a:ext>
            </a:extLst>
          </a:blip>
          <a:srcRect/>
          <a:stretch>
            <a:fillRect/>
          </a:stretch>
        </p:blipFill>
        <p:spPr>
          <a:xfrm>
            <a:off x="8195804" y="73251"/>
            <a:ext cx="3915691" cy="803170"/>
          </a:xfrm>
          <a:prstGeom prst="rect">
            <a:avLst/>
          </a:prstGeom>
        </p:spPr>
      </p:pic>
      <p:sp>
        <p:nvSpPr>
          <p:cNvPr id="2" name="pole tekstowe 1">
            <a:extLst>
              <a:ext uri="{FF2B5EF4-FFF2-40B4-BE49-F238E27FC236}">
                <a16:creationId xmlns:a16="http://schemas.microsoft.com/office/drawing/2014/main" id="{047D03D8-003E-E2D1-7E0E-8E8C23B803FB}"/>
              </a:ext>
            </a:extLst>
          </p:cNvPr>
          <p:cNvSpPr txBox="1"/>
          <p:nvPr/>
        </p:nvSpPr>
        <p:spPr>
          <a:xfrm>
            <a:off x="24068" y="5978376"/>
            <a:ext cx="12087427" cy="830997"/>
          </a:xfrm>
          <a:prstGeom prst="rect">
            <a:avLst/>
          </a:prstGeom>
          <a:noFill/>
        </p:spPr>
        <p:txBody>
          <a:bodyPr wrap="square" rtlCol="0">
            <a:spAutoFit/>
          </a:bodyPr>
          <a:lstStyle/>
          <a:p>
            <a:r>
              <a:rPr lang="en-US" sz="1600" noProof="0" dirty="0" err="1"/>
              <a:t>Synop</a:t>
            </a:r>
            <a:r>
              <a:rPr lang="en-US" sz="1600" noProof="0" dirty="0"/>
              <a:t> data were analyzed to select stations with 0 oktas cloud cover and wind ≤ 3 m/s during the modeling period. For initial analysis, Leba and Wroclaw were chosen as they also conduct radiosonde launches. Observations and model data showed good agreement in vertical temperature profiles.</a:t>
            </a:r>
          </a:p>
        </p:txBody>
      </p:sp>
      <p:grpSp>
        <p:nvGrpSpPr>
          <p:cNvPr id="11" name="Grupa 10">
            <a:extLst>
              <a:ext uri="{FF2B5EF4-FFF2-40B4-BE49-F238E27FC236}">
                <a16:creationId xmlns:a16="http://schemas.microsoft.com/office/drawing/2014/main" id="{9072038C-AB5F-9795-8F6C-9DA48A6BE25F}"/>
              </a:ext>
            </a:extLst>
          </p:cNvPr>
          <p:cNvGrpSpPr/>
          <p:nvPr/>
        </p:nvGrpSpPr>
        <p:grpSpPr>
          <a:xfrm>
            <a:off x="262349" y="986171"/>
            <a:ext cx="11667301" cy="4873498"/>
            <a:chOff x="0" y="1104878"/>
            <a:chExt cx="11667301" cy="4873498"/>
          </a:xfrm>
        </p:grpSpPr>
        <p:pic>
          <p:nvPicPr>
            <p:cNvPr id="4" name="Obraz 3" descr="Obraz zawierający tekst, linia, diagram, Wykres&#10;&#10;Zawartość wygenerowana przez AI może być niepoprawna.">
              <a:extLst>
                <a:ext uri="{FF2B5EF4-FFF2-40B4-BE49-F238E27FC236}">
                  <a16:creationId xmlns:a16="http://schemas.microsoft.com/office/drawing/2014/main" id="{E7578DC7-1C25-2751-4DA3-45126A742B2E}"/>
                </a:ext>
              </a:extLst>
            </p:cNvPr>
            <p:cNvPicPr>
              <a:picLocks noChangeAspect="1"/>
            </p:cNvPicPr>
            <p:nvPr/>
          </p:nvPicPr>
          <p:blipFill>
            <a:blip r:embed="rId4"/>
            <a:srcRect l="20629" t="8333" r="21960" b="5515"/>
            <a:stretch>
              <a:fillRect/>
            </a:stretch>
          </p:blipFill>
          <p:spPr>
            <a:xfrm>
              <a:off x="3897123" y="1104878"/>
              <a:ext cx="3897123" cy="4873498"/>
            </a:xfrm>
            <a:prstGeom prst="rect">
              <a:avLst/>
            </a:prstGeom>
          </p:spPr>
        </p:pic>
        <p:pic>
          <p:nvPicPr>
            <p:cNvPr id="6" name="Obraz 5" descr="Obraz zawierający tekst, linia, Wykres, diagram&#10;&#10;Zawartość wygenerowana przez AI może być niepoprawna.">
              <a:extLst>
                <a:ext uri="{FF2B5EF4-FFF2-40B4-BE49-F238E27FC236}">
                  <a16:creationId xmlns:a16="http://schemas.microsoft.com/office/drawing/2014/main" id="{FE57BD4C-5787-1EFB-15A0-E077404A9079}"/>
                </a:ext>
              </a:extLst>
            </p:cNvPr>
            <p:cNvPicPr>
              <a:picLocks noChangeAspect="1"/>
            </p:cNvPicPr>
            <p:nvPr/>
          </p:nvPicPr>
          <p:blipFill>
            <a:blip r:embed="rId5"/>
            <a:srcRect l="20356" t="8600" r="22233" b="5248"/>
            <a:stretch>
              <a:fillRect/>
            </a:stretch>
          </p:blipFill>
          <p:spPr>
            <a:xfrm>
              <a:off x="0" y="1104878"/>
              <a:ext cx="3897123" cy="4873498"/>
            </a:xfrm>
            <a:prstGeom prst="rect">
              <a:avLst/>
            </a:prstGeom>
          </p:spPr>
        </p:pic>
        <p:pic>
          <p:nvPicPr>
            <p:cNvPr id="9" name="Obraz 8" descr="Obraz zawierający tekst, linia, diagram, Wykres&#10;&#10;Zawartość wygenerowana przez AI może być niepoprawna.">
              <a:extLst>
                <a:ext uri="{FF2B5EF4-FFF2-40B4-BE49-F238E27FC236}">
                  <a16:creationId xmlns:a16="http://schemas.microsoft.com/office/drawing/2014/main" id="{B8690AE0-0E1D-E67D-23A6-3ECE7648960F}"/>
                </a:ext>
              </a:extLst>
            </p:cNvPr>
            <p:cNvPicPr>
              <a:picLocks noChangeAspect="1"/>
            </p:cNvPicPr>
            <p:nvPr/>
          </p:nvPicPr>
          <p:blipFill>
            <a:blip r:embed="rId6"/>
            <a:srcRect l="20087" t="7671" r="22443" b="5232"/>
            <a:stretch>
              <a:fillRect/>
            </a:stretch>
          </p:blipFill>
          <p:spPr>
            <a:xfrm>
              <a:off x="7812814" y="1104878"/>
              <a:ext cx="3854487" cy="4870458"/>
            </a:xfrm>
            <a:prstGeom prst="rect">
              <a:avLst/>
            </a:prstGeom>
          </p:spPr>
        </p:pic>
      </p:grpSp>
    </p:spTree>
    <p:extLst>
      <p:ext uri="{BB962C8B-B14F-4D97-AF65-F5344CB8AC3E}">
        <p14:creationId xmlns:p14="http://schemas.microsoft.com/office/powerpoint/2010/main" val="235575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5ED94-BD2F-011A-4774-C1CA9A72B522}"/>
            </a:ext>
          </a:extLst>
        </p:cNvPr>
        <p:cNvGrpSpPr/>
        <p:nvPr/>
      </p:nvGrpSpPr>
      <p:grpSpPr>
        <a:xfrm>
          <a:off x="0" y="0"/>
          <a:ext cx="0" cy="0"/>
          <a:chOff x="0" y="0"/>
          <a:chExt cx="0" cy="0"/>
        </a:xfrm>
      </p:grpSpPr>
      <p:sp>
        <p:nvSpPr>
          <p:cNvPr id="10" name="Rectangle 12">
            <a:extLst>
              <a:ext uri="{FF2B5EF4-FFF2-40B4-BE49-F238E27FC236}">
                <a16:creationId xmlns:a16="http://schemas.microsoft.com/office/drawing/2014/main" id="{1CB9697D-6416-7A19-C1FB-FA0FB972FE2B}"/>
              </a:ext>
            </a:extLst>
          </p:cNvPr>
          <p:cNvSpPr/>
          <p:nvPr/>
        </p:nvSpPr>
        <p:spPr>
          <a:xfrm>
            <a:off x="7715250" y="1"/>
            <a:ext cx="4476750"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2" name="Rectangle 13">
            <a:extLst>
              <a:ext uri="{FF2B5EF4-FFF2-40B4-BE49-F238E27FC236}">
                <a16:creationId xmlns:a16="http://schemas.microsoft.com/office/drawing/2014/main" id="{445843AB-C499-6290-8562-6EF4B470E9D2}"/>
              </a:ext>
            </a:extLst>
          </p:cNvPr>
          <p:cNvSpPr/>
          <p:nvPr/>
        </p:nvSpPr>
        <p:spPr>
          <a:xfrm>
            <a:off x="0" y="1"/>
            <a:ext cx="8115300"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Title 2">
            <a:extLst>
              <a:ext uri="{FF2B5EF4-FFF2-40B4-BE49-F238E27FC236}">
                <a16:creationId xmlns:a16="http://schemas.microsoft.com/office/drawing/2014/main" id="{3BCEC8F9-FD88-E62F-C9DB-33DFC1344B05}"/>
              </a:ext>
            </a:extLst>
          </p:cNvPr>
          <p:cNvSpPr txBox="1">
            <a:spLocks/>
          </p:cNvSpPr>
          <p:nvPr/>
        </p:nvSpPr>
        <p:spPr>
          <a:xfrm>
            <a:off x="288236" y="209921"/>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1600" b="1" noProof="0" dirty="0">
                <a:solidFill>
                  <a:schemeClr val="bg1"/>
                </a:solidFill>
                <a:latin typeface="Calibri" panose="020F0502020204030204" pitchFamily="34" charset="0"/>
                <a:cs typeface="Calibri" panose="020F0502020204030204" pitchFamily="34" charset="0"/>
              </a:rPr>
              <a:t>ANALYSIS</a:t>
            </a:r>
            <a:endParaRPr lang="en-US" sz="1600" b="1" noProof="0"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D8653F57-90B8-1EF8-3B0D-D7CE26985E19}"/>
              </a:ext>
            </a:extLst>
          </p:cNvPr>
          <p:cNvPicPr>
            <a:picLocks noChangeAspect="1"/>
          </p:cNvPicPr>
          <p:nvPr/>
        </p:nvPicPr>
        <p:blipFill>
          <a:blip r:embed="rId2">
            <a:extLst>
              <a:ext uri="{96DAC541-7B7A-43D3-8B79-37D633B846F1}">
                <asvg:svgBlip xmlns:asvg="http://schemas.microsoft.com/office/drawing/2016/SVG/main" r:embed="rId2" r:link="rId3"/>
              </a:ext>
            </a:extLst>
          </a:blip>
          <a:srcRect/>
          <a:stretch>
            <a:fillRect/>
          </a:stretch>
        </p:blipFill>
        <p:spPr>
          <a:xfrm>
            <a:off x="8195804" y="73251"/>
            <a:ext cx="3915691" cy="803170"/>
          </a:xfrm>
          <a:prstGeom prst="rect">
            <a:avLst/>
          </a:prstGeom>
        </p:spPr>
      </p:pic>
      <p:grpSp>
        <p:nvGrpSpPr>
          <p:cNvPr id="22" name="Grupa 21">
            <a:extLst>
              <a:ext uri="{FF2B5EF4-FFF2-40B4-BE49-F238E27FC236}">
                <a16:creationId xmlns:a16="http://schemas.microsoft.com/office/drawing/2014/main" id="{46CDBF6B-D86B-2155-CDE7-793FF0D9B8A4}"/>
              </a:ext>
            </a:extLst>
          </p:cNvPr>
          <p:cNvGrpSpPr/>
          <p:nvPr/>
        </p:nvGrpSpPr>
        <p:grpSpPr>
          <a:xfrm>
            <a:off x="405873" y="1026086"/>
            <a:ext cx="11380253" cy="5830592"/>
            <a:chOff x="0" y="1027409"/>
            <a:chExt cx="11380253" cy="5830592"/>
          </a:xfrm>
        </p:grpSpPr>
        <p:sp>
          <p:nvSpPr>
            <p:cNvPr id="2" name="pole tekstowe 1">
              <a:extLst>
                <a:ext uri="{FF2B5EF4-FFF2-40B4-BE49-F238E27FC236}">
                  <a16:creationId xmlns:a16="http://schemas.microsoft.com/office/drawing/2014/main" id="{386D043E-A2A2-F6D6-42E6-DCB86489DD61}"/>
                </a:ext>
              </a:extLst>
            </p:cNvPr>
            <p:cNvSpPr txBox="1"/>
            <p:nvPr/>
          </p:nvSpPr>
          <p:spPr>
            <a:xfrm>
              <a:off x="8771861" y="1027409"/>
              <a:ext cx="2608392" cy="2800767"/>
            </a:xfrm>
            <a:prstGeom prst="rect">
              <a:avLst/>
            </a:prstGeom>
            <a:noFill/>
          </p:spPr>
          <p:txBody>
            <a:bodyPr wrap="square" rtlCol="0">
              <a:spAutoFit/>
            </a:bodyPr>
            <a:lstStyle/>
            <a:p>
              <a:r>
                <a:rPr lang="en-US" sz="1600" noProof="0" dirty="0"/>
                <a:t>However, in the near-surface layer, most cases show significant deviations between the modeled and observed temperature profiles, both positive and negative, while at higher levels the ensemble members exhibit almost no spread in air temperature values.</a:t>
              </a:r>
            </a:p>
          </p:txBody>
        </p:sp>
        <p:pic>
          <p:nvPicPr>
            <p:cNvPr id="4" name="Obraz 3" descr="Obraz zawierający tekst, diagram, linia, Wykres&#10;&#10;Zawartość wygenerowana przez AI może być niepoprawna.">
              <a:extLst>
                <a:ext uri="{FF2B5EF4-FFF2-40B4-BE49-F238E27FC236}">
                  <a16:creationId xmlns:a16="http://schemas.microsoft.com/office/drawing/2014/main" id="{13005096-4DDF-7ED7-21BF-492667F45D73}"/>
                </a:ext>
              </a:extLst>
            </p:cNvPr>
            <p:cNvPicPr>
              <a:picLocks noChangeAspect="1"/>
            </p:cNvPicPr>
            <p:nvPr/>
          </p:nvPicPr>
          <p:blipFill>
            <a:blip r:embed="rId4"/>
            <a:srcRect l="2816" t="8373" r="7766" b="4962"/>
            <a:stretch>
              <a:fillRect/>
            </a:stretch>
          </p:blipFill>
          <p:spPr>
            <a:xfrm>
              <a:off x="0" y="4048414"/>
              <a:ext cx="2828260" cy="2741244"/>
            </a:xfrm>
            <a:prstGeom prst="rect">
              <a:avLst/>
            </a:prstGeom>
          </p:spPr>
        </p:pic>
        <p:pic>
          <p:nvPicPr>
            <p:cNvPr id="6" name="Obraz 5" descr="Obraz zawierający tekst, diagram, linia, Wykres&#10;&#10;Zawartość wygenerowana przez AI może być niepoprawna.">
              <a:extLst>
                <a:ext uri="{FF2B5EF4-FFF2-40B4-BE49-F238E27FC236}">
                  <a16:creationId xmlns:a16="http://schemas.microsoft.com/office/drawing/2014/main" id="{F0D2076F-4C6C-D78D-5D8F-285B21C5BD03}"/>
                </a:ext>
              </a:extLst>
            </p:cNvPr>
            <p:cNvPicPr>
              <a:picLocks noChangeAspect="1"/>
            </p:cNvPicPr>
            <p:nvPr/>
          </p:nvPicPr>
          <p:blipFill>
            <a:blip r:embed="rId5"/>
            <a:srcRect l="2971" t="8373" r="7766" b="5271"/>
            <a:stretch>
              <a:fillRect/>
            </a:stretch>
          </p:blipFill>
          <p:spPr>
            <a:xfrm>
              <a:off x="0" y="1061190"/>
              <a:ext cx="2828260" cy="2880192"/>
            </a:xfrm>
            <a:prstGeom prst="rect">
              <a:avLst/>
            </a:prstGeom>
          </p:spPr>
        </p:pic>
        <p:pic>
          <p:nvPicPr>
            <p:cNvPr id="9" name="Obraz 8" descr="Obraz zawierający tekst, diagram, linia, Wykres&#10;&#10;Zawartość wygenerowana przez AI może być niepoprawna.">
              <a:extLst>
                <a:ext uri="{FF2B5EF4-FFF2-40B4-BE49-F238E27FC236}">
                  <a16:creationId xmlns:a16="http://schemas.microsoft.com/office/drawing/2014/main" id="{762B7F07-7A90-9423-A10F-DFB1895FA909}"/>
                </a:ext>
              </a:extLst>
            </p:cNvPr>
            <p:cNvPicPr>
              <a:picLocks noChangeAspect="1"/>
            </p:cNvPicPr>
            <p:nvPr/>
          </p:nvPicPr>
          <p:blipFill>
            <a:blip r:embed="rId6"/>
            <a:srcRect l="3526" t="8527" r="7766" b="5581"/>
            <a:stretch>
              <a:fillRect/>
            </a:stretch>
          </p:blipFill>
          <p:spPr>
            <a:xfrm>
              <a:off x="2828261" y="1064641"/>
              <a:ext cx="2828260" cy="2880192"/>
            </a:xfrm>
            <a:prstGeom prst="rect">
              <a:avLst/>
            </a:prstGeom>
          </p:spPr>
        </p:pic>
        <p:pic>
          <p:nvPicPr>
            <p:cNvPr id="14" name="Obraz 13" descr="Obraz zawierający tekst, diagram, linia, Wykres&#10;&#10;Zawartość wygenerowana przez AI może być niepoprawna.">
              <a:extLst>
                <a:ext uri="{FF2B5EF4-FFF2-40B4-BE49-F238E27FC236}">
                  <a16:creationId xmlns:a16="http://schemas.microsoft.com/office/drawing/2014/main" id="{FAED6480-48FC-4B9B-7E6F-12D8BFCD3E4B}"/>
                </a:ext>
              </a:extLst>
            </p:cNvPr>
            <p:cNvPicPr>
              <a:picLocks noChangeAspect="1"/>
            </p:cNvPicPr>
            <p:nvPr/>
          </p:nvPicPr>
          <p:blipFill>
            <a:blip r:embed="rId7"/>
            <a:srcRect l="3526" t="8682" r="7766" b="5271"/>
            <a:stretch>
              <a:fillRect/>
            </a:stretch>
          </p:blipFill>
          <p:spPr>
            <a:xfrm>
              <a:off x="2828260" y="4048413"/>
              <a:ext cx="2828261" cy="2809586"/>
            </a:xfrm>
            <a:prstGeom prst="rect">
              <a:avLst/>
            </a:prstGeom>
          </p:spPr>
        </p:pic>
        <p:pic>
          <p:nvPicPr>
            <p:cNvPr id="17" name="Obraz 16" descr="Obraz zawierający tekst, diagram, linia, Wykres&#10;&#10;Zawartość wygenerowana przez AI może być niepoprawna.">
              <a:extLst>
                <a:ext uri="{FF2B5EF4-FFF2-40B4-BE49-F238E27FC236}">
                  <a16:creationId xmlns:a16="http://schemas.microsoft.com/office/drawing/2014/main" id="{AC55CD54-B800-4BE5-5EAA-8435BC2E6BAF}"/>
                </a:ext>
              </a:extLst>
            </p:cNvPr>
            <p:cNvPicPr>
              <a:picLocks noChangeAspect="1"/>
            </p:cNvPicPr>
            <p:nvPr/>
          </p:nvPicPr>
          <p:blipFill>
            <a:blip r:embed="rId8"/>
            <a:srcRect l="3526" t="8527" r="7766" b="5426"/>
            <a:stretch>
              <a:fillRect/>
            </a:stretch>
          </p:blipFill>
          <p:spPr>
            <a:xfrm>
              <a:off x="5656521" y="4042432"/>
              <a:ext cx="2902688" cy="2815568"/>
            </a:xfrm>
            <a:prstGeom prst="rect">
              <a:avLst/>
            </a:prstGeom>
          </p:spPr>
        </p:pic>
        <p:pic>
          <p:nvPicPr>
            <p:cNvPr id="19" name="Obraz 18" descr="Obraz zawierający tekst, diagram, linia, Wykres&#10;&#10;Zawartość wygenerowana przez AI może być niepoprawna.">
              <a:extLst>
                <a:ext uri="{FF2B5EF4-FFF2-40B4-BE49-F238E27FC236}">
                  <a16:creationId xmlns:a16="http://schemas.microsoft.com/office/drawing/2014/main" id="{7C145A46-6AC0-FF0A-573D-261F09463854}"/>
                </a:ext>
              </a:extLst>
            </p:cNvPr>
            <p:cNvPicPr>
              <a:picLocks noChangeAspect="1"/>
            </p:cNvPicPr>
            <p:nvPr/>
          </p:nvPicPr>
          <p:blipFill>
            <a:blip r:embed="rId9"/>
            <a:srcRect l="3526" t="8837" r="7766" b="5892"/>
            <a:stretch>
              <a:fillRect/>
            </a:stretch>
          </p:blipFill>
          <p:spPr>
            <a:xfrm>
              <a:off x="5656521" y="1027409"/>
              <a:ext cx="2902688" cy="2880193"/>
            </a:xfrm>
            <a:prstGeom prst="rect">
              <a:avLst/>
            </a:prstGeom>
          </p:spPr>
        </p:pic>
        <p:pic>
          <p:nvPicPr>
            <p:cNvPr id="21" name="Obraz 20" descr="Obraz zawierający tekst, diagram, linia, Wykres&#10;&#10;Zawartość wygenerowana przez AI może być niepoprawna.">
              <a:extLst>
                <a:ext uri="{FF2B5EF4-FFF2-40B4-BE49-F238E27FC236}">
                  <a16:creationId xmlns:a16="http://schemas.microsoft.com/office/drawing/2014/main" id="{878353BB-1FD4-3D84-D140-F550DD7E7EDF}"/>
                </a:ext>
              </a:extLst>
            </p:cNvPr>
            <p:cNvPicPr>
              <a:picLocks noChangeAspect="1"/>
            </p:cNvPicPr>
            <p:nvPr/>
          </p:nvPicPr>
          <p:blipFill>
            <a:blip r:embed="rId10"/>
            <a:srcRect l="3525" t="8527" r="9275" b="5426"/>
            <a:stretch>
              <a:fillRect/>
            </a:stretch>
          </p:blipFill>
          <p:spPr>
            <a:xfrm>
              <a:off x="8526997" y="4042432"/>
              <a:ext cx="2853255" cy="2815569"/>
            </a:xfrm>
            <a:prstGeom prst="rect">
              <a:avLst/>
            </a:prstGeom>
          </p:spPr>
        </p:pic>
      </p:grpSp>
    </p:spTree>
    <p:extLst>
      <p:ext uri="{BB962C8B-B14F-4D97-AF65-F5344CB8AC3E}">
        <p14:creationId xmlns:p14="http://schemas.microsoft.com/office/powerpoint/2010/main" val="102943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1526B-5219-3828-4FB6-020AA029C360}"/>
            </a:ext>
          </a:extLst>
        </p:cNvPr>
        <p:cNvGrpSpPr/>
        <p:nvPr/>
      </p:nvGrpSpPr>
      <p:grpSpPr>
        <a:xfrm>
          <a:off x="0" y="0"/>
          <a:ext cx="0" cy="0"/>
          <a:chOff x="0" y="0"/>
          <a:chExt cx="0" cy="0"/>
        </a:xfrm>
      </p:grpSpPr>
      <p:sp>
        <p:nvSpPr>
          <p:cNvPr id="10" name="Rectangle 12">
            <a:extLst>
              <a:ext uri="{FF2B5EF4-FFF2-40B4-BE49-F238E27FC236}">
                <a16:creationId xmlns:a16="http://schemas.microsoft.com/office/drawing/2014/main" id="{40E45737-6607-3A21-CF42-6D3C6CF353C9}"/>
              </a:ext>
            </a:extLst>
          </p:cNvPr>
          <p:cNvSpPr/>
          <p:nvPr/>
        </p:nvSpPr>
        <p:spPr>
          <a:xfrm>
            <a:off x="7715250" y="1"/>
            <a:ext cx="4476750"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2" name="Rectangle 13">
            <a:extLst>
              <a:ext uri="{FF2B5EF4-FFF2-40B4-BE49-F238E27FC236}">
                <a16:creationId xmlns:a16="http://schemas.microsoft.com/office/drawing/2014/main" id="{DA432137-3768-EDCE-818B-28C3E1EE597F}"/>
              </a:ext>
            </a:extLst>
          </p:cNvPr>
          <p:cNvSpPr/>
          <p:nvPr/>
        </p:nvSpPr>
        <p:spPr>
          <a:xfrm>
            <a:off x="0" y="1"/>
            <a:ext cx="8115300"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Title 2">
            <a:extLst>
              <a:ext uri="{FF2B5EF4-FFF2-40B4-BE49-F238E27FC236}">
                <a16:creationId xmlns:a16="http://schemas.microsoft.com/office/drawing/2014/main" id="{D99938E2-C678-605A-99DE-1459D72E451A}"/>
              </a:ext>
            </a:extLst>
          </p:cNvPr>
          <p:cNvSpPr txBox="1">
            <a:spLocks/>
          </p:cNvSpPr>
          <p:nvPr/>
        </p:nvSpPr>
        <p:spPr>
          <a:xfrm>
            <a:off x="288236" y="209921"/>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1600" b="1" noProof="0" dirty="0">
                <a:solidFill>
                  <a:schemeClr val="bg1"/>
                </a:solidFill>
                <a:latin typeface="Calibri" panose="020F0502020204030204" pitchFamily="34" charset="0"/>
                <a:cs typeface="Calibri" panose="020F0502020204030204" pitchFamily="34" charset="0"/>
              </a:rPr>
              <a:t>ANALYSIS</a:t>
            </a:r>
            <a:endParaRPr lang="en-US" sz="1600" b="1" noProof="0"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F259CCA0-6389-C629-6E50-1B99EE3C1F2C}"/>
              </a:ext>
            </a:extLst>
          </p:cNvPr>
          <p:cNvPicPr>
            <a:picLocks noChangeAspect="1"/>
          </p:cNvPicPr>
          <p:nvPr/>
        </p:nvPicPr>
        <p:blipFill>
          <a:blip r:embed="rId2">
            <a:extLst>
              <a:ext uri="{96DAC541-7B7A-43D3-8B79-37D633B846F1}">
                <asvg:svgBlip xmlns:asvg="http://schemas.microsoft.com/office/drawing/2016/SVG/main" r:embed="rId2" r:link="rId3"/>
              </a:ext>
            </a:extLst>
          </a:blip>
          <a:srcRect/>
          <a:stretch>
            <a:fillRect/>
          </a:stretch>
        </p:blipFill>
        <p:spPr>
          <a:xfrm>
            <a:off x="8195804" y="73251"/>
            <a:ext cx="3915691" cy="803170"/>
          </a:xfrm>
          <a:prstGeom prst="rect">
            <a:avLst/>
          </a:prstGeom>
        </p:spPr>
      </p:pic>
      <p:sp>
        <p:nvSpPr>
          <p:cNvPr id="2" name="pole tekstowe 1">
            <a:extLst>
              <a:ext uri="{FF2B5EF4-FFF2-40B4-BE49-F238E27FC236}">
                <a16:creationId xmlns:a16="http://schemas.microsoft.com/office/drawing/2014/main" id="{170E935F-F6D7-2C70-C7DA-6CB68C0DDB71}"/>
              </a:ext>
            </a:extLst>
          </p:cNvPr>
          <p:cNvSpPr txBox="1"/>
          <p:nvPr/>
        </p:nvSpPr>
        <p:spPr>
          <a:xfrm>
            <a:off x="9441712" y="1079199"/>
            <a:ext cx="2512836" cy="1815882"/>
          </a:xfrm>
          <a:prstGeom prst="rect">
            <a:avLst/>
          </a:prstGeom>
          <a:noFill/>
        </p:spPr>
        <p:txBody>
          <a:bodyPr wrap="square" rtlCol="0">
            <a:spAutoFit/>
          </a:bodyPr>
          <a:lstStyle/>
          <a:p>
            <a:pPr algn="just"/>
            <a:r>
              <a:rPr lang="en-US" sz="1600" noProof="0" dirty="0"/>
              <a:t>Most simulated events show a rapid decrease in surface temperature spread across ensemble members, leading to reduced air temperature spread at 2m and above.</a:t>
            </a:r>
          </a:p>
        </p:txBody>
      </p:sp>
      <p:pic>
        <p:nvPicPr>
          <p:cNvPr id="4" name="Obraz 3" descr="Obraz zawierający Wykres, linia, diagram, tekst&#10;&#10;Zawartość wygenerowana przez AI może być niepoprawna.">
            <a:extLst>
              <a:ext uri="{FF2B5EF4-FFF2-40B4-BE49-F238E27FC236}">
                <a16:creationId xmlns:a16="http://schemas.microsoft.com/office/drawing/2014/main" id="{A6473E76-6CAD-8B84-DD05-2C6CE3A3A02E}"/>
              </a:ext>
            </a:extLst>
          </p:cNvPr>
          <p:cNvPicPr>
            <a:picLocks noChangeAspect="1"/>
          </p:cNvPicPr>
          <p:nvPr/>
        </p:nvPicPr>
        <p:blipFill>
          <a:blip r:embed="rId4"/>
          <a:stretch>
            <a:fillRect/>
          </a:stretch>
        </p:blipFill>
        <p:spPr>
          <a:xfrm>
            <a:off x="109861" y="1036669"/>
            <a:ext cx="4572010" cy="2743206"/>
          </a:xfrm>
          <a:prstGeom prst="rect">
            <a:avLst/>
          </a:prstGeom>
        </p:spPr>
      </p:pic>
      <p:pic>
        <p:nvPicPr>
          <p:cNvPr id="6" name="Obraz 5" descr="Obraz zawierający linia, Wykres, diagram, tekst&#10;&#10;Zawartość wygenerowana przez AI może być niepoprawna.">
            <a:extLst>
              <a:ext uri="{FF2B5EF4-FFF2-40B4-BE49-F238E27FC236}">
                <a16:creationId xmlns:a16="http://schemas.microsoft.com/office/drawing/2014/main" id="{EC59689F-4438-D416-C38D-4C78C2AEBB14}"/>
              </a:ext>
            </a:extLst>
          </p:cNvPr>
          <p:cNvPicPr>
            <a:picLocks noChangeAspect="1"/>
          </p:cNvPicPr>
          <p:nvPr/>
        </p:nvPicPr>
        <p:blipFill>
          <a:blip r:embed="rId5"/>
          <a:stretch>
            <a:fillRect/>
          </a:stretch>
        </p:blipFill>
        <p:spPr>
          <a:xfrm>
            <a:off x="152391" y="3746819"/>
            <a:ext cx="4529480" cy="2692169"/>
          </a:xfrm>
          <a:prstGeom prst="rect">
            <a:avLst/>
          </a:prstGeom>
        </p:spPr>
      </p:pic>
      <p:pic>
        <p:nvPicPr>
          <p:cNvPr id="9" name="Obraz 8" descr="Obraz zawierający linia, Wykres, diagram, tekst&#10;&#10;Zawartość wygenerowana przez AI może być niepoprawna.">
            <a:extLst>
              <a:ext uri="{FF2B5EF4-FFF2-40B4-BE49-F238E27FC236}">
                <a16:creationId xmlns:a16="http://schemas.microsoft.com/office/drawing/2014/main" id="{73F0D9CC-AD16-39E3-6322-378C54B87219}"/>
              </a:ext>
            </a:extLst>
          </p:cNvPr>
          <p:cNvPicPr>
            <a:picLocks noChangeAspect="1"/>
          </p:cNvPicPr>
          <p:nvPr/>
        </p:nvPicPr>
        <p:blipFill>
          <a:blip r:embed="rId6"/>
          <a:stretch>
            <a:fillRect/>
          </a:stretch>
        </p:blipFill>
        <p:spPr>
          <a:xfrm>
            <a:off x="4724401" y="1036669"/>
            <a:ext cx="4572011" cy="2743206"/>
          </a:xfrm>
          <a:prstGeom prst="rect">
            <a:avLst/>
          </a:prstGeom>
        </p:spPr>
      </p:pic>
      <p:pic>
        <p:nvPicPr>
          <p:cNvPr id="14" name="Obraz 13" descr="Obraz zawierający diagram, linia, Wykres, tekst&#10;&#10;Zawartość wygenerowana przez AI może być niepoprawna.">
            <a:extLst>
              <a:ext uri="{FF2B5EF4-FFF2-40B4-BE49-F238E27FC236}">
                <a16:creationId xmlns:a16="http://schemas.microsoft.com/office/drawing/2014/main" id="{33621D6A-A453-EF63-804C-E04E4B263DEA}"/>
              </a:ext>
            </a:extLst>
          </p:cNvPr>
          <p:cNvPicPr>
            <a:picLocks noChangeAspect="1"/>
          </p:cNvPicPr>
          <p:nvPr/>
        </p:nvPicPr>
        <p:blipFill>
          <a:blip r:embed="rId7"/>
          <a:stretch>
            <a:fillRect/>
          </a:stretch>
        </p:blipFill>
        <p:spPr>
          <a:xfrm>
            <a:off x="4649961" y="3695782"/>
            <a:ext cx="4646451" cy="2787870"/>
          </a:xfrm>
          <a:prstGeom prst="rect">
            <a:avLst/>
          </a:prstGeom>
        </p:spPr>
      </p:pic>
    </p:spTree>
    <p:extLst>
      <p:ext uri="{BB962C8B-B14F-4D97-AF65-F5344CB8AC3E}">
        <p14:creationId xmlns:p14="http://schemas.microsoft.com/office/powerpoint/2010/main" val="223230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F894D-FCB7-3973-4F9F-3A748B68D370}"/>
            </a:ext>
          </a:extLst>
        </p:cNvPr>
        <p:cNvGrpSpPr/>
        <p:nvPr/>
      </p:nvGrpSpPr>
      <p:grpSpPr>
        <a:xfrm>
          <a:off x="0" y="0"/>
          <a:ext cx="0" cy="0"/>
          <a:chOff x="0" y="0"/>
          <a:chExt cx="0" cy="0"/>
        </a:xfrm>
      </p:grpSpPr>
      <p:sp>
        <p:nvSpPr>
          <p:cNvPr id="10" name="Rectangle 12">
            <a:extLst>
              <a:ext uri="{FF2B5EF4-FFF2-40B4-BE49-F238E27FC236}">
                <a16:creationId xmlns:a16="http://schemas.microsoft.com/office/drawing/2014/main" id="{86C05760-18B7-2325-0E39-18CEE7E7AFBE}"/>
              </a:ext>
            </a:extLst>
          </p:cNvPr>
          <p:cNvSpPr/>
          <p:nvPr/>
        </p:nvSpPr>
        <p:spPr>
          <a:xfrm>
            <a:off x="7715250" y="1"/>
            <a:ext cx="4476750"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2" name="Rectangle 13">
            <a:extLst>
              <a:ext uri="{FF2B5EF4-FFF2-40B4-BE49-F238E27FC236}">
                <a16:creationId xmlns:a16="http://schemas.microsoft.com/office/drawing/2014/main" id="{AE653B5E-0D99-F76C-1D7C-F55D3B25AFFA}"/>
              </a:ext>
            </a:extLst>
          </p:cNvPr>
          <p:cNvSpPr/>
          <p:nvPr/>
        </p:nvSpPr>
        <p:spPr>
          <a:xfrm>
            <a:off x="0" y="1"/>
            <a:ext cx="8115300"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Title 2">
            <a:extLst>
              <a:ext uri="{FF2B5EF4-FFF2-40B4-BE49-F238E27FC236}">
                <a16:creationId xmlns:a16="http://schemas.microsoft.com/office/drawing/2014/main" id="{ECA65F9B-FECE-B187-06CF-5CDD53BAF265}"/>
              </a:ext>
            </a:extLst>
          </p:cNvPr>
          <p:cNvSpPr txBox="1">
            <a:spLocks/>
          </p:cNvSpPr>
          <p:nvPr/>
        </p:nvSpPr>
        <p:spPr>
          <a:xfrm>
            <a:off x="288236" y="209921"/>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1600" b="1" noProof="0" dirty="0">
                <a:solidFill>
                  <a:schemeClr val="bg1"/>
                </a:solidFill>
                <a:latin typeface="Calibri" panose="020F0502020204030204" pitchFamily="34" charset="0"/>
                <a:cs typeface="Calibri" panose="020F0502020204030204" pitchFamily="34" charset="0"/>
              </a:rPr>
              <a:t>ANALYSIS</a:t>
            </a:r>
            <a:endParaRPr lang="en-US" sz="1600" b="1" noProof="0"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31981E4A-A8BB-5CBF-C7DC-355D54E2A6E9}"/>
              </a:ext>
            </a:extLst>
          </p:cNvPr>
          <p:cNvPicPr>
            <a:picLocks noChangeAspect="1"/>
          </p:cNvPicPr>
          <p:nvPr/>
        </p:nvPicPr>
        <p:blipFill>
          <a:blip r:embed="rId2">
            <a:extLst>
              <a:ext uri="{96DAC541-7B7A-43D3-8B79-37D633B846F1}">
                <asvg:svgBlip xmlns:asvg="http://schemas.microsoft.com/office/drawing/2016/SVG/main" r:embed="rId2" r:link="rId3"/>
              </a:ext>
            </a:extLst>
          </a:blip>
          <a:srcRect/>
          <a:stretch>
            <a:fillRect/>
          </a:stretch>
        </p:blipFill>
        <p:spPr>
          <a:xfrm>
            <a:off x="8195804" y="73251"/>
            <a:ext cx="3915691" cy="803170"/>
          </a:xfrm>
          <a:prstGeom prst="rect">
            <a:avLst/>
          </a:prstGeom>
        </p:spPr>
      </p:pic>
      <p:sp>
        <p:nvSpPr>
          <p:cNvPr id="2" name="pole tekstowe 1">
            <a:extLst>
              <a:ext uri="{FF2B5EF4-FFF2-40B4-BE49-F238E27FC236}">
                <a16:creationId xmlns:a16="http://schemas.microsoft.com/office/drawing/2014/main" id="{F1F11282-22FF-E1BB-4181-5782451053C2}"/>
              </a:ext>
            </a:extLst>
          </p:cNvPr>
          <p:cNvSpPr txBox="1"/>
          <p:nvPr/>
        </p:nvSpPr>
        <p:spPr>
          <a:xfrm>
            <a:off x="5089960" y="6027002"/>
            <a:ext cx="7102040" cy="830997"/>
          </a:xfrm>
          <a:prstGeom prst="rect">
            <a:avLst/>
          </a:prstGeom>
          <a:noFill/>
        </p:spPr>
        <p:txBody>
          <a:bodyPr wrap="square" rtlCol="0">
            <a:spAutoFit/>
          </a:bodyPr>
          <a:lstStyle/>
          <a:p>
            <a:pPr algn="just"/>
            <a:r>
              <a:rPr lang="en-US" sz="1600" noProof="0" dirty="0"/>
              <a:t>For the case of 2022.02.28, when the spread of surface temperature values persists throughout the modeling period, a greater spread in air temperature values is observed, leading to improved temperature forecasts.</a:t>
            </a:r>
          </a:p>
        </p:txBody>
      </p:sp>
      <p:pic>
        <p:nvPicPr>
          <p:cNvPr id="4" name="Obraz 3" descr="Obraz zawierający Wykres, linia, diagram, stok&#10;&#10;Zawartość wygenerowana przez AI może być niepoprawna.">
            <a:extLst>
              <a:ext uri="{FF2B5EF4-FFF2-40B4-BE49-F238E27FC236}">
                <a16:creationId xmlns:a16="http://schemas.microsoft.com/office/drawing/2014/main" id="{3575F8AF-D24A-6631-0B71-06098D762DC2}"/>
              </a:ext>
            </a:extLst>
          </p:cNvPr>
          <p:cNvPicPr>
            <a:picLocks noChangeAspect="1"/>
          </p:cNvPicPr>
          <p:nvPr/>
        </p:nvPicPr>
        <p:blipFill>
          <a:blip r:embed="rId4"/>
          <a:stretch>
            <a:fillRect/>
          </a:stretch>
        </p:blipFill>
        <p:spPr>
          <a:xfrm>
            <a:off x="402521" y="1164078"/>
            <a:ext cx="4687439" cy="2812463"/>
          </a:xfrm>
          <a:prstGeom prst="rect">
            <a:avLst/>
          </a:prstGeom>
        </p:spPr>
      </p:pic>
      <p:pic>
        <p:nvPicPr>
          <p:cNvPr id="6" name="Obraz 5" descr="Obraz zawierający Wykres, linia, diagram, stok&#10;&#10;Zawartość wygenerowana przez AI może być niepoprawna.">
            <a:extLst>
              <a:ext uri="{FF2B5EF4-FFF2-40B4-BE49-F238E27FC236}">
                <a16:creationId xmlns:a16="http://schemas.microsoft.com/office/drawing/2014/main" id="{2C38F483-25D7-B7AE-B897-ED48A94328FC}"/>
              </a:ext>
            </a:extLst>
          </p:cNvPr>
          <p:cNvPicPr>
            <a:picLocks noChangeAspect="1"/>
          </p:cNvPicPr>
          <p:nvPr/>
        </p:nvPicPr>
        <p:blipFill>
          <a:blip r:embed="rId5"/>
          <a:stretch>
            <a:fillRect/>
          </a:stretch>
        </p:blipFill>
        <p:spPr>
          <a:xfrm>
            <a:off x="402522" y="3910268"/>
            <a:ext cx="4687438" cy="2823927"/>
          </a:xfrm>
          <a:prstGeom prst="rect">
            <a:avLst/>
          </a:prstGeom>
        </p:spPr>
      </p:pic>
      <p:pic>
        <p:nvPicPr>
          <p:cNvPr id="9" name="Obraz 8" descr="Obraz zawierający tekst, diagram, linia, Wykres&#10;&#10;Zawartość wygenerowana przez AI może być niepoprawna.">
            <a:extLst>
              <a:ext uri="{FF2B5EF4-FFF2-40B4-BE49-F238E27FC236}">
                <a16:creationId xmlns:a16="http://schemas.microsoft.com/office/drawing/2014/main" id="{E2D86F4E-F1B0-DAB1-C781-38CC496C403D}"/>
              </a:ext>
            </a:extLst>
          </p:cNvPr>
          <p:cNvPicPr>
            <a:picLocks noChangeAspect="1"/>
          </p:cNvPicPr>
          <p:nvPr/>
        </p:nvPicPr>
        <p:blipFill>
          <a:blip r:embed="rId6"/>
          <a:srcRect l="3127" t="8527" r="7766" b="5737"/>
          <a:stretch>
            <a:fillRect/>
          </a:stretch>
        </p:blipFill>
        <p:spPr>
          <a:xfrm>
            <a:off x="5926762" y="978364"/>
            <a:ext cx="5271156" cy="5071731"/>
          </a:xfrm>
          <a:prstGeom prst="rect">
            <a:avLst/>
          </a:prstGeom>
        </p:spPr>
      </p:pic>
    </p:spTree>
    <p:extLst>
      <p:ext uri="{BB962C8B-B14F-4D97-AF65-F5344CB8AC3E}">
        <p14:creationId xmlns:p14="http://schemas.microsoft.com/office/powerpoint/2010/main" val="55267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F4433-6C48-EC43-14BC-C8935524F481}"/>
            </a:ext>
          </a:extLst>
        </p:cNvPr>
        <p:cNvGrpSpPr/>
        <p:nvPr/>
      </p:nvGrpSpPr>
      <p:grpSpPr>
        <a:xfrm>
          <a:off x="0" y="0"/>
          <a:ext cx="0" cy="0"/>
          <a:chOff x="0" y="0"/>
          <a:chExt cx="0" cy="0"/>
        </a:xfrm>
      </p:grpSpPr>
      <p:sp>
        <p:nvSpPr>
          <p:cNvPr id="10" name="Rectangle 12">
            <a:extLst>
              <a:ext uri="{FF2B5EF4-FFF2-40B4-BE49-F238E27FC236}">
                <a16:creationId xmlns:a16="http://schemas.microsoft.com/office/drawing/2014/main" id="{F5C74D93-324E-04F0-756C-CC8AB453DCC0}"/>
              </a:ext>
            </a:extLst>
          </p:cNvPr>
          <p:cNvSpPr/>
          <p:nvPr/>
        </p:nvSpPr>
        <p:spPr>
          <a:xfrm>
            <a:off x="7715250" y="1"/>
            <a:ext cx="4476750"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highlight>
                <a:srgbClr val="35F0CC"/>
              </a:highlight>
            </a:endParaRPr>
          </a:p>
        </p:txBody>
      </p:sp>
      <p:sp>
        <p:nvSpPr>
          <p:cNvPr id="12" name="Rectangle 13">
            <a:extLst>
              <a:ext uri="{FF2B5EF4-FFF2-40B4-BE49-F238E27FC236}">
                <a16:creationId xmlns:a16="http://schemas.microsoft.com/office/drawing/2014/main" id="{6A55C7B5-ECD8-B294-4260-9F39DAA10EF1}"/>
              </a:ext>
            </a:extLst>
          </p:cNvPr>
          <p:cNvSpPr/>
          <p:nvPr/>
        </p:nvSpPr>
        <p:spPr>
          <a:xfrm>
            <a:off x="0" y="1"/>
            <a:ext cx="8115300"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Title 2">
            <a:extLst>
              <a:ext uri="{FF2B5EF4-FFF2-40B4-BE49-F238E27FC236}">
                <a16:creationId xmlns:a16="http://schemas.microsoft.com/office/drawing/2014/main" id="{D21BE24B-4C95-234F-7AE5-3626CA6D8745}"/>
              </a:ext>
            </a:extLst>
          </p:cNvPr>
          <p:cNvSpPr txBox="1">
            <a:spLocks/>
          </p:cNvSpPr>
          <p:nvPr/>
        </p:nvSpPr>
        <p:spPr>
          <a:xfrm>
            <a:off x="288236" y="209921"/>
            <a:ext cx="6549887" cy="529830"/>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1600" b="1" noProof="0" dirty="0">
                <a:solidFill>
                  <a:schemeClr val="bg1"/>
                </a:solidFill>
                <a:latin typeface="Calibri" panose="020F0502020204030204" pitchFamily="34" charset="0"/>
                <a:cs typeface="Calibri" panose="020F0502020204030204" pitchFamily="34" charset="0"/>
              </a:rPr>
              <a:t>NEXT STEPS</a:t>
            </a:r>
            <a:endParaRPr lang="en-US" sz="1600" b="1" noProof="0"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07110EB4-C62B-61DE-5CC5-066BA53BC6FC}"/>
              </a:ext>
            </a:extLst>
          </p:cNvPr>
          <p:cNvPicPr>
            <a:picLocks noChangeAspect="1"/>
          </p:cNvPicPr>
          <p:nvPr/>
        </p:nvPicPr>
        <p:blipFill>
          <a:blip r:embed="rId2">
            <a:extLst>
              <a:ext uri="{96DAC541-7B7A-43D3-8B79-37D633B846F1}">
                <asvg:svgBlip xmlns:asvg="http://schemas.microsoft.com/office/drawing/2016/SVG/main" r:embed="rId2" r:link="rId3"/>
              </a:ext>
            </a:extLst>
          </a:blip>
          <a:srcRect/>
          <a:stretch>
            <a:fillRect/>
          </a:stretch>
        </p:blipFill>
        <p:spPr>
          <a:xfrm>
            <a:off x="8195804" y="73251"/>
            <a:ext cx="3915691" cy="803170"/>
          </a:xfrm>
          <a:prstGeom prst="rect">
            <a:avLst/>
          </a:prstGeom>
        </p:spPr>
      </p:pic>
      <p:sp>
        <p:nvSpPr>
          <p:cNvPr id="2" name="pole tekstowe 1">
            <a:extLst>
              <a:ext uri="{FF2B5EF4-FFF2-40B4-BE49-F238E27FC236}">
                <a16:creationId xmlns:a16="http://schemas.microsoft.com/office/drawing/2014/main" id="{2CC29693-9624-EC5E-6C88-1D8E9F1B5C5B}"/>
              </a:ext>
            </a:extLst>
          </p:cNvPr>
          <p:cNvSpPr txBox="1"/>
          <p:nvPr/>
        </p:nvSpPr>
        <p:spPr>
          <a:xfrm>
            <a:off x="627321" y="1421787"/>
            <a:ext cx="7002814" cy="923330"/>
          </a:xfrm>
          <a:prstGeom prst="rect">
            <a:avLst/>
          </a:prstGeom>
          <a:noFill/>
        </p:spPr>
        <p:txBody>
          <a:bodyPr wrap="none" rtlCol="0">
            <a:spAutoFit/>
          </a:bodyPr>
          <a:lstStyle/>
          <a:p>
            <a:pPr marL="285750" indent="-285750">
              <a:buFont typeface="Arial" panose="020B0604020202020204" pitchFamily="34" charset="0"/>
              <a:buChar char="•"/>
            </a:pPr>
            <a:r>
              <a:rPr lang="en-US" noProof="0" dirty="0"/>
              <a:t>Repeat simulation using the ICON model</a:t>
            </a:r>
          </a:p>
          <a:p>
            <a:pPr marL="285750" indent="-285750">
              <a:buFont typeface="Arial" panose="020B0604020202020204" pitchFamily="34" charset="0"/>
              <a:buChar char="•"/>
            </a:pPr>
            <a:r>
              <a:rPr lang="en-US" noProof="0" dirty="0"/>
              <a:t>Test a new scheme for introducing surface temperature perturbations</a:t>
            </a:r>
          </a:p>
          <a:p>
            <a:r>
              <a:rPr lang="en-US" noProof="0" dirty="0"/>
              <a:t>      to maintain amplitude</a:t>
            </a:r>
          </a:p>
        </p:txBody>
      </p:sp>
      <p:pic>
        <p:nvPicPr>
          <p:cNvPr id="7" name="Obraz 6">
            <a:extLst>
              <a:ext uri="{FF2B5EF4-FFF2-40B4-BE49-F238E27FC236}">
                <a16:creationId xmlns:a16="http://schemas.microsoft.com/office/drawing/2014/main" id="{0F51781B-0EC8-53E2-E556-3C9E2A8E739A}"/>
              </a:ext>
            </a:extLst>
          </p:cNvPr>
          <p:cNvPicPr>
            <a:picLocks noChangeAspect="1"/>
          </p:cNvPicPr>
          <p:nvPr/>
        </p:nvPicPr>
        <p:blipFill>
          <a:blip r:embed="rId4"/>
          <a:stretch>
            <a:fillRect/>
          </a:stretch>
        </p:blipFill>
        <p:spPr>
          <a:xfrm>
            <a:off x="8367491" y="1302372"/>
            <a:ext cx="3172268" cy="2876951"/>
          </a:xfrm>
          <a:prstGeom prst="rect">
            <a:avLst/>
          </a:prstGeom>
        </p:spPr>
      </p:pic>
      <p:pic>
        <p:nvPicPr>
          <p:cNvPr id="11" name="Obraz 10" descr="Obraz zawierający tekst, zrzut ekranu, linia, diagram&#10;&#10;Zawartość wygenerowana przez AI może być niepoprawna.">
            <a:extLst>
              <a:ext uri="{FF2B5EF4-FFF2-40B4-BE49-F238E27FC236}">
                <a16:creationId xmlns:a16="http://schemas.microsoft.com/office/drawing/2014/main" id="{FBF6B399-15EF-740B-A6E0-2C765494A7CA}"/>
              </a:ext>
            </a:extLst>
          </p:cNvPr>
          <p:cNvPicPr>
            <a:picLocks noChangeAspect="1"/>
          </p:cNvPicPr>
          <p:nvPr/>
        </p:nvPicPr>
        <p:blipFill>
          <a:blip r:embed="rId5"/>
          <a:srcRect l="5331" t="5468" r="9063"/>
          <a:stretch>
            <a:fillRect/>
          </a:stretch>
        </p:blipFill>
        <p:spPr>
          <a:xfrm>
            <a:off x="575546" y="2535748"/>
            <a:ext cx="6262577" cy="4322252"/>
          </a:xfrm>
          <a:prstGeom prst="rect">
            <a:avLst/>
          </a:prstGeom>
        </p:spPr>
      </p:pic>
    </p:spTree>
    <p:extLst>
      <p:ext uri="{BB962C8B-B14F-4D97-AF65-F5344CB8AC3E}">
        <p14:creationId xmlns:p14="http://schemas.microsoft.com/office/powerpoint/2010/main" val="3482411601"/>
      </p:ext>
    </p:extLst>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GW-PIB-PREZENTACJA-SZABLON-3-2025-v1.pptx" id="{8AE101B6-07A3-4354-A6BE-FC5912FBD8C1}" vid="{3C0E7752-CBEF-4505-9C6E-272A9BFB5BE1}"/>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f17bcc-6713-4688-8c39-dd5e8d5ce3c2" xsi:nil="true"/>
    <lcf76f155ced4ddcb4097134ff3c332f xmlns="5a0f99c4-3fb8-4a69-b73f-3fc7d54ca76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7981CDA7F5A7C49859A8D834CB4DECB" ma:contentTypeVersion="19" ma:contentTypeDescription="Utwórz nowy dokument." ma:contentTypeScope="" ma:versionID="717278f788fcb4f8f5ec41b5bd2b4125">
  <xsd:schema xmlns:xsd="http://www.w3.org/2001/XMLSchema" xmlns:xs="http://www.w3.org/2001/XMLSchema" xmlns:p="http://schemas.microsoft.com/office/2006/metadata/properties" xmlns:ns2="5a0f99c4-3fb8-4a69-b73f-3fc7d54ca762" xmlns:ns3="1bf17bcc-6713-4688-8c39-dd5e8d5ce3c2" targetNamespace="http://schemas.microsoft.com/office/2006/metadata/properties" ma:root="true" ma:fieldsID="77b06933f608dfda503d70b3d597da87" ns2:_="" ns3:_="">
    <xsd:import namespace="5a0f99c4-3fb8-4a69-b73f-3fc7d54ca762"/>
    <xsd:import namespace="1bf17bcc-6713-4688-8c39-dd5e8d5ce3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0f99c4-3fb8-4a69-b73f-3fc7d54ca7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Tagi obrazów" ma:readOnly="false" ma:fieldId="{5cf76f15-5ced-4ddc-b409-7134ff3c332f}" ma:taxonomyMulti="true" ma:sspId="0771ac8e-4c5f-410f-93a8-50544311f4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17bcc-6713-4688-8c39-dd5e8d5ce3c2"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element name="TaxCatchAll" ma:index="22" nillable="true" ma:displayName="Taxonomy Catch All Column" ma:hidden="true" ma:list="{4c8117d6-aa08-40dd-a1a7-a6cd7d3ac804}" ma:internalName="TaxCatchAll" ma:showField="CatchAllData" ma:web="1bf17bcc-6713-4688-8c39-dd5e8d5ce3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A440BB-C114-4E58-941B-19AC8AF39108}">
  <ds:schemaRefs>
    <ds:schemaRef ds:uri="http://schemas.microsoft.com/office/2006/metadata/properties"/>
    <ds:schemaRef ds:uri="http://schemas.microsoft.com/office/infopath/2007/PartnerControls"/>
    <ds:schemaRef ds:uri="1bf17bcc-6713-4688-8c39-dd5e8d5ce3c2"/>
    <ds:schemaRef ds:uri="5a0f99c4-3fb8-4a69-b73f-3fc7d54ca762"/>
  </ds:schemaRefs>
</ds:datastoreItem>
</file>

<file path=customXml/itemProps2.xml><?xml version="1.0" encoding="utf-8"?>
<ds:datastoreItem xmlns:ds="http://schemas.openxmlformats.org/officeDocument/2006/customXml" ds:itemID="{C35576D4-ED21-41F8-BC01-F43E4F2E2C41}">
  <ds:schemaRefs>
    <ds:schemaRef ds:uri="http://schemas.microsoft.com/sharepoint/v3/contenttype/forms"/>
  </ds:schemaRefs>
</ds:datastoreItem>
</file>

<file path=customXml/itemProps3.xml><?xml version="1.0" encoding="utf-8"?>
<ds:datastoreItem xmlns:ds="http://schemas.openxmlformats.org/officeDocument/2006/customXml" ds:itemID="{BF3BA7B6-7A60-4F08-89D0-C158B37220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0f99c4-3fb8-4a69-b73f-3fc7d54ca762"/>
    <ds:schemaRef ds:uri="1bf17bcc-6713-4688-8c39-dd5e8d5ce3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IMGW-PIB-PREZENTACJA-SZABLON-3-2025-v3</Template>
  <TotalTime>1372</TotalTime>
  <Words>507</Words>
  <Application>Microsoft Office PowerPoint</Application>
  <PresentationFormat>Panoramiczny</PresentationFormat>
  <Paragraphs>27</Paragraphs>
  <Slides>11</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Aptos</vt:lpstr>
      <vt:lpstr>Arial</vt:lpstr>
      <vt:lpstr>Calibri</vt:lpstr>
      <vt:lpstr>Calibri Light</vt:lpstr>
      <vt:lpstr>Motyw pakietu Office</vt:lpstr>
      <vt:lpstr>Influence of perturbation of surface temperature on temperature inversion at selected SYNOP stations in Poland – intro, preliminary results  A. Mazur, T. Tabalchuk, A. Wyszogrodzki  01/09/2025, Basel</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Thank you  A. Mazur, T. Tabalchuk, A. Wyszogrodzki  01/09/2025, Basel</vt:lpstr>
      <vt:lpstr>Prezentacja programu PowerPoint</vt:lpstr>
    </vt:vector>
  </TitlesOfParts>
  <Manager>IMGW</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IMGW</dc:subject>
  <dc:creator>Tatiana Tabalchuk</dc:creator>
  <cp:keywords>IMGW PPT</cp:keywords>
  <dc:description>V2 = 2021</dc:description>
  <cp:lastModifiedBy>Andrzej Mazur</cp:lastModifiedBy>
  <cp:revision>8</cp:revision>
  <dcterms:created xsi:type="dcterms:W3CDTF">2025-08-28T13:26:56Z</dcterms:created>
  <dcterms:modified xsi:type="dcterms:W3CDTF">2025-09-01T12:35:20Z</dcterms:modified>
  <cp:category>IMGW</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0x01010027981CDA7F5A7C49859A8D834CB4DECB</vt:lpwstr>
  </property>
</Properties>
</file>