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16" r:id="rId2"/>
  </p:sldMasterIdLst>
  <p:notesMasterIdLst>
    <p:notesMasterId r:id="rId14"/>
  </p:notesMasterIdLst>
  <p:handoutMasterIdLst>
    <p:handoutMasterId r:id="rId15"/>
  </p:handoutMasterIdLst>
  <p:sldIdLst>
    <p:sldId id="329" r:id="rId3"/>
    <p:sldId id="477" r:id="rId4"/>
    <p:sldId id="488" r:id="rId5"/>
    <p:sldId id="260" r:id="rId6"/>
    <p:sldId id="273" r:id="rId7"/>
    <p:sldId id="272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86">
          <p15:clr>
            <a:srgbClr val="A4A3A4"/>
          </p15:clr>
        </p15:guide>
        <p15:guide id="2" orient="horz" pos="1344">
          <p15:clr>
            <a:srgbClr val="A4A3A4"/>
          </p15:clr>
        </p15:guide>
        <p15:guide id="3" orient="horz" pos="890">
          <p15:clr>
            <a:srgbClr val="A4A3A4"/>
          </p15:clr>
        </p15:guide>
        <p15:guide id="4" orient="horz" pos="3929">
          <p15:clr>
            <a:srgbClr val="A4A3A4"/>
          </p15:clr>
        </p15:guide>
        <p15:guide id="5" orient="horz" pos="4294">
          <p15:clr>
            <a:srgbClr val="A4A3A4"/>
          </p15:clr>
        </p15:guide>
        <p15:guide id="6" orient="horz" pos="959">
          <p15:clr>
            <a:srgbClr val="A4A3A4"/>
          </p15:clr>
        </p15:guide>
        <p15:guide id="7" orient="horz" pos="3347">
          <p15:clr>
            <a:srgbClr val="A4A3A4"/>
          </p15:clr>
        </p15:guide>
        <p15:guide id="8" orient="horz" pos="4087">
          <p15:clr>
            <a:srgbClr val="A4A3A4"/>
          </p15:clr>
        </p15:guide>
        <p15:guide id="9" pos="2880">
          <p15:clr>
            <a:srgbClr val="A4A3A4"/>
          </p15:clr>
        </p15:guide>
        <p15:guide id="10" pos="295">
          <p15:clr>
            <a:srgbClr val="A4A3A4"/>
          </p15:clr>
        </p15:guide>
        <p15:guide id="11" pos="5486">
          <p15:clr>
            <a:srgbClr val="A4A3A4"/>
          </p15:clr>
        </p15:guide>
        <p15:guide id="12" pos="5264">
          <p15:clr>
            <a:srgbClr val="A4A3A4"/>
          </p15:clr>
        </p15:guide>
        <p15:guide id="13" pos="5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D5F"/>
    <a:srgbClr val="FF6699"/>
    <a:srgbClr val="FF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59" d="100"/>
          <a:sy n="59" d="100"/>
        </p:scale>
        <p:origin x="736" y="64"/>
      </p:cViewPr>
      <p:guideLst>
        <p:guide orient="horz" pos="686"/>
        <p:guide orient="horz" pos="1344"/>
        <p:guide orient="horz" pos="890"/>
        <p:guide orient="horz" pos="3929"/>
        <p:guide orient="horz" pos="4294"/>
        <p:guide orient="horz" pos="959"/>
        <p:guide orient="horz" pos="3347"/>
        <p:guide orient="horz" pos="4087"/>
        <p:guide pos="2880"/>
        <p:guide pos="295"/>
        <p:guide pos="5486"/>
        <p:guide pos="5264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232" y="-7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5DE9D7BE-99AA-4C8D-849E-0FA22F12AD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2" tIns="45707" rIns="91412" bIns="45707" numCol="1" anchor="t" anchorCtr="0" compatLnSpc="1">
            <a:prstTxWarp prst="textNoShape">
              <a:avLst/>
            </a:prstTxWarp>
          </a:bodyPr>
          <a:lstStyle>
            <a:lvl1pPr defTabSz="914060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6ED7286-CC91-440E-BD98-AED1AC10CD1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798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2" tIns="45707" rIns="91412" bIns="45707" numCol="1" anchor="t" anchorCtr="0" compatLnSpc="1">
            <a:prstTxWarp prst="textNoShape">
              <a:avLst/>
            </a:prstTxWarp>
          </a:bodyPr>
          <a:lstStyle>
            <a:lvl1pPr algn="r" defTabSz="914060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F98E8031-833B-4DF6-AB64-12D4E88461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798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2" tIns="45707" rIns="91412" bIns="45707" numCol="1" anchor="b" anchorCtr="0" compatLnSpc="1">
            <a:prstTxWarp prst="textNoShape">
              <a:avLst/>
            </a:prstTxWarp>
          </a:bodyPr>
          <a:lstStyle>
            <a:lvl1pPr defTabSz="914060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A608CC9C-3325-4E01-B9C1-81BE66F2061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9750"/>
            <a:ext cx="294798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2" tIns="45707" rIns="91412" bIns="45707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pPr>
              <a:defRPr/>
            </a:pPr>
            <a:fld id="{144287CF-AF2B-460B-8A6D-949FE804D19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>
            <a:extLst>
              <a:ext uri="{FF2B5EF4-FFF2-40B4-BE49-F238E27FC236}">
                <a16:creationId xmlns:a16="http://schemas.microsoft.com/office/drawing/2014/main" id="{42F1C451-6CCE-4685-8342-0E02260268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2" tIns="45707" rIns="91412" bIns="45707" numCol="1" anchor="t" anchorCtr="0" compatLnSpc="1">
            <a:prstTxWarp prst="textNoShape">
              <a:avLst/>
            </a:prstTxWarp>
          </a:bodyPr>
          <a:lstStyle>
            <a:lvl1pPr defTabSz="914060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4515" name="Rectangle 1027">
            <a:extLst>
              <a:ext uri="{FF2B5EF4-FFF2-40B4-BE49-F238E27FC236}">
                <a16:creationId xmlns:a16="http://schemas.microsoft.com/office/drawing/2014/main" id="{EFA9D663-FF73-410D-B8B6-89C8A460717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7987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2" tIns="45707" rIns="91412" bIns="45707" numCol="1" anchor="t" anchorCtr="0" compatLnSpc="1">
            <a:prstTxWarp prst="textNoShape">
              <a:avLst/>
            </a:prstTxWarp>
          </a:bodyPr>
          <a:lstStyle>
            <a:lvl1pPr algn="r" defTabSz="914060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2292" name="Rectangle 1028">
            <a:extLst>
              <a:ext uri="{FF2B5EF4-FFF2-40B4-BE49-F238E27FC236}">
                <a16:creationId xmlns:a16="http://schemas.microsoft.com/office/drawing/2014/main" id="{881A3508-8F88-4C23-B580-A656AD38409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3613" y="777875"/>
            <a:ext cx="4872037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1029">
            <a:extLst>
              <a:ext uri="{FF2B5EF4-FFF2-40B4-BE49-F238E27FC236}">
                <a16:creationId xmlns:a16="http://schemas.microsoft.com/office/drawing/2014/main" id="{A41C9877-F8E4-4BE8-BDFB-FB67D53B1F1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45038"/>
            <a:ext cx="4984750" cy="4433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2" tIns="45707" rIns="91412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Klicken Sie, um die Formate des Vorlagentextes zu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64518" name="Rectangle 1030">
            <a:extLst>
              <a:ext uri="{FF2B5EF4-FFF2-40B4-BE49-F238E27FC236}">
                <a16:creationId xmlns:a16="http://schemas.microsoft.com/office/drawing/2014/main" id="{53A84A14-2E0F-45C9-97FF-48A9AB7BBB1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2288"/>
            <a:ext cx="2947988" cy="5445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2" tIns="45707" rIns="91412" bIns="45707" numCol="1" anchor="b" anchorCtr="0" compatLnSpc="1">
            <a:prstTxWarp prst="textNoShape">
              <a:avLst/>
            </a:prstTxWarp>
          </a:bodyPr>
          <a:lstStyle>
            <a:lvl1pPr defTabSz="914060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4519" name="Rectangle 1031">
            <a:extLst>
              <a:ext uri="{FF2B5EF4-FFF2-40B4-BE49-F238E27FC236}">
                <a16:creationId xmlns:a16="http://schemas.microsoft.com/office/drawing/2014/main" id="{CB26637F-B814-42AF-B272-6CBC3B2CFC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2288"/>
            <a:ext cx="2947987" cy="5445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12" tIns="45707" rIns="91412" bIns="45707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5F34053-0ED6-496D-A219-181B4F42BF9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ceHolder 1">
            <a:extLst>
              <a:ext uri="{FF2B5EF4-FFF2-40B4-BE49-F238E27FC236}">
                <a16:creationId xmlns:a16="http://schemas.microsoft.com/office/drawing/2014/main" id="{5CFD308D-567C-46BB-A8AE-42D767A937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2531" name="PlaceHolder 2">
            <a:extLst>
              <a:ext uri="{FF2B5EF4-FFF2-40B4-BE49-F238E27FC236}">
                <a16:creationId xmlns:a16="http://schemas.microsoft.com/office/drawing/2014/main" id="{BE2EE27E-E026-4951-B36F-D877EA15394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marL="215900" indent="-215900"/>
            <a:endParaRPr lang="de-DE" altLang="de-D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PlaceHolder 3">
            <a:extLst>
              <a:ext uri="{FF2B5EF4-FFF2-40B4-BE49-F238E27FC236}">
                <a16:creationId xmlns:a16="http://schemas.microsoft.com/office/drawing/2014/main" id="{45D4FAC6-CE06-46B2-8FBC-5BB981DE61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932A0D-5A86-4739-9835-F31324383974}" type="slidenum">
              <a:rPr lang="de-DE" altLang="de-DE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ceHolder 1">
            <a:extLst>
              <a:ext uri="{FF2B5EF4-FFF2-40B4-BE49-F238E27FC236}">
                <a16:creationId xmlns:a16="http://schemas.microsoft.com/office/drawing/2014/main" id="{AB98A09B-841D-4A5C-BA38-DC5CD72201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4579" name="PlaceHolder 2">
            <a:extLst>
              <a:ext uri="{FF2B5EF4-FFF2-40B4-BE49-F238E27FC236}">
                <a16:creationId xmlns:a16="http://schemas.microsoft.com/office/drawing/2014/main" id="{8204134E-A754-4AC4-9785-DC574A79F53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marL="215900" indent="-215900"/>
            <a:endParaRPr lang="de-DE" altLang="de-D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PlaceHolder 3">
            <a:extLst>
              <a:ext uri="{FF2B5EF4-FFF2-40B4-BE49-F238E27FC236}">
                <a16:creationId xmlns:a16="http://schemas.microsoft.com/office/drawing/2014/main" id="{FEE3ADA9-1892-4E5B-B306-379B6B7D64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61024DD-A582-49EE-90BA-9938E77313AF}" type="slidenum">
              <a:rPr lang="de-DE" altLang="de-DE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ceHolder 1">
            <a:extLst>
              <a:ext uri="{FF2B5EF4-FFF2-40B4-BE49-F238E27FC236}">
                <a16:creationId xmlns:a16="http://schemas.microsoft.com/office/drawing/2014/main" id="{F6F5C065-BB9D-4ABA-BD8C-D5BD55A100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1747" name="PlaceHolder 2">
            <a:extLst>
              <a:ext uri="{FF2B5EF4-FFF2-40B4-BE49-F238E27FC236}">
                <a16:creationId xmlns:a16="http://schemas.microsoft.com/office/drawing/2014/main" id="{A6D5FEE4-D6A9-49BB-9903-2260F8F3F3C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marL="215900" indent="-215900"/>
            <a:endParaRPr lang="de-DE" altLang="de-D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48" name="PlaceHolder 3">
            <a:extLst>
              <a:ext uri="{FF2B5EF4-FFF2-40B4-BE49-F238E27FC236}">
                <a16:creationId xmlns:a16="http://schemas.microsoft.com/office/drawing/2014/main" id="{4B4983EE-4D4E-4B50-8C8D-2F0D79B1F8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FF3EEFF-5449-47FB-A022-ED2C490CF737}" type="slidenum">
              <a:rPr lang="de-DE" altLang="de-DE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A7ECB0D7-6866-4293-AA9E-16A643E43F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8313" y="1522413"/>
            <a:ext cx="8207375" cy="37909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>
                <a:cs typeface="+mn-cs"/>
              </a:rPr>
              <a:t>Titelfoto auf dem Titelmaster einfügen</a:t>
            </a:r>
          </a:p>
          <a:p>
            <a:pPr algn="ctr" eaLnBrk="1" hangingPunct="1">
              <a:defRPr/>
            </a:pPr>
            <a:endParaRPr lang="de-DE" altLang="de-DE">
              <a:cs typeface="+mn-cs"/>
            </a:endParaRPr>
          </a:p>
        </p:txBody>
      </p:sp>
      <p:sp>
        <p:nvSpPr>
          <p:cNvPr id="5" name="Text Box 13">
            <a:extLst>
              <a:ext uri="{FF2B5EF4-FFF2-40B4-BE49-F238E27FC236}">
                <a16:creationId xmlns:a16="http://schemas.microsoft.com/office/drawing/2014/main" id="{4A937FCA-CD39-46AD-A779-13A09B675B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z="3000">
                <a:solidFill>
                  <a:schemeClr val="bg1"/>
                </a:solidFill>
                <a:latin typeface="Arial Black" pitchFamily="34" charset="0"/>
                <a:cs typeface="+mn-cs"/>
              </a:rPr>
              <a:t>Deutscher Wetterdienst</a:t>
            </a:r>
          </a:p>
        </p:txBody>
      </p:sp>
      <p:sp>
        <p:nvSpPr>
          <p:cNvPr id="6" name="Line 19">
            <a:extLst>
              <a:ext uri="{FF2B5EF4-FFF2-40B4-BE49-F238E27FC236}">
                <a16:creationId xmlns:a16="http://schemas.microsoft.com/office/drawing/2014/main" id="{0DFE16E8-1083-4AB3-9CA7-7AF9AC7272A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7" name="Picture 22" descr="DWD-BiWoCl-22-rgb_kleiner">
            <a:extLst>
              <a:ext uri="{FF2B5EF4-FFF2-40B4-BE49-F238E27FC236}">
                <a16:creationId xmlns:a16="http://schemas.microsoft.com/office/drawing/2014/main" id="{82C27294-4A8B-4C85-9AA5-C471E1EFC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8313" y="5734050"/>
            <a:ext cx="8207375" cy="647700"/>
          </a:xfrm>
        </p:spPr>
        <p:txBody>
          <a:bodyPr anchor="t"/>
          <a:lstStyle>
            <a:lvl1pPr algn="ctr">
              <a:defRPr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de-DE" altLang="de-DE" noProof="0"/>
              <a:t>Titelmasterformat bearbeiten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6165850"/>
            <a:ext cx="8207375" cy="519113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4007821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38C14BE-55F9-4025-A070-641AB0BE24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09078400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3DAD930B-152C-4C3C-B632-6A165F868A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19985337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de-DE"/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9185789-F674-48AE-98B5-452111F2041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8555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de-DE"/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5A8FB90-467C-4894-80CC-4D9C04D7B4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1717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de-DE"/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450ECEE-C767-4DA0-836B-4DBE46BA543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370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3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C72A202-44D3-498D-B32B-6D5A07F1BC3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9613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4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B4289B2-B4AF-4BA0-964D-65D02F6E9E5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5953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de-DE"/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de-DE"/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FACFF4C-6AC7-428A-9F5C-4E428ABE02E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7450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14D835E-D26C-40CC-9808-E1FB649675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2629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endParaRPr lang="de-DE"/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EB1C390-A2A5-4726-8DEB-8491BD10E1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954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846238EA-4F68-4D3B-BFDE-E9B7AAB9E0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00207946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C119E755-0FF5-488F-885C-57C662E83F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09489772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A5CD44E-5310-4410-9E9E-60C8E20C10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84765547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F8AA60F0-BD7B-4168-941E-39B68D417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70098474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C9B375C1-AE57-45E0-90A4-11136EC8FF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2003307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89A05960-4F76-44AC-B59D-B23B237A68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67107085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7C78C74-4D54-42F1-AA70-6F6A908D8D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46206516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6FF2C1A-D8D8-4F6D-BBBA-38442D7C1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55700731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>
            <a:extLst>
              <a:ext uri="{FF2B5EF4-FFF2-40B4-BE49-F238E27FC236}">
                <a16:creationId xmlns:a16="http://schemas.microsoft.com/office/drawing/2014/main" id="{9D9FFC40-7599-4F13-9B27-225E0732E4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>
              <a:cs typeface="+mn-cs"/>
            </a:endParaRP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0AC17A28-DF05-4B5B-BCB2-0F874A832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1690E999-C8F1-4B71-97D7-3B9FFA59EB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E080B3F9-7623-403A-8B17-5A7CA1CBA1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81775"/>
            <a:ext cx="1816100" cy="207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de-DE"/>
              <a:t>PBPV  –  03/2010</a:t>
            </a:r>
          </a:p>
        </p:txBody>
      </p:sp>
      <p:sp>
        <p:nvSpPr>
          <p:cNvPr id="1030" name="Line 20">
            <a:extLst>
              <a:ext uri="{FF2B5EF4-FFF2-40B4-BE49-F238E27FC236}">
                <a16:creationId xmlns:a16="http://schemas.microsoft.com/office/drawing/2014/main" id="{57399AA4-860E-4A03-859B-E0C677CD45E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Line 23">
            <a:extLst>
              <a:ext uri="{FF2B5EF4-FFF2-40B4-BE49-F238E27FC236}">
                <a16:creationId xmlns:a16="http://schemas.microsoft.com/office/drawing/2014/main" id="{9DC7DD16-729B-41DD-85D8-23B08FCD4DB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2" name="Picture 26" descr="DWD-BiWoCl-22-rgb_kleiner">
            <a:extLst>
              <a:ext uri="{FF2B5EF4-FFF2-40B4-BE49-F238E27FC236}">
                <a16:creationId xmlns:a16="http://schemas.microsoft.com/office/drawing/2014/main" id="{23079D25-8491-4AFD-B780-C3F38BD23B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Bundesadler_kleiner">
            <a:extLst>
              <a:ext uri="{FF2B5EF4-FFF2-40B4-BE49-F238E27FC236}">
                <a16:creationId xmlns:a16="http://schemas.microsoft.com/office/drawing/2014/main" id="{78B3FAC7-BDE0-47BA-9BD8-41073D2B3B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3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</p:sldLayoutIdLst>
  <p:transition>
    <p:fade/>
  </p:transition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16">
            <a:extLst>
              <a:ext uri="{FF2B5EF4-FFF2-40B4-BE49-F238E27FC236}">
                <a16:creationId xmlns:a16="http://schemas.microsoft.com/office/drawing/2014/main" id="{897CED5F-8C42-419C-B76B-5E0D9EFDA938}"/>
              </a:ext>
            </a:extLst>
          </p:cNvPr>
          <p:cNvSpPr/>
          <p:nvPr/>
        </p:nvSpPr>
        <p:spPr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defRPr/>
            </a:pPr>
            <a:endParaRPr lang="de-DE">
              <a:solidFill>
                <a:schemeClr val="dk1"/>
              </a:solidFill>
            </a:endParaRPr>
          </a:p>
        </p:txBody>
      </p:sp>
      <p:sp>
        <p:nvSpPr>
          <p:cNvPr id="78" name="Line 20">
            <a:extLst>
              <a:ext uri="{FF2B5EF4-FFF2-40B4-BE49-F238E27FC236}">
                <a16:creationId xmlns:a16="http://schemas.microsoft.com/office/drawing/2014/main" id="{E7E42DD1-1F92-40D7-8CCB-3F6F633702EB}"/>
              </a:ext>
            </a:extLst>
          </p:cNvPr>
          <p:cNvSpPr/>
          <p:nvPr/>
        </p:nvSpPr>
        <p:spPr>
          <a:xfrm>
            <a:off x="0" y="1052513"/>
            <a:ext cx="9144000" cy="0"/>
          </a:xfrm>
          <a:prstGeom prst="line">
            <a:avLst/>
          </a:prstGeom>
          <a:ln w="22225">
            <a:solidFill>
              <a:srgbClr val="2D4B9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/>
          <a:lstStyle/>
          <a:p>
            <a:pPr>
              <a:defRPr/>
            </a:pPr>
            <a:endParaRPr lang="de-DE">
              <a:solidFill>
                <a:schemeClr val="dk1"/>
              </a:solidFill>
            </a:endParaRPr>
          </a:p>
        </p:txBody>
      </p:sp>
      <p:sp>
        <p:nvSpPr>
          <p:cNvPr id="79" name="Line 23">
            <a:extLst>
              <a:ext uri="{FF2B5EF4-FFF2-40B4-BE49-F238E27FC236}">
                <a16:creationId xmlns:a16="http://schemas.microsoft.com/office/drawing/2014/main" id="{6221E2F4-8DAD-4DCE-B5E8-B02E77EFDB34}"/>
              </a:ext>
            </a:extLst>
          </p:cNvPr>
          <p:cNvSpPr/>
          <p:nvPr/>
        </p:nvSpPr>
        <p:spPr>
          <a:xfrm>
            <a:off x="0" y="6524625"/>
            <a:ext cx="9144000" cy="0"/>
          </a:xfrm>
          <a:prstGeom prst="line">
            <a:avLst/>
          </a:prstGeom>
          <a:ln w="22225">
            <a:solidFill>
              <a:srgbClr val="2D4B9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/>
          <a:lstStyle/>
          <a:p>
            <a:pPr>
              <a:defRPr/>
            </a:pPr>
            <a:endParaRPr lang="de-DE">
              <a:solidFill>
                <a:schemeClr val="dk1"/>
              </a:solidFill>
            </a:endParaRPr>
          </a:p>
        </p:txBody>
      </p:sp>
      <p:pic>
        <p:nvPicPr>
          <p:cNvPr id="2053" name="Picture 26" descr="DWD-BiWoCl-22-rgb_kleiner">
            <a:extLst>
              <a:ext uri="{FF2B5EF4-FFF2-40B4-BE49-F238E27FC236}">
                <a16:creationId xmlns:a16="http://schemas.microsoft.com/office/drawing/2014/main" id="{EBAF832A-8EA1-487C-823E-A45D62770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8" descr="Bundesadler_kleiner">
            <a:extLst>
              <a:ext uri="{FF2B5EF4-FFF2-40B4-BE49-F238E27FC236}">
                <a16:creationId xmlns:a16="http://schemas.microsoft.com/office/drawing/2014/main" id="{6BE1D83F-EFFA-4F3E-BDD0-0B08EAA07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PlaceHolder 1">
            <a:extLst>
              <a:ext uri="{FF2B5EF4-FFF2-40B4-BE49-F238E27FC236}">
                <a16:creationId xmlns:a16="http://schemas.microsoft.com/office/drawing/2014/main" id="{DCAC9940-8300-48E7-A45D-F20E06DF4AEA}"/>
              </a:ext>
            </a:extLst>
          </p:cNvPr>
          <p:cNvSpPr>
            <a:spLocks noGrp="1"/>
          </p:cNvSpPr>
          <p:nvPr>
            <p:ph type="dt" idx="8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noFill/>
          <a:ln w="0">
            <a:noFill/>
          </a:ln>
        </p:spPr>
        <p:txBody>
          <a:bodyPr lIns="0" tIns="45720" rIns="91440" bIns="45720"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lang="de-DE" sz="1000" b="0" u="none" strike="noStrike">
                <a:solidFill>
                  <a:schemeClr val="dk1"/>
                </a:solidFill>
                <a:uFillTx/>
                <a:latin typeface="Arial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 </a:t>
            </a:r>
            <a:endParaRPr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56" name="PlaceHolder 2">
            <a:extLst>
              <a:ext uri="{FF2B5EF4-FFF2-40B4-BE49-F238E27FC236}">
                <a16:creationId xmlns:a16="http://schemas.microsoft.com/office/drawing/2014/main" id="{D507BC8A-E738-49AF-A680-A8D9A7195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96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Format des Titeltextes durch Klicken bearbeiten</a:t>
            </a:r>
          </a:p>
        </p:txBody>
      </p:sp>
      <p:sp>
        <p:nvSpPr>
          <p:cNvPr id="84" name="PlaceHolder 3">
            <a:extLst>
              <a:ext uri="{FF2B5EF4-FFF2-40B4-BE49-F238E27FC236}">
                <a16:creationId xmlns:a16="http://schemas.microsoft.com/office/drawing/2014/main" id="{8161DA05-8ACF-4157-AD8D-E39EC2E4FBDA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r>
              <a:rPr lang="de-DE"/>
              <a:t>Format des Gliederungstextes durch Klicken bearbeiten</a:t>
            </a:r>
          </a:p>
          <a:p>
            <a:pPr lvl="1"/>
            <a:r>
              <a:rPr lang="de-DE"/>
              <a:t>Zweite Gliederungsebene</a:t>
            </a:r>
          </a:p>
          <a:p>
            <a:pPr lvl="2"/>
            <a:r>
              <a:rPr lang="de-DE"/>
              <a:t>Dritte Gliederungsebene</a:t>
            </a:r>
          </a:p>
          <a:p>
            <a:pPr lvl="3"/>
            <a:r>
              <a:rPr lang="de-DE"/>
              <a:t>Vierte Gliederungsebene</a:t>
            </a:r>
          </a:p>
          <a:p>
            <a:pPr lvl="4"/>
            <a:r>
              <a:rPr lang="de-DE"/>
              <a:t>Fünfte Gliederungsebene</a:t>
            </a:r>
          </a:p>
          <a:p>
            <a:pPr lvl="5"/>
            <a:r>
              <a:rPr lang="de-DE"/>
              <a:t>Sechste Gliederungsebene</a:t>
            </a:r>
          </a:p>
          <a:p>
            <a:pPr lvl="6"/>
            <a:r>
              <a:rPr 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platzhalter 2">
            <a:extLst>
              <a:ext uri="{FF2B5EF4-FFF2-40B4-BE49-F238E27FC236}">
                <a16:creationId xmlns:a16="http://schemas.microsoft.com/office/drawing/2014/main" id="{F705FEA9-881B-473E-90AC-F2432FD1D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2313" y="2133600"/>
            <a:ext cx="7772400" cy="1366838"/>
          </a:xfrm>
        </p:spPr>
        <p:txBody>
          <a:bodyPr/>
          <a:lstStyle/>
          <a:p>
            <a:pPr algn="ctr"/>
            <a:r>
              <a:rPr lang="en-US" altLang="de-DE" sz="4000"/>
              <a:t>Recent Advances in surface analysis at DWD</a:t>
            </a:r>
            <a:endParaRPr lang="de-DE" altLang="de-DE" sz="4000"/>
          </a:p>
        </p:txBody>
      </p:sp>
      <p:sp>
        <p:nvSpPr>
          <p:cNvPr id="14339" name="Textfeld 5">
            <a:extLst>
              <a:ext uri="{FF2B5EF4-FFF2-40B4-BE49-F238E27FC236}">
                <a16:creationId xmlns:a16="http://schemas.microsoft.com/office/drawing/2014/main" id="{876C2540-66EE-4E5F-A50B-41F95AF6F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149725"/>
            <a:ext cx="705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/>
              <a:t>Martin Lange,Thomas Hüther, Gernot Geppert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ceHolder 1">
            <a:extLst>
              <a:ext uri="{FF2B5EF4-FFF2-40B4-BE49-F238E27FC236}">
                <a16:creationId xmlns:a16="http://schemas.microsoft.com/office/drawing/2014/main" id="{C4F4F422-DE4F-43CF-B8C0-E493ECD9187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68313" y="6581775"/>
            <a:ext cx="2232025" cy="2079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altLang="de-DE">
                <a:solidFill>
                  <a:srgbClr val="000000"/>
                </a:solidFill>
              </a:rPr>
              <a:t>IESWG Meeting, 11.06.2025</a:t>
            </a:r>
          </a:p>
          <a:p>
            <a:endParaRPr altLang="de-DE">
              <a:solidFill>
                <a:srgbClr val="000000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0DE9B17-A934-4309-B602-4A6B5571E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96752"/>
            <a:ext cx="4454664" cy="515719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948AC69-061F-4424-BA5C-81027A599B9F}"/>
              </a:ext>
            </a:extLst>
          </p:cNvPr>
          <p:cNvSpPr txBox="1"/>
          <p:nvPr/>
        </p:nvSpPr>
        <p:spPr>
          <a:xfrm>
            <a:off x="6228184" y="161950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Temp</a:t>
            </a:r>
            <a:r>
              <a:rPr lang="de-DE" dirty="0"/>
              <a:t> </a:t>
            </a:r>
            <a:r>
              <a:rPr lang="de-DE" dirty="0" err="1"/>
              <a:t>verification</a:t>
            </a:r>
            <a:r>
              <a:rPr lang="de-DE" dirty="0"/>
              <a:t> 20241215 - 20250316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Rectangle 3">
            <a:extLst>
              <a:ext uri="{FF2B5EF4-FFF2-40B4-BE49-F238E27FC236}">
                <a16:creationId xmlns:a16="http://schemas.microsoft.com/office/drawing/2014/main" id="{8A5FA93B-D2A9-4F4D-B250-C84FF7FF6EB5}"/>
              </a:ext>
            </a:extLst>
          </p:cNvPr>
          <p:cNvSpPr/>
          <p:nvPr/>
        </p:nvSpPr>
        <p:spPr>
          <a:xfrm>
            <a:off x="323850" y="333375"/>
            <a:ext cx="3527425" cy="4302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defRPr/>
            </a:pPr>
            <a:r>
              <a:rPr lang="de-DE" sz="2600" b="1" dirty="0">
                <a:solidFill>
                  <a:schemeClr val="accent1"/>
                </a:solidFill>
              </a:rPr>
              <a:t>Summary 2D-Var</a:t>
            </a:r>
            <a:endParaRPr lang="de-DE" sz="2600" dirty="0">
              <a:solidFill>
                <a:srgbClr val="000000"/>
              </a:solidFill>
            </a:endParaRPr>
          </a:p>
        </p:txBody>
      </p:sp>
      <p:sp>
        <p:nvSpPr>
          <p:cNvPr id="211" name="Textfeld 16">
            <a:extLst>
              <a:ext uri="{FF2B5EF4-FFF2-40B4-BE49-F238E27FC236}">
                <a16:creationId xmlns:a16="http://schemas.microsoft.com/office/drawing/2014/main" id="{FB630316-C43C-4343-B4EB-F8CF421D19A4}"/>
              </a:ext>
            </a:extLst>
          </p:cNvPr>
          <p:cNvSpPr/>
          <p:nvPr/>
        </p:nvSpPr>
        <p:spPr>
          <a:xfrm>
            <a:off x="539750" y="3860800"/>
            <a:ext cx="8280722" cy="16297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en-GB" dirty="0">
                <a:solidFill>
                  <a:schemeClr val="dk1"/>
                </a:solidFill>
              </a:rPr>
              <a:t>setting up near real-time NUMEX experiment</a:t>
            </a:r>
          </a:p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en-GB" dirty="0">
                <a:solidFill>
                  <a:schemeClr val="dk1"/>
                </a:solidFill>
              </a:rPr>
              <a:t>usage of IMS (Integrated multi-sensor product (satellite + in-situ </a:t>
            </a:r>
            <a:r>
              <a:rPr lang="en-GB" dirty="0" err="1">
                <a:solidFill>
                  <a:schemeClr val="dk1"/>
                </a:solidFill>
              </a:rPr>
              <a:t>obs</a:t>
            </a:r>
            <a:r>
              <a:rPr lang="en-GB" dirty="0">
                <a:solidFill>
                  <a:schemeClr val="dk1"/>
                </a:solidFill>
              </a:rPr>
              <a:t>, by US)   snow mask in regions with sparse observation coverage (currently negative impact, further tests will follow)</a:t>
            </a:r>
          </a:p>
          <a:p>
            <a:pPr marL="285840" lvl="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en-GB" dirty="0">
                <a:solidFill>
                  <a:srgbClr val="000000"/>
                </a:solidFill>
              </a:rPr>
              <a:t>hopefully in parallel suite </a:t>
            </a:r>
            <a:r>
              <a:rPr lang="en-GB" dirty="0">
                <a:solidFill>
                  <a:srgbClr val="090D5F"/>
                </a:solidFill>
              </a:rPr>
              <a:t>before this winter</a:t>
            </a:r>
          </a:p>
        </p:txBody>
      </p:sp>
      <p:sp>
        <p:nvSpPr>
          <p:cNvPr id="212" name="Rectangle 4">
            <a:extLst>
              <a:ext uri="{FF2B5EF4-FFF2-40B4-BE49-F238E27FC236}">
                <a16:creationId xmlns:a16="http://schemas.microsoft.com/office/drawing/2014/main" id="{A3F7D35A-DEEA-41ED-B618-481B2AF2DD0E}"/>
              </a:ext>
            </a:extLst>
          </p:cNvPr>
          <p:cNvSpPr/>
          <p:nvPr/>
        </p:nvSpPr>
        <p:spPr>
          <a:xfrm>
            <a:off x="592138" y="3176588"/>
            <a:ext cx="4483100" cy="43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defRPr/>
            </a:pPr>
            <a:r>
              <a:rPr lang="en-GB" sz="2000" b="1" dirty="0">
                <a:solidFill>
                  <a:schemeClr val="accent1"/>
                </a:solidFill>
              </a:rPr>
              <a:t>Next steps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30725" name="PlaceHolder 1">
            <a:extLst>
              <a:ext uri="{FF2B5EF4-FFF2-40B4-BE49-F238E27FC236}">
                <a16:creationId xmlns:a16="http://schemas.microsoft.com/office/drawing/2014/main" id="{031A30A5-C848-4EF9-8125-4DB3D93075E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68313" y="6581775"/>
            <a:ext cx="3959225" cy="2317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altLang="de-DE">
                <a:solidFill>
                  <a:srgbClr val="000000"/>
                </a:solidFill>
              </a:rPr>
              <a:t>IESWG Meeting, 11.06.2025</a:t>
            </a:r>
          </a:p>
          <a:p>
            <a:endParaRPr altLang="de-DE">
              <a:solidFill>
                <a:srgbClr val="000000"/>
              </a:solidFill>
            </a:endParaRPr>
          </a:p>
        </p:txBody>
      </p:sp>
      <p:sp>
        <p:nvSpPr>
          <p:cNvPr id="214" name="Textfeld 1">
            <a:extLst>
              <a:ext uri="{FF2B5EF4-FFF2-40B4-BE49-F238E27FC236}">
                <a16:creationId xmlns:a16="http://schemas.microsoft.com/office/drawing/2014/main" id="{040E4EBE-9F6F-4951-BDA9-8BBA5FB09C1F}"/>
              </a:ext>
            </a:extLst>
          </p:cNvPr>
          <p:cNvSpPr/>
          <p:nvPr/>
        </p:nvSpPr>
        <p:spPr>
          <a:xfrm>
            <a:off x="539750" y="1417132"/>
            <a:ext cx="7920038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en-GB" dirty="0">
                <a:solidFill>
                  <a:schemeClr val="dk1"/>
                </a:solidFill>
              </a:rPr>
              <a:t>Development of 2D-Var for snow analysis</a:t>
            </a:r>
            <a:endParaRPr lang="en-GB" dirty="0">
              <a:solidFill>
                <a:srgbClr val="000000"/>
              </a:solidFill>
            </a:endParaRPr>
          </a:p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en-GB" dirty="0">
                <a:solidFill>
                  <a:schemeClr val="dk1"/>
                </a:solidFill>
              </a:rPr>
              <a:t>Current experiments indicate overall neutral scores</a:t>
            </a:r>
            <a:endParaRPr lang="en-GB" dirty="0">
              <a:solidFill>
                <a:srgbClr val="000000"/>
              </a:solidFill>
            </a:endParaRPr>
          </a:p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en-GB" dirty="0">
                <a:solidFill>
                  <a:schemeClr val="dk1"/>
                </a:solidFill>
              </a:rPr>
              <a:t>Pathological circle like pattern in snow depth removed</a:t>
            </a: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feld 12">
            <a:extLst>
              <a:ext uri="{FF2B5EF4-FFF2-40B4-BE49-F238E27FC236}">
                <a16:creationId xmlns:a16="http://schemas.microsoft.com/office/drawing/2014/main" id="{6B134585-0865-495C-B1E8-9D21EE0FF57E}"/>
              </a:ext>
            </a:extLst>
          </p:cNvPr>
          <p:cNvSpPr/>
          <p:nvPr/>
        </p:nvSpPr>
        <p:spPr>
          <a:xfrm>
            <a:off x="714375" y="2487613"/>
            <a:ext cx="7858125" cy="17528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dk1"/>
                </a:solidFill>
              </a:rPr>
              <a:t>Surface </a:t>
            </a:r>
            <a:r>
              <a:rPr lang="de-DE" dirty="0" err="1">
                <a:solidFill>
                  <a:schemeClr val="dk1"/>
                </a:solidFill>
              </a:rPr>
              <a:t>anaysis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methods</a:t>
            </a:r>
            <a:r>
              <a:rPr lang="de-DE" dirty="0">
                <a:solidFill>
                  <a:schemeClr val="dk1"/>
                </a:solidFill>
              </a:rPr>
              <a:t> – code </a:t>
            </a:r>
            <a:r>
              <a:rPr lang="de-DE" dirty="0" err="1">
                <a:solidFill>
                  <a:schemeClr val="dk1"/>
                </a:solidFill>
              </a:rPr>
              <a:t>development</a:t>
            </a:r>
            <a:br>
              <a:rPr lang="de-DE" dirty="0">
                <a:solidFill>
                  <a:schemeClr val="dk1"/>
                </a:solidFill>
              </a:rPr>
            </a:br>
            <a:r>
              <a:rPr lang="de-DE" dirty="0" err="1">
                <a:solidFill>
                  <a:schemeClr val="dk1"/>
                </a:solidFill>
              </a:rPr>
              <a:t>Present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state</a:t>
            </a:r>
            <a:r>
              <a:rPr lang="de-DE" dirty="0">
                <a:solidFill>
                  <a:schemeClr val="dk1"/>
                </a:solidFill>
              </a:rPr>
              <a:t> and </a:t>
            </a:r>
            <a:r>
              <a:rPr lang="de-DE" dirty="0" err="1">
                <a:solidFill>
                  <a:schemeClr val="dk1"/>
                </a:solidFill>
              </a:rPr>
              <a:t>future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plans</a:t>
            </a:r>
            <a:endParaRPr lang="de-DE" dirty="0">
              <a:solidFill>
                <a:srgbClr val="000000"/>
              </a:solidFill>
            </a:endParaRPr>
          </a:p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  <a:p>
            <a:pPr marL="285840" indent="-285840">
              <a:buClr>
                <a:srgbClr val="000000"/>
              </a:buClr>
              <a:buFont typeface="Arial"/>
              <a:buChar char="•"/>
              <a:defRPr/>
            </a:pPr>
            <a:r>
              <a:rPr lang="de-DE" dirty="0">
                <a:solidFill>
                  <a:schemeClr val="dk1"/>
                </a:solidFill>
              </a:rPr>
              <a:t>2d-Var </a:t>
            </a:r>
            <a:r>
              <a:rPr lang="de-DE" dirty="0" err="1">
                <a:solidFill>
                  <a:schemeClr val="dk1"/>
                </a:solidFill>
              </a:rPr>
              <a:t>snow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analysis</a:t>
            </a:r>
            <a:r>
              <a:rPr lang="de-DE" dirty="0">
                <a:solidFill>
                  <a:schemeClr val="dk1"/>
                </a:solidFill>
              </a:rPr>
              <a:t>, </a:t>
            </a:r>
            <a:br>
              <a:rPr lang="de-DE" dirty="0">
                <a:solidFill>
                  <a:schemeClr val="dk1"/>
                </a:solidFill>
              </a:rPr>
            </a:br>
            <a:r>
              <a:rPr lang="de-DE" dirty="0">
                <a:solidFill>
                  <a:schemeClr val="dk1"/>
                </a:solidFill>
              </a:rPr>
              <a:t>Description, </a:t>
            </a:r>
            <a:r>
              <a:rPr lang="de-DE" dirty="0" err="1">
                <a:solidFill>
                  <a:schemeClr val="dk1"/>
                </a:solidFill>
              </a:rPr>
              <a:t>verification</a:t>
            </a:r>
            <a:r>
              <a:rPr lang="de-DE" dirty="0">
                <a:solidFill>
                  <a:schemeClr val="dk1"/>
                </a:solidFill>
              </a:rPr>
              <a:t>, </a:t>
            </a:r>
            <a:r>
              <a:rPr lang="de-DE" dirty="0" err="1">
                <a:solidFill>
                  <a:schemeClr val="dk1"/>
                </a:solidFill>
              </a:rPr>
              <a:t>operationalisation</a:t>
            </a:r>
            <a:endParaRPr lang="de-DE" dirty="0">
              <a:solidFill>
                <a:srgbClr val="000000"/>
              </a:solidFill>
            </a:endParaRPr>
          </a:p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0" name="Rectangle 2">
            <a:extLst>
              <a:ext uri="{FF2B5EF4-FFF2-40B4-BE49-F238E27FC236}">
                <a16:creationId xmlns:a16="http://schemas.microsoft.com/office/drawing/2014/main" id="{CEE58497-57D3-4812-85D4-4299437F3ADD}"/>
              </a:ext>
            </a:extLst>
          </p:cNvPr>
          <p:cNvSpPr/>
          <p:nvPr/>
        </p:nvSpPr>
        <p:spPr>
          <a:xfrm>
            <a:off x="457200" y="1317625"/>
            <a:ext cx="7786688" cy="7191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defRPr/>
            </a:pPr>
            <a:r>
              <a:rPr lang="de-DE" sz="3200" dirty="0">
                <a:solidFill>
                  <a:schemeClr val="dk2"/>
                </a:solidFill>
              </a:rPr>
              <a:t>Outline</a:t>
            </a:r>
            <a:endParaRPr lang="de-DE" sz="3200" dirty="0">
              <a:solidFill>
                <a:srgbClr val="000000"/>
              </a:solidFill>
            </a:endParaRPr>
          </a:p>
        </p:txBody>
      </p:sp>
      <p:sp>
        <p:nvSpPr>
          <p:cNvPr id="15364" name="PlaceHolder 1">
            <a:extLst>
              <a:ext uri="{FF2B5EF4-FFF2-40B4-BE49-F238E27FC236}">
                <a16:creationId xmlns:a16="http://schemas.microsoft.com/office/drawing/2014/main" id="{14C34DC0-8260-41FA-B0D4-1C29942C40D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81775"/>
            <a:ext cx="2374900" cy="207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de-DE" altLang="de-DE" sz="1000">
                <a:solidFill>
                  <a:srgbClr val="000000"/>
                </a:solidFill>
                <a:cs typeface="Arial" panose="020B0604020202020204" pitchFamily="34" charset="0"/>
              </a:rPr>
              <a:t>FE11 Referatsmeeting, 27.02.2025</a:t>
            </a:r>
            <a:endParaRPr lang="de-DE" altLang="de-DE" sz="10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08BD17B4-7C65-434C-939D-654768574C60}"/>
              </a:ext>
            </a:extLst>
          </p:cNvPr>
          <p:cNvSpPr/>
          <p:nvPr/>
        </p:nvSpPr>
        <p:spPr>
          <a:xfrm>
            <a:off x="1117998" y="1595115"/>
            <a:ext cx="6873478" cy="497681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C9AC2C4-87D2-4C36-B19B-2BAAAA931307}"/>
              </a:ext>
            </a:extLst>
          </p:cNvPr>
          <p:cNvSpPr/>
          <p:nvPr/>
        </p:nvSpPr>
        <p:spPr>
          <a:xfrm>
            <a:off x="1117998" y="2089224"/>
            <a:ext cx="6873478" cy="3429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6EE8AB72-7D17-48DF-9960-85EF7C57C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173" y="2142802"/>
            <a:ext cx="707231" cy="300082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350" kern="0">
                <a:solidFill>
                  <a:srgbClr val="000000"/>
                </a:solidFill>
              </a:rPr>
              <a:t>SMA</a:t>
            </a:r>
          </a:p>
        </p:txBody>
      </p:sp>
      <p:sp>
        <p:nvSpPr>
          <p:cNvPr id="5" name="Textfeld 15">
            <a:extLst>
              <a:ext uri="{FF2B5EF4-FFF2-40B4-BE49-F238E27FC236}">
                <a16:creationId xmlns:a16="http://schemas.microsoft.com/office/drawing/2014/main" id="{5EC5A619-D415-42D6-8659-F161165B5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1310" y="2132087"/>
            <a:ext cx="1800225" cy="30008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350" kern="0">
                <a:solidFill>
                  <a:srgbClr val="000000"/>
                </a:solidFill>
              </a:rPr>
              <a:t>Atmosphere</a:t>
            </a:r>
          </a:p>
        </p:txBody>
      </p:sp>
      <p:sp>
        <p:nvSpPr>
          <p:cNvPr id="6" name="Textfeld 18">
            <a:extLst>
              <a:ext uri="{FF2B5EF4-FFF2-40B4-BE49-F238E27FC236}">
                <a16:creationId xmlns:a16="http://schemas.microsoft.com/office/drawing/2014/main" id="{F34F8674-438D-4B1A-8F11-F2FDAF95C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291" y="1605831"/>
            <a:ext cx="6799659" cy="230832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>
            <a:spAutoFit/>
          </a:bodyPr>
          <a:lstStyle>
            <a:lvl1pPr>
              <a:tabLst>
                <a:tab pos="1428750" algn="l"/>
                <a:tab pos="2876550" algn="l"/>
                <a:tab pos="4667250" algn="l"/>
                <a:tab pos="6286500" algn="l"/>
                <a:tab pos="8877300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428750" algn="l"/>
                <a:tab pos="2876550" algn="l"/>
                <a:tab pos="4667250" algn="l"/>
                <a:tab pos="6286500" algn="l"/>
                <a:tab pos="8877300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428750" algn="l"/>
                <a:tab pos="2876550" algn="l"/>
                <a:tab pos="4667250" algn="l"/>
                <a:tab pos="6286500" algn="l"/>
                <a:tab pos="8877300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428750" algn="l"/>
                <a:tab pos="2876550" algn="l"/>
                <a:tab pos="4667250" algn="l"/>
                <a:tab pos="6286500" algn="l"/>
                <a:tab pos="8877300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428750" algn="l"/>
                <a:tab pos="2876550" algn="l"/>
                <a:tab pos="4667250" algn="l"/>
                <a:tab pos="6286500" algn="l"/>
                <a:tab pos="8877300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2876550" algn="l"/>
                <a:tab pos="4667250" algn="l"/>
                <a:tab pos="6286500" algn="l"/>
                <a:tab pos="8877300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2876550" algn="l"/>
                <a:tab pos="4667250" algn="l"/>
                <a:tab pos="6286500" algn="l"/>
                <a:tab pos="8877300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2876550" algn="l"/>
                <a:tab pos="4667250" algn="l"/>
                <a:tab pos="6286500" algn="l"/>
                <a:tab pos="8877300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2876550" algn="l"/>
                <a:tab pos="4667250" algn="l"/>
                <a:tab pos="6286500" algn="l"/>
                <a:tab pos="8877300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tabLst>
                <a:tab pos="803672" algn="l"/>
                <a:tab pos="1618060" algn="l"/>
                <a:tab pos="2625329" algn="l"/>
                <a:tab pos="3536156" algn="l"/>
                <a:tab pos="4993481" algn="l"/>
              </a:tabLst>
              <a:defRPr/>
            </a:pPr>
            <a:r>
              <a:rPr lang="de-DE" altLang="de-DE" sz="900" kern="0" dirty="0">
                <a:solidFill>
                  <a:srgbClr val="000000"/>
                </a:solidFill>
              </a:rPr>
              <a:t>			Code Libraries (initial release)</a:t>
            </a:r>
          </a:p>
        </p:txBody>
      </p:sp>
      <p:sp>
        <p:nvSpPr>
          <p:cNvPr id="7" name="Textfeld 20">
            <a:extLst>
              <a:ext uri="{FF2B5EF4-FFF2-40B4-BE49-F238E27FC236}">
                <a16:creationId xmlns:a16="http://schemas.microsoft.com/office/drawing/2014/main" id="{D634B723-57E8-4283-9659-7FA5EC945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2657" y="2142802"/>
            <a:ext cx="707231" cy="300082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350" kern="0">
                <a:solidFill>
                  <a:srgbClr val="000000"/>
                </a:solidFill>
              </a:rPr>
              <a:t>SST</a:t>
            </a:r>
          </a:p>
        </p:txBody>
      </p:sp>
      <p:sp>
        <p:nvSpPr>
          <p:cNvPr id="8" name="Textfeld 21">
            <a:extLst>
              <a:ext uri="{FF2B5EF4-FFF2-40B4-BE49-F238E27FC236}">
                <a16:creationId xmlns:a16="http://schemas.microsoft.com/office/drawing/2014/main" id="{63562D51-916B-464A-B39B-A294EBF40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351" y="2132087"/>
            <a:ext cx="707231" cy="300082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350" kern="0">
                <a:solidFill>
                  <a:srgbClr val="000000"/>
                </a:solidFill>
              </a:rPr>
              <a:t>Snow</a:t>
            </a:r>
          </a:p>
        </p:txBody>
      </p:sp>
      <p:sp>
        <p:nvSpPr>
          <p:cNvPr id="9" name="Textfeld 22">
            <a:extLst>
              <a:ext uri="{FF2B5EF4-FFF2-40B4-BE49-F238E27FC236}">
                <a16:creationId xmlns:a16="http://schemas.microsoft.com/office/drawing/2014/main" id="{CEA3D2AA-F91C-47E0-9657-9B5A00B61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75" y="2132087"/>
            <a:ext cx="1095027" cy="507831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350" kern="0" dirty="0">
                <a:solidFill>
                  <a:srgbClr val="000000"/>
                </a:solidFill>
              </a:rPr>
              <a:t>T2m,Rh2mm</a:t>
            </a:r>
          </a:p>
        </p:txBody>
      </p:sp>
      <p:sp>
        <p:nvSpPr>
          <p:cNvPr id="10" name="Textfeld 23">
            <a:extLst>
              <a:ext uri="{FF2B5EF4-FFF2-40B4-BE49-F238E27FC236}">
                <a16:creationId xmlns:a16="http://schemas.microsoft.com/office/drawing/2014/main" id="{94DF5C33-96D4-421C-ADC0-BD8245110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1726" y="2142802"/>
            <a:ext cx="707231" cy="300082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350" kern="0">
                <a:solidFill>
                  <a:srgbClr val="000000"/>
                </a:solidFill>
              </a:rPr>
              <a:t>Ocean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DBC7DDF-E9B9-4BFC-BEED-EFB9A317D7D2}"/>
              </a:ext>
            </a:extLst>
          </p:cNvPr>
          <p:cNvSpPr/>
          <p:nvPr/>
        </p:nvSpPr>
        <p:spPr>
          <a:xfrm>
            <a:off x="1117998" y="2432124"/>
            <a:ext cx="6873478" cy="3661172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Textfeld 14">
            <a:extLst>
              <a:ext uri="{FF2B5EF4-FFF2-40B4-BE49-F238E27FC236}">
                <a16:creationId xmlns:a16="http://schemas.microsoft.com/office/drawing/2014/main" id="{E0B68E8F-4E48-4256-9E32-31A258FB3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016" y="2517850"/>
            <a:ext cx="739378" cy="4039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 dirty="0">
                <a:solidFill>
                  <a:srgbClr val="000000"/>
                </a:solidFill>
              </a:rPr>
              <a:t>2d-Var(</a:t>
            </a:r>
            <a:r>
              <a:rPr lang="de-DE" altLang="de-DE" sz="675" kern="0" dirty="0" err="1">
                <a:solidFill>
                  <a:srgbClr val="000000"/>
                </a:solidFill>
              </a:rPr>
              <a:t>z,t</a:t>
            </a:r>
            <a:r>
              <a:rPr lang="de-DE" altLang="de-DE" sz="675" kern="0" dirty="0">
                <a:solidFill>
                  <a:srgbClr val="000000"/>
                </a:solidFill>
              </a:rPr>
              <a:t>)</a:t>
            </a:r>
            <a:br>
              <a:rPr lang="de-DE" altLang="de-DE" sz="675" kern="0" dirty="0">
                <a:solidFill>
                  <a:srgbClr val="000000"/>
                </a:solidFill>
              </a:rPr>
            </a:br>
            <a:r>
              <a:rPr lang="de-DE" altLang="de-DE" sz="675" kern="0" dirty="0" err="1">
                <a:solidFill>
                  <a:srgbClr val="000000"/>
                </a:solidFill>
              </a:rPr>
              <a:t>Jacobian</a:t>
            </a:r>
            <a:r>
              <a:rPr lang="de-DE" altLang="de-DE" sz="675" kern="0" dirty="0">
                <a:solidFill>
                  <a:srgbClr val="000000"/>
                </a:solidFill>
              </a:rPr>
              <a:t> </a:t>
            </a:r>
          </a:p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 dirty="0" err="1">
                <a:solidFill>
                  <a:srgbClr val="000000"/>
                </a:solidFill>
              </a:rPr>
              <a:t>parameterized</a:t>
            </a:r>
            <a:endParaRPr lang="de-DE" altLang="de-DE" sz="675" kern="0" dirty="0">
              <a:solidFill>
                <a:srgbClr val="000000"/>
              </a:solidFill>
            </a:endParaRPr>
          </a:p>
        </p:txBody>
      </p:sp>
      <p:sp>
        <p:nvSpPr>
          <p:cNvPr id="13" name="Textfeld 26">
            <a:extLst>
              <a:ext uri="{FF2B5EF4-FFF2-40B4-BE49-F238E27FC236}">
                <a16:creationId xmlns:a16="http://schemas.microsoft.com/office/drawing/2014/main" id="{C686CF60-6099-4EFE-B509-0E559FA2B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19" y="2547615"/>
            <a:ext cx="610791" cy="19620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>
                <a:solidFill>
                  <a:srgbClr val="000000"/>
                </a:solidFill>
              </a:rPr>
              <a:t>Cressman</a:t>
            </a:r>
          </a:p>
        </p:txBody>
      </p:sp>
      <p:sp>
        <p:nvSpPr>
          <p:cNvPr id="14" name="Textfeld 27">
            <a:extLst>
              <a:ext uri="{FF2B5EF4-FFF2-40B4-BE49-F238E27FC236}">
                <a16:creationId xmlns:a16="http://schemas.microsoft.com/office/drawing/2014/main" id="{253470FE-FF9E-4573-B703-3CD6B6B48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510" y="2490464"/>
            <a:ext cx="663178" cy="3000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 dirty="0">
                <a:solidFill>
                  <a:srgbClr val="000000"/>
                </a:solidFill>
              </a:rPr>
              <a:t>Optimal Interpolation</a:t>
            </a:r>
          </a:p>
        </p:txBody>
      </p:sp>
      <p:sp>
        <p:nvSpPr>
          <p:cNvPr id="15" name="Textfeld 28">
            <a:extLst>
              <a:ext uri="{FF2B5EF4-FFF2-40B4-BE49-F238E27FC236}">
                <a16:creationId xmlns:a16="http://schemas.microsoft.com/office/drawing/2014/main" id="{E673DE85-FEF8-4488-940C-143406587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5" y="1817762"/>
            <a:ext cx="857250" cy="30008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 dirty="0" err="1">
                <a:solidFill>
                  <a:srgbClr val="000000"/>
                </a:solidFill>
              </a:rPr>
              <a:t>Sfcana</a:t>
            </a:r>
            <a:r>
              <a:rPr lang="de-DE" altLang="de-DE" sz="675" kern="0" dirty="0">
                <a:solidFill>
                  <a:srgbClr val="000000"/>
                </a:solidFill>
              </a:rPr>
              <a:t> (2002)</a:t>
            </a:r>
            <a:br>
              <a:rPr lang="de-DE" altLang="de-DE" sz="675" kern="0" dirty="0">
                <a:solidFill>
                  <a:srgbClr val="000000"/>
                </a:solidFill>
              </a:rPr>
            </a:br>
            <a:r>
              <a:rPr lang="de-DE" altLang="de-DE" sz="675" kern="0" dirty="0" err="1">
                <a:solidFill>
                  <a:srgbClr val="000000"/>
                </a:solidFill>
              </a:rPr>
              <a:t>fortran</a:t>
            </a:r>
            <a:r>
              <a:rPr lang="de-DE" altLang="de-DE" sz="675" kern="0" dirty="0">
                <a:solidFill>
                  <a:srgbClr val="000000"/>
                </a:solidFill>
              </a:rPr>
              <a:t> 77</a:t>
            </a:r>
          </a:p>
        </p:txBody>
      </p:sp>
      <p:sp>
        <p:nvSpPr>
          <p:cNvPr id="16" name="Textfeld 30">
            <a:extLst>
              <a:ext uri="{FF2B5EF4-FFF2-40B4-BE49-F238E27FC236}">
                <a16:creationId xmlns:a16="http://schemas.microsoft.com/office/drawing/2014/main" id="{A3DCFD27-6ACD-45CD-8261-12705E23E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107" y="1804664"/>
            <a:ext cx="1037035" cy="30008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 dirty="0">
                <a:solidFill>
                  <a:srgbClr val="000000"/>
                </a:solidFill>
              </a:rPr>
              <a:t>SMA_GME(2009-)</a:t>
            </a:r>
          </a:p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 dirty="0">
                <a:solidFill>
                  <a:srgbClr val="000000"/>
                </a:solidFill>
              </a:rPr>
              <a:t>SMA_LM (1999-2016)</a:t>
            </a:r>
          </a:p>
        </p:txBody>
      </p:sp>
      <p:sp>
        <p:nvSpPr>
          <p:cNvPr id="17" name="Textfeld 32">
            <a:extLst>
              <a:ext uri="{FF2B5EF4-FFF2-40B4-BE49-F238E27FC236}">
                <a16:creationId xmlns:a16="http://schemas.microsoft.com/office/drawing/2014/main" id="{98D08B8E-9567-4C23-9C7A-52F98055F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575" y="1812999"/>
            <a:ext cx="610791" cy="30008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 dirty="0">
                <a:solidFill>
                  <a:srgbClr val="000000"/>
                </a:solidFill>
              </a:rPr>
              <a:t>Sfc2mga (2010)</a:t>
            </a:r>
          </a:p>
        </p:txBody>
      </p:sp>
      <p:sp>
        <p:nvSpPr>
          <p:cNvPr id="18" name="Textfeld 33">
            <a:extLst>
              <a:ext uri="{FF2B5EF4-FFF2-40B4-BE49-F238E27FC236}">
                <a16:creationId xmlns:a16="http://schemas.microsoft.com/office/drawing/2014/main" id="{DC2333FC-5837-4C4F-9548-AD4ED6098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792758"/>
            <a:ext cx="610791" cy="30008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>
                <a:solidFill>
                  <a:srgbClr val="000000"/>
                </a:solidFill>
              </a:rPr>
              <a:t>DACE (2002)</a:t>
            </a:r>
          </a:p>
        </p:txBody>
      </p:sp>
      <p:sp>
        <p:nvSpPr>
          <p:cNvPr id="19" name="Textfeld 34">
            <a:extLst>
              <a:ext uri="{FF2B5EF4-FFF2-40B4-BE49-F238E27FC236}">
                <a16:creationId xmlns:a16="http://schemas.microsoft.com/office/drawing/2014/main" id="{80761690-29CF-43CD-B17B-320ED5CB5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7677" y="1796330"/>
            <a:ext cx="794147" cy="3000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 dirty="0" err="1">
                <a:solidFill>
                  <a:srgbClr val="000000"/>
                </a:solidFill>
              </a:rPr>
              <a:t>Dace</a:t>
            </a:r>
            <a:r>
              <a:rPr lang="de-DE" altLang="de-DE" sz="675" kern="0" dirty="0">
                <a:solidFill>
                  <a:srgbClr val="000000"/>
                </a:solidFill>
              </a:rPr>
              <a:t>-O </a:t>
            </a:r>
            <a:br>
              <a:rPr lang="de-DE" altLang="de-DE" sz="675" kern="0" dirty="0">
                <a:solidFill>
                  <a:srgbClr val="000000"/>
                </a:solidFill>
              </a:rPr>
            </a:br>
            <a:r>
              <a:rPr lang="de-DE" altLang="de-DE" sz="675" kern="0" dirty="0">
                <a:solidFill>
                  <a:srgbClr val="000000"/>
                </a:solidFill>
              </a:rPr>
              <a:t>(Fortran 2003)</a:t>
            </a:r>
          </a:p>
        </p:txBody>
      </p:sp>
      <p:sp>
        <p:nvSpPr>
          <p:cNvPr id="20" name="Textfeld 35">
            <a:extLst>
              <a:ext uri="{FF2B5EF4-FFF2-40B4-BE49-F238E27FC236}">
                <a16:creationId xmlns:a16="http://schemas.microsoft.com/office/drawing/2014/main" id="{39612F19-7606-4DFD-B289-8E0169074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9322" y="2480846"/>
            <a:ext cx="610790" cy="19620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 dirty="0">
                <a:solidFill>
                  <a:srgbClr val="000000"/>
                </a:solidFill>
              </a:rPr>
              <a:t>3d-EnVar, </a:t>
            </a:r>
          </a:p>
        </p:txBody>
      </p:sp>
      <p:sp>
        <p:nvSpPr>
          <p:cNvPr id="21" name="Textfeld 36">
            <a:extLst>
              <a:ext uri="{FF2B5EF4-FFF2-40B4-BE49-F238E27FC236}">
                <a16:creationId xmlns:a16="http://schemas.microsoft.com/office/drawing/2014/main" id="{81ADCA79-111F-48A9-A396-3E2E71940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7456" y="2544043"/>
            <a:ext cx="481013" cy="1962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675" kern="0">
                <a:solidFill>
                  <a:srgbClr val="000000"/>
                </a:solidFill>
              </a:rPr>
              <a:t>Scratch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B96F1D32-4B63-47E7-BDB7-22D0E197B12D}"/>
              </a:ext>
            </a:extLst>
          </p:cNvPr>
          <p:cNvSpPr/>
          <p:nvPr/>
        </p:nvSpPr>
        <p:spPr>
          <a:xfrm>
            <a:off x="2162175" y="2101131"/>
            <a:ext cx="1215629" cy="310753"/>
          </a:xfrm>
          <a:prstGeom prst="ellips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3" name="Textfeld 39">
            <a:extLst>
              <a:ext uri="{FF2B5EF4-FFF2-40B4-BE49-F238E27FC236}">
                <a16:creationId xmlns:a16="http://schemas.microsoft.com/office/drawing/2014/main" id="{4AEA2963-1877-4B25-B368-4B6EDAF75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0560" y="3567980"/>
            <a:ext cx="1657350" cy="43858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125" kern="0">
                <a:solidFill>
                  <a:srgbClr val="000000"/>
                </a:solidFill>
              </a:rPr>
              <a:t>Dace </a:t>
            </a:r>
            <a:br>
              <a:rPr lang="de-DE" altLang="de-DE" sz="1125" kern="0">
                <a:solidFill>
                  <a:srgbClr val="000000"/>
                </a:solidFill>
              </a:rPr>
            </a:br>
            <a:r>
              <a:rPr lang="de-DE" altLang="de-DE" sz="1125" kern="0">
                <a:solidFill>
                  <a:srgbClr val="000000"/>
                </a:solidFill>
              </a:rPr>
              <a:t>2d-EnVar</a:t>
            </a:r>
            <a:endParaRPr lang="de-DE" altLang="de-DE" sz="675" kern="0">
              <a:solidFill>
                <a:srgbClr val="000000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55B65AB6-0DD3-451F-9400-E47850AA3D30}"/>
              </a:ext>
            </a:extLst>
          </p:cNvPr>
          <p:cNvSpPr/>
          <p:nvPr/>
        </p:nvSpPr>
        <p:spPr>
          <a:xfrm>
            <a:off x="2153841" y="2477368"/>
            <a:ext cx="1233488" cy="309563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5" name="Pfeil nach unten 61">
            <a:extLst>
              <a:ext uri="{FF2B5EF4-FFF2-40B4-BE49-F238E27FC236}">
                <a16:creationId xmlns:a16="http://schemas.microsoft.com/office/drawing/2014/main" id="{1353459F-3047-4729-8AF0-DDA4C142753A}"/>
              </a:ext>
            </a:extLst>
          </p:cNvPr>
          <p:cNvSpPr/>
          <p:nvPr/>
        </p:nvSpPr>
        <p:spPr>
          <a:xfrm>
            <a:off x="2684860" y="2795264"/>
            <a:ext cx="73819" cy="776288"/>
          </a:xfrm>
          <a:prstGeom prst="downArrow">
            <a:avLst/>
          </a:prstGeom>
          <a:solidFill>
            <a:srgbClr val="2D4B9B"/>
          </a:solidFill>
          <a:ln w="2540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6" name="Pfeil nach unten 62">
            <a:extLst>
              <a:ext uri="{FF2B5EF4-FFF2-40B4-BE49-F238E27FC236}">
                <a16:creationId xmlns:a16="http://schemas.microsoft.com/office/drawing/2014/main" id="{7BF872AE-3D99-4F3B-8791-F6F59BC8E4A1}"/>
              </a:ext>
            </a:extLst>
          </p:cNvPr>
          <p:cNvSpPr/>
          <p:nvPr/>
        </p:nvSpPr>
        <p:spPr>
          <a:xfrm>
            <a:off x="3954066" y="2775024"/>
            <a:ext cx="73819" cy="775097"/>
          </a:xfrm>
          <a:prstGeom prst="downArrow">
            <a:avLst/>
          </a:prstGeom>
          <a:solidFill>
            <a:srgbClr val="2D4B9B"/>
          </a:solidFill>
          <a:ln w="2540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8" name="Pfeil nach unten 65">
            <a:extLst>
              <a:ext uri="{FF2B5EF4-FFF2-40B4-BE49-F238E27FC236}">
                <a16:creationId xmlns:a16="http://schemas.microsoft.com/office/drawing/2014/main" id="{07FA16C1-1668-4F1E-9BF9-0823B5FE515C}"/>
              </a:ext>
            </a:extLst>
          </p:cNvPr>
          <p:cNvSpPr/>
          <p:nvPr/>
        </p:nvSpPr>
        <p:spPr>
          <a:xfrm>
            <a:off x="6497241" y="2795264"/>
            <a:ext cx="73819" cy="776288"/>
          </a:xfrm>
          <a:prstGeom prst="downArrow">
            <a:avLst/>
          </a:prstGeom>
          <a:solidFill>
            <a:srgbClr val="2D4B9B"/>
          </a:solidFill>
          <a:ln w="2540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9" name="Pfeil nach unten 66">
            <a:extLst>
              <a:ext uri="{FF2B5EF4-FFF2-40B4-BE49-F238E27FC236}">
                <a16:creationId xmlns:a16="http://schemas.microsoft.com/office/drawing/2014/main" id="{F492BA66-D847-4DBF-B222-A8BBC24AF6CA}"/>
              </a:ext>
            </a:extLst>
          </p:cNvPr>
          <p:cNvSpPr/>
          <p:nvPr/>
        </p:nvSpPr>
        <p:spPr>
          <a:xfrm>
            <a:off x="5174457" y="2763118"/>
            <a:ext cx="73819" cy="1943100"/>
          </a:xfrm>
          <a:prstGeom prst="downArrow">
            <a:avLst/>
          </a:prstGeom>
          <a:solidFill>
            <a:srgbClr val="2D4B9B"/>
          </a:solidFill>
          <a:ln w="2540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0" name="Textfeld 67">
            <a:extLst>
              <a:ext uri="{FF2B5EF4-FFF2-40B4-BE49-F238E27FC236}">
                <a16:creationId xmlns:a16="http://schemas.microsoft.com/office/drawing/2014/main" id="{C5CF06F1-0A67-426A-B3E3-7F086231A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5781" y="4747889"/>
            <a:ext cx="1657350" cy="611706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125" kern="0" dirty="0" err="1">
                <a:solidFill>
                  <a:srgbClr val="000000"/>
                </a:solidFill>
              </a:rPr>
              <a:t>Dace</a:t>
            </a:r>
            <a:r>
              <a:rPr lang="de-DE" altLang="de-DE" sz="1125" kern="0" dirty="0">
                <a:solidFill>
                  <a:srgbClr val="000000"/>
                </a:solidFill>
              </a:rPr>
              <a:t> 2 </a:t>
            </a:r>
            <a:br>
              <a:rPr lang="de-DE" altLang="de-DE" sz="1125" kern="0" dirty="0">
                <a:solidFill>
                  <a:srgbClr val="000000"/>
                </a:solidFill>
              </a:rPr>
            </a:br>
            <a:r>
              <a:rPr lang="de-DE" altLang="de-DE" sz="1125" kern="0" dirty="0">
                <a:solidFill>
                  <a:srgbClr val="000000"/>
                </a:solidFill>
              </a:rPr>
              <a:t>(2d-EnVar)</a:t>
            </a:r>
          </a:p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125" kern="0" dirty="0">
                <a:solidFill>
                  <a:srgbClr val="000000"/>
                </a:solidFill>
              </a:rPr>
              <a:t>3d-EnVar</a:t>
            </a:r>
            <a:endParaRPr lang="de-DE" altLang="de-DE" sz="675" kern="0" dirty="0">
              <a:solidFill>
                <a:srgbClr val="000000"/>
              </a:solidFill>
            </a:endParaRPr>
          </a:p>
        </p:txBody>
      </p:sp>
      <p:sp>
        <p:nvSpPr>
          <p:cNvPr id="31" name="Textfeld 68">
            <a:extLst>
              <a:ext uri="{FF2B5EF4-FFF2-40B4-BE49-F238E27FC236}">
                <a16:creationId xmlns:a16="http://schemas.microsoft.com/office/drawing/2014/main" id="{C917C8B4-CA12-4694-8EEA-A9400342C9F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109817" y="3699571"/>
            <a:ext cx="1207294" cy="2654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125" kern="0">
                <a:solidFill>
                  <a:srgbClr val="000000"/>
                </a:solidFill>
              </a:rPr>
              <a:t>Dace Redesign</a:t>
            </a:r>
          </a:p>
        </p:txBody>
      </p:sp>
      <p:sp>
        <p:nvSpPr>
          <p:cNvPr id="32" name="Pfeil nach unten 69">
            <a:extLst>
              <a:ext uri="{FF2B5EF4-FFF2-40B4-BE49-F238E27FC236}">
                <a16:creationId xmlns:a16="http://schemas.microsoft.com/office/drawing/2014/main" id="{93C7257E-1B9F-4A5F-9386-781DA1054879}"/>
              </a:ext>
            </a:extLst>
          </p:cNvPr>
          <p:cNvSpPr/>
          <p:nvPr/>
        </p:nvSpPr>
        <p:spPr>
          <a:xfrm rot="16200000" flipH="1">
            <a:off x="4686896" y="3307829"/>
            <a:ext cx="69056" cy="922735"/>
          </a:xfrm>
          <a:prstGeom prst="downArrow">
            <a:avLst/>
          </a:prstGeom>
          <a:solidFill>
            <a:srgbClr val="2D4B9B"/>
          </a:solidFill>
          <a:ln w="2540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3" name="Pfeil nach unten 70">
            <a:extLst>
              <a:ext uri="{FF2B5EF4-FFF2-40B4-BE49-F238E27FC236}">
                <a16:creationId xmlns:a16="http://schemas.microsoft.com/office/drawing/2014/main" id="{3C6D5758-5EF9-44FE-A4BE-DB972ACB5B6C}"/>
              </a:ext>
            </a:extLst>
          </p:cNvPr>
          <p:cNvSpPr/>
          <p:nvPr/>
        </p:nvSpPr>
        <p:spPr>
          <a:xfrm rot="16200000" flipH="1">
            <a:off x="5677495" y="3273300"/>
            <a:ext cx="80963" cy="987029"/>
          </a:xfrm>
          <a:prstGeom prst="downArrow">
            <a:avLst/>
          </a:prstGeom>
          <a:solidFill>
            <a:srgbClr val="2D4B9B"/>
          </a:solidFill>
          <a:ln w="2540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5" name="Freihandform 76">
            <a:extLst>
              <a:ext uri="{FF2B5EF4-FFF2-40B4-BE49-F238E27FC236}">
                <a16:creationId xmlns:a16="http://schemas.microsoft.com/office/drawing/2014/main" id="{1AA22F7C-5CF5-4B0F-A0E1-FB90F1C49C05}"/>
              </a:ext>
            </a:extLst>
          </p:cNvPr>
          <p:cNvSpPr/>
          <p:nvPr/>
        </p:nvSpPr>
        <p:spPr>
          <a:xfrm>
            <a:off x="3245644" y="4006562"/>
            <a:ext cx="1189435" cy="985406"/>
          </a:xfrm>
          <a:custGeom>
            <a:avLst/>
            <a:gdLst>
              <a:gd name="connsiteX0" fmla="*/ 19353 w 2114248"/>
              <a:gd name="connsiteY0" fmla="*/ 0 h 1814285"/>
              <a:gd name="connsiteX1" fmla="*/ 48381 w 2114248"/>
              <a:gd name="connsiteY1" fmla="*/ 1045028 h 1814285"/>
              <a:gd name="connsiteX2" fmla="*/ 309638 w 2114248"/>
              <a:gd name="connsiteY2" fmla="*/ 1553028 h 1814285"/>
              <a:gd name="connsiteX3" fmla="*/ 977295 w 2114248"/>
              <a:gd name="connsiteY3" fmla="*/ 1741714 h 1814285"/>
              <a:gd name="connsiteX4" fmla="*/ 1949753 w 2114248"/>
              <a:gd name="connsiteY4" fmla="*/ 1799771 h 1814285"/>
              <a:gd name="connsiteX5" fmla="*/ 1964267 w 2114248"/>
              <a:gd name="connsiteY5" fmla="*/ 1814285 h 1814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4248" h="1814285">
                <a:moveTo>
                  <a:pt x="19353" y="0"/>
                </a:moveTo>
                <a:cubicBezTo>
                  <a:pt x="9676" y="393095"/>
                  <a:pt x="0" y="786190"/>
                  <a:pt x="48381" y="1045028"/>
                </a:cubicBezTo>
                <a:cubicBezTo>
                  <a:pt x="96762" y="1303866"/>
                  <a:pt x="154819" y="1436914"/>
                  <a:pt x="309638" y="1553028"/>
                </a:cubicBezTo>
                <a:cubicBezTo>
                  <a:pt x="464457" y="1669142"/>
                  <a:pt x="703943" y="1700590"/>
                  <a:pt x="977295" y="1741714"/>
                </a:cubicBezTo>
                <a:cubicBezTo>
                  <a:pt x="1250648" y="1782838"/>
                  <a:pt x="1785258" y="1787676"/>
                  <a:pt x="1949753" y="1799771"/>
                </a:cubicBezTo>
                <a:cubicBezTo>
                  <a:pt x="2114248" y="1811866"/>
                  <a:pt x="2039257" y="1813075"/>
                  <a:pt x="1964267" y="1814285"/>
                </a:cubicBezTo>
              </a:path>
            </a:pathLst>
          </a:custGeom>
          <a:noFill/>
          <a:ln w="76200" cap="flat" cmpd="sng" algn="ctr">
            <a:solidFill>
              <a:srgbClr val="2D4B9B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Freihandform 77">
            <a:extLst>
              <a:ext uri="{FF2B5EF4-FFF2-40B4-BE49-F238E27FC236}">
                <a16:creationId xmlns:a16="http://schemas.microsoft.com/office/drawing/2014/main" id="{8749FDA2-4A8E-4F74-9B4D-4CCF10C078AB}"/>
              </a:ext>
            </a:extLst>
          </p:cNvPr>
          <p:cNvSpPr/>
          <p:nvPr/>
        </p:nvSpPr>
        <p:spPr>
          <a:xfrm flipH="1">
            <a:off x="5959079" y="3828727"/>
            <a:ext cx="561975" cy="1195388"/>
          </a:xfrm>
          <a:custGeom>
            <a:avLst/>
            <a:gdLst>
              <a:gd name="connsiteX0" fmla="*/ 19353 w 2114248"/>
              <a:gd name="connsiteY0" fmla="*/ 0 h 1814285"/>
              <a:gd name="connsiteX1" fmla="*/ 48381 w 2114248"/>
              <a:gd name="connsiteY1" fmla="*/ 1045028 h 1814285"/>
              <a:gd name="connsiteX2" fmla="*/ 309638 w 2114248"/>
              <a:gd name="connsiteY2" fmla="*/ 1553028 h 1814285"/>
              <a:gd name="connsiteX3" fmla="*/ 977295 w 2114248"/>
              <a:gd name="connsiteY3" fmla="*/ 1741714 h 1814285"/>
              <a:gd name="connsiteX4" fmla="*/ 1949753 w 2114248"/>
              <a:gd name="connsiteY4" fmla="*/ 1799771 h 1814285"/>
              <a:gd name="connsiteX5" fmla="*/ 1964267 w 2114248"/>
              <a:gd name="connsiteY5" fmla="*/ 1814285 h 1814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4248" h="1814285">
                <a:moveTo>
                  <a:pt x="19353" y="0"/>
                </a:moveTo>
                <a:cubicBezTo>
                  <a:pt x="9676" y="393095"/>
                  <a:pt x="0" y="786190"/>
                  <a:pt x="48381" y="1045028"/>
                </a:cubicBezTo>
                <a:cubicBezTo>
                  <a:pt x="96762" y="1303866"/>
                  <a:pt x="154819" y="1436914"/>
                  <a:pt x="309638" y="1553028"/>
                </a:cubicBezTo>
                <a:cubicBezTo>
                  <a:pt x="464457" y="1669142"/>
                  <a:pt x="703943" y="1700590"/>
                  <a:pt x="977295" y="1741714"/>
                </a:cubicBezTo>
                <a:cubicBezTo>
                  <a:pt x="1250648" y="1782838"/>
                  <a:pt x="1785258" y="1787676"/>
                  <a:pt x="1949753" y="1799771"/>
                </a:cubicBezTo>
                <a:cubicBezTo>
                  <a:pt x="2114248" y="1811866"/>
                  <a:pt x="2039257" y="1813075"/>
                  <a:pt x="1964267" y="1814285"/>
                </a:cubicBezTo>
              </a:path>
            </a:pathLst>
          </a:custGeom>
          <a:noFill/>
          <a:ln w="76200" cap="flat" cmpd="sng" algn="ctr">
            <a:solidFill>
              <a:srgbClr val="2D4B9B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feil nach unten 78">
            <a:extLst>
              <a:ext uri="{FF2B5EF4-FFF2-40B4-BE49-F238E27FC236}">
                <a16:creationId xmlns:a16="http://schemas.microsoft.com/office/drawing/2014/main" id="{D25701EA-5B03-4EDA-BCA3-5E2D6E6D854D}"/>
              </a:ext>
            </a:extLst>
          </p:cNvPr>
          <p:cNvSpPr/>
          <p:nvPr/>
        </p:nvSpPr>
        <p:spPr>
          <a:xfrm>
            <a:off x="7149704" y="2771452"/>
            <a:ext cx="25003" cy="3143250"/>
          </a:xfrm>
          <a:prstGeom prst="downArrow">
            <a:avLst/>
          </a:prstGeom>
          <a:solidFill>
            <a:srgbClr val="000000"/>
          </a:solidFill>
          <a:ln w="2540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8" name="Textfeld 79">
            <a:extLst>
              <a:ext uri="{FF2B5EF4-FFF2-40B4-BE49-F238E27FC236}">
                <a16:creationId xmlns:a16="http://schemas.microsoft.com/office/drawing/2014/main" id="{C0AFABED-55EC-4180-B698-B52102B41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1857" y="2558331"/>
            <a:ext cx="490537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900" kern="0" dirty="0">
                <a:solidFill>
                  <a:srgbClr val="000000"/>
                </a:solidFill>
              </a:rPr>
              <a:t>2023</a:t>
            </a:r>
          </a:p>
        </p:txBody>
      </p:sp>
      <p:sp>
        <p:nvSpPr>
          <p:cNvPr id="39" name="Textfeld 80">
            <a:extLst>
              <a:ext uri="{FF2B5EF4-FFF2-40B4-BE49-F238E27FC236}">
                <a16:creationId xmlns:a16="http://schemas.microsoft.com/office/drawing/2014/main" id="{3157A6CD-5F4E-4A10-BAEC-81EB08095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4713" y="3603699"/>
            <a:ext cx="441722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900" kern="0" dirty="0">
                <a:solidFill>
                  <a:srgbClr val="000000"/>
                </a:solidFill>
              </a:rPr>
              <a:t>2025</a:t>
            </a:r>
          </a:p>
        </p:txBody>
      </p:sp>
      <p:sp>
        <p:nvSpPr>
          <p:cNvPr id="40" name="Textfeld 81">
            <a:extLst>
              <a:ext uri="{FF2B5EF4-FFF2-40B4-BE49-F238E27FC236}">
                <a16:creationId xmlns:a16="http://schemas.microsoft.com/office/drawing/2014/main" id="{2CA76BC4-14E6-4D20-A083-791C5B195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866" y="4914577"/>
            <a:ext cx="363139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900" kern="0" dirty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41" name="Pfeil nach unten 83">
            <a:extLst>
              <a:ext uri="{FF2B5EF4-FFF2-40B4-BE49-F238E27FC236}">
                <a16:creationId xmlns:a16="http://schemas.microsoft.com/office/drawing/2014/main" id="{638E7F63-6179-4EB4-9D39-43A4B4B69FC5}"/>
              </a:ext>
            </a:extLst>
          </p:cNvPr>
          <p:cNvSpPr/>
          <p:nvPr/>
        </p:nvSpPr>
        <p:spPr>
          <a:xfrm>
            <a:off x="5178029" y="5318199"/>
            <a:ext cx="53578" cy="371475"/>
          </a:xfrm>
          <a:prstGeom prst="downArrow">
            <a:avLst/>
          </a:prstGeom>
          <a:solidFill>
            <a:srgbClr val="2D4B9B"/>
          </a:solidFill>
          <a:ln w="2540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2" name="Textfeld 84">
            <a:extLst>
              <a:ext uri="{FF2B5EF4-FFF2-40B4-BE49-F238E27FC236}">
                <a16:creationId xmlns:a16="http://schemas.microsoft.com/office/drawing/2014/main" id="{33DD0B0D-BBB1-4865-B8E8-4B4B480CD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3444" y="5723012"/>
            <a:ext cx="1077516" cy="26545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125" kern="0">
                <a:solidFill>
                  <a:srgbClr val="000000"/>
                </a:solidFill>
              </a:rPr>
              <a:t>consolidated</a:t>
            </a:r>
          </a:p>
        </p:txBody>
      </p:sp>
      <p:sp>
        <p:nvSpPr>
          <p:cNvPr id="43" name="Pfeil nach unten 85">
            <a:extLst>
              <a:ext uri="{FF2B5EF4-FFF2-40B4-BE49-F238E27FC236}">
                <a16:creationId xmlns:a16="http://schemas.microsoft.com/office/drawing/2014/main" id="{DD22B9DA-0D0D-4709-A805-406BBDB844A8}"/>
              </a:ext>
            </a:extLst>
          </p:cNvPr>
          <p:cNvSpPr/>
          <p:nvPr/>
        </p:nvSpPr>
        <p:spPr>
          <a:xfrm>
            <a:off x="1562100" y="2929806"/>
            <a:ext cx="72629" cy="1351359"/>
          </a:xfrm>
          <a:prstGeom prst="downArrow">
            <a:avLst/>
          </a:prstGeom>
          <a:solidFill>
            <a:srgbClr val="2D4B9B"/>
          </a:solidFill>
          <a:ln w="25400" cap="flat" cmpd="sng" algn="ctr">
            <a:solidFill>
              <a:srgbClr val="2D4B9B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4" name="Textfeld 86">
            <a:extLst>
              <a:ext uri="{FF2B5EF4-FFF2-40B4-BE49-F238E27FC236}">
                <a16:creationId xmlns:a16="http://schemas.microsoft.com/office/drawing/2014/main" id="{CAAF4C00-5198-4BE0-83CD-0F5B9579B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2531" y="4315693"/>
            <a:ext cx="1657350" cy="95795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125" kern="0" dirty="0">
                <a:solidFill>
                  <a:srgbClr val="000000"/>
                </a:solidFill>
              </a:rPr>
              <a:t>Explicit EKF / </a:t>
            </a:r>
            <a:br>
              <a:rPr lang="de-DE" altLang="de-DE" sz="1125" kern="0" dirty="0">
                <a:solidFill>
                  <a:srgbClr val="000000"/>
                </a:solidFill>
              </a:rPr>
            </a:br>
            <a:r>
              <a:rPr lang="de-DE" altLang="de-DE" sz="1125" kern="0" dirty="0">
                <a:solidFill>
                  <a:srgbClr val="000000"/>
                </a:solidFill>
              </a:rPr>
              <a:t>Training AI </a:t>
            </a:r>
            <a:r>
              <a:rPr lang="de-DE" altLang="de-DE" sz="1125" kern="0" dirty="0" err="1">
                <a:solidFill>
                  <a:srgbClr val="000000"/>
                </a:solidFill>
              </a:rPr>
              <a:t>based</a:t>
            </a:r>
            <a:r>
              <a:rPr lang="de-DE" altLang="de-DE" sz="1125" kern="0" dirty="0">
                <a:solidFill>
                  <a:srgbClr val="000000"/>
                </a:solidFill>
              </a:rPr>
              <a:t> </a:t>
            </a:r>
            <a:r>
              <a:rPr lang="de-DE" altLang="de-DE" sz="1125" kern="0" dirty="0" err="1">
                <a:solidFill>
                  <a:srgbClr val="000000"/>
                </a:solidFill>
              </a:rPr>
              <a:t>Jacobians</a:t>
            </a:r>
            <a:endParaRPr lang="de-DE" altLang="de-DE" sz="1125" kern="0" dirty="0">
              <a:solidFill>
                <a:srgbClr val="000000"/>
              </a:solidFill>
            </a:endParaRPr>
          </a:p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125" kern="0" dirty="0">
                <a:solidFill>
                  <a:srgbClr val="000000"/>
                </a:solidFill>
              </a:rPr>
              <a:t>T2m, Rh2m, LAI, </a:t>
            </a:r>
            <a:br>
              <a:rPr lang="de-DE" altLang="de-DE" sz="1125" kern="0" dirty="0">
                <a:solidFill>
                  <a:srgbClr val="000000"/>
                </a:solidFill>
              </a:rPr>
            </a:br>
            <a:r>
              <a:rPr lang="de-DE" altLang="de-DE" sz="1125" kern="0" dirty="0">
                <a:solidFill>
                  <a:srgbClr val="000000"/>
                </a:solidFill>
              </a:rPr>
              <a:t>Sat.-</a:t>
            </a:r>
            <a:r>
              <a:rPr lang="de-DE" altLang="de-DE" sz="1125" kern="0" dirty="0" err="1">
                <a:solidFill>
                  <a:srgbClr val="000000"/>
                </a:solidFill>
              </a:rPr>
              <a:t>based</a:t>
            </a:r>
            <a:r>
              <a:rPr lang="de-DE" altLang="de-DE" sz="1125" kern="0" dirty="0">
                <a:solidFill>
                  <a:srgbClr val="000000"/>
                </a:solidFill>
              </a:rPr>
              <a:t> SSM, </a:t>
            </a:r>
            <a:r>
              <a:rPr lang="de-DE" altLang="de-DE" sz="1125" kern="0" dirty="0" err="1">
                <a:solidFill>
                  <a:srgbClr val="000000"/>
                </a:solidFill>
              </a:rPr>
              <a:t>TSfc</a:t>
            </a:r>
            <a:endParaRPr lang="de-DE" altLang="de-DE" sz="675" kern="0" dirty="0">
              <a:solidFill>
                <a:srgbClr val="000000"/>
              </a:solidFill>
            </a:endParaRPr>
          </a:p>
        </p:txBody>
      </p:sp>
      <p:sp>
        <p:nvSpPr>
          <p:cNvPr id="45" name="Pfeil nach unten 70">
            <a:extLst>
              <a:ext uri="{FF2B5EF4-FFF2-40B4-BE49-F238E27FC236}">
                <a16:creationId xmlns:a16="http://schemas.microsoft.com/office/drawing/2014/main" id="{B18CE86B-2458-4038-B07A-E3CBB7895B91}"/>
              </a:ext>
            </a:extLst>
          </p:cNvPr>
          <p:cNvSpPr/>
          <p:nvPr/>
        </p:nvSpPr>
        <p:spPr>
          <a:xfrm rot="16200000" flipH="1">
            <a:off x="3532747" y="4437301"/>
            <a:ext cx="144932" cy="1481138"/>
          </a:xfrm>
          <a:prstGeom prst="down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4613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8" name="Textfeld 71">
            <a:extLst>
              <a:ext uri="{FF2B5EF4-FFF2-40B4-BE49-F238E27FC236}">
                <a16:creationId xmlns:a16="http://schemas.microsoft.com/office/drawing/2014/main" id="{8CDA27DB-52F2-4DFD-BD77-BACD1576A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204" y="3277469"/>
            <a:ext cx="1053703" cy="5078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900" kern="0" dirty="0" err="1">
                <a:solidFill>
                  <a:srgbClr val="000000"/>
                </a:solidFill>
              </a:rPr>
              <a:t>Harmonisation</a:t>
            </a:r>
            <a:r>
              <a:rPr lang="de-DE" altLang="de-DE" sz="900" kern="0" dirty="0">
                <a:solidFill>
                  <a:srgbClr val="000000"/>
                </a:solidFill>
              </a:rPr>
              <a:t> </a:t>
            </a:r>
            <a:r>
              <a:rPr lang="de-DE" altLang="de-DE" sz="900" kern="0" dirty="0" err="1">
                <a:solidFill>
                  <a:srgbClr val="000000"/>
                </a:solidFill>
              </a:rPr>
              <a:t>Minimisation</a:t>
            </a:r>
            <a:r>
              <a:rPr lang="de-DE" altLang="de-DE" sz="900" kern="0" dirty="0">
                <a:solidFill>
                  <a:srgbClr val="000000"/>
                </a:solidFill>
              </a:rPr>
              <a:t>, </a:t>
            </a:r>
            <a:br>
              <a:rPr lang="de-DE" altLang="de-DE" sz="900" kern="0" dirty="0">
                <a:solidFill>
                  <a:srgbClr val="000000"/>
                </a:solidFill>
              </a:rPr>
            </a:br>
            <a:r>
              <a:rPr lang="de-DE" altLang="de-DE" sz="900" kern="0" dirty="0">
                <a:solidFill>
                  <a:srgbClr val="000000"/>
                </a:solidFill>
              </a:rPr>
              <a:t>Obs-QC</a:t>
            </a:r>
          </a:p>
        </p:txBody>
      </p:sp>
      <p:sp>
        <p:nvSpPr>
          <p:cNvPr id="50" name="Textfeld 64">
            <a:extLst>
              <a:ext uri="{FF2B5EF4-FFF2-40B4-BE49-F238E27FC236}">
                <a16:creationId xmlns:a16="http://schemas.microsoft.com/office/drawing/2014/main" id="{64DBDDCF-A4A3-4CE7-946E-684AE2EE7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60" y="3601318"/>
            <a:ext cx="839390" cy="26545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348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125" kern="0" dirty="0">
                <a:solidFill>
                  <a:srgbClr val="000000"/>
                </a:solidFill>
              </a:rPr>
              <a:t>3d-EnVar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2">
            <a:extLst>
              <a:ext uri="{FF2B5EF4-FFF2-40B4-BE49-F238E27FC236}">
                <a16:creationId xmlns:a16="http://schemas.microsoft.com/office/drawing/2014/main" id="{E7AAA22D-F862-410A-B1D5-EC52F35934EB}"/>
              </a:ext>
            </a:extLst>
          </p:cNvPr>
          <p:cNvSpPr/>
          <p:nvPr/>
        </p:nvSpPr>
        <p:spPr>
          <a:xfrm>
            <a:off x="1116013" y="1773238"/>
            <a:ext cx="6191250" cy="86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ctr">
              <a:defRPr/>
            </a:pPr>
            <a:r>
              <a:rPr lang="de-DE" sz="3600" b="1" dirty="0">
                <a:solidFill>
                  <a:schemeClr val="accent1"/>
                </a:solidFill>
              </a:rPr>
              <a:t>2D-Var </a:t>
            </a:r>
            <a:r>
              <a:rPr lang="de-DE" sz="3600" b="1" dirty="0" err="1">
                <a:solidFill>
                  <a:schemeClr val="accent1"/>
                </a:solidFill>
              </a:rPr>
              <a:t>for</a:t>
            </a:r>
            <a:r>
              <a:rPr lang="de-DE" sz="3600" b="1" dirty="0">
                <a:solidFill>
                  <a:schemeClr val="accent1"/>
                </a:solidFill>
              </a:rPr>
              <a:t> Surface Analysis</a:t>
            </a:r>
            <a:endParaRPr lang="de-DE" sz="3600" dirty="0">
              <a:solidFill>
                <a:srgbClr val="000000"/>
              </a:solidFill>
            </a:endParaRPr>
          </a:p>
        </p:txBody>
      </p:sp>
      <p:sp>
        <p:nvSpPr>
          <p:cNvPr id="166" name="Textfeld 3">
            <a:extLst>
              <a:ext uri="{FF2B5EF4-FFF2-40B4-BE49-F238E27FC236}">
                <a16:creationId xmlns:a16="http://schemas.microsoft.com/office/drawing/2014/main" id="{03D65D9E-EBF2-43F3-9FD2-0414DB8218B9}"/>
              </a:ext>
            </a:extLst>
          </p:cNvPr>
          <p:cNvSpPr/>
          <p:nvPr/>
        </p:nvSpPr>
        <p:spPr>
          <a:xfrm>
            <a:off x="827088" y="3140075"/>
            <a:ext cx="7200900" cy="161448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 dirty="0" err="1">
                <a:solidFill>
                  <a:schemeClr val="dk1"/>
                </a:solidFill>
              </a:rPr>
              <a:t>Based</a:t>
            </a:r>
            <a:r>
              <a:rPr lang="de-DE" dirty="0">
                <a:solidFill>
                  <a:schemeClr val="dk1"/>
                </a:solidFill>
              </a:rPr>
              <a:t> on code </a:t>
            </a:r>
            <a:r>
              <a:rPr lang="de-DE" dirty="0" err="1">
                <a:solidFill>
                  <a:schemeClr val="dk1"/>
                </a:solidFill>
              </a:rPr>
              <a:t>base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for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atmospheric</a:t>
            </a:r>
            <a:r>
              <a:rPr lang="de-DE" dirty="0">
                <a:solidFill>
                  <a:schemeClr val="dk1"/>
                </a:solidFill>
              </a:rPr>
              <a:t> 3D-EnVar </a:t>
            </a:r>
            <a:r>
              <a:rPr lang="de-DE" dirty="0" err="1">
                <a:solidFill>
                  <a:schemeClr val="dk1"/>
                </a:solidFill>
              </a:rPr>
              <a:t>analysis</a:t>
            </a:r>
            <a:r>
              <a:rPr lang="de-DE" dirty="0">
                <a:solidFill>
                  <a:schemeClr val="dk1"/>
                </a:solidFill>
              </a:rPr>
              <a:t> DACE (Data Assimilation Coding Environment).</a:t>
            </a:r>
            <a:endParaRPr lang="de-DE" dirty="0">
              <a:solidFill>
                <a:srgbClr val="000000"/>
              </a:solidFill>
            </a:endParaRPr>
          </a:p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 dirty="0">
                <a:solidFill>
                  <a:schemeClr val="dk1"/>
                </a:solidFill>
              </a:rPr>
              <a:t>Same </a:t>
            </a:r>
            <a:r>
              <a:rPr lang="de-DE" dirty="0" err="1">
                <a:solidFill>
                  <a:schemeClr val="dk1"/>
                </a:solidFill>
              </a:rPr>
              <a:t>data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structures</a:t>
            </a:r>
            <a:r>
              <a:rPr lang="de-DE" dirty="0">
                <a:solidFill>
                  <a:schemeClr val="dk1"/>
                </a:solidFill>
              </a:rPr>
              <a:t>, </a:t>
            </a:r>
            <a:r>
              <a:rPr lang="de-DE" dirty="0" err="1">
                <a:solidFill>
                  <a:schemeClr val="dk1"/>
                </a:solidFill>
              </a:rPr>
              <a:t>parallelisation</a:t>
            </a:r>
            <a:r>
              <a:rPr lang="de-DE" dirty="0">
                <a:solidFill>
                  <a:schemeClr val="dk1"/>
                </a:solidFill>
              </a:rPr>
              <a:t>, </a:t>
            </a:r>
            <a:r>
              <a:rPr lang="de-DE" dirty="0" err="1">
                <a:solidFill>
                  <a:schemeClr val="dk1"/>
                </a:solidFill>
              </a:rPr>
              <a:t>observation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processing</a:t>
            </a:r>
            <a:endParaRPr lang="de-DE" dirty="0">
              <a:solidFill>
                <a:srgbClr val="000000"/>
              </a:solidFill>
            </a:endParaRPr>
          </a:p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 dirty="0">
                <a:solidFill>
                  <a:schemeClr val="dk1"/>
                </a:solidFill>
              </a:rPr>
              <a:t>New </a:t>
            </a:r>
            <a:r>
              <a:rPr lang="de-DE" dirty="0" err="1">
                <a:solidFill>
                  <a:schemeClr val="dk1"/>
                </a:solidFill>
              </a:rPr>
              <a:t>representation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of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operators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as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abstract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interfaces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for</a:t>
            </a:r>
            <a:r>
              <a:rPr lang="de-DE" dirty="0">
                <a:solidFill>
                  <a:schemeClr val="dk1"/>
                </a:solidFill>
              </a:rPr>
              <a:t> flexible </a:t>
            </a:r>
            <a:r>
              <a:rPr lang="de-DE" dirty="0" err="1">
                <a:solidFill>
                  <a:schemeClr val="dk1"/>
                </a:solidFill>
              </a:rPr>
              <a:t>implementation</a:t>
            </a:r>
            <a:r>
              <a:rPr lang="de-DE" dirty="0">
                <a:solidFill>
                  <a:schemeClr val="dk1"/>
                </a:solidFill>
              </a:rPr>
              <a:t> </a:t>
            </a:r>
            <a:r>
              <a:rPr lang="de-DE" dirty="0" err="1">
                <a:solidFill>
                  <a:schemeClr val="dk1"/>
                </a:solidFill>
              </a:rPr>
              <a:t>of</a:t>
            </a:r>
            <a:r>
              <a:rPr lang="de-DE" dirty="0">
                <a:solidFill>
                  <a:schemeClr val="dk1"/>
                </a:solidFill>
              </a:rPr>
              <a:t> different </a:t>
            </a:r>
            <a:r>
              <a:rPr lang="de-DE" dirty="0" err="1">
                <a:solidFill>
                  <a:schemeClr val="dk1"/>
                </a:solidFill>
              </a:rPr>
              <a:t>grids</a:t>
            </a:r>
            <a:r>
              <a:rPr lang="de-DE" dirty="0">
                <a:solidFill>
                  <a:schemeClr val="dk1"/>
                </a:solidFill>
              </a:rPr>
              <a:t> and </a:t>
            </a:r>
            <a:r>
              <a:rPr lang="de-DE" dirty="0" err="1">
                <a:solidFill>
                  <a:schemeClr val="dk1"/>
                </a:solidFill>
              </a:rPr>
              <a:t>methods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0484" name="PlaceHolder 1">
            <a:extLst>
              <a:ext uri="{FF2B5EF4-FFF2-40B4-BE49-F238E27FC236}">
                <a16:creationId xmlns:a16="http://schemas.microsoft.com/office/drawing/2014/main" id="{D4B6A30F-12A7-4742-A13C-8F02A6FB913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68313" y="6581775"/>
            <a:ext cx="2374900" cy="2079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altLang="de-DE">
                <a:solidFill>
                  <a:srgbClr val="000000"/>
                </a:solidFill>
              </a:rPr>
              <a:t>IESWG Meeting, 11.06.2025</a:t>
            </a:r>
            <a:endParaRPr altLang="de-D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feld 2">
            <a:extLst>
              <a:ext uri="{FF2B5EF4-FFF2-40B4-BE49-F238E27FC236}">
                <a16:creationId xmlns:a16="http://schemas.microsoft.com/office/drawing/2014/main" id="{35739CC9-3502-4F85-A872-E054678E1FB5}"/>
              </a:ext>
            </a:extLst>
          </p:cNvPr>
          <p:cNvSpPr/>
          <p:nvPr/>
        </p:nvSpPr>
        <p:spPr>
          <a:xfrm>
            <a:off x="592138" y="1484313"/>
            <a:ext cx="3384550" cy="367878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defRPr/>
            </a:pPr>
            <a:r>
              <a:rPr lang="en-GB">
                <a:solidFill>
                  <a:schemeClr val="dk1"/>
                </a:solidFill>
              </a:rPr>
              <a:t>Minimisation of cost function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69" name="Textfeld 5">
            <a:extLst>
              <a:ext uri="{FF2B5EF4-FFF2-40B4-BE49-F238E27FC236}">
                <a16:creationId xmlns:a16="http://schemas.microsoft.com/office/drawing/2014/main" id="{29E0A424-FB98-4D93-95C6-A56834623201}"/>
              </a:ext>
            </a:extLst>
          </p:cNvPr>
          <p:cNvSpPr/>
          <p:nvPr/>
        </p:nvSpPr>
        <p:spPr>
          <a:xfrm>
            <a:off x="593725" y="2566988"/>
            <a:ext cx="6988175" cy="366712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defRPr/>
            </a:pPr>
            <a:r>
              <a:rPr lang="en-GB">
                <a:solidFill>
                  <a:schemeClr val="dk1"/>
                </a:solidFill>
              </a:rPr>
              <a:t>Solve minimisation efficient in observation space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70" name="Textfeld 8">
            <a:extLst>
              <a:ext uri="{FF2B5EF4-FFF2-40B4-BE49-F238E27FC236}">
                <a16:creationId xmlns:a16="http://schemas.microsoft.com/office/drawing/2014/main" id="{5AAD3945-55E4-4F3C-BA55-825BC1223714}"/>
              </a:ext>
            </a:extLst>
          </p:cNvPr>
          <p:cNvSpPr/>
          <p:nvPr/>
        </p:nvSpPr>
        <p:spPr>
          <a:xfrm>
            <a:off x="593725" y="3743325"/>
            <a:ext cx="8415338" cy="3683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defRPr/>
            </a:pPr>
            <a:r>
              <a:rPr lang="en-GB">
                <a:solidFill>
                  <a:schemeClr val="dk1"/>
                </a:solidFill>
              </a:rPr>
              <a:t>Linear equation system can be solved iteratively by standard conjugate gradient.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72" name="Rectangle 2">
            <a:extLst>
              <a:ext uri="{FF2B5EF4-FFF2-40B4-BE49-F238E27FC236}">
                <a16:creationId xmlns:a16="http://schemas.microsoft.com/office/drawing/2014/main" id="{76BC0FBF-0440-453C-8397-8EB8977E812D}"/>
              </a:ext>
            </a:extLst>
          </p:cNvPr>
          <p:cNvSpPr/>
          <p:nvPr/>
        </p:nvSpPr>
        <p:spPr>
          <a:xfrm>
            <a:off x="323850" y="333375"/>
            <a:ext cx="4603750" cy="4302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defRPr/>
            </a:pPr>
            <a:r>
              <a:rPr lang="de-DE" sz="2600" b="1" dirty="0">
                <a:solidFill>
                  <a:schemeClr val="accent1"/>
                </a:solidFill>
              </a:rPr>
              <a:t>2D-Var </a:t>
            </a:r>
            <a:r>
              <a:rPr lang="de-DE" sz="2600" b="1" dirty="0" err="1">
                <a:solidFill>
                  <a:schemeClr val="accent1"/>
                </a:solidFill>
              </a:rPr>
              <a:t>for</a:t>
            </a:r>
            <a:r>
              <a:rPr lang="de-DE" sz="2600" b="1" dirty="0">
                <a:solidFill>
                  <a:schemeClr val="accent1"/>
                </a:solidFill>
              </a:rPr>
              <a:t> Surface Analysis</a:t>
            </a:r>
            <a:endParaRPr lang="de-DE" sz="2600" dirty="0">
              <a:solidFill>
                <a:srgbClr val="000000"/>
              </a:solidFill>
            </a:endParaRPr>
          </a:p>
        </p:txBody>
      </p:sp>
      <p:sp>
        <p:nvSpPr>
          <p:cNvPr id="173" name="PlaceHolder 1">
            <a:extLst>
              <a:ext uri="{FF2B5EF4-FFF2-40B4-BE49-F238E27FC236}">
                <a16:creationId xmlns:a16="http://schemas.microsoft.com/office/drawing/2014/main" id="{624C2056-8F37-4E6D-A13E-790AA5DB84E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68313" y="6581775"/>
            <a:ext cx="3959225" cy="231775"/>
          </a:xfrm>
        </p:spPr>
        <p:txBody>
          <a:bodyPr/>
          <a:lstStyle>
            <a:lvl1pPr indent="0">
              <a:lnSpc>
                <a:spcPct val="100000"/>
              </a:lnSpc>
              <a:buNone/>
              <a:defRPr lang="de-DE" sz="1000" b="0" u="none" strike="noStrike">
                <a:solidFill>
                  <a:schemeClr val="dk1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n-lt"/>
              </a:rPr>
              <a:t>IESWG Meeting, 11.06.2025</a:t>
            </a:r>
          </a:p>
          <a:p>
            <a:pPr>
              <a:defRPr/>
            </a:pPr>
            <a:endParaRPr lang="en-GB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4" name="Textfeld 173">
            <a:extLst>
              <a:ext uri="{FF2B5EF4-FFF2-40B4-BE49-F238E27FC236}">
                <a16:creationId xmlns:a16="http://schemas.microsoft.com/office/drawing/2014/main" id="{739C1586-D212-49A8-8761-8CA25A4511D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20801" y="1484640"/>
            <a:ext cx="6677890" cy="108432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76" name="Textfeld 175">
            <a:extLst>
              <a:ext uri="{FF2B5EF4-FFF2-40B4-BE49-F238E27FC236}">
                <a16:creationId xmlns:a16="http://schemas.microsoft.com/office/drawing/2014/main" id="{917E8C3C-13C6-44B6-94C6-BE779741BA6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27565" y="2994431"/>
            <a:ext cx="5107708" cy="608760"/>
          </a:xfrm>
          <a:prstGeom prst="rect">
            <a:avLst/>
          </a:prstGeom>
          <a:blipFill>
            <a:blip r:embed="rId4"/>
            <a:stretch>
              <a:fillRect b="-3000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9" name="Textfeld 10">
            <a:extLst>
              <a:ext uri="{FF2B5EF4-FFF2-40B4-BE49-F238E27FC236}">
                <a16:creationId xmlns:a16="http://schemas.microsoft.com/office/drawing/2014/main" id="{E4D00329-5AC8-43BD-BFF7-9806D91453E7}"/>
              </a:ext>
            </a:extLst>
          </p:cNvPr>
          <p:cNvSpPr/>
          <p:nvPr/>
        </p:nvSpPr>
        <p:spPr>
          <a:xfrm>
            <a:off x="592138" y="4129088"/>
            <a:ext cx="7867650" cy="367878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defRPr/>
            </a:pPr>
            <a:r>
              <a:rPr lang="en-GB">
                <a:solidFill>
                  <a:schemeClr val="dk1"/>
                </a:solidFill>
              </a:rPr>
              <a:t>Solution for state variable in model space obtained by post multiplication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2DE7189-7CB5-4129-9139-8FEFA74DA82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07328" y="4644000"/>
            <a:ext cx="5227782" cy="318960"/>
          </a:xfrm>
          <a:prstGeom prst="rect">
            <a:avLst/>
          </a:prstGeom>
          <a:blipFill>
            <a:blip r:embed="rId5"/>
            <a:stretch>
              <a:fillRect b="-26923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37692F8-74AE-4FFF-AB31-12CDEDC889B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-27633" y="4645441"/>
            <a:ext cx="3879273" cy="363960"/>
          </a:xfrm>
          <a:prstGeom prst="rect">
            <a:avLst/>
          </a:prstGeom>
          <a:blipFill>
            <a:blip r:embed="rId6"/>
            <a:stretch>
              <a:fillRect b="-15000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BB5CC5A4-6B4F-48D5-8856-056A63ED6C3A}"/>
              </a:ext>
            </a:extLst>
          </p:cNvPr>
          <p:cNvSpPr txBox="1"/>
          <p:nvPr/>
        </p:nvSpPr>
        <p:spPr>
          <a:xfrm>
            <a:off x="593725" y="5264150"/>
            <a:ext cx="7856538" cy="100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601"/>
              </a:spcBef>
              <a:spcAft>
                <a:spcPts val="0"/>
              </a:spcAft>
              <a:defRPr/>
            </a:pPr>
            <a:r>
              <a:rPr lang="en-GB">
                <a:solidFill>
                  <a:srgbClr val="000000"/>
                </a:solidFill>
                <a:latin typeface="Arial"/>
                <a:cs typeface="+mn-cs"/>
              </a:rPr>
              <a:t>All operators provided by abstract interfaces between different data types, defined procedures addressed via function pointers</a:t>
            </a:r>
          </a:p>
          <a:p>
            <a:pPr marL="285840" indent="-285840" eaLnBrk="1" fontAlgn="auto" hangingPunct="1">
              <a:spcBef>
                <a:spcPts val="601"/>
              </a:spcBef>
              <a:spcAft>
                <a:spcPts val="0"/>
              </a:spcAft>
              <a:buClr>
                <a:srgbClr val="000000"/>
              </a:buClr>
              <a:buFont typeface="Wingdings" charset="2"/>
              <a:buChar char=""/>
              <a:defRPr/>
            </a:pPr>
            <a:r>
              <a:rPr lang="en-GB">
                <a:solidFill>
                  <a:srgbClr val="000000"/>
                </a:solidFill>
                <a:latin typeface="Arial"/>
                <a:cs typeface="+mn-cs"/>
              </a:rPr>
              <a:t>Allows flexible implementation of new methods and grids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>
            <a:extLst>
              <a:ext uri="{FF2B5EF4-FFF2-40B4-BE49-F238E27FC236}">
                <a16:creationId xmlns:a16="http://schemas.microsoft.com/office/drawing/2014/main" id="{68A66473-10F7-4A16-ACD8-9232C6D69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4964113"/>
            <a:ext cx="6756400" cy="1028700"/>
          </a:xfrm>
          <a:ln w="9360"/>
        </p:spPr>
        <p:txBody>
          <a:bodyPr spcCol="0" anchor="b"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000" b="1" dirty="0">
                <a:solidFill>
                  <a:schemeClr val="accent1"/>
                </a:solidFill>
              </a:rPr>
              <a:t>Error estimates</a:t>
            </a:r>
            <a:br>
              <a:rPr lang="en-GB" sz="1600" b="1" dirty="0">
                <a:solidFill>
                  <a:schemeClr val="accent1"/>
                </a:solidFill>
              </a:rPr>
            </a:br>
            <a:endParaRPr lang="de-DE" sz="18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2" name="Rectangle 2">
            <a:extLst>
              <a:ext uri="{FF2B5EF4-FFF2-40B4-BE49-F238E27FC236}">
                <a16:creationId xmlns:a16="http://schemas.microsoft.com/office/drawing/2014/main" id="{66A46896-3C6A-4F3A-BEB9-D70CA532013B}"/>
              </a:ext>
            </a:extLst>
          </p:cNvPr>
          <p:cNvSpPr/>
          <p:nvPr/>
        </p:nvSpPr>
        <p:spPr>
          <a:xfrm>
            <a:off x="273050" y="404813"/>
            <a:ext cx="5205413" cy="4175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defRPr/>
            </a:pPr>
            <a:r>
              <a:rPr lang="en-GB" sz="2600" b="1" dirty="0">
                <a:solidFill>
                  <a:schemeClr val="accent1"/>
                </a:solidFill>
              </a:rPr>
              <a:t>Implementation Details</a:t>
            </a:r>
            <a:endParaRPr lang="de-DE" sz="2600" dirty="0">
              <a:solidFill>
                <a:srgbClr val="000000"/>
              </a:solidFill>
            </a:endParaRPr>
          </a:p>
        </p:txBody>
      </p:sp>
      <p:sp>
        <p:nvSpPr>
          <p:cNvPr id="145" name="Rectangle 2">
            <a:extLst>
              <a:ext uri="{FF2B5EF4-FFF2-40B4-BE49-F238E27FC236}">
                <a16:creationId xmlns:a16="http://schemas.microsoft.com/office/drawing/2014/main" id="{F1EFF05C-028E-4B4A-BC9F-1AC2ECCE6169}"/>
              </a:ext>
            </a:extLst>
          </p:cNvPr>
          <p:cNvSpPr/>
          <p:nvPr/>
        </p:nvSpPr>
        <p:spPr>
          <a:xfrm>
            <a:off x="6021388" y="1730375"/>
            <a:ext cx="2178050" cy="1131888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rmAutofit/>
          </a:bodyPr>
          <a:lstStyle/>
          <a:p>
            <a:pPr>
              <a:defRPr/>
            </a:pPr>
            <a:r>
              <a:rPr lang="en-GB" b="1" dirty="0">
                <a:solidFill>
                  <a:schemeClr val="accent1"/>
                </a:solidFill>
              </a:rPr>
              <a:t>Snow analysis</a:t>
            </a:r>
          </a:p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𝜎</a:t>
            </a:r>
            <a:r>
              <a:rPr lang="de-DE" baseline="-25000" dirty="0">
                <a:solidFill>
                  <a:srgbClr val="000000"/>
                </a:solidFill>
              </a:rPr>
              <a:t>h</a:t>
            </a:r>
            <a:r>
              <a:rPr lang="de-DE" dirty="0">
                <a:solidFill>
                  <a:srgbClr val="000000"/>
                </a:solidFill>
              </a:rPr>
              <a:t> = 175 km</a:t>
            </a:r>
          </a:p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𝜎</a:t>
            </a:r>
            <a:r>
              <a:rPr lang="de-DE" baseline="-25000" dirty="0">
                <a:solidFill>
                  <a:srgbClr val="000000"/>
                </a:solidFill>
              </a:rPr>
              <a:t>v</a:t>
            </a:r>
            <a:r>
              <a:rPr lang="de-DE" dirty="0">
                <a:solidFill>
                  <a:srgbClr val="000000"/>
                </a:solidFill>
              </a:rPr>
              <a:t> = 200 m</a:t>
            </a:r>
          </a:p>
          <a:p>
            <a:pPr>
              <a:defRPr/>
            </a:pP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151" name="Rectangle 2">
            <a:extLst>
              <a:ext uri="{FF2B5EF4-FFF2-40B4-BE49-F238E27FC236}">
                <a16:creationId xmlns:a16="http://schemas.microsoft.com/office/drawing/2014/main" id="{8350CDD0-037B-42FA-AE11-84233F72D175}"/>
              </a:ext>
            </a:extLst>
          </p:cNvPr>
          <p:cNvSpPr/>
          <p:nvPr/>
        </p:nvSpPr>
        <p:spPr>
          <a:xfrm>
            <a:off x="446088" y="3556000"/>
            <a:ext cx="8061325" cy="1773238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rmAutofit/>
          </a:bodyPr>
          <a:lstStyle/>
          <a:p>
            <a:pPr>
              <a:defRPr/>
            </a:pPr>
            <a:r>
              <a:rPr lang="en-GB" b="1" dirty="0">
                <a:solidFill>
                  <a:schemeClr val="accent1"/>
                </a:solidFill>
              </a:rPr>
              <a:t>Observations checks</a:t>
            </a:r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r>
              <a:rPr lang="en-GB" dirty="0">
                <a:solidFill>
                  <a:srgbClr val="000000"/>
                </a:solidFill>
              </a:rPr>
              <a:t>Sanity checks</a:t>
            </a:r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r>
              <a:rPr lang="en-GB" dirty="0">
                <a:solidFill>
                  <a:srgbClr val="000000"/>
                </a:solidFill>
              </a:rPr>
              <a:t>Remove doublegangers</a:t>
            </a:r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r>
              <a:rPr lang="en-GB" dirty="0">
                <a:solidFill>
                  <a:srgbClr val="000000"/>
                </a:solidFill>
              </a:rPr>
              <a:t>First guess check</a:t>
            </a:r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r>
              <a:rPr lang="en-GB" dirty="0">
                <a:solidFill>
                  <a:srgbClr val="000000"/>
                </a:solidFill>
              </a:rPr>
              <a:t>Thinning 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162" name="Rechteck 4">
            <a:extLst>
              <a:ext uri="{FF2B5EF4-FFF2-40B4-BE49-F238E27FC236}">
                <a16:creationId xmlns:a16="http://schemas.microsoft.com/office/drawing/2014/main" id="{9F440B88-1DBE-44B5-8E02-B0F65E569B53}"/>
              </a:ext>
            </a:extLst>
          </p:cNvPr>
          <p:cNvSpPr/>
          <p:nvPr/>
        </p:nvSpPr>
        <p:spPr>
          <a:xfrm>
            <a:off x="4932363" y="1557338"/>
            <a:ext cx="77787" cy="214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defRPr/>
            </a:pPr>
            <a:endParaRPr lang="de-DE">
              <a:solidFill>
                <a:schemeClr val="lt1"/>
              </a:solidFill>
            </a:endParaRPr>
          </a:p>
        </p:txBody>
      </p:sp>
      <p:sp>
        <p:nvSpPr>
          <p:cNvPr id="164" name="PlaceHolder 2">
            <a:extLst>
              <a:ext uri="{FF2B5EF4-FFF2-40B4-BE49-F238E27FC236}">
                <a16:creationId xmlns:a16="http://schemas.microsoft.com/office/drawing/2014/main" id="{DD49E675-6B78-4BB3-B81E-939FB3A9FE2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68313" y="6581775"/>
            <a:ext cx="2374900" cy="207963"/>
          </a:xfrm>
        </p:spPr>
        <p:txBody>
          <a:bodyPr/>
          <a:lstStyle>
            <a:lvl1pPr indent="0">
              <a:lnSpc>
                <a:spcPct val="100000"/>
              </a:lnSpc>
              <a:buNone/>
              <a:defRPr lang="de-DE" sz="1000" b="0" u="none" strike="noStrike">
                <a:solidFill>
                  <a:schemeClr val="dk1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r>
              <a:rPr dirty="0"/>
              <a:t>IESWG Meeting, 11.06.2025</a:t>
            </a:r>
          </a:p>
          <a:p>
            <a:pPr>
              <a:defRPr/>
            </a:pPr>
            <a:endParaRPr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60" name="Textfeld 2">
            <a:extLst>
              <a:ext uri="{FF2B5EF4-FFF2-40B4-BE49-F238E27FC236}">
                <a16:creationId xmlns:a16="http://schemas.microsoft.com/office/drawing/2014/main" id="{34DB6DE2-5795-4A0A-ACAF-9952BBBC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5686425"/>
            <a:ext cx="74596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Symbol" panose="05050102010706020507" pitchFamily="18" charset="2"/>
              <a:buChar char="-"/>
            </a:pPr>
            <a:r>
              <a:rPr lang="en-GB" altLang="de-DE" dirty="0" err="1">
                <a:solidFill>
                  <a:srgbClr val="000000"/>
                </a:solidFill>
              </a:rPr>
              <a:t>Bg</a:t>
            </a:r>
            <a:r>
              <a:rPr lang="en-GB" altLang="de-DE" dirty="0">
                <a:solidFill>
                  <a:srgbClr val="000000"/>
                </a:solidFill>
              </a:rPr>
              <a:t> and </a:t>
            </a:r>
            <a:r>
              <a:rPr lang="en-GB" altLang="de-DE" dirty="0" err="1">
                <a:solidFill>
                  <a:srgbClr val="000000"/>
                </a:solidFill>
              </a:rPr>
              <a:t>Obs</a:t>
            </a:r>
            <a:r>
              <a:rPr lang="en-GB" altLang="de-DE" dirty="0">
                <a:solidFill>
                  <a:srgbClr val="000000"/>
                </a:solidFill>
              </a:rPr>
              <a:t> error variance estimates from </a:t>
            </a:r>
            <a:r>
              <a:rPr lang="en-GB" altLang="de-DE" dirty="0" err="1">
                <a:solidFill>
                  <a:srgbClr val="000000"/>
                </a:solidFill>
              </a:rPr>
              <a:t>Desroziers</a:t>
            </a:r>
            <a:r>
              <a:rPr lang="en-GB" altLang="de-DE" dirty="0">
                <a:solidFill>
                  <a:srgbClr val="000000"/>
                </a:solidFill>
              </a:rPr>
              <a:t> statistics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GB" altLang="de-DE" dirty="0">
                <a:solidFill>
                  <a:srgbClr val="000000"/>
                </a:solidFill>
              </a:rPr>
              <a:t>Linear uncertainty model with respect to surface and model heights</a:t>
            </a:r>
            <a:br>
              <a:rPr lang="en-GB" altLang="de-DE" dirty="0">
                <a:solidFill>
                  <a:srgbClr val="000000"/>
                </a:solidFill>
              </a:rPr>
            </a:br>
            <a:endParaRPr lang="de-DE" altLang="de-DE" dirty="0"/>
          </a:p>
        </p:txBody>
      </p:sp>
      <p:pic>
        <p:nvPicPr>
          <p:cNvPr id="23561" name="Grafik 3">
            <a:extLst>
              <a:ext uri="{FF2B5EF4-FFF2-40B4-BE49-F238E27FC236}">
                <a16:creationId xmlns:a16="http://schemas.microsoft.com/office/drawing/2014/main" id="{1BDEF53D-2751-4C9D-960F-13416D475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238250"/>
            <a:ext cx="79248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id="{C9302C5A-4761-4D20-8711-6DDB297D64B9}"/>
              </a:ext>
            </a:extLst>
          </p:cNvPr>
          <p:cNvSpPr/>
          <p:nvPr/>
        </p:nvSpPr>
        <p:spPr>
          <a:xfrm>
            <a:off x="446088" y="2701925"/>
            <a:ext cx="8061325" cy="1131888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rmAutofit/>
          </a:bodyPr>
          <a:lstStyle/>
          <a:p>
            <a:pPr>
              <a:defRPr/>
            </a:pPr>
            <a:r>
              <a:rPr lang="en-GB" b="1" dirty="0">
                <a:solidFill>
                  <a:schemeClr val="accent1"/>
                </a:solidFill>
              </a:rPr>
              <a:t>Special treatment of land and sea surfaces</a:t>
            </a:r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r>
              <a:rPr lang="en-GB" dirty="0">
                <a:solidFill>
                  <a:srgbClr val="000000"/>
                </a:solidFill>
              </a:rPr>
              <a:t>Multivariate analysis</a:t>
            </a:r>
          </a:p>
          <a:p>
            <a:pPr marL="742950" lvl="1" indent="-285750">
              <a:buFont typeface="Symbol" panose="05050102010706020507" pitchFamily="18" charset="2"/>
              <a:buChar char="-"/>
              <a:defRPr/>
            </a:pPr>
            <a:r>
              <a:rPr lang="en-US" dirty="0">
                <a:solidFill>
                  <a:srgbClr val="000000"/>
                </a:solidFill>
              </a:rPr>
              <a:t>Separate analysis of land and sea grid points</a:t>
            </a:r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r>
              <a:rPr lang="en-GB" dirty="0"/>
              <a:t>Modified interpolation at coastlines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3ACB7F7-8953-4534-8EC1-13C492BDFFB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922" y="1808951"/>
            <a:ext cx="4987636" cy="905163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de-DE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>
            <a:extLst>
              <a:ext uri="{FF2B5EF4-FFF2-40B4-BE49-F238E27FC236}">
                <a16:creationId xmlns:a16="http://schemas.microsoft.com/office/drawing/2014/main" id="{F194C067-12FA-428D-B3DA-C22EEDA3315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68313" y="6581775"/>
            <a:ext cx="2232025" cy="207963"/>
          </a:xfrm>
        </p:spPr>
        <p:txBody>
          <a:bodyPr/>
          <a:lstStyle>
            <a:lvl1pPr indent="0">
              <a:lnSpc>
                <a:spcPct val="100000"/>
              </a:lnSpc>
              <a:buNone/>
              <a:defRPr lang="de-DE" sz="1000" b="0" u="none" strike="noStrike">
                <a:solidFill>
                  <a:schemeClr val="dk1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r>
              <a:rPr dirty="0">
                <a:solidFill>
                  <a:srgbClr val="000000"/>
                </a:solidFill>
                <a:latin typeface="+mn-lt"/>
              </a:rPr>
              <a:t>IESWG Meeting, 11.06.2025</a:t>
            </a:r>
          </a:p>
          <a:p>
            <a:pPr>
              <a:defRPr/>
            </a:pPr>
            <a:endParaRPr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endParaRPr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6627" name="Grafik 5">
            <a:extLst>
              <a:ext uri="{FF2B5EF4-FFF2-40B4-BE49-F238E27FC236}">
                <a16:creationId xmlns:a16="http://schemas.microsoft.com/office/drawing/2014/main" id="{5BAEBF78-DF8E-4199-B144-28CFBCE48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1439863"/>
            <a:ext cx="4392612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Grafik 7">
            <a:extLst>
              <a:ext uri="{FF2B5EF4-FFF2-40B4-BE49-F238E27FC236}">
                <a16:creationId xmlns:a16="http://schemas.microsoft.com/office/drawing/2014/main" id="{D9304E69-B0A4-4B8E-A86F-0CB740BE0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63" y="1439863"/>
            <a:ext cx="4392612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8" name="Textfeld 13">
            <a:extLst>
              <a:ext uri="{FF2B5EF4-FFF2-40B4-BE49-F238E27FC236}">
                <a16:creationId xmlns:a16="http://schemas.microsoft.com/office/drawing/2014/main" id="{42C74912-16A3-45B1-9FA7-57B3E09DEF35}"/>
              </a:ext>
            </a:extLst>
          </p:cNvPr>
          <p:cNvSpPr/>
          <p:nvPr/>
        </p:nvSpPr>
        <p:spPr>
          <a:xfrm>
            <a:off x="900113" y="1260475"/>
            <a:ext cx="2879725" cy="3635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>
                <a:solidFill>
                  <a:schemeClr val="dk1"/>
                </a:solidFill>
              </a:rPr>
              <a:t>Cressman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199" name="Textfeld 15">
            <a:extLst>
              <a:ext uri="{FF2B5EF4-FFF2-40B4-BE49-F238E27FC236}">
                <a16:creationId xmlns:a16="http://schemas.microsoft.com/office/drawing/2014/main" id="{C57DD93F-60B1-4BD9-8AAD-6507CCF30FAB}"/>
              </a:ext>
            </a:extLst>
          </p:cNvPr>
          <p:cNvSpPr/>
          <p:nvPr/>
        </p:nvSpPr>
        <p:spPr>
          <a:xfrm>
            <a:off x="4716463" y="1260475"/>
            <a:ext cx="2879725" cy="3635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>
                <a:solidFill>
                  <a:schemeClr val="dk1"/>
                </a:solidFill>
              </a:rPr>
              <a:t>2DVar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200" name="Rectangle 5">
            <a:extLst>
              <a:ext uri="{FF2B5EF4-FFF2-40B4-BE49-F238E27FC236}">
                <a16:creationId xmlns:a16="http://schemas.microsoft.com/office/drawing/2014/main" id="{1FCACB58-0420-4B97-AD9B-39A662B76E6E}"/>
              </a:ext>
            </a:extLst>
          </p:cNvPr>
          <p:cNvSpPr/>
          <p:nvPr/>
        </p:nvSpPr>
        <p:spPr>
          <a:xfrm>
            <a:off x="323850" y="334963"/>
            <a:ext cx="3527425" cy="4302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defRPr/>
            </a:pPr>
            <a:r>
              <a:rPr lang="de-DE" sz="2600" b="1" dirty="0">
                <a:solidFill>
                  <a:schemeClr val="accent1"/>
                </a:solidFill>
              </a:rPr>
              <a:t>2D-Var </a:t>
            </a:r>
            <a:r>
              <a:rPr lang="de-DE" sz="2600" b="1" dirty="0" err="1">
                <a:solidFill>
                  <a:schemeClr val="accent1"/>
                </a:solidFill>
              </a:rPr>
              <a:t>Results</a:t>
            </a:r>
            <a:endParaRPr lang="de-DE" sz="2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ceHolder 1">
            <a:extLst>
              <a:ext uri="{FF2B5EF4-FFF2-40B4-BE49-F238E27FC236}">
                <a16:creationId xmlns:a16="http://schemas.microsoft.com/office/drawing/2014/main" id="{3F1062D0-0C74-45E6-A08D-3E7E9412C07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68313" y="6581775"/>
            <a:ext cx="2232025" cy="2079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altLang="de-DE">
                <a:solidFill>
                  <a:srgbClr val="000000"/>
                </a:solidFill>
              </a:rPr>
              <a:t>IESWG Meeting, 11.06.2025</a:t>
            </a:r>
          </a:p>
          <a:p>
            <a:endParaRPr altLang="de-DE">
              <a:solidFill>
                <a:srgbClr val="000000"/>
              </a:solidFill>
            </a:endParaRPr>
          </a:p>
        </p:txBody>
      </p:sp>
      <p:pic>
        <p:nvPicPr>
          <p:cNvPr id="27651" name="Grafik 201">
            <a:extLst>
              <a:ext uri="{FF2B5EF4-FFF2-40B4-BE49-F238E27FC236}">
                <a16:creationId xmlns:a16="http://schemas.microsoft.com/office/drawing/2014/main" id="{F8C0EC8B-011A-4D8D-92A2-298B56947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1235075"/>
            <a:ext cx="5784850" cy="434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3" name="Textfeld 14">
            <a:extLst>
              <a:ext uri="{FF2B5EF4-FFF2-40B4-BE49-F238E27FC236}">
                <a16:creationId xmlns:a16="http://schemas.microsoft.com/office/drawing/2014/main" id="{67F94707-1D84-492F-B5F1-7DEA7271E1D1}"/>
              </a:ext>
            </a:extLst>
          </p:cNvPr>
          <p:cNvSpPr/>
          <p:nvPr/>
        </p:nvSpPr>
        <p:spPr>
          <a:xfrm>
            <a:off x="6119813" y="1712913"/>
            <a:ext cx="2879725" cy="17668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>
                <a:solidFill>
                  <a:schemeClr val="dk1"/>
                </a:solidFill>
              </a:rPr>
              <a:t>BACY Experiments</a:t>
            </a:r>
            <a:endParaRPr lang="de-DE">
              <a:solidFill>
                <a:srgbClr val="000000"/>
              </a:solidFill>
            </a:endParaRPr>
          </a:p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>
                <a:solidFill>
                  <a:schemeClr val="dk1"/>
                </a:solidFill>
              </a:rPr>
              <a:t>Jan – Mar 2024</a:t>
            </a:r>
            <a:endParaRPr lang="de-DE">
              <a:solidFill>
                <a:srgbClr val="000000"/>
              </a:solidFill>
            </a:endParaRPr>
          </a:p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>
                <a:solidFill>
                  <a:schemeClr val="dk1"/>
                </a:solidFill>
              </a:rPr>
              <a:t>Reference: 0822_V2</a:t>
            </a:r>
            <a:endParaRPr lang="de-DE">
              <a:solidFill>
                <a:srgbClr val="000000"/>
              </a:solidFill>
            </a:endParaRPr>
          </a:p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>
                <a:solidFill>
                  <a:schemeClr val="dk1"/>
                </a:solidFill>
              </a:rPr>
              <a:t>2DVar: 0851</a:t>
            </a:r>
            <a:endParaRPr lang="de-DE">
              <a:solidFill>
                <a:srgbClr val="000000"/>
              </a:solidFill>
            </a:endParaRPr>
          </a:p>
          <a:p>
            <a:pPr marL="285840" indent="-285840">
              <a:spcBef>
                <a:spcPts val="601"/>
              </a:spcBef>
              <a:buClr>
                <a:srgbClr val="000000"/>
              </a:buClr>
              <a:buFont typeface="Symbol" charset="2"/>
              <a:buChar char=""/>
              <a:defRPr/>
            </a:pPr>
            <a:r>
              <a:rPr lang="de-DE">
                <a:solidFill>
                  <a:schemeClr val="dk1"/>
                </a:solidFill>
              </a:rPr>
              <a:t>Verification at 06h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204" name="Rectangle 6">
            <a:extLst>
              <a:ext uri="{FF2B5EF4-FFF2-40B4-BE49-F238E27FC236}">
                <a16:creationId xmlns:a16="http://schemas.microsoft.com/office/drawing/2014/main" id="{7B0364F3-835B-4390-9FFA-14F940DFC4FC}"/>
              </a:ext>
            </a:extLst>
          </p:cNvPr>
          <p:cNvSpPr/>
          <p:nvPr/>
        </p:nvSpPr>
        <p:spPr>
          <a:xfrm>
            <a:off x="323850" y="334963"/>
            <a:ext cx="3527425" cy="4302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defRPr/>
            </a:pPr>
            <a:r>
              <a:rPr lang="de-DE" sz="2600" b="1" dirty="0">
                <a:solidFill>
                  <a:schemeClr val="accent1"/>
                </a:solidFill>
              </a:rPr>
              <a:t>2D-Var </a:t>
            </a:r>
            <a:r>
              <a:rPr lang="de-DE" sz="2600" b="1" dirty="0" err="1">
                <a:solidFill>
                  <a:schemeClr val="accent1"/>
                </a:solidFill>
              </a:rPr>
              <a:t>Results</a:t>
            </a:r>
            <a:endParaRPr lang="de-DE" sz="2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ceHolder 1">
            <a:extLst>
              <a:ext uri="{FF2B5EF4-FFF2-40B4-BE49-F238E27FC236}">
                <a16:creationId xmlns:a16="http://schemas.microsoft.com/office/drawing/2014/main" id="{3E4775E5-D17C-45A4-AB50-3764A661151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68313" y="6581775"/>
            <a:ext cx="2232025" cy="2079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altLang="de-DE">
                <a:solidFill>
                  <a:srgbClr val="000000"/>
                </a:solidFill>
              </a:rPr>
              <a:t>IESWG Meeting, 11.06.2025</a:t>
            </a:r>
          </a:p>
          <a:p>
            <a:endParaRPr altLang="de-DE">
              <a:solidFill>
                <a:srgbClr val="000000"/>
              </a:solidFill>
            </a:endParaRPr>
          </a:p>
        </p:txBody>
      </p:sp>
      <p:sp>
        <p:nvSpPr>
          <p:cNvPr id="207" name="Rectangle 7">
            <a:extLst>
              <a:ext uri="{FF2B5EF4-FFF2-40B4-BE49-F238E27FC236}">
                <a16:creationId xmlns:a16="http://schemas.microsoft.com/office/drawing/2014/main" id="{34511AE3-F451-4A05-99CD-10CE1CA04F72}"/>
              </a:ext>
            </a:extLst>
          </p:cNvPr>
          <p:cNvSpPr/>
          <p:nvPr/>
        </p:nvSpPr>
        <p:spPr>
          <a:xfrm>
            <a:off x="323850" y="334963"/>
            <a:ext cx="3527425" cy="4302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defRPr/>
            </a:pPr>
            <a:r>
              <a:rPr lang="de-DE" sz="2600" b="1" dirty="0">
                <a:solidFill>
                  <a:schemeClr val="accent1"/>
                </a:solidFill>
              </a:rPr>
              <a:t>2D-Var </a:t>
            </a:r>
            <a:r>
              <a:rPr lang="de-DE" sz="2600" b="1" dirty="0" err="1">
                <a:solidFill>
                  <a:schemeClr val="accent1"/>
                </a:solidFill>
              </a:rPr>
              <a:t>Results</a:t>
            </a:r>
            <a:endParaRPr lang="de-DE" sz="2600" dirty="0">
              <a:solidFill>
                <a:srgbClr val="000000"/>
              </a:solidFill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CFEE38A-57A5-4DF5-BAE2-527D00A9E7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9484"/>
            <a:ext cx="9144000" cy="3799796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4BD4561C-D248-40DA-B138-0BC71F1531D0}"/>
              </a:ext>
            </a:extLst>
          </p:cNvPr>
          <p:cNvSpPr txBox="1"/>
          <p:nvPr/>
        </p:nvSpPr>
        <p:spPr>
          <a:xfrm>
            <a:off x="3347864" y="126876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Surface </a:t>
            </a:r>
            <a:r>
              <a:rPr lang="de-DE" dirty="0" err="1"/>
              <a:t>verification</a:t>
            </a:r>
            <a:r>
              <a:rPr lang="de-DE" dirty="0"/>
              <a:t>  20241215 - 20250316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tandarddesign">
  <a:themeElements>
    <a:clrScheme name="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Bildschirmpräsentation (4:3)</PresentationFormat>
  <Paragraphs>101</Paragraphs>
  <Slides>11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Symbol</vt:lpstr>
      <vt:lpstr>Times New Roman</vt:lpstr>
      <vt:lpstr>Wingdings</vt:lpstr>
      <vt:lpstr>Standarddesign</vt:lpstr>
      <vt:lpstr>1_Standarddesign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Error estimates 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Administrator</dc:creator>
  <cp:lastModifiedBy>Schraff Christoph</cp:lastModifiedBy>
  <cp:revision>1380</cp:revision>
  <cp:lastPrinted>2017-03-08T11:49:11Z</cp:lastPrinted>
  <dcterms:created xsi:type="dcterms:W3CDTF">2006-12-01T09:57:45Z</dcterms:created>
  <dcterms:modified xsi:type="dcterms:W3CDTF">2025-08-31T21:21:47Z</dcterms:modified>
</cp:coreProperties>
</file>