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27"/>
  </p:notesMasterIdLst>
  <p:handoutMasterIdLst>
    <p:handoutMasterId r:id="rId28"/>
  </p:handoutMasterIdLst>
  <p:sldIdLst>
    <p:sldId id="1368" r:id="rId3"/>
    <p:sldId id="1358" r:id="rId4"/>
    <p:sldId id="1352" r:id="rId5"/>
    <p:sldId id="1357" r:id="rId6"/>
    <p:sldId id="1361" r:id="rId7"/>
    <p:sldId id="1372" r:id="rId8"/>
    <p:sldId id="1373" r:id="rId9"/>
    <p:sldId id="1043" r:id="rId10"/>
    <p:sldId id="272" r:id="rId11"/>
    <p:sldId id="1359" r:id="rId12"/>
    <p:sldId id="548" r:id="rId13"/>
    <p:sldId id="1363" r:id="rId14"/>
    <p:sldId id="1364" r:id="rId15"/>
    <p:sldId id="531" r:id="rId16"/>
    <p:sldId id="575" r:id="rId17"/>
    <p:sldId id="1374" r:id="rId18"/>
    <p:sldId id="1375" r:id="rId19"/>
    <p:sldId id="1376" r:id="rId20"/>
    <p:sldId id="1293" r:id="rId21"/>
    <p:sldId id="1347" r:id="rId22"/>
    <p:sldId id="1348" r:id="rId23"/>
    <p:sldId id="1369" r:id="rId24"/>
    <p:sldId id="1370" r:id="rId25"/>
    <p:sldId id="1371" r:id="rId26"/>
  </p:sldIdLst>
  <p:sldSz cx="9144000" cy="5143500" type="screen16x9"/>
  <p:notesSz cx="5867400" cy="8839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B9B"/>
    <a:srgbClr val="000000"/>
    <a:srgbClr val="742B9D"/>
    <a:srgbClr val="008000"/>
    <a:srgbClr val="3C62D6"/>
    <a:srgbClr val="F2F4FC"/>
    <a:srgbClr val="EAEEFA"/>
    <a:srgbClr val="006600"/>
    <a:srgbClr val="0000FF"/>
    <a:srgbClr val="07B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5" autoAdjust="0"/>
    <p:restoredTop sz="95986" autoAdjust="0"/>
  </p:normalViewPr>
  <p:slideViewPr>
    <p:cSldViewPr>
      <p:cViewPr varScale="1">
        <p:scale>
          <a:sx n="84" d="100"/>
          <a:sy n="84" d="100"/>
        </p:scale>
        <p:origin x="152"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7" d="100"/>
          <a:sy n="77" d="100"/>
        </p:scale>
        <p:origin x="23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542540" cy="443495"/>
          </a:xfrm>
          <a:prstGeom prst="rect">
            <a:avLst/>
          </a:prstGeom>
        </p:spPr>
        <p:txBody>
          <a:bodyPr vert="horz" lIns="84013" tIns="42006" rIns="84013" bIns="42006" rtlCol="0"/>
          <a:lstStyle>
            <a:lvl1pPr algn="l">
              <a:defRPr sz="1200"/>
            </a:lvl1pPr>
          </a:lstStyle>
          <a:p>
            <a:endParaRPr lang="de-DE"/>
          </a:p>
        </p:txBody>
      </p:sp>
      <p:sp>
        <p:nvSpPr>
          <p:cNvPr id="3" name="Datumsplatzhalter 2"/>
          <p:cNvSpPr>
            <a:spLocks noGrp="1"/>
          </p:cNvSpPr>
          <p:nvPr>
            <p:ph type="dt" sz="quarter" idx="1"/>
          </p:nvPr>
        </p:nvSpPr>
        <p:spPr>
          <a:xfrm>
            <a:off x="3323503" y="0"/>
            <a:ext cx="2542540" cy="443495"/>
          </a:xfrm>
          <a:prstGeom prst="rect">
            <a:avLst/>
          </a:prstGeom>
        </p:spPr>
        <p:txBody>
          <a:bodyPr vert="horz" lIns="84013" tIns="42006" rIns="84013" bIns="42006" rtlCol="0"/>
          <a:lstStyle>
            <a:lvl1pPr algn="r">
              <a:defRPr sz="1200"/>
            </a:lvl1pPr>
          </a:lstStyle>
          <a:p>
            <a:fld id="{68755043-3B71-4002-8820-29B2432228FC}" type="datetimeFigureOut">
              <a:rPr lang="de-DE" smtClean="0"/>
              <a:t>31.08.2025</a:t>
            </a:fld>
            <a:endParaRPr lang="de-DE"/>
          </a:p>
        </p:txBody>
      </p:sp>
      <p:sp>
        <p:nvSpPr>
          <p:cNvPr id="4" name="Fußzeilenplatzhalter 3"/>
          <p:cNvSpPr>
            <a:spLocks noGrp="1"/>
          </p:cNvSpPr>
          <p:nvPr>
            <p:ph type="ftr" sz="quarter" idx="2"/>
          </p:nvPr>
        </p:nvSpPr>
        <p:spPr>
          <a:xfrm>
            <a:off x="0" y="8395708"/>
            <a:ext cx="2542540" cy="443494"/>
          </a:xfrm>
          <a:prstGeom prst="rect">
            <a:avLst/>
          </a:prstGeom>
        </p:spPr>
        <p:txBody>
          <a:bodyPr vert="horz" lIns="84013" tIns="42006" rIns="84013" bIns="42006" rtlCol="0" anchor="b"/>
          <a:lstStyle>
            <a:lvl1pPr algn="l">
              <a:defRPr sz="1200"/>
            </a:lvl1pPr>
          </a:lstStyle>
          <a:p>
            <a:endParaRPr lang="de-DE"/>
          </a:p>
        </p:txBody>
      </p:sp>
      <p:sp>
        <p:nvSpPr>
          <p:cNvPr id="5" name="Foliennummernplatzhalter 4"/>
          <p:cNvSpPr>
            <a:spLocks noGrp="1"/>
          </p:cNvSpPr>
          <p:nvPr>
            <p:ph type="sldNum" sz="quarter" idx="3"/>
          </p:nvPr>
        </p:nvSpPr>
        <p:spPr>
          <a:xfrm>
            <a:off x="3323503" y="8395708"/>
            <a:ext cx="2542540" cy="443494"/>
          </a:xfrm>
          <a:prstGeom prst="rect">
            <a:avLst/>
          </a:prstGeom>
        </p:spPr>
        <p:txBody>
          <a:bodyPr vert="horz" lIns="84013" tIns="42006" rIns="84013" bIns="42006" rtlCol="0" anchor="b"/>
          <a:lstStyle>
            <a:lvl1pPr algn="r">
              <a:defRPr sz="1200"/>
            </a:lvl1pPr>
          </a:lstStyle>
          <a:p>
            <a:fld id="{44F923BF-C61A-4456-8B00-930A1CEBEA92}" type="slidenum">
              <a:rPr lang="de-DE" smtClean="0"/>
              <a:t>‹Nr.›</a:t>
            </a:fld>
            <a:endParaRPr lang="de-DE"/>
          </a:p>
        </p:txBody>
      </p:sp>
    </p:spTree>
    <p:extLst>
      <p:ext uri="{BB962C8B-B14F-4D97-AF65-F5344CB8AC3E}">
        <p14:creationId xmlns:p14="http://schemas.microsoft.com/office/powerpoint/2010/main" val="31621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542540" cy="443495"/>
          </a:xfrm>
          <a:prstGeom prst="rect">
            <a:avLst/>
          </a:prstGeom>
        </p:spPr>
        <p:txBody>
          <a:bodyPr vert="horz" lIns="84013" tIns="42006" rIns="84013" bIns="42006" rtlCol="0"/>
          <a:lstStyle>
            <a:lvl1pPr algn="l">
              <a:defRPr sz="1200"/>
            </a:lvl1pPr>
          </a:lstStyle>
          <a:p>
            <a:endParaRPr lang="de-DE"/>
          </a:p>
        </p:txBody>
      </p:sp>
      <p:sp>
        <p:nvSpPr>
          <p:cNvPr id="3" name="Datumsplatzhalter 2"/>
          <p:cNvSpPr>
            <a:spLocks noGrp="1"/>
          </p:cNvSpPr>
          <p:nvPr>
            <p:ph type="dt" idx="1"/>
          </p:nvPr>
        </p:nvSpPr>
        <p:spPr>
          <a:xfrm>
            <a:off x="3323503" y="0"/>
            <a:ext cx="2542540" cy="443495"/>
          </a:xfrm>
          <a:prstGeom prst="rect">
            <a:avLst/>
          </a:prstGeom>
        </p:spPr>
        <p:txBody>
          <a:bodyPr vert="horz" lIns="84013" tIns="42006" rIns="84013" bIns="42006" rtlCol="0"/>
          <a:lstStyle>
            <a:lvl1pPr algn="r">
              <a:defRPr sz="1200"/>
            </a:lvl1pPr>
          </a:lstStyle>
          <a:p>
            <a:fld id="{66528B6F-B89E-4E8F-810A-499CA5C79A27}" type="datetimeFigureOut">
              <a:rPr lang="de-DE" smtClean="0"/>
              <a:t>31.08.2025</a:t>
            </a:fld>
            <a:endParaRPr lang="de-DE"/>
          </a:p>
        </p:txBody>
      </p:sp>
      <p:sp>
        <p:nvSpPr>
          <p:cNvPr id="4" name="Folienbildplatzhalter 3"/>
          <p:cNvSpPr>
            <a:spLocks noGrp="1" noRot="1" noChangeAspect="1"/>
          </p:cNvSpPr>
          <p:nvPr>
            <p:ph type="sldImg" idx="2"/>
          </p:nvPr>
        </p:nvSpPr>
        <p:spPr>
          <a:xfrm>
            <a:off x="284163" y="1104900"/>
            <a:ext cx="5300662" cy="2982913"/>
          </a:xfrm>
          <a:prstGeom prst="rect">
            <a:avLst/>
          </a:prstGeom>
          <a:noFill/>
          <a:ln w="12700">
            <a:solidFill>
              <a:prstClr val="black"/>
            </a:solidFill>
          </a:ln>
        </p:spPr>
        <p:txBody>
          <a:bodyPr vert="horz" lIns="84013" tIns="42006" rIns="84013" bIns="42006" rtlCol="0" anchor="ctr"/>
          <a:lstStyle/>
          <a:p>
            <a:endParaRPr lang="de-DE"/>
          </a:p>
        </p:txBody>
      </p:sp>
      <p:sp>
        <p:nvSpPr>
          <p:cNvPr id="5" name="Notizenplatzhalter 4"/>
          <p:cNvSpPr>
            <a:spLocks noGrp="1"/>
          </p:cNvSpPr>
          <p:nvPr>
            <p:ph type="body" sz="quarter" idx="3"/>
          </p:nvPr>
        </p:nvSpPr>
        <p:spPr>
          <a:xfrm>
            <a:off x="586741" y="4253866"/>
            <a:ext cx="4693920" cy="3480435"/>
          </a:xfrm>
          <a:prstGeom prst="rect">
            <a:avLst/>
          </a:prstGeom>
        </p:spPr>
        <p:txBody>
          <a:bodyPr vert="horz" lIns="84013" tIns="42006" rIns="84013" bIns="42006"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395708"/>
            <a:ext cx="2542540" cy="443494"/>
          </a:xfrm>
          <a:prstGeom prst="rect">
            <a:avLst/>
          </a:prstGeom>
        </p:spPr>
        <p:txBody>
          <a:bodyPr vert="horz" lIns="84013" tIns="42006" rIns="84013" bIns="42006" rtlCol="0" anchor="b"/>
          <a:lstStyle>
            <a:lvl1pPr algn="l">
              <a:defRPr sz="1200"/>
            </a:lvl1pPr>
          </a:lstStyle>
          <a:p>
            <a:endParaRPr lang="de-DE"/>
          </a:p>
        </p:txBody>
      </p:sp>
      <p:sp>
        <p:nvSpPr>
          <p:cNvPr id="7" name="Foliennummernplatzhalter 6"/>
          <p:cNvSpPr>
            <a:spLocks noGrp="1"/>
          </p:cNvSpPr>
          <p:nvPr>
            <p:ph type="sldNum" sz="quarter" idx="5"/>
          </p:nvPr>
        </p:nvSpPr>
        <p:spPr>
          <a:xfrm>
            <a:off x="3323503" y="8395708"/>
            <a:ext cx="2542540" cy="443494"/>
          </a:xfrm>
          <a:prstGeom prst="rect">
            <a:avLst/>
          </a:prstGeom>
        </p:spPr>
        <p:txBody>
          <a:bodyPr vert="horz" lIns="84013" tIns="42006" rIns="84013" bIns="42006" rtlCol="0" anchor="b"/>
          <a:lstStyle>
            <a:lvl1pPr algn="r">
              <a:defRPr sz="1200"/>
            </a:lvl1pPr>
          </a:lstStyle>
          <a:p>
            <a:fld id="{F9485611-F4DE-43EB-A1C1-C04B2C9906BB}" type="slidenum">
              <a:rPr lang="de-DE" smtClean="0"/>
              <a:t>‹Nr.›</a:t>
            </a:fld>
            <a:endParaRPr lang="de-DE"/>
          </a:p>
        </p:txBody>
      </p:sp>
    </p:spTree>
    <p:extLst>
      <p:ext uri="{BB962C8B-B14F-4D97-AF65-F5344CB8AC3E}">
        <p14:creationId xmlns:p14="http://schemas.microsoft.com/office/powerpoint/2010/main" val="19237611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420063">
              <a:defRPr/>
            </a:pPr>
            <a:fld id="{F9485611-F4DE-43EB-A1C1-C04B2C9906BB}" type="slidenum">
              <a:rPr lang="de-DE">
                <a:solidFill>
                  <a:prstClr val="black"/>
                </a:solidFill>
                <a:latin typeface="Calibri" panose="020F0502020204030204"/>
              </a:rPr>
              <a:pPr defTabSz="420063">
                <a:defRPr/>
              </a:pPr>
              <a:t>10</a:t>
            </a:fld>
            <a:endParaRPr lang="de-DE">
              <a:solidFill>
                <a:prstClr val="black"/>
              </a:solidFill>
              <a:latin typeface="Calibri" panose="020F0502020204030204"/>
            </a:endParaRPr>
          </a:p>
        </p:txBody>
      </p:sp>
    </p:spTree>
    <p:extLst>
      <p:ext uri="{BB962C8B-B14F-4D97-AF65-F5344CB8AC3E}">
        <p14:creationId xmlns:p14="http://schemas.microsoft.com/office/powerpoint/2010/main" val="42592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387690">
              <a:defRPr/>
            </a:pPr>
            <a:fld id="{74BB94CB-E9DC-4308-B96E-C94F46F2F6ED}" type="slidenum">
              <a:rPr lang="de-DE">
                <a:solidFill>
                  <a:prstClr val="black"/>
                </a:solidFill>
                <a:latin typeface="Calibri" panose="020F0502020204030204"/>
              </a:rPr>
              <a:pPr defTabSz="387690">
                <a:defRPr/>
              </a:pPr>
              <a:t>22</a:t>
            </a:fld>
            <a:endParaRPr lang="de-DE">
              <a:solidFill>
                <a:prstClr val="black"/>
              </a:solidFill>
              <a:latin typeface="Calibri" panose="020F0502020204030204"/>
            </a:endParaRPr>
          </a:p>
        </p:txBody>
      </p:sp>
    </p:spTree>
    <p:extLst>
      <p:ext uri="{BB962C8B-B14F-4D97-AF65-F5344CB8AC3E}">
        <p14:creationId xmlns:p14="http://schemas.microsoft.com/office/powerpoint/2010/main" val="175905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387690">
              <a:defRPr/>
            </a:pPr>
            <a:fld id="{74BB94CB-E9DC-4308-B96E-C94F46F2F6ED}" type="slidenum">
              <a:rPr lang="de-DE">
                <a:solidFill>
                  <a:prstClr val="black"/>
                </a:solidFill>
                <a:latin typeface="Calibri" panose="020F0502020204030204"/>
              </a:rPr>
              <a:pPr defTabSz="387690">
                <a:defRPr/>
              </a:pPr>
              <a:t>23</a:t>
            </a:fld>
            <a:endParaRPr lang="de-DE">
              <a:solidFill>
                <a:prstClr val="black"/>
              </a:solidFill>
              <a:latin typeface="Calibri" panose="020F0502020204030204"/>
            </a:endParaRPr>
          </a:p>
        </p:txBody>
      </p:sp>
    </p:spTree>
    <p:extLst>
      <p:ext uri="{BB962C8B-B14F-4D97-AF65-F5344CB8AC3E}">
        <p14:creationId xmlns:p14="http://schemas.microsoft.com/office/powerpoint/2010/main" val="43466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387690">
              <a:defRPr/>
            </a:pPr>
            <a:fld id="{74BB94CB-E9DC-4308-B96E-C94F46F2F6ED}" type="slidenum">
              <a:rPr lang="de-DE">
                <a:solidFill>
                  <a:prstClr val="black"/>
                </a:solidFill>
                <a:latin typeface="Calibri" panose="020F0502020204030204"/>
              </a:rPr>
              <a:pPr defTabSz="387690">
                <a:defRPr/>
              </a:pPr>
              <a:t>24</a:t>
            </a:fld>
            <a:endParaRPr lang="de-DE">
              <a:solidFill>
                <a:prstClr val="black"/>
              </a:solidFill>
              <a:latin typeface="Calibri" panose="020F0502020204030204"/>
            </a:endParaRPr>
          </a:p>
        </p:txBody>
      </p:sp>
    </p:spTree>
    <p:extLst>
      <p:ext uri="{BB962C8B-B14F-4D97-AF65-F5344CB8AC3E}">
        <p14:creationId xmlns:p14="http://schemas.microsoft.com/office/powerpoint/2010/main" val="417639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technical</a:t>
            </a:r>
            <a:r>
              <a:rPr lang="de-DE" dirty="0"/>
              <a:t> </a:t>
            </a:r>
            <a:r>
              <a:rPr lang="de-DE" dirty="0" err="1"/>
              <a:t>key</a:t>
            </a:r>
            <a:r>
              <a:rPr lang="de-DE" dirty="0"/>
              <a:t> </a:t>
            </a:r>
            <a:r>
              <a:rPr lang="de-DE" dirty="0" err="1"/>
              <a:t>facts</a:t>
            </a:r>
            <a:r>
              <a:rPr lang="de-DE" dirty="0"/>
              <a:t> </a:t>
            </a:r>
            <a:r>
              <a:rPr lang="de-DE" dirty="0" err="1"/>
              <a:t>are</a:t>
            </a:r>
            <a:r>
              <a:rPr lang="de-DE" dirty="0"/>
              <a:t> </a:t>
            </a:r>
            <a:r>
              <a:rPr lang="de-DE" dirty="0" err="1"/>
              <a:t>those</a:t>
            </a:r>
            <a:r>
              <a:rPr lang="de-DE" dirty="0"/>
              <a:t> </a:t>
            </a:r>
            <a:r>
              <a:rPr lang="de-DE" dirty="0" err="1"/>
              <a:t>ones</a:t>
            </a:r>
            <a:r>
              <a:rPr lang="de-DE" dirty="0"/>
              <a:t>: </a:t>
            </a:r>
          </a:p>
          <a:p>
            <a:r>
              <a:rPr lang="de-DE" dirty="0"/>
              <a:t>Ist an </a:t>
            </a:r>
            <a:r>
              <a:rPr lang="de-DE" dirty="0" err="1"/>
              <a:t>instrument</a:t>
            </a:r>
            <a:r>
              <a:rPr lang="de-DE" dirty="0"/>
              <a:t> </a:t>
            </a:r>
            <a:r>
              <a:rPr lang="de-DE" dirty="0" err="1"/>
              <a:t>from</a:t>
            </a:r>
            <a:r>
              <a:rPr lang="de-DE" dirty="0"/>
              <a:t> </a:t>
            </a:r>
            <a:r>
              <a:rPr lang="de-DE" dirty="0" err="1"/>
              <a:t>Vaisala</a:t>
            </a:r>
            <a:r>
              <a:rPr lang="de-DE" dirty="0"/>
              <a:t> </a:t>
            </a:r>
            <a:r>
              <a:rPr lang="de-DE" dirty="0" err="1"/>
              <a:t>the</a:t>
            </a:r>
            <a:r>
              <a:rPr lang="de-DE" dirty="0"/>
              <a:t> so </a:t>
            </a:r>
            <a:r>
              <a:rPr lang="de-DE" dirty="0" err="1"/>
              <a:t>called</a:t>
            </a:r>
            <a:r>
              <a:rPr lang="de-DE" dirty="0"/>
              <a:t> </a:t>
            </a:r>
            <a:r>
              <a:rPr lang="de-DE" dirty="0" err="1"/>
              <a:t>WindCube</a:t>
            </a:r>
            <a:r>
              <a:rPr lang="de-DE" dirty="0"/>
              <a:t>. The </a:t>
            </a:r>
            <a:r>
              <a:rPr lang="de-DE" dirty="0" err="1"/>
              <a:t>wavelength</a:t>
            </a:r>
            <a:r>
              <a:rPr lang="de-DE" dirty="0"/>
              <a:t> </a:t>
            </a:r>
            <a:r>
              <a:rPr lang="de-DE" dirty="0" err="1"/>
              <a:t>is</a:t>
            </a:r>
            <a:r>
              <a:rPr lang="de-DE" dirty="0"/>
              <a:t> a </a:t>
            </a:r>
            <a:r>
              <a:rPr lang="de-DE" dirty="0" err="1"/>
              <a:t>bit</a:t>
            </a:r>
            <a:r>
              <a:rPr lang="de-DE" dirty="0"/>
              <a:t> larger </a:t>
            </a:r>
            <a:r>
              <a:rPr lang="de-DE" dirty="0" err="1"/>
              <a:t>as</a:t>
            </a:r>
            <a:r>
              <a:rPr lang="de-DE" dirty="0"/>
              <a:t> </a:t>
            </a:r>
            <a:r>
              <a:rPr lang="de-DE" dirty="0" err="1"/>
              <a:t>for</a:t>
            </a:r>
            <a:r>
              <a:rPr lang="de-DE" dirty="0"/>
              <a:t> </a:t>
            </a:r>
            <a:r>
              <a:rPr lang="de-DE" dirty="0" err="1"/>
              <a:t>the</a:t>
            </a:r>
            <a:r>
              <a:rPr lang="de-DE" dirty="0"/>
              <a:t> DIAL, </a:t>
            </a:r>
            <a:r>
              <a:rPr lang="de-DE" dirty="0" err="1"/>
              <a:t>the</a:t>
            </a:r>
            <a:r>
              <a:rPr lang="de-DE" dirty="0"/>
              <a:t> </a:t>
            </a:r>
            <a:r>
              <a:rPr lang="de-DE" dirty="0" err="1"/>
              <a:t>range</a:t>
            </a:r>
            <a:r>
              <a:rPr lang="de-DE" dirty="0"/>
              <a:t> </a:t>
            </a:r>
            <a:r>
              <a:rPr lang="de-DE" dirty="0" err="1"/>
              <a:t>wide</a:t>
            </a:r>
            <a:r>
              <a:rPr lang="de-DE" dirty="0"/>
              <a:t> </a:t>
            </a:r>
            <a:r>
              <a:rPr lang="de-DE" dirty="0" err="1"/>
              <a:t>above</a:t>
            </a:r>
            <a:r>
              <a:rPr lang="de-DE" dirty="0"/>
              <a:t> 3km</a:t>
            </a:r>
          </a:p>
          <a:p>
            <a:r>
              <a:rPr lang="de-DE" dirty="0"/>
              <a:t>The time </a:t>
            </a:r>
            <a:r>
              <a:rPr lang="de-DE" dirty="0" err="1"/>
              <a:t>resolution</a:t>
            </a:r>
            <a:r>
              <a:rPr lang="de-DE" dirty="0"/>
              <a:t> </a:t>
            </a:r>
            <a:r>
              <a:rPr lang="de-DE" dirty="0" err="1"/>
              <a:t>is</a:t>
            </a:r>
            <a:r>
              <a:rPr lang="de-DE" dirty="0"/>
              <a:t> </a:t>
            </a:r>
            <a:r>
              <a:rPr lang="de-DE" dirty="0" err="1"/>
              <a:t>configurable</a:t>
            </a:r>
            <a:r>
              <a:rPr lang="de-DE" dirty="0"/>
              <a:t>, </a:t>
            </a:r>
            <a:r>
              <a:rPr lang="de-DE" dirty="0" err="1"/>
              <a:t>however</a:t>
            </a:r>
            <a:r>
              <a:rPr lang="de-DE" dirty="0"/>
              <a:t> </a:t>
            </a:r>
            <a:r>
              <a:rPr lang="de-DE" dirty="0" err="1"/>
              <a:t>the</a:t>
            </a:r>
            <a:r>
              <a:rPr lang="de-DE" dirty="0"/>
              <a:t> optimal </a:t>
            </a:r>
            <a:r>
              <a:rPr lang="de-DE" dirty="0" err="1"/>
              <a:t>setting</a:t>
            </a:r>
            <a:r>
              <a:rPr lang="de-DE" dirty="0"/>
              <a:t> still </a:t>
            </a:r>
            <a:r>
              <a:rPr lang="de-DE" dirty="0" err="1"/>
              <a:t>have</a:t>
            </a:r>
            <a:r>
              <a:rPr lang="de-DE" dirty="0"/>
              <a:t> </a:t>
            </a:r>
            <a:r>
              <a:rPr lang="de-DE" dirty="0" err="1"/>
              <a:t>to</a:t>
            </a:r>
            <a:r>
              <a:rPr lang="de-DE" dirty="0"/>
              <a:t> </a:t>
            </a:r>
            <a:r>
              <a:rPr lang="de-DE" dirty="0" err="1"/>
              <a:t>be</a:t>
            </a:r>
            <a:r>
              <a:rPr lang="de-DE" dirty="0"/>
              <a:t> find, </a:t>
            </a:r>
            <a:r>
              <a:rPr lang="de-DE" dirty="0" err="1"/>
              <a:t>this</a:t>
            </a:r>
            <a:r>
              <a:rPr lang="de-DE" dirty="0"/>
              <a:t> </a:t>
            </a:r>
            <a:r>
              <a:rPr lang="de-DE" dirty="0" err="1"/>
              <a:t>is</a:t>
            </a:r>
            <a:r>
              <a:rPr lang="de-DE" dirty="0"/>
              <a:t> a sensitive </a:t>
            </a:r>
            <a:r>
              <a:rPr lang="de-DE" dirty="0" err="1"/>
              <a:t>quantity</a:t>
            </a:r>
            <a:r>
              <a:rPr lang="de-DE" dirty="0"/>
              <a:t> </a:t>
            </a:r>
            <a:r>
              <a:rPr lang="de-DE" dirty="0" err="1"/>
              <a:t>regarding</a:t>
            </a:r>
            <a:r>
              <a:rPr lang="de-DE" dirty="0"/>
              <a:t> DA. </a:t>
            </a:r>
          </a:p>
          <a:p>
            <a:r>
              <a:rPr lang="de-DE" dirty="0" err="1"/>
              <a:t>It</a:t>
            </a:r>
            <a:r>
              <a:rPr lang="de-DE" dirty="0"/>
              <a:t> </a:t>
            </a:r>
            <a:r>
              <a:rPr lang="de-DE" dirty="0" err="1"/>
              <a:t>is</a:t>
            </a:r>
            <a:r>
              <a:rPr lang="de-DE" dirty="0"/>
              <a:t> also an </a:t>
            </a:r>
            <a:r>
              <a:rPr lang="de-DE" dirty="0" err="1"/>
              <a:t>active</a:t>
            </a:r>
            <a:r>
              <a:rPr lang="de-DE" dirty="0"/>
              <a:t> </a:t>
            </a:r>
            <a:r>
              <a:rPr lang="de-DE" dirty="0" err="1"/>
              <a:t>instrument</a:t>
            </a:r>
            <a:r>
              <a:rPr lang="de-DE" dirty="0"/>
              <a:t>. </a:t>
            </a:r>
          </a:p>
          <a:p>
            <a:endParaRPr lang="de-DE" dirty="0"/>
          </a:p>
          <a:p>
            <a:r>
              <a:rPr lang="en-US" dirty="0"/>
              <a:t>The upper image shows the profiles of dampened backscatter signals for one day. Clear signals can be seen in the lower area and also at higher altitudes in the early morning hours. The grainy signals are not real signals that are filtered out. The lower image shows the altitude profiles of the wind vector derived from them. You can see the nice connection between the backscatter signals and the wind vectors.</a:t>
            </a:r>
          </a:p>
          <a:p>
            <a:endParaRPr lang="de-DE" dirty="0"/>
          </a:p>
          <a:p>
            <a:r>
              <a:rPr lang="de-DE" dirty="0"/>
              <a:t>Side-</a:t>
            </a:r>
            <a:r>
              <a:rPr lang="de-DE" dirty="0" err="1"/>
              <a:t>node</a:t>
            </a:r>
            <a:r>
              <a:rPr lang="de-DE" dirty="0"/>
              <a:t>:</a:t>
            </a:r>
          </a:p>
          <a:p>
            <a:r>
              <a:rPr lang="de-DE" dirty="0"/>
              <a:t>Range </a:t>
            </a:r>
            <a:r>
              <a:rPr lang="de-DE" dirty="0" err="1"/>
              <a:t>depends</a:t>
            </a:r>
            <a:r>
              <a:rPr lang="de-DE" dirty="0"/>
              <a:t> on </a:t>
            </a:r>
            <a:r>
              <a:rPr lang="de-DE" dirty="0" err="1"/>
              <a:t>aerosol</a:t>
            </a:r>
            <a:r>
              <a:rPr lang="de-DE" dirty="0"/>
              <a:t> </a:t>
            </a:r>
            <a:r>
              <a:rPr lang="de-DE" dirty="0" err="1"/>
              <a:t>concentration</a:t>
            </a:r>
            <a:r>
              <a:rPr lang="de-DE" dirty="0"/>
              <a:t> and </a:t>
            </a:r>
            <a:r>
              <a:rPr lang="de-DE" dirty="0" err="1"/>
              <a:t>cloud</a:t>
            </a:r>
            <a:r>
              <a:rPr lang="de-DE" dirty="0"/>
              <a:t> </a:t>
            </a:r>
            <a:r>
              <a:rPr lang="de-DE" dirty="0" err="1"/>
              <a:t>condition</a:t>
            </a:r>
            <a:endParaRPr lang="de-DE" dirty="0"/>
          </a:p>
          <a:p>
            <a:r>
              <a:rPr lang="de-DE" dirty="0"/>
              <a:t>More </a:t>
            </a:r>
            <a:r>
              <a:rPr lang="de-DE" dirty="0" err="1"/>
              <a:t>instruments</a:t>
            </a:r>
            <a:r>
              <a:rPr lang="de-DE" dirty="0"/>
              <a:t> </a:t>
            </a:r>
            <a:r>
              <a:rPr lang="de-DE" dirty="0" err="1"/>
              <a:t>available</a:t>
            </a:r>
            <a:r>
              <a:rPr lang="de-DE" dirty="0"/>
              <a:t> (</a:t>
            </a:r>
            <a:r>
              <a:rPr lang="de-DE" dirty="0" err="1"/>
              <a:t>other</a:t>
            </a:r>
            <a:r>
              <a:rPr lang="de-DE" dirty="0"/>
              <a:t> </a:t>
            </a:r>
            <a:r>
              <a:rPr lang="de-DE" dirty="0" err="1"/>
              <a:t>company</a:t>
            </a:r>
            <a:r>
              <a:rPr lang="de-DE" dirty="0"/>
              <a:t>), </a:t>
            </a:r>
            <a:r>
              <a:rPr lang="de-DE" dirty="0" err="1"/>
              <a:t>however</a:t>
            </a:r>
            <a:r>
              <a:rPr lang="de-DE" dirty="0"/>
              <a:t> not </a:t>
            </a:r>
            <a:r>
              <a:rPr lang="de-DE" dirty="0" err="1"/>
              <a:t>yet</a:t>
            </a:r>
            <a:r>
              <a:rPr lang="de-DE" dirty="0"/>
              <a:t> in DA </a:t>
            </a:r>
            <a:r>
              <a:rPr lang="de-DE" dirty="0" err="1"/>
              <a:t>for</a:t>
            </a:r>
            <a:r>
              <a:rPr lang="de-DE" dirty="0"/>
              <a:t> NWP</a:t>
            </a:r>
          </a:p>
          <a:p>
            <a:endParaRPr lang="de-DE" dirty="0"/>
          </a:p>
        </p:txBody>
      </p:sp>
      <p:sp>
        <p:nvSpPr>
          <p:cNvPr id="4" name="Foliennummernplatzhalter 3"/>
          <p:cNvSpPr>
            <a:spLocks noGrp="1"/>
          </p:cNvSpPr>
          <p:nvPr>
            <p:ph type="sldNum" sz="quarter" idx="5"/>
          </p:nvPr>
        </p:nvSpPr>
        <p:spPr/>
        <p:txBody>
          <a:bodyPr/>
          <a:lstStyle/>
          <a:p>
            <a:pPr defTabSz="387690">
              <a:defRPr/>
            </a:pPr>
            <a:fld id="{F9485611-F4DE-43EB-A1C1-C04B2C9906BB}" type="slidenum">
              <a:rPr lang="de-DE" sz="1100">
                <a:solidFill>
                  <a:prstClr val="black"/>
                </a:solidFill>
                <a:latin typeface="Calibri" panose="020F0502020204030204"/>
              </a:rPr>
              <a:pPr defTabSz="387690">
                <a:defRPr/>
              </a:pPr>
              <a:t>11</a:t>
            </a:fld>
            <a:endParaRPr lang="de-DE" sz="1100">
              <a:solidFill>
                <a:prstClr val="black"/>
              </a:solidFill>
              <a:latin typeface="Calibri" panose="020F0502020204030204"/>
            </a:endParaRPr>
          </a:p>
        </p:txBody>
      </p:sp>
    </p:spTree>
    <p:extLst>
      <p:ext uri="{BB962C8B-B14F-4D97-AF65-F5344CB8AC3E}">
        <p14:creationId xmlns:p14="http://schemas.microsoft.com/office/powerpoint/2010/main" val="332926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420063">
              <a:defRPr/>
            </a:pPr>
            <a:fld id="{F9485611-F4DE-43EB-A1C1-C04B2C9906BB}" type="slidenum">
              <a:rPr lang="de-DE">
                <a:solidFill>
                  <a:prstClr val="black"/>
                </a:solidFill>
                <a:latin typeface="Calibri" panose="020F0502020204030204"/>
              </a:rPr>
              <a:pPr defTabSz="420063">
                <a:defRPr/>
              </a:pPr>
              <a:t>12</a:t>
            </a:fld>
            <a:endParaRPr lang="de-DE">
              <a:solidFill>
                <a:prstClr val="black"/>
              </a:solidFill>
              <a:latin typeface="Calibri" panose="020F0502020204030204"/>
            </a:endParaRPr>
          </a:p>
        </p:txBody>
      </p:sp>
    </p:spTree>
    <p:extLst>
      <p:ext uri="{BB962C8B-B14F-4D97-AF65-F5344CB8AC3E}">
        <p14:creationId xmlns:p14="http://schemas.microsoft.com/office/powerpoint/2010/main" val="24046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420063">
              <a:defRPr/>
            </a:pPr>
            <a:fld id="{F9485611-F4DE-43EB-A1C1-C04B2C9906BB}" type="slidenum">
              <a:rPr lang="de-DE">
                <a:solidFill>
                  <a:prstClr val="black"/>
                </a:solidFill>
                <a:latin typeface="Calibri" panose="020F0502020204030204"/>
              </a:rPr>
              <a:pPr defTabSz="420063">
                <a:defRPr/>
              </a:pPr>
              <a:t>13</a:t>
            </a:fld>
            <a:endParaRPr lang="de-DE">
              <a:solidFill>
                <a:prstClr val="black"/>
              </a:solidFill>
              <a:latin typeface="Calibri" panose="020F0502020204030204"/>
            </a:endParaRPr>
          </a:p>
        </p:txBody>
      </p:sp>
    </p:spTree>
    <p:extLst>
      <p:ext uri="{BB962C8B-B14F-4D97-AF65-F5344CB8AC3E}">
        <p14:creationId xmlns:p14="http://schemas.microsoft.com/office/powerpoint/2010/main" val="140554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Zeitraum auch oben gesehen.</a:t>
            </a:r>
          </a:p>
          <a:p>
            <a:r>
              <a:rPr lang="de-DE" dirty="0"/>
              <a:t>Ohne Niederschlagsradare</a:t>
            </a:r>
          </a:p>
          <a:p>
            <a:r>
              <a:rPr lang="de-DE" dirty="0"/>
              <a:t>Region um Lindenberg</a:t>
            </a:r>
          </a:p>
          <a:p>
            <a:r>
              <a:rPr lang="de-DE" dirty="0">
                <a:sym typeface="Wingdings" panose="05000000000000000000" pitchFamily="2" charset="2"/>
              </a:rPr>
              <a:t>TEMPS: 10393,10184</a:t>
            </a:r>
          </a:p>
          <a:p>
            <a:r>
              <a:rPr lang="de-DE" dirty="0">
                <a:sym typeface="Wingdings" panose="05000000000000000000" pitchFamily="2" charset="2"/>
              </a:rPr>
              <a:t>PILOT hat nur Wind</a:t>
            </a:r>
            <a:endParaRPr lang="de-DE" dirty="0"/>
          </a:p>
        </p:txBody>
      </p:sp>
      <p:sp>
        <p:nvSpPr>
          <p:cNvPr id="4" name="Foliennummernplatzhalter 3"/>
          <p:cNvSpPr>
            <a:spLocks noGrp="1"/>
          </p:cNvSpPr>
          <p:nvPr>
            <p:ph type="sldNum" sz="quarter" idx="5"/>
          </p:nvPr>
        </p:nvSpPr>
        <p:spPr/>
        <p:txBody>
          <a:bodyPr/>
          <a:lstStyle/>
          <a:p>
            <a:pPr defTabSz="387690">
              <a:defRPr/>
            </a:pPr>
            <a:fld id="{F9485611-F4DE-43EB-A1C1-C04B2C9906BB}" type="slidenum">
              <a:rPr lang="de-DE" sz="1100">
                <a:solidFill>
                  <a:prstClr val="black"/>
                </a:solidFill>
                <a:latin typeface="Calibri" panose="020F0502020204030204"/>
              </a:rPr>
              <a:pPr defTabSz="387690">
                <a:defRPr/>
              </a:pPr>
              <a:t>15</a:t>
            </a:fld>
            <a:endParaRPr lang="de-DE" sz="1100">
              <a:solidFill>
                <a:prstClr val="black"/>
              </a:solidFill>
              <a:latin typeface="Calibri" panose="020F0502020204030204"/>
            </a:endParaRPr>
          </a:p>
        </p:txBody>
      </p:sp>
    </p:spTree>
    <p:extLst>
      <p:ext uri="{BB962C8B-B14F-4D97-AF65-F5344CB8AC3E}">
        <p14:creationId xmlns:p14="http://schemas.microsoft.com/office/powerpoint/2010/main" val="222700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387690">
              <a:defRPr/>
            </a:pPr>
            <a:fld id="{74BB94CB-E9DC-4308-B96E-C94F46F2F6ED}" type="slidenum">
              <a:rPr lang="de-DE">
                <a:solidFill>
                  <a:prstClr val="black"/>
                </a:solidFill>
                <a:latin typeface="Calibri" panose="020F0502020204030204"/>
              </a:rPr>
              <a:pPr defTabSz="387690">
                <a:defRPr/>
              </a:pPr>
              <a:t>16</a:t>
            </a:fld>
            <a:endParaRPr lang="de-DE">
              <a:solidFill>
                <a:prstClr val="black"/>
              </a:solidFill>
              <a:latin typeface="Calibri" panose="020F0502020204030204"/>
            </a:endParaRPr>
          </a:p>
        </p:txBody>
      </p:sp>
    </p:spTree>
    <p:extLst>
      <p:ext uri="{BB962C8B-B14F-4D97-AF65-F5344CB8AC3E}">
        <p14:creationId xmlns:p14="http://schemas.microsoft.com/office/powerpoint/2010/main" val="332075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387690">
              <a:defRPr/>
            </a:pPr>
            <a:fld id="{74BB94CB-E9DC-4308-B96E-C94F46F2F6ED}" type="slidenum">
              <a:rPr lang="de-DE">
                <a:solidFill>
                  <a:prstClr val="black"/>
                </a:solidFill>
                <a:latin typeface="Calibri" panose="020F0502020204030204"/>
              </a:rPr>
              <a:pPr defTabSz="387690">
                <a:defRPr/>
              </a:pPr>
              <a:t>18</a:t>
            </a:fld>
            <a:endParaRPr lang="de-DE">
              <a:solidFill>
                <a:prstClr val="black"/>
              </a:solidFill>
              <a:latin typeface="Calibri" panose="020F0502020204030204"/>
            </a:endParaRPr>
          </a:p>
        </p:txBody>
      </p:sp>
    </p:spTree>
    <p:extLst>
      <p:ext uri="{BB962C8B-B14F-4D97-AF65-F5344CB8AC3E}">
        <p14:creationId xmlns:p14="http://schemas.microsoft.com/office/powerpoint/2010/main" val="104131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420063">
              <a:defRPr/>
            </a:pPr>
            <a:fld id="{F9485611-F4DE-43EB-A1C1-C04B2C9906BB}" type="slidenum">
              <a:rPr lang="de-DE">
                <a:solidFill>
                  <a:prstClr val="black"/>
                </a:solidFill>
                <a:latin typeface="Calibri" panose="020F0502020204030204"/>
              </a:rPr>
              <a:pPr defTabSz="420063">
                <a:defRPr/>
              </a:pPr>
              <a:t>19</a:t>
            </a:fld>
            <a:endParaRPr lang="de-DE">
              <a:solidFill>
                <a:prstClr val="black"/>
              </a:solidFill>
              <a:latin typeface="Calibri" panose="020F0502020204030204"/>
            </a:endParaRPr>
          </a:p>
        </p:txBody>
      </p:sp>
    </p:spTree>
    <p:extLst>
      <p:ext uri="{BB962C8B-B14F-4D97-AF65-F5344CB8AC3E}">
        <p14:creationId xmlns:p14="http://schemas.microsoft.com/office/powerpoint/2010/main" val="267611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11A8-4FF1-7926-8D53-D3502D5441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229D357-EEC5-1670-E000-E88D45B743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F711C5-5D5A-B1CC-6E98-EFECA7B6021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D2234A2-7654-981B-D0F3-EBFFB64D7365}"/>
              </a:ext>
            </a:extLst>
          </p:cNvPr>
          <p:cNvSpPr>
            <a:spLocks noGrp="1"/>
          </p:cNvSpPr>
          <p:nvPr>
            <p:ph type="sldNum" sz="quarter" idx="10"/>
          </p:nvPr>
        </p:nvSpPr>
        <p:spPr/>
        <p:txBody>
          <a:bodyPr/>
          <a:lstStyle/>
          <a:p>
            <a:pPr defTabSz="387690">
              <a:defRPr/>
            </a:pPr>
            <a:fld id="{F9485611-F4DE-43EB-A1C1-C04B2C9906BB}" type="slidenum">
              <a:rPr lang="de-DE" sz="1100">
                <a:solidFill>
                  <a:prstClr val="black"/>
                </a:solidFill>
                <a:latin typeface="Calibri" panose="020F0502020204030204"/>
              </a:rPr>
              <a:pPr defTabSz="387690">
                <a:defRPr/>
              </a:pPr>
              <a:t>20</a:t>
            </a:fld>
            <a:endParaRPr lang="de-DE" sz="1100">
              <a:solidFill>
                <a:prstClr val="black"/>
              </a:solidFill>
              <a:latin typeface="Calibri" panose="020F0502020204030204"/>
            </a:endParaRPr>
          </a:p>
        </p:txBody>
      </p:sp>
    </p:spTree>
    <p:extLst>
      <p:ext uri="{BB962C8B-B14F-4D97-AF65-F5344CB8AC3E}">
        <p14:creationId xmlns:p14="http://schemas.microsoft.com/office/powerpoint/2010/main" val="6153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7" name="Bildplatzhalter 6" descr="Schmuckbild ohne inhaltlichen Bezug zum Vortrag." title="Schmuckbild"/>
          <p:cNvSpPr>
            <a:spLocks noGrp="1"/>
          </p:cNvSpPr>
          <p:nvPr>
            <p:ph type="pic" sz="quarter" idx="13" hasCustomPrompt="1"/>
          </p:nvPr>
        </p:nvSpPr>
        <p:spPr>
          <a:xfrm>
            <a:off x="468313" y="915988"/>
            <a:ext cx="8207375" cy="3600450"/>
          </a:xfrm>
          <a:solidFill>
            <a:schemeClr val="bg2"/>
          </a:solidFill>
        </p:spPr>
        <p:txBody>
          <a:bodyPr anchor="t" anchorCtr="1"/>
          <a:lstStyle>
            <a:lvl1pPr marL="0" indent="0" algn="ctr">
              <a:buFontTx/>
              <a:buNone/>
              <a:defRPr sz="3600" baseline="0">
                <a:solidFill>
                  <a:schemeClr val="tx2"/>
                </a:solidFill>
              </a:defRPr>
            </a:lvl1pPr>
          </a:lstStyle>
          <a:p>
            <a:r>
              <a:rPr lang="de-DE" dirty="0"/>
              <a:t>Platzhalter für (Titel-) Bild, durch Klicken auf Symbol hinzufügen</a:t>
            </a:r>
          </a:p>
        </p:txBody>
      </p:sp>
      <p:sp>
        <p:nvSpPr>
          <p:cNvPr id="2" name="Title 1"/>
          <p:cNvSpPr>
            <a:spLocks noGrp="1"/>
          </p:cNvSpPr>
          <p:nvPr>
            <p:ph type="ctrTitle" hasCustomPrompt="1"/>
          </p:nvPr>
        </p:nvSpPr>
        <p:spPr>
          <a:xfrm>
            <a:off x="395287" y="3984374"/>
            <a:ext cx="8353425" cy="651784"/>
          </a:xfrm>
          <a:solidFill>
            <a:schemeClr val="bg1"/>
          </a:solidFill>
        </p:spPr>
        <p:txBody>
          <a:bodyPr tIns="144000" bIns="90000" anchor="b"/>
          <a:lstStyle>
            <a:lvl1pPr algn="ctr">
              <a:defRPr sz="3000"/>
            </a:lvl1pPr>
          </a:lstStyle>
          <a:p>
            <a:r>
              <a:rPr lang="de-DE" dirty="0"/>
              <a:t>Titel durch Klicken bearbeiten</a:t>
            </a:r>
            <a:endParaRPr lang="en-US" dirty="0"/>
          </a:p>
        </p:txBody>
      </p:sp>
      <p:sp>
        <p:nvSpPr>
          <p:cNvPr id="3" name="Datumsplatzhalter 2"/>
          <p:cNvSpPr>
            <a:spLocks noGrp="1"/>
          </p:cNvSpPr>
          <p:nvPr>
            <p:ph type="dt" sz="half" idx="14"/>
          </p:nvPr>
        </p:nvSpPr>
        <p:spPr>
          <a:xfrm>
            <a:off x="542166" y="4739302"/>
            <a:ext cx="2143884" cy="274637"/>
          </a:xfrm>
          <a:prstGeom prst="rect">
            <a:avLst/>
          </a:prstGeom>
        </p:spPr>
        <p:txBody>
          <a:bodyPr/>
          <a:lstStyle/>
          <a:p>
            <a:endParaRPr lang="de-DE" dirty="0"/>
          </a:p>
        </p:txBody>
      </p:sp>
      <p:sp>
        <p:nvSpPr>
          <p:cNvPr id="5" name="Fußzeilenplatzhalter 4"/>
          <p:cNvSpPr>
            <a:spLocks noGrp="1"/>
          </p:cNvSpPr>
          <p:nvPr>
            <p:ph type="ftr" sz="quarter" idx="15"/>
          </p:nvPr>
        </p:nvSpPr>
        <p:spPr>
          <a:xfrm>
            <a:off x="3262312" y="4739302"/>
            <a:ext cx="5413375" cy="274637"/>
          </a:xfrm>
          <a:prstGeom prst="rect">
            <a:avLst/>
          </a:prstGeom>
        </p:spPr>
        <p:txBody>
          <a:bodyPr/>
          <a:lstStyle/>
          <a:p>
            <a:endParaRPr lang="de-DE" dirty="0"/>
          </a:p>
        </p:txBody>
      </p:sp>
    </p:spTree>
    <p:extLst>
      <p:ext uri="{BB962C8B-B14F-4D97-AF65-F5344CB8AC3E}">
        <p14:creationId xmlns:p14="http://schemas.microsoft.com/office/powerpoint/2010/main" val="146861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und Infozeile">
    <p:spTree>
      <p:nvGrpSpPr>
        <p:cNvPr id="1" name=""/>
        <p:cNvGrpSpPr/>
        <p:nvPr/>
      </p:nvGrpSpPr>
      <p:grpSpPr>
        <a:xfrm>
          <a:off x="0" y="0"/>
          <a:ext cx="0" cy="0"/>
          <a:chOff x="0" y="0"/>
          <a:chExt cx="0" cy="0"/>
        </a:xfrm>
      </p:grpSpPr>
      <p:sp>
        <p:nvSpPr>
          <p:cNvPr id="14" name="Titel 4"/>
          <p:cNvSpPr>
            <a:spLocks noGrp="1"/>
          </p:cNvSpPr>
          <p:nvPr>
            <p:ph type="title" hasCustomPrompt="1"/>
          </p:nvPr>
        </p:nvSpPr>
        <p:spPr>
          <a:xfrm>
            <a:off x="395287" y="864000"/>
            <a:ext cx="8353425" cy="387798"/>
          </a:xfrm>
        </p:spPr>
        <p:txBody>
          <a:bodyPr/>
          <a:lstStyle/>
          <a:p>
            <a:r>
              <a:rPr lang="de-DE" dirty="0"/>
              <a:t>Folientitel durch Klicken bearbeiten</a:t>
            </a:r>
          </a:p>
        </p:txBody>
      </p:sp>
      <p:sp>
        <p:nvSpPr>
          <p:cNvPr id="12" name="Content Placeholder 2"/>
          <p:cNvSpPr>
            <a:spLocks noGrp="1"/>
          </p:cNvSpPr>
          <p:nvPr>
            <p:ph idx="1" hasCustomPrompt="1"/>
          </p:nvPr>
        </p:nvSpPr>
        <p:spPr>
          <a:xfrm>
            <a:off x="395288" y="1369219"/>
            <a:ext cx="8353424" cy="3147219"/>
          </a:xfrm>
          <a:prstGeom prst="rect">
            <a:avLst/>
          </a:prstGeom>
          <a:solidFill>
            <a:schemeClr val="bg2"/>
          </a:solidFill>
        </p:spPr>
        <p:txBody>
          <a:bodyPr/>
          <a:lstStyle>
            <a:lvl1pPr marL="0" indent="0" algn="ctr">
              <a:buNone/>
              <a:defRPr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Platzhalter durch Klick auf ein Icon füllen</a:t>
            </a:r>
            <a:endParaRPr lang="en-US" dirty="0"/>
          </a:p>
        </p:txBody>
      </p:sp>
      <p:sp>
        <p:nvSpPr>
          <p:cNvPr id="4" name="Textplatzhalter 3"/>
          <p:cNvSpPr>
            <a:spLocks noGrp="1"/>
          </p:cNvSpPr>
          <p:nvPr>
            <p:ph type="body" sz="quarter" idx="18" hasCustomPrompt="1"/>
          </p:nvPr>
        </p:nvSpPr>
        <p:spPr>
          <a:xfrm>
            <a:off x="395288" y="4259069"/>
            <a:ext cx="8353424" cy="257369"/>
          </a:xfrm>
          <a:solidFill>
            <a:schemeClr val="bg1">
              <a:alpha val="50000"/>
            </a:schemeClr>
          </a:solidFill>
        </p:spPr>
        <p:txBody>
          <a:bodyPr wrap="square" anchor="b" anchorCtr="0">
            <a:spAutoFit/>
          </a:bodyPr>
          <a:lstStyle>
            <a:lvl1pPr marL="0" indent="0" algn="r">
              <a:buNone/>
              <a:defRPr sz="1200">
                <a:solidFill>
                  <a:srgbClr val="000000"/>
                </a:solidFill>
              </a:defRPr>
            </a:lvl1pPr>
          </a:lstStyle>
          <a:p>
            <a:pPr lvl="0"/>
            <a:r>
              <a:rPr lang="de-DE" dirty="0"/>
              <a:t>In diesem Textfeld können Sie die Abbildung/Chart kurz erläutern.</a:t>
            </a:r>
          </a:p>
        </p:txBody>
      </p:sp>
      <p:sp>
        <p:nvSpPr>
          <p:cNvPr id="3" name="Datumsplatzhalter 2"/>
          <p:cNvSpPr>
            <a:spLocks noGrp="1"/>
          </p:cNvSpPr>
          <p:nvPr>
            <p:ph type="dt" sz="half" idx="14"/>
          </p:nvPr>
        </p:nvSpPr>
        <p:spPr>
          <a:xfrm>
            <a:off x="542166" y="4739302"/>
            <a:ext cx="2143884" cy="274637"/>
          </a:xfrm>
          <a:prstGeom prst="rect">
            <a:avLst/>
          </a:prstGeom>
        </p:spPr>
        <p:txBody>
          <a:bodyPr/>
          <a:lstStyle/>
          <a:p>
            <a:endParaRPr lang="de-DE"/>
          </a:p>
        </p:txBody>
      </p:sp>
      <p:sp>
        <p:nvSpPr>
          <p:cNvPr id="6" name="Fußzeilenplatzhalter 5"/>
          <p:cNvSpPr>
            <a:spLocks noGrp="1"/>
          </p:cNvSpPr>
          <p:nvPr>
            <p:ph type="ftr" sz="quarter" idx="15"/>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6"/>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404004371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Faktenbox klein">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417671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2" name="Faktenbox Überschrift"/>
          <p:cNvSpPr txBox="1"/>
          <p:nvPr userDrawn="1"/>
        </p:nvSpPr>
        <p:spPr>
          <a:xfrm>
            <a:off x="6782584" y="3317714"/>
            <a:ext cx="1985177" cy="276999"/>
          </a:xfrm>
          <a:prstGeom prst="rect">
            <a:avLst/>
          </a:prstGeom>
          <a:noFill/>
        </p:spPr>
        <p:txBody>
          <a:bodyPr wrap="square" tIns="0" bIns="0" rtlCol="0">
            <a:spAutoFit/>
          </a:bodyPr>
          <a:lstStyle/>
          <a:p>
            <a:pPr algn="r"/>
            <a:r>
              <a:rPr lang="de-DE" b="1" dirty="0">
                <a:solidFill>
                  <a:srgbClr val="D1051B"/>
                </a:solidFill>
              </a:rPr>
              <a:t>FAKTEN</a:t>
            </a:r>
            <a:endParaRPr lang="de-DE" dirty="0"/>
          </a:p>
        </p:txBody>
      </p:sp>
      <p:sp>
        <p:nvSpPr>
          <p:cNvPr id="4" name="Faktenbox Inhalt"/>
          <p:cNvSpPr>
            <a:spLocks noGrp="1"/>
          </p:cNvSpPr>
          <p:nvPr>
            <p:ph type="body" sz="quarter" idx="13" hasCustomPrompt="1"/>
          </p:nvPr>
        </p:nvSpPr>
        <p:spPr>
          <a:xfrm>
            <a:off x="4686685" y="3618523"/>
            <a:ext cx="4062027" cy="897914"/>
          </a:xfrm>
        </p:spPr>
        <p:txBody>
          <a:bodyPr/>
          <a:lstStyle>
            <a:lvl1pPr marL="0" indent="0" algn="r">
              <a:buNone/>
              <a:defRPr baseline="0"/>
            </a:lvl1pPr>
          </a:lstStyle>
          <a:p>
            <a:pPr lvl="0"/>
            <a:r>
              <a:rPr lang="de-DE" dirty="0"/>
              <a:t>Fakten-/Zitat durch klicken eingeben</a:t>
            </a:r>
          </a:p>
        </p:txBody>
      </p:sp>
      <p:pic>
        <p:nvPicPr>
          <p:cNvPr id="10" name="Faktenbox Schmuckbalk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63396" y="3363913"/>
            <a:ext cx="136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splatzhalter 6"/>
          <p:cNvSpPr>
            <a:spLocks noGrp="1"/>
          </p:cNvSpPr>
          <p:nvPr>
            <p:ph type="dt" sz="half" idx="10"/>
          </p:nvPr>
        </p:nvSpPr>
        <p:spPr>
          <a:xfrm>
            <a:off x="542166" y="4739302"/>
            <a:ext cx="2143884" cy="274637"/>
          </a:xfrm>
          <a:prstGeom prst="rect">
            <a:avLst/>
          </a:prstGeom>
        </p:spPr>
        <p:txBody>
          <a:bodyPr/>
          <a:lstStyle/>
          <a:p>
            <a:endParaRPr lang="de-DE"/>
          </a:p>
        </p:txBody>
      </p:sp>
      <p:sp>
        <p:nvSpPr>
          <p:cNvPr id="8" name="Fußzeilenplatzhalter 7"/>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3195658"/>
      </p:ext>
    </p:extLst>
  </p:cSld>
  <p:clrMapOvr>
    <a:masterClrMapping/>
  </p:clrMapOvr>
  <p:extLst>
    <p:ext uri="{DCECCB84-F9BA-43D5-87BE-67443E8EF086}">
      <p15:sldGuideLst xmlns:p15="http://schemas.microsoft.com/office/powerpoint/2012/main">
        <p15:guide id="1" orient="horz" pos="21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Faktenbox groß">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8" y="1369219"/>
            <a:ext cx="3027326"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pic>
        <p:nvPicPr>
          <p:cNvPr id="13" name="Schmuckbild Infokasten Hintergrund"/>
          <p:cNvPicPr>
            <a:picLocks noChangeAspect="1"/>
          </p:cNvPicPr>
          <p:nvPr/>
        </p:nvPicPr>
        <p:blipFill rotWithShape="1">
          <a:blip r:embed="rId2">
            <a:extLst>
              <a:ext uri="{28A0092B-C50C-407E-A947-70E740481C1C}">
                <a14:useLocalDpi xmlns:a14="http://schemas.microsoft.com/office/drawing/2010/main" val="0"/>
              </a:ext>
            </a:extLst>
          </a:blip>
          <a:srcRect l="6753" t="4981" r="5607" b="18337"/>
          <a:stretch/>
        </p:blipFill>
        <p:spPr bwMode="auto">
          <a:xfrm>
            <a:off x="3422613" y="1251799"/>
            <a:ext cx="5344206" cy="33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fo Überschrift"/>
          <p:cNvSpPr txBox="1"/>
          <p:nvPr userDrawn="1"/>
        </p:nvSpPr>
        <p:spPr>
          <a:xfrm>
            <a:off x="3549391" y="1445740"/>
            <a:ext cx="1022610" cy="400110"/>
          </a:xfrm>
          <a:prstGeom prst="rect">
            <a:avLst/>
          </a:prstGeom>
          <a:noFill/>
        </p:spPr>
        <p:txBody>
          <a:bodyPr wrap="square" tIns="0" bIns="0" rtlCol="0">
            <a:spAutoFit/>
          </a:bodyPr>
          <a:lstStyle/>
          <a:p>
            <a:pPr algn="l"/>
            <a:r>
              <a:rPr lang="de-DE" sz="2600" b="0" dirty="0">
                <a:solidFill>
                  <a:schemeClr val="bg1"/>
                </a:solidFill>
                <a:latin typeface="+mj-lt"/>
              </a:rPr>
              <a:t>INFO</a:t>
            </a:r>
          </a:p>
        </p:txBody>
      </p:sp>
      <p:sp>
        <p:nvSpPr>
          <p:cNvPr id="17" name="Info Inhalt"/>
          <p:cNvSpPr>
            <a:spLocks noGrp="1"/>
          </p:cNvSpPr>
          <p:nvPr>
            <p:ph type="body" sz="quarter" idx="14" hasCustomPrompt="1"/>
          </p:nvPr>
        </p:nvSpPr>
        <p:spPr>
          <a:xfrm>
            <a:off x="3568847" y="1965324"/>
            <a:ext cx="5106841" cy="2551113"/>
          </a:xfrm>
        </p:spPr>
        <p:txBody>
          <a:bodyP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Fakten als Text eingeben</a:t>
            </a:r>
          </a:p>
        </p:txBody>
      </p:sp>
      <p:sp>
        <p:nvSpPr>
          <p:cNvPr id="7" name="Datumsplatzhalter 6"/>
          <p:cNvSpPr>
            <a:spLocks noGrp="1"/>
          </p:cNvSpPr>
          <p:nvPr>
            <p:ph type="dt" sz="half" idx="10"/>
          </p:nvPr>
        </p:nvSpPr>
        <p:spPr>
          <a:xfrm>
            <a:off x="542166" y="4739302"/>
            <a:ext cx="2143884" cy="274637"/>
          </a:xfrm>
          <a:prstGeom prst="rect">
            <a:avLst/>
          </a:prstGeom>
        </p:spPr>
        <p:txBody>
          <a:bodyPr/>
          <a:lstStyle/>
          <a:p>
            <a:endParaRPr lang="de-DE"/>
          </a:p>
        </p:txBody>
      </p:sp>
      <p:sp>
        <p:nvSpPr>
          <p:cNvPr id="8" name="Fußzeilenplatzhalter 7"/>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15067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daten">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395286" y="864000"/>
            <a:ext cx="5040000" cy="360099"/>
          </a:xfrm>
        </p:spPr>
        <p:txBody>
          <a:bodyPr/>
          <a:lstStyle/>
          <a:p>
            <a:r>
              <a:rPr lang="de-DE" sz="2600" dirty="0">
                <a:latin typeface="+mj-lt"/>
              </a:rPr>
              <a:t>Ihr Ansprechpartner</a:t>
            </a:r>
          </a:p>
        </p:txBody>
      </p:sp>
      <p:sp>
        <p:nvSpPr>
          <p:cNvPr id="9" name="Textplatzhalter 8"/>
          <p:cNvSpPr>
            <a:spLocks noGrp="1"/>
          </p:cNvSpPr>
          <p:nvPr>
            <p:ph type="body" sz="quarter" idx="13" hasCustomPrompt="1"/>
          </p:nvPr>
        </p:nvSpPr>
        <p:spPr>
          <a:xfrm>
            <a:off x="395288" y="1543050"/>
            <a:ext cx="5040000" cy="2973388"/>
          </a:xfrm>
        </p:spPr>
        <p:txBody>
          <a:bodyPr>
            <a:normAutofit/>
          </a:bodyPr>
          <a:lstStyle>
            <a:lvl1pPr marL="0" indent="0">
              <a:buNone/>
              <a:defRPr sz="1800"/>
            </a:lvl1pPr>
            <a:lvl2pPr marL="431800" indent="0">
              <a:buNone/>
              <a:defRPr/>
            </a:lvl2pPr>
            <a:lvl3pPr marL="914400" indent="0">
              <a:buNone/>
              <a:defRPr/>
            </a:lvl3pPr>
            <a:lvl4pPr marL="1371600" indent="0">
              <a:buNone/>
              <a:defRPr/>
            </a:lvl4pPr>
            <a:lvl5pPr marL="1828800" indent="0">
              <a:buNone/>
              <a:defRPr/>
            </a:lvl5pPr>
          </a:lstStyle>
          <a:p>
            <a:pPr lvl="0"/>
            <a:r>
              <a:rPr lang="de-DE" dirty="0"/>
              <a:t>Hans Mustermann</a:t>
            </a:r>
          </a:p>
          <a:p>
            <a:pPr lvl="0"/>
            <a:r>
              <a:rPr lang="de-DE" dirty="0"/>
              <a:t>Referat XX </a:t>
            </a:r>
            <a:r>
              <a:rPr lang="de-DE" dirty="0" err="1"/>
              <a:t>XX</a:t>
            </a:r>
            <a:endParaRPr lang="de-DE" dirty="0"/>
          </a:p>
          <a:p>
            <a:pPr lvl="0"/>
            <a:r>
              <a:rPr lang="de-DE" dirty="0"/>
              <a:t>Blindtextstraße 135</a:t>
            </a:r>
          </a:p>
          <a:p>
            <a:pPr lvl="0"/>
            <a:r>
              <a:rPr lang="de-DE" dirty="0"/>
              <a:t>12345 Musterstadt</a:t>
            </a:r>
          </a:p>
          <a:p>
            <a:pPr lvl="0"/>
            <a:endParaRPr lang="de-DE" dirty="0"/>
          </a:p>
          <a:p>
            <a:pPr lvl="0"/>
            <a:r>
              <a:rPr lang="de-DE" dirty="0"/>
              <a:t>hans.mustermann@dwd.de</a:t>
            </a:r>
          </a:p>
          <a:p>
            <a:pPr lvl="0"/>
            <a:r>
              <a:rPr lang="de-DE" dirty="0"/>
              <a:t>Tel.: +49 (0) 6789 / 10 11 -12</a:t>
            </a:r>
          </a:p>
        </p:txBody>
      </p:sp>
      <p:pic>
        <p:nvPicPr>
          <p:cNvPr id="10" name="Schmuckbild" descr="Das Bild soll zur Kontaktaufnahme anregen und zeigt Tippende Finger auf einem Laptop, Eine Hand an einem Telefonhörer und eine Dame beim Telefonieren." title="Schmuckbild zur Kontaktaufnah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98977" y="915988"/>
            <a:ext cx="2776711"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2"/>
          <p:cNvSpPr>
            <a:spLocks noGrp="1"/>
          </p:cNvSpPr>
          <p:nvPr>
            <p:ph type="dt" sz="half" idx="10"/>
          </p:nvPr>
        </p:nvSpPr>
        <p:spPr>
          <a:xfrm>
            <a:off x="542166" y="4739302"/>
            <a:ext cx="2143884" cy="274637"/>
          </a:xfrm>
          <a:prstGeom prst="rect">
            <a:avLst/>
          </a:prstGeom>
        </p:spPr>
        <p:txBody>
          <a:bodyPr/>
          <a:lstStyle/>
          <a:p>
            <a:endParaRPr lang="de-DE"/>
          </a:p>
        </p:txBody>
      </p:sp>
      <p:sp>
        <p:nvSpPr>
          <p:cNvPr id="4" name="Fußzeilenplatzhalter 3"/>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5" name="Foliennummernplatzhalter 4"/>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227380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825691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el und Inhalt">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0132999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87D78D-7B86-4B22-B2A4-9AC50616A41D}"/>
              </a:ext>
            </a:extLst>
          </p:cNvPr>
          <p:cNvSpPr>
            <a:spLocks noGrp="1"/>
          </p:cNvSpPr>
          <p:nvPr>
            <p:ph type="dt" sz="half" idx="10"/>
          </p:nvPr>
        </p:nvSpPr>
        <p:spPr/>
        <p:txBody>
          <a:bodyPr/>
          <a:lstStyle/>
          <a:p>
            <a:r>
              <a:rPr lang="de-DE"/>
              <a:t>03.06.2025</a:t>
            </a:r>
          </a:p>
        </p:txBody>
      </p:sp>
      <p:sp>
        <p:nvSpPr>
          <p:cNvPr id="3" name="Fußzeilenplatzhalter 2">
            <a:extLst>
              <a:ext uri="{FF2B5EF4-FFF2-40B4-BE49-F238E27FC236}">
                <a16:creationId xmlns:a16="http://schemas.microsoft.com/office/drawing/2014/main" id="{C09C04CF-3C4E-4043-B7CF-3905FCF487C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93EA05E-DA31-4F49-A900-1A740284934F}"/>
              </a:ext>
            </a:extLst>
          </p:cNvPr>
          <p:cNvSpPr>
            <a:spLocks noGrp="1"/>
          </p:cNvSpPr>
          <p:nvPr>
            <p:ph type="sldNum" sz="quarter" idx="12"/>
          </p:nvPr>
        </p:nvSpPr>
        <p:spPr/>
        <p:txBody>
          <a:bodyPr/>
          <a:lstStyle/>
          <a:p>
            <a:fld id="{2F79812B-62D2-431B-9CF8-28AAB332C873}" type="slidenum">
              <a:rPr lang="de-DE" smtClean="0"/>
              <a:t>‹Nr.›</a:t>
            </a:fld>
            <a:endParaRPr lang="de-DE"/>
          </a:p>
        </p:txBody>
      </p:sp>
    </p:spTree>
    <p:extLst>
      <p:ext uri="{BB962C8B-B14F-4D97-AF65-F5344CB8AC3E}">
        <p14:creationId xmlns:p14="http://schemas.microsoft.com/office/powerpoint/2010/main" val="452876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1188981" y="3604312"/>
            <a:ext cx="6858000" cy="64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buNone/>
              <a:defRPr kumimoji="0" lang="de-DE" sz="2200" b="0" i="0" u="none" strike="noStrike" kern="1200" cap="none" spc="0" normalizeH="0" baseline="0" dirty="0" smtClean="0">
                <a:ln>
                  <a:noFill/>
                </a:ln>
                <a:solidFill>
                  <a:srgbClr val="000000"/>
                </a:solidFill>
                <a:effectLst/>
                <a:uLnTx/>
                <a:uFillTx/>
                <a:latin typeface="Arial"/>
              </a:defRPr>
            </a:lvl1pPr>
          </a:lstStyle>
          <a:p>
            <a:pPr marL="0" marR="0" lvl="0" indent="0" defTabSz="685800" eaLnBrk="1" fontAlgn="auto" latinLnBrk="0" hangingPunct="1">
              <a:lnSpc>
                <a:spcPct val="90000"/>
              </a:lnSpc>
              <a:spcBef>
                <a:spcPts val="750"/>
              </a:spcBef>
              <a:spcAft>
                <a:spcPts val="0"/>
              </a:spcAft>
              <a:buClrTx/>
              <a:buSzTx/>
              <a:tabLst/>
            </a:pPr>
            <a:r>
              <a:rPr lang="de-DE"/>
              <a:t>Untertitel Arial, 22 Punkt</a:t>
            </a:r>
          </a:p>
        </p:txBody>
      </p:sp>
      <p:sp>
        <p:nvSpPr>
          <p:cNvPr id="2" name="Titel 1"/>
          <p:cNvSpPr>
            <a:spLocks noGrp="1"/>
          </p:cNvSpPr>
          <p:nvPr>
            <p:ph type="title" hasCustomPrompt="1"/>
          </p:nvPr>
        </p:nvSpPr>
        <p:spPr>
          <a:xfrm>
            <a:off x="1147051" y="1843923"/>
            <a:ext cx="7617600" cy="1638000"/>
          </a:xfrm>
          <a:prstGeom prst="rect">
            <a:avLst/>
          </a:prstGeom>
        </p:spPr>
        <p:txBody>
          <a:bodyPr/>
          <a:lstStyle>
            <a:lvl1pPr>
              <a:defRPr kumimoji="0" lang="de-DE" sz="5200" b="0" i="0" u="none" strike="noStrike" kern="1200" cap="none" spc="0" normalizeH="0" baseline="0" dirty="0" smtClean="0">
                <a:ln>
                  <a:noFill/>
                </a:ln>
                <a:solidFill>
                  <a:srgbClr val="000000"/>
                </a:solidFill>
                <a:effectLst/>
                <a:uLnTx/>
                <a:uFillTx/>
                <a:latin typeface="+mj-lt"/>
                <a:ea typeface="+mj-ea"/>
                <a:cs typeface="+mj-cs"/>
              </a:defRPr>
            </a:lvl1pPr>
          </a:lstStyle>
          <a:p>
            <a:r>
              <a:rPr lang="de-DE"/>
              <a:t>Präsentationstitel Arial, 52 Punkt</a:t>
            </a:r>
          </a:p>
        </p:txBody>
      </p:sp>
      <p:sp>
        <p:nvSpPr>
          <p:cNvPr id="9" name="Text Box 32"/>
          <p:cNvSpPr txBox="1">
            <a:spLocks noChangeArrowheads="1"/>
          </p:cNvSpPr>
          <p:nvPr userDrawn="1"/>
        </p:nvSpPr>
        <p:spPr bwMode="auto">
          <a:xfrm>
            <a:off x="4572000" y="378804"/>
            <a:ext cx="3581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lnSpc>
                <a:spcPct val="105000"/>
              </a:lnSpc>
              <a:spcBef>
                <a:spcPct val="50000"/>
              </a:spcBef>
              <a:defRPr/>
            </a:pPr>
            <a:r>
              <a:rPr lang="de-CH" sz="800"/>
              <a:t>Eidgenössisches Departement des Innern EDI</a:t>
            </a:r>
            <a:br>
              <a:rPr lang="de-CH" sz="800"/>
            </a:br>
            <a:r>
              <a:rPr lang="de-CH" sz="800" b="1"/>
              <a:t>Bundesamt für Meteorologie und Klimatologie </a:t>
            </a:r>
            <a:r>
              <a:rPr lang="de-CH" sz="800" b="1" err="1"/>
              <a:t>MeteoSchweiz</a:t>
            </a:r>
            <a:endParaRPr lang="de-CH" sz="800"/>
          </a:p>
        </p:txBody>
      </p:sp>
      <p:grpSp>
        <p:nvGrpSpPr>
          <p:cNvPr id="3" name="Gruppieren 2"/>
          <p:cNvGrpSpPr/>
          <p:nvPr userDrawn="1"/>
        </p:nvGrpSpPr>
        <p:grpSpPr>
          <a:xfrm>
            <a:off x="911188" y="362579"/>
            <a:ext cx="2011958" cy="523875"/>
            <a:chOff x="911188" y="362579"/>
            <a:chExt cx="2011958" cy="523875"/>
          </a:xfrm>
        </p:grpSpPr>
        <p:pic>
          <p:nvPicPr>
            <p:cNvPr id="11"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071" y="378454"/>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descr="Wapp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118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2911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tement">
    <p:spTree>
      <p:nvGrpSpPr>
        <p:cNvPr id="1" name=""/>
        <p:cNvGrpSpPr/>
        <p:nvPr/>
      </p:nvGrpSpPr>
      <p:grpSpPr>
        <a:xfrm>
          <a:off x="0" y="0"/>
          <a:ext cx="0" cy="0"/>
          <a:chOff x="0" y="0"/>
          <a:chExt cx="0" cy="0"/>
        </a:xfrm>
      </p:grpSpPr>
      <p:sp>
        <p:nvSpPr>
          <p:cNvPr id="5" name="Rechteck 4"/>
          <p:cNvSpPr/>
          <p:nvPr userDrawn="1"/>
        </p:nvSpPr>
        <p:spPr bwMode="auto">
          <a:xfrm>
            <a:off x="0" y="-6410"/>
            <a:ext cx="9162000" cy="5157000"/>
          </a:xfrm>
          <a:prstGeom prst="rect">
            <a:avLst/>
          </a:prstGeom>
          <a:solidFill>
            <a:srgbClr val="7D6E5F">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100" b="0" i="0" u="none" strike="noStrike" kern="0" cap="none" spc="0" normalizeH="0" baseline="0" noProof="0">
              <a:ln>
                <a:noFill/>
              </a:ln>
              <a:solidFill>
                <a:srgbClr val="B4A89C"/>
              </a:solidFill>
              <a:effectLst/>
              <a:uLnTx/>
              <a:uFillTx/>
              <a:latin typeface="Arial"/>
            </a:endParaRPr>
          </a:p>
        </p:txBody>
      </p:sp>
      <p:sp>
        <p:nvSpPr>
          <p:cNvPr id="4" name="Rectangle 17"/>
          <p:cNvSpPr>
            <a:spLocks noGrp="1" noChangeArrowheads="1"/>
          </p:cNvSpPr>
          <p:nvPr>
            <p:ph type="subTitle" idx="1" hasCustomPrompt="1"/>
          </p:nvPr>
        </p:nvSpPr>
        <p:spPr>
          <a:xfrm>
            <a:off x="1532413" y="1808163"/>
            <a:ext cx="6081933" cy="213387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de-CH" sz="1800" baseline="0">
                <a:solidFill>
                  <a:schemeClr val="bg1"/>
                </a:solidFill>
              </a:defRPr>
            </a:lvl1pPr>
          </a:lstStyle>
          <a:p>
            <a:pPr lvl="0"/>
            <a:r>
              <a:rPr lang="de-CH"/>
              <a:t>Statement Arial normal 18. </a:t>
            </a:r>
            <a:r>
              <a:rPr lang="de-CH" err="1"/>
              <a:t>Feugiamet</a:t>
            </a:r>
            <a:r>
              <a:rPr lang="de-CH"/>
              <a:t> ad </a:t>
            </a:r>
            <a:r>
              <a:rPr lang="de-CH" err="1"/>
              <a:t>delisl</a:t>
            </a:r>
            <a:r>
              <a:rPr lang="de-CH"/>
              <a:t> in </a:t>
            </a:r>
            <a:r>
              <a:rPr lang="de-CH" err="1"/>
              <a:t>hent</a:t>
            </a:r>
            <a:r>
              <a:rPr lang="de-CH"/>
              <a:t> ad </a:t>
            </a:r>
            <a:r>
              <a:rPr lang="de-CH" err="1"/>
              <a:t>estion</a:t>
            </a:r>
            <a:r>
              <a:rPr lang="de-CH"/>
              <a:t> </a:t>
            </a:r>
            <a:r>
              <a:rPr lang="de-CH" err="1"/>
              <a:t>hent</a:t>
            </a:r>
            <a:r>
              <a:rPr lang="de-CH"/>
              <a:t> </a:t>
            </a:r>
            <a:r>
              <a:rPr lang="de-CH" err="1"/>
              <a:t>prat</a:t>
            </a:r>
            <a:r>
              <a:rPr lang="de-CH"/>
              <a:t> </a:t>
            </a:r>
            <a:r>
              <a:rPr lang="de-CH" err="1"/>
              <a:t>lortincilit</a:t>
            </a:r>
            <a:r>
              <a:rPr lang="de-CH"/>
              <a:t> </a:t>
            </a:r>
            <a:r>
              <a:rPr lang="de-CH" err="1"/>
              <a:t>utem</a:t>
            </a:r>
            <a:r>
              <a:rPr lang="de-CH"/>
              <a:t> </a:t>
            </a:r>
            <a:r>
              <a:rPr lang="de-CH" err="1"/>
              <a:t>doloreet</a:t>
            </a:r>
            <a:r>
              <a:rPr lang="de-CH"/>
              <a:t> </a:t>
            </a:r>
            <a:r>
              <a:rPr lang="de-CH" err="1"/>
              <a:t>alisis</a:t>
            </a:r>
            <a:r>
              <a:rPr lang="de-CH"/>
              <a:t> </a:t>
            </a:r>
            <a:r>
              <a:rPr lang="de-CH" err="1"/>
              <a:t>auguerc</a:t>
            </a:r>
            <a:r>
              <a:rPr lang="de-CH"/>
              <a:t> </a:t>
            </a:r>
            <a:r>
              <a:rPr lang="de-CH" err="1"/>
              <a:t>iliquatum</a:t>
            </a:r>
            <a:r>
              <a:rPr lang="de-CH"/>
              <a:t> </a:t>
            </a:r>
            <a:r>
              <a:rPr lang="de-CH" err="1"/>
              <a:t>euipsuscilis</a:t>
            </a:r>
            <a:r>
              <a:rPr lang="de-CH"/>
              <a:t> </a:t>
            </a:r>
            <a:r>
              <a:rPr lang="de-CH" err="1"/>
              <a:t>augue</a:t>
            </a:r>
            <a:r>
              <a:rPr lang="de-CH"/>
              <a:t> do </a:t>
            </a:r>
            <a:r>
              <a:rPr lang="de-CH" err="1"/>
              <a:t>consequipis</a:t>
            </a:r>
            <a:r>
              <a:rPr lang="de-CH"/>
              <a:t> </a:t>
            </a:r>
            <a:r>
              <a:rPr lang="de-CH" err="1"/>
              <a:t>nulputpat</a:t>
            </a:r>
            <a:r>
              <a:rPr lang="de-CH"/>
              <a:t> </a:t>
            </a:r>
            <a:r>
              <a:rPr lang="de-CH" err="1"/>
              <a:t>lum</a:t>
            </a:r>
            <a:r>
              <a:rPr lang="de-CH"/>
              <a:t> </a:t>
            </a:r>
            <a:r>
              <a:rPr lang="de-CH" err="1"/>
              <a:t>dolobore</a:t>
            </a:r>
            <a:r>
              <a:rPr lang="de-CH"/>
              <a:t> </a:t>
            </a:r>
            <a:r>
              <a:rPr lang="de-CH" err="1"/>
              <a:t>diodolorem</a:t>
            </a:r>
            <a:r>
              <a:rPr lang="de-CH"/>
              <a:t> </a:t>
            </a:r>
            <a:r>
              <a:rPr lang="de-CH" err="1"/>
              <a:t>nullam</a:t>
            </a:r>
            <a:r>
              <a:rPr lang="de-CH"/>
              <a:t>, </a:t>
            </a:r>
            <a:r>
              <a:rPr lang="de-CH" err="1"/>
              <a:t>susting</a:t>
            </a:r>
            <a:r>
              <a:rPr lang="de-CH"/>
              <a:t> </a:t>
            </a:r>
            <a:r>
              <a:rPr lang="de-CH" err="1"/>
              <a:t>eumsan</a:t>
            </a:r>
            <a:r>
              <a:rPr lang="de-CH"/>
              <a:t> </a:t>
            </a:r>
            <a:r>
              <a:rPr lang="de-CH" err="1"/>
              <a:t>veliquismod</a:t>
            </a:r>
            <a:r>
              <a:rPr lang="de-CH"/>
              <a:t> </a:t>
            </a:r>
            <a:r>
              <a:rPr lang="de-CH" err="1"/>
              <a:t>mincin</a:t>
            </a:r>
            <a:r>
              <a:rPr lang="de-CH"/>
              <a:t> </a:t>
            </a:r>
            <a:r>
              <a:rPr lang="de-CH" err="1"/>
              <a:t>ulluptat</a:t>
            </a:r>
            <a:r>
              <a:rPr lang="de-CH"/>
              <a:t>. </a:t>
            </a:r>
            <a:r>
              <a:rPr lang="de-CH" err="1"/>
              <a:t>Nulla</a:t>
            </a:r>
            <a:r>
              <a:rPr lang="de-CH"/>
              <a:t> </a:t>
            </a:r>
            <a:r>
              <a:rPr lang="de-CH" err="1"/>
              <a:t>commy</a:t>
            </a:r>
            <a:r>
              <a:rPr lang="de-CH"/>
              <a:t> </a:t>
            </a:r>
            <a:r>
              <a:rPr lang="de-CH" err="1"/>
              <a:t>niam</a:t>
            </a:r>
            <a:r>
              <a:rPr lang="de-CH"/>
              <a:t>, </a:t>
            </a:r>
            <a:r>
              <a:rPr lang="de-CH" err="1"/>
              <a:t>quismodit</a:t>
            </a:r>
            <a:r>
              <a:rPr lang="de-CH"/>
              <a:t> </a:t>
            </a:r>
            <a:r>
              <a:rPr lang="de-CH" err="1"/>
              <a:t>irilit</a:t>
            </a:r>
            <a:r>
              <a:rPr lang="de-CH"/>
              <a:t> </a:t>
            </a:r>
            <a:r>
              <a:rPr lang="de-CH" err="1"/>
              <a:t>incinim</a:t>
            </a:r>
            <a:r>
              <a:rPr lang="de-CH"/>
              <a:t> </a:t>
            </a:r>
            <a:r>
              <a:rPr lang="de-CH" err="1"/>
              <a:t>velisi</a:t>
            </a:r>
            <a:r>
              <a:rPr lang="de-CH"/>
              <a:t> </a:t>
            </a:r>
            <a:r>
              <a:rPr lang="de-CH" err="1"/>
              <a:t>exero</a:t>
            </a:r>
            <a:r>
              <a:rPr lang="de-CH"/>
              <a:t>,</a:t>
            </a:r>
          </a:p>
        </p:txBody>
      </p:sp>
    </p:spTree>
    <p:extLst>
      <p:ext uri="{BB962C8B-B14F-4D97-AF65-F5344CB8AC3E}">
        <p14:creationId xmlns:p14="http://schemas.microsoft.com/office/powerpoint/2010/main" val="248134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dy">
    <p:spTree>
      <p:nvGrpSpPr>
        <p:cNvPr id="1" name=""/>
        <p:cNvGrpSpPr/>
        <p:nvPr/>
      </p:nvGrpSpPr>
      <p:grpSpPr>
        <a:xfrm>
          <a:off x="0" y="0"/>
          <a:ext cx="0" cy="0"/>
          <a:chOff x="0" y="0"/>
          <a:chExt cx="0" cy="0"/>
        </a:xfrm>
      </p:grpSpPr>
      <p:sp>
        <p:nvSpPr>
          <p:cNvPr id="13" name="Textplatzhalter 16"/>
          <p:cNvSpPr>
            <a:spLocks noGrp="1"/>
          </p:cNvSpPr>
          <p:nvPr>
            <p:ph type="body" sz="quarter" idx="15" hasCustomPrompt="1"/>
          </p:nvPr>
        </p:nvSpPr>
        <p:spPr>
          <a:xfrm>
            <a:off x="1179830" y="1394459"/>
            <a:ext cx="7527926" cy="2484121"/>
          </a:xfrm>
          <a:prstGeom prst="rect">
            <a:avLst/>
          </a:prstGeom>
        </p:spPr>
        <p:txBody>
          <a:bodyPr/>
          <a:lstStyle>
            <a:lvl1pPr marL="266700" marR="0" indent="-2667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a:lvl1pPr>
            <a:lvl2pPr marL="714375" indent="-257175">
              <a:buClrTx/>
              <a:buFont typeface="Symbol" panose="05050102010706020507" pitchFamily="18" charset="2"/>
              <a:buChar char="-"/>
              <a:defRPr sz="1600" baseline="0">
                <a:solidFill>
                  <a:schemeClr val="tx1"/>
                </a:solidFill>
              </a:defRPr>
            </a:lvl2pPr>
            <a:lvl3pPr>
              <a:buClrTx/>
              <a:defRPr sz="1600">
                <a:solidFill>
                  <a:schemeClr val="tx1"/>
                </a:solidFill>
              </a:defRPr>
            </a:lvl3pPr>
          </a:lstStyle>
          <a:p>
            <a:pPr lvl="0"/>
            <a:r>
              <a:rPr lang="de-CH"/>
              <a:t>Grundschrift mit Aufzählung, Arial normal, 16 Punkt</a:t>
            </a:r>
          </a:p>
          <a:p>
            <a:pPr lvl="1"/>
            <a:r>
              <a:rPr lang="de-CH"/>
              <a:t>Ebene zwei, 16 Punkt</a:t>
            </a:r>
          </a:p>
          <a:p>
            <a:pPr lvl="2"/>
            <a:endParaRPr lang="de-CH"/>
          </a:p>
        </p:txBody>
      </p:sp>
      <p:sp>
        <p:nvSpPr>
          <p:cNvPr id="14" name="Titel 3"/>
          <p:cNvSpPr>
            <a:spLocks noGrp="1"/>
          </p:cNvSpPr>
          <p:nvPr>
            <p:ph type="title" hasCustomPrompt="1"/>
          </p:nvPr>
        </p:nvSpPr>
        <p:spPr>
          <a:xfrm>
            <a:off x="1186180" y="185710"/>
            <a:ext cx="7516008" cy="708082"/>
          </a:xfrm>
          <a:prstGeom prst="rect">
            <a:avLst/>
          </a:prstGeom>
        </p:spPr>
        <p:txBody>
          <a:bodyPr/>
          <a:lstStyle>
            <a:lvl1pPr>
              <a:defRPr sz="3200" b="0"/>
            </a:lvl1pPr>
          </a:lstStyle>
          <a:p>
            <a:r>
              <a:rPr lang="de-DE"/>
              <a:t>Titel, Arial, normal, 32 Punkt</a:t>
            </a:r>
          </a:p>
        </p:txBody>
      </p:sp>
      <p:pic>
        <p:nvPicPr>
          <p:cNvPr id="7" name="Picture 44" descr="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6832" y="374457"/>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030901"/>
      </p:ext>
    </p:extLst>
  </p:cSld>
  <p:clrMapOvr>
    <a:masterClrMapping/>
  </p:clrMapOvr>
  <p:extLst>
    <p:ext uri="{DCECCB84-F9BA-43D5-87BE-67443E8EF086}">
      <p15:sldGuideLst xmlns:p15="http://schemas.microsoft.com/office/powerpoint/2012/main">
        <p15:guide id="1" orient="horz" pos="2958">
          <p15:clr>
            <a:srgbClr val="FBAE40"/>
          </p15:clr>
        </p15:guide>
        <p15:guide id="2"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ohne Bild mit Unter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287" y="2216974"/>
            <a:ext cx="8353425" cy="415498"/>
          </a:xfrm>
        </p:spPr>
        <p:txBody>
          <a:bodyPr anchor="b"/>
          <a:lstStyle>
            <a:lvl1pPr algn="ctr">
              <a:defRPr sz="3000"/>
            </a:lvl1pPr>
          </a:lstStyle>
          <a:p>
            <a:r>
              <a:rPr lang="de-DE" dirty="0"/>
              <a:t>Titel durch Klicken bearbeiten</a:t>
            </a:r>
            <a:endParaRPr lang="en-US" dirty="0"/>
          </a:p>
        </p:txBody>
      </p:sp>
      <p:sp>
        <p:nvSpPr>
          <p:cNvPr id="3" name="Subtitle 2"/>
          <p:cNvSpPr>
            <a:spLocks noGrp="1"/>
          </p:cNvSpPr>
          <p:nvPr>
            <p:ph type="subTitle" idx="1" hasCustomPrompt="1"/>
          </p:nvPr>
        </p:nvSpPr>
        <p:spPr>
          <a:xfrm>
            <a:off x="1143000" y="2701528"/>
            <a:ext cx="6858000" cy="1814910"/>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Untertitelmasters durch Klicken bearbeiten</a:t>
            </a:r>
            <a:endParaRPr lang="en-US" dirty="0"/>
          </a:p>
        </p:txBody>
      </p:sp>
      <p:sp>
        <p:nvSpPr>
          <p:cNvPr id="9" name="Datumsplatzhalter 8"/>
          <p:cNvSpPr>
            <a:spLocks noGrp="1"/>
          </p:cNvSpPr>
          <p:nvPr>
            <p:ph type="dt" sz="half" idx="10"/>
          </p:nvPr>
        </p:nvSpPr>
        <p:spPr>
          <a:xfrm>
            <a:off x="542166" y="4739302"/>
            <a:ext cx="2143884" cy="274637"/>
          </a:xfrm>
          <a:prstGeom prst="rect">
            <a:avLst/>
          </a:prstGeom>
        </p:spPr>
        <p:txBody>
          <a:bodyPr/>
          <a:lstStyle/>
          <a:p>
            <a:endParaRPr lang="de-DE"/>
          </a:p>
        </p:txBody>
      </p:sp>
      <p:sp>
        <p:nvSpPr>
          <p:cNvPr id="10" name="Fußzeilenplatzhalter 9"/>
          <p:cNvSpPr>
            <a:spLocks noGrp="1"/>
          </p:cNvSpPr>
          <p:nvPr>
            <p:ph type="ftr" sz="quarter" idx="11"/>
          </p:nvPr>
        </p:nvSpPr>
        <p:spPr>
          <a:xfrm>
            <a:off x="3262312" y="4739302"/>
            <a:ext cx="5413375" cy="274637"/>
          </a:xfrm>
          <a:prstGeom prst="rect">
            <a:avLst/>
          </a:prstGeom>
        </p:spPr>
        <p:txBody>
          <a:bodyPr/>
          <a:lstStyle/>
          <a:p>
            <a:endParaRPr lang="de-DE" dirty="0"/>
          </a:p>
        </p:txBody>
      </p:sp>
    </p:spTree>
    <p:extLst>
      <p:ext uri="{BB962C8B-B14F-4D97-AF65-F5344CB8AC3E}">
        <p14:creationId xmlns:p14="http://schemas.microsoft.com/office/powerpoint/2010/main" val="3370329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st page">
    <p:spTree>
      <p:nvGrpSpPr>
        <p:cNvPr id="1" name=""/>
        <p:cNvGrpSpPr/>
        <p:nvPr/>
      </p:nvGrpSpPr>
      <p:grpSpPr>
        <a:xfrm>
          <a:off x="0" y="0"/>
          <a:ext cx="0" cy="0"/>
          <a:chOff x="0" y="0"/>
          <a:chExt cx="0" cy="0"/>
        </a:xfrm>
      </p:grpSpPr>
      <p:sp>
        <p:nvSpPr>
          <p:cNvPr id="13" name="Rechteck 12"/>
          <p:cNvSpPr/>
          <p:nvPr userDrawn="1"/>
        </p:nvSpPr>
        <p:spPr>
          <a:xfrm>
            <a:off x="1290227" y="3001610"/>
            <a:ext cx="2284015"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err="1">
                <a:solidFill>
                  <a:srgbClr val="000000"/>
                </a:solidFill>
                <a:latin typeface="Arial" charset="0"/>
              </a:rPr>
              <a:t>MeteoSvizzera</a:t>
            </a:r>
            <a:endParaRPr lang="de-DE" sz="1400">
              <a:solidFill>
                <a:srgbClr val="000000"/>
              </a:solidFill>
              <a:latin typeface="Arial" charset="0"/>
            </a:endParaRPr>
          </a:p>
          <a:p>
            <a:pPr defTabSz="914400" eaLnBrk="0" fontAlgn="base" hangingPunct="0">
              <a:spcBef>
                <a:spcPct val="0"/>
              </a:spcBef>
              <a:spcAft>
                <a:spcPct val="0"/>
              </a:spcAft>
            </a:pPr>
            <a:r>
              <a:rPr lang="de-DE" sz="1400">
                <a:solidFill>
                  <a:srgbClr val="000000"/>
                </a:solidFill>
                <a:latin typeface="Arial" charset="0"/>
              </a:rPr>
              <a:t>Via ai Monti 146</a:t>
            </a:r>
          </a:p>
          <a:p>
            <a:pPr defTabSz="914400" eaLnBrk="0" fontAlgn="base" hangingPunct="0">
              <a:spcBef>
                <a:spcPct val="0"/>
              </a:spcBef>
              <a:spcAft>
                <a:spcPct val="0"/>
              </a:spcAft>
            </a:pPr>
            <a:r>
              <a:rPr lang="de-DE" sz="1400">
                <a:solidFill>
                  <a:srgbClr val="000000"/>
                </a:solidFill>
                <a:latin typeface="Arial" charset="0"/>
              </a:rPr>
              <a:t>CH-6605 Locarno-Monti</a:t>
            </a:r>
          </a:p>
          <a:p>
            <a:pPr defTabSz="914400" eaLnBrk="0" fontAlgn="base" hangingPunct="0">
              <a:spcBef>
                <a:spcPct val="0"/>
              </a:spcBef>
              <a:spcAft>
                <a:spcPct val="0"/>
              </a:spcAft>
            </a:pPr>
            <a:r>
              <a:rPr lang="de-DE" sz="1400">
                <a:solidFill>
                  <a:srgbClr val="000000"/>
                </a:solidFill>
                <a:latin typeface="Arial" charset="0"/>
              </a:rPr>
              <a:t>T +41 58 460 92 22</a:t>
            </a:r>
          </a:p>
          <a:p>
            <a:pPr defTabSz="914400" eaLnBrk="0" fontAlgn="base" hangingPunct="0">
              <a:spcBef>
                <a:spcPct val="0"/>
              </a:spcBef>
              <a:spcAft>
                <a:spcPct val="0"/>
              </a:spcAft>
            </a:pPr>
            <a:r>
              <a:rPr lang="de-DE" sz="1400" err="1">
                <a:solidFill>
                  <a:srgbClr val="000000"/>
                </a:solidFill>
                <a:latin typeface="Arial" charset="0"/>
              </a:rPr>
              <a:t>www.meteosvizzera.ch</a:t>
            </a:r>
            <a:endParaRPr lang="de-DE" sz="1400">
              <a:solidFill>
                <a:srgbClr val="000000"/>
              </a:solidFill>
              <a:latin typeface="Arial" charset="0"/>
            </a:endParaRPr>
          </a:p>
        </p:txBody>
      </p:sp>
      <p:sp>
        <p:nvSpPr>
          <p:cNvPr id="15" name="Rechteck 14"/>
          <p:cNvSpPr/>
          <p:nvPr userDrawn="1"/>
        </p:nvSpPr>
        <p:spPr>
          <a:xfrm>
            <a:off x="4014378" y="3001610"/>
            <a:ext cx="2005422"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err="1">
                <a:solidFill>
                  <a:srgbClr val="000000"/>
                </a:solidFill>
                <a:latin typeface="Arial" charset="0"/>
              </a:rPr>
              <a:t>MétéoSuisse</a:t>
            </a:r>
            <a:endParaRPr lang="de-DE" sz="1400">
              <a:solidFill>
                <a:srgbClr val="000000"/>
              </a:solidFill>
              <a:latin typeface="Arial" charset="0"/>
            </a:endParaRPr>
          </a:p>
          <a:p>
            <a:pPr defTabSz="914400" eaLnBrk="0" fontAlgn="base" hangingPunct="0">
              <a:spcBef>
                <a:spcPct val="0"/>
              </a:spcBef>
              <a:spcAft>
                <a:spcPct val="0"/>
              </a:spcAft>
            </a:pPr>
            <a:r>
              <a:rPr lang="de-DE" sz="1400">
                <a:solidFill>
                  <a:srgbClr val="000000"/>
                </a:solidFill>
                <a:latin typeface="Arial" charset="0"/>
              </a:rPr>
              <a:t>7bis, </a:t>
            </a:r>
            <a:r>
              <a:rPr lang="de-DE" sz="1400" err="1">
                <a:solidFill>
                  <a:srgbClr val="000000"/>
                </a:solidFill>
                <a:latin typeface="Arial" charset="0"/>
              </a:rPr>
              <a:t>av</a:t>
            </a:r>
            <a:r>
              <a:rPr lang="de-DE" sz="1400">
                <a:solidFill>
                  <a:srgbClr val="000000"/>
                </a:solidFill>
                <a:latin typeface="Arial" charset="0"/>
              </a:rPr>
              <a:t>. de la </a:t>
            </a:r>
            <a:r>
              <a:rPr lang="de-DE" sz="1400" err="1">
                <a:solidFill>
                  <a:srgbClr val="000000"/>
                </a:solidFill>
                <a:latin typeface="Arial" charset="0"/>
              </a:rPr>
              <a:t>Paix</a:t>
            </a:r>
            <a:endParaRPr lang="de-DE" sz="1400">
              <a:solidFill>
                <a:srgbClr val="000000"/>
              </a:solidFill>
              <a:latin typeface="Arial" charset="0"/>
            </a:endParaRPr>
          </a:p>
          <a:p>
            <a:pPr defTabSz="914400" eaLnBrk="0" fontAlgn="base" hangingPunct="0">
              <a:spcBef>
                <a:spcPct val="0"/>
              </a:spcBef>
              <a:spcAft>
                <a:spcPct val="0"/>
              </a:spcAft>
            </a:pPr>
            <a:r>
              <a:rPr lang="fr-FR" sz="1400">
                <a:solidFill>
                  <a:srgbClr val="000000"/>
                </a:solidFill>
                <a:latin typeface="Arial" charset="0"/>
              </a:rPr>
              <a:t>CH-1211 Genève 2</a:t>
            </a:r>
          </a:p>
          <a:p>
            <a:pPr defTabSz="914400" eaLnBrk="0" fontAlgn="base" hangingPunct="0">
              <a:spcBef>
                <a:spcPct val="0"/>
              </a:spcBef>
              <a:spcAft>
                <a:spcPct val="0"/>
              </a:spcAft>
            </a:pPr>
            <a:r>
              <a:rPr lang="fr-FR" sz="1400">
                <a:solidFill>
                  <a:srgbClr val="000000"/>
                </a:solidFill>
                <a:latin typeface="Arial" charset="0"/>
              </a:rPr>
              <a:t>T +41 58 460 98 88</a:t>
            </a:r>
          </a:p>
          <a:p>
            <a:pPr defTabSz="914400" eaLnBrk="0" fontAlgn="base" hangingPunct="0">
              <a:spcBef>
                <a:spcPct val="0"/>
              </a:spcBef>
              <a:spcAft>
                <a:spcPct val="0"/>
              </a:spcAft>
            </a:pPr>
            <a:r>
              <a:rPr lang="fr-FR" sz="1400" err="1">
                <a:solidFill>
                  <a:srgbClr val="000000"/>
                </a:solidFill>
                <a:latin typeface="Arial" charset="0"/>
              </a:rPr>
              <a:t>www.meteosuisse.ch</a:t>
            </a:r>
            <a:endParaRPr lang="de-DE" sz="1400">
              <a:solidFill>
                <a:srgbClr val="000000"/>
              </a:solidFill>
              <a:latin typeface="Arial" charset="0"/>
            </a:endParaRPr>
          </a:p>
        </p:txBody>
      </p:sp>
      <p:sp>
        <p:nvSpPr>
          <p:cNvPr id="16" name="Rechteck 15"/>
          <p:cNvSpPr/>
          <p:nvPr userDrawn="1"/>
        </p:nvSpPr>
        <p:spPr>
          <a:xfrm>
            <a:off x="6484528" y="3001610"/>
            <a:ext cx="2102930"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err="1">
                <a:solidFill>
                  <a:srgbClr val="000000"/>
                </a:solidFill>
                <a:latin typeface="Arial" charset="0"/>
              </a:rPr>
              <a:t>MétéoSuisse</a:t>
            </a:r>
            <a:endParaRPr lang="de-DE" sz="1400">
              <a:solidFill>
                <a:srgbClr val="000000"/>
              </a:solidFill>
              <a:latin typeface="Arial" charset="0"/>
            </a:endParaRPr>
          </a:p>
          <a:p>
            <a:pPr defTabSz="914400" eaLnBrk="0" fontAlgn="base" hangingPunct="0">
              <a:spcBef>
                <a:spcPct val="0"/>
              </a:spcBef>
              <a:spcAft>
                <a:spcPct val="0"/>
              </a:spcAft>
            </a:pPr>
            <a:r>
              <a:rPr lang="de-DE" sz="1400" err="1">
                <a:solidFill>
                  <a:srgbClr val="000000"/>
                </a:solidFill>
                <a:latin typeface="Arial" charset="0"/>
              </a:rPr>
              <a:t>Chemin</a:t>
            </a:r>
            <a:r>
              <a:rPr lang="de-DE" sz="1400">
                <a:solidFill>
                  <a:srgbClr val="000000"/>
                </a:solidFill>
                <a:latin typeface="Arial" charset="0"/>
              </a:rPr>
              <a:t> de </a:t>
            </a:r>
            <a:r>
              <a:rPr lang="de-DE" sz="1400" err="1">
                <a:solidFill>
                  <a:srgbClr val="000000"/>
                </a:solidFill>
                <a:latin typeface="Arial" charset="0"/>
              </a:rPr>
              <a:t>l‘Aérologie</a:t>
            </a:r>
            <a:endParaRPr lang="de-DE" sz="1400">
              <a:solidFill>
                <a:srgbClr val="000000"/>
              </a:solidFill>
              <a:latin typeface="Arial" charset="0"/>
            </a:endParaRPr>
          </a:p>
          <a:p>
            <a:pPr defTabSz="914400" eaLnBrk="0" fontAlgn="base" hangingPunct="0">
              <a:spcBef>
                <a:spcPct val="0"/>
              </a:spcBef>
              <a:spcAft>
                <a:spcPct val="0"/>
              </a:spcAft>
            </a:pPr>
            <a:r>
              <a:rPr lang="de-DE" sz="1400">
                <a:solidFill>
                  <a:srgbClr val="000000"/>
                </a:solidFill>
                <a:latin typeface="Arial" charset="0"/>
              </a:rPr>
              <a:t>CH-1530 Payerne</a:t>
            </a:r>
          </a:p>
          <a:p>
            <a:pPr defTabSz="914400" eaLnBrk="0" fontAlgn="base" hangingPunct="0">
              <a:spcBef>
                <a:spcPct val="0"/>
              </a:spcBef>
              <a:spcAft>
                <a:spcPct val="0"/>
              </a:spcAft>
            </a:pPr>
            <a:r>
              <a:rPr lang="de-DE" sz="1400">
                <a:solidFill>
                  <a:srgbClr val="000000"/>
                </a:solidFill>
                <a:latin typeface="Arial" charset="0"/>
              </a:rPr>
              <a:t>T +41 58 460 94 44</a:t>
            </a:r>
          </a:p>
          <a:p>
            <a:pPr defTabSz="914400" eaLnBrk="0" fontAlgn="base" hangingPunct="0">
              <a:spcBef>
                <a:spcPct val="0"/>
              </a:spcBef>
              <a:spcAft>
                <a:spcPct val="0"/>
              </a:spcAft>
            </a:pPr>
            <a:r>
              <a:rPr lang="de-DE" sz="1400" err="1">
                <a:solidFill>
                  <a:srgbClr val="000000"/>
                </a:solidFill>
                <a:latin typeface="Arial" charset="0"/>
              </a:rPr>
              <a:t>www.meteosuisse.ch</a:t>
            </a:r>
            <a:endParaRPr lang="de-DE" sz="1400">
              <a:solidFill>
                <a:srgbClr val="000000"/>
              </a:solidFill>
              <a:latin typeface="Arial" charset="0"/>
            </a:endParaRPr>
          </a:p>
        </p:txBody>
      </p:sp>
      <p:sp>
        <p:nvSpPr>
          <p:cNvPr id="20" name="Rechteck 19"/>
          <p:cNvSpPr/>
          <p:nvPr userDrawn="1"/>
        </p:nvSpPr>
        <p:spPr>
          <a:xfrm>
            <a:off x="1277766" y="1217260"/>
            <a:ext cx="3441290" cy="1231106"/>
          </a:xfrm>
          <a:prstGeom prst="rect">
            <a:avLst/>
          </a:prstGeom>
        </p:spPr>
        <p:txBody>
          <a:bodyPr wrap="square" lIns="0" tIns="0" rIns="0" bIns="0">
            <a:spAutoFit/>
          </a:bodyPr>
          <a:lstStyle/>
          <a:p>
            <a:pPr defTabSz="914400" eaLnBrk="0" fontAlgn="base" hangingPunct="0">
              <a:spcBef>
                <a:spcPct val="0"/>
              </a:spcBef>
              <a:spcAft>
                <a:spcPct val="0"/>
              </a:spcAft>
            </a:pPr>
            <a:r>
              <a:rPr lang="de-DE" sz="1600" b="1" err="1">
                <a:solidFill>
                  <a:srgbClr val="000000"/>
                </a:solidFill>
                <a:latin typeface="Arial" charset="0"/>
              </a:rPr>
              <a:t>MeteoSchweiz</a:t>
            </a:r>
            <a:r>
              <a:rPr lang="de-DE" sz="1600" b="1">
                <a:solidFill>
                  <a:srgbClr val="000000"/>
                </a:solidFill>
                <a:latin typeface="Arial" charset="0"/>
              </a:rPr>
              <a:t> </a:t>
            </a:r>
          </a:p>
          <a:p>
            <a:pPr defTabSz="914400" eaLnBrk="0" fontAlgn="base" hangingPunct="0">
              <a:spcBef>
                <a:spcPct val="0"/>
              </a:spcBef>
              <a:spcAft>
                <a:spcPct val="0"/>
              </a:spcAft>
            </a:pPr>
            <a:r>
              <a:rPr lang="de-DE" sz="1600">
                <a:solidFill>
                  <a:srgbClr val="000000"/>
                </a:solidFill>
                <a:latin typeface="Arial" charset="0"/>
              </a:rPr>
              <a:t>Operation Center 1 </a:t>
            </a:r>
          </a:p>
          <a:p>
            <a:pPr defTabSz="914400" eaLnBrk="0" fontAlgn="base" hangingPunct="0">
              <a:spcBef>
                <a:spcPct val="0"/>
              </a:spcBef>
              <a:spcAft>
                <a:spcPct val="0"/>
              </a:spcAft>
            </a:pPr>
            <a:r>
              <a:rPr lang="de-DE" sz="1600">
                <a:solidFill>
                  <a:srgbClr val="000000"/>
                </a:solidFill>
                <a:latin typeface="Arial" charset="0"/>
              </a:rPr>
              <a:t>CH-8058 Zürich-Flughafen </a:t>
            </a:r>
          </a:p>
          <a:p>
            <a:pPr defTabSz="914400" eaLnBrk="0" fontAlgn="base" hangingPunct="0">
              <a:spcBef>
                <a:spcPct val="0"/>
              </a:spcBef>
              <a:spcAft>
                <a:spcPct val="0"/>
              </a:spcAft>
            </a:pPr>
            <a:r>
              <a:rPr lang="de-DE" sz="1600">
                <a:solidFill>
                  <a:srgbClr val="000000"/>
                </a:solidFill>
                <a:latin typeface="Arial" charset="0"/>
              </a:rPr>
              <a:t>T +41 58 460 91 11 www.meteoschweiz.ch</a:t>
            </a:r>
          </a:p>
        </p:txBody>
      </p:sp>
      <p:grpSp>
        <p:nvGrpSpPr>
          <p:cNvPr id="14" name="Gruppieren 13"/>
          <p:cNvGrpSpPr/>
          <p:nvPr userDrawn="1"/>
        </p:nvGrpSpPr>
        <p:grpSpPr>
          <a:xfrm>
            <a:off x="911188" y="362579"/>
            <a:ext cx="2011958" cy="523875"/>
            <a:chOff x="911188" y="362579"/>
            <a:chExt cx="2011958" cy="523875"/>
          </a:xfrm>
        </p:grpSpPr>
        <p:pic>
          <p:nvPicPr>
            <p:cNvPr id="17"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071" y="378454"/>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descr="Wapp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118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46007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395287" y="864000"/>
            <a:ext cx="8353425" cy="360099"/>
          </a:xfrm>
        </p:spPr>
        <p:txBody>
          <a:bodyPr/>
          <a:lstStyle>
            <a:lvl1pPr>
              <a:defRPr sz="2600"/>
            </a:lvl1pPr>
          </a:lstStyle>
          <a:p>
            <a:r>
              <a:rPr lang="de-DE" dirty="0"/>
              <a:t>Folientitel durch Klicken bearbeiten</a:t>
            </a:r>
          </a:p>
        </p:txBody>
      </p:sp>
      <p:sp>
        <p:nvSpPr>
          <p:cNvPr id="3" name="Content Placeholder 2"/>
          <p:cNvSpPr>
            <a:spLocks noGrp="1"/>
          </p:cNvSpPr>
          <p:nvPr>
            <p:ph idx="1" hasCustomPrompt="1"/>
          </p:nvPr>
        </p:nvSpPr>
        <p:spPr>
          <a:xfrm>
            <a:off x="395287" y="1369219"/>
            <a:ext cx="8353426"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10" name="Fußzeilenplatzhalter"/>
          <p:cNvSpPr>
            <a:spLocks noGrp="1"/>
          </p:cNvSpPr>
          <p:nvPr>
            <p:ph type="ftr" sz="quarter" idx="3"/>
          </p:nvPr>
        </p:nvSpPr>
        <p:spPr>
          <a:xfrm>
            <a:off x="2011678" y="4739302"/>
            <a:ext cx="4137451" cy="274637"/>
          </a:xfrm>
          <a:prstGeom prst="rect">
            <a:avLst/>
          </a:prstGeom>
        </p:spPr>
        <p:txBody>
          <a:bodyPr vert="horz" lIns="91440" tIns="14400" rIns="91440" bIns="0" rtlCol="0" anchor="ctr"/>
          <a:lstStyle>
            <a:lvl1pPr algn="ctr">
              <a:defRPr sz="1000">
                <a:solidFill>
                  <a:srgbClr val="2D4B9B"/>
                </a:solidFill>
              </a:defRPr>
            </a:lvl1pPr>
          </a:lstStyle>
          <a:p>
            <a:r>
              <a:rPr lang="de-DE" dirty="0"/>
              <a:t>COSMO </a:t>
            </a:r>
            <a:r>
              <a:rPr lang="de-DE" dirty="0" err="1"/>
              <a:t>consortium</a:t>
            </a:r>
            <a:r>
              <a:rPr lang="de-DE" dirty="0"/>
              <a:t> / KENDA</a:t>
            </a:r>
          </a:p>
          <a:p>
            <a:r>
              <a:rPr lang="de-DE" dirty="0"/>
              <a:t>Obs-SET 2022</a:t>
            </a:r>
          </a:p>
        </p:txBody>
      </p:sp>
    </p:spTree>
    <p:extLst>
      <p:ext uri="{BB962C8B-B14F-4D97-AF65-F5344CB8AC3E}">
        <p14:creationId xmlns:p14="http://schemas.microsoft.com/office/powerpoint/2010/main" val="381565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8353426" cy="3147219"/>
          </a:xfrm>
          <a:prstGeom prst="rect">
            <a:avLst/>
          </a:prstGeom>
        </p:spPr>
        <p:txBody>
          <a:bodyPr numCol="2">
            <a:normAutofit/>
          </a:bodyPr>
          <a:lstStyle>
            <a:lvl1pPr>
              <a:defRPr sz="1800"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zweispaltig eingeben. </a:t>
            </a:r>
          </a:p>
        </p:txBody>
      </p:sp>
      <p:sp>
        <p:nvSpPr>
          <p:cNvPr id="7" name="Datumsplatzhalter 6"/>
          <p:cNvSpPr>
            <a:spLocks noGrp="1"/>
          </p:cNvSpPr>
          <p:nvPr>
            <p:ph type="dt" sz="half" idx="10"/>
          </p:nvPr>
        </p:nvSpPr>
        <p:spPr>
          <a:xfrm>
            <a:off x="542166" y="4739302"/>
            <a:ext cx="2143884" cy="274637"/>
          </a:xfrm>
          <a:prstGeom prst="rect">
            <a:avLst/>
          </a:prstGeom>
        </p:spPr>
        <p:txBody>
          <a:bodyPr/>
          <a:lstStyle/>
          <a:p>
            <a:endParaRPr lang="de-DE"/>
          </a:p>
        </p:txBody>
      </p:sp>
      <p:sp>
        <p:nvSpPr>
          <p:cNvPr id="8" name="Fußzeilenplatzhalter 7"/>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218230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m. Rasterbalken">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395287" y="864000"/>
            <a:ext cx="7560713" cy="360099"/>
          </a:xfrm>
        </p:spPr>
        <p:txBody>
          <a:bodyPr/>
          <a:lstStyle>
            <a:lvl1pPr>
              <a:defRPr sz="2600"/>
            </a:lvl1pPr>
          </a:lstStyle>
          <a:p>
            <a:r>
              <a:rPr lang="de-DE" dirty="0"/>
              <a:t>Folientitel durch Klicken bearbeiten</a:t>
            </a:r>
          </a:p>
        </p:txBody>
      </p:sp>
      <p:sp>
        <p:nvSpPr>
          <p:cNvPr id="3" name="Content Placeholder 2"/>
          <p:cNvSpPr>
            <a:spLocks noGrp="1"/>
          </p:cNvSpPr>
          <p:nvPr>
            <p:ph idx="1" hasCustomPrompt="1"/>
          </p:nvPr>
        </p:nvSpPr>
        <p:spPr>
          <a:xfrm>
            <a:off x="395287" y="1369219"/>
            <a:ext cx="756071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7" name="Datumsplatzhalter 6"/>
          <p:cNvSpPr>
            <a:spLocks noGrp="1"/>
          </p:cNvSpPr>
          <p:nvPr>
            <p:ph type="dt" sz="half" idx="10"/>
          </p:nvPr>
        </p:nvSpPr>
        <p:spPr>
          <a:xfrm>
            <a:off x="542166" y="4739302"/>
            <a:ext cx="2143884" cy="274637"/>
          </a:xfrm>
          <a:prstGeom prst="rect">
            <a:avLst/>
          </a:prstGeom>
        </p:spPr>
        <p:txBody>
          <a:bodyPr/>
          <a:lstStyle/>
          <a:p>
            <a:endParaRPr lang="de-DE"/>
          </a:p>
        </p:txBody>
      </p:sp>
      <p:sp>
        <p:nvSpPr>
          <p:cNvPr id="8" name="Fußzeilenplatzhalter 7"/>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pic>
        <p:nvPicPr>
          <p:cNvPr id="10" name="Schmuckbild" descr="Ein breiter Balken am rechten Rand der Präsentation, der von oben nach unten aus Linien aufgebaut ist. Oben sind die Linien hellblau und verlaufen dann nach unten hin nach Weiß. " title="Schmuckbild Rasterbalk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000" y="864000"/>
            <a:ext cx="1047872" cy="36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96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mit Kernaussag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8353426" cy="2440781"/>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de-DE" dirty="0"/>
              <a:t>Inhalt durch klicken auf ein Symbol einfügen oder Text eingeben. </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platzhalter 3"/>
          <p:cNvSpPr>
            <a:spLocks noGrp="1"/>
          </p:cNvSpPr>
          <p:nvPr>
            <p:ph type="body" sz="quarter" idx="13" hasCustomPrompt="1"/>
          </p:nvPr>
        </p:nvSpPr>
        <p:spPr>
          <a:xfrm>
            <a:off x="395287" y="3810000"/>
            <a:ext cx="8353425" cy="720000"/>
          </a:xfrm>
          <a:solidFill>
            <a:schemeClr val="tx1"/>
          </a:solidFill>
        </p:spPr>
        <p:txBody>
          <a:bodyPr anchor="ctr" anchorCtr="0">
            <a:normAutofit/>
          </a:bodyPr>
          <a:lstStyle>
            <a:lvl1pPr marL="0" indent="0" algn="ctr">
              <a:buFontTx/>
              <a:buNone/>
              <a:defRPr sz="1800">
                <a:solidFill>
                  <a:schemeClr val="bg1"/>
                </a:solidFill>
              </a:defRPr>
            </a:lvl1pPr>
          </a:lstStyle>
          <a:p>
            <a:pPr lvl="0"/>
            <a:r>
              <a:rPr lang="de-DE" dirty="0"/>
              <a:t>Setzen Sie hier ein Fazit oder die Kernaussage der Folie ein.</a:t>
            </a:r>
          </a:p>
        </p:txBody>
      </p:sp>
      <p:sp>
        <p:nvSpPr>
          <p:cNvPr id="7" name="Datumsplatzhalter 6"/>
          <p:cNvSpPr>
            <a:spLocks noGrp="1"/>
          </p:cNvSpPr>
          <p:nvPr>
            <p:ph type="dt" sz="half" idx="10"/>
          </p:nvPr>
        </p:nvSpPr>
        <p:spPr>
          <a:xfrm>
            <a:off x="542166" y="4739302"/>
            <a:ext cx="2143884" cy="274637"/>
          </a:xfrm>
          <a:prstGeom prst="rect">
            <a:avLst/>
          </a:prstGeom>
        </p:spPr>
        <p:txBody>
          <a:bodyPr/>
          <a:lstStyle/>
          <a:p>
            <a:endParaRPr lang="de-DE"/>
          </a:p>
        </p:txBody>
      </p:sp>
      <p:sp>
        <p:nvSpPr>
          <p:cNvPr id="8" name="Fußzeilenplatzhalter 7"/>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337733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sz="half" idx="1" hasCustomPrompt="1"/>
          </p:nvPr>
        </p:nvSpPr>
        <p:spPr>
          <a:xfrm>
            <a:off x="395289" y="1369219"/>
            <a:ext cx="4119562"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4" name="Content Placeholder 3"/>
          <p:cNvSpPr>
            <a:spLocks noGrp="1"/>
          </p:cNvSpPr>
          <p:nvPr>
            <p:ph sz="half" idx="2" hasCustomPrompt="1"/>
          </p:nvPr>
        </p:nvSpPr>
        <p:spPr>
          <a:xfrm>
            <a:off x="4629149" y="1369219"/>
            <a:ext cx="411956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6" name="Datumsplatzhalter 5"/>
          <p:cNvSpPr>
            <a:spLocks noGrp="1"/>
          </p:cNvSpPr>
          <p:nvPr>
            <p:ph type="dt" sz="half" idx="10"/>
          </p:nvPr>
        </p:nvSpPr>
        <p:spPr>
          <a:xfrm>
            <a:off x="542166" y="4739302"/>
            <a:ext cx="2143884" cy="274637"/>
          </a:xfrm>
          <a:prstGeom prst="rect">
            <a:avLst/>
          </a:prstGeom>
        </p:spPr>
        <p:txBody>
          <a:bodyPr/>
          <a:lstStyle/>
          <a:p>
            <a:endParaRPr lang="de-DE"/>
          </a:p>
        </p:txBody>
      </p:sp>
      <p:sp>
        <p:nvSpPr>
          <p:cNvPr id="8" name="Fußzeilenplatzhalter 7"/>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219385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zwei Inhalte">
    <p:spTree>
      <p:nvGrpSpPr>
        <p:cNvPr id="1" name=""/>
        <p:cNvGrpSpPr/>
        <p:nvPr/>
      </p:nvGrpSpPr>
      <p:grpSpPr>
        <a:xfrm>
          <a:off x="0" y="0"/>
          <a:ext cx="0" cy="0"/>
          <a:chOff x="0" y="0"/>
          <a:chExt cx="0" cy="0"/>
        </a:xfrm>
      </p:grpSpPr>
      <p:sp>
        <p:nvSpPr>
          <p:cNvPr id="5" name="Vergleich 1"/>
          <p:cNvSpPr>
            <a:spLocks noGrp="1"/>
          </p:cNvSpPr>
          <p:nvPr>
            <p:ph type="title" hasCustomPrompt="1"/>
          </p:nvPr>
        </p:nvSpPr>
        <p:spPr>
          <a:xfrm>
            <a:off x="395287" y="864000"/>
            <a:ext cx="4176713" cy="360099"/>
          </a:xfrm>
        </p:spPr>
        <p:txBody>
          <a:bodyPr/>
          <a:lstStyle>
            <a:lvl1pPr>
              <a:defRPr/>
            </a:lvl1pPr>
          </a:lstStyle>
          <a:p>
            <a:r>
              <a:rPr lang="de-DE" dirty="0"/>
              <a:t>Vergleich 1</a:t>
            </a:r>
          </a:p>
        </p:txBody>
      </p:sp>
      <p:sp>
        <p:nvSpPr>
          <p:cNvPr id="3" name="Inhalt 1"/>
          <p:cNvSpPr>
            <a:spLocks noGrp="1"/>
          </p:cNvSpPr>
          <p:nvPr>
            <p:ph sz="half" idx="1" hasCustomPrompt="1"/>
          </p:nvPr>
        </p:nvSpPr>
        <p:spPr>
          <a:xfrm>
            <a:off x="395289" y="1369219"/>
            <a:ext cx="4119562"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10" name="Vergleich 2"/>
          <p:cNvSpPr>
            <a:spLocks noGrp="1"/>
          </p:cNvSpPr>
          <p:nvPr>
            <p:ph type="body" sz="quarter" idx="3" hasCustomPrompt="1"/>
          </p:nvPr>
        </p:nvSpPr>
        <p:spPr>
          <a:xfrm>
            <a:off x="4629150" y="864000"/>
            <a:ext cx="4118400" cy="360000"/>
          </a:xfrm>
          <a:prstGeom prst="rect">
            <a:avLst/>
          </a:prstGeom>
        </p:spPr>
        <p:txBody>
          <a:bodyPr tIns="0" bIns="0" anchor="t" anchorCtr="0">
            <a:noAutofit/>
          </a:bodyPr>
          <a:lstStyle>
            <a:lvl1pPr marL="0" indent="0" algn="l" defTabSz="685800" rtl="0" eaLnBrk="1" latinLnBrk="0" hangingPunct="1">
              <a:lnSpc>
                <a:spcPct val="90000"/>
              </a:lnSpc>
              <a:spcBef>
                <a:spcPct val="0"/>
              </a:spcBef>
              <a:buNone/>
              <a:defRPr lang="de-DE" sz="2600" kern="120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Vergleich 2</a:t>
            </a:r>
          </a:p>
        </p:txBody>
      </p:sp>
      <p:sp>
        <p:nvSpPr>
          <p:cNvPr id="4" name="Inhalt 2"/>
          <p:cNvSpPr>
            <a:spLocks noGrp="1"/>
          </p:cNvSpPr>
          <p:nvPr>
            <p:ph sz="half" idx="2" hasCustomPrompt="1"/>
          </p:nvPr>
        </p:nvSpPr>
        <p:spPr>
          <a:xfrm>
            <a:off x="4629149" y="1369219"/>
            <a:ext cx="411956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6" name="Datumsplatzhalter 5"/>
          <p:cNvSpPr>
            <a:spLocks noGrp="1"/>
          </p:cNvSpPr>
          <p:nvPr>
            <p:ph type="dt" sz="half" idx="10"/>
          </p:nvPr>
        </p:nvSpPr>
        <p:spPr>
          <a:xfrm>
            <a:off x="542166" y="4739302"/>
            <a:ext cx="2143884" cy="274637"/>
          </a:xfrm>
          <a:prstGeom prst="rect">
            <a:avLst/>
          </a:prstGeom>
        </p:spPr>
        <p:txBody>
          <a:bodyPr/>
          <a:lstStyle/>
          <a:p>
            <a:endParaRPr lang="de-DE"/>
          </a:p>
        </p:txBody>
      </p:sp>
      <p:sp>
        <p:nvSpPr>
          <p:cNvPr id="8" name="Fußzeilenplatzhalter 7"/>
          <p:cNvSpPr>
            <a:spLocks noGrp="1"/>
          </p:cNvSpPr>
          <p:nvPr>
            <p:ph type="ftr" sz="quarter" idx="11"/>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2"/>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29155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Inhalt u. Überschrift">
    <p:spTree>
      <p:nvGrpSpPr>
        <p:cNvPr id="1" name=""/>
        <p:cNvGrpSpPr/>
        <p:nvPr/>
      </p:nvGrpSpPr>
      <p:grpSpPr>
        <a:xfrm>
          <a:off x="0" y="0"/>
          <a:ext cx="0" cy="0"/>
          <a:chOff x="0" y="0"/>
          <a:chExt cx="0" cy="0"/>
        </a:xfrm>
      </p:grpSpPr>
      <p:sp>
        <p:nvSpPr>
          <p:cNvPr id="7" name="Titel 6"/>
          <p:cNvSpPr>
            <a:spLocks noGrp="1"/>
          </p:cNvSpPr>
          <p:nvPr>
            <p:ph type="title" hasCustomPrompt="1"/>
          </p:nvPr>
        </p:nvSpPr>
        <p:spPr>
          <a:xfrm>
            <a:off x="395288" y="864000"/>
            <a:ext cx="3183732" cy="387798"/>
          </a:xfrm>
        </p:spPr>
        <p:txBody>
          <a:bodyPr/>
          <a:lstStyle/>
          <a:p>
            <a:r>
              <a:rPr lang="de-DE" dirty="0"/>
              <a:t>Folientitel</a:t>
            </a:r>
          </a:p>
        </p:txBody>
      </p:sp>
      <p:sp>
        <p:nvSpPr>
          <p:cNvPr id="11" name="Content Placeholder 2"/>
          <p:cNvSpPr>
            <a:spLocks noGrp="1"/>
          </p:cNvSpPr>
          <p:nvPr>
            <p:ph sz="half" idx="1" hasCustomPrompt="1"/>
          </p:nvPr>
        </p:nvSpPr>
        <p:spPr>
          <a:xfrm>
            <a:off x="395288" y="1543049"/>
            <a:ext cx="3183731" cy="297338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8" name="Bildplatzhalter 6" descr="Schmuckbild ohne inhaltlichen Bezug zum Vortrag." title="Schmuckbild"/>
          <p:cNvSpPr>
            <a:spLocks noGrp="1"/>
          </p:cNvSpPr>
          <p:nvPr>
            <p:ph type="pic" sz="quarter" idx="13"/>
          </p:nvPr>
        </p:nvSpPr>
        <p:spPr>
          <a:xfrm>
            <a:off x="3887390" y="864000"/>
            <a:ext cx="4861323" cy="3652438"/>
          </a:xfrm>
          <a:solidFill>
            <a:schemeClr val="bg2"/>
          </a:solidFill>
        </p:spPr>
        <p:txBody>
          <a:bodyPr anchor="t" anchorCtr="1">
            <a:normAutofit/>
          </a:bodyPr>
          <a:lstStyle>
            <a:lvl1pPr marL="0" indent="0" algn="ctr">
              <a:buFontTx/>
              <a:buNone/>
              <a:defRPr sz="2800" baseline="0">
                <a:solidFill>
                  <a:schemeClr val="tx2"/>
                </a:solidFill>
              </a:defRPr>
            </a:lvl1pPr>
          </a:lstStyle>
          <a:p>
            <a:r>
              <a:rPr lang="de-DE" dirty="0"/>
              <a:t>Bild durch Klicken auf Symbol hinzufügen</a:t>
            </a:r>
          </a:p>
        </p:txBody>
      </p:sp>
      <p:sp>
        <p:nvSpPr>
          <p:cNvPr id="12" name="Textplatzhalter 3"/>
          <p:cNvSpPr>
            <a:spLocks noGrp="1"/>
          </p:cNvSpPr>
          <p:nvPr>
            <p:ph type="body" sz="quarter" idx="18" hasCustomPrompt="1"/>
          </p:nvPr>
        </p:nvSpPr>
        <p:spPr>
          <a:xfrm>
            <a:off x="3887388" y="4259069"/>
            <a:ext cx="4861323" cy="257369"/>
          </a:xfrm>
          <a:solidFill>
            <a:schemeClr val="bg1">
              <a:alpha val="50000"/>
            </a:schemeClr>
          </a:solidFill>
        </p:spPr>
        <p:txBody>
          <a:bodyPr wrap="square" anchor="b" anchorCtr="0">
            <a:spAutoFit/>
          </a:bodyPr>
          <a:lstStyle>
            <a:lvl1pPr marL="0" indent="0" algn="r">
              <a:buNone/>
              <a:defRPr sz="1200">
                <a:solidFill>
                  <a:srgbClr val="000000"/>
                </a:solidFill>
              </a:defRPr>
            </a:lvl1pPr>
          </a:lstStyle>
          <a:p>
            <a:pPr lvl="0"/>
            <a:r>
              <a:rPr lang="de-DE" dirty="0"/>
              <a:t>In diesem Textfeld können Sie die Abbildung kurz erläutern.</a:t>
            </a:r>
          </a:p>
        </p:txBody>
      </p:sp>
      <p:sp>
        <p:nvSpPr>
          <p:cNvPr id="3" name="Datumsplatzhalter 2"/>
          <p:cNvSpPr>
            <a:spLocks noGrp="1"/>
          </p:cNvSpPr>
          <p:nvPr>
            <p:ph type="dt" sz="half" idx="14"/>
          </p:nvPr>
        </p:nvSpPr>
        <p:spPr>
          <a:xfrm>
            <a:off x="542166" y="4739302"/>
            <a:ext cx="2143884" cy="274637"/>
          </a:xfrm>
          <a:prstGeom prst="rect">
            <a:avLst/>
          </a:prstGeom>
        </p:spPr>
        <p:txBody>
          <a:bodyPr/>
          <a:lstStyle/>
          <a:p>
            <a:endParaRPr lang="de-DE"/>
          </a:p>
        </p:txBody>
      </p:sp>
      <p:sp>
        <p:nvSpPr>
          <p:cNvPr id="6" name="Fußzeilenplatzhalter 5"/>
          <p:cNvSpPr>
            <a:spLocks noGrp="1"/>
          </p:cNvSpPr>
          <p:nvPr>
            <p:ph type="ftr" sz="quarter" idx="15"/>
          </p:nvPr>
        </p:nvSpPr>
        <p:spPr>
          <a:xfrm>
            <a:off x="2106268" y="4739302"/>
            <a:ext cx="4567801" cy="274637"/>
          </a:xfrm>
          <a:prstGeom prst="rect">
            <a:avLst/>
          </a:prstGeom>
        </p:spPr>
        <p:txBody>
          <a:bodyPr/>
          <a:lstStyle/>
          <a:p>
            <a:endParaRPr lang="de-DE" dirty="0"/>
          </a:p>
        </p:txBody>
      </p:sp>
      <p:sp>
        <p:nvSpPr>
          <p:cNvPr id="9" name="Foliennummernplatzhalter 8"/>
          <p:cNvSpPr>
            <a:spLocks noGrp="1"/>
          </p:cNvSpPr>
          <p:nvPr>
            <p:ph type="sldNum" sz="quarter" idx="16"/>
          </p:nvPr>
        </p:nvSpPr>
        <p:spPr>
          <a:xfrm>
            <a:off x="8225363" y="4739302"/>
            <a:ext cx="523350" cy="274637"/>
          </a:xfrm>
          <a:prstGeom prst="rect">
            <a:avLst/>
          </a:prstGeom>
        </p:spPr>
        <p:txBody>
          <a:bodyPr/>
          <a:lstStyle/>
          <a:p>
            <a:fld id="{6558FC84-22FA-4F5E-86B7-A7761BE44B02}" type="slidenum">
              <a:rPr lang="de-DE" smtClean="0"/>
              <a:t>‹Nr.›</a:t>
            </a:fld>
            <a:endParaRPr lang="de-DE" dirty="0"/>
          </a:p>
        </p:txBody>
      </p:sp>
    </p:spTree>
    <p:extLst>
      <p:ext uri="{BB962C8B-B14F-4D97-AF65-F5344CB8AC3E}">
        <p14:creationId xmlns:p14="http://schemas.microsoft.com/office/powerpoint/2010/main" val="121135283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8.emf"/><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48">
            <a:extLst>
              <a:ext uri="{FF2B5EF4-FFF2-40B4-BE49-F238E27FC236}">
                <a16:creationId xmlns:a16="http://schemas.microsoft.com/office/drawing/2014/main" id="{2D5DEF15-01B3-4742-86EC-488867F9F384}"/>
              </a:ext>
            </a:extLst>
          </p:cNvPr>
          <p:cNvSpPr>
            <a:spLocks noChangeArrowheads="1"/>
          </p:cNvSpPr>
          <p:nvPr userDrawn="1"/>
        </p:nvSpPr>
        <p:spPr bwMode="auto">
          <a:xfrm>
            <a:off x="893021" y="0"/>
            <a:ext cx="4579526" cy="710053"/>
          </a:xfrm>
          <a:prstGeom prst="rect">
            <a:avLst/>
          </a:prstGeom>
          <a:solidFill>
            <a:srgbClr val="EFF1F7"/>
          </a:solidFill>
          <a:ln>
            <a:noFill/>
          </a:ln>
          <a:effectLst/>
        </p:spPr>
        <p:txBody>
          <a:bodyPr wrap="none" anchor="ctr"/>
          <a:lstStyle>
            <a:lvl1pPr>
              <a:defRPr kumimoji="1" b="1" i="1">
                <a:solidFill>
                  <a:schemeClr val="bg2"/>
                </a:solidFill>
                <a:latin typeface="Arial" charset="0"/>
              </a:defRPr>
            </a:lvl1pPr>
            <a:lvl2pPr marL="742950" indent="-285750">
              <a:defRPr kumimoji="1" b="1" i="1">
                <a:solidFill>
                  <a:schemeClr val="bg2"/>
                </a:solidFill>
                <a:latin typeface="Arial" charset="0"/>
              </a:defRPr>
            </a:lvl2pPr>
            <a:lvl3pPr marL="1143000" indent="-228600">
              <a:defRPr kumimoji="1" b="1" i="1">
                <a:solidFill>
                  <a:schemeClr val="bg2"/>
                </a:solidFill>
                <a:latin typeface="Arial" charset="0"/>
              </a:defRPr>
            </a:lvl3pPr>
            <a:lvl4pPr marL="1600200" indent="-228600">
              <a:defRPr kumimoji="1" b="1" i="1">
                <a:solidFill>
                  <a:schemeClr val="bg2"/>
                </a:solidFill>
                <a:latin typeface="Arial" charset="0"/>
              </a:defRPr>
            </a:lvl4pPr>
            <a:lvl5pPr marL="2057400" indent="-228600">
              <a:defRPr kumimoji="1" b="1" i="1">
                <a:solidFill>
                  <a:schemeClr val="bg2"/>
                </a:solidFill>
                <a:latin typeface="Arial" charset="0"/>
              </a:defRPr>
            </a:lvl5pPr>
            <a:lvl6pPr marL="2514600" indent="-228600" eaLnBrk="0" fontAlgn="base" hangingPunct="0">
              <a:spcBef>
                <a:spcPct val="0"/>
              </a:spcBef>
              <a:spcAft>
                <a:spcPct val="0"/>
              </a:spcAft>
              <a:defRPr kumimoji="1" b="1" i="1">
                <a:solidFill>
                  <a:schemeClr val="bg2"/>
                </a:solidFill>
                <a:latin typeface="Arial" charset="0"/>
              </a:defRPr>
            </a:lvl6pPr>
            <a:lvl7pPr marL="2971800" indent="-228600" eaLnBrk="0" fontAlgn="base" hangingPunct="0">
              <a:spcBef>
                <a:spcPct val="0"/>
              </a:spcBef>
              <a:spcAft>
                <a:spcPct val="0"/>
              </a:spcAft>
              <a:defRPr kumimoji="1" b="1" i="1">
                <a:solidFill>
                  <a:schemeClr val="bg2"/>
                </a:solidFill>
                <a:latin typeface="Arial" charset="0"/>
              </a:defRPr>
            </a:lvl7pPr>
            <a:lvl8pPr marL="3429000" indent="-228600" eaLnBrk="0" fontAlgn="base" hangingPunct="0">
              <a:spcBef>
                <a:spcPct val="0"/>
              </a:spcBef>
              <a:spcAft>
                <a:spcPct val="0"/>
              </a:spcAft>
              <a:defRPr kumimoji="1" b="1" i="1">
                <a:solidFill>
                  <a:schemeClr val="bg2"/>
                </a:solidFill>
                <a:latin typeface="Arial" charset="0"/>
              </a:defRPr>
            </a:lvl8pPr>
            <a:lvl9pPr marL="3886200" indent="-228600" eaLnBrk="0" fontAlgn="base" hangingPunct="0">
              <a:spcBef>
                <a:spcPct val="0"/>
              </a:spcBef>
              <a:spcAft>
                <a:spcPct val="0"/>
              </a:spcAft>
              <a:defRPr kumimoji="1" b="1" i="1">
                <a:solidFill>
                  <a:schemeClr val="bg2"/>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de-DE" altLang="de-DE" sz="1800" b="1" i="1" u="none" strike="noStrike" kern="0" cap="none" spc="0" normalizeH="0" baseline="0" noProof="0">
              <a:ln>
                <a:noFill/>
              </a:ln>
              <a:solidFill>
                <a:srgbClr val="010000"/>
              </a:solidFill>
              <a:effectLst/>
              <a:uLnTx/>
              <a:uFillTx/>
              <a:latin typeface="Arial" charset="0"/>
            </a:endParaRPr>
          </a:p>
        </p:txBody>
      </p:sp>
      <p:sp>
        <p:nvSpPr>
          <p:cNvPr id="21" name="Rectangle 47">
            <a:extLst>
              <a:ext uri="{FF2B5EF4-FFF2-40B4-BE49-F238E27FC236}">
                <a16:creationId xmlns:a16="http://schemas.microsoft.com/office/drawing/2014/main" id="{76D54EFF-7600-4A2A-872A-5658DD839197}"/>
              </a:ext>
            </a:extLst>
          </p:cNvPr>
          <p:cNvSpPr>
            <a:spLocks noChangeArrowheads="1"/>
          </p:cNvSpPr>
          <p:nvPr userDrawn="1"/>
        </p:nvSpPr>
        <p:spPr bwMode="auto">
          <a:xfrm flipH="1">
            <a:off x="5472547" y="0"/>
            <a:ext cx="3569018" cy="710047"/>
          </a:xfrm>
          <a:prstGeom prst="rect">
            <a:avLst/>
          </a:prstGeom>
          <a:gradFill rotWithShape="1">
            <a:gsLst>
              <a:gs pos="0">
                <a:srgbClr val="FFFFFF"/>
              </a:gs>
              <a:gs pos="100000">
                <a:srgbClr val="EFF1F7"/>
              </a:gs>
            </a:gsLst>
            <a:lin ang="0" scaled="1"/>
          </a:gradFill>
          <a:ln>
            <a:noFill/>
          </a:ln>
          <a:effectLst/>
        </p:spPr>
        <p:txBody>
          <a:bodyPr wrap="none" anchor="ctr"/>
          <a:lstStyle>
            <a:lvl1pPr>
              <a:defRPr kumimoji="1" b="1" i="1">
                <a:solidFill>
                  <a:schemeClr val="bg2"/>
                </a:solidFill>
                <a:latin typeface="Arial" charset="0"/>
              </a:defRPr>
            </a:lvl1pPr>
            <a:lvl2pPr marL="742950" indent="-285750">
              <a:defRPr kumimoji="1" b="1" i="1">
                <a:solidFill>
                  <a:schemeClr val="bg2"/>
                </a:solidFill>
                <a:latin typeface="Arial" charset="0"/>
              </a:defRPr>
            </a:lvl2pPr>
            <a:lvl3pPr marL="1143000" indent="-228600">
              <a:defRPr kumimoji="1" b="1" i="1">
                <a:solidFill>
                  <a:schemeClr val="bg2"/>
                </a:solidFill>
                <a:latin typeface="Arial" charset="0"/>
              </a:defRPr>
            </a:lvl3pPr>
            <a:lvl4pPr marL="1600200" indent="-228600">
              <a:defRPr kumimoji="1" b="1" i="1">
                <a:solidFill>
                  <a:schemeClr val="bg2"/>
                </a:solidFill>
                <a:latin typeface="Arial" charset="0"/>
              </a:defRPr>
            </a:lvl4pPr>
            <a:lvl5pPr marL="2057400" indent="-228600">
              <a:defRPr kumimoji="1" b="1" i="1">
                <a:solidFill>
                  <a:schemeClr val="bg2"/>
                </a:solidFill>
                <a:latin typeface="Arial" charset="0"/>
              </a:defRPr>
            </a:lvl5pPr>
            <a:lvl6pPr marL="2514600" indent="-228600" eaLnBrk="0" fontAlgn="base" hangingPunct="0">
              <a:spcBef>
                <a:spcPct val="0"/>
              </a:spcBef>
              <a:spcAft>
                <a:spcPct val="0"/>
              </a:spcAft>
              <a:defRPr kumimoji="1" b="1" i="1">
                <a:solidFill>
                  <a:schemeClr val="bg2"/>
                </a:solidFill>
                <a:latin typeface="Arial" charset="0"/>
              </a:defRPr>
            </a:lvl6pPr>
            <a:lvl7pPr marL="2971800" indent="-228600" eaLnBrk="0" fontAlgn="base" hangingPunct="0">
              <a:spcBef>
                <a:spcPct val="0"/>
              </a:spcBef>
              <a:spcAft>
                <a:spcPct val="0"/>
              </a:spcAft>
              <a:defRPr kumimoji="1" b="1" i="1">
                <a:solidFill>
                  <a:schemeClr val="bg2"/>
                </a:solidFill>
                <a:latin typeface="Arial" charset="0"/>
              </a:defRPr>
            </a:lvl7pPr>
            <a:lvl8pPr marL="3429000" indent="-228600" eaLnBrk="0" fontAlgn="base" hangingPunct="0">
              <a:spcBef>
                <a:spcPct val="0"/>
              </a:spcBef>
              <a:spcAft>
                <a:spcPct val="0"/>
              </a:spcAft>
              <a:defRPr kumimoji="1" b="1" i="1">
                <a:solidFill>
                  <a:schemeClr val="bg2"/>
                </a:solidFill>
                <a:latin typeface="Arial" charset="0"/>
              </a:defRPr>
            </a:lvl8pPr>
            <a:lvl9pPr marL="3886200" indent="-228600" eaLnBrk="0" fontAlgn="base" hangingPunct="0">
              <a:spcBef>
                <a:spcPct val="0"/>
              </a:spcBef>
              <a:spcAft>
                <a:spcPct val="0"/>
              </a:spcAft>
              <a:defRPr kumimoji="1" b="1" i="1">
                <a:solidFill>
                  <a:schemeClr val="bg2"/>
                </a:solidFill>
                <a:latin typeface="Arial" charset="0"/>
              </a:defRPr>
            </a:lvl9pPr>
          </a:lstStyle>
          <a:p>
            <a:pPr>
              <a:defRPr/>
            </a:pPr>
            <a:endParaRPr lang="de-DE" altLang="de-DE"/>
          </a:p>
        </p:txBody>
      </p:sp>
      <p:sp>
        <p:nvSpPr>
          <p:cNvPr id="22" name="Rectangle 37">
            <a:extLst>
              <a:ext uri="{FF2B5EF4-FFF2-40B4-BE49-F238E27FC236}">
                <a16:creationId xmlns:a16="http://schemas.microsoft.com/office/drawing/2014/main" id="{F9572820-498C-4FFF-BD22-6F590858595C}"/>
              </a:ext>
            </a:extLst>
          </p:cNvPr>
          <p:cNvSpPr>
            <a:spLocks noChangeArrowheads="1"/>
          </p:cNvSpPr>
          <p:nvPr userDrawn="1"/>
        </p:nvSpPr>
        <p:spPr bwMode="auto">
          <a:xfrm>
            <a:off x="-4" y="1"/>
            <a:ext cx="893024" cy="710054"/>
          </a:xfrm>
          <a:prstGeom prst="rect">
            <a:avLst/>
          </a:prstGeom>
          <a:gradFill rotWithShape="1">
            <a:gsLst>
              <a:gs pos="0">
                <a:srgbClr val="FFFFFF"/>
              </a:gs>
              <a:gs pos="100000">
                <a:srgbClr val="EFF1F7"/>
              </a:gs>
            </a:gsLst>
            <a:lin ang="0" scaled="1"/>
          </a:gradFill>
          <a:ln>
            <a:noFill/>
          </a:ln>
          <a:effectLst/>
        </p:spPr>
        <p:txBody>
          <a:bodyPr wrap="none" anchor="ctr"/>
          <a:lstStyle>
            <a:lvl1pPr>
              <a:defRPr kumimoji="1" b="1" i="1">
                <a:solidFill>
                  <a:schemeClr val="bg2"/>
                </a:solidFill>
                <a:latin typeface="Arial" charset="0"/>
              </a:defRPr>
            </a:lvl1pPr>
            <a:lvl2pPr marL="742950" indent="-285750">
              <a:defRPr kumimoji="1" b="1" i="1">
                <a:solidFill>
                  <a:schemeClr val="bg2"/>
                </a:solidFill>
                <a:latin typeface="Arial" charset="0"/>
              </a:defRPr>
            </a:lvl2pPr>
            <a:lvl3pPr marL="1143000" indent="-228600">
              <a:defRPr kumimoji="1" b="1" i="1">
                <a:solidFill>
                  <a:schemeClr val="bg2"/>
                </a:solidFill>
                <a:latin typeface="Arial" charset="0"/>
              </a:defRPr>
            </a:lvl3pPr>
            <a:lvl4pPr marL="1600200" indent="-228600">
              <a:defRPr kumimoji="1" b="1" i="1">
                <a:solidFill>
                  <a:schemeClr val="bg2"/>
                </a:solidFill>
                <a:latin typeface="Arial" charset="0"/>
              </a:defRPr>
            </a:lvl4pPr>
            <a:lvl5pPr marL="2057400" indent="-228600">
              <a:defRPr kumimoji="1" b="1" i="1">
                <a:solidFill>
                  <a:schemeClr val="bg2"/>
                </a:solidFill>
                <a:latin typeface="Arial" charset="0"/>
              </a:defRPr>
            </a:lvl5pPr>
            <a:lvl6pPr marL="2514600" indent="-228600" eaLnBrk="0" fontAlgn="base" hangingPunct="0">
              <a:spcBef>
                <a:spcPct val="0"/>
              </a:spcBef>
              <a:spcAft>
                <a:spcPct val="0"/>
              </a:spcAft>
              <a:defRPr kumimoji="1" b="1" i="1">
                <a:solidFill>
                  <a:schemeClr val="bg2"/>
                </a:solidFill>
                <a:latin typeface="Arial" charset="0"/>
              </a:defRPr>
            </a:lvl6pPr>
            <a:lvl7pPr marL="2971800" indent="-228600" eaLnBrk="0" fontAlgn="base" hangingPunct="0">
              <a:spcBef>
                <a:spcPct val="0"/>
              </a:spcBef>
              <a:spcAft>
                <a:spcPct val="0"/>
              </a:spcAft>
              <a:defRPr kumimoji="1" b="1" i="1">
                <a:solidFill>
                  <a:schemeClr val="bg2"/>
                </a:solidFill>
                <a:latin typeface="Arial" charset="0"/>
              </a:defRPr>
            </a:lvl7pPr>
            <a:lvl8pPr marL="3429000" indent="-228600" eaLnBrk="0" fontAlgn="base" hangingPunct="0">
              <a:spcBef>
                <a:spcPct val="0"/>
              </a:spcBef>
              <a:spcAft>
                <a:spcPct val="0"/>
              </a:spcAft>
              <a:defRPr kumimoji="1" b="1" i="1">
                <a:solidFill>
                  <a:schemeClr val="bg2"/>
                </a:solidFill>
                <a:latin typeface="Arial" charset="0"/>
              </a:defRPr>
            </a:lvl8pPr>
            <a:lvl9pPr marL="3886200" indent="-228600" eaLnBrk="0" fontAlgn="base" hangingPunct="0">
              <a:spcBef>
                <a:spcPct val="0"/>
              </a:spcBef>
              <a:spcAft>
                <a:spcPct val="0"/>
              </a:spcAft>
              <a:defRPr kumimoji="1" b="1" i="1">
                <a:solidFill>
                  <a:schemeClr val="bg2"/>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de-DE" altLang="de-DE" sz="1800" b="1" i="1" u="none" strike="noStrike" kern="0" cap="none" spc="0" normalizeH="0" baseline="0" noProof="0">
              <a:ln>
                <a:noFill/>
              </a:ln>
              <a:solidFill>
                <a:srgbClr val="010000"/>
              </a:solidFill>
              <a:effectLst/>
              <a:uLnTx/>
              <a:uFillTx/>
              <a:latin typeface="Arial" charset="0"/>
            </a:endParaRPr>
          </a:p>
        </p:txBody>
      </p:sp>
      <p:sp>
        <p:nvSpPr>
          <p:cNvPr id="17" name="Rectangle 48">
            <a:extLst>
              <a:ext uri="{FF2B5EF4-FFF2-40B4-BE49-F238E27FC236}">
                <a16:creationId xmlns:a16="http://schemas.microsoft.com/office/drawing/2014/main" id="{B89870A9-823F-4DE8-8621-29CA539E89DB}"/>
              </a:ext>
            </a:extLst>
          </p:cNvPr>
          <p:cNvSpPr>
            <a:spLocks noChangeArrowheads="1"/>
          </p:cNvSpPr>
          <p:nvPr userDrawn="1"/>
        </p:nvSpPr>
        <p:spPr bwMode="auto">
          <a:xfrm>
            <a:off x="1650124" y="4674811"/>
            <a:ext cx="4645573" cy="468687"/>
          </a:xfrm>
          <a:prstGeom prst="rect">
            <a:avLst/>
          </a:prstGeom>
          <a:solidFill>
            <a:srgbClr val="EBEEF5"/>
          </a:solidFill>
          <a:ln>
            <a:noFill/>
          </a:ln>
          <a:effectLst/>
        </p:spPr>
        <p:txBody>
          <a:bodyPr wrap="none" anchor="ctr"/>
          <a:lstStyle>
            <a:lvl1pPr>
              <a:defRPr kumimoji="1" b="1" i="1">
                <a:solidFill>
                  <a:schemeClr val="bg2"/>
                </a:solidFill>
                <a:latin typeface="Arial" charset="0"/>
              </a:defRPr>
            </a:lvl1pPr>
            <a:lvl2pPr marL="742950" indent="-285750">
              <a:defRPr kumimoji="1" b="1" i="1">
                <a:solidFill>
                  <a:schemeClr val="bg2"/>
                </a:solidFill>
                <a:latin typeface="Arial" charset="0"/>
              </a:defRPr>
            </a:lvl2pPr>
            <a:lvl3pPr marL="1143000" indent="-228600">
              <a:defRPr kumimoji="1" b="1" i="1">
                <a:solidFill>
                  <a:schemeClr val="bg2"/>
                </a:solidFill>
                <a:latin typeface="Arial" charset="0"/>
              </a:defRPr>
            </a:lvl3pPr>
            <a:lvl4pPr marL="1600200" indent="-228600">
              <a:defRPr kumimoji="1" b="1" i="1">
                <a:solidFill>
                  <a:schemeClr val="bg2"/>
                </a:solidFill>
                <a:latin typeface="Arial" charset="0"/>
              </a:defRPr>
            </a:lvl4pPr>
            <a:lvl5pPr marL="2057400" indent="-228600">
              <a:defRPr kumimoji="1" b="1" i="1">
                <a:solidFill>
                  <a:schemeClr val="bg2"/>
                </a:solidFill>
                <a:latin typeface="Arial" charset="0"/>
              </a:defRPr>
            </a:lvl5pPr>
            <a:lvl6pPr marL="2514600" indent="-228600" eaLnBrk="0" fontAlgn="base" hangingPunct="0">
              <a:spcBef>
                <a:spcPct val="0"/>
              </a:spcBef>
              <a:spcAft>
                <a:spcPct val="0"/>
              </a:spcAft>
              <a:defRPr kumimoji="1" b="1" i="1">
                <a:solidFill>
                  <a:schemeClr val="bg2"/>
                </a:solidFill>
                <a:latin typeface="Arial" charset="0"/>
              </a:defRPr>
            </a:lvl6pPr>
            <a:lvl7pPr marL="2971800" indent="-228600" eaLnBrk="0" fontAlgn="base" hangingPunct="0">
              <a:spcBef>
                <a:spcPct val="0"/>
              </a:spcBef>
              <a:spcAft>
                <a:spcPct val="0"/>
              </a:spcAft>
              <a:defRPr kumimoji="1" b="1" i="1">
                <a:solidFill>
                  <a:schemeClr val="bg2"/>
                </a:solidFill>
                <a:latin typeface="Arial" charset="0"/>
              </a:defRPr>
            </a:lvl7pPr>
            <a:lvl8pPr marL="3429000" indent="-228600" eaLnBrk="0" fontAlgn="base" hangingPunct="0">
              <a:spcBef>
                <a:spcPct val="0"/>
              </a:spcBef>
              <a:spcAft>
                <a:spcPct val="0"/>
              </a:spcAft>
              <a:defRPr kumimoji="1" b="1" i="1">
                <a:solidFill>
                  <a:schemeClr val="bg2"/>
                </a:solidFill>
                <a:latin typeface="Arial" charset="0"/>
              </a:defRPr>
            </a:lvl8pPr>
            <a:lvl9pPr marL="3886200" indent="-228600" eaLnBrk="0" fontAlgn="base" hangingPunct="0">
              <a:spcBef>
                <a:spcPct val="0"/>
              </a:spcBef>
              <a:spcAft>
                <a:spcPct val="0"/>
              </a:spcAft>
              <a:defRPr kumimoji="1" b="1" i="1">
                <a:solidFill>
                  <a:schemeClr val="bg2"/>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de-DE" altLang="de-DE" sz="1800" b="1" i="1" u="none" strike="noStrike" kern="0" cap="none" spc="0" normalizeH="0" baseline="0" noProof="0">
              <a:ln>
                <a:noFill/>
              </a:ln>
              <a:solidFill>
                <a:srgbClr val="010000"/>
              </a:solidFill>
              <a:effectLst/>
              <a:uLnTx/>
              <a:uFillTx/>
              <a:latin typeface="Arial" charset="0"/>
            </a:endParaRPr>
          </a:p>
        </p:txBody>
      </p:sp>
      <p:sp>
        <p:nvSpPr>
          <p:cNvPr id="18" name="Rectangle 47">
            <a:extLst>
              <a:ext uri="{FF2B5EF4-FFF2-40B4-BE49-F238E27FC236}">
                <a16:creationId xmlns:a16="http://schemas.microsoft.com/office/drawing/2014/main" id="{93B55B6F-8C93-482B-8A65-5712D6F567F3}"/>
              </a:ext>
            </a:extLst>
          </p:cNvPr>
          <p:cNvSpPr>
            <a:spLocks noChangeArrowheads="1"/>
          </p:cNvSpPr>
          <p:nvPr userDrawn="1"/>
        </p:nvSpPr>
        <p:spPr bwMode="auto">
          <a:xfrm flipH="1">
            <a:off x="6201326" y="4674805"/>
            <a:ext cx="882646" cy="468687"/>
          </a:xfrm>
          <a:prstGeom prst="rect">
            <a:avLst/>
          </a:prstGeom>
          <a:gradFill rotWithShape="1">
            <a:gsLst>
              <a:gs pos="0">
                <a:srgbClr val="FFFFFF"/>
              </a:gs>
              <a:gs pos="100000">
                <a:srgbClr val="EBEEF5"/>
              </a:gs>
            </a:gsLst>
            <a:lin ang="0" scaled="1"/>
          </a:gradFill>
          <a:ln>
            <a:noFill/>
          </a:ln>
          <a:effectLst/>
        </p:spPr>
        <p:txBody>
          <a:bodyPr wrap="none" anchor="ctr"/>
          <a:lstStyle>
            <a:lvl1pPr>
              <a:defRPr kumimoji="1" b="1" i="1">
                <a:solidFill>
                  <a:schemeClr val="bg2"/>
                </a:solidFill>
                <a:latin typeface="Arial" charset="0"/>
              </a:defRPr>
            </a:lvl1pPr>
            <a:lvl2pPr marL="742950" indent="-285750">
              <a:defRPr kumimoji="1" b="1" i="1">
                <a:solidFill>
                  <a:schemeClr val="bg2"/>
                </a:solidFill>
                <a:latin typeface="Arial" charset="0"/>
              </a:defRPr>
            </a:lvl2pPr>
            <a:lvl3pPr marL="1143000" indent="-228600">
              <a:defRPr kumimoji="1" b="1" i="1">
                <a:solidFill>
                  <a:schemeClr val="bg2"/>
                </a:solidFill>
                <a:latin typeface="Arial" charset="0"/>
              </a:defRPr>
            </a:lvl3pPr>
            <a:lvl4pPr marL="1600200" indent="-228600">
              <a:defRPr kumimoji="1" b="1" i="1">
                <a:solidFill>
                  <a:schemeClr val="bg2"/>
                </a:solidFill>
                <a:latin typeface="Arial" charset="0"/>
              </a:defRPr>
            </a:lvl4pPr>
            <a:lvl5pPr marL="2057400" indent="-228600">
              <a:defRPr kumimoji="1" b="1" i="1">
                <a:solidFill>
                  <a:schemeClr val="bg2"/>
                </a:solidFill>
                <a:latin typeface="Arial" charset="0"/>
              </a:defRPr>
            </a:lvl5pPr>
            <a:lvl6pPr marL="2514600" indent="-228600" eaLnBrk="0" fontAlgn="base" hangingPunct="0">
              <a:spcBef>
                <a:spcPct val="0"/>
              </a:spcBef>
              <a:spcAft>
                <a:spcPct val="0"/>
              </a:spcAft>
              <a:defRPr kumimoji="1" b="1" i="1">
                <a:solidFill>
                  <a:schemeClr val="bg2"/>
                </a:solidFill>
                <a:latin typeface="Arial" charset="0"/>
              </a:defRPr>
            </a:lvl6pPr>
            <a:lvl7pPr marL="2971800" indent="-228600" eaLnBrk="0" fontAlgn="base" hangingPunct="0">
              <a:spcBef>
                <a:spcPct val="0"/>
              </a:spcBef>
              <a:spcAft>
                <a:spcPct val="0"/>
              </a:spcAft>
              <a:defRPr kumimoji="1" b="1" i="1">
                <a:solidFill>
                  <a:schemeClr val="bg2"/>
                </a:solidFill>
                <a:latin typeface="Arial" charset="0"/>
              </a:defRPr>
            </a:lvl7pPr>
            <a:lvl8pPr marL="3429000" indent="-228600" eaLnBrk="0" fontAlgn="base" hangingPunct="0">
              <a:spcBef>
                <a:spcPct val="0"/>
              </a:spcBef>
              <a:spcAft>
                <a:spcPct val="0"/>
              </a:spcAft>
              <a:defRPr kumimoji="1" b="1" i="1">
                <a:solidFill>
                  <a:schemeClr val="bg2"/>
                </a:solidFill>
                <a:latin typeface="Arial" charset="0"/>
              </a:defRPr>
            </a:lvl8pPr>
            <a:lvl9pPr marL="3886200" indent="-228600" eaLnBrk="0" fontAlgn="base" hangingPunct="0">
              <a:spcBef>
                <a:spcPct val="0"/>
              </a:spcBef>
              <a:spcAft>
                <a:spcPct val="0"/>
              </a:spcAft>
              <a:defRPr kumimoji="1" b="1" i="1">
                <a:solidFill>
                  <a:schemeClr val="bg2"/>
                </a:solidFill>
                <a:latin typeface="Arial" charset="0"/>
              </a:defRPr>
            </a:lvl9pPr>
          </a:lstStyle>
          <a:p>
            <a:pPr>
              <a:defRPr/>
            </a:pPr>
            <a:endParaRPr lang="de-DE" altLang="de-DE"/>
          </a:p>
        </p:txBody>
      </p:sp>
      <p:sp>
        <p:nvSpPr>
          <p:cNvPr id="19" name="Rectangle 37">
            <a:extLst>
              <a:ext uri="{FF2B5EF4-FFF2-40B4-BE49-F238E27FC236}">
                <a16:creationId xmlns:a16="http://schemas.microsoft.com/office/drawing/2014/main" id="{8ED51CE3-E04D-4FFD-AE06-6C069B8FD200}"/>
              </a:ext>
            </a:extLst>
          </p:cNvPr>
          <p:cNvSpPr>
            <a:spLocks noChangeArrowheads="1"/>
          </p:cNvSpPr>
          <p:nvPr userDrawn="1"/>
        </p:nvSpPr>
        <p:spPr bwMode="auto">
          <a:xfrm>
            <a:off x="0" y="4674808"/>
            <a:ext cx="1749741" cy="468691"/>
          </a:xfrm>
          <a:prstGeom prst="rect">
            <a:avLst/>
          </a:prstGeom>
          <a:gradFill rotWithShape="1">
            <a:gsLst>
              <a:gs pos="0">
                <a:srgbClr val="FFFFFF"/>
              </a:gs>
              <a:gs pos="100000">
                <a:srgbClr val="EBEEF5"/>
              </a:gs>
            </a:gsLst>
            <a:lin ang="0" scaled="1"/>
          </a:gradFill>
          <a:ln>
            <a:noFill/>
          </a:ln>
          <a:effectLst/>
        </p:spPr>
        <p:txBody>
          <a:bodyPr wrap="none" anchor="ctr"/>
          <a:lstStyle>
            <a:lvl1pPr>
              <a:defRPr kumimoji="1" b="1" i="1">
                <a:solidFill>
                  <a:schemeClr val="bg2"/>
                </a:solidFill>
                <a:latin typeface="Arial" charset="0"/>
              </a:defRPr>
            </a:lvl1pPr>
            <a:lvl2pPr marL="742950" indent="-285750">
              <a:defRPr kumimoji="1" b="1" i="1">
                <a:solidFill>
                  <a:schemeClr val="bg2"/>
                </a:solidFill>
                <a:latin typeface="Arial" charset="0"/>
              </a:defRPr>
            </a:lvl2pPr>
            <a:lvl3pPr marL="1143000" indent="-228600">
              <a:defRPr kumimoji="1" b="1" i="1">
                <a:solidFill>
                  <a:schemeClr val="bg2"/>
                </a:solidFill>
                <a:latin typeface="Arial" charset="0"/>
              </a:defRPr>
            </a:lvl3pPr>
            <a:lvl4pPr marL="1600200" indent="-228600">
              <a:defRPr kumimoji="1" b="1" i="1">
                <a:solidFill>
                  <a:schemeClr val="bg2"/>
                </a:solidFill>
                <a:latin typeface="Arial" charset="0"/>
              </a:defRPr>
            </a:lvl4pPr>
            <a:lvl5pPr marL="2057400" indent="-228600">
              <a:defRPr kumimoji="1" b="1" i="1">
                <a:solidFill>
                  <a:schemeClr val="bg2"/>
                </a:solidFill>
                <a:latin typeface="Arial" charset="0"/>
              </a:defRPr>
            </a:lvl5pPr>
            <a:lvl6pPr marL="2514600" indent="-228600" eaLnBrk="0" fontAlgn="base" hangingPunct="0">
              <a:spcBef>
                <a:spcPct val="0"/>
              </a:spcBef>
              <a:spcAft>
                <a:spcPct val="0"/>
              </a:spcAft>
              <a:defRPr kumimoji="1" b="1" i="1">
                <a:solidFill>
                  <a:schemeClr val="bg2"/>
                </a:solidFill>
                <a:latin typeface="Arial" charset="0"/>
              </a:defRPr>
            </a:lvl6pPr>
            <a:lvl7pPr marL="2971800" indent="-228600" eaLnBrk="0" fontAlgn="base" hangingPunct="0">
              <a:spcBef>
                <a:spcPct val="0"/>
              </a:spcBef>
              <a:spcAft>
                <a:spcPct val="0"/>
              </a:spcAft>
              <a:defRPr kumimoji="1" b="1" i="1">
                <a:solidFill>
                  <a:schemeClr val="bg2"/>
                </a:solidFill>
                <a:latin typeface="Arial" charset="0"/>
              </a:defRPr>
            </a:lvl7pPr>
            <a:lvl8pPr marL="3429000" indent="-228600" eaLnBrk="0" fontAlgn="base" hangingPunct="0">
              <a:spcBef>
                <a:spcPct val="0"/>
              </a:spcBef>
              <a:spcAft>
                <a:spcPct val="0"/>
              </a:spcAft>
              <a:defRPr kumimoji="1" b="1" i="1">
                <a:solidFill>
                  <a:schemeClr val="bg2"/>
                </a:solidFill>
                <a:latin typeface="Arial" charset="0"/>
              </a:defRPr>
            </a:lvl8pPr>
            <a:lvl9pPr marL="3886200" indent="-228600" eaLnBrk="0" fontAlgn="base" hangingPunct="0">
              <a:spcBef>
                <a:spcPct val="0"/>
              </a:spcBef>
              <a:spcAft>
                <a:spcPct val="0"/>
              </a:spcAft>
              <a:defRPr kumimoji="1" b="1" i="1">
                <a:solidFill>
                  <a:schemeClr val="bg2"/>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de-DE" altLang="de-DE" sz="1800" b="1" i="1" u="none" strike="noStrike" kern="0" cap="none" spc="0" normalizeH="0" baseline="0" noProof="0">
              <a:ln>
                <a:noFill/>
              </a:ln>
              <a:solidFill>
                <a:srgbClr val="010000"/>
              </a:solidFill>
              <a:effectLst/>
              <a:uLnTx/>
              <a:uFillTx/>
              <a:latin typeface="Arial" charset="0"/>
            </a:endParaRPr>
          </a:p>
        </p:txBody>
      </p:sp>
      <p:cxnSp>
        <p:nvCxnSpPr>
          <p:cNvPr id="10" name="Inhalt beginnt" descr="Ab hier sollte der Inhalt der Folie beginnen." title="Horizontale Linie"/>
          <p:cNvCxnSpPr/>
          <p:nvPr userDrawn="1"/>
        </p:nvCxnSpPr>
        <p:spPr>
          <a:xfrm>
            <a:off x="144000" y="720000"/>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 name="Titleplatzhalter"/>
          <p:cNvSpPr>
            <a:spLocks noGrp="1"/>
          </p:cNvSpPr>
          <p:nvPr>
            <p:ph type="title"/>
          </p:nvPr>
        </p:nvSpPr>
        <p:spPr>
          <a:xfrm>
            <a:off x="395287" y="864000"/>
            <a:ext cx="8353425" cy="360099"/>
          </a:xfrm>
          <a:prstGeom prst="rect">
            <a:avLst/>
          </a:prstGeom>
        </p:spPr>
        <p:txBody>
          <a:bodyPr vert="horz" wrap="square" lIns="72000" tIns="0" rIns="72000" bIns="0" rtlCol="0" anchor="t" anchorCtr="0">
            <a:spAutoFit/>
          </a:bodyPr>
          <a:lstStyle/>
          <a:p>
            <a:r>
              <a:rPr lang="de-DE" dirty="0"/>
              <a:t>Folientitel durch Klicken bearbeiten</a:t>
            </a:r>
            <a:endParaRPr lang="en-US" dirty="0"/>
          </a:p>
        </p:txBody>
      </p:sp>
      <p:sp>
        <p:nvSpPr>
          <p:cNvPr id="13" name="Textplatzhalter"/>
          <p:cNvSpPr>
            <a:spLocks noGrp="1"/>
          </p:cNvSpPr>
          <p:nvPr>
            <p:ph type="body" idx="1"/>
          </p:nvPr>
        </p:nvSpPr>
        <p:spPr>
          <a:xfrm>
            <a:off x="395287" y="1370014"/>
            <a:ext cx="8353425" cy="3150724"/>
          </a:xfrm>
          <a:prstGeom prst="rect">
            <a:avLst/>
          </a:prstGeom>
        </p:spPr>
        <p:txBody>
          <a:bodyPr vert="horz" lIns="72000" tIns="36000" rIns="72000" bIns="36000" rtlCol="0">
            <a:normAutofit/>
          </a:bodyPr>
          <a:lstStyle/>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ea typeface="+mn-ea"/>
                <a:cs typeface="+mn-cs"/>
              </a:rPr>
              <a:t>Text durch Klicken hinzufügen</a:t>
            </a:r>
          </a:p>
          <a:p>
            <a:pPr marL="692150" marR="0" lvl="1"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Zweite Ebene</a:t>
            </a:r>
          </a:p>
          <a:p>
            <a:pPr marL="1143000" marR="0" lvl="2"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Dritte Ebene</a:t>
            </a:r>
          </a:p>
          <a:p>
            <a:pPr marL="1600200" marR="0" lvl="3"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Vierte Ebene</a:t>
            </a:r>
          </a:p>
          <a:p>
            <a:pPr marL="2057400" marR="0" lvl="4"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Fünfte Ebene</a:t>
            </a:r>
          </a:p>
        </p:txBody>
      </p:sp>
      <p:cxnSp>
        <p:nvCxnSpPr>
          <p:cNvPr id="12" name="Inhalt endet" descr="Ab hier sollte der Inhalt der Folie beginnen." title="Horizontale Linie"/>
          <p:cNvCxnSpPr/>
          <p:nvPr userDrawn="1"/>
        </p:nvCxnSpPr>
        <p:spPr>
          <a:xfrm>
            <a:off x="144000" y="4658928"/>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Bundesadler" descr="Bundesadler_kleiner"/>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144001" y="4732620"/>
            <a:ext cx="309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0" descr="NeuLogo_Wortbildmarke_png_rgb_45-75-155"/>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6770688" y="115893"/>
            <a:ext cx="2013966" cy="5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0"/>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6864486" y="4695818"/>
            <a:ext cx="1223963" cy="33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Foliennummernplatzhalter"/>
          <p:cNvSpPr txBox="1">
            <a:spLocks/>
          </p:cNvSpPr>
          <p:nvPr userDrawn="1"/>
        </p:nvSpPr>
        <p:spPr>
          <a:xfrm>
            <a:off x="8358713" y="4739302"/>
            <a:ext cx="523350" cy="274637"/>
          </a:xfrm>
          <a:prstGeom prst="rect">
            <a:avLst/>
          </a:prstGeom>
        </p:spPr>
        <p:txBody>
          <a:bodyPr vert="horz" lIns="91440" tIns="14400" rIns="91440" bIns="0" rtlCol="0" anchor="ctr"/>
          <a:lstStyle>
            <a:defPPr>
              <a:defRPr lang="en-US"/>
            </a:defPPr>
            <a:lvl1pPr marL="0" algn="r" defTabSz="457200" rtl="0" eaLnBrk="1" latinLnBrk="0" hangingPunct="1">
              <a:defRPr sz="1000" kern="1200">
                <a:solidFill>
                  <a:srgbClr val="2D4B9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8FC84-22FA-4F5E-86B7-A7761BE44B02}" type="slidenum">
              <a:rPr lang="de-DE" sz="1200" smtClean="0"/>
              <a:pPr/>
              <a:t>‹Nr.›</a:t>
            </a:fld>
            <a:endParaRPr lang="de-DE" sz="1200" dirty="0"/>
          </a:p>
        </p:txBody>
      </p:sp>
      <p:sp>
        <p:nvSpPr>
          <p:cNvPr id="23" name="Rectangle 24">
            <a:extLst>
              <a:ext uri="{FF2B5EF4-FFF2-40B4-BE49-F238E27FC236}">
                <a16:creationId xmlns:a16="http://schemas.microsoft.com/office/drawing/2014/main" id="{AC0A59E3-2446-4E53-8C1D-6E37E2A23BA9}"/>
              </a:ext>
            </a:extLst>
          </p:cNvPr>
          <p:cNvSpPr>
            <a:spLocks noChangeArrowheads="1"/>
          </p:cNvSpPr>
          <p:nvPr userDrawn="1"/>
        </p:nvSpPr>
        <p:spPr bwMode="auto">
          <a:xfrm>
            <a:off x="690804" y="4737865"/>
            <a:ext cx="19081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186" tIns="43093" rIns="86186" bIns="43093" anchor="ctr"/>
          <a:lstStyle>
            <a:lvl1pPr>
              <a:defRPr kumimoji="1" b="1" i="1">
                <a:solidFill>
                  <a:schemeClr val="bg2"/>
                </a:solidFill>
                <a:latin typeface="Arial" charset="0"/>
              </a:defRPr>
            </a:lvl1pPr>
            <a:lvl2pPr marL="742950" indent="-285750">
              <a:defRPr kumimoji="1" b="1" i="1">
                <a:solidFill>
                  <a:schemeClr val="bg2"/>
                </a:solidFill>
                <a:latin typeface="Arial" charset="0"/>
              </a:defRPr>
            </a:lvl2pPr>
            <a:lvl3pPr marL="1143000" indent="-228600">
              <a:defRPr kumimoji="1" b="1" i="1">
                <a:solidFill>
                  <a:schemeClr val="bg2"/>
                </a:solidFill>
                <a:latin typeface="Arial" charset="0"/>
              </a:defRPr>
            </a:lvl3pPr>
            <a:lvl4pPr marL="1600200" indent="-228600">
              <a:defRPr kumimoji="1" b="1" i="1">
                <a:solidFill>
                  <a:schemeClr val="bg2"/>
                </a:solidFill>
                <a:latin typeface="Arial" charset="0"/>
              </a:defRPr>
            </a:lvl4pPr>
            <a:lvl5pPr marL="2057400" indent="-228600">
              <a:defRPr kumimoji="1" b="1" i="1">
                <a:solidFill>
                  <a:schemeClr val="bg2"/>
                </a:solidFill>
                <a:latin typeface="Arial" charset="0"/>
              </a:defRPr>
            </a:lvl5pPr>
            <a:lvl6pPr marL="2514600" indent="-228600" eaLnBrk="0" fontAlgn="base" hangingPunct="0">
              <a:spcBef>
                <a:spcPct val="0"/>
              </a:spcBef>
              <a:spcAft>
                <a:spcPct val="0"/>
              </a:spcAft>
              <a:defRPr kumimoji="1" b="1" i="1">
                <a:solidFill>
                  <a:schemeClr val="bg2"/>
                </a:solidFill>
                <a:latin typeface="Arial" charset="0"/>
              </a:defRPr>
            </a:lvl6pPr>
            <a:lvl7pPr marL="2971800" indent="-228600" eaLnBrk="0" fontAlgn="base" hangingPunct="0">
              <a:spcBef>
                <a:spcPct val="0"/>
              </a:spcBef>
              <a:spcAft>
                <a:spcPct val="0"/>
              </a:spcAft>
              <a:defRPr kumimoji="1" b="1" i="1">
                <a:solidFill>
                  <a:schemeClr val="bg2"/>
                </a:solidFill>
                <a:latin typeface="Arial" charset="0"/>
              </a:defRPr>
            </a:lvl7pPr>
            <a:lvl8pPr marL="3429000" indent="-228600" eaLnBrk="0" fontAlgn="base" hangingPunct="0">
              <a:spcBef>
                <a:spcPct val="0"/>
              </a:spcBef>
              <a:spcAft>
                <a:spcPct val="0"/>
              </a:spcAft>
              <a:defRPr kumimoji="1" b="1" i="1">
                <a:solidFill>
                  <a:schemeClr val="bg2"/>
                </a:solidFill>
                <a:latin typeface="Arial" charset="0"/>
              </a:defRPr>
            </a:lvl8pPr>
            <a:lvl9pPr marL="3886200" indent="-228600" eaLnBrk="0" fontAlgn="base" hangingPunct="0">
              <a:spcBef>
                <a:spcPct val="0"/>
              </a:spcBef>
              <a:spcAft>
                <a:spcPct val="0"/>
              </a:spcAft>
              <a:defRPr kumimoji="1" b="1" i="1">
                <a:solidFill>
                  <a:schemeClr val="bg2"/>
                </a:solidFill>
                <a:latin typeface="Arial" charset="0"/>
              </a:defRPr>
            </a:lvl9pPr>
          </a:lstStyle>
          <a:p>
            <a:pPr>
              <a:buClr>
                <a:srgbClr val="FFFFFF"/>
              </a:buClr>
              <a:buFont typeface="Arial" charset="0"/>
              <a:buNone/>
              <a:defRPr/>
            </a:pPr>
            <a:r>
              <a:rPr kumimoji="0" lang="en-GB" altLang="de-DE" sz="700" b="0" baseline="0" dirty="0">
                <a:solidFill>
                  <a:srgbClr val="2D4B9B"/>
                </a:solidFill>
                <a:ea typeface="Lucida Sans Unicode" pitchFamily="34" charset="0"/>
                <a:cs typeface="Lucida Sans Unicode" pitchFamily="34" charset="0"/>
              </a:rPr>
              <a:t>christoph.schraff_at_dwd.de</a:t>
            </a:r>
          </a:p>
        </p:txBody>
      </p:sp>
      <p:sp>
        <p:nvSpPr>
          <p:cNvPr id="24" name="Fußzeilenplatzhalter 2">
            <a:extLst>
              <a:ext uri="{FF2B5EF4-FFF2-40B4-BE49-F238E27FC236}">
                <a16:creationId xmlns:a16="http://schemas.microsoft.com/office/drawing/2014/main" id="{9CAC9112-A07F-4722-B4DD-1ACE3126ECF3}"/>
              </a:ext>
            </a:extLst>
          </p:cNvPr>
          <p:cNvSpPr txBox="1">
            <a:spLocks/>
          </p:cNvSpPr>
          <p:nvPr userDrawn="1"/>
        </p:nvSpPr>
        <p:spPr>
          <a:xfrm>
            <a:off x="2123090" y="4751852"/>
            <a:ext cx="4666112" cy="274637"/>
          </a:xfrm>
          <a:prstGeom prst="rect">
            <a:avLst/>
          </a:prstGeom>
        </p:spPr>
        <p:txBody>
          <a:bodyPr vert="horz" lIns="91440" tIns="14400" rIns="91440" bIns="0" rtlCol="0" anchor="ctr"/>
          <a:lstStyle>
            <a:defPPr>
              <a:defRPr lang="en-US"/>
            </a:defPPr>
            <a:lvl1pPr marL="0" algn="ctr" defTabSz="457200" rtl="0" eaLnBrk="1" latinLnBrk="0" hangingPunct="1">
              <a:defRPr sz="1000" kern="1200">
                <a:solidFill>
                  <a:srgbClr val="2D4B9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WG Data Assimilation / KENDA</a:t>
            </a:r>
          </a:p>
          <a:p>
            <a:r>
              <a:rPr lang="de-DE" dirty="0"/>
              <a:t>COSMO GM, Basel, 1 – 4 Sept. 2025</a:t>
            </a:r>
          </a:p>
        </p:txBody>
      </p:sp>
    </p:spTree>
    <p:extLst>
      <p:ext uri="{BB962C8B-B14F-4D97-AF65-F5344CB8AC3E}">
        <p14:creationId xmlns:p14="http://schemas.microsoft.com/office/powerpoint/2010/main" val="1834866029"/>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2" r:id="rId3"/>
    <p:sldLayoutId id="2147483671" r:id="rId4"/>
    <p:sldLayoutId id="2147483678" r:id="rId5"/>
    <p:sldLayoutId id="2147483675" r:id="rId6"/>
    <p:sldLayoutId id="2147483664" r:id="rId7"/>
    <p:sldLayoutId id="2147483677" r:id="rId8"/>
    <p:sldLayoutId id="2147483669" r:id="rId9"/>
    <p:sldLayoutId id="2147483673" r:id="rId10"/>
    <p:sldLayoutId id="2147483672" r:id="rId11"/>
    <p:sldLayoutId id="2147483676" r:id="rId12"/>
    <p:sldLayoutId id="2147483674" r:id="rId13"/>
    <p:sldLayoutId id="2147483692" r:id="rId14"/>
    <p:sldLayoutId id="2147483707" r:id="rId15"/>
    <p:sldLayoutId id="2147483708" r:id="rId16"/>
  </p:sldLayoutIdLst>
  <p:hf hd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600" kern="1200" baseline="0">
          <a:solidFill>
            <a:schemeClr val="tx1"/>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577" userDrawn="1">
          <p15:clr>
            <a:srgbClr val="F26B43"/>
          </p15:clr>
        </p15:guide>
        <p15:guide id="3" orient="horz" pos="2867" userDrawn="1">
          <p15:clr>
            <a:srgbClr val="F26B43"/>
          </p15:clr>
        </p15:guide>
        <p15:guide id="4" pos="5511" userDrawn="1">
          <p15:clr>
            <a:srgbClr val="F26B43"/>
          </p15:clr>
        </p15:guide>
        <p15:guide id="5" pos="249" userDrawn="1">
          <p15:clr>
            <a:srgbClr val="F26B43"/>
          </p15:clr>
        </p15:guide>
        <p15:guide id="6" pos="5465" userDrawn="1">
          <p15:clr>
            <a:srgbClr val="F26B43"/>
          </p15:clr>
        </p15:guide>
        <p15:guide id="7" pos="2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Bild 48"/>
          <p:cNvPicPr>
            <a:picLocks noChangeAspect="1"/>
          </p:cNvPicPr>
          <p:nvPr userDrawn="1"/>
        </p:nvPicPr>
        <p:blipFill>
          <a:blip r:embed="rId6"/>
          <a:stretch>
            <a:fillRect/>
          </a:stretch>
        </p:blipFill>
        <p:spPr>
          <a:xfrm>
            <a:off x="0" y="0"/>
            <a:ext cx="9144000" cy="102870"/>
          </a:xfrm>
          <a:prstGeom prst="rect">
            <a:avLst/>
          </a:prstGeom>
        </p:spPr>
      </p:pic>
      <p:sp>
        <p:nvSpPr>
          <p:cNvPr id="20" name="Rechteck 19"/>
          <p:cNvSpPr/>
          <p:nvPr userDrawn="1"/>
        </p:nvSpPr>
        <p:spPr bwMode="auto">
          <a:xfrm>
            <a:off x="5122000" y="4646664"/>
            <a:ext cx="2603077" cy="276225"/>
          </a:xfrm>
          <a:prstGeom prst="rect">
            <a:avLst/>
          </a:prstGeom>
          <a:noFill/>
          <a:ln w="9525" cap="flat" cmpd="sng" algn="ctr">
            <a:noFill/>
            <a:prstDash val="solid"/>
            <a:round/>
            <a:headEnd type="none" w="med" len="med"/>
            <a:tailEnd type="none" w="med" len="med"/>
          </a:ln>
          <a:effectLst/>
        </p:spPr>
        <p:txBody>
          <a:bodyPr vert="horz" wrap="square" lIns="0" tIns="45720" rIns="36000" bIns="45720" numCol="1" rtlCol="0" anchor="t" anchorCtr="0" compatLnSpc="1">
            <a:prstTxWarp prst="textNoShape">
              <a:avLst/>
            </a:prstTxWarp>
          </a:bodyPr>
          <a:lstStyle/>
          <a:p>
            <a:pPr algn="r">
              <a:defRPr/>
            </a:pPr>
            <a:endParaRPr lang="de-DE" sz="900" b="1" dirty="0">
              <a:solidFill>
                <a:prstClr val="black"/>
              </a:solidFill>
              <a:latin typeface="Roboto Light"/>
              <a:cs typeface="Roboto Light"/>
            </a:endParaRPr>
          </a:p>
        </p:txBody>
      </p:sp>
      <p:sp>
        <p:nvSpPr>
          <p:cNvPr id="25" name="Rechteck 24"/>
          <p:cNvSpPr/>
          <p:nvPr userDrawn="1"/>
        </p:nvSpPr>
        <p:spPr>
          <a:xfrm>
            <a:off x="7659141" y="4650565"/>
            <a:ext cx="1075037" cy="230832"/>
          </a:xfrm>
          <a:prstGeom prst="rect">
            <a:avLst/>
          </a:prstGeom>
        </p:spPr>
        <p:txBody>
          <a:bodyPr wrap="square">
            <a:spAutoFit/>
          </a:bodyPr>
          <a:lstStyle/>
          <a:p>
            <a:pPr algn="r" defTabSz="685800" eaLnBrk="1" fontAlgn="auto" hangingPunct="1">
              <a:spcBef>
                <a:spcPts val="0"/>
              </a:spcBef>
              <a:spcAft>
                <a:spcPts val="0"/>
              </a:spcAft>
            </a:pPr>
            <a:fld id="{1EE35605-8AB3-442C-A293-9F31FDF185BC}" type="slidenum">
              <a:rPr lang="de-CH" sz="900" smtClean="0">
                <a:solidFill>
                  <a:prstClr val="black"/>
                </a:solidFill>
                <a:latin typeface="Roboto Light"/>
                <a:cs typeface="Roboto Light"/>
              </a:rPr>
              <a:pPr algn="r" defTabSz="685800" eaLnBrk="1" fontAlgn="auto" hangingPunct="1">
                <a:spcBef>
                  <a:spcPts val="0"/>
                </a:spcBef>
                <a:spcAft>
                  <a:spcPts val="0"/>
                </a:spcAft>
              </a:pPr>
              <a:t>‹Nr.›</a:t>
            </a:fld>
            <a:endParaRPr lang="de-DE" sz="900">
              <a:solidFill>
                <a:prstClr val="black"/>
              </a:solidFill>
              <a:latin typeface="Roboto Light"/>
              <a:cs typeface="Roboto Light"/>
            </a:endParaRPr>
          </a:p>
        </p:txBody>
      </p:sp>
    </p:spTree>
    <p:extLst>
      <p:ext uri="{BB962C8B-B14F-4D97-AF65-F5344CB8AC3E}">
        <p14:creationId xmlns:p14="http://schemas.microsoft.com/office/powerpoint/2010/main" val="15617219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10.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ninjoservices.dwd.de/wiki/display/~avalmass/ICON-FORCE+outpu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467544" y="917700"/>
            <a:ext cx="8496944" cy="1799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0" bIns="35100">
            <a:spAutoFit/>
          </a:bodyPr>
          <a:lstStyle>
            <a:lvl1pPr marL="457200" indent="-457200"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1pPr>
            <a:lvl2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2pPr>
            <a:lvl3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3pPr>
            <a:lvl4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4pPr>
            <a:lvl5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5pPr>
            <a:lvl6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6pPr>
            <a:lvl7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7pPr>
            <a:lvl8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8pPr>
            <a:lvl9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9pPr>
          </a:lstStyle>
          <a:p>
            <a:pPr marL="0" marR="0" lvl="0" indent="0" algn="just" defTabSz="449263" rtl="0" eaLnBrk="1" fontAlgn="auto" latinLnBrk="0" hangingPunct="1">
              <a:lnSpc>
                <a:spcPct val="100000"/>
              </a:lnSpc>
              <a:spcBef>
                <a:spcPts val="450"/>
              </a:spcBef>
              <a:spcAft>
                <a:spcPts val="0"/>
              </a:spcAft>
              <a:buClr>
                <a:srgbClr val="000000"/>
              </a:buClr>
              <a:buSzPct val="100000"/>
              <a:tabLst>
                <a:tab pos="342900" algn="l"/>
                <a:tab pos="685800" algn="l"/>
                <a:tab pos="941785" algn="l"/>
                <a:tab pos="1618060" algn="l"/>
                <a:tab pos="2743200" algn="l"/>
                <a:tab pos="3429000" algn="l"/>
                <a:tab pos="4114800" algn="l"/>
                <a:tab pos="4800600" algn="l"/>
                <a:tab pos="5486400" algn="l"/>
                <a:tab pos="6172200" algn="l"/>
                <a:tab pos="6858000" algn="l"/>
                <a:tab pos="7543800" algn="l"/>
              </a:tabLst>
              <a:defRPr/>
            </a:pP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Considerable resources from DA staff </a:t>
            </a:r>
            <a:r>
              <a:rPr kumimoji="0" lang="en-US" altLang="de-DE" sz="1400" b="0" i="0" u="none" strike="noStrike" kern="1200" cap="none" spc="0" normalizeH="0" baseline="0" noProof="0" dirty="0">
                <a:ln>
                  <a:noFill/>
                </a:ln>
                <a:solidFill>
                  <a:srgbClr val="2D4B9B"/>
                </a:solidFill>
                <a:effectLst/>
                <a:uLnTx/>
                <a:uFillTx/>
                <a:latin typeface="Arial" charset="0"/>
                <a:ea typeface="Lucida Sans Unicode" pitchFamily="34" charset="0"/>
                <a:cs typeface="Lucida Sans Unicode" pitchFamily="34" charset="0"/>
                <a:sym typeface="Symbol" pitchFamily="18" charset="2"/>
              </a:rPr>
              <a:t>diverted to AI</a:t>
            </a: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  AICON, AIDA</a:t>
            </a:r>
          </a:p>
          <a:p>
            <a:pPr marL="266700" marR="0" lvl="0" indent="-266700" algn="just" defTabSz="449263" rtl="0" eaLnBrk="1" fontAlgn="auto" latinLnBrk="0" hangingPunct="1">
              <a:lnSpc>
                <a:spcPct val="100000"/>
              </a:lnSpc>
              <a:spcBef>
                <a:spcPts val="600"/>
              </a:spcBef>
              <a:spcAft>
                <a:spcPts val="0"/>
              </a:spcAft>
              <a:buClr>
                <a:srgbClr val="000000"/>
              </a:buClr>
              <a:buSzPct val="100000"/>
              <a:buFont typeface="Symbol" panose="05050102010706020507" pitchFamily="18" charset="2"/>
              <a:buChar char="®"/>
              <a:tabLst>
                <a:tab pos="342900" algn="l"/>
                <a:tab pos="685800" algn="l"/>
                <a:tab pos="941785" algn="l"/>
                <a:tab pos="1618060" algn="l"/>
                <a:tab pos="2743200" algn="l"/>
                <a:tab pos="3429000" algn="l"/>
                <a:tab pos="4114800" algn="l"/>
                <a:tab pos="4800600" algn="l"/>
                <a:tab pos="5486400" algn="l"/>
                <a:tab pos="6172200" algn="l"/>
                <a:tab pos="6858000" algn="l"/>
                <a:tab pos="7543800" algn="l"/>
              </a:tabLst>
              <a:defRPr/>
            </a:pPr>
            <a:r>
              <a:rPr kumimoji="0" lang="en-US" altLang="de-DE" sz="1400" dirty="0">
                <a:solidFill>
                  <a:srgbClr val="000000"/>
                </a:solidFill>
                <a:latin typeface="Arial" charset="0"/>
                <a:ea typeface="Lucida Sans Unicode" pitchFamily="34" charset="0"/>
                <a:cs typeface="Lucida Sans Unicode" pitchFamily="34" charset="0"/>
                <a:sym typeface="Symbol" pitchFamily="18" charset="2"/>
              </a:rPr>
              <a:t>considerable less development on conventional DA / KENDA </a:t>
            </a:r>
          </a:p>
          <a:p>
            <a:pPr marL="0" marR="0" lvl="0" indent="0" algn="just" defTabSz="449263" rtl="0" eaLnBrk="1" fontAlgn="auto" latinLnBrk="0" hangingPunct="1">
              <a:lnSpc>
                <a:spcPct val="100000"/>
              </a:lnSpc>
              <a:spcBef>
                <a:spcPts val="600"/>
              </a:spcBef>
              <a:spcAft>
                <a:spcPts val="0"/>
              </a:spcAft>
              <a:buClr>
                <a:srgbClr val="000000"/>
              </a:buClr>
              <a:buSzPct val="100000"/>
              <a:tabLst>
                <a:tab pos="266700" algn="l"/>
                <a:tab pos="685800" algn="l"/>
                <a:tab pos="941388" algn="l"/>
                <a:tab pos="1617663" algn="l"/>
                <a:tab pos="2743200" algn="l"/>
                <a:tab pos="3429000" algn="l"/>
                <a:tab pos="4114800" algn="l"/>
                <a:tab pos="4800600" algn="l"/>
                <a:tab pos="5486400" algn="l"/>
                <a:tab pos="6172200" algn="l"/>
                <a:tab pos="6858000" algn="l"/>
                <a:tab pos="7543800" algn="l"/>
              </a:tabLst>
              <a:defRPr/>
            </a:pPr>
            <a:r>
              <a:rPr kumimoji="0" lang="en-US" altLang="de-DE" sz="1200" dirty="0">
                <a:solidFill>
                  <a:srgbClr val="000000"/>
                </a:solidFill>
                <a:latin typeface="Arial" charset="0"/>
                <a:ea typeface="Lucida Sans Unicode" pitchFamily="34" charset="0"/>
                <a:cs typeface="Lucida Sans Unicode" pitchFamily="34" charset="0"/>
                <a:sym typeface="Symbol" pitchFamily="18" charset="2"/>
              </a:rPr>
              <a:t>	(particularly algorithmic development  –  refinements LETKF; </a:t>
            </a:r>
            <a:r>
              <a:rPr kumimoji="0" lang="en-US" altLang="de-DE" sz="1200" dirty="0" err="1">
                <a:solidFill>
                  <a:srgbClr val="000000"/>
                </a:solidFill>
                <a:latin typeface="Arial" charset="0"/>
                <a:ea typeface="Lucida Sans Unicode" pitchFamily="34" charset="0"/>
                <a:cs typeface="Lucida Sans Unicode" pitchFamily="34" charset="0"/>
                <a:sym typeface="Symbol" pitchFamily="18" charset="2"/>
              </a:rPr>
              <a:t>EnVar</a:t>
            </a:r>
            <a:r>
              <a:rPr kumimoji="0" lang="en-US" altLang="de-DE" sz="1200" dirty="0">
                <a:solidFill>
                  <a:srgbClr val="000000"/>
                </a:solidFill>
                <a:latin typeface="Arial" charset="0"/>
                <a:ea typeface="Lucida Sans Unicode" pitchFamily="34" charset="0"/>
                <a:cs typeface="Lucida Sans Unicode" pitchFamily="34" charset="0"/>
                <a:sym typeface="Symbol" pitchFamily="18" charset="2"/>
              </a:rPr>
              <a:t>, 4DEnVar, PF, …)</a:t>
            </a:r>
          </a:p>
          <a:p>
            <a:pPr marL="0" marR="0" lvl="0" indent="0" defTabSz="449263" rtl="0" eaLnBrk="1" fontAlgn="auto" latinLnBrk="0" hangingPunct="1">
              <a:lnSpc>
                <a:spcPct val="100000"/>
              </a:lnSpc>
              <a:spcBef>
                <a:spcPts val="450"/>
              </a:spcBef>
              <a:spcAft>
                <a:spcPts val="0"/>
              </a:spcAft>
              <a:buClr>
                <a:srgbClr val="000000"/>
              </a:buClr>
              <a:buSzPct val="100000"/>
              <a:tabLst>
                <a:tab pos="266700" algn="l"/>
                <a:tab pos="685800" algn="l"/>
                <a:tab pos="941388" algn="l"/>
                <a:tab pos="1617663" algn="l"/>
                <a:tab pos="2743200" algn="l"/>
                <a:tab pos="3429000" algn="l"/>
                <a:tab pos="4114800" algn="l"/>
                <a:tab pos="4800600" algn="l"/>
                <a:tab pos="5486400" algn="l"/>
                <a:tab pos="6172200" algn="l"/>
                <a:tab pos="6858000" algn="l"/>
                <a:tab pos="7543800" algn="l"/>
              </a:tabLst>
              <a:defRPr/>
            </a:pPr>
            <a:r>
              <a:rPr kumimoji="0" lang="en-US" altLang="de-DE" sz="12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	</a:t>
            </a:r>
          </a:p>
          <a:p>
            <a:pPr marL="0" marR="0" lvl="0" indent="0" defTabSz="449263" rtl="0" eaLnBrk="1" fontAlgn="auto" latinLnBrk="0" hangingPunct="1">
              <a:lnSpc>
                <a:spcPct val="100000"/>
              </a:lnSpc>
              <a:spcBef>
                <a:spcPts val="450"/>
              </a:spcBef>
              <a:spcAft>
                <a:spcPts val="0"/>
              </a:spcAft>
              <a:buClr>
                <a:srgbClr val="000000"/>
              </a:buClr>
              <a:buSzPct val="100000"/>
              <a:tabLst>
                <a:tab pos="266700" algn="l"/>
                <a:tab pos="685800" algn="l"/>
                <a:tab pos="941388" algn="l"/>
                <a:tab pos="1617663" algn="l"/>
                <a:tab pos="2743200" algn="l"/>
                <a:tab pos="3429000" algn="l"/>
                <a:tab pos="4114800" algn="l"/>
                <a:tab pos="4800600" algn="l"/>
                <a:tab pos="5486400" algn="l"/>
                <a:tab pos="6172200" algn="l"/>
                <a:tab pos="6858000" algn="l"/>
                <a:tab pos="7543800" algn="l"/>
              </a:tabLst>
              <a:defRPr/>
            </a:pP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however: 	restart of “</a:t>
            </a:r>
            <a:r>
              <a:rPr kumimoji="0" lang="en-US" altLang="de-DE" sz="1400" b="0" i="0" u="none" strike="noStrike" kern="1200" cap="none" spc="0" normalizeH="0" baseline="0" noProof="0" dirty="0">
                <a:ln>
                  <a:noFill/>
                </a:ln>
                <a:solidFill>
                  <a:srgbClr val="2D4B9B"/>
                </a:solidFill>
                <a:effectLst/>
                <a:uLnTx/>
                <a:uFillTx/>
                <a:latin typeface="Arial" charset="0"/>
                <a:ea typeface="Lucida Sans Unicode" pitchFamily="34" charset="0"/>
                <a:cs typeface="Lucida Sans Unicode" pitchFamily="34" charset="0"/>
                <a:sym typeface="Symbol" pitchFamily="18" charset="2"/>
              </a:rPr>
              <a:t>code-redesign</a:t>
            </a: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 (replacing DACE) which should now meet requirements of both</a:t>
            </a:r>
          </a:p>
          <a:p>
            <a:pPr marL="0" marR="0" lvl="0" indent="0" defTabSz="449263" rtl="0" eaLnBrk="1" fontAlgn="auto" latinLnBrk="0" hangingPunct="1">
              <a:lnSpc>
                <a:spcPct val="100000"/>
              </a:lnSpc>
              <a:spcAft>
                <a:spcPts val="0"/>
              </a:spcAft>
              <a:buClr>
                <a:srgbClr val="000000"/>
              </a:buClr>
              <a:buSzPct val="100000"/>
              <a:tabLst>
                <a:tab pos="266700" algn="l"/>
                <a:tab pos="685800" algn="l"/>
                <a:tab pos="941388" algn="l"/>
                <a:tab pos="1617663" algn="l"/>
                <a:tab pos="2743200" algn="l"/>
                <a:tab pos="3429000" algn="l"/>
                <a:tab pos="4114800" algn="l"/>
                <a:tab pos="4800600" algn="l"/>
                <a:tab pos="5486400" algn="l"/>
                <a:tab pos="6172200" algn="l"/>
                <a:tab pos="6858000" algn="l"/>
                <a:tab pos="7543800" algn="l"/>
              </a:tabLst>
              <a:defRPr/>
            </a:pPr>
            <a:r>
              <a:rPr kumimoji="0" lang="en-US" altLang="de-DE" sz="1400" dirty="0">
                <a:solidFill>
                  <a:srgbClr val="000000"/>
                </a:solidFill>
                <a:latin typeface="Arial" charset="0"/>
                <a:ea typeface="Lucida Sans Unicode" pitchFamily="34" charset="0"/>
                <a:cs typeface="Lucida Sans Unicode" pitchFamily="34" charset="0"/>
                <a:sym typeface="Symbol" pitchFamily="18" charset="2"/>
              </a:rPr>
              <a:t>			</a:t>
            </a: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conventional DA </a:t>
            </a:r>
            <a:r>
              <a:rPr kumimoji="0" lang="en-US" altLang="de-DE" sz="1400" b="0" i="0" u="none" strike="noStrike" kern="1200" cap="none" spc="0" normalizeH="0" baseline="0" noProof="0" dirty="0">
                <a:ln>
                  <a:noFill/>
                </a:ln>
                <a:solidFill>
                  <a:schemeClr val="bg1">
                    <a:lumMod val="50000"/>
                  </a:schemeClr>
                </a:solidFill>
                <a:effectLst/>
                <a:uLnTx/>
                <a:uFillTx/>
                <a:latin typeface="Arial" charset="0"/>
                <a:ea typeface="Lucida Sans Unicode" pitchFamily="34" charset="0"/>
                <a:cs typeface="Lucida Sans Unicode" pitchFamily="34" charset="0"/>
                <a:sym typeface="Symbol" pitchFamily="18" charset="2"/>
              </a:rPr>
              <a:t>(VAR, LETKF, for various applications: atm., ocean, surface, trace gases etc.)</a:t>
            </a:r>
          </a:p>
          <a:p>
            <a:pPr marL="0" marR="0" lvl="0" indent="0" defTabSz="449263" rtl="0" eaLnBrk="1" fontAlgn="auto" latinLnBrk="0" hangingPunct="1">
              <a:lnSpc>
                <a:spcPct val="100000"/>
              </a:lnSpc>
              <a:spcAft>
                <a:spcPts val="0"/>
              </a:spcAft>
              <a:buClr>
                <a:srgbClr val="000000"/>
              </a:buClr>
              <a:buSzPct val="100000"/>
              <a:tabLst>
                <a:tab pos="266700" algn="l"/>
                <a:tab pos="685800" algn="l"/>
                <a:tab pos="941388" algn="l"/>
                <a:tab pos="1617663" algn="l"/>
                <a:tab pos="2743200" algn="l"/>
                <a:tab pos="3429000" algn="l"/>
                <a:tab pos="4114800" algn="l"/>
                <a:tab pos="4800600" algn="l"/>
                <a:tab pos="5486400" algn="l"/>
                <a:tab pos="6172200" algn="l"/>
                <a:tab pos="6858000" algn="l"/>
                <a:tab pos="7543800" algn="l"/>
              </a:tabLst>
              <a:defRPr/>
            </a:pPr>
            <a:r>
              <a:rPr kumimoji="0" lang="en-US" altLang="de-DE" sz="1400" dirty="0">
                <a:solidFill>
                  <a:srgbClr val="000000"/>
                </a:solidFill>
                <a:latin typeface="Arial" charset="0"/>
                <a:ea typeface="Lucida Sans Unicode" pitchFamily="34" charset="0"/>
                <a:cs typeface="Lucida Sans Unicode" pitchFamily="34" charset="0"/>
                <a:sym typeface="Symbol" pitchFamily="18" charset="2"/>
              </a:rPr>
              <a:t>			</a:t>
            </a: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and AI-DA   </a:t>
            </a:r>
            <a:r>
              <a:rPr kumimoji="0" lang="en-US" altLang="de-DE" sz="1200" b="0" i="0" u="none" strike="noStrike" kern="1200" cap="none" spc="0" normalizeH="0" baseline="0" noProof="0" dirty="0">
                <a:ln>
                  <a:noFill/>
                </a:ln>
                <a:solidFill>
                  <a:schemeClr val="bg1">
                    <a:lumMod val="65000"/>
                  </a:schemeClr>
                </a:solidFill>
                <a:effectLst/>
                <a:uLnTx/>
                <a:uFillTx/>
                <a:latin typeface="Arial" charset="0"/>
                <a:ea typeface="Lucida Sans Unicode" pitchFamily="34" charset="0"/>
                <a:cs typeface="Lucida Sans Unicode" pitchFamily="34" charset="0"/>
                <a:sym typeface="Symbol" pitchFamily="18" charset="2"/>
              </a:rPr>
              <a:t>(will take several years)</a:t>
            </a:r>
          </a:p>
        </p:txBody>
      </p:sp>
      <p:sp>
        <p:nvSpPr>
          <p:cNvPr id="5124" name="Rectangle 2"/>
          <p:cNvSpPr>
            <a:spLocks noChangeArrowheads="1"/>
          </p:cNvSpPr>
          <p:nvPr/>
        </p:nvSpPr>
        <p:spPr bwMode="auto">
          <a:xfrm>
            <a:off x="395536" y="141685"/>
            <a:ext cx="5760639"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ctr" defTabSz="457200" rtl="0" eaLnBrk="1" fontAlgn="auto" latinLnBrk="0" hangingPunct="1">
              <a:lnSpc>
                <a:spcPct val="107000"/>
              </a:lnSpc>
              <a:spcBef>
                <a:spcPct val="0"/>
              </a:spcBef>
              <a:spcAft>
                <a:spcPts val="600"/>
              </a:spcAft>
              <a:buClrTx/>
              <a:buSzTx/>
              <a:buFontTx/>
              <a:buNone/>
              <a:tabLst/>
              <a:defRPr/>
            </a:pPr>
            <a:r>
              <a:rPr kumimoji="1" lang="en-US" alt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 activities at DWD</a:t>
            </a:r>
          </a:p>
          <a:p>
            <a:pPr marL="0" marR="0" lvl="0" indent="0" algn="ctr" defTabSz="457200" rtl="0" eaLnBrk="1" fontAlgn="auto" latinLnBrk="0" hangingPunct="1">
              <a:lnSpc>
                <a:spcPct val="107000"/>
              </a:lnSpc>
              <a:spcBef>
                <a:spcPct val="0"/>
              </a:spcBef>
              <a:spcAft>
                <a:spcPts val="600"/>
              </a:spcAft>
              <a:buClrTx/>
              <a:buSzTx/>
              <a:buFontTx/>
              <a:buNone/>
              <a:tabLst/>
              <a:defRPr/>
            </a:pPr>
            <a:r>
              <a:rPr kumimoji="1" lang="de-DE"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Christoph Schraff</a:t>
            </a:r>
          </a:p>
        </p:txBody>
      </p:sp>
      <p:sp>
        <p:nvSpPr>
          <p:cNvPr id="7" name="Text Box 3">
            <a:extLst>
              <a:ext uri="{FF2B5EF4-FFF2-40B4-BE49-F238E27FC236}">
                <a16:creationId xmlns:a16="http://schemas.microsoft.com/office/drawing/2014/main" id="{B17B4766-A1F2-4C0B-98B0-3CA6F4AD254F}"/>
              </a:ext>
            </a:extLst>
          </p:cNvPr>
          <p:cNvSpPr txBox="1">
            <a:spLocks noChangeArrowheads="1"/>
          </p:cNvSpPr>
          <p:nvPr/>
        </p:nvSpPr>
        <p:spPr bwMode="auto">
          <a:xfrm>
            <a:off x="467544" y="3111382"/>
            <a:ext cx="8496944" cy="1404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0" bIns="35100">
            <a:spAutoFit/>
          </a:bodyPr>
          <a:lstStyle>
            <a:lvl1pPr marL="457200" indent="-457200"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1pPr>
            <a:lvl2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2pPr>
            <a:lvl3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3pPr>
            <a:lvl4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4pPr>
            <a:lvl5pPr defTabSz="449263">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5pPr>
            <a:lvl6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6pPr>
            <a:lvl7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7pPr>
            <a:lvl8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8pPr>
            <a:lvl9pPr defTabSz="449263" eaLnBrk="0" fontAlgn="base" hangingPunct="0">
              <a:spcBef>
                <a:spcPct val="0"/>
              </a:spcBef>
              <a:spcAft>
                <a:spcPct val="0"/>
              </a:spcAft>
              <a:tabLst>
                <a:tab pos="457200" algn="l"/>
                <a:tab pos="914400" algn="l"/>
                <a:tab pos="1828800" algn="l"/>
                <a:tab pos="2157413" algn="l"/>
                <a:tab pos="3657600" algn="l"/>
                <a:tab pos="4572000" algn="l"/>
                <a:tab pos="5486400" algn="l"/>
                <a:tab pos="6400800" algn="l"/>
                <a:tab pos="7315200" algn="l"/>
                <a:tab pos="8229600" algn="l"/>
                <a:tab pos="9144000" algn="l"/>
                <a:tab pos="10058400" algn="l"/>
              </a:tabLst>
              <a:defRPr kumimoji="1" sz="2400">
                <a:solidFill>
                  <a:schemeClr val="tx1"/>
                </a:solidFill>
                <a:latin typeface="Times New Roman" pitchFamily="18" charset="0"/>
              </a:defRPr>
            </a:lvl9pPr>
          </a:lstStyle>
          <a:p>
            <a:pPr marL="0" marR="0" lvl="0" indent="0" algn="just" defTabSz="449263" rtl="0" eaLnBrk="1" fontAlgn="auto" latinLnBrk="0" hangingPunct="1">
              <a:lnSpc>
                <a:spcPct val="100000"/>
              </a:lnSpc>
              <a:spcBef>
                <a:spcPts val="450"/>
              </a:spcBef>
              <a:spcAft>
                <a:spcPts val="0"/>
              </a:spcAft>
              <a:buClr>
                <a:srgbClr val="000000"/>
              </a:buClr>
              <a:buSzPct val="100000"/>
              <a:tabLst>
                <a:tab pos="342900" algn="l"/>
                <a:tab pos="685800" algn="l"/>
                <a:tab pos="941785" algn="l"/>
                <a:tab pos="1618060" algn="l"/>
                <a:tab pos="2743200" algn="l"/>
                <a:tab pos="3429000" algn="l"/>
                <a:tab pos="4114800" algn="l"/>
                <a:tab pos="4800600" algn="l"/>
                <a:tab pos="5486400" algn="l"/>
                <a:tab pos="6172200" algn="l"/>
                <a:tab pos="6858000" algn="l"/>
                <a:tab pos="7543800" algn="l"/>
              </a:tabLst>
              <a:defRPr/>
            </a:pP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This talk:</a:t>
            </a:r>
          </a:p>
          <a:p>
            <a:pPr marL="203597" marR="0" lvl="0" indent="-203597" algn="just" defTabSz="449263" rtl="0" eaLnBrk="1" fontAlgn="auto" latinLnBrk="0" hangingPunct="1">
              <a:lnSpc>
                <a:spcPct val="100000"/>
              </a:lnSpc>
              <a:spcBef>
                <a:spcPts val="450"/>
              </a:spcBef>
              <a:spcAft>
                <a:spcPts val="0"/>
              </a:spcAft>
              <a:buClr>
                <a:srgbClr val="000000"/>
              </a:buClr>
              <a:buSzPct val="100000"/>
              <a:buFont typeface="Arial" charset="0"/>
              <a:buChar char="•"/>
              <a:tabLst>
                <a:tab pos="342900" algn="l"/>
                <a:tab pos="685800" algn="l"/>
                <a:tab pos="941785" algn="l"/>
                <a:tab pos="1618060" algn="l"/>
                <a:tab pos="2743200" algn="l"/>
                <a:tab pos="3429000" algn="l"/>
                <a:tab pos="4114800" algn="l"/>
                <a:tab pos="4800600" algn="l"/>
                <a:tab pos="5486400" algn="l"/>
                <a:tab pos="6172200" algn="l"/>
                <a:tab pos="6858000" algn="l"/>
                <a:tab pos="7543800" algn="l"/>
              </a:tabLst>
              <a:defRPr/>
            </a:pPr>
            <a:r>
              <a:rPr kumimoji="0" lang="en-US" altLang="de-DE" sz="1400" b="0" i="0" u="none" strike="noStrike" kern="1200" cap="none" spc="0" normalizeH="0" baseline="0" noProof="0" dirty="0">
                <a:ln>
                  <a:noFill/>
                </a:ln>
                <a:solidFill>
                  <a:srgbClr val="000000"/>
                </a:solidFill>
                <a:effectLst/>
                <a:uLnTx/>
                <a:uFillTx/>
                <a:latin typeface="Arial" charset="0"/>
                <a:ea typeface="Lucida Sans Unicode" pitchFamily="34" charset="0"/>
                <a:cs typeface="Lucida Sans Unicode" pitchFamily="34" charset="0"/>
                <a:sym typeface="Symbol" pitchFamily="18" charset="2"/>
              </a:rPr>
              <a:t>Operational + technical aspects </a:t>
            </a:r>
          </a:p>
          <a:p>
            <a:pPr marL="203597" marR="0" lvl="0" indent="-203597" algn="just" defTabSz="449263" rtl="0" eaLnBrk="1" fontAlgn="auto" latinLnBrk="0" hangingPunct="1">
              <a:lnSpc>
                <a:spcPct val="100000"/>
              </a:lnSpc>
              <a:spcBef>
                <a:spcPts val="450"/>
              </a:spcBef>
              <a:spcAft>
                <a:spcPts val="0"/>
              </a:spcAft>
              <a:buClr>
                <a:srgbClr val="000000"/>
              </a:buClr>
              <a:buSzPct val="100000"/>
              <a:buFont typeface="Arial" charset="0"/>
              <a:buChar char="•"/>
              <a:tabLst>
                <a:tab pos="342900" algn="l"/>
                <a:tab pos="685800" algn="l"/>
                <a:tab pos="941785" algn="l"/>
                <a:tab pos="1618060" algn="l"/>
                <a:tab pos="2743200" algn="l"/>
                <a:tab pos="3429000" algn="l"/>
                <a:tab pos="4114800" algn="l"/>
                <a:tab pos="4800600" algn="l"/>
                <a:tab pos="5486400" algn="l"/>
                <a:tab pos="6172200" algn="l"/>
                <a:tab pos="6858000" algn="l"/>
                <a:tab pos="7543800" algn="l"/>
              </a:tabLst>
              <a:defRPr/>
            </a:pPr>
            <a:r>
              <a:rPr kumimoji="0" lang="en-US" altLang="de-DE" sz="1400" dirty="0">
                <a:solidFill>
                  <a:srgbClr val="2D4B9B"/>
                </a:solidFill>
                <a:latin typeface="Arial" charset="0"/>
                <a:ea typeface="Lucida Sans Unicode" pitchFamily="34" charset="0"/>
                <a:cs typeface="Lucida Sans Unicode" pitchFamily="34" charset="0"/>
                <a:sym typeface="Symbol" pitchFamily="18" charset="2"/>
              </a:rPr>
              <a:t>Observation development: </a:t>
            </a:r>
            <a:r>
              <a:rPr kumimoji="0" lang="en-US" altLang="de-DE" sz="1400" dirty="0">
                <a:solidFill>
                  <a:srgbClr val="000000"/>
                </a:solidFill>
                <a:latin typeface="Arial" charset="0"/>
                <a:ea typeface="Lucida Sans Unicode" pitchFamily="34" charset="0"/>
                <a:cs typeface="Lucida Sans Unicode" pitchFamily="34" charset="0"/>
                <a:sym typeface="Symbol" pitchFamily="18" charset="2"/>
              </a:rPr>
              <a:t>Radar, </a:t>
            </a:r>
            <a:r>
              <a:rPr kumimoji="0" lang="en-US" altLang="de-DE" sz="1400" dirty="0">
                <a:solidFill>
                  <a:schemeClr val="bg1">
                    <a:lumMod val="50000"/>
                  </a:schemeClr>
                </a:solidFill>
                <a:latin typeface="Arial" charset="0"/>
                <a:ea typeface="Lucida Sans Unicode" pitchFamily="34" charset="0"/>
                <a:cs typeface="Lucida Sans Unicode" pitchFamily="34" charset="0"/>
                <a:sym typeface="Symbol" pitchFamily="18" charset="2"/>
              </a:rPr>
              <a:t>GNSS</a:t>
            </a:r>
            <a:r>
              <a:rPr kumimoji="0" lang="en-US" altLang="de-DE" sz="1400" dirty="0">
                <a:solidFill>
                  <a:srgbClr val="000000"/>
                </a:solidFill>
                <a:latin typeface="Arial" charset="0"/>
                <a:ea typeface="Lucida Sans Unicode" pitchFamily="34" charset="0"/>
                <a:cs typeface="Lucida Sans Unicode" pitchFamily="34" charset="0"/>
                <a:sym typeface="Symbol" pitchFamily="18" charset="2"/>
              </a:rPr>
              <a:t>, </a:t>
            </a:r>
            <a:r>
              <a:rPr kumimoji="0" lang="en-US" altLang="de-DE" sz="1400" dirty="0">
                <a:solidFill>
                  <a:srgbClr val="2D4B9B"/>
                </a:solidFill>
                <a:latin typeface="Arial" charset="0"/>
                <a:ea typeface="Lucida Sans Unicode" pitchFamily="34" charset="0"/>
                <a:cs typeface="Lucida Sans Unicode" pitchFamily="34" charset="0"/>
                <a:sym typeface="Symbol" pitchFamily="18" charset="2"/>
              </a:rPr>
              <a:t>FCI, MTG IRS, ground-based remote-sensing…</a:t>
            </a:r>
          </a:p>
          <a:p>
            <a:pPr marL="203597" marR="0" lvl="0" indent="-203597" algn="just" defTabSz="449263" rtl="0" eaLnBrk="1" fontAlgn="auto" latinLnBrk="0" hangingPunct="1">
              <a:lnSpc>
                <a:spcPct val="100000"/>
              </a:lnSpc>
              <a:spcBef>
                <a:spcPts val="450"/>
              </a:spcBef>
              <a:spcAft>
                <a:spcPts val="0"/>
              </a:spcAft>
              <a:buClr>
                <a:srgbClr val="000000"/>
              </a:buClr>
              <a:buSzPct val="100000"/>
              <a:buFont typeface="Arial" charset="0"/>
              <a:buChar char="•"/>
              <a:tabLst>
                <a:tab pos="342900" algn="l"/>
                <a:tab pos="685800" algn="l"/>
                <a:tab pos="941785" algn="l"/>
                <a:tab pos="1618060" algn="l"/>
                <a:tab pos="2743200" algn="l"/>
                <a:tab pos="3429000" algn="l"/>
                <a:tab pos="4114800" algn="l"/>
                <a:tab pos="4800600" algn="l"/>
                <a:tab pos="5486400" algn="l"/>
                <a:tab pos="6172200" algn="l"/>
                <a:tab pos="6858000" algn="l"/>
                <a:tab pos="7543800" algn="l"/>
              </a:tabLst>
              <a:defRPr/>
            </a:pPr>
            <a:r>
              <a:rPr kumimoji="0" lang="en-US" altLang="de-DE" sz="1400" b="0" i="0" u="none" strike="noStrike" kern="1200" cap="none" spc="0" normalizeH="0" baseline="0" noProof="0" dirty="0">
                <a:ln>
                  <a:noFill/>
                </a:ln>
                <a:solidFill>
                  <a:schemeClr val="bg1">
                    <a:lumMod val="50000"/>
                  </a:schemeClr>
                </a:solidFill>
                <a:effectLst/>
                <a:uLnTx/>
                <a:uFillTx/>
                <a:latin typeface="Arial" charset="0"/>
                <a:ea typeface="Lucida Sans Unicode" pitchFamily="34" charset="0"/>
                <a:cs typeface="Lucida Sans Unicode" pitchFamily="34" charset="0"/>
                <a:sym typeface="Symbol" pitchFamily="18" charset="2"/>
              </a:rPr>
              <a:t>AI-DA</a:t>
            </a:r>
          </a:p>
          <a:p>
            <a:pPr marL="203597" marR="0" lvl="0" indent="-203597" algn="just" defTabSz="449263" rtl="0" eaLnBrk="1" fontAlgn="auto" latinLnBrk="0" hangingPunct="1">
              <a:lnSpc>
                <a:spcPct val="100000"/>
              </a:lnSpc>
              <a:spcBef>
                <a:spcPts val="450"/>
              </a:spcBef>
              <a:spcAft>
                <a:spcPts val="0"/>
              </a:spcAft>
              <a:buClr>
                <a:srgbClr val="000000"/>
              </a:buClr>
              <a:buSzPct val="100000"/>
              <a:buFont typeface="Arial" charset="0"/>
              <a:buChar char="•"/>
              <a:tabLst>
                <a:tab pos="342900" algn="l"/>
                <a:tab pos="685800" algn="l"/>
                <a:tab pos="941785" algn="l"/>
                <a:tab pos="1618060" algn="l"/>
                <a:tab pos="2743200" algn="l"/>
                <a:tab pos="3429000" algn="l"/>
                <a:tab pos="4114800" algn="l"/>
                <a:tab pos="4800600" algn="l"/>
                <a:tab pos="5486400" algn="l"/>
                <a:tab pos="6172200" algn="l"/>
                <a:tab pos="6858000" algn="l"/>
                <a:tab pos="7543800" algn="l"/>
              </a:tabLst>
              <a:defRPr/>
            </a:pPr>
            <a:r>
              <a:rPr kumimoji="0" lang="en-US" altLang="de-DE" sz="1400" dirty="0">
                <a:solidFill>
                  <a:schemeClr val="bg1">
                    <a:lumMod val="50000"/>
                  </a:schemeClr>
                </a:solidFill>
                <a:latin typeface="Arial" charset="0"/>
                <a:ea typeface="Lucida Sans Unicode" pitchFamily="34" charset="0"/>
                <a:cs typeface="Lucida Sans Unicode" pitchFamily="34" charset="0"/>
                <a:sym typeface="Symbol" pitchFamily="18" charset="2"/>
              </a:rPr>
              <a:t>(re-analysis)</a:t>
            </a:r>
            <a:endParaRPr kumimoji="0" lang="en-US" altLang="de-DE" sz="1400" b="0" i="0" u="none" strike="noStrike" kern="1200" cap="none" spc="0" normalizeH="0" baseline="0" noProof="0" dirty="0">
              <a:ln>
                <a:noFill/>
              </a:ln>
              <a:solidFill>
                <a:schemeClr val="bg1">
                  <a:lumMod val="50000"/>
                </a:schemeClr>
              </a:solidFill>
              <a:effectLst/>
              <a:uLnTx/>
              <a:uFillTx/>
              <a:latin typeface="Arial" charset="0"/>
              <a:ea typeface="Lucida Sans Unicode" pitchFamily="34" charset="0"/>
              <a:cs typeface="Lucida Sans Unicode" pitchFamily="34" charset="0"/>
              <a:sym typeface="Symbol" pitchFamily="18" charset="2"/>
            </a:endParaRPr>
          </a:p>
        </p:txBody>
      </p:sp>
    </p:spTree>
    <p:extLst>
      <p:ext uri="{BB962C8B-B14F-4D97-AF65-F5344CB8AC3E}">
        <p14:creationId xmlns:p14="http://schemas.microsoft.com/office/powerpoint/2010/main" val="188856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24A7F7-1652-471A-991B-F8CE1C6D11AC}"/>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wind lidars</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Michael Bender </a:t>
            </a:r>
            <a:r>
              <a:rPr kumimoji="1" lang="en-US" altLang="de-DE" sz="1800" b="0" i="1" u="none" strike="noStrike" kern="1200" cap="none" spc="0" normalizeH="0" baseline="0" noProof="0" dirty="0">
                <a:ln>
                  <a:noFill/>
                </a:ln>
                <a:solidFill>
                  <a:prstClr val="white">
                    <a:lumMod val="50000"/>
                  </a:prstClr>
                </a:solidFill>
                <a:effectLst/>
                <a:uLnTx/>
                <a:uFillTx/>
                <a:latin typeface="Montserrat"/>
                <a:ea typeface="+mn-ea"/>
                <a:cs typeface="+mn-cs"/>
              </a:rPr>
              <a:t> </a:t>
            </a:r>
          </a:p>
        </p:txBody>
      </p:sp>
      <p:sp>
        <p:nvSpPr>
          <p:cNvPr id="10" name="Content Placeholder 2">
            <a:extLst>
              <a:ext uri="{FF2B5EF4-FFF2-40B4-BE49-F238E27FC236}">
                <a16:creationId xmlns:a16="http://schemas.microsoft.com/office/drawing/2014/main" id="{B9A48CAB-A0F5-4782-A3CC-DB121DC7F56A}"/>
              </a:ext>
            </a:extLst>
          </p:cNvPr>
          <p:cNvSpPr txBox="1">
            <a:spLocks/>
          </p:cNvSpPr>
          <p:nvPr/>
        </p:nvSpPr>
        <p:spPr bwMode="auto">
          <a:xfrm>
            <a:off x="179511" y="771550"/>
            <a:ext cx="4367869" cy="218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marR="0" lvl="0" indent="-214313" algn="l" defTabSz="457200" rtl="0" eaLnBrk="0" fontAlgn="base" latinLnBrk="0" hangingPunct="0">
              <a:lnSpc>
                <a:spcPct val="100000"/>
              </a:lnSpc>
              <a:spcBef>
                <a:spcPts val="1800"/>
              </a:spcBef>
              <a:spcAft>
                <a:spcPct val="0"/>
              </a:spcAft>
              <a:buClrTx/>
              <a:buSzTx/>
              <a:buFontTx/>
              <a:buChar char="•"/>
              <a:tabLst>
                <a:tab pos="267891" algn="l"/>
                <a:tab pos="1346597"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E-profile:  BUFR reports created by UK Met Office </a:t>
            </a:r>
          </a:p>
          <a:p>
            <a:pPr marL="65484" marR="0" lvl="0" indent="0" algn="l" defTabSz="457200" rtl="0" eaLnBrk="0" fontAlgn="base" latinLnBrk="0" hangingPunct="0">
              <a:lnSpc>
                <a:spcPct val="100000"/>
              </a:lnSpc>
              <a:spcBef>
                <a:spcPts val="30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000000"/>
                </a:solidFill>
                <a:effectLst/>
                <a:uLnTx/>
                <a:uFillTx/>
                <a:latin typeface="Arial"/>
                <a:ea typeface="ＭＳ Ｐゴシック"/>
                <a:cs typeface="+mn-cs"/>
              </a:rPr>
              <a:t>	</a:t>
            </a:r>
            <a:r>
              <a:rPr kumimoji="0" lang="en-GB" sz="1100" b="0" i="0" u="none" strike="noStrike" kern="1200" cap="none" spc="0" normalizeH="0" baseline="0" noProof="0" dirty="0">
                <a:ln>
                  <a:noFill/>
                </a:ln>
                <a:solidFill>
                  <a:prstClr val="white">
                    <a:lumMod val="50000"/>
                  </a:prstClr>
                </a:solidFill>
                <a:effectLst/>
                <a:uLnTx/>
                <a:uFillTx/>
                <a:latin typeface="Arial"/>
                <a:ea typeface="ＭＳ Ｐゴシック"/>
                <a:cs typeface="+mn-cs"/>
              </a:rPr>
              <a:t>(</a:t>
            </a:r>
            <a:r>
              <a:rPr lang="en-GB" sz="1100" dirty="0">
                <a:solidFill>
                  <a:prstClr val="white">
                    <a:lumMod val="50000"/>
                  </a:prstClr>
                </a:solidFill>
                <a:latin typeface="Arial"/>
                <a:ea typeface="ＭＳ Ｐゴシック"/>
              </a:rPr>
              <a:t>corrected very recently)</a:t>
            </a:r>
            <a:endParaRPr kumimoji="0" lang="en-GB" sz="1100" b="0" i="0" u="none" strike="noStrike" kern="1200" cap="none" spc="0" normalizeH="0" baseline="0" noProof="0" dirty="0">
              <a:ln>
                <a:noFill/>
              </a:ln>
              <a:solidFill>
                <a:prstClr val="white">
                  <a:lumMod val="50000"/>
                </a:prstClr>
              </a:solidFill>
              <a:effectLst/>
              <a:uLnTx/>
              <a:uFillTx/>
              <a:latin typeface="Arial"/>
              <a:ea typeface="ＭＳ Ｐゴシック"/>
              <a:cs typeface="+mn-cs"/>
            </a:endParaRPr>
          </a:p>
          <a:p>
            <a:pPr marL="279797" marR="0" lvl="0" indent="-214313" algn="l" defTabSz="457200" rtl="0" eaLnBrk="0" fontAlgn="base" latinLnBrk="0" hangingPunct="0">
              <a:lnSpc>
                <a:spcPct val="100000"/>
              </a:lnSpc>
              <a:spcBef>
                <a:spcPts val="1200"/>
              </a:spcBef>
              <a:spcAft>
                <a:spcPct val="0"/>
              </a:spcAft>
              <a:buClrTx/>
              <a:buSzTx/>
              <a:buFontTx/>
              <a:buChar char="•"/>
              <a:tabLst>
                <a:tab pos="267891" algn="l"/>
                <a:tab pos="1346597"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in DWD data base with 20 min latency </a:t>
            </a:r>
          </a:p>
          <a:p>
            <a:pPr marL="279797" marR="0" lvl="0" indent="-214313" algn="l" defTabSz="457200" rtl="0" eaLnBrk="0" fontAlgn="base" latinLnBrk="0" hangingPunct="0">
              <a:lnSpc>
                <a:spcPct val="100000"/>
              </a:lnSpc>
              <a:spcBef>
                <a:spcPts val="1200"/>
              </a:spcBef>
              <a:spcAft>
                <a:spcPct val="0"/>
              </a:spcAft>
              <a:buClrTx/>
              <a:buSzTx/>
              <a:buFontTx/>
              <a:buChar char="•"/>
              <a:tabLst>
                <a:tab pos="267891" algn="l"/>
                <a:tab pos="1346597" algn="l"/>
              </a:tabLst>
              <a:defRPr/>
            </a:pPr>
            <a:r>
              <a:rPr lang="en-GB" sz="1400" dirty="0">
                <a:solidFill>
                  <a:srgbClr val="000000"/>
                </a:solidFill>
                <a:latin typeface="Arial"/>
                <a:ea typeface="ＭＳ Ｐゴシック"/>
              </a:rPr>
              <a:t>monitoring of O – B being set up</a:t>
            </a:r>
          </a:p>
          <a:p>
            <a:pPr marL="279797" marR="0" lvl="0" indent="-214313" algn="l" defTabSz="457200" rtl="0" eaLnBrk="0" fontAlgn="base" latinLnBrk="0" hangingPunct="0">
              <a:lnSpc>
                <a:spcPct val="100000"/>
              </a:lnSpc>
              <a:spcBef>
                <a:spcPts val="1200"/>
              </a:spcBef>
              <a:spcAft>
                <a:spcPct val="0"/>
              </a:spcAft>
              <a:buClrTx/>
              <a:buSzTx/>
              <a:buFontTx/>
              <a:buChar char="•"/>
              <a:tabLst>
                <a:tab pos="267891" algn="l"/>
                <a:tab pos="1346597"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German lidars </a:t>
            </a:r>
            <a:r>
              <a:rPr lang="en-GB" sz="1400" dirty="0">
                <a:solidFill>
                  <a:srgbClr val="000000"/>
                </a:solidFill>
                <a:latin typeface="Arial"/>
                <a:ea typeface="ＭＳ Ｐゴシック"/>
              </a:rPr>
              <a:t>still being optimized </a:t>
            </a:r>
          </a:p>
          <a:p>
            <a:pPr marL="279797" marR="0" lvl="0" indent="-214313" algn="l" defTabSz="457200" rtl="0" eaLnBrk="0" fontAlgn="base" latinLnBrk="0" hangingPunct="0">
              <a:lnSpc>
                <a:spcPct val="100000"/>
              </a:lnSpc>
              <a:spcBef>
                <a:spcPts val="1200"/>
              </a:spcBef>
              <a:spcAft>
                <a:spcPct val="0"/>
              </a:spcAft>
              <a:buClrTx/>
              <a:buSzTx/>
              <a:buFontTx/>
              <a:buChar char="•"/>
              <a:tabLst>
                <a:tab pos="267891" algn="l"/>
                <a:tab pos="1346597"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2 further lidars (out of 13 planned to be purchased by DWD) under testing </a:t>
            </a:r>
            <a:r>
              <a:rPr kumimoji="0" lang="en-GB" sz="1200" b="0" i="0" u="none" strike="noStrike" kern="1200" cap="none" spc="0" normalizeH="0" baseline="0" noProof="0" dirty="0">
                <a:ln>
                  <a:noFill/>
                </a:ln>
                <a:solidFill>
                  <a:schemeClr val="bg1">
                    <a:lumMod val="50000"/>
                  </a:schemeClr>
                </a:solidFill>
                <a:effectLst/>
                <a:uLnTx/>
                <a:uFillTx/>
                <a:latin typeface="Arial"/>
                <a:ea typeface="ＭＳ Ｐゴシック"/>
                <a:cs typeface="+mn-cs"/>
              </a:rPr>
              <a:t>(Hamburg)</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sym typeface="Symbol" panose="05050102010706020507" pitchFamily="18" charset="2"/>
            </a:endParaRPr>
          </a:p>
        </p:txBody>
      </p:sp>
      <p:pic>
        <p:nvPicPr>
          <p:cNvPr id="7" name="Grafik 6">
            <a:extLst>
              <a:ext uri="{FF2B5EF4-FFF2-40B4-BE49-F238E27FC236}">
                <a16:creationId xmlns:a16="http://schemas.microsoft.com/office/drawing/2014/main" id="{C617A73F-9841-4672-B43E-4D9E13F3C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620" y="812666"/>
            <a:ext cx="4295860" cy="3788504"/>
          </a:xfrm>
          <a:prstGeom prst="rect">
            <a:avLst/>
          </a:prstGeom>
        </p:spPr>
      </p:pic>
      <p:pic>
        <p:nvPicPr>
          <p:cNvPr id="11" name="Grafik 10">
            <a:extLst>
              <a:ext uri="{FF2B5EF4-FFF2-40B4-BE49-F238E27FC236}">
                <a16:creationId xmlns:a16="http://schemas.microsoft.com/office/drawing/2014/main" id="{53F42B30-B727-4EA2-B61F-A0EF6FB5C1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281" b="4488"/>
          <a:stretch/>
        </p:blipFill>
        <p:spPr>
          <a:xfrm>
            <a:off x="1286912" y="2960216"/>
            <a:ext cx="3323851" cy="1683783"/>
          </a:xfrm>
          <a:prstGeom prst="rect">
            <a:avLst/>
          </a:prstGeom>
        </p:spPr>
      </p:pic>
    </p:spTree>
    <p:extLst>
      <p:ext uri="{BB962C8B-B14F-4D97-AF65-F5344CB8AC3E}">
        <p14:creationId xmlns:p14="http://schemas.microsoft.com/office/powerpoint/2010/main" val="35665638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22EF256-6A2E-40CF-A07E-070853ED1ACA}"/>
              </a:ext>
            </a:extLst>
          </p:cNvPr>
          <p:cNvSpPr>
            <a:spLocks noGrp="1"/>
          </p:cNvSpPr>
          <p:nvPr>
            <p:ph type="sldNum" sz="quarter" idx="12"/>
          </p:nvPr>
        </p:nvSpPr>
        <p:spPr>
          <a:xfrm>
            <a:off x="10967151" y="6319070"/>
            <a:ext cx="697800" cy="366183"/>
          </a:xfrm>
          <a:prstGeom prst="rect">
            <a:avLst/>
          </a:prstGeom>
        </p:spPr>
        <p:txBody>
          <a:bodyPr vert="horz" lIns="91440" tIns="14400" rIns="91440" bIns="0" rtlCol="0" anchor="ctr"/>
          <a:lstStyle>
            <a:defPPr>
              <a:defRPr lang="de-DE"/>
            </a:defPPr>
            <a:lvl1pPr marL="0" algn="r" defTabSz="914400" rtl="0" eaLnBrk="1" latinLnBrk="0" hangingPunct="1">
              <a:defRPr sz="1333"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189">
              <a:defRPr/>
            </a:pPr>
            <a:fld id="{6558FC84-22FA-4F5E-86B7-A7761BE44B02}" type="slidenum">
              <a:rPr lang="de-DE" smtClean="0"/>
              <a:pPr algn="r" defTabSz="457189">
                <a:defRPr/>
              </a:pPr>
              <a:t>11</a:t>
            </a:fld>
            <a:endParaRPr lang="de-DE" sz="1000" dirty="0">
              <a:solidFill>
                <a:srgbClr val="2D4B9B">
                  <a:tint val="75000"/>
                </a:srgbClr>
              </a:solidFill>
              <a:latin typeface="Arial"/>
            </a:endParaRPr>
          </a:p>
        </p:txBody>
      </p:sp>
      <p:pic>
        <p:nvPicPr>
          <p:cNvPr id="15" name="Grafik 14">
            <a:extLst>
              <a:ext uri="{FF2B5EF4-FFF2-40B4-BE49-F238E27FC236}">
                <a16:creationId xmlns:a16="http://schemas.microsoft.com/office/drawing/2014/main" id="{AA4DCF56-2682-4550-9264-FA1E1A7A4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03" y="904996"/>
            <a:ext cx="3763359" cy="2530850"/>
          </a:xfrm>
          <a:prstGeom prst="rect">
            <a:avLst/>
          </a:prstGeom>
        </p:spPr>
      </p:pic>
      <p:pic>
        <p:nvPicPr>
          <p:cNvPr id="17" name="Grafik 16">
            <a:extLst>
              <a:ext uri="{FF2B5EF4-FFF2-40B4-BE49-F238E27FC236}">
                <a16:creationId xmlns:a16="http://schemas.microsoft.com/office/drawing/2014/main" id="{10D2D911-0AEA-4636-8662-45D96CB89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362" y="904996"/>
            <a:ext cx="4999526" cy="2516221"/>
          </a:xfrm>
          <a:prstGeom prst="rect">
            <a:avLst/>
          </a:prstGeom>
        </p:spPr>
      </p:pic>
      <p:sp>
        <p:nvSpPr>
          <p:cNvPr id="10" name="Rectangle 2">
            <a:extLst>
              <a:ext uri="{FF2B5EF4-FFF2-40B4-BE49-F238E27FC236}">
                <a16:creationId xmlns:a16="http://schemas.microsoft.com/office/drawing/2014/main" id="{7A4C53DF-00E6-46D7-B5A2-0D559F67D470}"/>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wind lidars</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Michael Bender </a:t>
            </a:r>
            <a:r>
              <a:rPr kumimoji="1" lang="en-US" altLang="de-DE" sz="1800" b="0" i="1" u="none" strike="noStrike" kern="1200" cap="none" spc="0" normalizeH="0" baseline="0" noProof="0" dirty="0">
                <a:ln>
                  <a:noFill/>
                </a:ln>
                <a:solidFill>
                  <a:prstClr val="white">
                    <a:lumMod val="50000"/>
                  </a:prstClr>
                </a:solidFill>
                <a:effectLst/>
                <a:uLnTx/>
                <a:uFillTx/>
                <a:latin typeface="Montserrat"/>
                <a:ea typeface="+mn-ea"/>
                <a:cs typeface="+mn-cs"/>
              </a:rPr>
              <a:t> </a:t>
            </a:r>
          </a:p>
        </p:txBody>
      </p:sp>
      <p:sp>
        <p:nvSpPr>
          <p:cNvPr id="12" name="Content Placeholder 2">
            <a:extLst>
              <a:ext uri="{FF2B5EF4-FFF2-40B4-BE49-F238E27FC236}">
                <a16:creationId xmlns:a16="http://schemas.microsoft.com/office/drawing/2014/main" id="{97D1D498-601D-4743-AA9F-23B6C0BBEF81}"/>
              </a:ext>
            </a:extLst>
          </p:cNvPr>
          <p:cNvSpPr txBox="1">
            <a:spLocks/>
          </p:cNvSpPr>
          <p:nvPr/>
        </p:nvSpPr>
        <p:spPr bwMode="auto">
          <a:xfrm>
            <a:off x="179512" y="3651870"/>
            <a:ext cx="8772376" cy="89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marR="0" lvl="0" indent="-214313" algn="l" defTabSz="457200" rtl="0" eaLnBrk="0" fontAlgn="base" latinLnBrk="0" hangingPunct="0">
              <a:lnSpc>
                <a:spcPct val="100000"/>
              </a:lnSpc>
              <a:spcBef>
                <a:spcPts val="1800"/>
              </a:spcBef>
              <a:spcAft>
                <a:spcPct val="0"/>
              </a:spcAft>
              <a:buClrTx/>
              <a:buSzTx/>
              <a:buFontTx/>
              <a:buChar char="•"/>
              <a:tabLst>
                <a:tab pos="267891" algn="l"/>
                <a:tab pos="1346597" algn="l"/>
              </a:tabLst>
              <a:defRPr/>
            </a:pPr>
            <a:r>
              <a:rPr lang="en-GB" sz="1400" dirty="0">
                <a:solidFill>
                  <a:srgbClr val="000000"/>
                </a:solidFill>
                <a:latin typeface="Arial"/>
                <a:ea typeface="ＭＳ Ｐゴシック"/>
              </a:rPr>
              <a:t>Monitoring </a:t>
            </a:r>
            <a:r>
              <a:rPr lang="en-GB" sz="1300" dirty="0">
                <a:solidFill>
                  <a:srgbClr val="000000"/>
                </a:solidFill>
                <a:latin typeface="Arial"/>
                <a:ea typeface="ＭＳ Ｐゴシック"/>
              </a:rPr>
              <a:t>(May 2025: German stations, </a:t>
            </a:r>
            <a:r>
              <a:rPr lang="en-GB" sz="1300" dirty="0" err="1">
                <a:solidFill>
                  <a:srgbClr val="000000"/>
                </a:solidFill>
                <a:latin typeface="Arial"/>
                <a:ea typeface="ＭＳ Ｐゴシック"/>
              </a:rPr>
              <a:t>Cabauw</a:t>
            </a:r>
            <a:r>
              <a:rPr lang="en-GB" sz="1300" dirty="0">
                <a:solidFill>
                  <a:srgbClr val="000000"/>
                </a:solidFill>
                <a:latin typeface="Arial"/>
                <a:ea typeface="ＭＳ Ｐゴシック"/>
              </a:rPr>
              <a:t>, Innsbruck (above 1500 m), </a:t>
            </a:r>
            <a:r>
              <a:rPr lang="en-GB" sz="1300" dirty="0" err="1">
                <a:solidFill>
                  <a:srgbClr val="000000"/>
                </a:solidFill>
                <a:latin typeface="Arial"/>
                <a:ea typeface="ＭＳ Ｐゴシック"/>
              </a:rPr>
              <a:t>Payerne</a:t>
            </a:r>
            <a:r>
              <a:rPr lang="en-GB" sz="1300" dirty="0">
                <a:solidFill>
                  <a:srgbClr val="000000"/>
                </a:solidFill>
                <a:latin typeface="Arial"/>
                <a:ea typeface="ＭＳ Ｐゴシック"/>
              </a:rPr>
              <a:t>, </a:t>
            </a:r>
            <a:r>
              <a:rPr lang="en-GB" sz="1300" dirty="0" err="1">
                <a:solidFill>
                  <a:srgbClr val="000000"/>
                </a:solidFill>
                <a:latin typeface="Arial"/>
                <a:ea typeface="ＭＳ Ｐゴシック"/>
              </a:rPr>
              <a:t>Grenchen</a:t>
            </a:r>
            <a:r>
              <a:rPr lang="en-GB" sz="1300" dirty="0">
                <a:solidFill>
                  <a:srgbClr val="000000"/>
                </a:solidFill>
                <a:latin typeface="Arial"/>
                <a:ea typeface="ＭＳ Ｐゴシック"/>
              </a:rPr>
              <a:t>, </a:t>
            </a:r>
            <a:r>
              <a:rPr lang="en-GB" sz="1300" dirty="0" err="1">
                <a:solidFill>
                  <a:srgbClr val="000000"/>
                </a:solidFill>
                <a:latin typeface="Arial"/>
                <a:ea typeface="ＭＳ Ｐゴシック"/>
              </a:rPr>
              <a:t>Schaffh</a:t>
            </a:r>
            <a:r>
              <a:rPr lang="en-GB" sz="1300" dirty="0">
                <a:solidFill>
                  <a:srgbClr val="000000"/>
                </a:solidFill>
                <a:latin typeface="Arial"/>
                <a:ea typeface="ＭＳ Ｐゴシック"/>
              </a:rPr>
              <a:t>. good</a:t>
            </a:r>
            <a:r>
              <a:rPr lang="en-GB" sz="1400" dirty="0">
                <a:solidFill>
                  <a:srgbClr val="000000"/>
                </a:solidFill>
                <a:latin typeface="Arial"/>
                <a:ea typeface="ＭＳ Ｐゴシック"/>
              </a:rPr>
              <a:t> </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a:t>
            </a:r>
          </a:p>
          <a:p>
            <a:pPr marL="279797" marR="0" lvl="0" indent="-214313" algn="l" defTabSz="457200" rtl="0" eaLnBrk="0" fontAlgn="base" latinLnBrk="0" hangingPunct="0">
              <a:lnSpc>
                <a:spcPct val="100000"/>
              </a:lnSpc>
              <a:spcBef>
                <a:spcPts val="1200"/>
              </a:spcBef>
              <a:spcAft>
                <a:spcPct val="0"/>
              </a:spcAft>
              <a:buClrTx/>
              <a:buSzTx/>
              <a:buFontTx/>
              <a:buChar char="•"/>
              <a:tabLst>
                <a:tab pos="267891" algn="l"/>
                <a:tab pos="1346597" algn="l"/>
              </a:tabLst>
              <a:defRPr/>
            </a:pPr>
            <a:r>
              <a:rPr lang="en-GB" sz="1400" dirty="0">
                <a:solidFill>
                  <a:srgbClr val="000000"/>
                </a:solidFill>
                <a:latin typeface="Arial"/>
                <a:ea typeface="ＭＳ Ｐゴシック"/>
              </a:rPr>
              <a:t>Impact experiment May 2025: no results yet (results by end of this week!) </a:t>
            </a:r>
          </a:p>
          <a:p>
            <a:pPr marL="65484" marR="0" lvl="0" indent="0" algn="l" defTabSz="457200" rtl="0" eaLnBrk="0" fontAlgn="base" latinLnBrk="0" hangingPunct="0">
              <a:lnSpc>
                <a:spcPct val="100000"/>
              </a:lnSpc>
              <a:spcBef>
                <a:spcPts val="200"/>
              </a:spcBef>
              <a:spcAft>
                <a:spcPct val="0"/>
              </a:spcAft>
              <a:buClrTx/>
              <a:buSzTx/>
              <a:buNone/>
              <a:tabLst>
                <a:tab pos="267891" algn="l"/>
                <a:tab pos="1346597" algn="l"/>
              </a:tabLst>
              <a:defRPr/>
            </a:pPr>
            <a:r>
              <a:rPr lang="en-GB" sz="1400" dirty="0">
                <a:solidFill>
                  <a:srgbClr val="000000"/>
                </a:solidFill>
                <a:latin typeface="Arial"/>
                <a:ea typeface="ＭＳ Ｐゴシック"/>
              </a:rPr>
              <a:t>	</a:t>
            </a:r>
            <a:r>
              <a:rPr lang="en-GB" sz="1200" dirty="0">
                <a:solidFill>
                  <a:srgbClr val="000000"/>
                </a:solidFill>
                <a:latin typeface="Arial"/>
                <a:ea typeface="ＭＳ Ｐゴシック"/>
              </a:rPr>
              <a:t>Swiss stations not used, because we can distinguish them (yet) from the collocated profilers in the blacklist)</a:t>
            </a:r>
            <a:endParaRPr kumimoji="0" lang="en-GB"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71301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6F6E05A-1E6D-4503-A8AA-BB7C58D7B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19" t="4635" r="4542" b="35038"/>
          <a:stretch/>
        </p:blipFill>
        <p:spPr>
          <a:xfrm>
            <a:off x="4993267" y="1094902"/>
            <a:ext cx="4043229" cy="3349056"/>
          </a:xfrm>
          <a:prstGeom prst="rect">
            <a:avLst/>
          </a:prstGeom>
        </p:spPr>
      </p:pic>
      <p:sp>
        <p:nvSpPr>
          <p:cNvPr id="3" name="Rectangle 2">
            <a:extLst>
              <a:ext uri="{FF2B5EF4-FFF2-40B4-BE49-F238E27FC236}">
                <a16:creationId xmlns:a16="http://schemas.microsoft.com/office/drawing/2014/main" id="{4324A7F7-1652-471A-991B-F8CE1C6D11AC}"/>
              </a:ext>
            </a:extLst>
          </p:cNvPr>
          <p:cNvSpPr>
            <a:spLocks noChangeArrowheads="1"/>
          </p:cNvSpPr>
          <p:nvPr/>
        </p:nvSpPr>
        <p:spPr bwMode="auto">
          <a:xfrm>
            <a:off x="252487" y="115309"/>
            <a:ext cx="5975697"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lvl="0">
              <a:spcBef>
                <a:spcPts val="200"/>
              </a:spcBef>
              <a:buClrTx/>
              <a:buSz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t>
            </a:r>
            <a:r>
              <a:rPr lang="en-US" altLang="de-DE" sz="1600" dirty="0">
                <a:solidFill>
                  <a:srgbClr val="2D4B9B"/>
                </a:solidFill>
              </a:rPr>
              <a:t>DIAL  (Differential Absorption Lidar) </a:t>
            </a:r>
            <a:endPar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Jens </a:t>
            </a:r>
            <a:r>
              <a:rPr kumimoji="1" lang="en-US" altLang="de-DE" sz="1400" b="0" i="1" u="none" strike="noStrike" kern="1200" cap="none" spc="0" normalizeH="0" baseline="0" noProof="0" dirty="0" err="1">
                <a:ln>
                  <a:noFill/>
                </a:ln>
                <a:solidFill>
                  <a:prstClr val="white">
                    <a:lumMod val="50000"/>
                  </a:prstClr>
                </a:solidFill>
                <a:effectLst/>
                <a:uLnTx/>
                <a:uFillTx/>
                <a:latin typeface="Montserrat"/>
                <a:ea typeface="+mn-ea"/>
                <a:cs typeface="+mn-cs"/>
              </a:rPr>
              <a:t>Pruschke</a:t>
            </a: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 </a:t>
            </a:r>
            <a:r>
              <a:rPr kumimoji="1" lang="en-US" altLang="de-DE" sz="1800" b="0" i="1" u="none" strike="noStrike" kern="1200" cap="none" spc="0" normalizeH="0" baseline="0" noProof="0" dirty="0">
                <a:ln>
                  <a:noFill/>
                </a:ln>
                <a:solidFill>
                  <a:prstClr val="white">
                    <a:lumMod val="50000"/>
                  </a:prstClr>
                </a:solidFill>
                <a:effectLst/>
                <a:uLnTx/>
                <a:uFillTx/>
                <a:latin typeface="Montserrat"/>
                <a:ea typeface="+mn-ea"/>
                <a:cs typeface="+mn-cs"/>
              </a:rPr>
              <a:t> </a:t>
            </a:r>
          </a:p>
        </p:txBody>
      </p:sp>
      <p:sp>
        <p:nvSpPr>
          <p:cNvPr id="10" name="Content Placeholder 2">
            <a:extLst>
              <a:ext uri="{FF2B5EF4-FFF2-40B4-BE49-F238E27FC236}">
                <a16:creationId xmlns:a16="http://schemas.microsoft.com/office/drawing/2014/main" id="{B9A48CAB-A0F5-4782-A3CC-DB121DC7F56A}"/>
              </a:ext>
            </a:extLst>
          </p:cNvPr>
          <p:cNvSpPr txBox="1">
            <a:spLocks/>
          </p:cNvSpPr>
          <p:nvPr/>
        </p:nvSpPr>
        <p:spPr bwMode="auto">
          <a:xfrm>
            <a:off x="179510" y="918641"/>
            <a:ext cx="5472610" cy="204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lvl="0" indent="0">
              <a:spcBef>
                <a:spcPts val="1800"/>
              </a:spcBef>
              <a:buNone/>
              <a:tabLst>
                <a:tab pos="266700" algn="l"/>
                <a:tab pos="1074738" algn="l"/>
              </a:tabLst>
              <a:defRPr/>
            </a:pPr>
            <a:r>
              <a:rPr lang="en-GB" sz="1400" dirty="0">
                <a:solidFill>
                  <a:srgbClr val="000000"/>
                </a:solidFill>
                <a:ea typeface="ＭＳ Ｐゴシック"/>
              </a:rPr>
              <a:t>DIAL    </a:t>
            </a:r>
            <a:r>
              <a:rPr lang="en-GB" sz="1400" dirty="0">
                <a:solidFill>
                  <a:srgbClr val="000000"/>
                </a:solidFill>
                <a:ea typeface="ＭＳ Ｐゴシック"/>
                <a:sym typeface="Symbol" panose="05050102010706020507" pitchFamily="18" charset="2"/>
              </a:rPr>
              <a:t>  	vertical profiles of water vapour mixing ratio (MXR) </a:t>
            </a:r>
          </a:p>
          <a:p>
            <a:pPr marL="65484" lvl="0" indent="0">
              <a:spcBef>
                <a:spcPts val="0"/>
              </a:spcBef>
              <a:buNone/>
              <a:tabLst>
                <a:tab pos="266700" algn="l"/>
                <a:tab pos="1074738" algn="l"/>
              </a:tabLst>
              <a:defRPr/>
            </a:pPr>
            <a:r>
              <a:rPr lang="en-GB" sz="1400" dirty="0">
                <a:solidFill>
                  <a:srgbClr val="000000"/>
                </a:solidFill>
                <a:ea typeface="ＭＳ Ｐゴシック"/>
                <a:sym typeface="Symbol" panose="05050102010706020507" pitchFamily="18" charset="2"/>
              </a:rPr>
              <a:t>		in lowest 3 – 4 km (or up to low cloud base), </a:t>
            </a:r>
          </a:p>
          <a:p>
            <a:pPr marL="65484" lvl="0" indent="0">
              <a:spcBef>
                <a:spcPts val="0"/>
              </a:spcBef>
              <a:buNone/>
              <a:tabLst>
                <a:tab pos="266700" algn="l"/>
                <a:tab pos="1074738" algn="l"/>
              </a:tabLst>
              <a:defRPr/>
            </a:pPr>
            <a:r>
              <a:rPr lang="en-GB" sz="1400" dirty="0">
                <a:solidFill>
                  <a:srgbClr val="000000"/>
                </a:solidFill>
                <a:ea typeface="ＭＳ Ｐゴシック"/>
                <a:sym typeface="Symbol" panose="05050102010706020507" pitchFamily="18" charset="2"/>
              </a:rPr>
              <a:t>		resolution 10 m (30 m?), every 20 min</a:t>
            </a:r>
            <a:endParaRPr lang="en-GB" sz="1400" dirty="0">
              <a:solidFill>
                <a:srgbClr val="000000"/>
              </a:solidFill>
              <a:ea typeface="ＭＳ Ｐゴシック"/>
            </a:endParaRPr>
          </a:p>
          <a:p>
            <a:pPr marL="279797" lvl="0" indent="-214313">
              <a:spcBef>
                <a:spcPts val="1800"/>
              </a:spcBef>
              <a:tabLst>
                <a:tab pos="267891" algn="l"/>
                <a:tab pos="1346597" algn="l"/>
              </a:tabLst>
              <a:defRPr/>
            </a:pPr>
            <a:r>
              <a:rPr lang="en-GB" sz="1400" dirty="0">
                <a:solidFill>
                  <a:srgbClr val="000000"/>
                </a:solidFill>
                <a:ea typeface="ＭＳ Ｐゴシック"/>
              </a:rPr>
              <a:t>1 testbed DIAL located at Lindenberg observatory </a:t>
            </a:r>
          </a:p>
          <a:p>
            <a:pPr marL="65484" lvl="0" indent="0">
              <a:spcBef>
                <a:spcPts val="0"/>
              </a:spcBef>
              <a:buNone/>
              <a:tabLst>
                <a:tab pos="267891" algn="l"/>
                <a:tab pos="1346597" algn="l"/>
              </a:tabLst>
              <a:defRPr/>
            </a:pPr>
            <a:r>
              <a:rPr lang="en-GB" sz="1400" dirty="0">
                <a:solidFill>
                  <a:srgbClr val="000000"/>
                </a:solidFill>
                <a:ea typeface="ＭＳ Ｐゴシック"/>
              </a:rPr>
              <a:t>	(BUFR data),   maturity for DA </a:t>
            </a:r>
            <a:r>
              <a:rPr lang="en-GB" sz="1400" dirty="0" err="1">
                <a:solidFill>
                  <a:srgbClr val="000000"/>
                </a:solidFill>
                <a:ea typeface="ＭＳ Ｐゴシック"/>
              </a:rPr>
              <a:t>tbd</a:t>
            </a:r>
            <a:endParaRPr lang="en-GB" sz="1400" dirty="0">
              <a:solidFill>
                <a:srgbClr val="000000"/>
              </a:solidFill>
              <a:ea typeface="ＭＳ Ｐゴシック"/>
            </a:endParaRPr>
          </a:p>
          <a:p>
            <a:pPr marL="279797" lvl="0" indent="-214313">
              <a:spcBef>
                <a:spcPts val="1800"/>
              </a:spcBef>
              <a:tabLst>
                <a:tab pos="267891" algn="l"/>
                <a:tab pos="1346597" algn="l"/>
              </a:tabLst>
              <a:defRPr/>
            </a:pPr>
            <a:r>
              <a:rPr lang="en-GB" sz="1400" dirty="0">
                <a:solidFill>
                  <a:srgbClr val="000000"/>
                </a:solidFill>
                <a:ea typeface="ＭＳ Ｐゴシック"/>
              </a:rPr>
              <a:t>DACE observation operator for MXR implemented </a:t>
            </a:r>
          </a:p>
          <a:p>
            <a:pPr marL="65484" lvl="0" indent="0">
              <a:spcBef>
                <a:spcPts val="0"/>
              </a:spcBef>
              <a:buNone/>
              <a:tabLst>
                <a:tab pos="267891" algn="l"/>
                <a:tab pos="1346597" algn="l"/>
              </a:tabLst>
              <a:defRPr/>
            </a:pPr>
            <a:r>
              <a:rPr lang="en-GB" sz="1400" dirty="0">
                <a:solidFill>
                  <a:srgbClr val="000000"/>
                </a:solidFill>
                <a:ea typeface="ＭＳ Ｐゴシック"/>
              </a:rPr>
              <a:t>	(in MEC), </a:t>
            </a:r>
            <a:r>
              <a:rPr lang="en-GB" sz="1400" dirty="0" err="1">
                <a:solidFill>
                  <a:srgbClr val="000000"/>
                </a:solidFill>
                <a:ea typeface="ＭＳ Ｐゴシック"/>
              </a:rPr>
              <a:t>obs</a:t>
            </a:r>
            <a:r>
              <a:rPr lang="en-GB" sz="1400" dirty="0">
                <a:solidFill>
                  <a:srgbClr val="000000"/>
                </a:solidFill>
                <a:ea typeface="ＭＳ Ｐゴシック"/>
              </a:rPr>
              <a:t> error set to 3g/kg</a:t>
            </a:r>
          </a:p>
        </p:txBody>
      </p:sp>
    </p:spTree>
    <p:extLst>
      <p:ext uri="{BB962C8B-B14F-4D97-AF65-F5344CB8AC3E}">
        <p14:creationId xmlns:p14="http://schemas.microsoft.com/office/powerpoint/2010/main" val="39601035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a:extLst>
              <a:ext uri="{FF2B5EF4-FFF2-40B4-BE49-F238E27FC236}">
                <a16:creationId xmlns:a16="http://schemas.microsoft.com/office/drawing/2014/main" id="{BFC068D3-BE3F-4573-B9F5-94129BAFD693}"/>
              </a:ext>
            </a:extLst>
          </p:cNvPr>
          <p:cNvPicPr>
            <a:picLocks/>
          </p:cNvPicPr>
          <p:nvPr/>
        </p:nvPicPr>
        <p:blipFill rotWithShape="1">
          <a:blip r:embed="rId3">
            <a:extLst>
              <a:ext uri="{28A0092B-C50C-407E-A947-70E740481C1C}">
                <a14:useLocalDpi xmlns:a14="http://schemas.microsoft.com/office/drawing/2010/main" val="0"/>
              </a:ext>
            </a:extLst>
          </a:blip>
          <a:srcRect l="33748" t="14592" r="35998" b="4872"/>
          <a:stretch/>
        </p:blipFill>
        <p:spPr>
          <a:xfrm>
            <a:off x="3780128" y="987574"/>
            <a:ext cx="1944000" cy="3652657"/>
          </a:xfrm>
          <a:prstGeom prst="rect">
            <a:avLst/>
          </a:prstGeom>
        </p:spPr>
      </p:pic>
      <p:pic>
        <p:nvPicPr>
          <p:cNvPr id="7" name="Grafik 6">
            <a:extLst>
              <a:ext uri="{FF2B5EF4-FFF2-40B4-BE49-F238E27FC236}">
                <a16:creationId xmlns:a16="http://schemas.microsoft.com/office/drawing/2014/main" id="{AB940B3E-638D-4825-A438-51B1527EC3C1}"/>
              </a:ext>
            </a:extLst>
          </p:cNvPr>
          <p:cNvPicPr>
            <a:picLocks/>
          </p:cNvPicPr>
          <p:nvPr/>
        </p:nvPicPr>
        <p:blipFill rotWithShape="1">
          <a:blip r:embed="rId4">
            <a:extLst>
              <a:ext uri="{28A0092B-C50C-407E-A947-70E740481C1C}">
                <a14:useLocalDpi xmlns:a14="http://schemas.microsoft.com/office/drawing/2010/main" val="0"/>
              </a:ext>
            </a:extLst>
          </a:blip>
          <a:srcRect l="38679" t="14650" r="35566" b="4863"/>
          <a:stretch/>
        </p:blipFill>
        <p:spPr>
          <a:xfrm>
            <a:off x="5747172" y="987574"/>
            <a:ext cx="1656000" cy="3650434"/>
          </a:xfrm>
          <a:prstGeom prst="rect">
            <a:avLst/>
          </a:prstGeom>
        </p:spPr>
      </p:pic>
      <p:pic>
        <p:nvPicPr>
          <p:cNvPr id="9" name="Grafik 8">
            <a:extLst>
              <a:ext uri="{FF2B5EF4-FFF2-40B4-BE49-F238E27FC236}">
                <a16:creationId xmlns:a16="http://schemas.microsoft.com/office/drawing/2014/main" id="{498ED46D-0530-4530-862C-E2CAD50ECA76}"/>
              </a:ext>
            </a:extLst>
          </p:cNvPr>
          <p:cNvPicPr>
            <a:picLocks/>
          </p:cNvPicPr>
          <p:nvPr/>
        </p:nvPicPr>
        <p:blipFill rotWithShape="1">
          <a:blip r:embed="rId5">
            <a:extLst>
              <a:ext uri="{28A0092B-C50C-407E-A947-70E740481C1C}">
                <a14:useLocalDpi xmlns:a14="http://schemas.microsoft.com/office/drawing/2010/main" val="0"/>
              </a:ext>
            </a:extLst>
          </a:blip>
          <a:srcRect l="38402" t="14646" r="35843" b="4864"/>
          <a:stretch/>
        </p:blipFill>
        <p:spPr>
          <a:xfrm>
            <a:off x="7380312" y="987574"/>
            <a:ext cx="1656000" cy="3650571"/>
          </a:xfrm>
          <a:prstGeom prst="rect">
            <a:avLst/>
          </a:prstGeom>
        </p:spPr>
      </p:pic>
      <p:sp>
        <p:nvSpPr>
          <p:cNvPr id="3" name="Rectangle 2">
            <a:extLst>
              <a:ext uri="{FF2B5EF4-FFF2-40B4-BE49-F238E27FC236}">
                <a16:creationId xmlns:a16="http://schemas.microsoft.com/office/drawing/2014/main" id="{4324A7F7-1652-471A-991B-F8CE1C6D11AC}"/>
              </a:ext>
            </a:extLst>
          </p:cNvPr>
          <p:cNvSpPr>
            <a:spLocks noChangeArrowheads="1"/>
          </p:cNvSpPr>
          <p:nvPr/>
        </p:nvSpPr>
        <p:spPr bwMode="auto">
          <a:xfrm>
            <a:off x="252487" y="115309"/>
            <a:ext cx="5975697"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DIAL  (Differential Absorption Lidar) </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Jens </a:t>
            </a:r>
            <a:r>
              <a:rPr kumimoji="1" lang="en-US" altLang="de-DE" sz="1400" b="0" i="1" u="none" strike="noStrike" kern="1200" cap="none" spc="0" normalizeH="0" baseline="0" noProof="0" dirty="0" err="1">
                <a:ln>
                  <a:noFill/>
                </a:ln>
                <a:solidFill>
                  <a:prstClr val="white">
                    <a:lumMod val="50000"/>
                  </a:prstClr>
                </a:solidFill>
                <a:effectLst/>
                <a:uLnTx/>
                <a:uFillTx/>
                <a:latin typeface="Montserrat"/>
                <a:ea typeface="+mn-ea"/>
                <a:cs typeface="+mn-cs"/>
              </a:rPr>
              <a:t>Pruschke</a:t>
            </a: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 </a:t>
            </a:r>
            <a:r>
              <a:rPr kumimoji="1" lang="en-US" altLang="de-DE" sz="1800" b="0" i="1" u="none" strike="noStrike" kern="1200" cap="none" spc="0" normalizeH="0" baseline="0" noProof="0" dirty="0">
                <a:ln>
                  <a:noFill/>
                </a:ln>
                <a:solidFill>
                  <a:prstClr val="white">
                    <a:lumMod val="50000"/>
                  </a:prstClr>
                </a:solidFill>
                <a:effectLst/>
                <a:uLnTx/>
                <a:uFillTx/>
                <a:latin typeface="Montserrat"/>
                <a:ea typeface="+mn-ea"/>
                <a:cs typeface="+mn-cs"/>
              </a:rPr>
              <a:t> </a:t>
            </a:r>
          </a:p>
        </p:txBody>
      </p:sp>
      <p:sp>
        <p:nvSpPr>
          <p:cNvPr id="10" name="Content Placeholder 2">
            <a:extLst>
              <a:ext uri="{FF2B5EF4-FFF2-40B4-BE49-F238E27FC236}">
                <a16:creationId xmlns:a16="http://schemas.microsoft.com/office/drawing/2014/main" id="{B9A48CAB-A0F5-4782-A3CC-DB121DC7F56A}"/>
              </a:ext>
            </a:extLst>
          </p:cNvPr>
          <p:cNvSpPr txBox="1">
            <a:spLocks/>
          </p:cNvSpPr>
          <p:nvPr/>
        </p:nvSpPr>
        <p:spPr bwMode="auto">
          <a:xfrm>
            <a:off x="179510" y="918641"/>
            <a:ext cx="4536506" cy="113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marR="0" lvl="0" indent="-214313" algn="l" defTabSz="457200" rtl="0" eaLnBrk="0" fontAlgn="base" latinLnBrk="0" hangingPunct="0">
              <a:lnSpc>
                <a:spcPct val="100000"/>
              </a:lnSpc>
              <a:spcBef>
                <a:spcPts val="1800"/>
              </a:spcBef>
              <a:spcAft>
                <a:spcPct val="0"/>
              </a:spcAft>
              <a:buClrTx/>
              <a:buSzTx/>
              <a:buFontTx/>
              <a:buChar char="•"/>
              <a:tabLst>
                <a:tab pos="267891" algn="l"/>
                <a:tab pos="1346597"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first DA experiments over 8 days</a:t>
            </a:r>
          </a:p>
          <a:p>
            <a:pPr marL="65484" marR="0" lvl="0" indent="0" algn="l" defTabSz="457200" rtl="0" eaLnBrk="0" fontAlgn="base" latinLnBrk="0" hangingPunct="0">
              <a:lnSpc>
                <a:spcPct val="100000"/>
              </a:lnSpc>
              <a:spcBef>
                <a:spcPts val="0"/>
              </a:spcBef>
              <a:spcAft>
                <a:spcPct val="0"/>
              </a:spcAft>
              <a:buClrTx/>
              <a:buSzTx/>
              <a:buNone/>
              <a:tabLst>
                <a:tab pos="267891" algn="l"/>
                <a:tab pos="1346597" algn="l"/>
              </a:tabLst>
              <a:defRPr/>
            </a:pPr>
            <a:r>
              <a:rPr lang="en-GB" sz="1200" dirty="0">
                <a:solidFill>
                  <a:srgbClr val="000000"/>
                </a:solidFill>
                <a:latin typeface="Arial"/>
                <a:ea typeface="ＭＳ Ｐゴシック"/>
              </a:rPr>
              <a:t>	</a:t>
            </a:r>
            <a:r>
              <a:rPr kumimoji="0" lang="en-GB" sz="1200" b="0" i="0" u="none" strike="noStrike" kern="1200" cap="none" spc="0" normalizeH="0" baseline="0" noProof="0" dirty="0">
                <a:ln>
                  <a:noFill/>
                </a:ln>
                <a:solidFill>
                  <a:srgbClr val="000000"/>
                </a:solidFill>
                <a:effectLst/>
                <a:uLnTx/>
                <a:uFillTx/>
                <a:latin typeface="Arial"/>
                <a:ea typeface="ＭＳ Ｐゴシック"/>
                <a:cs typeface="+mn-cs"/>
              </a:rPr>
              <a:t>(4 – 11 June 2024)</a:t>
            </a:r>
          </a:p>
          <a:p>
            <a:pPr marL="279797" marR="0" lvl="0" indent="-214313" algn="l" defTabSz="457200" rtl="0" eaLnBrk="0" fontAlgn="base" latinLnBrk="0" hangingPunct="0">
              <a:lnSpc>
                <a:spcPct val="100000"/>
              </a:lnSpc>
              <a:spcBef>
                <a:spcPts val="1800"/>
              </a:spcBef>
              <a:spcAft>
                <a:spcPct val="0"/>
              </a:spcAft>
              <a:buClrTx/>
              <a:buSzTx/>
              <a:buFontTx/>
              <a:buChar char="•"/>
              <a:tabLst>
                <a:tab pos="266700" algn="l"/>
                <a:tab pos="1257300" algn="l"/>
              </a:tabLst>
              <a:defRPr/>
            </a:pPr>
            <a:r>
              <a:rPr lang="en-GB" sz="1400" dirty="0">
                <a:solidFill>
                  <a:srgbClr val="000000"/>
                </a:solidFill>
                <a:latin typeface="Arial"/>
                <a:ea typeface="ＭＳ Ｐゴシック"/>
              </a:rPr>
              <a:t>v</a:t>
            </a:r>
            <a:r>
              <a:rPr kumimoji="0" lang="en-GB" sz="1400" b="0" i="0" u="none" strike="noStrike" kern="1200" cap="none" spc="0" normalizeH="0" baseline="0" noProof="0" dirty="0" err="1">
                <a:ln>
                  <a:noFill/>
                </a:ln>
                <a:solidFill>
                  <a:srgbClr val="000000"/>
                </a:solidFill>
                <a:effectLst/>
                <a:uLnTx/>
                <a:uFillTx/>
                <a:latin typeface="Arial"/>
                <a:ea typeface="ＭＳ Ｐゴシック"/>
                <a:cs typeface="+mn-cs"/>
              </a:rPr>
              <a:t>erification</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a:t>
            </a:r>
            <a:r>
              <a:rPr kumimoji="0" lang="en-GB" sz="1400" b="0" i="0" u="none" strike="noStrike" kern="1200" cap="none" spc="0" normalizeH="0" baseline="0" noProof="0" dirty="0" err="1">
                <a:ln>
                  <a:noFill/>
                </a:ln>
                <a:solidFill>
                  <a:srgbClr val="000000"/>
                </a:solidFill>
                <a:effectLst/>
                <a:uLnTx/>
                <a:uFillTx/>
                <a:latin typeface="Arial"/>
                <a:ea typeface="ＭＳ Ｐゴシック"/>
                <a:cs typeface="+mn-cs"/>
              </a:rPr>
              <a:t>obs_err_stats</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a:t>
            </a:r>
          </a:p>
          <a:p>
            <a:pPr marL="65484" marR="0" lvl="0" indent="0" algn="l" defTabSz="457200" rtl="0" eaLnBrk="0" fontAlgn="base" latinLnBrk="0" hangingPunct="0">
              <a:lnSpc>
                <a:spcPct val="100000"/>
              </a:lnSpc>
              <a:spcBef>
                <a:spcPts val="0"/>
              </a:spcBef>
              <a:spcAft>
                <a:spcPct val="0"/>
              </a:spcAft>
              <a:buClrTx/>
              <a:buSzTx/>
              <a:buFontTx/>
              <a:buNone/>
              <a:tabLst>
                <a:tab pos="266700" algn="l"/>
                <a:tab pos="1257300"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around Lindenberg ( </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sym typeface="Symbol" panose="05050102010706020507" pitchFamily="18" charset="2"/>
              </a:rPr>
              <a:t></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0.1°)</a:t>
            </a:r>
          </a:p>
        </p:txBody>
      </p:sp>
      <p:sp>
        <p:nvSpPr>
          <p:cNvPr id="5" name="Content Placeholder 2">
            <a:extLst>
              <a:ext uri="{FF2B5EF4-FFF2-40B4-BE49-F238E27FC236}">
                <a16:creationId xmlns:a16="http://schemas.microsoft.com/office/drawing/2014/main" id="{B7640A8A-3E94-4E7A-A248-98B4FFD8AA7F}"/>
              </a:ext>
            </a:extLst>
          </p:cNvPr>
          <p:cNvSpPr txBox="1">
            <a:spLocks/>
          </p:cNvSpPr>
          <p:nvPr/>
        </p:nvSpPr>
        <p:spPr bwMode="auto">
          <a:xfrm>
            <a:off x="179512" y="2355726"/>
            <a:ext cx="4248472" cy="211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lvl="0" indent="-214313">
              <a:spcBef>
                <a:spcPts val="1800"/>
              </a:spcBef>
              <a:tabLst>
                <a:tab pos="267891" algn="l"/>
                <a:tab pos="1346597" algn="l"/>
              </a:tabLst>
              <a:defRPr/>
            </a:pPr>
            <a:r>
              <a:rPr lang="en-US" sz="1400" dirty="0">
                <a:solidFill>
                  <a:srgbClr val="000000"/>
                </a:solidFill>
                <a:ea typeface="ＭＳ Ｐゴシック"/>
              </a:rPr>
              <a:t>next steps: further experiments with </a:t>
            </a:r>
          </a:p>
          <a:p>
            <a:pPr marL="751284" lvl="1">
              <a:spcBef>
                <a:spcPts val="600"/>
              </a:spcBef>
              <a:buClr>
                <a:srgbClr val="000000"/>
              </a:buClr>
              <a:buFont typeface="Courier New" panose="02070309020205020404" pitchFamily="49" charset="0"/>
              <a:buChar char="o"/>
              <a:tabLst>
                <a:tab pos="267891" algn="l"/>
                <a:tab pos="1346597" algn="l"/>
              </a:tabLst>
              <a:defRPr/>
            </a:pPr>
            <a:r>
              <a:rPr lang="en-US" sz="1400" dirty="0">
                <a:solidFill>
                  <a:srgbClr val="000000"/>
                </a:solidFill>
                <a:ea typeface="ＭＳ Ｐゴシック"/>
              </a:rPr>
              <a:t>height dependent observation error</a:t>
            </a:r>
          </a:p>
          <a:p>
            <a:pPr marL="751284" lvl="1">
              <a:spcBef>
                <a:spcPts val="600"/>
              </a:spcBef>
              <a:buClr>
                <a:srgbClr val="000000"/>
              </a:buClr>
              <a:buFont typeface="Courier New" panose="02070309020205020404" pitchFamily="49" charset="0"/>
              <a:buChar char="o"/>
              <a:tabLst>
                <a:tab pos="267891" algn="l"/>
                <a:tab pos="1346597" algn="l"/>
              </a:tabLst>
              <a:defRPr/>
            </a:pPr>
            <a:r>
              <a:rPr lang="en-US" sz="1400" dirty="0">
                <a:solidFill>
                  <a:srgbClr val="000000"/>
                </a:solidFill>
                <a:ea typeface="ＭＳ Ｐゴシック"/>
              </a:rPr>
              <a:t>profile thinning</a:t>
            </a:r>
          </a:p>
          <a:p>
            <a:pPr marL="751284" lvl="1">
              <a:spcBef>
                <a:spcPts val="600"/>
              </a:spcBef>
              <a:buClr>
                <a:srgbClr val="000000"/>
              </a:buClr>
              <a:buFont typeface="Courier New" panose="02070309020205020404" pitchFamily="49" charset="0"/>
              <a:buChar char="o"/>
              <a:tabLst>
                <a:tab pos="267891" algn="l"/>
                <a:tab pos="1346597" algn="l"/>
              </a:tabLst>
              <a:defRPr/>
            </a:pPr>
            <a:r>
              <a:rPr lang="en-US" sz="1400" dirty="0">
                <a:solidFill>
                  <a:srgbClr val="000000"/>
                </a:solidFill>
                <a:ea typeface="ＭＳ Ｐゴシック"/>
              </a:rPr>
              <a:t>longer periods (summer/winter)</a:t>
            </a:r>
          </a:p>
          <a:p>
            <a:pPr marL="65484" lvl="0" indent="0">
              <a:spcBef>
                <a:spcPts val="600"/>
              </a:spcBef>
              <a:buNone/>
              <a:tabLst>
                <a:tab pos="267891" algn="l"/>
                <a:tab pos="1346597" algn="l"/>
              </a:tabLst>
              <a:defRPr/>
            </a:pPr>
            <a:r>
              <a:rPr lang="en-US" sz="1400" dirty="0">
                <a:solidFill>
                  <a:srgbClr val="000000"/>
                </a:solidFill>
                <a:ea typeface="ＭＳ Ｐゴシック"/>
              </a:rPr>
              <a:t>	forecast verification</a:t>
            </a:r>
          </a:p>
          <a:p>
            <a:pPr marL="279797" lvl="0" indent="-214313">
              <a:spcBef>
                <a:spcPts val="1800"/>
              </a:spcBef>
              <a:tabLst>
                <a:tab pos="267891" algn="l"/>
                <a:tab pos="1346597" algn="l"/>
              </a:tabLst>
              <a:defRPr/>
            </a:pPr>
            <a:r>
              <a:rPr lang="en-US" sz="1400" dirty="0">
                <a:solidFill>
                  <a:srgbClr val="000000"/>
                </a:solidFill>
                <a:ea typeface="ＭＳ Ｐゴシック"/>
              </a:rPr>
              <a:t>DWD plans to buy </a:t>
            </a:r>
            <a:r>
              <a:rPr lang="en-US" sz="1400" b="1" dirty="0">
                <a:solidFill>
                  <a:srgbClr val="000000"/>
                </a:solidFill>
                <a:ea typeface="ＭＳ Ｐゴシック"/>
              </a:rPr>
              <a:t>10 – 14 DIAL </a:t>
            </a:r>
            <a:r>
              <a:rPr lang="en-US" sz="1400" dirty="0">
                <a:solidFill>
                  <a:srgbClr val="000000"/>
                </a:solidFill>
                <a:ea typeface="ＭＳ Ｐゴシック"/>
              </a:rPr>
              <a:t>instruments </a:t>
            </a:r>
          </a:p>
          <a:p>
            <a:pPr marL="65484" lvl="0" indent="0">
              <a:spcBef>
                <a:spcPts val="0"/>
              </a:spcBef>
              <a:buNone/>
              <a:tabLst>
                <a:tab pos="267891" algn="l"/>
                <a:tab pos="1346597" algn="l"/>
              </a:tabLst>
              <a:defRPr/>
            </a:pPr>
            <a:r>
              <a:rPr lang="en-US" sz="1400" dirty="0">
                <a:solidFill>
                  <a:srgbClr val="000000"/>
                </a:solidFill>
                <a:ea typeface="ＭＳ Ｐゴシック"/>
              </a:rPr>
              <a:t>	for locations across Germany</a:t>
            </a:r>
          </a:p>
        </p:txBody>
      </p:sp>
      <p:sp>
        <p:nvSpPr>
          <p:cNvPr id="11" name="Textfeld 10">
            <a:extLst>
              <a:ext uri="{FF2B5EF4-FFF2-40B4-BE49-F238E27FC236}">
                <a16:creationId xmlns:a16="http://schemas.microsoft.com/office/drawing/2014/main" id="{03D15D03-834E-4356-812D-EA44B375259B}"/>
              </a:ext>
            </a:extLst>
          </p:cNvPr>
          <p:cNvSpPr txBox="1"/>
          <p:nvPr/>
        </p:nvSpPr>
        <p:spPr>
          <a:xfrm>
            <a:off x="4189208" y="3131971"/>
            <a:ext cx="650899" cy="436461"/>
          </a:xfrm>
          <a:prstGeom prst="rect">
            <a:avLst/>
          </a:prstGeom>
          <a:solidFill>
            <a:srgbClr val="F2F4FC"/>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lang="en-US" sz="1400" b="1" dirty="0">
                <a:solidFill>
                  <a:srgbClr val="000000"/>
                </a:solidFill>
                <a:latin typeface="Arial"/>
                <a:sym typeface="Symbol" panose="05050102010706020507" pitchFamily="18" charset="2"/>
              </a:rPr>
              <a:t>RH</a:t>
            </a:r>
          </a:p>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kumimoji="0" lang="en-US" sz="120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(TEMP)</a:t>
            </a:r>
            <a:endParaRPr kumimoji="0" lang="en-US" sz="120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12" name="Textfeld 11">
            <a:extLst>
              <a:ext uri="{FF2B5EF4-FFF2-40B4-BE49-F238E27FC236}">
                <a16:creationId xmlns:a16="http://schemas.microsoft.com/office/drawing/2014/main" id="{9FE23C84-ED33-4939-ABF8-3FFCE98EA58E}"/>
              </a:ext>
            </a:extLst>
          </p:cNvPr>
          <p:cNvSpPr txBox="1"/>
          <p:nvPr/>
        </p:nvSpPr>
        <p:spPr>
          <a:xfrm>
            <a:off x="5917292" y="3019313"/>
            <a:ext cx="645139" cy="621127"/>
          </a:xfrm>
          <a:prstGeom prst="rect">
            <a:avLst/>
          </a:prstGeom>
          <a:solidFill>
            <a:srgbClr val="F2F4FC"/>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lang="en-US" sz="1400" b="1" dirty="0">
                <a:solidFill>
                  <a:srgbClr val="000000"/>
                </a:solidFill>
                <a:latin typeface="Arial"/>
                <a:sym typeface="Symbol" panose="05050102010706020507" pitchFamily="18" charset="2"/>
              </a:rPr>
              <a:t>T</a:t>
            </a:r>
          </a:p>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kumimoji="0" lang="en-US" sz="120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(TEMP, AIREP)</a:t>
            </a:r>
            <a:endParaRPr kumimoji="0" lang="en-US" sz="120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13" name="Textfeld 12">
            <a:extLst>
              <a:ext uri="{FF2B5EF4-FFF2-40B4-BE49-F238E27FC236}">
                <a16:creationId xmlns:a16="http://schemas.microsoft.com/office/drawing/2014/main" id="{CE80A720-351E-4CCF-AC9D-C24D5369E953}"/>
              </a:ext>
            </a:extLst>
          </p:cNvPr>
          <p:cNvSpPr txBox="1"/>
          <p:nvPr/>
        </p:nvSpPr>
        <p:spPr>
          <a:xfrm>
            <a:off x="8438323" y="3030743"/>
            <a:ext cx="647321" cy="621127"/>
          </a:xfrm>
          <a:prstGeom prst="rect">
            <a:avLst/>
          </a:prstGeom>
          <a:solidFill>
            <a:srgbClr val="F2F4FC"/>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lang="en-US" sz="1400" b="1" dirty="0">
                <a:solidFill>
                  <a:srgbClr val="000000"/>
                </a:solidFill>
                <a:latin typeface="Arial"/>
                <a:sym typeface="Symbol" panose="05050102010706020507" pitchFamily="18" charset="2"/>
              </a:rPr>
              <a:t>wind</a:t>
            </a:r>
          </a:p>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kumimoji="0" lang="en-US" sz="120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(TEMP, AIREP)</a:t>
            </a:r>
            <a:endParaRPr kumimoji="0" lang="en-US" sz="120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14" name="Textfeld 13">
            <a:extLst>
              <a:ext uri="{FF2B5EF4-FFF2-40B4-BE49-F238E27FC236}">
                <a16:creationId xmlns:a16="http://schemas.microsoft.com/office/drawing/2014/main" id="{BE1274F8-EAA2-46F2-8BA6-CEA10E12E47F}"/>
              </a:ext>
            </a:extLst>
          </p:cNvPr>
          <p:cNvSpPr txBox="1"/>
          <p:nvPr/>
        </p:nvSpPr>
        <p:spPr>
          <a:xfrm>
            <a:off x="6084076" y="737260"/>
            <a:ext cx="792088" cy="251795"/>
          </a:xfrm>
          <a:prstGeom prst="rect">
            <a:avLst/>
          </a:prstGeom>
          <a:solidFill>
            <a:srgbClr val="F2F4FC"/>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lang="en-US" sz="1400" b="1" dirty="0">
                <a:solidFill>
                  <a:srgbClr val="000000"/>
                </a:solidFill>
                <a:latin typeface="Arial"/>
                <a:sym typeface="Symbol" panose="05050102010706020507" pitchFamily="18" charset="2"/>
              </a:rPr>
              <a:t>RMSE</a:t>
            </a:r>
          </a:p>
        </p:txBody>
      </p:sp>
      <p:sp>
        <p:nvSpPr>
          <p:cNvPr id="15" name="Textfeld 14">
            <a:extLst>
              <a:ext uri="{FF2B5EF4-FFF2-40B4-BE49-F238E27FC236}">
                <a16:creationId xmlns:a16="http://schemas.microsoft.com/office/drawing/2014/main" id="{B05838F7-A674-47F1-8522-BD17A0CD0057}"/>
              </a:ext>
            </a:extLst>
          </p:cNvPr>
          <p:cNvSpPr txBox="1"/>
          <p:nvPr/>
        </p:nvSpPr>
        <p:spPr>
          <a:xfrm>
            <a:off x="6475424" y="1419622"/>
            <a:ext cx="645139" cy="467239"/>
          </a:xfrm>
          <a:prstGeom prst="rect">
            <a:avLst/>
          </a:prstGeom>
          <a:solidFill>
            <a:srgbClr val="F2F4FC"/>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lang="en-US" sz="1400" b="1" dirty="0">
                <a:solidFill>
                  <a:srgbClr val="008000"/>
                </a:solidFill>
                <a:latin typeface="Arial"/>
                <a:sym typeface="Symbol" panose="05050102010706020507" pitchFamily="18" charset="2"/>
              </a:rPr>
              <a:t>REF</a:t>
            </a:r>
          </a:p>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lang="en-US" sz="1400" b="1" dirty="0">
                <a:solidFill>
                  <a:srgbClr val="C00000"/>
                </a:solidFill>
                <a:latin typeface="Arial"/>
                <a:sym typeface="Symbol" panose="05050102010706020507" pitchFamily="18" charset="2"/>
              </a:rPr>
              <a:t>DIAL</a:t>
            </a:r>
          </a:p>
        </p:txBody>
      </p:sp>
    </p:spTree>
    <p:extLst>
      <p:ext uri="{BB962C8B-B14F-4D97-AF65-F5344CB8AC3E}">
        <p14:creationId xmlns:p14="http://schemas.microsoft.com/office/powerpoint/2010/main" val="26442986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13404C2-673A-46F7-A024-748F98EC1FAD}"/>
              </a:ext>
            </a:extLst>
          </p:cNvPr>
          <p:cNvPicPr>
            <a:picLocks noChangeAspect="1"/>
          </p:cNvPicPr>
          <p:nvPr/>
        </p:nvPicPr>
        <p:blipFill>
          <a:blip r:embed="rId2"/>
          <a:stretch>
            <a:fillRect/>
          </a:stretch>
        </p:blipFill>
        <p:spPr>
          <a:xfrm>
            <a:off x="539552" y="1400943"/>
            <a:ext cx="3882602" cy="1602855"/>
          </a:xfrm>
          <a:prstGeom prst="rect">
            <a:avLst/>
          </a:prstGeom>
        </p:spPr>
      </p:pic>
      <p:pic>
        <p:nvPicPr>
          <p:cNvPr id="9" name="Grafik 8">
            <a:extLst>
              <a:ext uri="{FF2B5EF4-FFF2-40B4-BE49-F238E27FC236}">
                <a16:creationId xmlns:a16="http://schemas.microsoft.com/office/drawing/2014/main" id="{BBD0783F-F7BE-441B-B780-C3EADABFF874}"/>
              </a:ext>
            </a:extLst>
          </p:cNvPr>
          <p:cNvPicPr>
            <a:picLocks noChangeAspect="1"/>
          </p:cNvPicPr>
          <p:nvPr/>
        </p:nvPicPr>
        <p:blipFill>
          <a:blip r:embed="rId3"/>
          <a:stretch>
            <a:fillRect/>
          </a:stretch>
        </p:blipFill>
        <p:spPr>
          <a:xfrm>
            <a:off x="539553" y="3003798"/>
            <a:ext cx="3882601" cy="1612366"/>
          </a:xfrm>
          <a:prstGeom prst="rect">
            <a:avLst/>
          </a:prstGeom>
        </p:spPr>
      </p:pic>
      <p:sp>
        <p:nvSpPr>
          <p:cNvPr id="10" name="Textfeld 9">
            <a:extLst>
              <a:ext uri="{FF2B5EF4-FFF2-40B4-BE49-F238E27FC236}">
                <a16:creationId xmlns:a16="http://schemas.microsoft.com/office/drawing/2014/main" id="{ED2DA996-B329-4BFA-AA7B-3F25F33F3D08}"/>
              </a:ext>
            </a:extLst>
          </p:cNvPr>
          <p:cNvSpPr txBox="1"/>
          <p:nvPr/>
        </p:nvSpPr>
        <p:spPr>
          <a:xfrm>
            <a:off x="4644008" y="1419622"/>
            <a:ext cx="4325348" cy="646331"/>
          </a:xfrm>
          <a:prstGeom prst="rect">
            <a:avLst/>
          </a:prstGeom>
          <a:noFill/>
        </p:spPr>
        <p:txBody>
          <a:bodyPr wrap="square" rtlCol="0">
            <a:spAutoFit/>
          </a:bodyPr>
          <a:lstStyle/>
          <a:p>
            <a:pPr>
              <a:tabLst>
                <a:tab pos="720725" algn="l"/>
              </a:tabLst>
            </a:pPr>
            <a:r>
              <a:rPr lang="en-GB" sz="1200" dirty="0"/>
              <a:t>settings:	</a:t>
            </a:r>
            <a:r>
              <a:rPr lang="en-GB" sz="1200" dirty="0">
                <a:sym typeface="Symbol" panose="05050102010706020507" pitchFamily="18" charset="2"/>
              </a:rPr>
              <a:t>  </a:t>
            </a:r>
            <a:r>
              <a:rPr lang="en-GB" sz="1200" dirty="0"/>
              <a:t>observation error: 6 </a:t>
            </a:r>
            <a:r>
              <a:rPr lang="en-GB" sz="1200" dirty="0" err="1"/>
              <a:t>dBZ</a:t>
            </a:r>
            <a:endParaRPr lang="en-GB" sz="1200" dirty="0"/>
          </a:p>
          <a:p>
            <a:pPr>
              <a:tabLst>
                <a:tab pos="720725" algn="l"/>
              </a:tabLst>
            </a:pPr>
            <a:r>
              <a:rPr lang="en-GB" sz="1200" dirty="0"/>
              <a:t>	</a:t>
            </a:r>
            <a:r>
              <a:rPr lang="en-GB" sz="1200" dirty="0">
                <a:sym typeface="Symbol" panose="05050102010706020507" pitchFamily="18" charset="2"/>
              </a:rPr>
              <a:t>  </a:t>
            </a:r>
            <a:r>
              <a:rPr lang="en-GB" sz="1200" dirty="0"/>
              <a:t>lower reflectivity threshold for DA: -30 </a:t>
            </a:r>
            <a:r>
              <a:rPr lang="en-GB" sz="1200" dirty="0" err="1"/>
              <a:t>dBZ</a:t>
            </a:r>
            <a:endParaRPr lang="en-GB" sz="1200" dirty="0"/>
          </a:p>
          <a:p>
            <a:pPr>
              <a:tabLst>
                <a:tab pos="720725" algn="l"/>
              </a:tabLst>
            </a:pPr>
            <a:r>
              <a:rPr lang="en-GB" sz="1200" dirty="0"/>
              <a:t>	</a:t>
            </a:r>
            <a:r>
              <a:rPr lang="en-GB" sz="1200" dirty="0">
                <a:sym typeface="Symbol" panose="05050102010706020507" pitchFamily="18" charset="2"/>
              </a:rPr>
              <a:t>  </a:t>
            </a:r>
            <a:r>
              <a:rPr lang="en-GB" sz="1200" dirty="0"/>
              <a:t>vertical </a:t>
            </a:r>
            <a:r>
              <a:rPr lang="en-GB" sz="1200" dirty="0" err="1"/>
              <a:t>superobbing</a:t>
            </a:r>
            <a:r>
              <a:rPr lang="en-GB" sz="1200" dirty="0"/>
              <a:t>: 200m intervals</a:t>
            </a:r>
          </a:p>
        </p:txBody>
      </p:sp>
      <p:sp>
        <p:nvSpPr>
          <p:cNvPr id="11" name="Textfeld 10">
            <a:extLst>
              <a:ext uri="{FF2B5EF4-FFF2-40B4-BE49-F238E27FC236}">
                <a16:creationId xmlns:a16="http://schemas.microsoft.com/office/drawing/2014/main" id="{B042587F-6400-4478-9761-2252DBF93293}"/>
              </a:ext>
            </a:extLst>
          </p:cNvPr>
          <p:cNvSpPr txBox="1"/>
          <p:nvPr/>
        </p:nvSpPr>
        <p:spPr>
          <a:xfrm rot="16200000">
            <a:off x="-327352" y="1992878"/>
            <a:ext cx="1364476" cy="369332"/>
          </a:xfrm>
          <a:prstGeom prst="rect">
            <a:avLst/>
          </a:prstGeom>
          <a:noFill/>
        </p:spPr>
        <p:txBody>
          <a:bodyPr wrap="none" rtlCol="0">
            <a:spAutoFit/>
          </a:bodyPr>
          <a:lstStyle/>
          <a:p>
            <a:r>
              <a:rPr lang="de-DE" dirty="0"/>
              <a:t>First </a:t>
            </a:r>
            <a:r>
              <a:rPr lang="de-DE" dirty="0" err="1"/>
              <a:t>Guess</a:t>
            </a:r>
            <a:endParaRPr lang="de-DE" dirty="0"/>
          </a:p>
        </p:txBody>
      </p:sp>
      <p:sp>
        <p:nvSpPr>
          <p:cNvPr id="12" name="Textfeld 11">
            <a:extLst>
              <a:ext uri="{FF2B5EF4-FFF2-40B4-BE49-F238E27FC236}">
                <a16:creationId xmlns:a16="http://schemas.microsoft.com/office/drawing/2014/main" id="{EF0F30E6-E454-4907-8B0B-660C6F977738}"/>
              </a:ext>
            </a:extLst>
          </p:cNvPr>
          <p:cNvSpPr txBox="1"/>
          <p:nvPr/>
        </p:nvSpPr>
        <p:spPr>
          <a:xfrm rot="16200000">
            <a:off x="-167052" y="3593338"/>
            <a:ext cx="1043876" cy="369332"/>
          </a:xfrm>
          <a:prstGeom prst="rect">
            <a:avLst/>
          </a:prstGeom>
          <a:noFill/>
        </p:spPr>
        <p:txBody>
          <a:bodyPr wrap="none" rtlCol="0">
            <a:spAutoFit/>
          </a:bodyPr>
          <a:lstStyle/>
          <a:p>
            <a:r>
              <a:rPr lang="de-DE" dirty="0"/>
              <a:t>Analysis</a:t>
            </a:r>
          </a:p>
        </p:txBody>
      </p:sp>
      <p:pic>
        <p:nvPicPr>
          <p:cNvPr id="14" name="Grafik 13">
            <a:extLst>
              <a:ext uri="{FF2B5EF4-FFF2-40B4-BE49-F238E27FC236}">
                <a16:creationId xmlns:a16="http://schemas.microsoft.com/office/drawing/2014/main" id="{5899754C-C07D-48DD-91C5-E20C65DB3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509" y="2371874"/>
            <a:ext cx="1199695" cy="1700787"/>
          </a:xfrm>
          <a:prstGeom prst="rect">
            <a:avLst/>
          </a:prstGeom>
        </p:spPr>
      </p:pic>
      <p:pic>
        <p:nvPicPr>
          <p:cNvPr id="16" name="Grafik 15">
            <a:extLst>
              <a:ext uri="{FF2B5EF4-FFF2-40B4-BE49-F238E27FC236}">
                <a16:creationId xmlns:a16="http://schemas.microsoft.com/office/drawing/2014/main" id="{C87A900C-79D3-4F00-8017-9322C9873E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283718"/>
            <a:ext cx="2317095" cy="1737821"/>
          </a:xfrm>
          <a:prstGeom prst="rect">
            <a:avLst/>
          </a:prstGeom>
        </p:spPr>
      </p:pic>
      <p:sp>
        <p:nvSpPr>
          <p:cNvPr id="15" name="Rectangle 2">
            <a:extLst>
              <a:ext uri="{FF2B5EF4-FFF2-40B4-BE49-F238E27FC236}">
                <a16:creationId xmlns:a16="http://schemas.microsoft.com/office/drawing/2014/main" id="{A26D8CA7-BC02-4321-BDA1-99F04A21C2E6}"/>
              </a:ext>
            </a:extLst>
          </p:cNvPr>
          <p:cNvSpPr>
            <a:spLocks noChangeArrowheads="1"/>
          </p:cNvSpPr>
          <p:nvPr/>
        </p:nvSpPr>
        <p:spPr bwMode="auto">
          <a:xfrm>
            <a:off x="252487" y="115309"/>
            <a:ext cx="5975697"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t>
            </a:r>
            <a:r>
              <a:rPr lang="en-US" altLang="de-DE" sz="1600" dirty="0">
                <a:solidFill>
                  <a:srgbClr val="2D4B9B"/>
                </a:solidFill>
              </a:rPr>
              <a:t>cloud radar</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Jens </a:t>
            </a:r>
            <a:r>
              <a:rPr kumimoji="1" lang="en-US" altLang="de-DE" sz="1400" b="0" i="1" u="none" strike="noStrike" kern="1200" cap="none" spc="0" normalizeH="0" baseline="0" noProof="0" dirty="0" err="1">
                <a:ln>
                  <a:noFill/>
                </a:ln>
                <a:solidFill>
                  <a:prstClr val="white">
                    <a:lumMod val="50000"/>
                  </a:prstClr>
                </a:solidFill>
                <a:effectLst/>
                <a:uLnTx/>
                <a:uFillTx/>
                <a:latin typeface="Montserrat"/>
                <a:ea typeface="+mn-ea"/>
                <a:cs typeface="+mn-cs"/>
              </a:rPr>
              <a:t>Pruschke</a:t>
            </a: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 </a:t>
            </a:r>
            <a:r>
              <a:rPr kumimoji="1" lang="en-US" altLang="de-DE" sz="1800" b="0" i="1" u="none" strike="noStrike" kern="1200" cap="none" spc="0" normalizeH="0" baseline="0" noProof="0" dirty="0">
                <a:ln>
                  <a:noFill/>
                </a:ln>
                <a:solidFill>
                  <a:prstClr val="white">
                    <a:lumMod val="50000"/>
                  </a:prstClr>
                </a:solidFill>
                <a:effectLst/>
                <a:uLnTx/>
                <a:uFillTx/>
                <a:latin typeface="Montserrat"/>
                <a:ea typeface="+mn-ea"/>
                <a:cs typeface="+mn-cs"/>
              </a:rPr>
              <a:t> </a:t>
            </a:r>
          </a:p>
        </p:txBody>
      </p:sp>
      <p:sp>
        <p:nvSpPr>
          <p:cNvPr id="17" name="Content Placeholder 2">
            <a:extLst>
              <a:ext uri="{FF2B5EF4-FFF2-40B4-BE49-F238E27FC236}">
                <a16:creationId xmlns:a16="http://schemas.microsoft.com/office/drawing/2014/main" id="{494A85FC-4B18-4475-BF67-D46931AEBD40}"/>
              </a:ext>
            </a:extLst>
          </p:cNvPr>
          <p:cNvSpPr txBox="1">
            <a:spLocks/>
          </p:cNvSpPr>
          <p:nvPr/>
        </p:nvSpPr>
        <p:spPr bwMode="auto">
          <a:xfrm>
            <a:off x="179510" y="771550"/>
            <a:ext cx="8964490"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lvl="0" indent="-214313">
              <a:spcBef>
                <a:spcPts val="1800"/>
              </a:spcBef>
              <a:tabLst>
                <a:tab pos="267891" algn="l"/>
                <a:tab pos="1346597" algn="l"/>
              </a:tabLst>
              <a:defRPr/>
            </a:pPr>
            <a:r>
              <a:rPr lang="en-US" sz="1400" dirty="0">
                <a:solidFill>
                  <a:srgbClr val="000000"/>
                </a:solidFill>
                <a:ea typeface="ＭＳ Ｐゴシック"/>
              </a:rPr>
              <a:t>DA of vertical profile of radar reflectivity from pulsed 35GHz cloud radar at Lindenberg (EMVORADO adjusted)</a:t>
            </a:r>
          </a:p>
          <a:p>
            <a:pPr marL="279797" lvl="0" indent="-214313">
              <a:spcBef>
                <a:spcPts val="600"/>
              </a:spcBef>
              <a:tabLst>
                <a:tab pos="267891" algn="l"/>
                <a:tab pos="1346597" algn="l"/>
              </a:tabLst>
              <a:defRPr/>
            </a:pPr>
            <a:r>
              <a:rPr lang="en-US" sz="1400" dirty="0">
                <a:solidFill>
                  <a:srgbClr val="000000"/>
                </a:solidFill>
                <a:ea typeface="ＭＳ Ｐゴシック"/>
              </a:rPr>
              <a:t>example: time series of OBS – Model for 1 day (08.02.2024) in a winter period (deterministic run)</a:t>
            </a:r>
          </a:p>
        </p:txBody>
      </p:sp>
      <p:sp>
        <p:nvSpPr>
          <p:cNvPr id="20" name="Content Placeholder 2">
            <a:extLst>
              <a:ext uri="{FF2B5EF4-FFF2-40B4-BE49-F238E27FC236}">
                <a16:creationId xmlns:a16="http://schemas.microsoft.com/office/drawing/2014/main" id="{651256C7-02AB-4687-A0CD-A9FB12410FD8}"/>
              </a:ext>
            </a:extLst>
          </p:cNvPr>
          <p:cNvSpPr txBox="1">
            <a:spLocks/>
          </p:cNvSpPr>
          <p:nvPr/>
        </p:nvSpPr>
        <p:spPr bwMode="auto">
          <a:xfrm>
            <a:off x="4652390" y="2115398"/>
            <a:ext cx="424009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lvl="0" indent="-214313">
              <a:spcBef>
                <a:spcPts val="1800"/>
              </a:spcBef>
              <a:tabLst>
                <a:tab pos="267891" algn="l"/>
                <a:tab pos="1346597" algn="l"/>
              </a:tabLst>
              <a:defRPr/>
            </a:pPr>
            <a:r>
              <a:rPr lang="en-US" sz="1400" dirty="0">
                <a:solidFill>
                  <a:srgbClr val="000000"/>
                </a:solidFill>
                <a:ea typeface="ＭＳ Ｐゴシック"/>
              </a:rPr>
              <a:t>statistics of 9 day period (01.02. – 09.02.2024):</a:t>
            </a:r>
          </a:p>
        </p:txBody>
      </p:sp>
      <p:sp>
        <p:nvSpPr>
          <p:cNvPr id="21" name="Content Placeholder 2">
            <a:extLst>
              <a:ext uri="{FF2B5EF4-FFF2-40B4-BE49-F238E27FC236}">
                <a16:creationId xmlns:a16="http://schemas.microsoft.com/office/drawing/2014/main" id="{D34C0AC0-346B-4A7E-8FB1-E1EF85C77F79}"/>
              </a:ext>
            </a:extLst>
          </p:cNvPr>
          <p:cNvSpPr txBox="1">
            <a:spLocks/>
          </p:cNvSpPr>
          <p:nvPr/>
        </p:nvSpPr>
        <p:spPr bwMode="auto">
          <a:xfrm>
            <a:off x="4644008" y="4083918"/>
            <a:ext cx="4240090"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lvl="0" indent="-214313">
              <a:spcBef>
                <a:spcPts val="1800"/>
              </a:spcBef>
              <a:tabLst>
                <a:tab pos="266700" algn="l"/>
                <a:tab pos="892175" algn="l"/>
                <a:tab pos="1346200" algn="l"/>
              </a:tabLst>
              <a:defRPr/>
            </a:pPr>
            <a:r>
              <a:rPr lang="en-US" sz="1400" dirty="0">
                <a:solidFill>
                  <a:srgbClr val="000000"/>
                </a:solidFill>
                <a:ea typeface="ＭＳ Ｐゴシック"/>
              </a:rPr>
              <a:t>next: 	sensitivity exp., set rainy </a:t>
            </a:r>
            <a:r>
              <a:rPr lang="en-US" sz="1400" dirty="0" err="1">
                <a:solidFill>
                  <a:srgbClr val="000000"/>
                </a:solidFill>
                <a:ea typeface="ＭＳ Ｐゴシック"/>
              </a:rPr>
              <a:t>obs</a:t>
            </a:r>
            <a:r>
              <a:rPr lang="en-US" sz="1400" dirty="0">
                <a:solidFill>
                  <a:srgbClr val="000000"/>
                </a:solidFill>
                <a:ea typeface="ＭＳ Ｐゴシック"/>
              </a:rPr>
              <a:t> to passive,</a:t>
            </a:r>
          </a:p>
          <a:p>
            <a:pPr marL="65484" lvl="0" indent="0">
              <a:spcBef>
                <a:spcPts val="0"/>
              </a:spcBef>
              <a:buNone/>
              <a:tabLst>
                <a:tab pos="266700" algn="l"/>
                <a:tab pos="892175" algn="l"/>
                <a:tab pos="1346200" algn="l"/>
              </a:tabLst>
              <a:defRPr/>
            </a:pPr>
            <a:r>
              <a:rPr lang="en-US" sz="1400" dirty="0">
                <a:solidFill>
                  <a:srgbClr val="000000"/>
                </a:solidFill>
                <a:ea typeface="ＭＳ Ｐゴシック"/>
              </a:rPr>
              <a:t>		verify forecasts &amp; against other </a:t>
            </a:r>
            <a:r>
              <a:rPr lang="en-US" sz="1400" dirty="0" err="1">
                <a:solidFill>
                  <a:srgbClr val="000000"/>
                </a:solidFill>
                <a:ea typeface="ＭＳ Ｐゴシック"/>
              </a:rPr>
              <a:t>obs</a:t>
            </a:r>
            <a:r>
              <a:rPr lang="en-US" sz="1400" dirty="0">
                <a:solidFill>
                  <a:srgbClr val="000000"/>
                </a:solidFill>
                <a:ea typeface="ＭＳ Ｐゴシック"/>
              </a:rPr>
              <a:t> </a:t>
            </a:r>
          </a:p>
        </p:txBody>
      </p:sp>
    </p:spTree>
    <p:extLst>
      <p:ext uri="{BB962C8B-B14F-4D97-AF65-F5344CB8AC3E}">
        <p14:creationId xmlns:p14="http://schemas.microsoft.com/office/powerpoint/2010/main" val="111100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C10BF97F-C8BB-4287-ACB9-B3ED7013BCA5}"/>
              </a:ext>
            </a:extLst>
          </p:cNvPr>
          <p:cNvSpPr txBox="1">
            <a:spLocks/>
          </p:cNvSpPr>
          <p:nvPr/>
        </p:nvSpPr>
        <p:spPr>
          <a:xfrm>
            <a:off x="128840" y="915566"/>
            <a:ext cx="2858984" cy="2350250"/>
          </a:xfrm>
          <a:prstGeom prst="rect">
            <a:avLst/>
          </a:prstGeom>
        </p:spPr>
        <p:txBody>
          <a:bodyPr vert="horz"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8">
              <a:spcBef>
                <a:spcPts val="1200"/>
              </a:spcBef>
              <a:buClr>
                <a:srgbClr val="2D4B9B"/>
              </a:buClr>
              <a:buNone/>
              <a:tabLst>
                <a:tab pos="174625" algn="l"/>
              </a:tabLst>
            </a:pPr>
            <a:r>
              <a:rPr lang="en-GB" sz="1400" dirty="0">
                <a:latin typeface="Arial"/>
              </a:rPr>
              <a:t>Impact experiment</a:t>
            </a:r>
          </a:p>
          <a:p>
            <a:pPr marL="174625" indent="-174625" defTabSz="914378">
              <a:spcBef>
                <a:spcPts val="1200"/>
              </a:spcBef>
              <a:buClr>
                <a:srgbClr val="2D4B9B"/>
              </a:buClr>
              <a:buFont typeface="Arial" panose="020B0604020202020204" pitchFamily="34" charset="0"/>
              <a:buChar char="•"/>
              <a:tabLst>
                <a:tab pos="174625" algn="l"/>
              </a:tabLst>
            </a:pPr>
            <a:r>
              <a:rPr lang="en-GB" sz="1400" dirty="0">
                <a:latin typeface="Arial"/>
              </a:rPr>
              <a:t>15.06. – 30.06.2023</a:t>
            </a:r>
          </a:p>
          <a:p>
            <a:pPr marL="174625" indent="-174625" defTabSz="914378">
              <a:spcBef>
                <a:spcPts val="1200"/>
              </a:spcBef>
              <a:buClr>
                <a:srgbClr val="2D4B9B"/>
              </a:buClr>
              <a:buFont typeface="Arial" panose="020B0604020202020204" pitchFamily="34" charset="0"/>
              <a:buChar char="•"/>
              <a:tabLst>
                <a:tab pos="174625" algn="l"/>
              </a:tabLst>
            </a:pPr>
            <a:r>
              <a:rPr lang="en-GB" sz="1400" dirty="0">
                <a:latin typeface="Arial"/>
              </a:rPr>
              <a:t>REF: operational settings</a:t>
            </a:r>
          </a:p>
          <a:p>
            <a:pPr marL="174625" indent="-174625" defTabSz="914378">
              <a:spcBef>
                <a:spcPts val="1200"/>
              </a:spcBef>
              <a:buClr>
                <a:srgbClr val="2D4B9B"/>
              </a:buClr>
              <a:buFont typeface="Arial" panose="020B0604020202020204" pitchFamily="34" charset="0"/>
              <a:buChar char="•"/>
              <a:tabLst>
                <a:tab pos="174625" algn="l"/>
                <a:tab pos="2597150" algn="l"/>
              </a:tabLst>
            </a:pPr>
            <a:r>
              <a:rPr lang="en-GB" sz="1400" dirty="0">
                <a:latin typeface="Arial"/>
              </a:rPr>
              <a:t>cloud radar </a:t>
            </a:r>
            <a:r>
              <a:rPr lang="en-GB" sz="1400" dirty="0" err="1">
                <a:latin typeface="Arial"/>
              </a:rPr>
              <a:t>obs</a:t>
            </a:r>
            <a:r>
              <a:rPr lang="en-GB" sz="1400" dirty="0">
                <a:latin typeface="Arial"/>
              </a:rPr>
              <a:t> error: 4 </a:t>
            </a:r>
            <a:r>
              <a:rPr lang="en-GB" sz="1400" dirty="0" err="1">
                <a:latin typeface="Arial"/>
              </a:rPr>
              <a:t>dBZ</a:t>
            </a:r>
            <a:endParaRPr lang="en-GB" sz="1400" dirty="0">
              <a:latin typeface="Arial"/>
            </a:endParaRPr>
          </a:p>
          <a:p>
            <a:pPr marL="174625" indent="-174625" defTabSz="914378">
              <a:spcBef>
                <a:spcPts val="1200"/>
              </a:spcBef>
              <a:buClr>
                <a:srgbClr val="2D4B9B"/>
              </a:buClr>
              <a:buFont typeface="Arial" panose="020B0604020202020204" pitchFamily="34" charset="0"/>
              <a:buChar char="•"/>
              <a:tabLst>
                <a:tab pos="174625" algn="l"/>
              </a:tabLst>
            </a:pPr>
            <a:r>
              <a:rPr lang="en-GB" sz="1400" dirty="0">
                <a:latin typeface="Arial"/>
              </a:rPr>
              <a:t>verification area: </a:t>
            </a:r>
          </a:p>
          <a:p>
            <a:pPr marL="174625" indent="-174625" defTabSz="914378">
              <a:spcBef>
                <a:spcPts val="0"/>
              </a:spcBef>
              <a:buClr>
                <a:srgbClr val="2D4B9B"/>
              </a:buClr>
              <a:buNone/>
              <a:tabLst>
                <a:tab pos="174625" algn="l"/>
              </a:tabLst>
            </a:pPr>
            <a:r>
              <a:rPr lang="en-GB" sz="1400" dirty="0">
                <a:latin typeface="Arial"/>
              </a:rPr>
              <a:t>	Lindenberg +/- 1° </a:t>
            </a:r>
          </a:p>
          <a:p>
            <a:pPr marL="174625" indent="-174625" defTabSz="914378">
              <a:spcBef>
                <a:spcPts val="1200"/>
              </a:spcBef>
              <a:buClr>
                <a:srgbClr val="2D4B9B"/>
              </a:buClr>
              <a:buFont typeface="Arial" panose="020B0604020202020204" pitchFamily="34" charset="0"/>
              <a:buChar char="•"/>
              <a:tabLst>
                <a:tab pos="174625" algn="l"/>
              </a:tabLst>
            </a:pPr>
            <a:r>
              <a:rPr lang="en-GB" sz="1400" b="1" dirty="0">
                <a:latin typeface="Arial"/>
              </a:rPr>
              <a:t>neutral impact</a:t>
            </a:r>
          </a:p>
        </p:txBody>
      </p:sp>
      <p:pic>
        <p:nvPicPr>
          <p:cNvPr id="13" name="Grafik 12">
            <a:extLst>
              <a:ext uri="{FF2B5EF4-FFF2-40B4-BE49-F238E27FC236}">
                <a16:creationId xmlns:a16="http://schemas.microsoft.com/office/drawing/2014/main" id="{C49A88D5-81BF-4939-9249-93063BEB3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884058"/>
            <a:ext cx="4619625" cy="3695700"/>
          </a:xfrm>
          <a:prstGeom prst="rect">
            <a:avLst/>
          </a:prstGeom>
        </p:spPr>
      </p:pic>
      <p:cxnSp>
        <p:nvCxnSpPr>
          <p:cNvPr id="15" name="Gerader Verbinder 14">
            <a:extLst>
              <a:ext uri="{FF2B5EF4-FFF2-40B4-BE49-F238E27FC236}">
                <a16:creationId xmlns:a16="http://schemas.microsoft.com/office/drawing/2014/main" id="{B175B4E7-D36A-471D-BD08-7036E243412A}"/>
              </a:ext>
            </a:extLst>
          </p:cNvPr>
          <p:cNvCxnSpPr>
            <a:cxnSpLocks/>
          </p:cNvCxnSpPr>
          <p:nvPr/>
        </p:nvCxnSpPr>
        <p:spPr>
          <a:xfrm>
            <a:off x="7380312" y="922868"/>
            <a:ext cx="0" cy="3618083"/>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D9D9B3CF-3E2D-4ED7-82FF-3DDADAD5F904}"/>
              </a:ext>
            </a:extLst>
          </p:cNvPr>
          <p:cNvPicPr>
            <a:picLocks noChangeAspect="1"/>
          </p:cNvPicPr>
          <p:nvPr/>
        </p:nvPicPr>
        <p:blipFill rotWithShape="1">
          <a:blip r:embed="rId4">
            <a:extLst>
              <a:ext uri="{28A0092B-C50C-407E-A947-70E740481C1C}">
                <a14:useLocalDpi xmlns:a14="http://schemas.microsoft.com/office/drawing/2010/main" val="0"/>
              </a:ext>
            </a:extLst>
          </a:blip>
          <a:srcRect l="32040" t="8944" r="33651"/>
          <a:stretch/>
        </p:blipFill>
        <p:spPr>
          <a:xfrm>
            <a:off x="7379527" y="1214608"/>
            <a:ext cx="1584961" cy="3365151"/>
          </a:xfrm>
          <a:prstGeom prst="rect">
            <a:avLst/>
          </a:prstGeom>
        </p:spPr>
      </p:pic>
      <p:sp>
        <p:nvSpPr>
          <p:cNvPr id="10" name="Rectangle 2">
            <a:extLst>
              <a:ext uri="{FF2B5EF4-FFF2-40B4-BE49-F238E27FC236}">
                <a16:creationId xmlns:a16="http://schemas.microsoft.com/office/drawing/2014/main" id="{4ADAD365-04E2-4679-A6D4-8AE8DDA42174}"/>
              </a:ext>
            </a:extLst>
          </p:cNvPr>
          <p:cNvSpPr>
            <a:spLocks noChangeArrowheads="1"/>
          </p:cNvSpPr>
          <p:nvPr/>
        </p:nvSpPr>
        <p:spPr bwMode="auto">
          <a:xfrm>
            <a:off x="252487" y="115309"/>
            <a:ext cx="5975697"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t>
            </a:r>
            <a:r>
              <a:rPr lang="en-US" altLang="de-DE" sz="1600" dirty="0">
                <a:solidFill>
                  <a:srgbClr val="2D4B9B"/>
                </a:solidFill>
              </a:rPr>
              <a:t>cloud radar</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Jens </a:t>
            </a:r>
            <a:r>
              <a:rPr kumimoji="1" lang="en-US" altLang="de-DE" sz="1400" b="0" i="1" u="none" strike="noStrike" kern="1200" cap="none" spc="0" normalizeH="0" baseline="0" noProof="0" dirty="0" err="1">
                <a:ln>
                  <a:noFill/>
                </a:ln>
                <a:solidFill>
                  <a:prstClr val="white">
                    <a:lumMod val="50000"/>
                  </a:prstClr>
                </a:solidFill>
                <a:effectLst/>
                <a:uLnTx/>
                <a:uFillTx/>
                <a:latin typeface="Montserrat"/>
                <a:ea typeface="+mn-ea"/>
                <a:cs typeface="+mn-cs"/>
              </a:rPr>
              <a:t>Pruschke</a:t>
            </a:r>
            <a:r>
              <a:rPr kumimoji="1" lang="en-US" altLang="de-DE" sz="1400" b="0" i="1" u="none" strike="noStrike" kern="1200" cap="none" spc="0" normalizeH="0" baseline="0" noProof="0" dirty="0">
                <a:ln>
                  <a:noFill/>
                </a:ln>
                <a:solidFill>
                  <a:prstClr val="white">
                    <a:lumMod val="50000"/>
                  </a:prstClr>
                </a:solidFill>
                <a:effectLst/>
                <a:uLnTx/>
                <a:uFillTx/>
                <a:latin typeface="Montserrat"/>
                <a:ea typeface="+mn-ea"/>
                <a:cs typeface="+mn-cs"/>
              </a:rPr>
              <a:t> </a:t>
            </a:r>
            <a:r>
              <a:rPr kumimoji="1" lang="en-US" altLang="de-DE" sz="1800" b="0" i="1" u="none" strike="noStrike" kern="1200" cap="none" spc="0" normalizeH="0" baseline="0" noProof="0" dirty="0">
                <a:ln>
                  <a:noFill/>
                </a:ln>
                <a:solidFill>
                  <a:prstClr val="white">
                    <a:lumMod val="50000"/>
                  </a:prstClr>
                </a:solidFill>
                <a:effectLst/>
                <a:uLnTx/>
                <a:uFillTx/>
                <a:latin typeface="Montserrat"/>
                <a:ea typeface="+mn-ea"/>
                <a:cs typeface="+mn-cs"/>
              </a:rPr>
              <a:t> </a:t>
            </a:r>
          </a:p>
        </p:txBody>
      </p:sp>
    </p:spTree>
    <p:extLst>
      <p:ext uri="{BB962C8B-B14F-4D97-AF65-F5344CB8AC3E}">
        <p14:creationId xmlns:p14="http://schemas.microsoft.com/office/powerpoint/2010/main" val="195990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ADD13E8-255B-4D57-A48B-E0C61F06D397}"/>
              </a:ext>
            </a:extLst>
          </p:cNvPr>
          <p:cNvPicPr>
            <a:picLocks noChangeAspect="1"/>
          </p:cNvPicPr>
          <p:nvPr/>
        </p:nvPicPr>
        <p:blipFill>
          <a:blip r:embed="rId3"/>
          <a:stretch>
            <a:fillRect/>
          </a:stretch>
        </p:blipFill>
        <p:spPr>
          <a:xfrm>
            <a:off x="170794" y="914482"/>
            <a:ext cx="5059852" cy="2250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feld 5">
            <a:extLst>
              <a:ext uri="{FF2B5EF4-FFF2-40B4-BE49-F238E27FC236}">
                <a16:creationId xmlns:a16="http://schemas.microsoft.com/office/drawing/2014/main" id="{E6185F96-DEE0-4C38-A4CF-380112F676DB}"/>
              </a:ext>
            </a:extLst>
          </p:cNvPr>
          <p:cNvSpPr txBox="1"/>
          <p:nvPr/>
        </p:nvSpPr>
        <p:spPr>
          <a:xfrm>
            <a:off x="170795" y="123478"/>
            <a:ext cx="353943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2D4B9B"/>
                </a:solidFill>
                <a:effectLst/>
                <a:uLnTx/>
                <a:uFillTx/>
                <a:latin typeface="Arial"/>
                <a:ea typeface="+mn-ea"/>
                <a:cs typeface="+mn-cs"/>
              </a:rPr>
              <a:t>Data Assimilation </a:t>
            </a:r>
            <a:r>
              <a:rPr kumimoji="0" lang="de-DE" sz="2400" b="0" i="0" u="none" strike="noStrike" kern="1200" cap="none" spc="0" normalizeH="0" baseline="0" noProof="0" dirty="0" err="1">
                <a:ln>
                  <a:noFill/>
                </a:ln>
                <a:solidFill>
                  <a:srgbClr val="2D4B9B"/>
                </a:solidFill>
                <a:effectLst/>
                <a:uLnTx/>
                <a:uFillTx/>
                <a:latin typeface="Arial"/>
                <a:ea typeface="+mn-ea"/>
                <a:cs typeface="+mn-cs"/>
              </a:rPr>
              <a:t>with</a:t>
            </a:r>
            <a:r>
              <a:rPr kumimoji="0" lang="de-DE" sz="2400" b="0" i="0" u="none" strike="noStrike" kern="1200" cap="none" spc="0" normalizeH="0" baseline="0" noProof="0" dirty="0">
                <a:ln>
                  <a:noFill/>
                </a:ln>
                <a:solidFill>
                  <a:srgbClr val="2D4B9B"/>
                </a:solidFill>
                <a:effectLst/>
                <a:uLnTx/>
                <a:uFillTx/>
                <a:latin typeface="Arial"/>
                <a:ea typeface="+mn-ea"/>
                <a:cs typeface="+mn-cs"/>
              </a:rPr>
              <a:t> AI</a:t>
            </a:r>
          </a:p>
        </p:txBody>
      </p:sp>
      <p:sp>
        <p:nvSpPr>
          <p:cNvPr id="13" name="Inhaltsplatzhalter 13">
            <a:extLst>
              <a:ext uri="{FF2B5EF4-FFF2-40B4-BE49-F238E27FC236}">
                <a16:creationId xmlns:a16="http://schemas.microsoft.com/office/drawing/2014/main" id="{16F55631-059F-45F4-8BE8-72014E640A3C}"/>
              </a:ext>
            </a:extLst>
          </p:cNvPr>
          <p:cNvSpPr txBox="1">
            <a:spLocks/>
          </p:cNvSpPr>
          <p:nvPr/>
        </p:nvSpPr>
        <p:spPr>
          <a:xfrm>
            <a:off x="5036819" y="735063"/>
            <a:ext cx="4011687" cy="3850094"/>
          </a:xfrm>
          <a:prstGeom prst="rect">
            <a:avLst/>
          </a:prstGeom>
        </p:spPr>
        <p:txBody>
          <a:bodyPr vert="horz" lIns="72000" tIns="36000" rIns="72000" bIns="36000" rtlCol="0">
            <a:normAutofit lnSpcReduction="10000"/>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r>
              <a:rPr kumimoji="0" lang="en-GB" sz="1500" b="0" i="0" u="none" strike="noStrike" kern="1200" cap="none" spc="0" normalizeH="0" baseline="0" noProof="0" dirty="0">
                <a:ln>
                  <a:noFill/>
                </a:ln>
                <a:solidFill>
                  <a:srgbClr val="C00000"/>
                </a:solidFill>
                <a:effectLst/>
                <a:uLnTx/>
                <a:uFillTx/>
                <a:latin typeface="Arial"/>
                <a:ea typeface="+mn-ea"/>
                <a:cs typeface="+mn-cs"/>
              </a:rPr>
              <a:t>THE METHOD</a:t>
            </a:r>
          </a:p>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The classical data assimilation functional is used as a loss function to optimize the model weights:</a:t>
            </a:r>
            <a:br>
              <a:rPr kumimoji="0" lang="en-GB" sz="1500" b="0" i="0" u="none" strike="noStrike" kern="1200" cap="none" spc="0" normalizeH="0" baseline="0" noProof="0" dirty="0">
                <a:ln>
                  <a:noFill/>
                </a:ln>
                <a:solidFill>
                  <a:srgbClr val="000000"/>
                </a:solidFill>
                <a:effectLst/>
                <a:uLnTx/>
                <a:uFillTx/>
                <a:latin typeface="Arial"/>
                <a:ea typeface="+mn-ea"/>
                <a:cs typeface="+mn-cs"/>
              </a:rPr>
            </a:br>
            <a:br>
              <a:rPr kumimoji="0" lang="en-GB" sz="1500" b="0" i="0" u="none" strike="noStrike" kern="1200" cap="none" spc="0" normalizeH="0" baseline="0" noProof="0" dirty="0">
                <a:ln>
                  <a:noFill/>
                </a:ln>
                <a:solidFill>
                  <a:srgbClr val="000000"/>
                </a:solidFill>
                <a:effectLst/>
                <a:uLnTx/>
                <a:uFillTx/>
                <a:latin typeface="Arial"/>
                <a:ea typeface="+mn-ea"/>
                <a:cs typeface="+mn-cs"/>
              </a:rPr>
            </a:br>
            <a:br>
              <a:rPr kumimoji="0" lang="en-GB" sz="1500" b="0" i="0" u="none" strike="noStrike" kern="1200" cap="none" spc="0" normalizeH="0" baseline="0" noProof="0" dirty="0">
                <a:ln>
                  <a:noFill/>
                </a:ln>
                <a:solidFill>
                  <a:srgbClr val="000000"/>
                </a:solidFill>
                <a:effectLst/>
                <a:uLnTx/>
                <a:uFillTx/>
                <a:latin typeface="Arial"/>
                <a:ea typeface="+mn-ea"/>
                <a:cs typeface="+mn-cs"/>
              </a:rPr>
            </a:br>
            <a:endParaRPr kumimoji="0" lang="en-GB" sz="1500" b="0" i="0" u="none" strike="noStrike" kern="1200" cap="none" spc="0" normalizeH="0" baseline="0" noProof="0" dirty="0">
              <a:ln>
                <a:noFill/>
              </a:ln>
              <a:solidFill>
                <a:srgbClr val="000000"/>
              </a:solidFill>
              <a:effectLst/>
              <a:uLnTx/>
              <a:uFillTx/>
              <a:latin typeface="Arial"/>
              <a:ea typeface="+mn-ea"/>
              <a:cs typeface="+mn-cs"/>
            </a:endParaRPr>
          </a:p>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mn-cs"/>
            </a:endParaRPr>
          </a:p>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mn-cs"/>
            </a:endParaRPr>
          </a:p>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mn-cs"/>
            </a:endParaRPr>
          </a:p>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mn-cs"/>
            </a:endParaRPr>
          </a:p>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
              <a:tabLst/>
              <a:defRPr/>
            </a:pPr>
            <a:r>
              <a:rPr kumimoji="0" lang="en-GB" sz="1500" b="0" i="0" u="none" strike="noStrike" kern="1200" cap="none" spc="0" normalizeH="0" baseline="0" noProof="0" dirty="0">
                <a:ln>
                  <a:noFill/>
                </a:ln>
                <a:solidFill>
                  <a:srgbClr val="000000"/>
                </a:solidFill>
                <a:effectLst/>
                <a:uLnTx/>
                <a:uFillTx/>
                <a:latin typeface="Arial"/>
                <a:ea typeface="+mn-ea"/>
                <a:cs typeface="+mn-cs"/>
              </a:rPr>
              <a:t>reference: J. Keller and R. Potthast, arXiv:2406.00390</a:t>
            </a: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51733D43-5672-44E4-A4C1-68BE643DED25}"/>
                  </a:ext>
                </a:extLst>
              </p:cNvPr>
              <p:cNvSpPr txBox="1"/>
              <p:nvPr/>
            </p:nvSpPr>
            <p:spPr>
              <a:xfrm>
                <a:off x="1562907" y="2391461"/>
                <a:ext cx="300339"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de-DE"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oMath>
                  </m:oMathPara>
                </a14:m>
                <a:endParaRPr kumimoji="0" lang="de-DE" sz="1800" b="0" i="0" u="none" strike="noStrike" kern="1200" cap="none" spc="0" normalizeH="0" baseline="0" noProof="0" dirty="0">
                  <a:ln>
                    <a:noFill/>
                  </a:ln>
                  <a:solidFill>
                    <a:srgbClr val="2D4B9B"/>
                  </a:solidFill>
                  <a:effectLst/>
                  <a:uLnTx/>
                  <a:uFillTx/>
                  <a:latin typeface="Arial"/>
                  <a:ea typeface="+mn-ea"/>
                  <a:cs typeface="+mn-cs"/>
                </a:endParaRPr>
              </a:p>
            </p:txBody>
          </p:sp>
        </mc:Choice>
        <mc:Fallback xmlns="">
          <p:sp>
            <p:nvSpPr>
              <p:cNvPr id="4" name="Textfeld 3">
                <a:extLst>
                  <a:ext uri="{FF2B5EF4-FFF2-40B4-BE49-F238E27FC236}">
                    <a16:creationId xmlns:a16="http://schemas.microsoft.com/office/drawing/2014/main" id="{51733D43-5672-44E4-A4C1-68BE643DED25}"/>
                  </a:ext>
                </a:extLst>
              </p:cNvPr>
              <p:cNvSpPr txBox="1">
                <a:spLocks noRot="1" noChangeAspect="1" noMove="1" noResize="1" noEditPoints="1" noAdjustHandles="1" noChangeArrowheads="1" noChangeShapeType="1" noTextEdit="1"/>
              </p:cNvSpPr>
              <p:nvPr/>
            </p:nvSpPr>
            <p:spPr>
              <a:xfrm>
                <a:off x="1562907" y="2391461"/>
                <a:ext cx="300339" cy="276999"/>
              </a:xfrm>
              <a:prstGeom prst="rect">
                <a:avLst/>
              </a:prstGeom>
              <a:blipFill>
                <a:blip r:embed="rId4"/>
                <a:stretch>
                  <a:fillRect l="-10000" r="-4000" b="-173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4ECD25BB-0BCA-4579-A646-4EDFB32795A3}"/>
                  </a:ext>
                </a:extLst>
              </p:cNvPr>
              <p:cNvSpPr txBox="1"/>
              <p:nvPr/>
            </p:nvSpPr>
            <p:spPr>
              <a:xfrm>
                <a:off x="4172359" y="2391461"/>
                <a:ext cx="304763"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de-DE"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oMath>
                  </m:oMathPara>
                </a14:m>
                <a:endParaRPr kumimoji="0" lang="de-DE" sz="1800" b="0" i="0" u="none" strike="noStrike" kern="1200" cap="none" spc="0" normalizeH="0" baseline="0" noProof="0" dirty="0">
                  <a:ln>
                    <a:noFill/>
                  </a:ln>
                  <a:solidFill>
                    <a:srgbClr val="2D4B9B"/>
                  </a:solidFill>
                  <a:effectLst/>
                  <a:uLnTx/>
                  <a:uFillTx/>
                  <a:latin typeface="Arial"/>
                  <a:ea typeface="+mn-ea"/>
                  <a:cs typeface="+mn-cs"/>
                </a:endParaRPr>
              </a:p>
            </p:txBody>
          </p:sp>
        </mc:Choice>
        <mc:Fallback xmlns="">
          <p:sp>
            <p:nvSpPr>
              <p:cNvPr id="12" name="Textfeld 11">
                <a:extLst>
                  <a:ext uri="{FF2B5EF4-FFF2-40B4-BE49-F238E27FC236}">
                    <a16:creationId xmlns:a16="http://schemas.microsoft.com/office/drawing/2014/main" id="{4ECD25BB-0BCA-4579-A646-4EDFB32795A3}"/>
                  </a:ext>
                </a:extLst>
              </p:cNvPr>
              <p:cNvSpPr txBox="1">
                <a:spLocks noRot="1" noChangeAspect="1" noMove="1" noResize="1" noEditPoints="1" noAdjustHandles="1" noChangeArrowheads="1" noChangeShapeType="1" noTextEdit="1"/>
              </p:cNvSpPr>
              <p:nvPr/>
            </p:nvSpPr>
            <p:spPr>
              <a:xfrm>
                <a:off x="4172359" y="2391461"/>
                <a:ext cx="304763" cy="276999"/>
              </a:xfrm>
              <a:prstGeom prst="rect">
                <a:avLst/>
              </a:prstGeom>
              <a:blipFill>
                <a:blip r:embed="rId5"/>
                <a:stretch>
                  <a:fillRect l="-10000" b="-130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0AB33459-0E9E-40BB-857C-EB193968EE78}"/>
                  </a:ext>
                </a:extLst>
              </p:cNvPr>
              <p:cNvSpPr txBox="1"/>
              <p:nvPr/>
            </p:nvSpPr>
            <p:spPr>
              <a:xfrm>
                <a:off x="1614108" y="1253832"/>
                <a:ext cx="19793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oMath>
                  </m:oMathPara>
                </a14:m>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4" name="Textfeld 13">
                <a:extLst>
                  <a:ext uri="{FF2B5EF4-FFF2-40B4-BE49-F238E27FC236}">
                    <a16:creationId xmlns:a16="http://schemas.microsoft.com/office/drawing/2014/main" id="{0AB33459-0E9E-40BB-857C-EB193968EE78}"/>
                  </a:ext>
                </a:extLst>
              </p:cNvPr>
              <p:cNvSpPr txBox="1">
                <a:spLocks noRot="1" noChangeAspect="1" noMove="1" noResize="1" noEditPoints="1" noAdjustHandles="1" noChangeArrowheads="1" noChangeShapeType="1" noTextEdit="1"/>
              </p:cNvSpPr>
              <p:nvPr/>
            </p:nvSpPr>
            <p:spPr>
              <a:xfrm>
                <a:off x="1614108" y="1253832"/>
                <a:ext cx="197938" cy="276999"/>
              </a:xfrm>
              <a:prstGeom prst="rect">
                <a:avLst/>
              </a:prstGeom>
              <a:blipFill>
                <a:blip r:embed="rId6"/>
                <a:stretch>
                  <a:fillRect l="-28125" r="-25000" b="-288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a:extLst>
                  <a:ext uri="{FF2B5EF4-FFF2-40B4-BE49-F238E27FC236}">
                    <a16:creationId xmlns:a16="http://schemas.microsoft.com/office/drawing/2014/main" id="{9CF90270-559E-4492-979A-8E37C95C4DEA}"/>
                  </a:ext>
                </a:extLst>
              </p:cNvPr>
              <p:cNvSpPr txBox="1"/>
              <p:nvPr/>
            </p:nvSpPr>
            <p:spPr>
              <a:xfrm>
                <a:off x="3988655" y="1355175"/>
                <a:ext cx="672172"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𝐻</m:t>
                          </m:r>
                          <m:r>
                            <a:rPr kumimoji="0" lang="de-DE"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de-DE"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de-DE"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r>
                        <a:rPr kumimoji="0" lang="de-DE"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de-DE" sz="1800" b="0" i="0" u="none" strike="noStrike" kern="1200" cap="none" spc="0" normalizeH="0" baseline="0" noProof="0" dirty="0">
                  <a:ln>
                    <a:noFill/>
                  </a:ln>
                  <a:solidFill>
                    <a:srgbClr val="2D4B9B"/>
                  </a:solidFill>
                  <a:effectLst/>
                  <a:uLnTx/>
                  <a:uFillTx/>
                  <a:latin typeface="Arial"/>
                  <a:ea typeface="+mn-ea"/>
                  <a:cs typeface="+mn-cs"/>
                </a:endParaRPr>
              </a:p>
            </p:txBody>
          </p:sp>
        </mc:Choice>
        <mc:Fallback xmlns="">
          <p:sp>
            <p:nvSpPr>
              <p:cNvPr id="15" name="Textfeld 14">
                <a:extLst>
                  <a:ext uri="{FF2B5EF4-FFF2-40B4-BE49-F238E27FC236}">
                    <a16:creationId xmlns:a16="http://schemas.microsoft.com/office/drawing/2014/main" id="{9CF90270-559E-4492-979A-8E37C95C4DEA}"/>
                  </a:ext>
                </a:extLst>
              </p:cNvPr>
              <p:cNvSpPr txBox="1">
                <a:spLocks noRot="1" noChangeAspect="1" noMove="1" noResize="1" noEditPoints="1" noAdjustHandles="1" noChangeArrowheads="1" noChangeShapeType="1" noTextEdit="1"/>
              </p:cNvSpPr>
              <p:nvPr/>
            </p:nvSpPr>
            <p:spPr>
              <a:xfrm>
                <a:off x="3988655" y="1355175"/>
                <a:ext cx="672172" cy="184666"/>
              </a:xfrm>
              <a:prstGeom prst="rect">
                <a:avLst/>
              </a:prstGeom>
              <a:blipFill>
                <a:blip r:embed="rId7"/>
                <a:stretch>
                  <a:fillRect b="-3871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641CD211-C233-4C9B-8A28-107785C6FE30}"/>
                  </a:ext>
                </a:extLst>
              </p:cNvPr>
              <p:cNvSpPr txBox="1"/>
              <p:nvPr/>
            </p:nvSpPr>
            <p:spPr>
              <a:xfrm>
                <a:off x="5612598" y="1753572"/>
                <a:ext cx="3136115" cy="3402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de-DE" sz="1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J</m:t>
                      </m:r>
                      <m:d>
                        <m:dPr>
                          <m:begChr m:val="["/>
                          <m:endChr m:val="]"/>
                          <m:ctrlPr>
                            <a:rPr kumimoji="0" lang="de-DE"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smtClean="0">
                              <a:ln>
                                <a:noFill/>
                              </a:ln>
                              <a:solidFill>
                                <a:srgbClr val="15AABF"/>
                              </a:solidFill>
                              <a:effectLst/>
                              <a:uLnTx/>
                              <a:uFillTx/>
                              <a:latin typeface="Cambria Math" panose="02040503050406030204" pitchFamily="18" charset="0"/>
                              <a:ea typeface="+mn-ea"/>
                              <a:cs typeface="+mn-cs"/>
                            </a:rPr>
                            <m:t>𝑥</m:t>
                          </m:r>
                        </m:e>
                      </m:d>
                      <m:r>
                        <a:rPr kumimoji="0" lang="de-DE"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de-DE"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𝛼</m:t>
                      </m:r>
                      <m:sSubSup>
                        <m:sSubSupPr>
                          <m:ctrlPr>
                            <a:rPr kumimoji="0" lang="de-DE" sz="1400" b="0" i="1" u="none" strike="noStrike" kern="1200" cap="none" spc="0" normalizeH="0" baseline="0" noProof="0" smtClean="0">
                              <a:ln>
                                <a:noFill/>
                              </a:ln>
                              <a:solidFill>
                                <a:srgbClr val="15AABF"/>
                              </a:solidFill>
                              <a:effectLst/>
                              <a:uLnTx/>
                              <a:uFillTx/>
                              <a:latin typeface="Cambria Math" panose="02040503050406030204" pitchFamily="18" charset="0"/>
                              <a:ea typeface="+mn-ea"/>
                              <a:cs typeface="+mn-cs"/>
                            </a:rPr>
                          </m:ctrlPr>
                        </m:sSubSupPr>
                        <m:e>
                          <m:d>
                            <m:dPr>
                              <m:begChr m:val="‖"/>
                              <m:endChr m:val="‖"/>
                              <m:ctrlP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smtClean="0">
                                  <a:ln>
                                    <a:noFill/>
                                  </a:ln>
                                  <a:solidFill>
                                    <a:srgbClr val="15AABF"/>
                                  </a:solidFill>
                                  <a:effectLst/>
                                  <a:uLnTx/>
                                  <a:uFillTx/>
                                  <a:latin typeface="Cambria Math" panose="02040503050406030204" pitchFamily="18" charset="0"/>
                                  <a:ea typeface="+mn-ea"/>
                                  <a:cs typeface="+mn-cs"/>
                                </a:rPr>
                                <m:t>𝑥</m:t>
                              </m:r>
                              <m: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t>−</m:t>
                              </m:r>
                              <m:sSub>
                                <m:sSubPr>
                                  <m:ctrlP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ctrlPr>
                                </m:sSubPr>
                                <m:e>
                                  <m: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t>𝑥</m:t>
                                  </m:r>
                                </m:e>
                                <m:sub>
                                  <m: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t>𝑏</m:t>
                                  </m:r>
                                </m:sub>
                              </m:sSub>
                            </m:e>
                          </m:d>
                        </m:e>
                        <m:sub>
                          <m:sSup>
                            <m:sSupPr>
                              <m:ctrlP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ctrlPr>
                            </m:sSupPr>
                            <m:e>
                              <m: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t>𝐵</m:t>
                              </m:r>
                            </m:e>
                            <m:sup>
                              <m: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t>−1</m:t>
                              </m:r>
                            </m:sup>
                          </m:sSup>
                        </m:sub>
                        <m:sup>
                          <m:r>
                            <a:rPr kumimoji="0" lang="de-DE" sz="1400" b="0" i="1" u="none" strike="noStrike" kern="1200" cap="none" spc="0" normalizeH="0" baseline="0" noProof="0">
                              <a:ln>
                                <a:noFill/>
                              </a:ln>
                              <a:solidFill>
                                <a:srgbClr val="15AABF"/>
                              </a:solidFill>
                              <a:effectLst/>
                              <a:uLnTx/>
                              <a:uFillTx/>
                              <a:latin typeface="Cambria Math" panose="02040503050406030204" pitchFamily="18" charset="0"/>
                              <a:ea typeface="+mn-ea"/>
                              <a:cs typeface="+mn-cs"/>
                            </a:rPr>
                            <m:t>2</m:t>
                          </m:r>
                        </m:sup>
                      </m:sSubSup>
                      <m:r>
                        <a:rPr kumimoji="0" lang="de-DE"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de-DE" sz="1400" b="0" i="1" u="none" strike="noStrike" kern="1200" cap="none" spc="0" normalizeH="0" baseline="0" noProof="0" smtClean="0">
                              <a:ln>
                                <a:noFill/>
                              </a:ln>
                              <a:solidFill>
                                <a:srgbClr val="40C057"/>
                              </a:solidFill>
                              <a:effectLst/>
                              <a:uLnTx/>
                              <a:uFillTx/>
                              <a:latin typeface="Cambria Math" panose="02040503050406030204" pitchFamily="18" charset="0"/>
                              <a:ea typeface="+mn-ea"/>
                              <a:cs typeface="+mn-cs"/>
                            </a:rPr>
                          </m:ctrlPr>
                        </m:sSubSupPr>
                        <m:e>
                          <m:d>
                            <m:dPr>
                              <m:begChr m:val="‖"/>
                              <m:endChr m:val="‖"/>
                              <m:ctrlPr>
                                <a:rPr kumimoji="0" lang="de-DE"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t>𝐻</m:t>
                              </m:r>
                              <m:r>
                                <a:rPr kumimoji="0" lang="de-DE" sz="1400" b="0" i="1" u="none" strike="noStrike" kern="1200" cap="none" spc="0" normalizeH="0" baseline="0" noProof="0" smtClean="0">
                                  <a:ln>
                                    <a:noFill/>
                                  </a:ln>
                                  <a:solidFill>
                                    <a:srgbClr val="40C057"/>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t>𝑥</m:t>
                              </m:r>
                              <m:r>
                                <a:rPr kumimoji="0" lang="de-DE" sz="1400" b="0" i="1" u="none" strike="noStrike" kern="1200" cap="none" spc="0" normalizeH="0" baseline="0" noProof="0" smtClean="0">
                                  <a:ln>
                                    <a:noFill/>
                                  </a:ln>
                                  <a:solidFill>
                                    <a:srgbClr val="40C057"/>
                                  </a:solidFill>
                                  <a:effectLst/>
                                  <a:uLnTx/>
                                  <a:uFillTx/>
                                  <a:latin typeface="Cambria Math" panose="02040503050406030204" pitchFamily="18" charset="0"/>
                                  <a:ea typeface="+mn-ea"/>
                                  <a:cs typeface="+mn-cs"/>
                                </a:rPr>
                                <m:t>]</m:t>
                              </m:r>
                              <m:r>
                                <a:rPr kumimoji="0" lang="en-US"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t>−</m:t>
                              </m:r>
                              <m:r>
                                <a:rPr kumimoji="0" lang="de-DE"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t>𝑦</m:t>
                              </m:r>
                            </m:e>
                          </m:d>
                        </m:e>
                        <m:sub>
                          <m:sSup>
                            <m:sSupPr>
                              <m:ctrlPr>
                                <a:rPr kumimoji="0" lang="de-DE"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ctrlPr>
                            </m:sSupPr>
                            <m:e>
                              <m:r>
                                <a:rPr kumimoji="0" lang="de-DE"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t>𝑅</m:t>
                              </m:r>
                            </m:e>
                            <m:sup>
                              <m:r>
                                <a:rPr kumimoji="0" lang="de-DE"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t>−1</m:t>
                              </m:r>
                            </m:sup>
                          </m:sSup>
                        </m:sub>
                        <m:sup>
                          <m:r>
                            <a:rPr kumimoji="0" lang="de-DE" sz="1400" b="0" i="1" u="none" strike="noStrike" kern="1200" cap="none" spc="0" normalizeH="0" baseline="0" noProof="0">
                              <a:ln>
                                <a:noFill/>
                              </a:ln>
                              <a:solidFill>
                                <a:srgbClr val="40C057"/>
                              </a:solidFill>
                              <a:effectLst/>
                              <a:uLnTx/>
                              <a:uFillTx/>
                              <a:latin typeface="Cambria Math" panose="02040503050406030204" pitchFamily="18" charset="0"/>
                              <a:ea typeface="+mn-ea"/>
                              <a:cs typeface="+mn-cs"/>
                            </a:rPr>
                            <m:t>2</m:t>
                          </m:r>
                        </m:sup>
                      </m:sSubSup>
                    </m:oMath>
                  </m:oMathPara>
                </a14:m>
                <a:endParaRPr kumimoji="0" lang="de-DE" sz="14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20" name="Textfeld 19">
                <a:extLst>
                  <a:ext uri="{FF2B5EF4-FFF2-40B4-BE49-F238E27FC236}">
                    <a16:creationId xmlns:a16="http://schemas.microsoft.com/office/drawing/2014/main" id="{641CD211-C233-4C9B-8A28-107785C6FE30}"/>
                  </a:ext>
                </a:extLst>
              </p:cNvPr>
              <p:cNvSpPr txBox="1">
                <a:spLocks noRot="1" noChangeAspect="1" noMove="1" noResize="1" noEditPoints="1" noAdjustHandles="1" noChangeArrowheads="1" noChangeShapeType="1" noTextEdit="1"/>
              </p:cNvSpPr>
              <p:nvPr/>
            </p:nvSpPr>
            <p:spPr>
              <a:xfrm>
                <a:off x="5612598" y="1753572"/>
                <a:ext cx="3136115" cy="340286"/>
              </a:xfrm>
              <a:prstGeom prst="rect">
                <a:avLst/>
              </a:prstGeom>
              <a:blipFill>
                <a:blip r:embed="rId8"/>
                <a:stretch>
                  <a:fillRect b="-545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73250E-180B-481E-934B-62DBF67A1930}"/>
                  </a:ext>
                </a:extLst>
              </p:cNvPr>
              <p:cNvSpPr txBox="1"/>
              <p:nvPr/>
            </p:nvSpPr>
            <p:spPr>
              <a:xfrm>
                <a:off x="5894052" y="2248003"/>
                <a:ext cx="2592376" cy="14927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3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𝛼</m:t>
                    </m:r>
                  </m:oMath>
                </a14:m>
                <a:r>
                  <a:rPr kumimoji="0" lang="en-GB" sz="1300" b="0" i="0" u="none" strike="noStrike" kern="1200" cap="none" spc="0" normalizeH="0" baseline="0" noProof="0" dirty="0">
                    <a:ln>
                      <a:noFill/>
                    </a:ln>
                    <a:solidFill>
                      <a:srgbClr val="000000"/>
                    </a:solidFill>
                    <a:effectLst/>
                    <a:uLnTx/>
                    <a:uFillTx/>
                    <a:latin typeface="Arial"/>
                    <a:ea typeface="+mn-ea"/>
                    <a:cs typeface="+mn-cs"/>
                  </a:rPr>
                  <a:t>: Tikhonov regulator</a:t>
                </a:r>
                <a:br>
                  <a:rPr kumimoji="0" lang="en-GB" sz="1300" b="0" i="0" u="none" strike="noStrike" kern="1200" cap="none" spc="0" normalizeH="0" baseline="0" noProof="0" dirty="0">
                    <a:ln>
                      <a:noFill/>
                    </a:ln>
                    <a:solidFill>
                      <a:srgbClr val="000000"/>
                    </a:solidFill>
                    <a:effectLst/>
                    <a:uLnTx/>
                    <a:uFillTx/>
                    <a:latin typeface="Arial"/>
                    <a:ea typeface="+mn-ea"/>
                    <a:cs typeface="+mn-cs"/>
                  </a:rPr>
                </a:br>
                <a14:m>
                  <m:oMath xmlns:m="http://schemas.openxmlformats.org/officeDocument/2006/math">
                    <m:sSub>
                      <m:sSubPr>
                        <m:ctrlP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e>
                      <m:sub>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sub>
                    </m:sSub>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nor/>
                      </m:rPr>
                      <a:rPr kumimoji="0" lang="en-GB" sz="13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argmin</m:t>
                    </m:r>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𝐽</m:t>
                    </m:r>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0" lang="en-GB" sz="1300" b="0" i="0" u="none" strike="noStrike" kern="1200" cap="none" spc="0" normalizeH="0" baseline="0" noProof="0" dirty="0">
                    <a:ln>
                      <a:noFill/>
                    </a:ln>
                    <a:solidFill>
                      <a:srgbClr val="000000"/>
                    </a:solidFill>
                    <a:effectLst/>
                    <a:uLnTx/>
                    <a:uFillTx/>
                    <a:latin typeface="Arial"/>
                    <a:ea typeface="+mn-ea"/>
                    <a:cs typeface="+mn-cs"/>
                  </a:rPr>
                  <a:t>: analysis state</a:t>
                </a:r>
                <a:br>
                  <a:rPr kumimoji="0" lang="en-GB" sz="1300" b="0" i="0" u="none" strike="noStrike" kern="1200" cap="none" spc="0" normalizeH="0" baseline="0" noProof="0" dirty="0">
                    <a:ln>
                      <a:noFill/>
                    </a:ln>
                    <a:solidFill>
                      <a:srgbClr val="000000"/>
                    </a:solidFill>
                    <a:effectLst/>
                    <a:uLnTx/>
                    <a:uFillTx/>
                    <a:latin typeface="Arial"/>
                    <a:ea typeface="+mn-ea"/>
                    <a:cs typeface="+mn-cs"/>
                  </a:rPr>
                </a:br>
                <a14:m>
                  <m:oMath xmlns:m="http://schemas.openxmlformats.org/officeDocument/2006/math">
                    <m:sSub>
                      <m:sSubPr>
                        <m:ctrlP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e>
                      <m:sub>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𝑏</m:t>
                        </m:r>
                      </m:sub>
                    </m:sSub>
                  </m:oMath>
                </a14:m>
                <a:r>
                  <a:rPr kumimoji="0" lang="en-GB" sz="1300" b="0" i="0" u="none" strike="noStrike" kern="1200" cap="none" spc="0" normalizeH="0" baseline="0" noProof="0" dirty="0">
                    <a:ln>
                      <a:noFill/>
                    </a:ln>
                    <a:solidFill>
                      <a:srgbClr val="000000"/>
                    </a:solidFill>
                    <a:effectLst/>
                    <a:uLnTx/>
                    <a:uFillTx/>
                    <a:latin typeface="Arial"/>
                    <a:ea typeface="+mn-ea"/>
                    <a:cs typeface="+mn-cs"/>
                  </a:rPr>
                  <a:t>: background state</a:t>
                </a:r>
                <a:br>
                  <a:rPr kumimoji="0" lang="en-GB" sz="1300" b="0" i="0" u="none" strike="noStrike" kern="1200" cap="none" spc="0" normalizeH="0" baseline="0" noProof="0" dirty="0">
                    <a:ln>
                      <a:noFill/>
                    </a:ln>
                    <a:solidFill>
                      <a:srgbClr val="000000"/>
                    </a:solidFill>
                    <a:effectLst/>
                    <a:uLnTx/>
                    <a:uFillTx/>
                    <a:latin typeface="Arial"/>
                    <a:ea typeface="+mn-ea"/>
                    <a:cs typeface="+mn-cs"/>
                  </a:rPr>
                </a:br>
                <a14:m>
                  <m:oMath xmlns:m="http://schemas.openxmlformats.org/officeDocument/2006/math">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oMath>
                </a14:m>
                <a:r>
                  <a:rPr kumimoji="0" lang="en-GB" sz="1300" b="0" i="0" u="none" strike="noStrike" kern="1200" cap="none" spc="0" normalizeH="0" baseline="0" noProof="0" dirty="0">
                    <a:ln>
                      <a:noFill/>
                    </a:ln>
                    <a:solidFill>
                      <a:srgbClr val="000000"/>
                    </a:solidFill>
                    <a:effectLst/>
                    <a:uLnTx/>
                    <a:uFillTx/>
                    <a:latin typeface="Arial"/>
                    <a:ea typeface="+mn-ea"/>
                    <a:cs typeface="+mn-cs"/>
                  </a:rPr>
                  <a:t>: model space covariance</a:t>
                </a:r>
                <a:br>
                  <a:rPr kumimoji="0" lang="en-GB" sz="1300" b="0" i="0" u="none" strike="noStrike" kern="1200" cap="none" spc="0" normalizeH="0" baseline="0" noProof="0" dirty="0">
                    <a:ln>
                      <a:noFill/>
                    </a:ln>
                    <a:solidFill>
                      <a:srgbClr val="000000"/>
                    </a:solidFill>
                    <a:effectLst/>
                    <a:uLnTx/>
                    <a:uFillTx/>
                    <a:latin typeface="Arial"/>
                    <a:ea typeface="+mn-ea"/>
                    <a:cs typeface="+mn-cs"/>
                  </a:rPr>
                </a:br>
                <a14:m>
                  <m:oMath xmlns:m="http://schemas.openxmlformats.org/officeDocument/2006/math">
                    <m:r>
                      <m:rPr>
                        <m:sty m:val="p"/>
                      </m:rPr>
                      <a:rPr kumimoji="0" lang="en-GB" sz="13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R</m:t>
                    </m:r>
                  </m:oMath>
                </a14:m>
                <a:r>
                  <a:rPr kumimoji="0" lang="en-GB" sz="1300" b="0" i="0" u="none" strike="noStrike" kern="1200" cap="none" spc="0" normalizeH="0" baseline="0" noProof="0" dirty="0">
                    <a:ln>
                      <a:noFill/>
                    </a:ln>
                    <a:solidFill>
                      <a:srgbClr val="000000"/>
                    </a:solidFill>
                    <a:effectLst/>
                    <a:uLnTx/>
                    <a:uFillTx/>
                    <a:latin typeface="Arial"/>
                    <a:ea typeface="+mn-ea"/>
                    <a:cs typeface="+mn-cs"/>
                  </a:rPr>
                  <a:t>: observation space covariance</a:t>
                </a:r>
                <a:br>
                  <a:rPr kumimoji="0" lang="en-GB" sz="1300" b="0" i="0" u="none" strike="noStrike" kern="1200" cap="none" spc="0" normalizeH="0" baseline="0" noProof="0" dirty="0">
                    <a:ln>
                      <a:noFill/>
                    </a:ln>
                    <a:solidFill>
                      <a:srgbClr val="000000"/>
                    </a:solidFill>
                    <a:effectLst/>
                    <a:uLnTx/>
                    <a:uFillTx/>
                    <a:latin typeface="Arial"/>
                    <a:ea typeface="+mn-ea"/>
                    <a:cs typeface="+mn-cs"/>
                  </a:rPr>
                </a:br>
                <a14:m>
                  <m:oMath xmlns:m="http://schemas.openxmlformats.org/officeDocument/2006/math">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𝐻</m:t>
                    </m:r>
                  </m:oMath>
                </a14:m>
                <a:r>
                  <a:rPr kumimoji="0" lang="en-GB" sz="1300" b="0" i="0" u="none" strike="noStrike" kern="1200" cap="none" spc="0" normalizeH="0" baseline="0" noProof="0" dirty="0">
                    <a:ln>
                      <a:noFill/>
                    </a:ln>
                    <a:solidFill>
                      <a:srgbClr val="000000"/>
                    </a:solidFill>
                    <a:effectLst/>
                    <a:uLnTx/>
                    <a:uFillTx/>
                    <a:latin typeface="Arial"/>
                    <a:ea typeface="+mn-ea"/>
                    <a:cs typeface="+mn-cs"/>
                  </a:rPr>
                  <a:t>: forward operator</a:t>
                </a:r>
                <a:br>
                  <a:rPr kumimoji="0" lang="en-GB" sz="1300" b="0" i="0" u="none" strike="noStrike" kern="1200" cap="none" spc="0" normalizeH="0" baseline="0" noProof="0" dirty="0">
                    <a:ln>
                      <a:noFill/>
                    </a:ln>
                    <a:solidFill>
                      <a:srgbClr val="000000"/>
                    </a:solidFill>
                    <a:effectLst/>
                    <a:uLnTx/>
                    <a:uFillTx/>
                    <a:latin typeface="Arial"/>
                    <a:ea typeface="+mn-ea"/>
                    <a:cs typeface="+mn-cs"/>
                  </a:rPr>
                </a:br>
                <a14:m>
                  <m:oMath xmlns:m="http://schemas.openxmlformats.org/officeDocument/2006/math">
                    <m:r>
                      <a:rPr kumimoji="0" lang="en-GB" sz="13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oMath>
                </a14:m>
                <a:r>
                  <a:rPr kumimoji="0" lang="en-GB" sz="1300" b="0" i="0" u="none" strike="noStrike" kern="1200" cap="none" spc="0" normalizeH="0" baseline="0" noProof="0" dirty="0">
                    <a:ln>
                      <a:noFill/>
                    </a:ln>
                    <a:solidFill>
                      <a:srgbClr val="000000"/>
                    </a:solidFill>
                    <a:effectLst/>
                    <a:uLnTx/>
                    <a:uFillTx/>
                    <a:latin typeface="Arial"/>
                    <a:ea typeface="+mn-ea"/>
                    <a:cs typeface="+mn-cs"/>
                  </a:rPr>
                  <a:t>: observation</a:t>
                </a:r>
              </a:p>
            </p:txBody>
          </p:sp>
        </mc:Choice>
        <mc:Fallback xmlns="">
          <p:sp>
            <p:nvSpPr>
              <p:cNvPr id="25" name="Textfeld 24">
                <a:extLst>
                  <a:ext uri="{FF2B5EF4-FFF2-40B4-BE49-F238E27FC236}">
                    <a16:creationId xmlns:a16="http://schemas.microsoft.com/office/drawing/2014/main" id="{A173250E-180B-481E-934B-62DBF67A1930}"/>
                  </a:ext>
                </a:extLst>
              </p:cNvPr>
              <p:cNvSpPr txBox="1">
                <a:spLocks noRot="1" noChangeAspect="1" noMove="1" noResize="1" noEditPoints="1" noAdjustHandles="1" noChangeArrowheads="1" noChangeShapeType="1" noTextEdit="1"/>
              </p:cNvSpPr>
              <p:nvPr/>
            </p:nvSpPr>
            <p:spPr>
              <a:xfrm>
                <a:off x="5894052" y="2248003"/>
                <a:ext cx="2592376" cy="1492716"/>
              </a:xfrm>
              <a:prstGeom prst="rect">
                <a:avLst/>
              </a:prstGeom>
              <a:blipFill>
                <a:blip r:embed="rId9"/>
                <a:stretch>
                  <a:fillRect t="-408" b="-2449"/>
                </a:stretch>
              </a:blipFill>
            </p:spPr>
            <p:txBody>
              <a:bodyPr/>
              <a:lstStyle/>
              <a:p>
                <a:r>
                  <a:rPr lang="de-DE">
                    <a:noFill/>
                  </a:rPr>
                  <a:t> </a:t>
                </a:r>
              </a:p>
            </p:txBody>
          </p:sp>
        </mc:Fallback>
      </mc:AlternateContent>
      <p:sp>
        <p:nvSpPr>
          <p:cNvPr id="26" name="Rechteck 25">
            <a:extLst>
              <a:ext uri="{FF2B5EF4-FFF2-40B4-BE49-F238E27FC236}">
                <a16:creationId xmlns:a16="http://schemas.microsoft.com/office/drawing/2014/main" id="{D15BF1D2-85CD-42F6-9DA5-370CB9824505}"/>
              </a:ext>
            </a:extLst>
          </p:cNvPr>
          <p:cNvSpPr/>
          <p:nvPr/>
        </p:nvSpPr>
        <p:spPr>
          <a:xfrm>
            <a:off x="341274" y="3414974"/>
            <a:ext cx="4507550" cy="1074419"/>
          </a:xfrm>
          <a:prstGeom prst="rect">
            <a:avLst/>
          </a:prstGeom>
          <a:solidFill>
            <a:srgbClr val="E7F5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There is </a:t>
            </a:r>
            <a:r>
              <a:rPr kumimoji="0" lang="en-GB" sz="1600" b="0" i="0" u="none" strike="noStrike" kern="1200" cap="none" spc="0" normalizeH="0" baseline="0" noProof="0" dirty="0">
                <a:ln>
                  <a:noFill/>
                </a:ln>
                <a:solidFill>
                  <a:srgbClr val="C00000"/>
                </a:solidFill>
                <a:effectLst/>
                <a:uLnTx/>
                <a:uFillTx/>
                <a:latin typeface="Arial"/>
                <a:ea typeface="+mn-ea"/>
                <a:cs typeface="+mn-cs"/>
              </a:rPr>
              <a:t>no target data (</a:t>
            </a:r>
            <a:r>
              <a:rPr kumimoji="0" lang="en-GB" sz="1600" b="0" i="1" u="none" strike="noStrike" kern="1200" cap="none" spc="0" normalizeH="0" baseline="0" noProof="0" dirty="0">
                <a:ln>
                  <a:noFill/>
                </a:ln>
                <a:solidFill>
                  <a:srgbClr val="C00000"/>
                </a:solidFill>
                <a:effectLst/>
                <a:uLnTx/>
                <a:uFillTx/>
                <a:latin typeface="Arial"/>
                <a:ea typeface="+mn-ea"/>
                <a:cs typeface="+mn-cs"/>
              </a:rPr>
              <a:t>labels</a:t>
            </a:r>
            <a:r>
              <a:rPr kumimoji="0" lang="en-GB" sz="1600" b="0" i="0" u="none" strike="noStrike" kern="1200" cap="none" spc="0" normalizeH="0" baseline="0" noProof="0" dirty="0">
                <a:ln>
                  <a:noFill/>
                </a:ln>
                <a:solidFill>
                  <a:srgbClr val="C00000"/>
                </a:solidFill>
                <a:effectLst/>
                <a:uLnTx/>
                <a:uFillTx/>
                <a:latin typeface="Arial"/>
                <a:ea typeface="+mn-ea"/>
                <a:cs typeface="+mn-cs"/>
              </a:rPr>
              <a:t>) for training!</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 model </a:t>
            </a:r>
            <a:r>
              <a:rPr kumimoji="0" lang="en-GB" sz="1600" b="0" i="1" u="none" strike="noStrike" kern="1200" cap="none" spc="0" normalizeH="0" baseline="0" noProof="0" dirty="0">
                <a:ln>
                  <a:noFill/>
                </a:ln>
                <a:solidFill>
                  <a:srgbClr val="C00000"/>
                </a:solidFill>
                <a:effectLst/>
                <a:uLnTx/>
                <a:uFillTx/>
                <a:latin typeface="Arial"/>
                <a:ea typeface="+mn-ea"/>
                <a:cs typeface="+mn-cs"/>
              </a:rPr>
              <a:t>learns</a:t>
            </a:r>
            <a:r>
              <a:rPr kumimoji="0" lang="en-GB" sz="1600" b="0" i="0" u="none" strike="noStrike" kern="1200" cap="none" spc="0" normalizeH="0" baseline="0" noProof="0" dirty="0">
                <a:ln>
                  <a:noFill/>
                </a:ln>
                <a:solidFill>
                  <a:srgbClr val="000000"/>
                </a:solidFill>
                <a:effectLst/>
                <a:uLnTx/>
                <a:uFillTx/>
                <a:latin typeface="Arial"/>
                <a:ea typeface="+mn-ea"/>
                <a:cs typeface="+mn-cs"/>
              </a:rPr>
              <a:t> to estimate the analysis from minimising the loss function.</a:t>
            </a:r>
          </a:p>
        </p:txBody>
      </p:sp>
    </p:spTree>
    <p:extLst>
      <p:ext uri="{BB962C8B-B14F-4D97-AF65-F5344CB8AC3E}">
        <p14:creationId xmlns:p14="http://schemas.microsoft.com/office/powerpoint/2010/main" val="145265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13">
            <a:extLst>
              <a:ext uri="{FF2B5EF4-FFF2-40B4-BE49-F238E27FC236}">
                <a16:creationId xmlns:a16="http://schemas.microsoft.com/office/drawing/2014/main" id="{349B9B78-2AE1-4891-993A-1DFC27832BF5}"/>
              </a:ext>
            </a:extLst>
          </p:cNvPr>
          <p:cNvSpPr txBox="1">
            <a:spLocks/>
          </p:cNvSpPr>
          <p:nvPr/>
        </p:nvSpPr>
        <p:spPr>
          <a:xfrm>
            <a:off x="170794" y="915566"/>
            <a:ext cx="2769256" cy="3235107"/>
          </a:xfrm>
          <a:prstGeom prst="rect">
            <a:avLst/>
          </a:prstGeom>
        </p:spPr>
        <p:txBody>
          <a:bodyPr vert="horz"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None/>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ACHIEVEMENTS</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global DA of </a:t>
            </a:r>
            <a:r>
              <a:rPr kumimoji="0" lang="en-GB" sz="1400" b="0" i="0" u="none" strike="noStrike" kern="1200" cap="none" spc="0" normalizeH="0" baseline="0" noProof="0" dirty="0">
                <a:ln>
                  <a:noFill/>
                </a:ln>
                <a:solidFill>
                  <a:srgbClr val="2D4B9B"/>
                </a:solidFill>
                <a:effectLst/>
                <a:uLnTx/>
                <a:uFillTx/>
                <a:latin typeface="Arial"/>
                <a:ea typeface="+mn-ea"/>
                <a:cs typeface="+mn-cs"/>
              </a:rPr>
              <a:t>2m temperature</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reading and </a:t>
            </a:r>
            <a:r>
              <a:rPr kumimoji="0" lang="en-GB" sz="1400" b="0" i="0" u="none" strike="noStrike" kern="1200" cap="none" spc="0" normalizeH="0" baseline="0" noProof="0" dirty="0">
                <a:ln>
                  <a:noFill/>
                </a:ln>
                <a:solidFill>
                  <a:srgbClr val="2D4B9B"/>
                </a:solidFill>
                <a:effectLst/>
                <a:uLnTx/>
                <a:uFillTx/>
                <a:latin typeface="Arial"/>
                <a:ea typeface="+mn-ea"/>
                <a:cs typeface="+mn-cs"/>
              </a:rPr>
              <a:t>processing</a:t>
            </a:r>
            <a:r>
              <a:rPr kumimoji="0" lang="en-GB" sz="1400" b="0" i="0" u="none" strike="noStrike" kern="1200" cap="none" spc="0" normalizeH="0" baseline="0" noProof="0" dirty="0">
                <a:ln>
                  <a:noFill/>
                </a:ln>
                <a:solidFill>
                  <a:srgbClr val="000000"/>
                </a:solidFill>
                <a:effectLst/>
                <a:uLnTx/>
                <a:uFillTx/>
                <a:latin typeface="Arial"/>
                <a:ea typeface="+mn-ea"/>
                <a:cs typeface="+mn-cs"/>
              </a:rPr>
              <a:t> of NWP data and observations</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NN forward operators </a:t>
            </a:r>
          </a:p>
          <a:p>
            <a:pPr marL="0" marR="0" lvl="0" indent="0" algn="l" defTabSz="914400" rtl="0" eaLnBrk="0" fontAlgn="base" latinLnBrk="0" hangingPunct="0">
              <a:lnSpc>
                <a:spcPct val="100000"/>
              </a:lnSpc>
              <a:spcBef>
                <a:spcPts val="0"/>
              </a:spcBef>
              <a:spcAft>
                <a:spcPct val="0"/>
              </a:spcAft>
              <a:buClr>
                <a:srgbClr val="2D4B9B"/>
              </a:buClr>
              <a:buSzPct val="95000"/>
              <a:buFont typeface="Wingdings" panose="05000000000000000000" pitchFamily="2" charset="2"/>
              <a:buNone/>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	for </a:t>
            </a:r>
            <a:r>
              <a:rPr kumimoji="0" lang="en-GB" sz="1400" b="0" i="0" u="none" strike="noStrike" kern="1200" cap="none" spc="0" normalizeH="0" baseline="0" noProof="0" dirty="0">
                <a:ln>
                  <a:noFill/>
                </a:ln>
                <a:solidFill>
                  <a:srgbClr val="2D4B9B"/>
                </a:solidFill>
                <a:effectLst/>
                <a:uLnTx/>
                <a:uFillTx/>
                <a:latin typeface="Arial"/>
                <a:ea typeface="+mn-ea"/>
                <a:cs typeface="+mn-cs"/>
              </a:rPr>
              <a:t>in-situ</a:t>
            </a:r>
            <a:r>
              <a:rPr kumimoji="0" lang="en-GB" sz="1400" b="0" i="0" u="none" strike="noStrike" kern="1200" cap="none" spc="0" normalizeH="0" baseline="0" noProof="0" dirty="0">
                <a:ln>
                  <a:noFill/>
                </a:ln>
                <a:solidFill>
                  <a:srgbClr val="000000"/>
                </a:solidFill>
                <a:effectLst/>
                <a:uLnTx/>
                <a:uFillTx/>
                <a:latin typeface="Arial"/>
                <a:ea typeface="+mn-ea"/>
                <a:cs typeface="+mn-cs"/>
              </a:rPr>
              <a:t> data</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post-processing of cloud diagnostics with SEVIRI data</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basis for FRAIM </a:t>
            </a:r>
          </a:p>
          <a:p>
            <a:pPr marL="0" marR="0" lvl="0" indent="0" algn="l" defTabSz="914400" rtl="0" eaLnBrk="0" fontAlgn="base" latinLnBrk="0" hangingPunct="0">
              <a:lnSpc>
                <a:spcPct val="100000"/>
              </a:lnSpc>
              <a:spcBef>
                <a:spcPts val="0"/>
              </a:spcBef>
              <a:spcAft>
                <a:spcPct val="0"/>
              </a:spcAft>
              <a:buClr>
                <a:srgbClr val="2D4B9B"/>
              </a:buClr>
              <a:buSzPct val="95000"/>
              <a:buFont typeface="Wingdings" panose="05000000000000000000" pitchFamily="2" charset="2"/>
              <a:buNone/>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	(AI framework at DWD,</a:t>
            </a:r>
          </a:p>
          <a:p>
            <a:pPr marL="0" marR="0" lvl="0" indent="0" algn="l" defTabSz="914400" rtl="0" eaLnBrk="0" fontAlgn="base" latinLnBrk="0" hangingPunct="0">
              <a:lnSpc>
                <a:spcPct val="100000"/>
              </a:lnSpc>
              <a:spcBef>
                <a:spcPts val="0"/>
              </a:spcBef>
              <a:spcAft>
                <a:spcPct val="0"/>
              </a:spcAft>
              <a:buClr>
                <a:srgbClr val="2D4B9B"/>
              </a:buClr>
              <a:buSzPct val="95000"/>
              <a:buFont typeface="Wingdings" panose="05000000000000000000" pitchFamily="2" charset="2"/>
              <a:buNone/>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	with modularized AIDA)</a:t>
            </a:r>
          </a:p>
        </p:txBody>
      </p:sp>
      <p:sp>
        <p:nvSpPr>
          <p:cNvPr id="16" name="Inhaltsplatzhalter 13">
            <a:extLst>
              <a:ext uri="{FF2B5EF4-FFF2-40B4-BE49-F238E27FC236}">
                <a16:creationId xmlns:a16="http://schemas.microsoft.com/office/drawing/2014/main" id="{10423895-3107-4B6B-90EE-6544B68F0562}"/>
              </a:ext>
            </a:extLst>
          </p:cNvPr>
          <p:cNvSpPr txBox="1">
            <a:spLocks/>
          </p:cNvSpPr>
          <p:nvPr/>
        </p:nvSpPr>
        <p:spPr>
          <a:xfrm>
            <a:off x="3098888" y="915566"/>
            <a:ext cx="2769256" cy="3235107"/>
          </a:xfrm>
          <a:prstGeom prst="rect">
            <a:avLst/>
          </a:prstGeom>
        </p:spPr>
        <p:txBody>
          <a:bodyPr vert="horz"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None/>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IN DEVEOPMENT</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DA of </a:t>
            </a:r>
            <a:r>
              <a:rPr kumimoji="0" lang="en-GB" sz="1400" b="0" i="0" u="none" strike="noStrike" kern="1200" cap="none" spc="0" normalizeH="0" baseline="0" noProof="0" dirty="0">
                <a:ln>
                  <a:noFill/>
                </a:ln>
                <a:solidFill>
                  <a:srgbClr val="2D4B9B"/>
                </a:solidFill>
                <a:effectLst/>
                <a:uLnTx/>
                <a:uFillTx/>
                <a:latin typeface="Arial"/>
                <a:ea typeface="+mn-ea"/>
                <a:cs typeface="+mn-cs"/>
              </a:rPr>
              <a:t>upper air </a:t>
            </a:r>
            <a:r>
              <a:rPr kumimoji="0" lang="en-GB" sz="1400" b="0" i="0" u="none" strike="noStrike" kern="1200" cap="none" spc="0" normalizeH="0" baseline="0" noProof="0" dirty="0">
                <a:ln>
                  <a:noFill/>
                </a:ln>
                <a:solidFill>
                  <a:srgbClr val="000000"/>
                </a:solidFill>
                <a:effectLst/>
                <a:uLnTx/>
                <a:uFillTx/>
                <a:latin typeface="Arial"/>
                <a:ea typeface="+mn-ea"/>
                <a:cs typeface="+mn-cs"/>
              </a:rPr>
              <a:t>observations for smaller domains</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running RTTOV as forward operator inside a NN </a:t>
            </a:r>
          </a:p>
          <a:p>
            <a:pPr marL="0" marR="0" lvl="0" indent="0" algn="l" defTabSz="914400" rtl="0" eaLnBrk="0" fontAlgn="base" latinLnBrk="0" hangingPunct="0">
              <a:lnSpc>
                <a:spcPct val="100000"/>
              </a:lnSpc>
              <a:spcBef>
                <a:spcPts val="0"/>
              </a:spcBef>
              <a:spcAft>
                <a:spcPct val="0"/>
              </a:spcAft>
              <a:buClr>
                <a:srgbClr val="2D4B9B"/>
              </a:buClr>
              <a:buSzPct val="95000"/>
              <a:buFont typeface="Wingdings" panose="05000000000000000000" pitchFamily="2" charset="2"/>
              <a:buNone/>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	(for DA of </a:t>
            </a:r>
            <a:r>
              <a:rPr kumimoji="0" lang="en-GB" sz="1400" b="0" i="0" u="none" strike="noStrike" kern="1200" cap="none" spc="0" normalizeH="0" baseline="0" noProof="0" dirty="0">
                <a:ln>
                  <a:noFill/>
                </a:ln>
                <a:solidFill>
                  <a:srgbClr val="2D4B9B"/>
                </a:solidFill>
                <a:effectLst/>
                <a:uLnTx/>
                <a:uFillTx/>
                <a:latin typeface="Arial"/>
                <a:ea typeface="+mn-ea"/>
                <a:cs typeface="+mn-cs"/>
              </a:rPr>
              <a:t>satellite</a:t>
            </a:r>
            <a:r>
              <a:rPr kumimoji="0" lang="en-GB" sz="1400" b="0" i="0" u="none" strike="noStrike" kern="1200" cap="none" spc="0" normalizeH="0" baseline="0" noProof="0" dirty="0">
                <a:ln>
                  <a:noFill/>
                </a:ln>
                <a:solidFill>
                  <a:srgbClr val="000000"/>
                </a:solidFill>
                <a:effectLst/>
                <a:uLnTx/>
                <a:uFillTx/>
                <a:latin typeface="Arial"/>
                <a:ea typeface="+mn-ea"/>
                <a:cs typeface="+mn-cs"/>
              </a:rPr>
              <a:t> data)</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transformations of the physical state and loss function for more efficient evaluation</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combination of different NWP forecasts (</a:t>
            </a:r>
            <a:r>
              <a:rPr kumimoji="0" lang="en-GB" sz="1400" b="0" i="0" u="none" strike="noStrike" kern="1200" cap="none" spc="0" normalizeH="0" baseline="0" noProof="0" dirty="0">
                <a:ln>
                  <a:noFill/>
                </a:ln>
                <a:solidFill>
                  <a:srgbClr val="2D4B9B"/>
                </a:solidFill>
                <a:effectLst/>
                <a:uLnTx/>
                <a:uFillTx/>
                <a:latin typeface="Arial"/>
                <a:ea typeface="+mn-ea"/>
                <a:cs typeface="+mn-cs"/>
              </a:rPr>
              <a:t>SYNCAST</a:t>
            </a:r>
            <a:r>
              <a:rPr kumimoji="0" lang="en-GB" sz="1400" b="0" i="0" u="none" strike="noStrike" kern="1200" cap="none" spc="0" normalizeH="0" baseline="0" noProof="0" dirty="0">
                <a:ln>
                  <a:noFill/>
                </a:ln>
                <a:solidFill>
                  <a:srgbClr val="000000"/>
                </a:solidFill>
                <a:effectLst/>
                <a:uLnTx/>
                <a:uFillTx/>
                <a:latin typeface="Arial"/>
                <a:ea typeface="+mn-ea"/>
                <a:cs typeface="+mn-cs"/>
              </a:rPr>
              <a:t>)</a:t>
            </a:r>
          </a:p>
        </p:txBody>
      </p:sp>
      <p:sp>
        <p:nvSpPr>
          <p:cNvPr id="18" name="Inhaltsplatzhalter 13">
            <a:extLst>
              <a:ext uri="{FF2B5EF4-FFF2-40B4-BE49-F238E27FC236}">
                <a16:creationId xmlns:a16="http://schemas.microsoft.com/office/drawing/2014/main" id="{1E02E744-E006-478B-B508-E14179EBCD68}"/>
              </a:ext>
            </a:extLst>
          </p:cNvPr>
          <p:cNvSpPr txBox="1">
            <a:spLocks/>
          </p:cNvSpPr>
          <p:nvPr/>
        </p:nvSpPr>
        <p:spPr>
          <a:xfrm>
            <a:off x="6123224" y="915566"/>
            <a:ext cx="2769256" cy="2142501"/>
          </a:xfrm>
          <a:prstGeom prst="rect">
            <a:avLst/>
          </a:prstGeom>
        </p:spPr>
        <p:txBody>
          <a:bodyPr vert="horz"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None/>
              <a:tabLst/>
              <a:defRPr/>
            </a:pPr>
            <a:r>
              <a:rPr kumimoji="0" lang="en-GB" sz="1400" b="0" i="0" u="none" strike="noStrike" kern="1200" cap="none" spc="0" normalizeH="0" baseline="0" noProof="0" dirty="0">
                <a:ln>
                  <a:noFill/>
                </a:ln>
                <a:solidFill>
                  <a:srgbClr val="C00000"/>
                </a:solidFill>
                <a:effectLst/>
                <a:uLnTx/>
                <a:uFillTx/>
                <a:latin typeface="Arial"/>
                <a:ea typeface="+mn-ea"/>
                <a:cs typeface="+mn-cs"/>
              </a:rPr>
              <a:t>FUTURE PLANS</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model parallelism with </a:t>
            </a:r>
            <a:r>
              <a:rPr kumimoji="0" lang="en-GB" sz="1400" b="0" i="0" u="none" strike="noStrike" kern="1200" cap="none" spc="0" normalizeH="0" baseline="0" noProof="0" dirty="0" err="1">
                <a:ln>
                  <a:noFill/>
                </a:ln>
                <a:solidFill>
                  <a:srgbClr val="000000"/>
                </a:solidFill>
                <a:effectLst/>
                <a:uLnTx/>
                <a:uFillTx/>
                <a:latin typeface="Arial"/>
                <a:ea typeface="+mn-ea"/>
                <a:cs typeface="+mn-cs"/>
              </a:rPr>
              <a:t>sharding</a:t>
            </a:r>
            <a:r>
              <a:rPr kumimoji="0" lang="en-GB" sz="1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ts val="0"/>
              </a:spcBef>
              <a:spcAft>
                <a:spcPct val="0"/>
              </a:spcAft>
              <a:buClr>
                <a:srgbClr val="2D4B9B"/>
              </a:buClr>
              <a:buSzPct val="95000"/>
              <a:buFont typeface="Wingdings" panose="05000000000000000000" pitchFamily="2" charset="2"/>
              <a:buNone/>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	for global 3d atm. states</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more efficient data handling for large datasets</a:t>
            </a:r>
          </a:p>
          <a:p>
            <a:pPr marL="352425" marR="0" lvl="0" indent="-352425" algn="l" defTabSz="914400" rtl="0" eaLnBrk="0" fontAlgn="base" latinLnBrk="0" hangingPunct="0">
              <a:lnSpc>
                <a:spcPct val="100000"/>
              </a:lnSpc>
              <a:spcBef>
                <a:spcPts val="900"/>
              </a:spcBef>
              <a:spcAft>
                <a:spcPct val="0"/>
              </a:spcAft>
              <a:buClr>
                <a:srgbClr val="2D4B9B"/>
              </a:buClr>
              <a:buSzPct val="95000"/>
              <a:buFont typeface="Wingdings" panose="05000000000000000000" pitchFamily="2" charset="2"/>
              <a:buChar char=""/>
              <a:tabLst>
                <a:tab pos="360363"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implementation of more forward operators </a:t>
            </a:r>
          </a:p>
        </p:txBody>
      </p:sp>
      <p:sp>
        <p:nvSpPr>
          <p:cNvPr id="12" name="Textfeld 11">
            <a:extLst>
              <a:ext uri="{FF2B5EF4-FFF2-40B4-BE49-F238E27FC236}">
                <a16:creationId xmlns:a16="http://schemas.microsoft.com/office/drawing/2014/main" id="{C91E2F51-F5C8-47B3-A85D-89DC23A87DC5}"/>
              </a:ext>
            </a:extLst>
          </p:cNvPr>
          <p:cNvSpPr txBox="1"/>
          <p:nvPr/>
        </p:nvSpPr>
        <p:spPr>
          <a:xfrm>
            <a:off x="170795" y="123478"/>
            <a:ext cx="353943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2D4B9B"/>
                </a:solidFill>
                <a:effectLst/>
                <a:uLnTx/>
                <a:uFillTx/>
                <a:latin typeface="Arial"/>
                <a:ea typeface="+mn-ea"/>
                <a:cs typeface="+mn-cs"/>
              </a:rPr>
              <a:t>Data Assimilation </a:t>
            </a:r>
            <a:r>
              <a:rPr kumimoji="0" lang="de-DE" sz="2400" b="0" i="0" u="none" strike="noStrike" kern="1200" cap="none" spc="0" normalizeH="0" baseline="0" noProof="0" dirty="0" err="1">
                <a:ln>
                  <a:noFill/>
                </a:ln>
                <a:solidFill>
                  <a:srgbClr val="2D4B9B"/>
                </a:solidFill>
                <a:effectLst/>
                <a:uLnTx/>
                <a:uFillTx/>
                <a:latin typeface="Arial"/>
                <a:ea typeface="+mn-ea"/>
                <a:cs typeface="+mn-cs"/>
              </a:rPr>
              <a:t>with</a:t>
            </a:r>
            <a:r>
              <a:rPr kumimoji="0" lang="de-DE" sz="2400" b="0" i="0" u="none" strike="noStrike" kern="1200" cap="none" spc="0" normalizeH="0" baseline="0" noProof="0" dirty="0">
                <a:ln>
                  <a:noFill/>
                </a:ln>
                <a:solidFill>
                  <a:srgbClr val="2D4B9B"/>
                </a:solidFill>
                <a:effectLst/>
                <a:uLnTx/>
                <a:uFillTx/>
                <a:latin typeface="Arial"/>
                <a:ea typeface="+mn-ea"/>
                <a:cs typeface="+mn-cs"/>
              </a:rPr>
              <a:t> AI</a:t>
            </a:r>
          </a:p>
        </p:txBody>
      </p:sp>
    </p:spTree>
    <p:extLst>
      <p:ext uri="{BB962C8B-B14F-4D97-AF65-F5344CB8AC3E}">
        <p14:creationId xmlns:p14="http://schemas.microsoft.com/office/powerpoint/2010/main" val="211837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3A51F60-CB95-4F3C-8089-1B9D106EBAB6}"/>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WG Data Assimilation</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AIDA</a:t>
            </a:r>
          </a:p>
        </p:txBody>
      </p:sp>
      <p:sp>
        <p:nvSpPr>
          <p:cNvPr id="8" name="Inhaltsplatzhalter 3">
            <a:extLst>
              <a:ext uri="{FF2B5EF4-FFF2-40B4-BE49-F238E27FC236}">
                <a16:creationId xmlns:a16="http://schemas.microsoft.com/office/drawing/2014/main" id="{821D2EB6-A197-41B0-98B6-FFF9B33CB99A}"/>
              </a:ext>
            </a:extLst>
          </p:cNvPr>
          <p:cNvSpPr txBox="1">
            <a:spLocks/>
          </p:cNvSpPr>
          <p:nvPr/>
        </p:nvSpPr>
        <p:spPr>
          <a:xfrm>
            <a:off x="251520" y="1382686"/>
            <a:ext cx="8784976" cy="3421312"/>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r>
              <a:rPr kumimoji="0" lang="en-GB" sz="1600" b="0" i="0" u="none" strike="noStrike" kern="1200" cap="none" spc="0" normalizeH="0" baseline="0" noProof="0" dirty="0">
                <a:ln>
                  <a:noFill/>
                </a:ln>
                <a:solidFill>
                  <a:srgbClr val="2D4B9B"/>
                </a:solidFill>
                <a:effectLst/>
                <a:uLnTx/>
                <a:uFillTx/>
                <a:latin typeface="Arial"/>
                <a:ea typeface="+mn-ea"/>
                <a:cs typeface="+mn-cs"/>
              </a:rPr>
              <a:t>prospects</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investigate different </a:t>
            </a:r>
            <a:r>
              <a:rPr kumimoji="0" lang="en-GB" sz="1600" b="0" i="0" u="none" strike="noStrike" kern="1200" cap="none" spc="0" normalizeH="0" baseline="0" noProof="0" dirty="0">
                <a:ln>
                  <a:noFill/>
                </a:ln>
                <a:solidFill>
                  <a:srgbClr val="3C62D6"/>
                </a:solidFill>
                <a:effectLst/>
                <a:uLnTx/>
                <a:uFillTx/>
                <a:latin typeface="Arial"/>
                <a:ea typeface="+mn-ea"/>
                <a:cs typeface="+mn-cs"/>
              </a:rPr>
              <a:t>AI model architectures </a:t>
            </a:r>
            <a:r>
              <a:rPr kumimoji="0" lang="en-GB" sz="1600" b="0" i="0" u="none" strike="noStrike" kern="1200" cap="none" spc="0" normalizeH="0" baseline="0" noProof="0" dirty="0">
                <a:ln>
                  <a:noFill/>
                </a:ln>
                <a:solidFill>
                  <a:srgbClr val="000000"/>
                </a:solidFill>
                <a:effectLst/>
                <a:uLnTx/>
                <a:uFillTx/>
                <a:latin typeface="Arial"/>
                <a:ea typeface="+mn-ea"/>
                <a:cs typeface="+mn-cs"/>
              </a:rPr>
              <a:t>(graph NN, transformers </a:t>
            </a:r>
            <a:r>
              <a:rPr kumimoji="0" lang="en-GB" sz="1400" b="0" i="0" u="none" strike="noStrike" kern="1200" cap="none" spc="0" normalizeH="0" baseline="0" noProof="0" dirty="0">
                <a:ln>
                  <a:noFill/>
                </a:ln>
                <a:solidFill>
                  <a:srgbClr val="000000"/>
                </a:solidFill>
                <a:effectLst/>
                <a:uLnTx/>
                <a:uFillTx/>
                <a:latin typeface="Arial"/>
                <a:ea typeface="+mn-ea"/>
                <a:cs typeface="+mn-cs"/>
              </a:rPr>
              <a:t>(attention mechanism)</a:t>
            </a:r>
            <a:r>
              <a:rPr kumimoji="0" lang="en-GB" sz="1600" b="0" i="0" u="none" strike="noStrike" kern="1200" cap="none" spc="0" normalizeH="0" baseline="0" noProof="0" dirty="0">
                <a:ln>
                  <a:noFill/>
                </a:ln>
                <a:solidFill>
                  <a:srgbClr val="000000"/>
                </a:solidFill>
                <a:effectLst/>
                <a:uLnTx/>
                <a:uFillTx/>
                <a:latin typeface="Arial"/>
                <a:ea typeface="+mn-ea"/>
                <a:cs typeface="+mn-cs"/>
              </a:rPr>
              <a:t>, …)</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defRPr/>
            </a:pPr>
            <a:r>
              <a:rPr kumimoji="0" lang="en-GB" sz="1600" b="0" i="0" u="none" strike="noStrike" kern="1200" cap="none" spc="0" normalizeH="0" baseline="0" noProof="0" dirty="0">
                <a:ln>
                  <a:noFill/>
                </a:ln>
                <a:solidFill>
                  <a:srgbClr val="3C62D6"/>
                </a:solidFill>
                <a:effectLst/>
                <a:uLnTx/>
                <a:uFillTx/>
                <a:latin typeface="Arial"/>
                <a:ea typeface="+mn-ea"/>
                <a:cs typeface="+mn-cs"/>
              </a:rPr>
              <a:t>parallelism</a:t>
            </a:r>
            <a:r>
              <a:rPr kumimoji="0" lang="en-GB" sz="1600" b="0" i="0" u="none" strike="noStrike" kern="1200" cap="none" spc="0" normalizeH="0" baseline="0" noProof="0" dirty="0">
                <a:ln>
                  <a:noFill/>
                </a:ln>
                <a:solidFill>
                  <a:srgbClr val="000000"/>
                </a:solidFill>
                <a:effectLst/>
                <a:uLnTx/>
                <a:uFillTx/>
                <a:latin typeface="Arial"/>
                <a:ea typeface="+mn-ea"/>
                <a:cs typeface="+mn-cs"/>
              </a:rPr>
              <a:t> (Anemoi);   </a:t>
            </a:r>
            <a:r>
              <a:rPr kumimoji="0" lang="en-US" sz="1600" b="0" i="0" u="none" strike="noStrike" kern="1200" cap="none" spc="0" normalizeH="0" baseline="0" noProof="0" dirty="0">
                <a:ln>
                  <a:noFill/>
                </a:ln>
                <a:solidFill>
                  <a:srgbClr val="000000"/>
                </a:solidFill>
                <a:effectLst/>
                <a:uLnTx/>
                <a:uFillTx/>
                <a:latin typeface="Arial"/>
                <a:ea typeface="+mn-ea"/>
                <a:cs typeface="+mn-cs"/>
              </a:rPr>
              <a:t>building synergies by contributing to and learning from </a:t>
            </a:r>
            <a:r>
              <a:rPr kumimoji="0" lang="en-US" sz="1600" b="0" i="0" u="none" strike="noStrike" kern="1200" cap="none" spc="0" normalizeH="0" baseline="0" noProof="0" dirty="0">
                <a:ln>
                  <a:noFill/>
                </a:ln>
                <a:solidFill>
                  <a:srgbClr val="3C62D6"/>
                </a:solidFill>
                <a:effectLst/>
                <a:uLnTx/>
                <a:uFillTx/>
                <a:latin typeface="Arial"/>
                <a:ea typeface="+mn-ea"/>
                <a:cs typeface="+mn-cs"/>
              </a:rPr>
              <a:t>Anemoi</a:t>
            </a:r>
            <a:endParaRPr kumimoji="0" lang="en-GB" sz="1600" b="0" i="0" u="none" strike="noStrike" kern="1200" cap="none" spc="0" normalizeH="0" baseline="0" noProof="0" dirty="0">
              <a:ln>
                <a:noFill/>
              </a:ln>
              <a:solidFill>
                <a:srgbClr val="3C62D6"/>
              </a:solidFill>
              <a:effectLst/>
              <a:uLnTx/>
              <a:uFillTx/>
              <a:latin typeface="Arial"/>
              <a:ea typeface="+mn-ea"/>
              <a:cs typeface="+mn-cs"/>
            </a:endParaRP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ML as a “</a:t>
            </a:r>
            <a:r>
              <a:rPr kumimoji="0" lang="en-GB" sz="1600" b="0" i="0" u="none" strike="noStrike" kern="1200" cap="none" spc="0" normalizeH="0" baseline="0" noProof="0" dirty="0">
                <a:ln>
                  <a:noFill/>
                </a:ln>
                <a:solidFill>
                  <a:srgbClr val="3C62D6"/>
                </a:solidFill>
                <a:effectLst/>
                <a:uLnTx/>
                <a:uFillTx/>
                <a:latin typeface="Arial"/>
                <a:ea typeface="+mn-ea"/>
                <a:cs typeface="+mn-cs"/>
              </a:rPr>
              <a:t>all-in-one</a:t>
            </a:r>
            <a:r>
              <a:rPr kumimoji="0" lang="en-GB" sz="1600" b="0" i="0" u="none" strike="noStrike" kern="1200" cap="none" spc="0" normalizeH="0" baseline="0" noProof="0" dirty="0">
                <a:ln>
                  <a:noFill/>
                </a:ln>
                <a:solidFill>
                  <a:srgbClr val="000000"/>
                </a:solidFill>
                <a:effectLst/>
                <a:uLnTx/>
                <a:uFillTx/>
                <a:latin typeface="Arial"/>
                <a:ea typeface="+mn-ea"/>
                <a:cs typeface="+mn-cs"/>
              </a:rPr>
              <a:t> package” (incl. BC, QC, forward operators, …)</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defRPr/>
            </a:pPr>
            <a:r>
              <a:rPr kumimoji="0" lang="en-GB" sz="1600" b="0" i="0" u="none" strike="noStrike" kern="1200" cap="none" spc="0" normalizeH="0" baseline="0" noProof="0" dirty="0">
                <a:ln>
                  <a:noFill/>
                </a:ln>
                <a:solidFill>
                  <a:srgbClr val="3C62D6"/>
                </a:solidFill>
                <a:effectLst/>
                <a:uLnTx/>
                <a:uFillTx/>
                <a:latin typeface="Arial"/>
                <a:ea typeface="+mn-ea"/>
                <a:cs typeface="+mn-cs"/>
              </a:rPr>
              <a:t>global</a:t>
            </a:r>
            <a:r>
              <a:rPr kumimoji="0" lang="en-GB" sz="1600" b="0" i="0" u="none" strike="noStrike" kern="1200" cap="none" spc="0" normalizeH="0" baseline="0" noProof="0" dirty="0">
                <a:ln>
                  <a:noFill/>
                </a:ln>
                <a:solidFill>
                  <a:srgbClr val="000000"/>
                </a:solidFill>
                <a:effectLst/>
                <a:uLnTx/>
                <a:uFillTx/>
                <a:latin typeface="Arial"/>
                <a:ea typeface="+mn-ea"/>
                <a:cs typeface="+mn-cs"/>
              </a:rPr>
              <a:t> analyses for surface observations (T2M, snow depth  </a:t>
            </a:r>
            <a:r>
              <a:rPr kumimoji="0" lang="en-GB" sz="16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much larger domains) </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DA of radiosondes / aircraft on </a:t>
            </a:r>
            <a:r>
              <a:rPr kumimoji="0" lang="en-GB" sz="1600" b="0" i="0" u="none" strike="noStrike" kern="1200" cap="none" spc="0" normalizeH="0" baseline="0" noProof="0" dirty="0">
                <a:ln>
                  <a:noFill/>
                </a:ln>
                <a:solidFill>
                  <a:srgbClr val="3C62D6"/>
                </a:solidFill>
                <a:effectLst/>
                <a:uLnTx/>
                <a:uFillTx/>
                <a:latin typeface="Arial"/>
                <a:ea typeface="+mn-ea"/>
                <a:cs typeface="+mn-cs"/>
              </a:rPr>
              <a:t>limited domains</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incorporation of more complex observations (</a:t>
            </a:r>
            <a:r>
              <a:rPr kumimoji="0" lang="en-GB" sz="1600" b="0" i="0" u="none" strike="noStrike" kern="1200" cap="none" spc="0" normalizeH="0" baseline="0" noProof="0" dirty="0">
                <a:ln>
                  <a:noFill/>
                </a:ln>
                <a:solidFill>
                  <a:srgbClr val="3C62D6"/>
                </a:solidFill>
                <a:effectLst/>
                <a:uLnTx/>
                <a:uFillTx/>
                <a:latin typeface="Arial"/>
                <a:ea typeface="+mn-ea"/>
                <a:cs typeface="+mn-cs"/>
              </a:rPr>
              <a:t>radar</a:t>
            </a:r>
            <a:r>
              <a:rPr kumimoji="0" lang="en-GB" sz="1600" b="0" i="0" u="none" strike="noStrike" kern="1200" cap="none" spc="0" normalizeH="0" baseline="0" noProof="0" dirty="0">
                <a:ln>
                  <a:noFill/>
                </a:ln>
                <a:solidFill>
                  <a:srgbClr val="000000"/>
                </a:solidFill>
                <a:effectLst/>
                <a:uLnTx/>
                <a:uFillTx/>
                <a:latin typeface="Arial"/>
                <a:ea typeface="+mn-ea"/>
                <a:cs typeface="+mn-cs"/>
              </a:rPr>
              <a:t> and </a:t>
            </a:r>
            <a:r>
              <a:rPr kumimoji="0" lang="en-GB" sz="1600" b="0" i="0" u="none" strike="noStrike" kern="1200" cap="none" spc="0" normalizeH="0" baseline="0" noProof="0" dirty="0">
                <a:ln>
                  <a:noFill/>
                </a:ln>
                <a:solidFill>
                  <a:srgbClr val="3C62D6"/>
                </a:solidFill>
                <a:effectLst/>
                <a:uLnTx/>
                <a:uFillTx/>
                <a:latin typeface="Arial"/>
                <a:ea typeface="+mn-ea"/>
                <a:cs typeface="+mn-cs"/>
              </a:rPr>
              <a:t>satellites</a:t>
            </a:r>
            <a:r>
              <a:rPr kumimoji="0" lang="en-GB" sz="1600" b="0" i="0" u="none" strike="noStrike" kern="1200" cap="none" spc="0" normalizeH="0" baseline="0" noProof="0" dirty="0">
                <a:ln>
                  <a:noFill/>
                </a:ln>
                <a:solidFill>
                  <a:srgbClr val="000000"/>
                </a:solidFill>
                <a:effectLst/>
                <a:uLnTx/>
                <a:uFillTx/>
                <a:latin typeface="Arial"/>
                <a:ea typeface="+mn-ea"/>
                <a:cs typeface="+mn-cs"/>
              </a:rPr>
              <a:t>)</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conceptual studies towards </a:t>
            </a:r>
            <a:r>
              <a:rPr kumimoji="0" lang="en-GB" sz="1600" b="0" i="0" u="none" strike="noStrike" kern="1200" cap="none" spc="0" normalizeH="0" baseline="0" noProof="0" dirty="0">
                <a:ln>
                  <a:noFill/>
                </a:ln>
                <a:solidFill>
                  <a:srgbClr val="3C62D6"/>
                </a:solidFill>
                <a:effectLst/>
                <a:uLnTx/>
                <a:uFillTx/>
                <a:latin typeface="Arial"/>
                <a:ea typeface="+mn-ea"/>
                <a:cs typeface="+mn-cs"/>
              </a:rPr>
              <a:t>ensemble DA</a:t>
            </a:r>
          </a:p>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endParaRPr kumimoji="0" lang="en-GB"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4" name="Inhaltsplatzhalter 3">
            <a:extLst>
              <a:ext uri="{FF2B5EF4-FFF2-40B4-BE49-F238E27FC236}">
                <a16:creationId xmlns:a16="http://schemas.microsoft.com/office/drawing/2014/main" id="{55A2930E-4B17-484D-A91A-E3DB43821CF2}"/>
              </a:ext>
            </a:extLst>
          </p:cNvPr>
          <p:cNvSpPr txBox="1">
            <a:spLocks/>
          </p:cNvSpPr>
          <p:nvPr/>
        </p:nvSpPr>
        <p:spPr>
          <a:xfrm>
            <a:off x="251520" y="915566"/>
            <a:ext cx="8784976" cy="318924"/>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r>
              <a:rPr kumimoji="0" lang="en-GB" sz="1600" b="0" i="0" u="none" strike="noStrike" kern="1200" cap="none" spc="0" normalizeH="0" baseline="0" noProof="0" dirty="0">
                <a:ln>
                  <a:noFill/>
                </a:ln>
                <a:solidFill>
                  <a:srgbClr val="2D4B9B"/>
                </a:solidFill>
                <a:effectLst/>
                <a:uLnTx/>
                <a:uFillTx/>
                <a:latin typeface="Arial"/>
                <a:ea typeface="+mn-ea"/>
                <a:cs typeface="+mn-cs"/>
              </a:rPr>
              <a:t>Basic idea:  train / learn DA cost function </a:t>
            </a:r>
            <a:r>
              <a:rPr kumimoji="0" lang="en-GB" sz="1600" b="0" i="0" u="none" strike="noStrike" kern="1200" cap="none" spc="0" normalizeH="0" baseline="0" noProof="0" dirty="0">
                <a:ln>
                  <a:noFill/>
                </a:ln>
                <a:solidFill>
                  <a:srgbClr val="000000"/>
                </a:solidFill>
                <a:effectLst/>
                <a:uLnTx/>
                <a:uFillTx/>
                <a:latin typeface="Arial"/>
                <a:ea typeface="+mn-ea"/>
                <a:cs typeface="+mn-cs"/>
              </a:rPr>
              <a:t>(minimize distance to FG and </a:t>
            </a:r>
            <a:r>
              <a:rPr kumimoji="0" lang="en-GB" sz="1600" b="0" i="0" u="none" strike="noStrike" kern="1200" cap="none" spc="0" normalizeH="0" baseline="0" noProof="0" dirty="0" err="1">
                <a:ln>
                  <a:noFill/>
                </a:ln>
                <a:solidFill>
                  <a:srgbClr val="000000"/>
                </a:solidFill>
                <a:effectLst/>
                <a:uLnTx/>
                <a:uFillTx/>
                <a:latin typeface="Arial"/>
                <a:ea typeface="+mn-ea"/>
                <a:cs typeface="+mn-cs"/>
              </a:rPr>
              <a:t>obs</a:t>
            </a:r>
            <a:r>
              <a:rPr kumimoji="0" lang="en-GB" sz="1600" b="0" i="0" u="none" strike="noStrike" kern="1200" cap="none" spc="0" normalizeH="0" baseline="0" noProof="0" dirty="0">
                <a:ln>
                  <a:noFill/>
                </a:ln>
                <a:solidFill>
                  <a:srgbClr val="000000"/>
                </a:solidFill>
                <a:effectLst/>
                <a:uLnTx/>
                <a:uFillTx/>
                <a:latin typeface="Arial"/>
                <a:ea typeface="+mn-ea"/>
                <a:cs typeface="+mn-cs"/>
              </a:rPr>
              <a:t>)</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2146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24A7F7-1652-471A-991B-F8CE1C6D11AC}"/>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ICO</a:t>
            </a:r>
            <a:r>
              <a:rPr lang="en-US" altLang="de-DE" sz="1600" dirty="0">
                <a:solidFill>
                  <a:srgbClr val="2D4B9B"/>
                </a:solidFill>
              </a:rPr>
              <a:t>S towers</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i="1" u="none" strike="noStrike" kern="1200" cap="none" spc="0" normalizeH="0" baseline="0" noProof="0" dirty="0">
                <a:ln>
                  <a:noFill/>
                </a:ln>
                <a:solidFill>
                  <a:schemeClr val="bg1">
                    <a:lumMod val="50000"/>
                  </a:schemeClr>
                </a:solidFill>
                <a:effectLst/>
                <a:uLnTx/>
                <a:uFillTx/>
                <a:latin typeface="Montserrat"/>
              </a:rPr>
              <a:t>Christoph Schraff </a:t>
            </a:r>
            <a:r>
              <a:rPr kumimoji="1" lang="en-US" altLang="de-DE" i="1" u="none" strike="noStrike" kern="1200" cap="none" spc="0" normalizeH="0" baseline="0" noProof="0" dirty="0">
                <a:ln>
                  <a:noFill/>
                </a:ln>
                <a:solidFill>
                  <a:schemeClr val="bg1">
                    <a:lumMod val="50000"/>
                  </a:schemeClr>
                </a:solidFill>
                <a:effectLst/>
                <a:uLnTx/>
                <a:uFillTx/>
                <a:latin typeface="Montserrat"/>
              </a:rPr>
              <a:t> </a:t>
            </a:r>
          </a:p>
        </p:txBody>
      </p:sp>
      <p:pic>
        <p:nvPicPr>
          <p:cNvPr id="2" name="Grafik 1">
            <a:extLst>
              <a:ext uri="{FF2B5EF4-FFF2-40B4-BE49-F238E27FC236}">
                <a16:creationId xmlns:a16="http://schemas.microsoft.com/office/drawing/2014/main" id="{D0A58F74-B08F-4098-A5CA-E9CE10BBD27F}"/>
              </a:ext>
            </a:extLst>
          </p:cNvPr>
          <p:cNvPicPr>
            <a:picLocks/>
          </p:cNvPicPr>
          <p:nvPr/>
        </p:nvPicPr>
        <p:blipFill>
          <a:blip r:embed="rId3"/>
          <a:stretch>
            <a:fillRect/>
          </a:stretch>
        </p:blipFill>
        <p:spPr>
          <a:xfrm>
            <a:off x="2843807" y="1116271"/>
            <a:ext cx="6239096" cy="3525493"/>
          </a:xfrm>
          <a:prstGeom prst="rect">
            <a:avLst/>
          </a:prstGeom>
        </p:spPr>
      </p:pic>
      <p:sp>
        <p:nvSpPr>
          <p:cNvPr id="5" name="Content Placeholder 2">
            <a:extLst>
              <a:ext uri="{FF2B5EF4-FFF2-40B4-BE49-F238E27FC236}">
                <a16:creationId xmlns:a16="http://schemas.microsoft.com/office/drawing/2014/main" id="{71B5A6AD-3193-4FE5-BCD9-65BF3D3B0E94}"/>
              </a:ext>
            </a:extLst>
          </p:cNvPr>
          <p:cNvSpPr txBox="1">
            <a:spLocks/>
          </p:cNvSpPr>
          <p:nvPr/>
        </p:nvSpPr>
        <p:spPr bwMode="auto">
          <a:xfrm>
            <a:off x="179512" y="812666"/>
            <a:ext cx="4608512"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66700" indent="-201613">
              <a:spcBef>
                <a:spcPts val="1800"/>
              </a:spcBef>
              <a:tabLst>
                <a:tab pos="267891" algn="l"/>
                <a:tab pos="1346597" algn="l"/>
              </a:tabLst>
              <a:defRPr/>
            </a:pPr>
            <a:r>
              <a:rPr lang="en-GB" sz="1400" dirty="0">
                <a:solidFill>
                  <a:srgbClr val="000000"/>
                </a:solidFill>
                <a:ea typeface="ＭＳ Ｐゴシック"/>
              </a:rPr>
              <a:t>ICOS: Integrated Carbon Observation System</a:t>
            </a:r>
          </a:p>
        </p:txBody>
      </p:sp>
      <p:cxnSp>
        <p:nvCxnSpPr>
          <p:cNvPr id="6" name="Gerade Verbindung mit Pfeil 5">
            <a:extLst>
              <a:ext uri="{FF2B5EF4-FFF2-40B4-BE49-F238E27FC236}">
                <a16:creationId xmlns:a16="http://schemas.microsoft.com/office/drawing/2014/main" id="{F75103FD-3C1B-4D14-B3A5-36B8A96E3C77}"/>
              </a:ext>
            </a:extLst>
          </p:cNvPr>
          <p:cNvCxnSpPr/>
          <p:nvPr/>
        </p:nvCxnSpPr>
        <p:spPr>
          <a:xfrm flipH="1">
            <a:off x="5325428" y="1118932"/>
            <a:ext cx="864096" cy="663391"/>
          </a:xfrm>
          <a:prstGeom prst="straightConnector1">
            <a:avLst/>
          </a:prstGeom>
          <a:ln w="25400">
            <a:solidFill>
              <a:srgbClr val="C00000"/>
            </a:solidFill>
            <a:tailEnd type="triangle" w="lg" len="med"/>
          </a:ln>
          <a:effectLst>
            <a:outerShdw blurRad="50800" dist="38100" dir="16200000" rotWithShape="0">
              <a:prstClr val="black">
                <a:alpha val="67000"/>
              </a:prstClr>
            </a:outerShdw>
          </a:effectLst>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B2C0B610-38CC-4929-A9AD-F34F8ACF1E19}"/>
              </a:ext>
            </a:extLst>
          </p:cNvPr>
          <p:cNvSpPr txBox="1">
            <a:spLocks/>
          </p:cNvSpPr>
          <p:nvPr/>
        </p:nvSpPr>
        <p:spPr bwMode="auto">
          <a:xfrm>
            <a:off x="6156176" y="1025465"/>
            <a:ext cx="1152128"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indent="0">
              <a:spcBef>
                <a:spcPts val="1800"/>
              </a:spcBef>
              <a:buNone/>
              <a:tabLst>
                <a:tab pos="267891" algn="l"/>
                <a:tab pos="1346597" algn="l"/>
              </a:tabLst>
              <a:defRPr/>
            </a:pPr>
            <a:r>
              <a:rPr lang="en-GB" sz="800" dirty="0">
                <a:solidFill>
                  <a:srgbClr val="000000"/>
                </a:solidFill>
                <a:ea typeface="ＭＳ Ｐゴシック"/>
              </a:rPr>
              <a:t>Helgoland  110 m</a:t>
            </a:r>
          </a:p>
        </p:txBody>
      </p:sp>
      <p:sp>
        <p:nvSpPr>
          <p:cNvPr id="10" name="Content Placeholder 2">
            <a:extLst>
              <a:ext uri="{FF2B5EF4-FFF2-40B4-BE49-F238E27FC236}">
                <a16:creationId xmlns:a16="http://schemas.microsoft.com/office/drawing/2014/main" id="{B9A48CAB-A0F5-4782-A3CC-DB121DC7F56A}"/>
              </a:ext>
            </a:extLst>
          </p:cNvPr>
          <p:cNvSpPr txBox="1">
            <a:spLocks/>
          </p:cNvSpPr>
          <p:nvPr/>
        </p:nvSpPr>
        <p:spPr bwMode="auto">
          <a:xfrm>
            <a:off x="179512" y="1042912"/>
            <a:ext cx="3024335" cy="368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indent="0">
              <a:spcBef>
                <a:spcPts val="0"/>
              </a:spcBef>
              <a:buNone/>
              <a:tabLst>
                <a:tab pos="267891" algn="l"/>
                <a:tab pos="1346597" algn="l"/>
              </a:tabLst>
              <a:defRPr/>
            </a:pPr>
            <a:r>
              <a:rPr lang="en-GB" sz="1400" dirty="0">
                <a:solidFill>
                  <a:srgbClr val="000000"/>
                </a:solidFill>
                <a:ea typeface="ＭＳ Ｐゴシック"/>
              </a:rPr>
              <a:t>	</a:t>
            </a:r>
            <a:r>
              <a:rPr lang="en-GB" sz="1100" dirty="0">
                <a:solidFill>
                  <a:schemeClr val="bg1">
                    <a:lumMod val="50000"/>
                  </a:schemeClr>
                </a:solidFill>
                <a:ea typeface="ＭＳ Ｐゴシック"/>
              </a:rPr>
              <a:t>ecosystem, ocean, atmosphere</a:t>
            </a:r>
          </a:p>
          <a:p>
            <a:pPr marL="65484" indent="0">
              <a:spcBef>
                <a:spcPts val="0"/>
              </a:spcBef>
              <a:buNone/>
              <a:tabLst>
                <a:tab pos="267891" algn="l"/>
                <a:tab pos="1346597" algn="l"/>
              </a:tabLst>
              <a:defRPr/>
            </a:pPr>
            <a:r>
              <a:rPr lang="en-GB" sz="1100" dirty="0">
                <a:solidFill>
                  <a:schemeClr val="bg1">
                    <a:lumMod val="50000"/>
                  </a:schemeClr>
                </a:solidFill>
                <a:ea typeface="ＭＳ Ｐゴシック"/>
              </a:rPr>
              <a:t>	(greenhouse gases)</a:t>
            </a:r>
          </a:p>
          <a:p>
            <a:pPr marL="279797" indent="-214313">
              <a:spcBef>
                <a:spcPts val="1800"/>
              </a:spcBef>
              <a:tabLst>
                <a:tab pos="267891" algn="l"/>
                <a:tab pos="1346597" algn="l"/>
              </a:tabLst>
              <a:defRPr/>
            </a:pPr>
            <a:r>
              <a:rPr lang="en-GB" sz="1400" dirty="0">
                <a:solidFill>
                  <a:srgbClr val="000000"/>
                </a:solidFill>
                <a:ea typeface="ＭＳ Ｐゴシック"/>
              </a:rPr>
              <a:t>9 towers in Germany </a:t>
            </a:r>
          </a:p>
          <a:p>
            <a:pPr marL="65484" indent="0">
              <a:spcBef>
                <a:spcPts val="300"/>
              </a:spcBef>
              <a:buNone/>
              <a:tabLst>
                <a:tab pos="267891" algn="l"/>
                <a:tab pos="1346597" algn="l"/>
              </a:tabLst>
              <a:defRPr/>
            </a:pPr>
            <a:r>
              <a:rPr lang="en-GB" sz="1100" dirty="0">
                <a:solidFill>
                  <a:srgbClr val="000000"/>
                </a:solidFill>
                <a:ea typeface="ＭＳ Ｐゴシック"/>
              </a:rPr>
              <a:t>	</a:t>
            </a:r>
            <a:r>
              <a:rPr lang="en-GB" sz="1100" dirty="0">
                <a:solidFill>
                  <a:schemeClr val="bg1">
                    <a:lumMod val="50000"/>
                  </a:schemeClr>
                </a:solidFill>
                <a:ea typeface="ＭＳ Ｐゴシック"/>
              </a:rPr>
              <a:t>(within ICON-D2: </a:t>
            </a:r>
            <a:r>
              <a:rPr lang="en-GB" sz="1100" dirty="0" err="1">
                <a:solidFill>
                  <a:schemeClr val="bg1">
                    <a:lumMod val="50000"/>
                  </a:schemeClr>
                </a:solidFill>
                <a:ea typeface="ＭＳ Ｐゴシック"/>
              </a:rPr>
              <a:t>Cabauw</a:t>
            </a:r>
            <a:r>
              <a:rPr lang="en-GB" sz="1100" dirty="0">
                <a:solidFill>
                  <a:schemeClr val="bg1">
                    <a:lumMod val="50000"/>
                  </a:schemeClr>
                </a:solidFill>
                <a:ea typeface="ＭＳ Ｐゴシック"/>
              </a:rPr>
              <a:t> NL, </a:t>
            </a:r>
          </a:p>
          <a:p>
            <a:pPr marL="65484" indent="0">
              <a:spcBef>
                <a:spcPts val="0"/>
              </a:spcBef>
              <a:buNone/>
              <a:tabLst>
                <a:tab pos="267891" algn="l"/>
                <a:tab pos="1346597" algn="l"/>
              </a:tabLst>
              <a:defRPr/>
            </a:pPr>
            <a:r>
              <a:rPr lang="en-GB" sz="1100" dirty="0">
                <a:solidFill>
                  <a:schemeClr val="bg1">
                    <a:lumMod val="50000"/>
                  </a:schemeClr>
                </a:solidFill>
                <a:ea typeface="ＭＳ Ｐゴシック"/>
              </a:rPr>
              <a:t>	 </a:t>
            </a:r>
            <a:r>
              <a:rPr lang="en-GB" sz="1100" dirty="0" err="1">
                <a:solidFill>
                  <a:schemeClr val="bg1">
                    <a:lumMod val="50000"/>
                  </a:schemeClr>
                </a:solidFill>
                <a:ea typeface="ＭＳ Ｐゴシック"/>
              </a:rPr>
              <a:t>Ispra</a:t>
            </a:r>
            <a:r>
              <a:rPr lang="en-GB" sz="1100" dirty="0">
                <a:solidFill>
                  <a:schemeClr val="bg1">
                    <a:lumMod val="50000"/>
                  </a:schemeClr>
                </a:solidFill>
                <a:ea typeface="ＭＳ Ｐゴシック"/>
              </a:rPr>
              <a:t> IT, 1 CZ, 3 FR</a:t>
            </a:r>
          </a:p>
          <a:p>
            <a:pPr marL="65484" indent="0">
              <a:spcBef>
                <a:spcPts val="0"/>
              </a:spcBef>
              <a:buNone/>
              <a:tabLst>
                <a:tab pos="267891" algn="l"/>
                <a:tab pos="1346597" algn="l"/>
              </a:tabLst>
              <a:defRPr/>
            </a:pPr>
            <a:r>
              <a:rPr lang="en-GB" sz="1100" dirty="0">
                <a:solidFill>
                  <a:schemeClr val="bg1">
                    <a:lumMod val="50000"/>
                  </a:schemeClr>
                </a:solidFill>
                <a:ea typeface="ＭＳ Ｐゴシック"/>
              </a:rPr>
              <a:t>	(no access to data yet))</a:t>
            </a:r>
          </a:p>
          <a:p>
            <a:pPr marL="279797" indent="-214313">
              <a:spcBef>
                <a:spcPts val="1800"/>
              </a:spcBef>
              <a:tabLst>
                <a:tab pos="267891" algn="l"/>
                <a:tab pos="1346597" algn="l"/>
              </a:tabLst>
              <a:defRPr/>
            </a:pPr>
            <a:r>
              <a:rPr lang="en-GB" sz="1400" dirty="0">
                <a:solidFill>
                  <a:srgbClr val="000000"/>
                </a:solidFill>
                <a:ea typeface="ＭＳ Ｐゴシック"/>
              </a:rPr>
              <a:t>heterogeneous architectures,</a:t>
            </a:r>
          </a:p>
          <a:p>
            <a:pPr marL="65484" indent="0">
              <a:spcBef>
                <a:spcPts val="0"/>
              </a:spcBef>
              <a:buNone/>
              <a:tabLst>
                <a:tab pos="267891" algn="l"/>
                <a:tab pos="1346597" algn="l"/>
              </a:tabLst>
              <a:defRPr/>
            </a:pPr>
            <a:r>
              <a:rPr lang="en-GB" sz="1400" dirty="0">
                <a:solidFill>
                  <a:srgbClr val="000000"/>
                </a:solidFill>
                <a:ea typeface="ＭＳ Ｐゴシック"/>
              </a:rPr>
              <a:t>	max. heights 98 – 341 m</a:t>
            </a:r>
          </a:p>
          <a:p>
            <a:pPr marL="65484" indent="0">
              <a:spcBef>
                <a:spcPts val="0"/>
              </a:spcBef>
              <a:buNone/>
              <a:tabLst>
                <a:tab pos="267891" algn="l"/>
                <a:tab pos="1346597" algn="l"/>
              </a:tabLst>
              <a:defRPr/>
            </a:pPr>
            <a:r>
              <a:rPr lang="en-GB" sz="1400" dirty="0">
                <a:solidFill>
                  <a:srgbClr val="000000"/>
                </a:solidFill>
                <a:ea typeface="ＭＳ Ｐゴシック"/>
              </a:rPr>
              <a:t>	</a:t>
            </a:r>
            <a:r>
              <a:rPr lang="en-GB" sz="1400" dirty="0">
                <a:solidFill>
                  <a:schemeClr val="bg1">
                    <a:lumMod val="50000"/>
                  </a:schemeClr>
                </a:solidFill>
                <a:ea typeface="ＭＳ Ｐゴシック"/>
              </a:rPr>
              <a:t>(min. heights 10 – 60 m)</a:t>
            </a:r>
          </a:p>
          <a:p>
            <a:pPr marL="279797" indent="-214313">
              <a:spcBef>
                <a:spcPts val="1800"/>
              </a:spcBef>
              <a:tabLst>
                <a:tab pos="267891" algn="l"/>
                <a:tab pos="1346597" algn="l"/>
              </a:tabLst>
              <a:defRPr/>
            </a:pPr>
            <a:r>
              <a:rPr lang="en-GB" sz="1400" dirty="0">
                <a:solidFill>
                  <a:srgbClr val="000000"/>
                </a:solidFill>
                <a:ea typeface="ＭＳ Ｐゴシック"/>
              </a:rPr>
              <a:t>T, RH on 2 – 6 levels, </a:t>
            </a:r>
          </a:p>
          <a:p>
            <a:pPr marL="65484" indent="0">
              <a:spcBef>
                <a:spcPts val="0"/>
              </a:spcBef>
              <a:buNone/>
              <a:tabLst>
                <a:tab pos="267891" algn="l"/>
                <a:tab pos="1346597" algn="l"/>
              </a:tabLst>
              <a:defRPr/>
            </a:pPr>
            <a:r>
              <a:rPr lang="en-GB" sz="1400" dirty="0">
                <a:solidFill>
                  <a:srgbClr val="000000"/>
                </a:solidFill>
                <a:ea typeface="ＭＳ Ｐゴシック"/>
              </a:rPr>
              <a:t>	wind on 1 – 5 levels</a:t>
            </a:r>
          </a:p>
          <a:p>
            <a:pPr marL="279797" indent="-214313">
              <a:spcBef>
                <a:spcPts val="1800"/>
              </a:spcBef>
              <a:tabLst>
                <a:tab pos="267891" algn="l"/>
                <a:tab pos="1346597" algn="l"/>
              </a:tabLst>
              <a:defRPr/>
            </a:pPr>
            <a:r>
              <a:rPr lang="en-GB" sz="1400" dirty="0">
                <a:solidFill>
                  <a:srgbClr val="000000"/>
                </a:solidFill>
                <a:latin typeface="Arial" panose="020B0604020202020204" pitchFamily="34" charset="0"/>
                <a:ea typeface="ＭＳ Ｐゴシック"/>
                <a:sym typeface="Symbol" panose="05050102010706020507" pitchFamily="18" charset="2"/>
              </a:rPr>
              <a:t>plus 2 towers at former       nuclear power plants</a:t>
            </a:r>
          </a:p>
        </p:txBody>
      </p:sp>
    </p:spTree>
    <p:extLst>
      <p:ext uri="{BB962C8B-B14F-4D97-AF65-F5344CB8AC3E}">
        <p14:creationId xmlns:p14="http://schemas.microsoft.com/office/powerpoint/2010/main" val="5857193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73843"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80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operational </a:t>
            </a: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LETKF</a:t>
            </a:r>
          </a:p>
          <a:p>
            <a:pPr marL="0" marR="0" lvl="0" indent="0" algn="l" defTabSz="457200" rtl="0" eaLnBrk="1" fontAlgn="auto" latinLnBrk="0" hangingPunct="1">
              <a:lnSpc>
                <a:spcPct val="105000"/>
              </a:lnSpc>
              <a:spcBef>
                <a:spcPts val="0"/>
              </a:spcBef>
              <a:spcAft>
                <a:spcPts val="0"/>
              </a:spcAft>
              <a:buClr>
                <a:srgbClr val="000000"/>
              </a:buClr>
              <a:buSzPts val="1700"/>
              <a:buFontTx/>
              <a:buNone/>
              <a:tabLst/>
              <a:defRPr/>
            </a:pP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Hendrik Reich, Harald Anlauf, Christoph Schraff et al </a:t>
            </a:r>
            <a:r>
              <a:rPr kumimoji="0" lang="de-DE" sz="18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endParaRPr kumimoji="0" lang="de-DE" sz="1400" b="0" i="1" u="none" strike="noStrike" kern="1200" cap="none" spc="0" normalizeH="0" baseline="0" noProof="0" dirty="0">
              <a:ln>
                <a:noFill/>
              </a:ln>
              <a:solidFill>
                <a:srgbClr val="FFFFFF">
                  <a:lumMod val="50000"/>
                </a:srgbClr>
              </a:solidFill>
              <a:effectLst/>
              <a:uLnTx/>
              <a:uFillTx/>
              <a:latin typeface="Montserrat Medium"/>
              <a:ea typeface="Montserrat Medium"/>
              <a:cs typeface="Montserrat Medium"/>
              <a:sym typeface="Montserrat Medium"/>
            </a:endParaRPr>
          </a:p>
        </p:txBody>
      </p:sp>
      <p:sp>
        <p:nvSpPr>
          <p:cNvPr id="14" name="Rectangle 2"/>
          <p:cNvSpPr>
            <a:spLocks noChangeArrowheads="1"/>
          </p:cNvSpPr>
          <p:nvPr/>
        </p:nvSpPr>
        <p:spPr bwMode="auto">
          <a:xfrm>
            <a:off x="7560822" y="1051139"/>
            <a:ext cx="486054"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15" name="Rectangle 2"/>
          <p:cNvSpPr>
            <a:spLocks noChangeArrowheads="1"/>
          </p:cNvSpPr>
          <p:nvPr/>
        </p:nvSpPr>
        <p:spPr bwMode="auto">
          <a:xfrm>
            <a:off x="8586936" y="4205259"/>
            <a:ext cx="378042"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IT</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7" name="Textfeld 6"/>
          <p:cNvSpPr txBox="1"/>
          <p:nvPr/>
        </p:nvSpPr>
        <p:spPr>
          <a:xfrm>
            <a:off x="245175" y="771550"/>
            <a:ext cx="8791321" cy="3939540"/>
          </a:xfrm>
          <a:prstGeom prst="rect">
            <a:avLst/>
          </a:prstGeom>
          <a:noFill/>
        </p:spPr>
        <p:txBody>
          <a:bodyPr wrap="square" rIns="0" bIns="0" rtlCol="0">
            <a:spAutoFit/>
          </a:bodyPr>
          <a:lstStyle/>
          <a:p>
            <a:pPr marL="0" marR="0" lvl="0" indent="0" algn="l" defTabSz="685800" rtl="0" eaLnBrk="1" fontAlgn="auto" latinLnBrk="0" hangingPunct="1">
              <a:lnSpc>
                <a:spcPct val="100000"/>
              </a:lnSpc>
              <a:spcBef>
                <a:spcPts val="1800"/>
              </a:spcBef>
              <a:spcAft>
                <a:spcPts val="0"/>
              </a:spcAft>
              <a:buClrTx/>
              <a:buSzTx/>
              <a:buFontTx/>
              <a:buNone/>
              <a:tabLst>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technical + operational aspects</a:t>
            </a:r>
          </a:p>
          <a:p>
            <a:pPr marL="266700" marR="0" lvl="0" indent="-266700" algn="l" defTabSz="685800" rtl="0" eaLnBrk="1" fontAlgn="auto" latinLnBrk="0" hangingPunct="1">
              <a:lnSpc>
                <a:spcPct val="100000"/>
              </a:lnSpc>
              <a:spcBef>
                <a:spcPts val="1800"/>
              </a:spcBef>
              <a:spcAft>
                <a:spcPts val="0"/>
              </a:spcAft>
              <a:buClrTx/>
              <a:buSzTx/>
              <a:buFont typeface="Arial" panose="020B0604020202020204" pitchFamily="34" charset="0"/>
              <a:buChar char="•"/>
              <a:tabLst>
                <a:tab pos="719138" algn="l"/>
                <a:tab pos="1614488" algn="l"/>
                <a:tab pos="2333625" algn="l"/>
              </a:tabLst>
              <a:defRPr/>
            </a:pPr>
            <a:r>
              <a:rPr kumimoji="0" lang="en-GB" sz="1400" b="0" i="0" u="none" strike="noStrike" kern="1200" cap="none" spc="0" normalizeH="0" baseline="0" noProof="0" dirty="0" err="1">
                <a:ln>
                  <a:noFill/>
                </a:ln>
                <a:solidFill>
                  <a:srgbClr val="3C62D6"/>
                </a:solidFill>
                <a:effectLst/>
                <a:uLnTx/>
                <a:uFillTx/>
                <a:latin typeface="Arial"/>
                <a:ea typeface="+mn-ea"/>
                <a:cs typeface="+mn-cs"/>
                <a:sym typeface="Symbol" panose="05050102010706020507" pitchFamily="18" charset="2"/>
              </a:rPr>
              <a:t>rof</a:t>
            </a:r>
            <a:r>
              <a:rPr kumimoji="0" lang="en-GB"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 files </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(easy to produce </a:t>
            </a:r>
            <a:r>
              <a:rPr kumimoji="0" lang="en-GB"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fdbk</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file input w/o simulated </a:t>
            </a:r>
            <a:r>
              <a:rPr kumimoji="0" lang="en-GB"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obs</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a:t>
            </a:r>
            <a:r>
              <a:rPr kumimoji="0" lang="en-GB"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obs</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errors …, for </a:t>
            </a:r>
            <a:r>
              <a:rPr kumimoji="0" lang="en-GB"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Synop</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TEMP, PILOT, aircraft):</a:t>
            </a:r>
          </a:p>
          <a:p>
            <a:pPr marL="0" marR="0" lvl="0" indent="0" algn="l" defTabSz="685800" rtl="0" eaLnBrk="1" fontAlgn="auto" latinLnBrk="0" hangingPunct="1">
              <a:lnSpc>
                <a:spcPct val="100000"/>
              </a:lnSpc>
              <a:spcBef>
                <a:spcPts val="0"/>
              </a:spcBef>
              <a:spcAft>
                <a:spcPts val="0"/>
              </a:spcAft>
              <a:buClrTx/>
              <a:buSzTx/>
              <a:buFontTx/>
              <a:buNone/>
              <a:tabLst>
                <a:tab pos="271463" algn="l"/>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in dace-dev,  ready to use (experimental, only DACE </a:t>
            </a:r>
            <a:r>
              <a:rPr kumimoji="0" lang="en-GB"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obs</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operators) </a:t>
            </a:r>
          </a:p>
          <a:p>
            <a:pPr marL="266700" marR="0" lvl="0" indent="-266700" algn="l" defTabSz="685800" rtl="0" eaLnBrk="1" fontAlgn="auto" latinLnBrk="0" hangingPunct="1">
              <a:lnSpc>
                <a:spcPct val="100000"/>
              </a:lnSpc>
              <a:spcBef>
                <a:spcPts val="1800"/>
              </a:spcBef>
              <a:spcAft>
                <a:spcPts val="0"/>
              </a:spcAft>
              <a:buClrTx/>
              <a:buSzTx/>
              <a:buFont typeface="Arial" panose="020B0604020202020204" pitchFamily="34" charset="0"/>
              <a:buChar char="•"/>
              <a:tabLst>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MEC: DA + verification, options for  </a:t>
            </a:r>
            <a:r>
              <a:rPr kumimoji="0" lang="en-GB" sz="1400" b="0" i="0" u="none" strike="noStrike" kern="1200" cap="none" spc="0" normalizeH="0" baseline="0" noProof="0" dirty="0">
                <a:ln>
                  <a:noFill/>
                </a:ln>
                <a:solidFill>
                  <a:schemeClr val="bg1">
                    <a:lumMod val="50000"/>
                  </a:schemeClr>
                </a:solidFill>
                <a:effectLst/>
                <a:uLnTx/>
                <a:uFillTx/>
                <a:latin typeface="Arial"/>
                <a:ea typeface="+mn-ea"/>
                <a:cs typeface="+mn-cs"/>
                <a:sym typeface="Symbol" panose="05050102010706020507" pitchFamily="18" charset="2"/>
              </a:rPr>
              <a:t>(required for ICON-D05 </a:t>
            </a:r>
            <a:r>
              <a:rPr kumimoji="0" lang="en-GB" sz="1400" b="0" i="0" u="none" strike="noStrike" kern="1200" cap="none" spc="0" normalizeH="0" baseline="0" noProof="0" dirty="0" err="1">
                <a:ln>
                  <a:noFill/>
                </a:ln>
                <a:solidFill>
                  <a:schemeClr val="bg1">
                    <a:lumMod val="50000"/>
                  </a:schemeClr>
                </a:solidFill>
                <a:effectLst/>
                <a:uLnTx/>
                <a:uFillTx/>
                <a:latin typeface="Arial"/>
                <a:ea typeface="+mn-ea"/>
                <a:cs typeface="+mn-cs"/>
                <a:sym typeface="Symbol" panose="05050102010706020507" pitchFamily="18" charset="2"/>
              </a:rPr>
              <a:t>verif</a:t>
            </a:r>
            <a:r>
              <a:rPr kumimoji="0" lang="en-GB" sz="1400" b="0" i="0" u="none" strike="noStrike" kern="1200" cap="none" spc="0" normalizeH="0" baseline="0" noProof="0" dirty="0">
                <a:ln>
                  <a:noFill/>
                </a:ln>
                <a:solidFill>
                  <a:schemeClr val="bg1">
                    <a:lumMod val="50000"/>
                  </a:schemeClr>
                </a:solidFill>
                <a:effectLst/>
                <a:uLnTx/>
                <a:uFillTx/>
                <a:latin typeface="Arial"/>
                <a:ea typeface="+mn-ea"/>
                <a:cs typeface="+mn-cs"/>
                <a:sym typeface="Symbol" panose="05050102010706020507" pitchFamily="18" charset="2"/>
              </a:rPr>
              <a:t>.) </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a:t>
            </a:r>
          </a:p>
          <a:p>
            <a:pPr marL="742950" marR="0" lvl="1" indent="-2857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use of model </a:t>
            </a:r>
            <a:r>
              <a:rPr kumimoji="0" lang="en-GB"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diagnostic 10-m wind </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instead of wind at lowest model level</a:t>
            </a:r>
          </a:p>
          <a:p>
            <a:pPr marL="742950" marR="0" lvl="1" indent="-2857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global radiation on horizontal plane including orographic shading</a:t>
            </a:r>
          </a:p>
          <a:p>
            <a:pPr marL="266700" marR="0" lvl="0" indent="-266700" algn="l" defTabSz="685800" rtl="0" eaLnBrk="1" fontAlgn="auto" latinLnBrk="0" hangingPunct="1">
              <a:lnSpc>
                <a:spcPct val="100000"/>
              </a:lnSpc>
              <a:spcBef>
                <a:spcPts val="1800"/>
              </a:spcBef>
              <a:spcAft>
                <a:spcPts val="0"/>
              </a:spcAft>
              <a:buClrTx/>
              <a:buSzTx/>
              <a:buFont typeface="Arial" panose="020B0604020202020204" pitchFamily="34" charset="0"/>
              <a:buChar char="•"/>
              <a:tabLst>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DA of </a:t>
            </a:r>
            <a:r>
              <a:rPr kumimoji="0" lang="en-GB"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ICOS towers</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a:t>
            </a:r>
            <a:r>
              <a:rPr kumimoji="0" lang="en-GB" sz="1400" b="0" i="0" u="none" strike="noStrike" kern="1200" cap="none" spc="0" normalizeH="0" baseline="0" noProof="0" dirty="0">
                <a:ln>
                  <a:noFill/>
                </a:ln>
                <a:solidFill>
                  <a:srgbClr val="008000"/>
                </a:solidFill>
                <a:effectLst/>
                <a:uLnTx/>
                <a:uFillTx/>
                <a:latin typeface="Arial"/>
                <a:ea typeface="+mn-ea"/>
                <a:cs typeface="+mn-cs"/>
                <a:sym typeface="Symbol" panose="05050102010706020507" pitchFamily="18" charset="2"/>
              </a:rPr>
              <a:t>operational</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Feb. 2025  </a:t>
            </a:r>
            <a:r>
              <a:rPr kumimoji="0" lang="en-GB" sz="1400" b="0" i="0" u="none" strike="noStrike" kern="1200" cap="none" spc="0" normalizeH="0" baseline="0" noProof="0" dirty="0">
                <a:ln>
                  <a:noFill/>
                </a:ln>
                <a:solidFill>
                  <a:prstClr val="white">
                    <a:lumMod val="50000"/>
                  </a:prstClr>
                </a:solidFill>
                <a:effectLst/>
                <a:uLnTx/>
                <a:uFillTx/>
                <a:latin typeface="Arial"/>
                <a:ea typeface="+mn-ea"/>
                <a:cs typeface="+mn-cs"/>
                <a:sym typeface="Symbol" panose="05050102010706020507" pitchFamily="18" charset="2"/>
              </a:rPr>
              <a:t>(see later;  more flexible choices of </a:t>
            </a:r>
            <a:r>
              <a:rPr kumimoji="0" lang="en-GB" sz="1400" b="0" i="0" u="none" strike="noStrike" kern="1200" cap="none" spc="0" normalizeH="0" baseline="0" noProof="0" dirty="0" err="1">
                <a:ln>
                  <a:noFill/>
                </a:ln>
                <a:solidFill>
                  <a:prstClr val="white">
                    <a:lumMod val="50000"/>
                  </a:prstClr>
                </a:solidFill>
                <a:effectLst/>
                <a:uLnTx/>
                <a:uFillTx/>
                <a:latin typeface="Arial"/>
                <a:ea typeface="+mn-ea"/>
                <a:cs typeface="+mn-cs"/>
                <a:sym typeface="Symbol" panose="05050102010706020507" pitchFamily="18" charset="2"/>
              </a:rPr>
              <a:t>obs</a:t>
            </a:r>
            <a:r>
              <a:rPr kumimoji="0" lang="en-GB" sz="1400" b="0" i="0" u="none" strike="noStrike" kern="1200" cap="none" spc="0" normalizeH="0" baseline="0" noProof="0" dirty="0">
                <a:ln>
                  <a:noFill/>
                </a:ln>
                <a:solidFill>
                  <a:prstClr val="white">
                    <a:lumMod val="50000"/>
                  </a:prstClr>
                </a:solidFill>
                <a:effectLst/>
                <a:uLnTx/>
                <a:uFillTx/>
                <a:latin typeface="Arial"/>
                <a:ea typeface="+mn-ea"/>
                <a:cs typeface="+mn-cs"/>
                <a:sym typeface="Symbol" panose="05050102010706020507" pitchFamily="18" charset="2"/>
              </a:rPr>
              <a:t> operator &amp; blacklisting)</a:t>
            </a:r>
          </a:p>
          <a:p>
            <a:pPr marL="266700" marR="0" lvl="0" indent="-266700" algn="l" defTabSz="685800" rtl="0" eaLnBrk="1" fontAlgn="auto" latinLnBrk="0" hangingPunct="1">
              <a:lnSpc>
                <a:spcPct val="100000"/>
              </a:lnSpc>
              <a:spcBef>
                <a:spcPts val="1800"/>
              </a:spcBef>
              <a:spcAft>
                <a:spcPts val="0"/>
              </a:spcAft>
              <a:buClrTx/>
              <a:buSzTx/>
              <a:buFont typeface="Arial" panose="020B0604020202020204" pitchFamily="34" charset="0"/>
              <a:buChar char="•"/>
              <a:tabLst>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ongoing work on </a:t>
            </a:r>
            <a:r>
              <a:rPr kumimoji="0" lang="en-GB"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WIGOS</a:t>
            </a: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station ID in KENDA (COSMO operators)</a:t>
            </a:r>
          </a:p>
          <a:p>
            <a:pPr marL="266700" marR="0" lvl="0" indent="-266700" algn="l" defTabSz="685800" rtl="0" eaLnBrk="1" fontAlgn="auto" latinLnBrk="0" hangingPunct="1">
              <a:lnSpc>
                <a:spcPct val="100000"/>
              </a:lnSpc>
              <a:spcBef>
                <a:spcPts val="1800"/>
              </a:spcBef>
              <a:spcAft>
                <a:spcPts val="0"/>
              </a:spcAft>
              <a:buClrTx/>
              <a:buSzTx/>
              <a:buFont typeface="Arial" panose="020B0604020202020204" pitchFamily="34" charset="0"/>
              <a:buChar char="•"/>
              <a:tabLst>
                <a:tab pos="719138" algn="l"/>
                <a:tab pos="1614488" algn="l"/>
                <a:tab pos="2333625" algn="l"/>
              </a:tabLst>
              <a:defRPr/>
            </a:pPr>
            <a:r>
              <a:rPr lang="en-GB" sz="1400" dirty="0">
                <a:solidFill>
                  <a:srgbClr val="000000"/>
                </a:solidFill>
                <a:latin typeface="Arial"/>
                <a:sym typeface="Symbol" panose="05050102010706020507" pitchFamily="18" charset="2"/>
              </a:rPr>
              <a:t>options for use of new coefficients (IFS) of Magnus formula (for saturation vapour pressure),</a:t>
            </a:r>
          </a:p>
          <a:p>
            <a:pPr marR="0" lvl="0" algn="l" defTabSz="685800" rtl="0" eaLnBrk="1" fontAlgn="auto" latinLnBrk="0" hangingPunct="1">
              <a:lnSpc>
                <a:spcPct val="100000"/>
              </a:lnSpc>
              <a:spcAft>
                <a:spcPts val="0"/>
              </a:spcAft>
              <a:buClrTx/>
              <a:buSzTx/>
              <a:tabLst>
                <a:tab pos="266700" algn="l"/>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and for Hardy (1998) </a:t>
            </a:r>
            <a:r>
              <a:rPr lang="en-GB" sz="1400" dirty="0">
                <a:solidFill>
                  <a:srgbClr val="000000"/>
                </a:solidFill>
                <a:latin typeface="Arial"/>
                <a:sym typeface="Symbol" panose="05050102010706020507" pitchFamily="18" charset="2"/>
              </a:rPr>
              <a:t>formula for conversion of radiosonde TD   RH</a:t>
            </a:r>
          </a:p>
          <a:p>
            <a:pPr marR="0" lvl="0" algn="l" defTabSz="685800" rtl="0" eaLnBrk="1" fontAlgn="auto" latinLnBrk="0" hangingPunct="1">
              <a:lnSpc>
                <a:spcPct val="100000"/>
              </a:lnSpc>
              <a:spcAft>
                <a:spcPts val="0"/>
              </a:spcAft>
              <a:buClrTx/>
              <a:buSzTx/>
              <a:tabLst>
                <a:tab pos="266700" algn="l"/>
                <a:tab pos="719138" algn="l"/>
                <a:tab pos="1614488" algn="l"/>
                <a:tab pos="2333625" algn="l"/>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a:t>
            </a:r>
            <a:r>
              <a:rPr kumimoji="0" lang="en-GB" sz="12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(small impact on forecast quality, </a:t>
            </a:r>
          </a:p>
          <a:p>
            <a:pPr marR="0" lvl="0" algn="l" defTabSz="685800" rtl="0" eaLnBrk="1" fontAlgn="auto" latinLnBrk="0" hangingPunct="1">
              <a:lnSpc>
                <a:spcPct val="100000"/>
              </a:lnSpc>
              <a:spcAft>
                <a:spcPts val="0"/>
              </a:spcAft>
              <a:buClrTx/>
              <a:buSzTx/>
              <a:tabLst>
                <a:tab pos="266700" algn="l"/>
                <a:tab pos="719138" algn="l"/>
                <a:tab pos="1614488" algn="l"/>
                <a:tab pos="2333625" algn="l"/>
              </a:tabLst>
              <a:defRPr/>
            </a:pPr>
            <a:r>
              <a:rPr lang="en-GB" sz="1200" dirty="0">
                <a:solidFill>
                  <a:srgbClr val="000000"/>
                </a:solidFill>
                <a:latin typeface="Arial"/>
                <a:sym typeface="Symbol" panose="05050102010706020507" pitchFamily="18" charset="2"/>
              </a:rPr>
              <a:t>	</a:t>
            </a:r>
            <a:r>
              <a:rPr kumimoji="0" lang="en-GB" sz="12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RMSE vs. radiosonde humidity reduced due to using different </a:t>
            </a:r>
            <a:r>
              <a:rPr kumimoji="0" lang="en-GB" sz="12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obs</a:t>
            </a:r>
            <a:r>
              <a:rPr kumimoji="0" lang="en-GB" sz="12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values in the verification)</a:t>
            </a:r>
          </a:p>
        </p:txBody>
      </p:sp>
    </p:spTree>
    <p:extLst>
      <p:ext uri="{BB962C8B-B14F-4D97-AF65-F5344CB8AC3E}">
        <p14:creationId xmlns:p14="http://schemas.microsoft.com/office/powerpoint/2010/main" val="38412409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C9949-412B-7C57-A01F-CB878A1AD1C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E8D785D-22D7-3FB0-5EC5-AA3CA8C81F2A}"/>
              </a:ext>
            </a:extLst>
          </p:cNvPr>
          <p:cNvSpPr txBox="1">
            <a:spLocks/>
          </p:cNvSpPr>
          <p:nvPr/>
        </p:nvSpPr>
        <p:spPr bwMode="auto">
          <a:xfrm>
            <a:off x="179511" y="2644224"/>
            <a:ext cx="4193891"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marR="0" lvl="0" indent="-214313" algn="l" defTabSz="457200" rtl="0" eaLnBrk="0" fontAlgn="base" latinLnBrk="0" hangingPunct="0">
              <a:lnSpc>
                <a:spcPct val="100000"/>
              </a:lnSpc>
              <a:spcBef>
                <a:spcPts val="1800"/>
              </a:spcBef>
              <a:spcAft>
                <a:spcPct val="0"/>
              </a:spcAft>
              <a:buClrTx/>
              <a:buSzTx/>
              <a:buFontTx/>
              <a:buChar char="•"/>
              <a:tabLst>
                <a:tab pos="267891" algn="l"/>
                <a:tab pos="1346597"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ICOS towers: wind</a:t>
            </a:r>
            <a:r>
              <a:rPr kumimoji="0" lang="en-GB" sz="1400" b="0" i="0" u="none" strike="noStrike" kern="1200" cap="none" spc="0" normalizeH="0" noProof="0" dirty="0">
                <a:ln>
                  <a:noFill/>
                </a:ln>
                <a:solidFill>
                  <a:srgbClr val="000000"/>
                </a:solidFill>
                <a:effectLst/>
                <a:uLnTx/>
                <a:uFillTx/>
                <a:latin typeface="Arial"/>
                <a:ea typeface="ＭＳ Ｐゴシック"/>
                <a:cs typeface="+mn-cs"/>
              </a:rPr>
              <a:t> speed is underestimated at many towers / levels   (</a:t>
            </a:r>
            <a:r>
              <a:rPr kumimoji="0" lang="en-GB" sz="1400" b="0" i="0" u="none" strike="noStrike" kern="1200" cap="none" spc="0" normalizeH="0" noProof="0" dirty="0">
                <a:ln>
                  <a:noFill/>
                </a:ln>
                <a:solidFill>
                  <a:srgbClr val="000000"/>
                </a:solidFill>
                <a:effectLst/>
                <a:uLnTx/>
                <a:uFillTx/>
                <a:latin typeface="Arial"/>
                <a:ea typeface="ＭＳ Ｐゴシック"/>
                <a:cs typeface="+mn-cs"/>
                <a:sym typeface="Symbol" panose="05050102010706020507" pitchFamily="18" charset="2"/>
              </a:rPr>
              <a:t> wind blacklisted)</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a:t>
            </a:r>
          </a:p>
        </p:txBody>
      </p:sp>
      <p:grpSp>
        <p:nvGrpSpPr>
          <p:cNvPr id="68" name="Gruppieren 67">
            <a:extLst>
              <a:ext uri="{FF2B5EF4-FFF2-40B4-BE49-F238E27FC236}">
                <a16:creationId xmlns:a16="http://schemas.microsoft.com/office/drawing/2014/main" id="{E7CF7AB6-550D-9DCC-B99E-7B53F48D1EC5}"/>
              </a:ext>
            </a:extLst>
          </p:cNvPr>
          <p:cNvGrpSpPr/>
          <p:nvPr/>
        </p:nvGrpSpPr>
        <p:grpSpPr>
          <a:xfrm>
            <a:off x="5004264" y="2545845"/>
            <a:ext cx="3600400" cy="1754097"/>
            <a:chOff x="4572000" y="2473837"/>
            <a:chExt cx="3600400" cy="1754097"/>
          </a:xfrm>
        </p:grpSpPr>
        <p:cxnSp>
          <p:nvCxnSpPr>
            <p:cNvPr id="4" name="Gerader Verbinder 3">
              <a:extLst>
                <a:ext uri="{FF2B5EF4-FFF2-40B4-BE49-F238E27FC236}">
                  <a16:creationId xmlns:a16="http://schemas.microsoft.com/office/drawing/2014/main" id="{8BC2FF83-1034-3746-E717-00BFC4C6C91A}"/>
                </a:ext>
              </a:extLst>
            </p:cNvPr>
            <p:cNvCxnSpPr/>
            <p:nvPr/>
          </p:nvCxnSpPr>
          <p:spPr>
            <a:xfrm>
              <a:off x="4572000" y="3841989"/>
              <a:ext cx="3600400" cy="0"/>
            </a:xfrm>
            <a:prstGeom prst="line">
              <a:avLst/>
            </a:prstGeom>
            <a:ln w="31750" cmpd="thickThin">
              <a:solidFill>
                <a:srgbClr val="000000"/>
              </a:solidFill>
              <a:prstDash val="sysDash"/>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7" name="Freihandform: Form 6">
              <a:extLst>
                <a:ext uri="{FF2B5EF4-FFF2-40B4-BE49-F238E27FC236}">
                  <a16:creationId xmlns:a16="http://schemas.microsoft.com/office/drawing/2014/main" id="{CE488B71-EAE1-F133-3704-90BE7F586FE3}"/>
                </a:ext>
              </a:extLst>
            </p:cNvPr>
            <p:cNvSpPr/>
            <p:nvPr/>
          </p:nvSpPr>
          <p:spPr>
            <a:xfrm>
              <a:off x="4604659" y="2473837"/>
              <a:ext cx="3535082" cy="1754097"/>
            </a:xfrm>
            <a:custGeom>
              <a:avLst/>
              <a:gdLst>
                <a:gd name="connsiteX0" fmla="*/ 0 w 3618786"/>
                <a:gd name="connsiteY0" fmla="*/ 1094072 h 1094072"/>
                <a:gd name="connsiteX1" fmla="*/ 770964 w 3618786"/>
                <a:gd name="connsiteY1" fmla="*/ 789272 h 1094072"/>
                <a:gd name="connsiteX2" fmla="*/ 1335741 w 3618786"/>
                <a:gd name="connsiteY2" fmla="*/ 378 h 1094072"/>
                <a:gd name="connsiteX3" fmla="*/ 1757082 w 3618786"/>
                <a:gd name="connsiteY3" fmla="*/ 896849 h 1094072"/>
                <a:gd name="connsiteX4" fmla="*/ 2259106 w 3618786"/>
                <a:gd name="connsiteY4" fmla="*/ 1022355 h 1094072"/>
                <a:gd name="connsiteX5" fmla="*/ 3523129 w 3618786"/>
                <a:gd name="connsiteY5" fmla="*/ 1040284 h 1094072"/>
                <a:gd name="connsiteX6" fmla="*/ 3433482 w 3618786"/>
                <a:gd name="connsiteY6" fmla="*/ 1031319 h 1094072"/>
                <a:gd name="connsiteX0" fmla="*/ 0 w 3618786"/>
                <a:gd name="connsiteY0" fmla="*/ 1093915 h 1093915"/>
                <a:gd name="connsiteX1" fmla="*/ 637614 w 3618786"/>
                <a:gd name="connsiteY1" fmla="*/ 985965 h 1093915"/>
                <a:gd name="connsiteX2" fmla="*/ 1335741 w 3618786"/>
                <a:gd name="connsiteY2" fmla="*/ 221 h 1093915"/>
                <a:gd name="connsiteX3" fmla="*/ 1757082 w 3618786"/>
                <a:gd name="connsiteY3" fmla="*/ 896692 h 1093915"/>
                <a:gd name="connsiteX4" fmla="*/ 2259106 w 3618786"/>
                <a:gd name="connsiteY4" fmla="*/ 1022198 h 1093915"/>
                <a:gd name="connsiteX5" fmla="*/ 3523129 w 3618786"/>
                <a:gd name="connsiteY5" fmla="*/ 1040127 h 1093915"/>
                <a:gd name="connsiteX6" fmla="*/ 3433482 w 3618786"/>
                <a:gd name="connsiteY6" fmla="*/ 1031162 h 1093915"/>
                <a:gd name="connsiteX0" fmla="*/ 0 w 3618786"/>
                <a:gd name="connsiteY0" fmla="*/ 1093915 h 1099677"/>
                <a:gd name="connsiteX1" fmla="*/ 637614 w 3618786"/>
                <a:gd name="connsiteY1" fmla="*/ 985965 h 1099677"/>
                <a:gd name="connsiteX2" fmla="*/ 1335741 w 3618786"/>
                <a:gd name="connsiteY2" fmla="*/ 221 h 1099677"/>
                <a:gd name="connsiteX3" fmla="*/ 1757082 w 3618786"/>
                <a:gd name="connsiteY3" fmla="*/ 896692 h 1099677"/>
                <a:gd name="connsiteX4" fmla="*/ 2259106 w 3618786"/>
                <a:gd name="connsiteY4" fmla="*/ 1022198 h 1099677"/>
                <a:gd name="connsiteX5" fmla="*/ 3523129 w 3618786"/>
                <a:gd name="connsiteY5" fmla="*/ 1040127 h 1099677"/>
                <a:gd name="connsiteX6" fmla="*/ 3433482 w 3618786"/>
                <a:gd name="connsiteY6" fmla="*/ 1031162 h 1099677"/>
                <a:gd name="connsiteX0" fmla="*/ 0 w 3618786"/>
                <a:gd name="connsiteY0" fmla="*/ 1094849 h 1094849"/>
                <a:gd name="connsiteX1" fmla="*/ 637614 w 3618786"/>
                <a:gd name="connsiteY1" fmla="*/ 986899 h 1094849"/>
                <a:gd name="connsiteX2" fmla="*/ 815788 w 3618786"/>
                <a:gd name="connsiteY2" fmla="*/ 714970 h 1094849"/>
                <a:gd name="connsiteX3" fmla="*/ 1335741 w 3618786"/>
                <a:gd name="connsiteY3" fmla="*/ 1155 h 1094849"/>
                <a:gd name="connsiteX4" fmla="*/ 1757082 w 3618786"/>
                <a:gd name="connsiteY4" fmla="*/ 897626 h 1094849"/>
                <a:gd name="connsiteX5" fmla="*/ 2259106 w 3618786"/>
                <a:gd name="connsiteY5" fmla="*/ 1023132 h 1094849"/>
                <a:gd name="connsiteX6" fmla="*/ 3523129 w 3618786"/>
                <a:gd name="connsiteY6" fmla="*/ 1041061 h 1094849"/>
                <a:gd name="connsiteX7" fmla="*/ 3433482 w 3618786"/>
                <a:gd name="connsiteY7" fmla="*/ 1032096 h 1094849"/>
                <a:gd name="connsiteX0" fmla="*/ 0 w 3618786"/>
                <a:gd name="connsiteY0" fmla="*/ 1094838 h 1094838"/>
                <a:gd name="connsiteX1" fmla="*/ 637614 w 3618786"/>
                <a:gd name="connsiteY1" fmla="*/ 986888 h 1094838"/>
                <a:gd name="connsiteX2" fmla="*/ 612588 w 3618786"/>
                <a:gd name="connsiteY2" fmla="*/ 1007059 h 1094838"/>
                <a:gd name="connsiteX3" fmla="*/ 815788 w 3618786"/>
                <a:gd name="connsiteY3" fmla="*/ 714959 h 1094838"/>
                <a:gd name="connsiteX4" fmla="*/ 1335741 w 3618786"/>
                <a:gd name="connsiteY4" fmla="*/ 1144 h 1094838"/>
                <a:gd name="connsiteX5" fmla="*/ 1757082 w 3618786"/>
                <a:gd name="connsiteY5" fmla="*/ 897615 h 1094838"/>
                <a:gd name="connsiteX6" fmla="*/ 2259106 w 3618786"/>
                <a:gd name="connsiteY6" fmla="*/ 1023121 h 1094838"/>
                <a:gd name="connsiteX7" fmla="*/ 3523129 w 3618786"/>
                <a:gd name="connsiteY7" fmla="*/ 1041050 h 1094838"/>
                <a:gd name="connsiteX8" fmla="*/ 3433482 w 3618786"/>
                <a:gd name="connsiteY8" fmla="*/ 1032085 h 1094838"/>
                <a:gd name="connsiteX0" fmla="*/ 0 w 3618786"/>
                <a:gd name="connsiteY0" fmla="*/ 1094849 h 1094849"/>
                <a:gd name="connsiteX1" fmla="*/ 637614 w 3618786"/>
                <a:gd name="connsiteY1" fmla="*/ 986899 h 1094849"/>
                <a:gd name="connsiteX2" fmla="*/ 815788 w 3618786"/>
                <a:gd name="connsiteY2" fmla="*/ 714970 h 1094849"/>
                <a:gd name="connsiteX3" fmla="*/ 1335741 w 3618786"/>
                <a:gd name="connsiteY3" fmla="*/ 1155 h 1094849"/>
                <a:gd name="connsiteX4" fmla="*/ 1757082 w 3618786"/>
                <a:gd name="connsiteY4" fmla="*/ 897626 h 1094849"/>
                <a:gd name="connsiteX5" fmla="*/ 2259106 w 3618786"/>
                <a:gd name="connsiteY5" fmla="*/ 1023132 h 1094849"/>
                <a:gd name="connsiteX6" fmla="*/ 3523129 w 3618786"/>
                <a:gd name="connsiteY6" fmla="*/ 1041061 h 1094849"/>
                <a:gd name="connsiteX7" fmla="*/ 3433482 w 3618786"/>
                <a:gd name="connsiteY7" fmla="*/ 1032096 h 1094849"/>
                <a:gd name="connsiteX0" fmla="*/ 0 w 3618786"/>
                <a:gd name="connsiteY0" fmla="*/ 1094884 h 1094884"/>
                <a:gd name="connsiteX1" fmla="*/ 815788 w 3618786"/>
                <a:gd name="connsiteY1" fmla="*/ 715005 h 1094884"/>
                <a:gd name="connsiteX2" fmla="*/ 1335741 w 3618786"/>
                <a:gd name="connsiteY2" fmla="*/ 1190 h 1094884"/>
                <a:gd name="connsiteX3" fmla="*/ 1757082 w 3618786"/>
                <a:gd name="connsiteY3" fmla="*/ 897661 h 1094884"/>
                <a:gd name="connsiteX4" fmla="*/ 2259106 w 3618786"/>
                <a:gd name="connsiteY4" fmla="*/ 1023167 h 1094884"/>
                <a:gd name="connsiteX5" fmla="*/ 3523129 w 3618786"/>
                <a:gd name="connsiteY5" fmla="*/ 1041096 h 1094884"/>
                <a:gd name="connsiteX6" fmla="*/ 3433482 w 3618786"/>
                <a:gd name="connsiteY6" fmla="*/ 1032131 h 1094884"/>
                <a:gd name="connsiteX0" fmla="*/ 0 w 3618786"/>
                <a:gd name="connsiteY0" fmla="*/ 1094884 h 1094884"/>
                <a:gd name="connsiteX1" fmla="*/ 815788 w 3618786"/>
                <a:gd name="connsiteY1" fmla="*/ 715005 h 1094884"/>
                <a:gd name="connsiteX2" fmla="*/ 1335741 w 3618786"/>
                <a:gd name="connsiteY2" fmla="*/ 1190 h 1094884"/>
                <a:gd name="connsiteX3" fmla="*/ 1757082 w 3618786"/>
                <a:gd name="connsiteY3" fmla="*/ 897661 h 1094884"/>
                <a:gd name="connsiteX4" fmla="*/ 2259106 w 3618786"/>
                <a:gd name="connsiteY4" fmla="*/ 1023167 h 1094884"/>
                <a:gd name="connsiteX5" fmla="*/ 3523129 w 3618786"/>
                <a:gd name="connsiteY5" fmla="*/ 1041096 h 1094884"/>
                <a:gd name="connsiteX6" fmla="*/ 3433482 w 3618786"/>
                <a:gd name="connsiteY6" fmla="*/ 1032131 h 1094884"/>
                <a:gd name="connsiteX0" fmla="*/ 0 w 3618786"/>
                <a:gd name="connsiteY0" fmla="*/ 1094884 h 1094884"/>
                <a:gd name="connsiteX1" fmla="*/ 815788 w 3618786"/>
                <a:gd name="connsiteY1" fmla="*/ 715005 h 1094884"/>
                <a:gd name="connsiteX2" fmla="*/ 1335741 w 3618786"/>
                <a:gd name="connsiteY2" fmla="*/ 1190 h 1094884"/>
                <a:gd name="connsiteX3" fmla="*/ 1757082 w 3618786"/>
                <a:gd name="connsiteY3" fmla="*/ 897661 h 1094884"/>
                <a:gd name="connsiteX4" fmla="*/ 2259106 w 3618786"/>
                <a:gd name="connsiteY4" fmla="*/ 1023167 h 1094884"/>
                <a:gd name="connsiteX5" fmla="*/ 3523129 w 3618786"/>
                <a:gd name="connsiteY5" fmla="*/ 1041096 h 1094884"/>
                <a:gd name="connsiteX6" fmla="*/ 3433482 w 3618786"/>
                <a:gd name="connsiteY6" fmla="*/ 1032131 h 1094884"/>
                <a:gd name="connsiteX0" fmla="*/ 0 w 3618786"/>
                <a:gd name="connsiteY0" fmla="*/ 1094730 h 1094730"/>
                <a:gd name="connsiteX1" fmla="*/ 1335741 w 3618786"/>
                <a:gd name="connsiteY1" fmla="*/ 1036 h 1094730"/>
                <a:gd name="connsiteX2" fmla="*/ 1757082 w 3618786"/>
                <a:gd name="connsiteY2" fmla="*/ 897507 h 1094730"/>
                <a:gd name="connsiteX3" fmla="*/ 2259106 w 3618786"/>
                <a:gd name="connsiteY3" fmla="*/ 1023013 h 1094730"/>
                <a:gd name="connsiteX4" fmla="*/ 3523129 w 3618786"/>
                <a:gd name="connsiteY4" fmla="*/ 1040942 h 1094730"/>
                <a:gd name="connsiteX5" fmla="*/ 3433482 w 3618786"/>
                <a:gd name="connsiteY5" fmla="*/ 1031977 h 1094730"/>
                <a:gd name="connsiteX0" fmla="*/ 0 w 3618786"/>
                <a:gd name="connsiteY0" fmla="*/ 1113759 h 1113759"/>
                <a:gd name="connsiteX1" fmla="*/ 1189691 w 3618786"/>
                <a:gd name="connsiteY1" fmla="*/ 1015 h 1113759"/>
                <a:gd name="connsiteX2" fmla="*/ 1757082 w 3618786"/>
                <a:gd name="connsiteY2" fmla="*/ 916536 h 1113759"/>
                <a:gd name="connsiteX3" fmla="*/ 2259106 w 3618786"/>
                <a:gd name="connsiteY3" fmla="*/ 1042042 h 1113759"/>
                <a:gd name="connsiteX4" fmla="*/ 3523129 w 3618786"/>
                <a:gd name="connsiteY4" fmla="*/ 1059971 h 1113759"/>
                <a:gd name="connsiteX5" fmla="*/ 3433482 w 3618786"/>
                <a:gd name="connsiteY5" fmla="*/ 1051006 h 1113759"/>
                <a:gd name="connsiteX0" fmla="*/ 0 w 3618786"/>
                <a:gd name="connsiteY0" fmla="*/ 1112800 h 1112800"/>
                <a:gd name="connsiteX1" fmla="*/ 1189691 w 3618786"/>
                <a:gd name="connsiteY1" fmla="*/ 56 h 1112800"/>
                <a:gd name="connsiteX2" fmla="*/ 1757082 w 3618786"/>
                <a:gd name="connsiteY2" fmla="*/ 915577 h 1112800"/>
                <a:gd name="connsiteX3" fmla="*/ 2259106 w 3618786"/>
                <a:gd name="connsiteY3" fmla="*/ 1041083 h 1112800"/>
                <a:gd name="connsiteX4" fmla="*/ 3523129 w 3618786"/>
                <a:gd name="connsiteY4" fmla="*/ 1059012 h 1112800"/>
                <a:gd name="connsiteX5" fmla="*/ 3433482 w 3618786"/>
                <a:gd name="connsiteY5" fmla="*/ 1050047 h 1112800"/>
                <a:gd name="connsiteX0" fmla="*/ 0 w 3618786"/>
                <a:gd name="connsiteY0" fmla="*/ 1112865 h 1112865"/>
                <a:gd name="connsiteX1" fmla="*/ 1189691 w 3618786"/>
                <a:gd name="connsiteY1" fmla="*/ 121 h 1112865"/>
                <a:gd name="connsiteX2" fmla="*/ 2259106 w 3618786"/>
                <a:gd name="connsiteY2" fmla="*/ 1041148 h 1112865"/>
                <a:gd name="connsiteX3" fmla="*/ 3523129 w 3618786"/>
                <a:gd name="connsiteY3" fmla="*/ 1059077 h 1112865"/>
                <a:gd name="connsiteX4" fmla="*/ 3433482 w 3618786"/>
                <a:gd name="connsiteY4" fmla="*/ 1050112 h 1112865"/>
                <a:gd name="connsiteX0" fmla="*/ 0 w 3628176"/>
                <a:gd name="connsiteY0" fmla="*/ 1112749 h 1112749"/>
                <a:gd name="connsiteX1" fmla="*/ 1189691 w 3628176"/>
                <a:gd name="connsiteY1" fmla="*/ 5 h 1112749"/>
                <a:gd name="connsiteX2" fmla="*/ 2132106 w 3628176"/>
                <a:gd name="connsiteY2" fmla="*/ 1098182 h 1112749"/>
                <a:gd name="connsiteX3" fmla="*/ 3523129 w 3628176"/>
                <a:gd name="connsiteY3" fmla="*/ 1058961 h 1112749"/>
                <a:gd name="connsiteX4" fmla="*/ 3433482 w 3628176"/>
                <a:gd name="connsiteY4" fmla="*/ 1049996 h 1112749"/>
                <a:gd name="connsiteX0" fmla="*/ 0 w 3628176"/>
                <a:gd name="connsiteY0" fmla="*/ 1112749 h 1112749"/>
                <a:gd name="connsiteX1" fmla="*/ 1189691 w 3628176"/>
                <a:gd name="connsiteY1" fmla="*/ 5 h 1112749"/>
                <a:gd name="connsiteX2" fmla="*/ 2132106 w 3628176"/>
                <a:gd name="connsiteY2" fmla="*/ 1098182 h 1112749"/>
                <a:gd name="connsiteX3" fmla="*/ 3523129 w 3628176"/>
                <a:gd name="connsiteY3" fmla="*/ 1058961 h 1112749"/>
                <a:gd name="connsiteX4" fmla="*/ 3433482 w 3628176"/>
                <a:gd name="connsiteY4" fmla="*/ 1049996 h 1112749"/>
                <a:gd name="connsiteX0" fmla="*/ 0 w 3433482"/>
                <a:gd name="connsiteY0" fmla="*/ 1112749 h 1166922"/>
                <a:gd name="connsiteX1" fmla="*/ 1189691 w 3433482"/>
                <a:gd name="connsiteY1" fmla="*/ 5 h 1166922"/>
                <a:gd name="connsiteX2" fmla="*/ 2132106 w 3433482"/>
                <a:gd name="connsiteY2" fmla="*/ 1098182 h 1166922"/>
                <a:gd name="connsiteX3" fmla="*/ 3433482 w 3433482"/>
                <a:gd name="connsiteY3" fmla="*/ 1049996 h 1166922"/>
                <a:gd name="connsiteX0" fmla="*/ 0 w 3471582"/>
                <a:gd name="connsiteY0" fmla="*/ 1112749 h 1197404"/>
                <a:gd name="connsiteX1" fmla="*/ 1189691 w 3471582"/>
                <a:gd name="connsiteY1" fmla="*/ 5 h 1197404"/>
                <a:gd name="connsiteX2" fmla="*/ 2132106 w 3471582"/>
                <a:gd name="connsiteY2" fmla="*/ 1098182 h 1197404"/>
                <a:gd name="connsiteX3" fmla="*/ 3471582 w 3471582"/>
                <a:gd name="connsiteY3" fmla="*/ 1138896 h 1197404"/>
                <a:gd name="connsiteX0" fmla="*/ 0 w 3471582"/>
                <a:gd name="connsiteY0" fmla="*/ 1112749 h 1197404"/>
                <a:gd name="connsiteX1" fmla="*/ 1189691 w 3471582"/>
                <a:gd name="connsiteY1" fmla="*/ 5 h 1197404"/>
                <a:gd name="connsiteX2" fmla="*/ 2132106 w 3471582"/>
                <a:gd name="connsiteY2" fmla="*/ 1098182 h 1197404"/>
                <a:gd name="connsiteX3" fmla="*/ 3471582 w 3471582"/>
                <a:gd name="connsiteY3" fmla="*/ 1138896 h 1197404"/>
                <a:gd name="connsiteX0" fmla="*/ 0 w 3471582"/>
                <a:gd name="connsiteY0" fmla="*/ 1112749 h 1199254"/>
                <a:gd name="connsiteX1" fmla="*/ 1189691 w 3471582"/>
                <a:gd name="connsiteY1" fmla="*/ 5 h 1199254"/>
                <a:gd name="connsiteX2" fmla="*/ 2132106 w 3471582"/>
                <a:gd name="connsiteY2" fmla="*/ 1098182 h 1199254"/>
                <a:gd name="connsiteX3" fmla="*/ 3471582 w 3471582"/>
                <a:gd name="connsiteY3" fmla="*/ 1138896 h 1199254"/>
                <a:gd name="connsiteX0" fmla="*/ 0 w 3471582"/>
                <a:gd name="connsiteY0" fmla="*/ 1112749 h 1199254"/>
                <a:gd name="connsiteX1" fmla="*/ 1189691 w 3471582"/>
                <a:gd name="connsiteY1" fmla="*/ 5 h 1199254"/>
                <a:gd name="connsiteX2" fmla="*/ 2132106 w 3471582"/>
                <a:gd name="connsiteY2" fmla="*/ 1098182 h 1199254"/>
                <a:gd name="connsiteX3" fmla="*/ 3471582 w 3471582"/>
                <a:gd name="connsiteY3" fmla="*/ 1138896 h 1199254"/>
                <a:gd name="connsiteX0" fmla="*/ 0 w 3471582"/>
                <a:gd name="connsiteY0" fmla="*/ 1112749 h 1195597"/>
                <a:gd name="connsiteX1" fmla="*/ 1189691 w 3471582"/>
                <a:gd name="connsiteY1" fmla="*/ 5 h 1195597"/>
                <a:gd name="connsiteX2" fmla="*/ 2132106 w 3471582"/>
                <a:gd name="connsiteY2" fmla="*/ 1098182 h 1195597"/>
                <a:gd name="connsiteX3" fmla="*/ 3471582 w 3471582"/>
                <a:gd name="connsiteY3" fmla="*/ 1138896 h 1195597"/>
                <a:gd name="connsiteX0" fmla="*/ 0 w 3471582"/>
                <a:gd name="connsiteY0" fmla="*/ 1112749 h 1139110"/>
                <a:gd name="connsiteX1" fmla="*/ 1189691 w 3471582"/>
                <a:gd name="connsiteY1" fmla="*/ 5 h 1139110"/>
                <a:gd name="connsiteX2" fmla="*/ 2132106 w 3471582"/>
                <a:gd name="connsiteY2" fmla="*/ 1098182 h 1139110"/>
                <a:gd name="connsiteX3" fmla="*/ 3471582 w 3471582"/>
                <a:gd name="connsiteY3" fmla="*/ 1138896 h 1139110"/>
                <a:gd name="connsiteX0" fmla="*/ 0 w 3535082"/>
                <a:gd name="connsiteY0" fmla="*/ 1112749 h 1179103"/>
                <a:gd name="connsiteX1" fmla="*/ 1189691 w 3535082"/>
                <a:gd name="connsiteY1" fmla="*/ 5 h 1179103"/>
                <a:gd name="connsiteX2" fmla="*/ 2132106 w 3535082"/>
                <a:gd name="connsiteY2" fmla="*/ 1098182 h 1179103"/>
                <a:gd name="connsiteX3" fmla="*/ 3535082 w 3535082"/>
                <a:gd name="connsiteY3" fmla="*/ 1094446 h 1179103"/>
                <a:gd name="connsiteX0" fmla="*/ 0 w 3535082"/>
                <a:gd name="connsiteY0" fmla="*/ 1112749 h 1112749"/>
                <a:gd name="connsiteX1" fmla="*/ 1189691 w 3535082"/>
                <a:gd name="connsiteY1" fmla="*/ 5 h 1112749"/>
                <a:gd name="connsiteX2" fmla="*/ 2132106 w 3535082"/>
                <a:gd name="connsiteY2" fmla="*/ 1098182 h 1112749"/>
                <a:gd name="connsiteX3" fmla="*/ 3535082 w 3535082"/>
                <a:gd name="connsiteY3" fmla="*/ 1094446 h 1112749"/>
                <a:gd name="connsiteX0" fmla="*/ 0 w 3535082"/>
                <a:gd name="connsiteY0" fmla="*/ 1112749 h 1112749"/>
                <a:gd name="connsiteX1" fmla="*/ 1189691 w 3535082"/>
                <a:gd name="connsiteY1" fmla="*/ 5 h 1112749"/>
                <a:gd name="connsiteX2" fmla="*/ 2132106 w 3535082"/>
                <a:gd name="connsiteY2" fmla="*/ 1098182 h 1112749"/>
                <a:gd name="connsiteX3" fmla="*/ 3535082 w 3535082"/>
                <a:gd name="connsiteY3" fmla="*/ 1094446 h 1112749"/>
                <a:gd name="connsiteX0" fmla="*/ 0 w 3535082"/>
                <a:gd name="connsiteY0" fmla="*/ 1754097 h 1867419"/>
                <a:gd name="connsiteX1" fmla="*/ 1081741 w 3535082"/>
                <a:gd name="connsiteY1" fmla="*/ 3 h 1867419"/>
                <a:gd name="connsiteX2" fmla="*/ 2132106 w 3535082"/>
                <a:gd name="connsiteY2" fmla="*/ 1739530 h 1867419"/>
                <a:gd name="connsiteX3" fmla="*/ 3535082 w 3535082"/>
                <a:gd name="connsiteY3" fmla="*/ 1735794 h 1867419"/>
                <a:gd name="connsiteX0" fmla="*/ 0 w 3535082"/>
                <a:gd name="connsiteY0" fmla="*/ 1754097 h 1754097"/>
                <a:gd name="connsiteX1" fmla="*/ 1081741 w 3535082"/>
                <a:gd name="connsiteY1" fmla="*/ 3 h 1754097"/>
                <a:gd name="connsiteX2" fmla="*/ 2132106 w 3535082"/>
                <a:gd name="connsiteY2" fmla="*/ 1739530 h 1754097"/>
                <a:gd name="connsiteX3" fmla="*/ 3535082 w 3535082"/>
                <a:gd name="connsiteY3" fmla="*/ 1735794 h 1754097"/>
              </a:gdLst>
              <a:ahLst/>
              <a:cxnLst>
                <a:cxn ang="0">
                  <a:pos x="connsiteX0" y="connsiteY0"/>
                </a:cxn>
                <a:cxn ang="0">
                  <a:pos x="connsiteX1" y="connsiteY1"/>
                </a:cxn>
                <a:cxn ang="0">
                  <a:pos x="connsiteX2" y="connsiteY2"/>
                </a:cxn>
                <a:cxn ang="0">
                  <a:pos x="connsiteX3" y="connsiteY3"/>
                </a:cxn>
              </a:cxnLst>
              <a:rect l="l" t="t" r="r" b="b"/>
              <a:pathLst>
                <a:path w="3535082" h="1754097">
                  <a:moveTo>
                    <a:pt x="0" y="1754097"/>
                  </a:moveTo>
                  <a:cubicBezTo>
                    <a:pt x="551330" y="1754844"/>
                    <a:pt x="726390" y="2431"/>
                    <a:pt x="1081741" y="3"/>
                  </a:cubicBezTo>
                  <a:cubicBezTo>
                    <a:pt x="1437092" y="-2425"/>
                    <a:pt x="1500966" y="1735981"/>
                    <a:pt x="2132106" y="1739530"/>
                  </a:cubicBezTo>
                  <a:lnTo>
                    <a:pt x="3535082" y="1735794"/>
                  </a:lnTo>
                </a:path>
              </a:pathLst>
            </a:custGeom>
            <a:noFill/>
            <a:ln w="31750" cmpd="thickThin">
              <a:solidFill>
                <a:srgbClr val="2D4B9B"/>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Content Placeholder 2">
              <a:extLst>
                <a:ext uri="{FF2B5EF4-FFF2-40B4-BE49-F238E27FC236}">
                  <a16:creationId xmlns:a16="http://schemas.microsoft.com/office/drawing/2014/main" id="{F009184F-AC3D-B20D-F172-07D268A0437B}"/>
                </a:ext>
              </a:extLst>
            </p:cNvPr>
            <p:cNvSpPr txBox="1">
              <a:spLocks/>
            </p:cNvSpPr>
            <p:nvPr/>
          </p:nvSpPr>
          <p:spPr bwMode="auto">
            <a:xfrm>
              <a:off x="4910832" y="3886944"/>
              <a:ext cx="2116958"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l" defTabSz="457200" rtl="0" eaLnBrk="0" fontAlgn="base" latinLnBrk="0" hangingPunct="0">
                <a:lnSpc>
                  <a:spcPct val="100000"/>
                </a:lnSpc>
                <a:spcBef>
                  <a:spcPts val="180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000000"/>
                  </a:solidFill>
                  <a:effectLst/>
                  <a:uLnTx/>
                  <a:uFillTx/>
                  <a:latin typeface="Arial"/>
                  <a:ea typeface="ＭＳ Ｐゴシック"/>
                  <a:cs typeface="+mn-cs"/>
                </a:rPr>
                <a:t>model orography (grid point)</a:t>
              </a:r>
            </a:p>
          </p:txBody>
        </p:sp>
        <p:sp>
          <p:nvSpPr>
            <p:cNvPr id="27" name="Content Placeholder 2">
              <a:extLst>
                <a:ext uri="{FF2B5EF4-FFF2-40B4-BE49-F238E27FC236}">
                  <a16:creationId xmlns:a16="http://schemas.microsoft.com/office/drawing/2014/main" id="{E0D0A58F-FBFF-E591-1270-531E6CE81DE7}"/>
                </a:ext>
              </a:extLst>
            </p:cNvPr>
            <p:cNvSpPr txBox="1">
              <a:spLocks/>
            </p:cNvSpPr>
            <p:nvPr/>
          </p:nvSpPr>
          <p:spPr bwMode="auto">
            <a:xfrm>
              <a:off x="5220072" y="2808565"/>
              <a:ext cx="836353"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2D4B9B"/>
                  </a:solidFill>
                  <a:effectLst/>
                  <a:uLnTx/>
                  <a:uFillTx/>
                  <a:latin typeface="Arial"/>
                  <a:ea typeface="ＭＳ Ｐゴシック"/>
                  <a:cs typeface="+mn-cs"/>
                </a:rPr>
                <a:t>real </a:t>
              </a:r>
            </a:p>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2D4B9B"/>
                  </a:solidFill>
                  <a:effectLst/>
                  <a:uLnTx/>
                  <a:uFillTx/>
                  <a:latin typeface="Arial"/>
                  <a:ea typeface="ＭＳ Ｐゴシック"/>
                  <a:cs typeface="+mn-cs"/>
                </a:rPr>
                <a:t>orography</a:t>
              </a:r>
            </a:p>
          </p:txBody>
        </p:sp>
      </p:grpSp>
      <p:sp>
        <p:nvSpPr>
          <p:cNvPr id="60" name="Content Placeholder 2">
            <a:extLst>
              <a:ext uri="{FF2B5EF4-FFF2-40B4-BE49-F238E27FC236}">
                <a16:creationId xmlns:a16="http://schemas.microsoft.com/office/drawing/2014/main" id="{3DB9A049-63FA-C671-3EAC-BCE28A819BD4}"/>
              </a:ext>
            </a:extLst>
          </p:cNvPr>
          <p:cNvSpPr txBox="1">
            <a:spLocks/>
          </p:cNvSpPr>
          <p:nvPr/>
        </p:nvSpPr>
        <p:spPr bwMode="auto">
          <a:xfrm>
            <a:off x="179512" y="3363838"/>
            <a:ext cx="4066506" cy="104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marR="0" lvl="0" indent="-214313" algn="l" defTabSz="457200" rtl="0" eaLnBrk="0" fontAlgn="base" latinLnBrk="0" hangingPunct="0">
              <a:lnSpc>
                <a:spcPct val="100000"/>
              </a:lnSpc>
              <a:spcBef>
                <a:spcPts val="1800"/>
              </a:spcBef>
              <a:spcAft>
                <a:spcPct val="0"/>
              </a:spcAft>
              <a:buClrTx/>
              <a:buSzTx/>
              <a:buFontTx/>
              <a:buChar char="•"/>
              <a:tabLst>
                <a:tab pos="267891" algn="l"/>
                <a:tab pos="1346597" algn="l"/>
              </a:tabLst>
              <a:defRPr/>
            </a:pPr>
            <a:r>
              <a:rPr lang="en-GB" sz="1400" dirty="0">
                <a:solidFill>
                  <a:srgbClr val="000000"/>
                </a:solidFill>
                <a:latin typeface="Arial"/>
                <a:ea typeface="ＭＳ Ｐゴシック"/>
              </a:rPr>
              <a:t>assimilated data: </a:t>
            </a:r>
          </a:p>
          <a:p>
            <a:pPr marL="679847" lvl="1" indent="-214313">
              <a:spcBef>
                <a:spcPts val="300"/>
              </a:spcBef>
              <a:buClrTx/>
              <a:tabLst>
                <a:tab pos="267891" algn="l"/>
                <a:tab pos="1346597" algn="l"/>
              </a:tabLst>
              <a:defRPr/>
            </a:pPr>
            <a:r>
              <a:rPr lang="en-GB" sz="1400" dirty="0">
                <a:solidFill>
                  <a:srgbClr val="000000"/>
                </a:solidFill>
                <a:latin typeface="Arial"/>
                <a:ea typeface="ＭＳ Ｐゴシック"/>
              </a:rPr>
              <a:t>T :   34 </a:t>
            </a:r>
            <a:r>
              <a:rPr lang="en-GB" sz="1400" dirty="0" err="1">
                <a:solidFill>
                  <a:srgbClr val="000000"/>
                </a:solidFill>
                <a:latin typeface="Arial"/>
                <a:ea typeface="ＭＳ Ｐゴシック"/>
              </a:rPr>
              <a:t>obs</a:t>
            </a:r>
            <a:r>
              <a:rPr lang="en-GB" sz="1400" dirty="0">
                <a:solidFill>
                  <a:srgbClr val="000000"/>
                </a:solidFill>
                <a:latin typeface="Arial"/>
                <a:ea typeface="ＭＳ Ｐゴシック"/>
              </a:rPr>
              <a:t> levels from 9 towers</a:t>
            </a:r>
          </a:p>
          <a:p>
            <a:pPr marL="679847" lvl="1" indent="-214313">
              <a:spcBef>
                <a:spcPts val="300"/>
              </a:spcBef>
              <a:buClrTx/>
              <a:tabLst>
                <a:tab pos="267891" algn="l"/>
                <a:tab pos="1346597" algn="l"/>
              </a:tabLst>
              <a:defRPr/>
            </a:pPr>
            <a:r>
              <a:rPr lang="en-GB" sz="1400" dirty="0">
                <a:solidFill>
                  <a:srgbClr val="000000"/>
                </a:solidFill>
                <a:latin typeface="Arial"/>
                <a:ea typeface="ＭＳ Ｐゴシック"/>
              </a:rPr>
              <a:t>RH: 28 </a:t>
            </a:r>
            <a:r>
              <a:rPr lang="en-GB" sz="1400" dirty="0" err="1">
                <a:solidFill>
                  <a:srgbClr val="000000"/>
                </a:solidFill>
                <a:latin typeface="Arial"/>
                <a:ea typeface="ＭＳ Ｐゴシック"/>
              </a:rPr>
              <a:t>obs</a:t>
            </a:r>
            <a:r>
              <a:rPr lang="en-GB" sz="1400" dirty="0">
                <a:solidFill>
                  <a:srgbClr val="000000"/>
                </a:solidFill>
                <a:latin typeface="Arial"/>
                <a:ea typeface="ＭＳ Ｐゴシック"/>
              </a:rPr>
              <a:t> levels from 9 towers</a:t>
            </a:r>
          </a:p>
          <a:p>
            <a:pPr marL="679847" lvl="1" indent="-214313">
              <a:spcBef>
                <a:spcPts val="300"/>
              </a:spcBef>
              <a:buClrTx/>
              <a:tabLst>
                <a:tab pos="267891" algn="l"/>
                <a:tab pos="1346597" algn="l"/>
              </a:tabLst>
              <a:defRPr/>
            </a:pPr>
            <a:r>
              <a:rPr lang="en-GB" sz="1400" dirty="0">
                <a:solidFill>
                  <a:srgbClr val="000000"/>
                </a:solidFill>
                <a:latin typeface="Arial"/>
                <a:ea typeface="ＭＳ Ｐゴシック"/>
              </a:rPr>
              <a:t>wind: 8 </a:t>
            </a:r>
            <a:r>
              <a:rPr lang="en-GB" sz="1400" dirty="0" err="1">
                <a:solidFill>
                  <a:srgbClr val="000000"/>
                </a:solidFill>
                <a:latin typeface="Arial"/>
                <a:ea typeface="ＭＳ Ｐゴシック"/>
              </a:rPr>
              <a:t>obs</a:t>
            </a:r>
            <a:r>
              <a:rPr lang="en-GB" sz="1400" dirty="0">
                <a:solidFill>
                  <a:srgbClr val="000000"/>
                </a:solidFill>
                <a:latin typeface="Arial"/>
                <a:ea typeface="ＭＳ Ｐゴシック"/>
              </a:rPr>
              <a:t> levels from 4 + 2 towers</a:t>
            </a:r>
            <a:endParaRPr kumimoji="0" lang="en-GB" sz="1400" b="0" i="0" u="none" strike="noStrike" kern="1200" cap="none" spc="0" normalizeH="0" baseline="0" noProof="0" dirty="0">
              <a:ln>
                <a:noFill/>
              </a:ln>
              <a:solidFill>
                <a:srgbClr val="000000"/>
              </a:solidFill>
              <a:effectLst/>
              <a:uLnTx/>
              <a:uFillTx/>
              <a:latin typeface="Arial"/>
              <a:ea typeface="ＭＳ Ｐゴシック"/>
            </a:endParaRPr>
          </a:p>
        </p:txBody>
      </p:sp>
      <p:grpSp>
        <p:nvGrpSpPr>
          <p:cNvPr id="67" name="Gruppieren 66">
            <a:extLst>
              <a:ext uri="{FF2B5EF4-FFF2-40B4-BE49-F238E27FC236}">
                <a16:creationId xmlns:a16="http://schemas.microsoft.com/office/drawing/2014/main" id="{BF0C9956-E77B-F6FF-0560-B34C10093053}"/>
              </a:ext>
            </a:extLst>
          </p:cNvPr>
          <p:cNvGrpSpPr/>
          <p:nvPr/>
        </p:nvGrpSpPr>
        <p:grpSpPr>
          <a:xfrm>
            <a:off x="5276348" y="1270263"/>
            <a:ext cx="1708116" cy="2582427"/>
            <a:chOff x="4844084" y="1226159"/>
            <a:chExt cx="1708116" cy="2582427"/>
          </a:xfrm>
        </p:grpSpPr>
        <p:grpSp>
          <p:nvGrpSpPr>
            <p:cNvPr id="65" name="Gruppieren 64">
              <a:extLst>
                <a:ext uri="{FF2B5EF4-FFF2-40B4-BE49-F238E27FC236}">
                  <a16:creationId xmlns:a16="http://schemas.microsoft.com/office/drawing/2014/main" id="{C2086EC0-5372-E5A0-CABE-EE07EE5E4C10}"/>
                </a:ext>
              </a:extLst>
            </p:cNvPr>
            <p:cNvGrpSpPr/>
            <p:nvPr/>
          </p:nvGrpSpPr>
          <p:grpSpPr>
            <a:xfrm>
              <a:off x="5743178" y="1226159"/>
              <a:ext cx="809022" cy="1264628"/>
              <a:chOff x="5743178" y="1226159"/>
              <a:chExt cx="809022" cy="1264628"/>
            </a:xfrm>
          </p:grpSpPr>
          <p:grpSp>
            <p:nvGrpSpPr>
              <p:cNvPr id="63" name="Gruppieren 62">
                <a:extLst>
                  <a:ext uri="{FF2B5EF4-FFF2-40B4-BE49-F238E27FC236}">
                    <a16:creationId xmlns:a16="http://schemas.microsoft.com/office/drawing/2014/main" id="{88D2E0F1-96DC-EB23-5769-18BC71927745}"/>
                  </a:ext>
                </a:extLst>
              </p:cNvPr>
              <p:cNvGrpSpPr/>
              <p:nvPr/>
            </p:nvGrpSpPr>
            <p:grpSpPr>
              <a:xfrm>
                <a:off x="5743178" y="1315864"/>
                <a:ext cx="713562" cy="876796"/>
                <a:chOff x="5743178" y="1315864"/>
                <a:chExt cx="713562" cy="876796"/>
              </a:xfrm>
            </p:grpSpPr>
            <p:cxnSp>
              <p:nvCxnSpPr>
                <p:cNvPr id="57" name="Gerader Verbinder 56">
                  <a:extLst>
                    <a:ext uri="{FF2B5EF4-FFF2-40B4-BE49-F238E27FC236}">
                      <a16:creationId xmlns:a16="http://schemas.microsoft.com/office/drawing/2014/main" id="{067CD683-52DC-CE46-1858-1393FBFC119E}"/>
                    </a:ext>
                  </a:extLst>
                </p:cNvPr>
                <p:cNvCxnSpPr/>
                <p:nvPr/>
              </p:nvCxnSpPr>
              <p:spPr>
                <a:xfrm>
                  <a:off x="5747540" y="1315864"/>
                  <a:ext cx="709200" cy="0"/>
                </a:xfrm>
                <a:prstGeom prst="line">
                  <a:avLst/>
                </a:prstGeom>
                <a:ln w="6350">
                  <a:solidFill>
                    <a:srgbClr val="C565D5"/>
                  </a:solidFill>
                  <a:prstDash val="dash"/>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AFF1D120-92E4-D0D9-5CD0-6A616C97F139}"/>
                    </a:ext>
                  </a:extLst>
                </p:cNvPr>
                <p:cNvCxnSpPr/>
                <p:nvPr/>
              </p:nvCxnSpPr>
              <p:spPr>
                <a:xfrm>
                  <a:off x="5743178" y="2192660"/>
                  <a:ext cx="709200" cy="0"/>
                </a:xfrm>
                <a:prstGeom prst="line">
                  <a:avLst/>
                </a:prstGeom>
                <a:ln w="6350">
                  <a:solidFill>
                    <a:srgbClr val="C565D5"/>
                  </a:solidFill>
                  <a:prstDash val="dash"/>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9BF06CA8-F9F0-049E-B3FF-3522147F64CC}"/>
                    </a:ext>
                  </a:extLst>
                </p:cNvPr>
                <p:cNvCxnSpPr/>
                <p:nvPr/>
              </p:nvCxnSpPr>
              <p:spPr>
                <a:xfrm>
                  <a:off x="5743178" y="1817762"/>
                  <a:ext cx="709200" cy="0"/>
                </a:xfrm>
                <a:prstGeom prst="line">
                  <a:avLst/>
                </a:prstGeom>
                <a:ln w="6350">
                  <a:solidFill>
                    <a:srgbClr val="C565D5"/>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uppieren 44">
                <a:extLst>
                  <a:ext uri="{FF2B5EF4-FFF2-40B4-BE49-F238E27FC236}">
                    <a16:creationId xmlns:a16="http://schemas.microsoft.com/office/drawing/2014/main" id="{063B265C-1CE8-03B8-24B8-181A899DECFC}"/>
                  </a:ext>
                </a:extLst>
              </p:cNvPr>
              <p:cNvGrpSpPr/>
              <p:nvPr/>
            </p:nvGrpSpPr>
            <p:grpSpPr>
              <a:xfrm>
                <a:off x="6372200" y="1226159"/>
                <a:ext cx="180000" cy="1264628"/>
                <a:chOff x="6372200" y="1226159"/>
                <a:chExt cx="180000" cy="1264628"/>
              </a:xfrm>
            </p:grpSpPr>
            <p:cxnSp>
              <p:nvCxnSpPr>
                <p:cNvPr id="36" name="Gerader Verbinder 35">
                  <a:extLst>
                    <a:ext uri="{FF2B5EF4-FFF2-40B4-BE49-F238E27FC236}">
                      <a16:creationId xmlns:a16="http://schemas.microsoft.com/office/drawing/2014/main" id="{507A8D60-8B72-56DB-B281-408C9DAA32A6}"/>
                    </a:ext>
                  </a:extLst>
                </p:cNvPr>
                <p:cNvCxnSpPr>
                  <a:cxnSpLocks/>
                </p:cNvCxnSpPr>
                <p:nvPr/>
              </p:nvCxnSpPr>
              <p:spPr>
                <a:xfrm flipH="1">
                  <a:off x="6456908" y="1302787"/>
                  <a:ext cx="0" cy="1188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uppieren 24">
                  <a:extLst>
                    <a:ext uri="{FF2B5EF4-FFF2-40B4-BE49-F238E27FC236}">
                      <a16:creationId xmlns:a16="http://schemas.microsoft.com/office/drawing/2014/main" id="{3F0182D6-38AA-A8FD-1F8B-DBF3884EE2DC}"/>
                    </a:ext>
                  </a:extLst>
                </p:cNvPr>
                <p:cNvGrpSpPr/>
                <p:nvPr/>
              </p:nvGrpSpPr>
              <p:grpSpPr>
                <a:xfrm>
                  <a:off x="6372200" y="1226159"/>
                  <a:ext cx="180000" cy="1061763"/>
                  <a:chOff x="6804248" y="1226159"/>
                  <a:chExt cx="180000" cy="1061763"/>
                </a:xfrm>
              </p:grpSpPr>
              <p:sp>
                <p:nvSpPr>
                  <p:cNvPr id="19" name="Additionszeichen 18">
                    <a:extLst>
                      <a:ext uri="{FF2B5EF4-FFF2-40B4-BE49-F238E27FC236}">
                        <a16:creationId xmlns:a16="http://schemas.microsoft.com/office/drawing/2014/main" id="{85351411-6594-A977-0494-B016011C67D3}"/>
                      </a:ext>
                    </a:extLst>
                  </p:cNvPr>
                  <p:cNvSpPr/>
                  <p:nvPr/>
                </p:nvSpPr>
                <p:spPr>
                  <a:xfrm>
                    <a:off x="6804248" y="2107922"/>
                    <a:ext cx="180000" cy="180000"/>
                  </a:xfrm>
                  <a:prstGeom prst="mathPl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Additionszeichen 19">
                    <a:extLst>
                      <a:ext uri="{FF2B5EF4-FFF2-40B4-BE49-F238E27FC236}">
                        <a16:creationId xmlns:a16="http://schemas.microsoft.com/office/drawing/2014/main" id="{5EE1E079-76CD-DD72-0F64-36C66A49A39B}"/>
                      </a:ext>
                    </a:extLst>
                  </p:cNvPr>
                  <p:cNvSpPr/>
                  <p:nvPr/>
                </p:nvSpPr>
                <p:spPr>
                  <a:xfrm>
                    <a:off x="6804248" y="1730661"/>
                    <a:ext cx="180000" cy="180000"/>
                  </a:xfrm>
                  <a:prstGeom prst="mathPl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Additionszeichen 20">
                    <a:extLst>
                      <a:ext uri="{FF2B5EF4-FFF2-40B4-BE49-F238E27FC236}">
                        <a16:creationId xmlns:a16="http://schemas.microsoft.com/office/drawing/2014/main" id="{923B58CE-98E6-8EA5-9DF9-B7AF56F044B6}"/>
                      </a:ext>
                    </a:extLst>
                  </p:cNvPr>
                  <p:cNvSpPr/>
                  <p:nvPr/>
                </p:nvSpPr>
                <p:spPr>
                  <a:xfrm>
                    <a:off x="6804248" y="1226159"/>
                    <a:ext cx="180000" cy="180000"/>
                  </a:xfrm>
                  <a:prstGeom prst="mathPl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pSp>
          </p:grpSp>
        </p:grpSp>
        <p:grpSp>
          <p:nvGrpSpPr>
            <p:cNvPr id="66" name="Gruppieren 65">
              <a:extLst>
                <a:ext uri="{FF2B5EF4-FFF2-40B4-BE49-F238E27FC236}">
                  <a16:creationId xmlns:a16="http://schemas.microsoft.com/office/drawing/2014/main" id="{D9451B46-D94F-6871-E18C-178F64DA1CBE}"/>
                </a:ext>
              </a:extLst>
            </p:cNvPr>
            <p:cNvGrpSpPr/>
            <p:nvPr/>
          </p:nvGrpSpPr>
          <p:grpSpPr>
            <a:xfrm>
              <a:off x="5743178" y="1307356"/>
              <a:ext cx="809022" cy="2501230"/>
              <a:chOff x="5743178" y="1307356"/>
              <a:chExt cx="809022" cy="2501230"/>
            </a:xfrm>
          </p:grpSpPr>
          <p:grpSp>
            <p:nvGrpSpPr>
              <p:cNvPr id="64" name="Gruppieren 63">
                <a:extLst>
                  <a:ext uri="{FF2B5EF4-FFF2-40B4-BE49-F238E27FC236}">
                    <a16:creationId xmlns:a16="http://schemas.microsoft.com/office/drawing/2014/main" id="{C8A9D839-5D9A-515B-B0CF-30C0E0AC1F89}"/>
                  </a:ext>
                </a:extLst>
              </p:cNvPr>
              <p:cNvGrpSpPr/>
              <p:nvPr/>
            </p:nvGrpSpPr>
            <p:grpSpPr>
              <a:xfrm>
                <a:off x="5743178" y="1307356"/>
                <a:ext cx="713750" cy="2238038"/>
                <a:chOff x="5743178" y="1307356"/>
                <a:chExt cx="713750" cy="2238038"/>
              </a:xfrm>
            </p:grpSpPr>
            <p:cxnSp>
              <p:nvCxnSpPr>
                <p:cNvPr id="53" name="Gerader Verbinder 52">
                  <a:extLst>
                    <a:ext uri="{FF2B5EF4-FFF2-40B4-BE49-F238E27FC236}">
                      <a16:creationId xmlns:a16="http://schemas.microsoft.com/office/drawing/2014/main" id="{80099DA1-3C23-1E13-D38A-9A4AE494CED5}"/>
                    </a:ext>
                  </a:extLst>
                </p:cNvPr>
                <p:cNvCxnSpPr>
                  <a:cxnSpLocks/>
                </p:cNvCxnSpPr>
                <p:nvPr/>
              </p:nvCxnSpPr>
              <p:spPr>
                <a:xfrm>
                  <a:off x="5749528" y="2198994"/>
                  <a:ext cx="707400" cy="1346400"/>
                </a:xfrm>
                <a:prstGeom prst="line">
                  <a:avLst/>
                </a:prstGeom>
                <a:ln w="6350">
                  <a:solidFill>
                    <a:srgbClr val="A532B8"/>
                  </a:solidFill>
                  <a:prstDash val="dash"/>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27A28758-BA44-0EFF-DE46-236A4FB962E2}"/>
                    </a:ext>
                  </a:extLst>
                </p:cNvPr>
                <p:cNvCxnSpPr>
                  <a:cxnSpLocks/>
                </p:cNvCxnSpPr>
                <p:nvPr/>
              </p:nvCxnSpPr>
              <p:spPr>
                <a:xfrm>
                  <a:off x="5743178" y="1807764"/>
                  <a:ext cx="707400" cy="1346400"/>
                </a:xfrm>
                <a:prstGeom prst="line">
                  <a:avLst/>
                </a:prstGeom>
                <a:ln w="6350">
                  <a:solidFill>
                    <a:srgbClr val="A532B8"/>
                  </a:solidFill>
                  <a:prstDash val="dash"/>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F61016B-A1C1-1735-6670-A003E2668650}"/>
                    </a:ext>
                  </a:extLst>
                </p:cNvPr>
                <p:cNvCxnSpPr>
                  <a:cxnSpLocks/>
                </p:cNvCxnSpPr>
                <p:nvPr/>
              </p:nvCxnSpPr>
              <p:spPr>
                <a:xfrm>
                  <a:off x="5743178" y="1307356"/>
                  <a:ext cx="707400" cy="1346400"/>
                </a:xfrm>
                <a:prstGeom prst="line">
                  <a:avLst/>
                </a:prstGeom>
                <a:ln w="6350">
                  <a:solidFill>
                    <a:srgbClr val="A532B8"/>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C5A8C433-EDF8-6610-3E5F-47AEE74FA6DA}"/>
                  </a:ext>
                </a:extLst>
              </p:cNvPr>
              <p:cNvGrpSpPr/>
              <p:nvPr/>
            </p:nvGrpSpPr>
            <p:grpSpPr>
              <a:xfrm>
                <a:off x="6372200" y="2571750"/>
                <a:ext cx="180000" cy="1236836"/>
                <a:chOff x="6372200" y="2571750"/>
                <a:chExt cx="180000" cy="1236836"/>
              </a:xfrm>
            </p:grpSpPr>
            <p:cxnSp>
              <p:nvCxnSpPr>
                <p:cNvPr id="37" name="Gerader Verbinder 36">
                  <a:extLst>
                    <a:ext uri="{FF2B5EF4-FFF2-40B4-BE49-F238E27FC236}">
                      <a16:creationId xmlns:a16="http://schemas.microsoft.com/office/drawing/2014/main" id="{FDBDE970-672F-3CD8-AC7F-FA7DE07E59A2}"/>
                    </a:ext>
                  </a:extLst>
                </p:cNvPr>
                <p:cNvCxnSpPr>
                  <a:cxnSpLocks/>
                </p:cNvCxnSpPr>
                <p:nvPr/>
              </p:nvCxnSpPr>
              <p:spPr>
                <a:xfrm flipH="1">
                  <a:off x="6456908" y="2656586"/>
                  <a:ext cx="0" cy="115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4" name="Gruppieren 23">
                  <a:extLst>
                    <a:ext uri="{FF2B5EF4-FFF2-40B4-BE49-F238E27FC236}">
                      <a16:creationId xmlns:a16="http://schemas.microsoft.com/office/drawing/2014/main" id="{19473DCF-5682-68C9-97D3-4EA289D27FEA}"/>
                    </a:ext>
                  </a:extLst>
                </p:cNvPr>
                <p:cNvGrpSpPr/>
                <p:nvPr/>
              </p:nvGrpSpPr>
              <p:grpSpPr>
                <a:xfrm>
                  <a:off x="6372200" y="2571750"/>
                  <a:ext cx="180000" cy="1061763"/>
                  <a:chOff x="6372200" y="1226159"/>
                  <a:chExt cx="180000" cy="1061763"/>
                </a:xfrm>
              </p:grpSpPr>
              <p:sp>
                <p:nvSpPr>
                  <p:cNvPr id="16" name="Additionszeichen 15">
                    <a:extLst>
                      <a:ext uri="{FF2B5EF4-FFF2-40B4-BE49-F238E27FC236}">
                        <a16:creationId xmlns:a16="http://schemas.microsoft.com/office/drawing/2014/main" id="{52AAEA5D-783C-56BF-DDD0-1B440036E1D4}"/>
                      </a:ext>
                    </a:extLst>
                  </p:cNvPr>
                  <p:cNvSpPr/>
                  <p:nvPr/>
                </p:nvSpPr>
                <p:spPr>
                  <a:xfrm>
                    <a:off x="6372200" y="1730661"/>
                    <a:ext cx="180000" cy="180000"/>
                  </a:xfrm>
                  <a:prstGeom prst="mathPlus">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Additionszeichen 16">
                    <a:extLst>
                      <a:ext uri="{FF2B5EF4-FFF2-40B4-BE49-F238E27FC236}">
                        <a16:creationId xmlns:a16="http://schemas.microsoft.com/office/drawing/2014/main" id="{5F22E5F2-0E27-EBBB-FDF9-2F305D82B7BC}"/>
                      </a:ext>
                    </a:extLst>
                  </p:cNvPr>
                  <p:cNvSpPr/>
                  <p:nvPr/>
                </p:nvSpPr>
                <p:spPr>
                  <a:xfrm>
                    <a:off x="6372200" y="2107922"/>
                    <a:ext cx="180000" cy="180000"/>
                  </a:xfrm>
                  <a:prstGeom prst="mathPlus">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Additionszeichen 21">
                    <a:extLst>
                      <a:ext uri="{FF2B5EF4-FFF2-40B4-BE49-F238E27FC236}">
                        <a16:creationId xmlns:a16="http://schemas.microsoft.com/office/drawing/2014/main" id="{E59AF775-E83F-321B-BD3A-274CA206BE42}"/>
                      </a:ext>
                    </a:extLst>
                  </p:cNvPr>
                  <p:cNvSpPr/>
                  <p:nvPr/>
                </p:nvSpPr>
                <p:spPr>
                  <a:xfrm>
                    <a:off x="6372200" y="1226159"/>
                    <a:ext cx="180000" cy="180000"/>
                  </a:xfrm>
                  <a:prstGeom prst="mathPlus">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pSp>
          </p:grpSp>
        </p:grpSp>
        <p:grpSp>
          <p:nvGrpSpPr>
            <p:cNvPr id="62" name="Gruppieren 61">
              <a:extLst>
                <a:ext uri="{FF2B5EF4-FFF2-40B4-BE49-F238E27FC236}">
                  <a16:creationId xmlns:a16="http://schemas.microsoft.com/office/drawing/2014/main" id="{1C8773BD-651A-B29C-E6FE-15FA8CB14C92}"/>
                </a:ext>
              </a:extLst>
            </p:cNvPr>
            <p:cNvGrpSpPr/>
            <p:nvPr/>
          </p:nvGrpSpPr>
          <p:grpSpPr>
            <a:xfrm>
              <a:off x="4844084" y="1226159"/>
              <a:ext cx="1058763" cy="1271432"/>
              <a:chOff x="4844084" y="1226159"/>
              <a:chExt cx="1058763" cy="1271432"/>
            </a:xfrm>
          </p:grpSpPr>
          <p:sp>
            <p:nvSpPr>
              <p:cNvPr id="49" name="Content Placeholder 2">
                <a:extLst>
                  <a:ext uri="{FF2B5EF4-FFF2-40B4-BE49-F238E27FC236}">
                    <a16:creationId xmlns:a16="http://schemas.microsoft.com/office/drawing/2014/main" id="{1BE31AB6-0E24-EFBE-1973-64026D35ADA5}"/>
                  </a:ext>
                </a:extLst>
              </p:cNvPr>
              <p:cNvSpPr txBox="1">
                <a:spLocks/>
              </p:cNvSpPr>
              <p:nvPr/>
            </p:nvSpPr>
            <p:spPr bwMode="auto">
              <a:xfrm>
                <a:off x="4844084" y="1660434"/>
                <a:ext cx="1058763"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400" b="0" i="0" u="none" strike="noStrike" kern="1200" cap="none" spc="0" normalizeH="0" baseline="0" noProof="0" dirty="0">
                    <a:ln>
                      <a:noFill/>
                    </a:ln>
                    <a:solidFill>
                      <a:srgbClr val="A532B8"/>
                    </a:solidFill>
                    <a:effectLst/>
                    <a:uLnTx/>
                    <a:uFillTx/>
                    <a:latin typeface="Arial"/>
                    <a:ea typeface="ＭＳ Ｐゴシック"/>
                    <a:cs typeface="+mn-cs"/>
                  </a:rPr>
                  <a:t>tower</a:t>
                </a:r>
              </a:p>
            </p:txBody>
          </p:sp>
          <p:grpSp>
            <p:nvGrpSpPr>
              <p:cNvPr id="38" name="Gruppieren 37">
                <a:extLst>
                  <a:ext uri="{FF2B5EF4-FFF2-40B4-BE49-F238E27FC236}">
                    <a16:creationId xmlns:a16="http://schemas.microsoft.com/office/drawing/2014/main" id="{47E9DBDA-0EC9-D926-BD49-FC9163C173E9}"/>
                  </a:ext>
                </a:extLst>
              </p:cNvPr>
              <p:cNvGrpSpPr/>
              <p:nvPr/>
            </p:nvGrpSpPr>
            <p:grpSpPr>
              <a:xfrm>
                <a:off x="5652120" y="1226159"/>
                <a:ext cx="180534" cy="1271432"/>
                <a:chOff x="5652120" y="1226159"/>
                <a:chExt cx="180534" cy="1271432"/>
              </a:xfrm>
            </p:grpSpPr>
            <p:cxnSp>
              <p:nvCxnSpPr>
                <p:cNvPr id="33" name="Gerader Verbinder 32">
                  <a:extLst>
                    <a:ext uri="{FF2B5EF4-FFF2-40B4-BE49-F238E27FC236}">
                      <a16:creationId xmlns:a16="http://schemas.microsoft.com/office/drawing/2014/main" id="{A9BD9013-23C2-FF77-89F6-DCC7309D9520}"/>
                    </a:ext>
                  </a:extLst>
                </p:cNvPr>
                <p:cNvCxnSpPr>
                  <a:cxnSpLocks/>
                </p:cNvCxnSpPr>
                <p:nvPr/>
              </p:nvCxnSpPr>
              <p:spPr>
                <a:xfrm flipH="1">
                  <a:off x="5743178" y="1345591"/>
                  <a:ext cx="0" cy="1152000"/>
                </a:xfrm>
                <a:prstGeom prst="line">
                  <a:avLst/>
                </a:prstGeom>
                <a:ln w="19050">
                  <a:solidFill>
                    <a:srgbClr val="A532B8"/>
                  </a:solidFill>
                </a:ln>
              </p:spPr>
              <p:style>
                <a:lnRef idx="1">
                  <a:schemeClr val="accent1"/>
                </a:lnRef>
                <a:fillRef idx="0">
                  <a:schemeClr val="accent1"/>
                </a:fillRef>
                <a:effectRef idx="0">
                  <a:schemeClr val="accent1"/>
                </a:effectRef>
                <a:fontRef idx="minor">
                  <a:schemeClr val="tx1"/>
                </a:fontRef>
              </p:style>
            </p:cxnSp>
            <p:grpSp>
              <p:nvGrpSpPr>
                <p:cNvPr id="23" name="Gruppieren 22">
                  <a:extLst>
                    <a:ext uri="{FF2B5EF4-FFF2-40B4-BE49-F238E27FC236}">
                      <a16:creationId xmlns:a16="http://schemas.microsoft.com/office/drawing/2014/main" id="{ACB9C0FA-4BAF-13F6-8791-80F4210598F5}"/>
                    </a:ext>
                  </a:extLst>
                </p:cNvPr>
                <p:cNvGrpSpPr/>
                <p:nvPr/>
              </p:nvGrpSpPr>
              <p:grpSpPr>
                <a:xfrm>
                  <a:off x="5652120" y="1226159"/>
                  <a:ext cx="180534" cy="1061763"/>
                  <a:chOff x="5594667" y="1226159"/>
                  <a:chExt cx="180534" cy="1061763"/>
                </a:xfrm>
              </p:grpSpPr>
              <p:sp>
                <p:nvSpPr>
                  <p:cNvPr id="11" name="Multiplikationszeichen 10">
                    <a:extLst>
                      <a:ext uri="{FF2B5EF4-FFF2-40B4-BE49-F238E27FC236}">
                        <a16:creationId xmlns:a16="http://schemas.microsoft.com/office/drawing/2014/main" id="{D434294E-8BA9-CCB6-7445-95D49B4BDB12}"/>
                      </a:ext>
                    </a:extLst>
                  </p:cNvPr>
                  <p:cNvSpPr/>
                  <p:nvPr/>
                </p:nvSpPr>
                <p:spPr>
                  <a:xfrm>
                    <a:off x="5595201" y="2107922"/>
                    <a:ext cx="180000" cy="180000"/>
                  </a:xfrm>
                  <a:prstGeom prst="mathMultiply">
                    <a:avLst/>
                  </a:prstGeom>
                  <a:solidFill>
                    <a:srgbClr val="A53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Multiplikationszeichen 11">
                    <a:extLst>
                      <a:ext uri="{FF2B5EF4-FFF2-40B4-BE49-F238E27FC236}">
                        <a16:creationId xmlns:a16="http://schemas.microsoft.com/office/drawing/2014/main" id="{0AFAD3E6-A8B1-5AF8-67DB-ED113C3B8F2C}"/>
                      </a:ext>
                    </a:extLst>
                  </p:cNvPr>
                  <p:cNvSpPr/>
                  <p:nvPr/>
                </p:nvSpPr>
                <p:spPr>
                  <a:xfrm>
                    <a:off x="5594667" y="1730661"/>
                    <a:ext cx="180000" cy="180000"/>
                  </a:xfrm>
                  <a:prstGeom prst="mathMultiply">
                    <a:avLst/>
                  </a:prstGeom>
                  <a:solidFill>
                    <a:srgbClr val="A53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Multiplikationszeichen 12">
                    <a:extLst>
                      <a:ext uri="{FF2B5EF4-FFF2-40B4-BE49-F238E27FC236}">
                        <a16:creationId xmlns:a16="http://schemas.microsoft.com/office/drawing/2014/main" id="{630D8B39-AA14-9430-4F1F-36594C7F0860}"/>
                      </a:ext>
                    </a:extLst>
                  </p:cNvPr>
                  <p:cNvSpPr/>
                  <p:nvPr/>
                </p:nvSpPr>
                <p:spPr>
                  <a:xfrm>
                    <a:off x="5594667" y="1226159"/>
                    <a:ext cx="180000" cy="180000"/>
                  </a:xfrm>
                  <a:prstGeom prst="mathMultiply">
                    <a:avLst/>
                  </a:prstGeom>
                  <a:solidFill>
                    <a:srgbClr val="A532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grpSp>
      <p:grpSp>
        <p:nvGrpSpPr>
          <p:cNvPr id="75" name="Gruppieren 74">
            <a:extLst>
              <a:ext uri="{FF2B5EF4-FFF2-40B4-BE49-F238E27FC236}">
                <a16:creationId xmlns:a16="http://schemas.microsoft.com/office/drawing/2014/main" id="{2DBE9C93-DD44-94ED-327F-2209281ED51F}"/>
              </a:ext>
            </a:extLst>
          </p:cNvPr>
          <p:cNvGrpSpPr/>
          <p:nvPr/>
        </p:nvGrpSpPr>
        <p:grpSpPr>
          <a:xfrm>
            <a:off x="4881605" y="2211710"/>
            <a:ext cx="4154891" cy="1992095"/>
            <a:chOff x="4449341" y="2139702"/>
            <a:chExt cx="4154891" cy="1992095"/>
          </a:xfrm>
        </p:grpSpPr>
        <p:sp>
          <p:nvSpPr>
            <p:cNvPr id="29" name="Content Placeholder 2">
              <a:extLst>
                <a:ext uri="{FF2B5EF4-FFF2-40B4-BE49-F238E27FC236}">
                  <a16:creationId xmlns:a16="http://schemas.microsoft.com/office/drawing/2014/main" id="{B3260AB0-CCAA-5322-FDB7-8AD717251106}"/>
                </a:ext>
              </a:extLst>
            </p:cNvPr>
            <p:cNvSpPr txBox="1">
              <a:spLocks/>
            </p:cNvSpPr>
            <p:nvPr/>
          </p:nvSpPr>
          <p:spPr bwMode="auto">
            <a:xfrm>
              <a:off x="6660232" y="3435846"/>
              <a:ext cx="1944000" cy="69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0" tIns="36000" rIns="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000000"/>
                  </a:solidFill>
                  <a:effectLst/>
                  <a:uLnTx/>
                  <a:uFillTx/>
                  <a:latin typeface="Arial"/>
                  <a:ea typeface="ＭＳ Ｐゴシック"/>
                  <a:cs typeface="+mn-cs"/>
                </a:rPr>
                <a:t>model equivalent: HOSAG</a:t>
              </a:r>
            </a:p>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000000"/>
                  </a:solidFill>
                  <a:effectLst/>
                  <a:uLnTx/>
                  <a:uFillTx/>
                  <a:latin typeface="Arial"/>
                  <a:ea typeface="ＭＳ Ｐゴシック"/>
                  <a:cs typeface="+mn-cs"/>
                </a:rPr>
                <a:t>T2M, RH2M, 10-m wind</a:t>
              </a:r>
            </a:p>
            <a:p>
              <a:pPr marL="65484" marR="0" lvl="0" indent="0" algn="ctr" defTabSz="457200" rtl="0" eaLnBrk="0" fontAlgn="base" latinLnBrk="0" hangingPunct="0">
                <a:lnSpc>
                  <a:spcPct val="100000"/>
                </a:lnSpc>
                <a:spcBef>
                  <a:spcPts val="90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000000"/>
                  </a:solidFill>
                  <a:effectLst/>
                  <a:uLnTx/>
                  <a:uFillTx/>
                  <a:latin typeface="Arial"/>
                  <a:ea typeface="ＭＳ Ｐゴシック"/>
                  <a:cs typeface="+mn-cs"/>
                </a:rPr>
                <a:t>(T2M: height correction)</a:t>
              </a:r>
            </a:p>
          </p:txBody>
        </p:sp>
        <p:grpSp>
          <p:nvGrpSpPr>
            <p:cNvPr id="73" name="Gruppieren 72">
              <a:extLst>
                <a:ext uri="{FF2B5EF4-FFF2-40B4-BE49-F238E27FC236}">
                  <a16:creationId xmlns:a16="http://schemas.microsoft.com/office/drawing/2014/main" id="{6A8D1A79-021D-4FE1-D297-2AB275277041}"/>
                </a:ext>
              </a:extLst>
            </p:cNvPr>
            <p:cNvGrpSpPr/>
            <p:nvPr/>
          </p:nvGrpSpPr>
          <p:grpSpPr>
            <a:xfrm>
              <a:off x="5639420" y="2349375"/>
              <a:ext cx="912780" cy="1493119"/>
              <a:chOff x="5639420" y="2349375"/>
              <a:chExt cx="912780" cy="1493119"/>
            </a:xfrm>
          </p:grpSpPr>
          <p:cxnSp>
            <p:nvCxnSpPr>
              <p:cNvPr id="50" name="Gerader Verbinder 49">
                <a:extLst>
                  <a:ext uri="{FF2B5EF4-FFF2-40B4-BE49-F238E27FC236}">
                    <a16:creationId xmlns:a16="http://schemas.microsoft.com/office/drawing/2014/main" id="{ADCA2E03-AEAE-CDF6-3456-3BA8248BE0E2}"/>
                  </a:ext>
                </a:extLst>
              </p:cNvPr>
              <p:cNvCxnSpPr>
                <a:cxnSpLocks/>
              </p:cNvCxnSpPr>
              <p:nvPr/>
            </p:nvCxnSpPr>
            <p:spPr>
              <a:xfrm>
                <a:off x="5639420" y="2349375"/>
                <a:ext cx="828000" cy="1371600"/>
              </a:xfrm>
              <a:prstGeom prst="line">
                <a:avLst/>
              </a:prstGeom>
              <a:ln w="635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44" name="Gruppieren 43">
                <a:extLst>
                  <a:ext uri="{FF2B5EF4-FFF2-40B4-BE49-F238E27FC236}">
                    <a16:creationId xmlns:a16="http://schemas.microsoft.com/office/drawing/2014/main" id="{9C7D84E0-5CBF-31D4-B46F-D354BCDC0305}"/>
                  </a:ext>
                </a:extLst>
              </p:cNvPr>
              <p:cNvGrpSpPr/>
              <p:nvPr/>
            </p:nvGrpSpPr>
            <p:grpSpPr>
              <a:xfrm>
                <a:off x="6372200" y="3622557"/>
                <a:ext cx="180000" cy="219937"/>
                <a:chOff x="6372200" y="3622557"/>
                <a:chExt cx="180000" cy="219937"/>
              </a:xfrm>
            </p:grpSpPr>
            <p:cxnSp>
              <p:nvCxnSpPr>
                <p:cNvPr id="42" name="Gerader Verbinder 41">
                  <a:extLst>
                    <a:ext uri="{FF2B5EF4-FFF2-40B4-BE49-F238E27FC236}">
                      <a16:creationId xmlns:a16="http://schemas.microsoft.com/office/drawing/2014/main" id="{CFBDEEC9-66C1-8EB7-7187-2F34D238EFDD}"/>
                    </a:ext>
                  </a:extLst>
                </p:cNvPr>
                <p:cNvCxnSpPr>
                  <a:cxnSpLocks/>
                </p:cNvCxnSpPr>
                <p:nvPr/>
              </p:nvCxnSpPr>
              <p:spPr>
                <a:xfrm flipH="1">
                  <a:off x="6456908" y="3698494"/>
                  <a:ext cx="0" cy="144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Additionszeichen 13">
                  <a:extLst>
                    <a:ext uri="{FF2B5EF4-FFF2-40B4-BE49-F238E27FC236}">
                      <a16:creationId xmlns:a16="http://schemas.microsoft.com/office/drawing/2014/main" id="{BF5D820C-40BA-6B4F-98B7-78828105635B}"/>
                    </a:ext>
                  </a:extLst>
                </p:cNvPr>
                <p:cNvSpPr/>
                <p:nvPr/>
              </p:nvSpPr>
              <p:spPr>
                <a:xfrm>
                  <a:off x="6372200" y="3622557"/>
                  <a:ext cx="180000" cy="180000"/>
                </a:xfrm>
                <a:prstGeom prst="mathPlus">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69" name="Gruppieren 68">
              <a:extLst>
                <a:ext uri="{FF2B5EF4-FFF2-40B4-BE49-F238E27FC236}">
                  <a16:creationId xmlns:a16="http://schemas.microsoft.com/office/drawing/2014/main" id="{576B0650-2B0E-7BEC-171C-4A926628E7FA}"/>
                </a:ext>
              </a:extLst>
            </p:cNvPr>
            <p:cNvGrpSpPr/>
            <p:nvPr/>
          </p:nvGrpSpPr>
          <p:grpSpPr>
            <a:xfrm>
              <a:off x="4449341" y="2139702"/>
              <a:ext cx="1274787" cy="411257"/>
              <a:chOff x="4449341" y="2139702"/>
              <a:chExt cx="1274787" cy="411257"/>
            </a:xfrm>
          </p:grpSpPr>
          <p:sp>
            <p:nvSpPr>
              <p:cNvPr id="28" name="Content Placeholder 2">
                <a:extLst>
                  <a:ext uri="{FF2B5EF4-FFF2-40B4-BE49-F238E27FC236}">
                    <a16:creationId xmlns:a16="http://schemas.microsoft.com/office/drawing/2014/main" id="{22DF3086-798F-26BC-675A-FA9B58FB8EC0}"/>
                  </a:ext>
                </a:extLst>
              </p:cNvPr>
              <p:cNvSpPr txBox="1">
                <a:spLocks/>
              </p:cNvSpPr>
              <p:nvPr/>
            </p:nvSpPr>
            <p:spPr bwMode="auto">
              <a:xfrm>
                <a:off x="4449341" y="2139702"/>
                <a:ext cx="1058763"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2D4B9B"/>
                    </a:solidFill>
                    <a:effectLst/>
                    <a:uLnTx/>
                    <a:uFillTx/>
                    <a:latin typeface="Arial"/>
                    <a:ea typeface="ＭＳ Ｐゴシック"/>
                    <a:cs typeface="+mn-cs"/>
                  </a:rPr>
                  <a:t>T2M, RH2M, 10-m wind </a:t>
                </a:r>
                <a:r>
                  <a:rPr kumimoji="0" lang="en-GB" sz="1100" b="0" i="0" u="none" strike="noStrike" kern="1200" cap="none" spc="0" normalizeH="0" baseline="0" noProof="0" dirty="0" err="1">
                    <a:ln>
                      <a:noFill/>
                    </a:ln>
                    <a:solidFill>
                      <a:srgbClr val="2D4B9B"/>
                    </a:solidFill>
                    <a:effectLst/>
                    <a:uLnTx/>
                    <a:uFillTx/>
                    <a:latin typeface="Arial"/>
                    <a:ea typeface="ＭＳ Ｐゴシック"/>
                    <a:cs typeface="+mn-cs"/>
                  </a:rPr>
                  <a:t>obs</a:t>
                </a:r>
                <a:endParaRPr kumimoji="0" lang="en-GB" sz="1100" b="0" i="0" u="none" strike="noStrike" kern="1200" cap="none" spc="0" normalizeH="0" baseline="0" noProof="0" dirty="0">
                  <a:ln>
                    <a:noFill/>
                  </a:ln>
                  <a:solidFill>
                    <a:srgbClr val="2D4B9B"/>
                  </a:solidFill>
                  <a:effectLst/>
                  <a:uLnTx/>
                  <a:uFillTx/>
                  <a:latin typeface="Arial"/>
                  <a:ea typeface="ＭＳ Ｐゴシック"/>
                  <a:cs typeface="+mn-cs"/>
                </a:endParaRPr>
              </a:p>
            </p:txBody>
          </p:sp>
          <p:grpSp>
            <p:nvGrpSpPr>
              <p:cNvPr id="40" name="Gruppieren 39">
                <a:extLst>
                  <a:ext uri="{FF2B5EF4-FFF2-40B4-BE49-F238E27FC236}">
                    <a16:creationId xmlns:a16="http://schemas.microsoft.com/office/drawing/2014/main" id="{1542E5D2-CE39-B903-F435-8797E0A5E5F4}"/>
                  </a:ext>
                </a:extLst>
              </p:cNvPr>
              <p:cNvGrpSpPr/>
              <p:nvPr/>
            </p:nvGrpSpPr>
            <p:grpSpPr>
              <a:xfrm>
                <a:off x="5544128" y="2254405"/>
                <a:ext cx="180000" cy="219937"/>
                <a:chOff x="5594667" y="2254405"/>
                <a:chExt cx="180000" cy="219937"/>
              </a:xfrm>
            </p:grpSpPr>
            <p:cxnSp>
              <p:nvCxnSpPr>
                <p:cNvPr id="39" name="Gerader Verbinder 38">
                  <a:extLst>
                    <a:ext uri="{FF2B5EF4-FFF2-40B4-BE49-F238E27FC236}">
                      <a16:creationId xmlns:a16="http://schemas.microsoft.com/office/drawing/2014/main" id="{BCA65CF3-915A-D7A0-2B7B-47065F6EEA87}"/>
                    </a:ext>
                  </a:extLst>
                </p:cNvPr>
                <p:cNvCxnSpPr>
                  <a:cxnSpLocks/>
                </p:cNvCxnSpPr>
                <p:nvPr/>
              </p:nvCxnSpPr>
              <p:spPr>
                <a:xfrm flipH="1">
                  <a:off x="5686028" y="2330342"/>
                  <a:ext cx="0" cy="144000"/>
                </a:xfrm>
                <a:prstGeom prst="line">
                  <a:avLst/>
                </a:prstGeom>
                <a:ln w="19050">
                  <a:solidFill>
                    <a:srgbClr val="2D4B9B"/>
                  </a:solidFill>
                </a:ln>
              </p:spPr>
              <p:style>
                <a:lnRef idx="1">
                  <a:schemeClr val="accent1"/>
                </a:lnRef>
                <a:fillRef idx="0">
                  <a:schemeClr val="accent1"/>
                </a:fillRef>
                <a:effectRef idx="0">
                  <a:schemeClr val="accent1"/>
                </a:effectRef>
                <a:fontRef idx="minor">
                  <a:schemeClr val="tx1"/>
                </a:fontRef>
              </p:style>
            </p:cxnSp>
            <p:sp>
              <p:nvSpPr>
                <p:cNvPr id="9" name="Multiplikationszeichen 8">
                  <a:extLst>
                    <a:ext uri="{FF2B5EF4-FFF2-40B4-BE49-F238E27FC236}">
                      <a16:creationId xmlns:a16="http://schemas.microsoft.com/office/drawing/2014/main" id="{5BBC27C3-6F59-3914-85AF-6A3DC7FA9A51}"/>
                    </a:ext>
                  </a:extLst>
                </p:cNvPr>
                <p:cNvSpPr/>
                <p:nvPr/>
              </p:nvSpPr>
              <p:spPr>
                <a:xfrm>
                  <a:off x="5594667" y="2254405"/>
                  <a:ext cx="180000" cy="180000"/>
                </a:xfrm>
                <a:prstGeom prst="mathMultiply">
                  <a:avLst/>
                </a:prstGeom>
                <a:solidFill>
                  <a:srgbClr val="2D4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pSp>
        </p:grpSp>
      </p:grpSp>
      <p:grpSp>
        <p:nvGrpSpPr>
          <p:cNvPr id="74" name="Gruppieren 73">
            <a:extLst>
              <a:ext uri="{FF2B5EF4-FFF2-40B4-BE49-F238E27FC236}">
                <a16:creationId xmlns:a16="http://schemas.microsoft.com/office/drawing/2014/main" id="{457D2840-A435-19D0-AAE4-603F04F29503}"/>
              </a:ext>
            </a:extLst>
          </p:cNvPr>
          <p:cNvGrpSpPr/>
          <p:nvPr/>
        </p:nvGrpSpPr>
        <p:grpSpPr>
          <a:xfrm>
            <a:off x="4881605" y="898396"/>
            <a:ext cx="4082859" cy="641718"/>
            <a:chOff x="4449341" y="826388"/>
            <a:chExt cx="4082859" cy="641718"/>
          </a:xfrm>
        </p:grpSpPr>
        <p:sp>
          <p:nvSpPr>
            <p:cNvPr id="30" name="Content Placeholder 2">
              <a:extLst>
                <a:ext uri="{FF2B5EF4-FFF2-40B4-BE49-F238E27FC236}">
                  <a16:creationId xmlns:a16="http://schemas.microsoft.com/office/drawing/2014/main" id="{D67A6394-135E-645E-6718-D5216B390A13}"/>
                </a:ext>
              </a:extLst>
            </p:cNvPr>
            <p:cNvSpPr txBox="1">
              <a:spLocks/>
            </p:cNvSpPr>
            <p:nvPr/>
          </p:nvSpPr>
          <p:spPr bwMode="auto">
            <a:xfrm>
              <a:off x="6552200" y="887572"/>
              <a:ext cx="1980000"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000000"/>
                  </a:solidFill>
                  <a:effectLst/>
                  <a:uLnTx/>
                  <a:uFillTx/>
                  <a:latin typeface="Arial"/>
                  <a:ea typeface="ＭＳ Ｐゴシック"/>
                  <a:cs typeface="+mn-cs"/>
                </a:rPr>
                <a:t>model equivalent: HASL</a:t>
              </a:r>
            </a:p>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000000"/>
                  </a:solidFill>
                  <a:effectLst/>
                  <a:uLnTx/>
                  <a:uFillTx/>
                  <a:latin typeface="Arial"/>
                  <a:ea typeface="ＭＳ Ｐゴシック"/>
                  <a:cs typeface="+mn-cs"/>
                </a:rPr>
                <a:t>T, RH, wind vertically interpolated</a:t>
              </a:r>
            </a:p>
          </p:txBody>
        </p:sp>
        <p:grpSp>
          <p:nvGrpSpPr>
            <p:cNvPr id="72" name="Gruppieren 71">
              <a:extLst>
                <a:ext uri="{FF2B5EF4-FFF2-40B4-BE49-F238E27FC236}">
                  <a16:creationId xmlns:a16="http://schemas.microsoft.com/office/drawing/2014/main" id="{DDDF30C6-2EE0-3A98-AABC-8FC52832F62E}"/>
                </a:ext>
              </a:extLst>
            </p:cNvPr>
            <p:cNvGrpSpPr/>
            <p:nvPr/>
          </p:nvGrpSpPr>
          <p:grpSpPr>
            <a:xfrm>
              <a:off x="5495404" y="1026917"/>
              <a:ext cx="1056796" cy="180000"/>
              <a:chOff x="5495404" y="1026917"/>
              <a:chExt cx="1056796" cy="180000"/>
            </a:xfrm>
          </p:grpSpPr>
          <p:cxnSp>
            <p:nvCxnSpPr>
              <p:cNvPr id="48" name="Gerader Verbinder 47">
                <a:extLst>
                  <a:ext uri="{FF2B5EF4-FFF2-40B4-BE49-F238E27FC236}">
                    <a16:creationId xmlns:a16="http://schemas.microsoft.com/office/drawing/2014/main" id="{D7F3DCAC-292C-F924-8E1B-3CAE1C24D379}"/>
                  </a:ext>
                </a:extLst>
              </p:cNvPr>
              <p:cNvCxnSpPr/>
              <p:nvPr/>
            </p:nvCxnSpPr>
            <p:spPr>
              <a:xfrm>
                <a:off x="5495404" y="1110567"/>
                <a:ext cx="972000" cy="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dditionszeichen 17">
                <a:extLst>
                  <a:ext uri="{FF2B5EF4-FFF2-40B4-BE49-F238E27FC236}">
                    <a16:creationId xmlns:a16="http://schemas.microsoft.com/office/drawing/2014/main" id="{F93A6D44-5574-C233-DDDE-3BC2612DAEFB}"/>
                  </a:ext>
                </a:extLst>
              </p:cNvPr>
              <p:cNvSpPr/>
              <p:nvPr/>
            </p:nvSpPr>
            <p:spPr>
              <a:xfrm>
                <a:off x="6372200" y="1026917"/>
                <a:ext cx="180000" cy="180000"/>
              </a:xfrm>
              <a:prstGeom prst="mathPl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71" name="Gruppieren 70">
              <a:extLst>
                <a:ext uri="{FF2B5EF4-FFF2-40B4-BE49-F238E27FC236}">
                  <a16:creationId xmlns:a16="http://schemas.microsoft.com/office/drawing/2014/main" id="{7DF2B7F5-1661-FA95-DD69-B780CBC7F035}"/>
                </a:ext>
              </a:extLst>
            </p:cNvPr>
            <p:cNvGrpSpPr/>
            <p:nvPr/>
          </p:nvGrpSpPr>
          <p:grpSpPr>
            <a:xfrm>
              <a:off x="4449341" y="826388"/>
              <a:ext cx="1130771" cy="580534"/>
              <a:chOff x="4449341" y="826388"/>
              <a:chExt cx="1130771" cy="580534"/>
            </a:xfrm>
          </p:grpSpPr>
          <p:sp>
            <p:nvSpPr>
              <p:cNvPr id="31" name="Content Placeholder 2">
                <a:extLst>
                  <a:ext uri="{FF2B5EF4-FFF2-40B4-BE49-F238E27FC236}">
                    <a16:creationId xmlns:a16="http://schemas.microsoft.com/office/drawing/2014/main" id="{A90715BC-B1AA-54F4-5FCD-66CAA16F5868}"/>
                  </a:ext>
                </a:extLst>
              </p:cNvPr>
              <p:cNvSpPr txBox="1">
                <a:spLocks/>
              </p:cNvSpPr>
              <p:nvPr/>
            </p:nvSpPr>
            <p:spPr bwMode="auto">
              <a:xfrm>
                <a:off x="4449341" y="826388"/>
                <a:ext cx="1058763" cy="58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6481D2"/>
                    </a:solidFill>
                    <a:effectLst/>
                    <a:uLnTx/>
                    <a:uFillTx/>
                    <a:latin typeface="Arial"/>
                    <a:ea typeface="ＭＳ Ｐゴシック"/>
                    <a:cs typeface="+mn-cs"/>
                  </a:rPr>
                  <a:t>aircraft, TEMP, </a:t>
                </a:r>
              </a:p>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100" b="0" i="0" u="none" strike="noStrike" kern="1200" cap="none" spc="0" normalizeH="0" baseline="0" noProof="0" dirty="0">
                    <a:ln>
                      <a:noFill/>
                    </a:ln>
                    <a:solidFill>
                      <a:srgbClr val="6481D2"/>
                    </a:solidFill>
                    <a:effectLst/>
                    <a:uLnTx/>
                    <a:uFillTx/>
                    <a:latin typeface="Arial"/>
                    <a:ea typeface="ＭＳ Ｐゴシック"/>
                    <a:cs typeface="+mn-cs"/>
                  </a:rPr>
                  <a:t>wind profiler</a:t>
                </a:r>
              </a:p>
            </p:txBody>
          </p:sp>
          <p:sp>
            <p:nvSpPr>
              <p:cNvPr id="10" name="Multiplikationszeichen 9">
                <a:extLst>
                  <a:ext uri="{FF2B5EF4-FFF2-40B4-BE49-F238E27FC236}">
                    <a16:creationId xmlns:a16="http://schemas.microsoft.com/office/drawing/2014/main" id="{830A5192-C652-1746-32D2-325AE9502E4E}"/>
                  </a:ext>
                </a:extLst>
              </p:cNvPr>
              <p:cNvSpPr/>
              <p:nvPr/>
            </p:nvSpPr>
            <p:spPr>
              <a:xfrm>
                <a:off x="5400112" y="1026917"/>
                <a:ext cx="180000" cy="180000"/>
              </a:xfrm>
              <a:prstGeom prst="mathMultiply">
                <a:avLst/>
              </a:prstGeom>
              <a:solidFill>
                <a:srgbClr val="BEC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76" name="Content Placeholder 2">
            <a:extLst>
              <a:ext uri="{FF2B5EF4-FFF2-40B4-BE49-F238E27FC236}">
                <a16:creationId xmlns:a16="http://schemas.microsoft.com/office/drawing/2014/main" id="{3C9B1AF4-B4B0-EE88-6743-12CDFD75784B}"/>
              </a:ext>
            </a:extLst>
          </p:cNvPr>
          <p:cNvSpPr txBox="1">
            <a:spLocks/>
          </p:cNvSpPr>
          <p:nvPr/>
        </p:nvSpPr>
        <p:spPr bwMode="auto">
          <a:xfrm>
            <a:off x="179511" y="843558"/>
            <a:ext cx="4720829" cy="159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79797" marR="0" lvl="0" indent="-214313" algn="l" defTabSz="457200" rtl="0" eaLnBrk="0" fontAlgn="base" latinLnBrk="0" hangingPunct="0">
              <a:lnSpc>
                <a:spcPct val="100000"/>
              </a:lnSpc>
              <a:spcBef>
                <a:spcPts val="600"/>
              </a:spcBef>
              <a:spcAft>
                <a:spcPct val="0"/>
              </a:spcAft>
              <a:buClrTx/>
              <a:buSzTx/>
              <a:buFontTx/>
              <a:buChar char="•"/>
              <a:tabLst>
                <a:tab pos="267891" algn="l"/>
                <a:tab pos="1346597" algn="l"/>
              </a:tabLst>
              <a:defRPr/>
            </a:pPr>
            <a:r>
              <a:rPr lang="en-GB" sz="1400" dirty="0">
                <a:solidFill>
                  <a:srgbClr val="000000"/>
                </a:solidFill>
                <a:latin typeface="Arial"/>
                <a:ea typeface="ＭＳ Ｐゴシック"/>
              </a:rPr>
              <a:t>tower T, RH:	upper-air “HASL” operator always better</a:t>
            </a:r>
          </a:p>
          <a:p>
            <a:pPr marL="279797" marR="0" lvl="0" indent="-214313" algn="l" defTabSz="457200" rtl="0" eaLnBrk="0" fontAlgn="base" latinLnBrk="0" hangingPunct="0">
              <a:lnSpc>
                <a:spcPct val="100000"/>
              </a:lnSpc>
              <a:spcBef>
                <a:spcPts val="1200"/>
              </a:spcBef>
              <a:spcAft>
                <a:spcPct val="0"/>
              </a:spcAft>
              <a:buClrTx/>
              <a:buSzTx/>
              <a:buFontTx/>
              <a:buChar char="•"/>
              <a:tabLst>
                <a:tab pos="267891" algn="l"/>
                <a:tab pos="1346597" algn="l"/>
              </a:tabLst>
              <a:defRPr/>
            </a:pPr>
            <a:r>
              <a:rPr lang="en-GB" sz="1400" dirty="0">
                <a:solidFill>
                  <a:srgbClr val="3C62D6"/>
                </a:solidFill>
                <a:latin typeface="Arial"/>
                <a:ea typeface="ＭＳ Ｐゴシック"/>
              </a:rPr>
              <a:t>tower wind</a:t>
            </a:r>
            <a:r>
              <a:rPr lang="en-GB" sz="1400" dirty="0">
                <a:solidFill>
                  <a:srgbClr val="000000"/>
                </a:solidFill>
                <a:latin typeface="Arial"/>
                <a:ea typeface="ＭＳ Ｐゴシック"/>
              </a:rPr>
              <a:t>: 	</a:t>
            </a:r>
            <a:r>
              <a:rPr lang="en-GB" sz="1400" dirty="0">
                <a:solidFill>
                  <a:srgbClr val="3C62D6"/>
                </a:solidFill>
                <a:latin typeface="Arial"/>
                <a:ea typeface="ＭＳ Ｐゴシック"/>
              </a:rPr>
              <a:t>choice of operator depends on</a:t>
            </a:r>
          </a:p>
          <a:p>
            <a:pPr marL="65484" marR="0" lvl="0" indent="0" algn="l" defTabSz="457200" rtl="0" eaLnBrk="0" fontAlgn="base" latinLnBrk="0" hangingPunct="0">
              <a:lnSpc>
                <a:spcPct val="100000"/>
              </a:lnSpc>
              <a:spcBef>
                <a:spcPts val="0"/>
              </a:spcBef>
              <a:spcAft>
                <a:spcPct val="0"/>
              </a:spcAft>
              <a:buClrTx/>
              <a:buSzTx/>
              <a:buNone/>
              <a:tabLst>
                <a:tab pos="267891" algn="l"/>
                <a:tab pos="1346597" algn="l"/>
              </a:tabLst>
              <a:defRPr/>
            </a:pPr>
            <a:r>
              <a:rPr lang="en-GB" sz="1400" dirty="0">
                <a:solidFill>
                  <a:srgbClr val="3C62D6"/>
                </a:solidFill>
                <a:latin typeface="Arial"/>
                <a:ea typeface="ＭＳ Ｐゴシック"/>
              </a:rPr>
              <a:t>		the tower and observation level</a:t>
            </a:r>
          </a:p>
          <a:p>
            <a:pPr marL="65484" marR="0" lvl="0" indent="0" algn="l" defTabSz="457200" rtl="0" eaLnBrk="0" fontAlgn="base" latinLnBrk="0" hangingPunct="0">
              <a:lnSpc>
                <a:spcPct val="100000"/>
              </a:lnSpc>
              <a:spcBef>
                <a:spcPts val="0"/>
              </a:spcBef>
              <a:spcAft>
                <a:spcPct val="0"/>
              </a:spcAft>
              <a:buClrTx/>
              <a:buSzTx/>
              <a:buNone/>
              <a:tabLst>
                <a:tab pos="267891" algn="l"/>
                <a:tab pos="1346597" algn="l"/>
              </a:tabLst>
              <a:defRPr/>
            </a:pPr>
            <a:r>
              <a:rPr lang="en-GB" sz="1400" dirty="0">
                <a:solidFill>
                  <a:srgbClr val="000000"/>
                </a:solidFill>
                <a:latin typeface="Arial"/>
                <a:ea typeface="ＭＳ Ｐゴシック"/>
              </a:rPr>
              <a:t>		(i.e. sometimes surface “HOSAG” </a:t>
            </a:r>
            <a:r>
              <a:rPr lang="en-GB" sz="1400" dirty="0" err="1">
                <a:solidFill>
                  <a:srgbClr val="000000"/>
                </a:solidFill>
                <a:latin typeface="Arial"/>
                <a:ea typeface="ＭＳ Ｐゴシック"/>
              </a:rPr>
              <a:t>oper</a:t>
            </a:r>
            <a:r>
              <a:rPr lang="en-GB" sz="1400" dirty="0">
                <a:solidFill>
                  <a:srgbClr val="000000"/>
                </a:solidFill>
                <a:latin typeface="Arial"/>
                <a:ea typeface="ＭＳ Ｐゴシック"/>
              </a:rPr>
              <a:t>.</a:t>
            </a:r>
          </a:p>
          <a:p>
            <a:pPr marL="65484" marR="0" lvl="0" indent="0" algn="l" defTabSz="457200" rtl="0" eaLnBrk="0" fontAlgn="base" latinLnBrk="0" hangingPunct="0">
              <a:lnSpc>
                <a:spcPct val="100000"/>
              </a:lnSpc>
              <a:spcBef>
                <a:spcPts val="0"/>
              </a:spcBef>
              <a:spcAft>
                <a:spcPct val="0"/>
              </a:spcAft>
              <a:buClrTx/>
              <a:buSzTx/>
              <a:buNone/>
              <a:tabLst>
                <a:tab pos="267891" algn="l"/>
                <a:tab pos="1346597" algn="l"/>
              </a:tabLst>
              <a:defRPr/>
            </a:pPr>
            <a:r>
              <a:rPr lang="en-GB" sz="1400" dirty="0">
                <a:solidFill>
                  <a:srgbClr val="000000"/>
                </a:solidFill>
                <a:latin typeface="Arial"/>
                <a:ea typeface="ＭＳ Ｐゴシック"/>
              </a:rPr>
              <a:t>			better, typically for lower levels)</a:t>
            </a:r>
          </a:p>
          <a:p>
            <a:pPr marL="65484" marR="0" lvl="0" indent="0" algn="l" defTabSz="457200" rtl="0" eaLnBrk="0" fontAlgn="base" latinLnBrk="0" hangingPunct="0">
              <a:lnSpc>
                <a:spcPct val="100000"/>
              </a:lnSpc>
              <a:spcBef>
                <a:spcPts val="600"/>
              </a:spcBef>
              <a:spcAft>
                <a:spcPct val="0"/>
              </a:spcAft>
              <a:buClrTx/>
              <a:buSzTx/>
              <a:buNone/>
              <a:tabLst>
                <a:tab pos="267891" algn="l"/>
                <a:tab pos="1346597" algn="l"/>
              </a:tabLst>
              <a:defRPr/>
            </a:pPr>
            <a:r>
              <a:rPr lang="en-GB" sz="1400" dirty="0">
                <a:solidFill>
                  <a:srgbClr val="000000"/>
                </a:solidFill>
                <a:latin typeface="Arial"/>
                <a:ea typeface="ＭＳ Ｐゴシック"/>
              </a:rPr>
              <a:t>	</a:t>
            </a:r>
            <a:r>
              <a:rPr lang="en-GB" sz="1400" dirty="0">
                <a:solidFill>
                  <a:srgbClr val="000000"/>
                </a:solidFill>
                <a:latin typeface="Arial"/>
                <a:ea typeface="ＭＳ Ｐゴシック"/>
                <a:sym typeface="Symbol" panose="05050102010706020507" pitchFamily="18" charset="2"/>
              </a:rPr>
              <a:t>  </a:t>
            </a:r>
            <a:r>
              <a:rPr lang="en-GB" sz="1400" dirty="0">
                <a:solidFill>
                  <a:srgbClr val="000000"/>
                </a:solidFill>
                <a:latin typeface="Arial"/>
                <a:ea typeface="ＭＳ Ｐゴシック"/>
              </a:rPr>
              <a:t>need to look at each individual tower / level</a:t>
            </a:r>
            <a:endParaRPr kumimoji="0" lang="en-GB"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2" name="Gerader Verbinder 1">
            <a:extLst>
              <a:ext uri="{FF2B5EF4-FFF2-40B4-BE49-F238E27FC236}">
                <a16:creationId xmlns:a16="http://schemas.microsoft.com/office/drawing/2014/main" id="{96B0EE93-5946-EF64-678B-7A18BCA8830C}"/>
              </a:ext>
            </a:extLst>
          </p:cNvPr>
          <p:cNvCxnSpPr/>
          <p:nvPr/>
        </p:nvCxnSpPr>
        <p:spPr>
          <a:xfrm>
            <a:off x="6179992" y="1707654"/>
            <a:ext cx="709200" cy="0"/>
          </a:xfrm>
          <a:prstGeom prst="line">
            <a:avLst/>
          </a:prstGeom>
          <a:ln w="25400">
            <a:solidFill>
              <a:srgbClr val="C565D5"/>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Gerader Verbinder 2">
            <a:extLst>
              <a:ext uri="{FF2B5EF4-FFF2-40B4-BE49-F238E27FC236}">
                <a16:creationId xmlns:a16="http://schemas.microsoft.com/office/drawing/2014/main" id="{005D0765-6C74-C016-9F40-336C1B9C90A4}"/>
              </a:ext>
            </a:extLst>
          </p:cNvPr>
          <p:cNvCxnSpPr>
            <a:cxnSpLocks/>
          </p:cNvCxnSpPr>
          <p:nvPr/>
        </p:nvCxnSpPr>
        <p:spPr>
          <a:xfrm>
            <a:off x="6181719" y="1995686"/>
            <a:ext cx="707400" cy="1346400"/>
          </a:xfrm>
          <a:prstGeom prst="line">
            <a:avLst/>
          </a:prstGeom>
          <a:ln w="25400">
            <a:solidFill>
              <a:srgbClr val="A532B8"/>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4FF9290-2EBA-750F-4A97-D0055DE31D36}"/>
              </a:ext>
            </a:extLst>
          </p:cNvPr>
          <p:cNvSpPr txBox="1">
            <a:spLocks/>
          </p:cNvSpPr>
          <p:nvPr/>
        </p:nvSpPr>
        <p:spPr bwMode="auto">
          <a:xfrm>
            <a:off x="6103839" y="1467328"/>
            <a:ext cx="803943"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lang="en-GB" sz="1400" dirty="0">
                <a:solidFill>
                  <a:srgbClr val="A532B8"/>
                </a:solidFill>
                <a:latin typeface="Arial"/>
                <a:ea typeface="ＭＳ Ｐゴシック"/>
              </a:rPr>
              <a:t>T, RH,</a:t>
            </a:r>
          </a:p>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400" b="0" i="0" u="none" strike="noStrike" kern="1200" cap="none" spc="0" normalizeH="0" baseline="0" noProof="0" dirty="0">
                <a:ln>
                  <a:noFill/>
                </a:ln>
                <a:solidFill>
                  <a:srgbClr val="A532B8"/>
                </a:solidFill>
                <a:effectLst/>
                <a:uLnTx/>
                <a:uFillTx/>
                <a:latin typeface="Arial"/>
                <a:ea typeface="ＭＳ Ｐゴシック"/>
              </a:rPr>
              <a:t>wind</a:t>
            </a:r>
          </a:p>
        </p:txBody>
      </p:sp>
      <p:sp>
        <p:nvSpPr>
          <p:cNvPr id="8" name="Content Placeholder 2">
            <a:extLst>
              <a:ext uri="{FF2B5EF4-FFF2-40B4-BE49-F238E27FC236}">
                <a16:creationId xmlns:a16="http://schemas.microsoft.com/office/drawing/2014/main" id="{1A509BE6-D399-C8CA-1117-ADAB9BD78523}"/>
              </a:ext>
            </a:extLst>
          </p:cNvPr>
          <p:cNvSpPr txBox="1">
            <a:spLocks/>
          </p:cNvSpPr>
          <p:nvPr/>
        </p:nvSpPr>
        <p:spPr bwMode="auto">
          <a:xfrm rot="3650731">
            <a:off x="6117424" y="2232574"/>
            <a:ext cx="909038" cy="30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4" marR="0" lvl="0" indent="0" algn="ctr" defTabSz="457200" rtl="0" eaLnBrk="0" fontAlgn="base" latinLnBrk="0" hangingPunct="0">
              <a:lnSpc>
                <a:spcPct val="100000"/>
              </a:lnSpc>
              <a:spcBef>
                <a:spcPts val="0"/>
              </a:spcBef>
              <a:spcAft>
                <a:spcPct val="0"/>
              </a:spcAft>
              <a:buClrTx/>
              <a:buSzTx/>
              <a:buFontTx/>
              <a:buNone/>
              <a:tabLst>
                <a:tab pos="267891" algn="l"/>
                <a:tab pos="1346597" algn="l"/>
              </a:tabLst>
              <a:defRPr/>
            </a:pPr>
            <a:r>
              <a:rPr kumimoji="0" lang="en-GB" sz="1500" b="0" i="0" u="none" strike="noStrike" kern="1200" cap="none" spc="0" normalizeH="0" noProof="0" dirty="0">
                <a:ln>
                  <a:noFill/>
                </a:ln>
                <a:solidFill>
                  <a:srgbClr val="A532B8"/>
                </a:solidFill>
                <a:effectLst/>
                <a:uLnTx/>
                <a:uFillTx/>
                <a:latin typeface="Arial"/>
                <a:ea typeface="ＭＳ Ｐゴシック"/>
                <a:cs typeface="+mn-cs"/>
              </a:rPr>
              <a:t>wind</a:t>
            </a:r>
          </a:p>
        </p:txBody>
      </p:sp>
      <p:sp>
        <p:nvSpPr>
          <p:cNvPr id="15" name="Rechteck 14">
            <a:extLst>
              <a:ext uri="{FF2B5EF4-FFF2-40B4-BE49-F238E27FC236}">
                <a16:creationId xmlns:a16="http://schemas.microsoft.com/office/drawing/2014/main" id="{EA82AA67-2232-48F4-8269-9A8FE477C0FF}"/>
              </a:ext>
            </a:extLst>
          </p:cNvPr>
          <p:cNvSpPr/>
          <p:nvPr/>
        </p:nvSpPr>
        <p:spPr>
          <a:xfrm>
            <a:off x="4911128" y="843558"/>
            <a:ext cx="4066506" cy="36004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tangle 2">
            <a:extLst>
              <a:ext uri="{FF2B5EF4-FFF2-40B4-BE49-F238E27FC236}">
                <a16:creationId xmlns:a16="http://schemas.microsoft.com/office/drawing/2014/main" id="{CFAA228C-5A1A-40F3-B521-C04216FF8B6A}"/>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ICO</a:t>
            </a:r>
            <a:r>
              <a:rPr lang="en-US" altLang="de-DE" sz="1600" dirty="0">
                <a:solidFill>
                  <a:srgbClr val="2D4B9B"/>
                </a:solidFill>
              </a:rPr>
              <a:t>S towers</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i="1" u="none" strike="noStrike" kern="1200" cap="none" spc="0" normalizeH="0" baseline="0" noProof="0" dirty="0">
                <a:ln>
                  <a:noFill/>
                </a:ln>
                <a:solidFill>
                  <a:schemeClr val="bg1">
                    <a:lumMod val="50000"/>
                  </a:schemeClr>
                </a:solidFill>
                <a:effectLst/>
                <a:uLnTx/>
                <a:uFillTx/>
                <a:latin typeface="Montserrat"/>
              </a:rPr>
              <a:t>Christoph Schraff </a:t>
            </a:r>
            <a:r>
              <a:rPr kumimoji="1" lang="en-US" altLang="de-DE" i="1" u="none" strike="noStrike" kern="1200" cap="none" spc="0" normalizeH="0" baseline="0" noProof="0" dirty="0">
                <a:ln>
                  <a:noFill/>
                </a:ln>
                <a:solidFill>
                  <a:schemeClr val="bg1">
                    <a:lumMod val="50000"/>
                  </a:schemeClr>
                </a:solidFill>
                <a:effectLst/>
                <a:uLnTx/>
                <a:uFillTx/>
                <a:latin typeface="Montserrat"/>
              </a:rPr>
              <a:t> </a:t>
            </a:r>
          </a:p>
        </p:txBody>
      </p:sp>
    </p:spTree>
    <p:extLst>
      <p:ext uri="{BB962C8B-B14F-4D97-AF65-F5344CB8AC3E}">
        <p14:creationId xmlns:p14="http://schemas.microsoft.com/office/powerpoint/2010/main" val="3849004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9810568-3647-4481-A838-910DD341642E}"/>
              </a:ext>
            </a:extLst>
          </p:cNvPr>
          <p:cNvSpPr txBox="1">
            <a:spLocks/>
          </p:cNvSpPr>
          <p:nvPr/>
        </p:nvSpPr>
        <p:spPr bwMode="auto">
          <a:xfrm>
            <a:off x="179512" y="915566"/>
            <a:ext cx="5187808" cy="172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36000" tIns="36000" rIns="36000" bIns="3600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351234" marR="0" lvl="0" indent="-285750" algn="l" defTabSz="457200" rtl="0" eaLnBrk="0" fontAlgn="base" latinLnBrk="0" hangingPunct="0">
              <a:lnSpc>
                <a:spcPct val="100000"/>
              </a:lnSpc>
              <a:spcBef>
                <a:spcPts val="1800"/>
              </a:spcBef>
              <a:spcAft>
                <a:spcPct val="0"/>
              </a:spcAft>
              <a:buClrTx/>
              <a:buSzTx/>
              <a:buFontTx/>
              <a:buChar char="•"/>
              <a:tabLst>
                <a:tab pos="358775" algn="l"/>
                <a:tab pos="1346200" algn="l"/>
              </a:tabLst>
              <a:defRPr/>
            </a:pPr>
            <a:r>
              <a:rPr lang="en-GB" sz="1400" dirty="0">
                <a:solidFill>
                  <a:srgbClr val="000000"/>
                </a:solidFill>
                <a:latin typeface="Arial"/>
                <a:ea typeface="ＭＳ Ｐゴシック"/>
              </a:rPr>
              <a:t>impact</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experiments (2 winter + 2 summer periods), </a:t>
            </a:r>
          </a:p>
          <a:p>
            <a:pPr marL="65484" marR="0" lvl="0" indent="0" algn="l" defTabSz="457200" rtl="0" eaLnBrk="0" fontAlgn="base" latinLnBrk="0" hangingPunct="0">
              <a:lnSpc>
                <a:spcPct val="100000"/>
              </a:lnSpc>
              <a:spcBef>
                <a:spcPts val="0"/>
              </a:spcBef>
              <a:spcAft>
                <a:spcPct val="0"/>
              </a:spcAft>
              <a:buClrTx/>
              <a:buSzTx/>
              <a:buNone/>
              <a:tabLst>
                <a:tab pos="358775" algn="l"/>
                <a:tab pos="1346200" algn="l"/>
              </a:tabLst>
              <a:defRPr/>
            </a:pPr>
            <a:r>
              <a:rPr lang="en-GB" sz="1400" dirty="0">
                <a:solidFill>
                  <a:srgbClr val="000000"/>
                </a:solidFill>
                <a:latin typeface="Arial"/>
                <a:ea typeface="ＭＳ Ｐゴシック"/>
              </a:rPr>
              <a:t>	verification against towers: </a:t>
            </a:r>
          </a:p>
          <a:p>
            <a:pPr marL="65484" marR="0" lvl="0" indent="0" algn="l" defTabSz="457200" rtl="0" eaLnBrk="0" fontAlgn="base" latinLnBrk="0" hangingPunct="0">
              <a:lnSpc>
                <a:spcPct val="100000"/>
              </a:lnSpc>
              <a:spcBef>
                <a:spcPts val="0"/>
              </a:spcBef>
              <a:spcAft>
                <a:spcPct val="0"/>
              </a:spcAft>
              <a:buClrTx/>
              <a:buSzTx/>
              <a:buNone/>
              <a:tabLst>
                <a:tab pos="358775" algn="l"/>
                <a:tab pos="1346200"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large positive impact vs. tower T + RH in first hour(s)</a:t>
            </a:r>
          </a:p>
          <a:p>
            <a:pPr marL="65484" marR="0" lvl="0" indent="0" algn="l" defTabSz="457200" rtl="0" eaLnBrk="0" fontAlgn="base" latinLnBrk="0" hangingPunct="0">
              <a:lnSpc>
                <a:spcPct val="100000"/>
              </a:lnSpc>
              <a:spcBef>
                <a:spcPts val="0"/>
              </a:spcBef>
              <a:spcAft>
                <a:spcPct val="0"/>
              </a:spcAft>
              <a:buClrTx/>
              <a:buSzTx/>
              <a:buFontTx/>
              <a:buNone/>
              <a:tabLst>
                <a:tab pos="358775" algn="l"/>
                <a:tab pos="1346200"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little impact on tower wind (only 8 </a:t>
            </a:r>
            <a:r>
              <a:rPr kumimoji="0" lang="en-GB" sz="1400" b="0" i="0" u="none" strike="noStrike" kern="1200" cap="none" spc="0" normalizeH="0" baseline="0" noProof="0" dirty="0" err="1">
                <a:ln>
                  <a:noFill/>
                </a:ln>
                <a:solidFill>
                  <a:srgbClr val="000000"/>
                </a:solidFill>
                <a:effectLst/>
                <a:uLnTx/>
                <a:uFillTx/>
                <a:latin typeface="Arial"/>
                <a:ea typeface="ＭＳ Ｐゴシック"/>
                <a:cs typeface="+mn-cs"/>
              </a:rPr>
              <a:t>obs</a:t>
            </a: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levels from 6 towers)</a:t>
            </a:r>
          </a:p>
          <a:p>
            <a:pPr marL="65484" marR="0" lvl="0" indent="0" algn="l" defTabSz="457200" rtl="0" eaLnBrk="0" fontAlgn="base" latinLnBrk="0" hangingPunct="0">
              <a:lnSpc>
                <a:spcPct val="100000"/>
              </a:lnSpc>
              <a:spcBef>
                <a:spcPts val="0"/>
              </a:spcBef>
              <a:spcAft>
                <a:spcPct val="0"/>
              </a:spcAft>
              <a:buClrTx/>
              <a:buSzTx/>
              <a:buFontTx/>
              <a:buNone/>
              <a:tabLst>
                <a:tab pos="358775" algn="l"/>
                <a:tab pos="1346200" algn="l"/>
              </a:tabLst>
              <a:defRPr/>
            </a:pPr>
            <a:r>
              <a:rPr kumimoji="0" lang="en-GB" sz="1400" b="0" i="0" u="none" strike="noStrike" kern="1200" cap="none" spc="0" normalizeH="0" baseline="0" noProof="0" dirty="0">
                <a:ln>
                  <a:noFill/>
                </a:ln>
                <a:solidFill>
                  <a:srgbClr val="000000"/>
                </a:solidFill>
                <a:effectLst/>
                <a:uLnTx/>
                <a:uFillTx/>
                <a:latin typeface="Arial"/>
                <a:ea typeface="ＭＳ Ｐゴシック"/>
                <a:cs typeface="+mn-cs"/>
              </a:rPr>
              <a:t>	</a:t>
            </a:r>
          </a:p>
          <a:p>
            <a:pPr marL="351234" lvl="0" indent="-285750">
              <a:spcBef>
                <a:spcPts val="1200"/>
              </a:spcBef>
              <a:tabLst>
                <a:tab pos="358775" algn="l"/>
                <a:tab pos="1346200" algn="l"/>
              </a:tabLst>
              <a:defRPr/>
            </a:pPr>
            <a:r>
              <a:rPr lang="en-GB" sz="1400" dirty="0">
                <a:solidFill>
                  <a:srgbClr val="000000"/>
                </a:solidFill>
                <a:ea typeface="ＭＳ Ｐゴシック"/>
              </a:rPr>
              <a:t>operational since 02.02.2025, </a:t>
            </a:r>
          </a:p>
          <a:p>
            <a:pPr marL="65484" lvl="0" indent="0">
              <a:spcBef>
                <a:spcPts val="200"/>
              </a:spcBef>
              <a:buNone/>
              <a:tabLst>
                <a:tab pos="358775" algn="l"/>
                <a:tab pos="1346200" algn="l"/>
              </a:tabLst>
              <a:defRPr/>
            </a:pPr>
            <a:r>
              <a:rPr lang="en-GB" sz="1200" dirty="0">
                <a:solidFill>
                  <a:schemeClr val="bg1">
                    <a:lumMod val="50000"/>
                  </a:schemeClr>
                </a:solidFill>
                <a:ea typeface="ＭＳ Ｐゴシック"/>
              </a:rPr>
              <a:t>	(neutral in standard verification, only 1 week)</a:t>
            </a:r>
          </a:p>
        </p:txBody>
      </p:sp>
      <p:pic>
        <p:nvPicPr>
          <p:cNvPr id="5" name="Grafik 4">
            <a:extLst>
              <a:ext uri="{FF2B5EF4-FFF2-40B4-BE49-F238E27FC236}">
                <a16:creationId xmlns:a16="http://schemas.microsoft.com/office/drawing/2014/main" id="{B3CB61E1-65D8-4954-83FA-5F417671C127}"/>
              </a:ext>
            </a:extLst>
          </p:cNvPr>
          <p:cNvPicPr>
            <a:picLocks/>
          </p:cNvPicPr>
          <p:nvPr/>
        </p:nvPicPr>
        <p:blipFill rotWithShape="1">
          <a:blip r:embed="rId2" cstate="print">
            <a:extLst>
              <a:ext uri="{28A0092B-C50C-407E-A947-70E740481C1C}">
                <a14:useLocalDpi xmlns:a14="http://schemas.microsoft.com/office/drawing/2010/main" val="0"/>
              </a:ext>
            </a:extLst>
          </a:blip>
          <a:srcRect t="12481" r="2008" b="728"/>
          <a:stretch/>
        </p:blipFill>
        <p:spPr>
          <a:xfrm>
            <a:off x="5292080" y="745999"/>
            <a:ext cx="3793197" cy="2931272"/>
          </a:xfrm>
          <a:prstGeom prst="rect">
            <a:avLst/>
          </a:prstGeom>
        </p:spPr>
      </p:pic>
      <p:pic>
        <p:nvPicPr>
          <p:cNvPr id="3" name="Grafik 2">
            <a:extLst>
              <a:ext uri="{FF2B5EF4-FFF2-40B4-BE49-F238E27FC236}">
                <a16:creationId xmlns:a16="http://schemas.microsoft.com/office/drawing/2014/main" id="{F2D6288B-238F-4775-8E98-90B26007301B}"/>
              </a:ext>
            </a:extLst>
          </p:cNvPr>
          <p:cNvPicPr>
            <a:picLocks/>
          </p:cNvPicPr>
          <p:nvPr/>
        </p:nvPicPr>
        <p:blipFill rotWithShape="1">
          <a:blip r:embed="rId3" cstate="print">
            <a:extLst>
              <a:ext uri="{28A0092B-C50C-407E-A947-70E740481C1C}">
                <a14:useLocalDpi xmlns:a14="http://schemas.microsoft.com/office/drawing/2010/main" val="0"/>
              </a:ext>
            </a:extLst>
          </a:blip>
          <a:srcRect t="24349" r="1884" b="628"/>
          <a:stretch/>
        </p:blipFill>
        <p:spPr>
          <a:xfrm>
            <a:off x="5367320" y="3507854"/>
            <a:ext cx="3722037" cy="1143540"/>
          </a:xfrm>
          <a:prstGeom prst="rect">
            <a:avLst/>
          </a:prstGeom>
        </p:spPr>
      </p:pic>
      <p:sp>
        <p:nvSpPr>
          <p:cNvPr id="15" name="Textfeld 14">
            <a:extLst>
              <a:ext uri="{FF2B5EF4-FFF2-40B4-BE49-F238E27FC236}">
                <a16:creationId xmlns:a16="http://schemas.microsoft.com/office/drawing/2014/main" id="{7BCD6D05-5646-4274-A98F-D1078459EDC8}"/>
              </a:ext>
            </a:extLst>
          </p:cNvPr>
          <p:cNvSpPr txBox="1"/>
          <p:nvPr/>
        </p:nvSpPr>
        <p:spPr>
          <a:xfrm>
            <a:off x="7898546" y="834266"/>
            <a:ext cx="1137950" cy="353943"/>
          </a:xfrm>
          <a:prstGeom prst="rect">
            <a:avLst/>
          </a:prstGeom>
          <a:solidFill>
            <a:srgbClr val="EBF7FF"/>
          </a:solidFill>
          <a:ln>
            <a:solidFill>
              <a:schemeClr val="bg1">
                <a:lumMod val="85000"/>
              </a:schemeClr>
            </a:solidFill>
          </a:ln>
        </p:spPr>
        <p:txBody>
          <a:bodyPr wrap="square" lIns="36000" tIns="0" rIns="3600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Arial"/>
                <a:ea typeface="+mn-ea"/>
                <a:cs typeface="+mn-cs"/>
              </a:rPr>
              <a:t>tower  vs. ref: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RMSE</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feld 17">
            <a:extLst>
              <a:ext uri="{FF2B5EF4-FFF2-40B4-BE49-F238E27FC236}">
                <a16:creationId xmlns:a16="http://schemas.microsoft.com/office/drawing/2014/main" id="{70213A17-A29A-4FDA-89FD-EE842887EA8E}"/>
              </a:ext>
            </a:extLst>
          </p:cNvPr>
          <p:cNvSpPr txBox="1"/>
          <p:nvPr/>
        </p:nvSpPr>
        <p:spPr>
          <a:xfrm>
            <a:off x="7011888" y="3803134"/>
            <a:ext cx="512440" cy="369332"/>
          </a:xfrm>
          <a:prstGeom prst="rect">
            <a:avLst/>
          </a:prstGeom>
          <a:solidFill>
            <a:srgbClr val="EBF7FF"/>
          </a:solidFill>
          <a:ln>
            <a:solidFill>
              <a:schemeClr val="bg1">
                <a:lumMod val="85000"/>
              </a:schemeClr>
            </a:solidFill>
          </a:ln>
        </p:spPr>
        <p:txBody>
          <a:bodyPr wrap="square" lIns="36000" tIns="0" rIns="3600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wind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speed</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feld 18">
            <a:extLst>
              <a:ext uri="{FF2B5EF4-FFF2-40B4-BE49-F238E27FC236}">
                <a16:creationId xmlns:a16="http://schemas.microsoft.com/office/drawing/2014/main" id="{6593A0FC-8008-41D5-B240-023EF242D040}"/>
              </a:ext>
            </a:extLst>
          </p:cNvPr>
          <p:cNvSpPr txBox="1"/>
          <p:nvPr/>
        </p:nvSpPr>
        <p:spPr>
          <a:xfrm>
            <a:off x="7056276" y="2706278"/>
            <a:ext cx="296416" cy="184666"/>
          </a:xfrm>
          <a:prstGeom prst="rect">
            <a:avLst/>
          </a:prstGeom>
          <a:solidFill>
            <a:srgbClr val="EBF7FF"/>
          </a:solidFill>
          <a:ln>
            <a:solidFill>
              <a:schemeClr val="bg1">
                <a:lumMod val="85000"/>
              </a:schemeClr>
            </a:solidFill>
          </a:ln>
        </p:spPr>
        <p:txBody>
          <a:bodyPr wrap="square" lIns="36000" tIns="0" rIns="3600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RH</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feld 19">
            <a:extLst>
              <a:ext uri="{FF2B5EF4-FFF2-40B4-BE49-F238E27FC236}">
                <a16:creationId xmlns:a16="http://schemas.microsoft.com/office/drawing/2014/main" id="{F6E79176-DB64-4BC8-B510-0B0FE912B8E5}"/>
              </a:ext>
            </a:extLst>
          </p:cNvPr>
          <p:cNvSpPr txBox="1"/>
          <p:nvPr/>
        </p:nvSpPr>
        <p:spPr>
          <a:xfrm>
            <a:off x="7056276" y="1407822"/>
            <a:ext cx="296416" cy="184666"/>
          </a:xfrm>
          <a:prstGeom prst="rect">
            <a:avLst/>
          </a:prstGeom>
          <a:solidFill>
            <a:srgbClr val="EBF7FF"/>
          </a:solidFill>
          <a:ln>
            <a:solidFill>
              <a:schemeClr val="bg1">
                <a:lumMod val="85000"/>
              </a:schemeClr>
            </a:solidFill>
          </a:ln>
        </p:spPr>
        <p:txBody>
          <a:bodyPr wrap="square" lIns="36000" tIns="0" rIns="3600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Textfeld 33">
            <a:extLst>
              <a:ext uri="{FF2B5EF4-FFF2-40B4-BE49-F238E27FC236}">
                <a16:creationId xmlns:a16="http://schemas.microsoft.com/office/drawing/2014/main" id="{86442493-AA87-48F0-96DD-437FBC3E84A8}"/>
              </a:ext>
            </a:extLst>
          </p:cNvPr>
          <p:cNvSpPr txBox="1"/>
          <p:nvPr/>
        </p:nvSpPr>
        <p:spPr>
          <a:xfrm>
            <a:off x="6119530" y="2355726"/>
            <a:ext cx="1917561" cy="184666"/>
          </a:xfrm>
          <a:prstGeom prst="rect">
            <a:avLst/>
          </a:prstGeom>
          <a:solidFill>
            <a:srgbClr val="EBF7FF"/>
          </a:solidFill>
          <a:ln>
            <a:solidFill>
              <a:schemeClr val="bg1">
                <a:lumMod val="85000"/>
              </a:schemeClr>
            </a:solidFill>
          </a:ln>
        </p:spPr>
        <p:txBody>
          <a:bodyPr wrap="square" lIns="36000" tIns="0" rIns="3600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Arial"/>
                <a:ea typeface="+mn-ea"/>
                <a:cs typeface="+mn-cs"/>
              </a:rPr>
              <a:t>summer</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100" b="0" i="0" u="none" strike="noStrike" kern="1200" cap="none" spc="0" normalizeH="0" baseline="0" noProof="0" dirty="0">
                <a:ln>
                  <a:noFill/>
                </a:ln>
                <a:solidFill>
                  <a:srgbClr val="000000"/>
                </a:solidFill>
                <a:effectLst/>
                <a:uLnTx/>
                <a:uFillTx/>
                <a:latin typeface="Arial"/>
                <a:ea typeface="+mn-ea"/>
                <a:cs typeface="+mn-cs"/>
              </a:rPr>
              <a:t>(30.07. – 18.08.24)</a:t>
            </a:r>
          </a:p>
        </p:txBody>
      </p:sp>
      <p:sp>
        <p:nvSpPr>
          <p:cNvPr id="12" name="Rectangle 2">
            <a:extLst>
              <a:ext uri="{FF2B5EF4-FFF2-40B4-BE49-F238E27FC236}">
                <a16:creationId xmlns:a16="http://schemas.microsoft.com/office/drawing/2014/main" id="{08414545-814C-4BBB-84A1-96BBF02A62F7}"/>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2.6: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PBL profiler </a:t>
            </a:r>
            <a:r>
              <a:rPr kumimoji="1" lang="en-US" altLang="de-DE" sz="1600" b="0" i="0" u="none" strike="noStrike" kern="1200" cap="none" spc="0" normalizeH="0" baseline="0" noProof="0" dirty="0" err="1">
                <a:ln>
                  <a:noFill/>
                </a:ln>
                <a:solidFill>
                  <a:srgbClr val="2D4B9B"/>
                </a:solidFill>
                <a:effectLst/>
                <a:uLnTx/>
                <a:uFillTx/>
                <a:latin typeface="Arial" panose="020B0604020202020204" pitchFamily="34" charset="0"/>
                <a:ea typeface="+mn-ea"/>
                <a:cs typeface="+mn-cs"/>
              </a:rPr>
              <a:t>obs</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ICO</a:t>
            </a:r>
            <a:r>
              <a:rPr lang="en-US" altLang="de-DE" sz="1600" dirty="0">
                <a:solidFill>
                  <a:srgbClr val="2D4B9B"/>
                </a:solidFill>
              </a:rPr>
              <a:t>S towers</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400" i="1" u="none" strike="noStrike" kern="1200" cap="none" spc="0" normalizeH="0" baseline="0" noProof="0" dirty="0">
                <a:ln>
                  <a:noFill/>
                </a:ln>
                <a:solidFill>
                  <a:schemeClr val="bg1">
                    <a:lumMod val="50000"/>
                  </a:schemeClr>
                </a:solidFill>
                <a:effectLst/>
                <a:uLnTx/>
                <a:uFillTx/>
                <a:latin typeface="Montserrat"/>
              </a:rPr>
              <a:t>Christoph Schraff </a:t>
            </a:r>
            <a:r>
              <a:rPr kumimoji="1" lang="en-US" altLang="de-DE" i="1" u="none" strike="noStrike" kern="1200" cap="none" spc="0" normalizeH="0" baseline="0" noProof="0" dirty="0">
                <a:ln>
                  <a:noFill/>
                </a:ln>
                <a:solidFill>
                  <a:schemeClr val="bg1">
                    <a:lumMod val="50000"/>
                  </a:schemeClr>
                </a:solidFill>
                <a:effectLst/>
                <a:uLnTx/>
                <a:uFillTx/>
                <a:latin typeface="Montserrat"/>
              </a:rPr>
              <a:t> </a:t>
            </a:r>
          </a:p>
        </p:txBody>
      </p:sp>
    </p:spTree>
    <p:extLst>
      <p:ext uri="{BB962C8B-B14F-4D97-AF65-F5344CB8AC3E}">
        <p14:creationId xmlns:p14="http://schemas.microsoft.com/office/powerpoint/2010/main" val="321916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3A51F60-CB95-4F3C-8089-1B9D106EBAB6}"/>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WG Data Assimilation</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Re-analysis </a:t>
            </a:r>
            <a:r>
              <a:rPr kumimoji="1" lang="en-US" altLang="de-DE" sz="180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(for AI training)    </a:t>
            </a:r>
            <a:r>
              <a:rPr kumimoji="1" lang="en-US" altLang="de-DE" sz="140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(Arianna Valmassoi </a:t>
            </a:r>
            <a:r>
              <a:rPr kumimoji="1" lang="en-US" altLang="de-DE" sz="1400" i="1" u="none" strike="noStrike" kern="1200" cap="none" spc="0" normalizeH="0" baseline="0" noProof="0" dirty="0" err="1">
                <a:ln>
                  <a:noFill/>
                </a:ln>
                <a:solidFill>
                  <a:schemeClr val="bg1">
                    <a:lumMod val="50000"/>
                  </a:schemeClr>
                </a:solidFill>
                <a:effectLst/>
                <a:uLnTx/>
                <a:uFillTx/>
                <a:latin typeface="Arial" panose="020B0604020202020204" pitchFamily="34" charset="0"/>
                <a:ea typeface="+mn-ea"/>
                <a:cs typeface="+mn-cs"/>
              </a:rPr>
              <a:t>a.o.</a:t>
            </a:r>
            <a:r>
              <a:rPr kumimoji="1" lang="en-US" altLang="de-DE" sz="140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a:t>
            </a:r>
          </a:p>
        </p:txBody>
      </p:sp>
      <p:sp>
        <p:nvSpPr>
          <p:cNvPr id="8" name="Inhaltsplatzhalter 3">
            <a:extLst>
              <a:ext uri="{FF2B5EF4-FFF2-40B4-BE49-F238E27FC236}">
                <a16:creationId xmlns:a16="http://schemas.microsoft.com/office/drawing/2014/main" id="{821D2EB6-A197-41B0-98B6-FFF9B33CB99A}"/>
              </a:ext>
            </a:extLst>
          </p:cNvPr>
          <p:cNvSpPr txBox="1">
            <a:spLocks/>
          </p:cNvSpPr>
          <p:nvPr/>
        </p:nvSpPr>
        <p:spPr>
          <a:xfrm>
            <a:off x="251520" y="1203598"/>
            <a:ext cx="8784976" cy="1703919"/>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tab pos="273050" algn="l"/>
              </a:tabLst>
              <a:defRPr/>
            </a:pPr>
            <a:r>
              <a:rPr kumimoji="0" lang="en-GB" sz="1600" b="0" i="0" u="none" strike="noStrike" kern="1200" cap="none" spc="0" normalizeH="0" baseline="0" noProof="0" dirty="0">
                <a:ln>
                  <a:noFill/>
                </a:ln>
                <a:effectLst/>
                <a:uLnTx/>
                <a:uFillTx/>
                <a:latin typeface="Arial"/>
                <a:ea typeface="+mn-ea"/>
                <a:cs typeface="+mn-cs"/>
              </a:rPr>
              <a:t>status</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tab pos="273050" algn="l"/>
              </a:tabLst>
              <a:defRPr/>
            </a:pPr>
            <a:r>
              <a:rPr kumimoji="0" lang="en-US" sz="1600" b="0" i="0" u="none" strike="noStrike" kern="1200" cap="none" spc="0" normalizeH="0" baseline="0" noProof="0" dirty="0">
                <a:ln>
                  <a:noFill/>
                </a:ln>
                <a:solidFill>
                  <a:srgbClr val="2D4B9B"/>
                </a:solidFill>
                <a:effectLst/>
                <a:uLnTx/>
                <a:uFillTx/>
                <a:latin typeface="Arial"/>
                <a:ea typeface="+mn-ea"/>
                <a:cs typeface="+mn-cs"/>
              </a:rPr>
              <a:t>production started </a:t>
            </a:r>
            <a:r>
              <a:rPr kumimoji="0" lang="en-US" sz="1600" b="0" i="0" u="none" strike="noStrike" kern="1200" cap="none" spc="0" normalizeH="0" baseline="0" noProof="0" dirty="0">
                <a:ln>
                  <a:noFill/>
                </a:ln>
                <a:solidFill>
                  <a:srgbClr val="000000"/>
                </a:solidFill>
                <a:effectLst/>
                <a:uLnTx/>
                <a:uFillTx/>
                <a:latin typeface="Arial"/>
                <a:ea typeface="+mn-ea"/>
                <a:cs typeface="+mn-cs"/>
              </a:rPr>
              <a:t>in August for 2 out of 3 streams (start: 2025; </a:t>
            </a:r>
            <a:r>
              <a:rPr lang="en-US" sz="1600" dirty="0">
                <a:latin typeface="Arial"/>
              </a:rPr>
              <a:t>computation </a:t>
            </a:r>
            <a:r>
              <a:rPr kumimoji="0" lang="en-US" sz="1600" b="0" i="0" u="none" strike="noStrike" kern="1200" cap="none" spc="0" normalizeH="0" baseline="0" noProof="0" dirty="0">
                <a:ln>
                  <a:noFill/>
                </a:ln>
                <a:solidFill>
                  <a:srgbClr val="000000"/>
                </a:solidFill>
                <a:effectLst/>
                <a:uLnTx/>
                <a:uFillTx/>
                <a:latin typeface="Arial"/>
                <a:ea typeface="+mn-ea"/>
                <a:cs typeface="+mn-cs"/>
              </a:rPr>
              <a:t>speed 8 (d / d)) </a:t>
            </a:r>
          </a:p>
          <a:p>
            <a:pPr marL="0" marR="0" lvl="0" indent="0" algn="l" defTabSz="914400" rtl="0" eaLnBrk="0" fontAlgn="base" latinLnBrk="0" hangingPunct="0">
              <a:lnSpc>
                <a:spcPct val="100000"/>
              </a:lnSpc>
              <a:spcBef>
                <a:spcPts val="0"/>
              </a:spcBef>
              <a:spcAft>
                <a:spcPct val="0"/>
              </a:spcAft>
              <a:buClr>
                <a:srgbClr val="2D4B9B"/>
              </a:buClr>
              <a:buSzPct val="95000"/>
              <a:buNone/>
              <a:tabLst>
                <a:tab pos="273050" algn="l"/>
              </a:tabLst>
              <a:defRPr/>
            </a:pPr>
            <a:r>
              <a:rPr lang="en-US" sz="1400" dirty="0">
                <a:solidFill>
                  <a:schemeClr val="bg1">
                    <a:lumMod val="50000"/>
                  </a:schemeClr>
                </a:solidFill>
                <a:latin typeface="Arial"/>
              </a:rPr>
              <a:t>	(still need to obtain </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MODE-S Feb 2016 (?) – May 2017)</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tab pos="273050"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LHN reprocessed specifically for the </a:t>
            </a:r>
            <a:r>
              <a:rPr kumimoji="0" lang="en-US" sz="1600" b="0" i="0" u="none" strike="noStrike" kern="1200" cap="none" spc="0" normalizeH="0" baseline="0" noProof="0" dirty="0" err="1">
                <a:ln>
                  <a:noFill/>
                </a:ln>
                <a:solidFill>
                  <a:srgbClr val="000000"/>
                </a:solidFill>
                <a:effectLst/>
                <a:uLnTx/>
                <a:uFillTx/>
                <a:latin typeface="Arial"/>
                <a:ea typeface="+mn-ea"/>
                <a:cs typeface="+mn-cs"/>
              </a:rPr>
              <a:t>reanalyses</a:t>
            </a:r>
            <a:r>
              <a:rPr kumimoji="0" lang="en-US" sz="1600" b="0" i="0" u="none" strike="noStrike" kern="1200" cap="none" spc="0" normalizeH="0" baseline="0" noProof="0" dirty="0">
                <a:ln>
                  <a:noFill/>
                </a:ln>
                <a:solidFill>
                  <a:srgbClr val="000000"/>
                </a:solidFill>
                <a:effectLst/>
                <a:uLnTx/>
                <a:uFillTx/>
                <a:latin typeface="Arial"/>
                <a:ea typeface="+mn-ea"/>
                <a:cs typeface="+mn-cs"/>
              </a:rPr>
              <a:t> using all the available data</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tab pos="273050" algn="l"/>
              </a:tabLst>
              <a:defRPr/>
            </a:pP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Output: </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hlinkClick r:id="rId3"/>
              </a:rPr>
              <a:t>https://ninjoservices.dwd.de/wiki/display/~avalmass/ICON-FORCE+output</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 </a:t>
            </a:r>
          </a:p>
        </p:txBody>
      </p:sp>
      <p:sp>
        <p:nvSpPr>
          <p:cNvPr id="4" name="Inhaltsplatzhalter 3">
            <a:extLst>
              <a:ext uri="{FF2B5EF4-FFF2-40B4-BE49-F238E27FC236}">
                <a16:creationId xmlns:a16="http://schemas.microsoft.com/office/drawing/2014/main" id="{55A2930E-4B17-484D-A91A-E3DB43821CF2}"/>
              </a:ext>
            </a:extLst>
          </p:cNvPr>
          <p:cNvSpPr txBox="1">
            <a:spLocks/>
          </p:cNvSpPr>
          <p:nvPr/>
        </p:nvSpPr>
        <p:spPr>
          <a:xfrm>
            <a:off x="251520" y="843558"/>
            <a:ext cx="2088232" cy="318924"/>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r>
              <a:rPr lang="en-GB" sz="1600" dirty="0">
                <a:solidFill>
                  <a:srgbClr val="2D4B9B"/>
                </a:solidFill>
                <a:latin typeface="Arial"/>
              </a:rPr>
              <a:t>FORCE  </a:t>
            </a:r>
            <a:r>
              <a:rPr lang="en-GB" sz="1600" dirty="0">
                <a:latin typeface="Arial"/>
              </a:rPr>
              <a:t>(ICON-D2)</a:t>
            </a:r>
            <a:endParaRPr kumimoji="0" lang="en-GB" sz="1400" b="0" i="0" u="none" strike="noStrike" kern="1200" cap="none" spc="0" normalizeH="0" baseline="0" noProof="0" dirty="0">
              <a:ln>
                <a:noFill/>
              </a:ln>
              <a:effectLst/>
              <a:uLnTx/>
              <a:uFillTx/>
              <a:latin typeface="Arial"/>
              <a:ea typeface="+mn-ea"/>
              <a:cs typeface="+mn-cs"/>
            </a:endParaRPr>
          </a:p>
        </p:txBody>
      </p:sp>
      <p:sp>
        <p:nvSpPr>
          <p:cNvPr id="6" name="Inhaltsplatzhalter 3">
            <a:extLst>
              <a:ext uri="{FF2B5EF4-FFF2-40B4-BE49-F238E27FC236}">
                <a16:creationId xmlns:a16="http://schemas.microsoft.com/office/drawing/2014/main" id="{D2F77CCE-7CAC-4C51-8B3B-6845B505B6BC}"/>
              </a:ext>
            </a:extLst>
          </p:cNvPr>
          <p:cNvSpPr txBox="1">
            <a:spLocks/>
          </p:cNvSpPr>
          <p:nvPr/>
        </p:nvSpPr>
        <p:spPr>
          <a:xfrm>
            <a:off x="251520" y="3048396"/>
            <a:ext cx="8784976" cy="1611586"/>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tab pos="273050" algn="l"/>
              </a:tabLst>
              <a:defRPr/>
            </a:pPr>
            <a:r>
              <a:rPr lang="en-GB" sz="1600" dirty="0">
                <a:latin typeface="Arial"/>
              </a:rPr>
              <a:t>problems</a:t>
            </a:r>
            <a:endParaRPr kumimoji="0" lang="en-GB" sz="1600" b="0" i="0" u="none" strike="noStrike" kern="1200" cap="none" spc="0" normalizeH="0" baseline="0" noProof="0" dirty="0">
              <a:ln>
                <a:noFill/>
              </a:ln>
              <a:effectLst/>
              <a:uLnTx/>
              <a:uFillTx/>
              <a:latin typeface="Arial"/>
              <a:ea typeface="+mn-ea"/>
              <a:cs typeface="+mn-cs"/>
            </a:endParaRP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tab pos="273050"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issues with SEVIRI data: swap between 2 satellites due to malfunctioning, </a:t>
            </a:r>
          </a:p>
          <a:p>
            <a:pPr marL="0" marR="0" lvl="0" indent="0" algn="l" defTabSz="914400" rtl="0" eaLnBrk="0" fontAlgn="base" latinLnBrk="0" hangingPunct="0">
              <a:lnSpc>
                <a:spcPct val="100000"/>
              </a:lnSpc>
              <a:spcBef>
                <a:spcPts val="0"/>
              </a:spcBef>
              <a:spcAft>
                <a:spcPct val="0"/>
              </a:spcAft>
              <a:buClr>
                <a:srgbClr val="2D4B9B"/>
              </a:buClr>
              <a:buSzPct val="95000"/>
              <a:buNone/>
              <a:tabLst>
                <a:tab pos="273050" algn="l"/>
              </a:tabLst>
              <a:defRPr/>
            </a:pPr>
            <a:r>
              <a:rPr lang="en-US" sz="1600" dirty="0">
                <a:latin typeface="Arial"/>
              </a:rPr>
              <a:t>	technical adaptation to also use Meteosat-9 (never used operationally)</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tab pos="273050"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many other problems here and there due to the </a:t>
            </a:r>
            <a:r>
              <a:rPr kumimoji="0" lang="en-US" sz="1600" b="0" i="0" u="none" strike="noStrike" kern="1200" cap="none" spc="0" normalizeH="0" baseline="0" noProof="0" dirty="0" err="1">
                <a:ln>
                  <a:noFill/>
                </a:ln>
                <a:solidFill>
                  <a:srgbClr val="000000"/>
                </a:solidFill>
                <a:effectLst/>
                <a:uLnTx/>
                <a:uFillTx/>
                <a:latin typeface="Arial"/>
                <a:ea typeface="+mn-ea"/>
                <a:cs typeface="+mn-cs"/>
              </a:rPr>
              <a:t>obs</a:t>
            </a:r>
            <a:r>
              <a:rPr kumimoji="0" lang="en-US" sz="1600" b="0" i="0" u="none" strike="noStrike" kern="1200" cap="none" spc="0" normalizeH="0" baseline="0" noProof="0" dirty="0">
                <a:ln>
                  <a:noFill/>
                </a:ln>
                <a:solidFill>
                  <a:srgbClr val="000000"/>
                </a:solidFill>
                <a:effectLst/>
                <a:uLnTx/>
                <a:uFillTx/>
                <a:latin typeface="Arial"/>
                <a:ea typeface="+mn-ea"/>
                <a:cs typeface="+mn-cs"/>
              </a:rPr>
              <a:t> in the archive </a:t>
            </a:r>
          </a:p>
          <a:p>
            <a:pPr marL="0" marR="0" lvl="0" indent="0" algn="l" defTabSz="914400" rtl="0" eaLnBrk="0" fontAlgn="base" latinLnBrk="0" hangingPunct="0">
              <a:lnSpc>
                <a:spcPct val="100000"/>
              </a:lnSpc>
              <a:spcBef>
                <a:spcPts val="0"/>
              </a:spcBef>
              <a:spcAft>
                <a:spcPct val="0"/>
              </a:spcAft>
              <a:buClr>
                <a:srgbClr val="2D4B9B"/>
              </a:buClr>
              <a:buSzPct val="95000"/>
              <a:buNone/>
              <a:tabLst>
                <a:tab pos="273050" algn="l"/>
              </a:tabLst>
              <a:defRPr/>
            </a:pPr>
            <a:r>
              <a:rPr lang="en-US" sz="1600" dirty="0">
                <a:latin typeface="Arial"/>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“FORCE production is not a smooth road at the moment”).</a:t>
            </a:r>
          </a:p>
        </p:txBody>
      </p:sp>
      <p:sp>
        <p:nvSpPr>
          <p:cNvPr id="7" name="Inhaltsplatzhalter 3">
            <a:extLst>
              <a:ext uri="{FF2B5EF4-FFF2-40B4-BE49-F238E27FC236}">
                <a16:creationId xmlns:a16="http://schemas.microsoft.com/office/drawing/2014/main" id="{48C82B9E-80CE-4C09-BAB9-849E1B80A5B6}"/>
              </a:ext>
            </a:extLst>
          </p:cNvPr>
          <p:cNvSpPr txBox="1">
            <a:spLocks/>
          </p:cNvSpPr>
          <p:nvPr/>
        </p:nvSpPr>
        <p:spPr>
          <a:xfrm>
            <a:off x="3491880" y="843558"/>
            <a:ext cx="5328592" cy="565146"/>
          </a:xfrm>
          <a:prstGeom prst="rect">
            <a:avLst/>
          </a:prstGeom>
          <a:ln>
            <a:solidFill>
              <a:schemeClr val="bg1">
                <a:lumMod val="85000"/>
              </a:schemeClr>
            </a:solidFill>
          </a:ln>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r>
              <a:rPr lang="en-GB" sz="1600" dirty="0">
                <a:solidFill>
                  <a:srgbClr val="2D4B9B"/>
                </a:solidFill>
                <a:latin typeface="Arial"/>
              </a:rPr>
              <a:t>FORCE-C: only conventional </a:t>
            </a:r>
            <a:r>
              <a:rPr lang="en-GB" sz="1600" dirty="0" err="1">
                <a:solidFill>
                  <a:srgbClr val="2D4B9B"/>
                </a:solidFill>
                <a:latin typeface="Arial"/>
              </a:rPr>
              <a:t>obs</a:t>
            </a:r>
            <a:r>
              <a:rPr lang="en-GB" sz="1600" dirty="0">
                <a:solidFill>
                  <a:srgbClr val="2D4B9B"/>
                </a:solidFill>
                <a:latin typeface="Arial"/>
              </a:rPr>
              <a:t>, for climate applications</a:t>
            </a:r>
          </a:p>
          <a:p>
            <a:pPr marL="0" marR="0" lvl="0" indent="0" algn="l" defTabSz="914400" rtl="0" eaLnBrk="0" fontAlgn="base" latinLnBrk="0" hangingPunct="0">
              <a:lnSpc>
                <a:spcPct val="100000"/>
              </a:lnSpc>
              <a:spcBef>
                <a:spcPts val="0"/>
              </a:spcBef>
              <a:spcAft>
                <a:spcPct val="0"/>
              </a:spcAft>
              <a:buClr>
                <a:srgbClr val="2D4B9B"/>
              </a:buClr>
              <a:buSzPct val="95000"/>
              <a:buFont typeface="Wingdings" panose="05000000000000000000" pitchFamily="2" charset="2"/>
              <a:buNone/>
              <a:tabLst/>
              <a:defRPr/>
            </a:pPr>
            <a:r>
              <a:rPr lang="en-GB" sz="1600" dirty="0">
                <a:solidFill>
                  <a:srgbClr val="2D4B9B"/>
                </a:solidFill>
                <a:latin typeface="Arial"/>
              </a:rPr>
              <a:t>	  (longer periods)  </a:t>
            </a:r>
            <a:r>
              <a:rPr lang="en-GB" sz="1600" dirty="0">
                <a:latin typeface="Arial"/>
              </a:rPr>
              <a:t>(KU)</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422115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3">
            <a:extLst>
              <a:ext uri="{FF2B5EF4-FFF2-40B4-BE49-F238E27FC236}">
                <a16:creationId xmlns:a16="http://schemas.microsoft.com/office/drawing/2014/main" id="{821D2EB6-A197-41B0-98B6-FFF9B33CB99A}"/>
              </a:ext>
            </a:extLst>
          </p:cNvPr>
          <p:cNvSpPr txBox="1">
            <a:spLocks/>
          </p:cNvSpPr>
          <p:nvPr/>
        </p:nvSpPr>
        <p:spPr>
          <a:xfrm>
            <a:off x="251520" y="1203598"/>
            <a:ext cx="8784976" cy="1565419"/>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tab pos="273050" algn="l"/>
              </a:tabLst>
              <a:defRPr/>
            </a:pPr>
            <a:r>
              <a:rPr kumimoji="0" lang="en-GB" sz="1600" b="0" i="0" u="none" strike="noStrike" kern="1200" cap="none" spc="0" normalizeH="0" baseline="0" noProof="0" dirty="0">
                <a:ln>
                  <a:noFill/>
                </a:ln>
                <a:solidFill>
                  <a:srgbClr val="2D4B9B"/>
                </a:solidFill>
                <a:effectLst/>
                <a:uLnTx/>
                <a:uFillTx/>
                <a:latin typeface="Arial"/>
                <a:ea typeface="+mn-ea"/>
                <a:cs typeface="+mn-cs"/>
              </a:rPr>
              <a:t>status: </a:t>
            </a:r>
            <a:r>
              <a:rPr kumimoji="0" lang="en-US" sz="1600" b="0" i="0" u="none" strike="noStrike" kern="1200" cap="none" spc="0" normalizeH="0" baseline="0" noProof="0" dirty="0">
                <a:ln>
                  <a:noFill/>
                </a:ln>
                <a:solidFill>
                  <a:srgbClr val="2D4B9B"/>
                </a:solidFill>
                <a:effectLst/>
                <a:uLnTx/>
                <a:uFillTx/>
                <a:latin typeface="Arial"/>
                <a:ea typeface="+mn-ea"/>
                <a:cs typeface="+mn-cs"/>
              </a:rPr>
              <a:t>ongoing technical work in processing CDR/rescued observations</a:t>
            </a:r>
            <a:endParaRPr kumimoji="0" lang="en-GB" sz="1600" b="0" i="0" u="none" strike="noStrike" kern="1200" cap="none" spc="0" normalizeH="0" baseline="0" noProof="0" dirty="0">
              <a:ln>
                <a:noFill/>
              </a:ln>
              <a:solidFill>
                <a:srgbClr val="2D4B9B"/>
              </a:solidFill>
              <a:effectLst/>
              <a:uLnTx/>
              <a:uFillTx/>
              <a:latin typeface="Arial"/>
              <a:ea typeface="+mn-ea"/>
              <a:cs typeface="+mn-cs"/>
            </a:endParaRPr>
          </a:p>
          <a:p>
            <a:pPr marL="271463" marR="0" lvl="0" indent="-271463" algn="l" defTabSz="914400" rtl="0" eaLnBrk="0" fontAlgn="base" latinLnBrk="0" hangingPunct="0">
              <a:lnSpc>
                <a:spcPct val="100000"/>
              </a:lnSpc>
              <a:spcBef>
                <a:spcPts val="900"/>
              </a:spcBef>
              <a:spcAft>
                <a:spcPct val="0"/>
              </a:spcAft>
              <a:buClr>
                <a:srgbClr val="2D4B9B"/>
              </a:buClr>
              <a:buSzPct val="95000"/>
              <a:buFont typeface="Arial" panose="020B0604020202020204" pitchFamily="34" charset="0"/>
              <a:buChar char="•"/>
              <a:tabLst>
                <a:tab pos="273050" algn="l"/>
                <a:tab pos="1254125" algn="l"/>
              </a:tabLst>
              <a:defRPr/>
            </a:pPr>
            <a:r>
              <a:rPr lang="en-US" sz="1400" dirty="0">
                <a:latin typeface="Arial"/>
              </a:rPr>
              <a:t>tested</a:t>
            </a:r>
            <a:r>
              <a:rPr kumimoji="0" lang="en-US" sz="1400" b="0" i="0" u="none" strike="noStrike" kern="1200" cap="none" spc="0" normalizeH="0" baseline="0" noProof="0" dirty="0">
                <a:ln>
                  <a:noFill/>
                </a:ln>
                <a:solidFill>
                  <a:srgbClr val="000000"/>
                </a:solidFill>
                <a:effectLst/>
                <a:uLnTx/>
                <a:uFillTx/>
                <a:latin typeface="Arial"/>
                <a:ea typeface="+mn-ea"/>
                <a:cs typeface="+mn-cs"/>
              </a:rPr>
              <a:t>: 	GPSRO </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(UCAR, ROMSAF), </a:t>
            </a:r>
            <a:r>
              <a:rPr kumimoji="0" lang="en-US" sz="1400" b="0" i="0" u="none" strike="noStrike" kern="1200" cap="none" spc="0" normalizeH="0" baseline="0" noProof="0" dirty="0" err="1">
                <a:ln>
                  <a:noFill/>
                </a:ln>
                <a:solidFill>
                  <a:srgbClr val="000000"/>
                </a:solidFill>
                <a:effectLst/>
                <a:uLnTx/>
                <a:uFillTx/>
                <a:latin typeface="Arial"/>
                <a:ea typeface="+mn-ea"/>
                <a:cs typeface="+mn-cs"/>
              </a:rPr>
              <a:t>scatterometer</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(ESR, Oceansat2, </a:t>
            </a:r>
            <a:r>
              <a:rPr kumimoji="0" lang="en-US" sz="1400" b="0" i="0" u="none" strike="noStrike" kern="1200" cap="none" spc="0" normalizeH="0" baseline="0" noProof="0" dirty="0" err="1">
                <a:ln>
                  <a:noFill/>
                </a:ln>
                <a:solidFill>
                  <a:schemeClr val="bg1">
                    <a:lumMod val="50000"/>
                  </a:schemeClr>
                </a:solidFill>
                <a:effectLst/>
                <a:uLnTx/>
                <a:uFillTx/>
                <a:latin typeface="Arial"/>
                <a:ea typeface="+mn-ea"/>
                <a:cs typeface="+mn-cs"/>
              </a:rPr>
              <a:t>seawind</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a:t>
            </a:r>
          </a:p>
          <a:p>
            <a:pPr marL="271463" marR="0" lvl="0" indent="-271463" algn="l" defTabSz="914400" rtl="0" eaLnBrk="0" fontAlgn="base" latinLnBrk="0" hangingPunct="0">
              <a:lnSpc>
                <a:spcPct val="100000"/>
              </a:lnSpc>
              <a:spcBef>
                <a:spcPts val="900"/>
              </a:spcBef>
              <a:spcAft>
                <a:spcPct val="0"/>
              </a:spcAft>
              <a:buClr>
                <a:srgbClr val="2D4B9B"/>
              </a:buClr>
              <a:buSzPct val="95000"/>
              <a:buFont typeface="Arial" panose="020B0604020202020204" pitchFamily="34" charset="0"/>
              <a:buChar char="•"/>
              <a:tabLst>
                <a:tab pos="273050" algn="l"/>
                <a:tab pos="12541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ongoing: 	</a:t>
            </a:r>
            <a:r>
              <a:rPr kumimoji="0" lang="en-US" sz="1400" b="0" i="0" u="none" strike="noStrike" kern="1200" cap="none" spc="0" normalizeH="0" baseline="0" noProof="0" dirty="0" err="1">
                <a:ln>
                  <a:noFill/>
                </a:ln>
                <a:solidFill>
                  <a:srgbClr val="000000"/>
                </a:solidFill>
                <a:effectLst/>
                <a:uLnTx/>
                <a:uFillTx/>
                <a:latin typeface="Arial"/>
                <a:ea typeface="+mn-ea"/>
                <a:cs typeface="+mn-cs"/>
              </a:rPr>
              <a:t>Eumetsat</a:t>
            </a:r>
            <a:r>
              <a:rPr kumimoji="0" lang="en-US" sz="1400" b="0" i="0" u="none" strike="noStrike" kern="1200" cap="none" spc="0" normalizeH="0" baseline="0" noProof="0" dirty="0">
                <a:ln>
                  <a:noFill/>
                </a:ln>
                <a:solidFill>
                  <a:srgbClr val="000000"/>
                </a:solidFill>
                <a:effectLst/>
                <a:uLnTx/>
                <a:uFillTx/>
                <a:latin typeface="Arial"/>
                <a:ea typeface="+mn-ea"/>
                <a:cs typeface="+mn-cs"/>
              </a:rPr>
              <a:t> polar AMV </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(conversion </a:t>
            </a:r>
            <a:r>
              <a:rPr kumimoji="0" lang="en-US" sz="1400" b="0" i="0" u="none" strike="noStrike" kern="1200" cap="none" spc="0" normalizeH="0" baseline="0" noProof="0" dirty="0" err="1">
                <a:ln>
                  <a:noFill/>
                </a:ln>
                <a:solidFill>
                  <a:schemeClr val="bg1">
                    <a:lumMod val="50000"/>
                  </a:schemeClr>
                </a:solidFill>
                <a:effectLst/>
                <a:uLnTx/>
                <a:uFillTx/>
                <a:latin typeface="Arial"/>
                <a:ea typeface="+mn-ea"/>
                <a:cs typeface="+mn-cs"/>
              </a:rPr>
              <a:t>NetCDF</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 to BUFR WMO-standard)</a:t>
            </a:r>
          </a:p>
          <a:p>
            <a:pPr marL="0" marR="0" lvl="0" indent="0" algn="l" defTabSz="914400" rtl="0" eaLnBrk="0" fontAlgn="base" latinLnBrk="0" hangingPunct="0">
              <a:lnSpc>
                <a:spcPct val="100000"/>
              </a:lnSpc>
              <a:spcBef>
                <a:spcPts val="0"/>
              </a:spcBef>
              <a:spcAft>
                <a:spcPct val="0"/>
              </a:spcAft>
              <a:buClr>
                <a:srgbClr val="2D4B9B"/>
              </a:buClr>
              <a:buSzPct val="95000"/>
              <a:buNone/>
              <a:tabLst>
                <a:tab pos="273050" algn="l"/>
                <a:tab pos="12541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ERA6 rescued observations </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(rescued </a:t>
            </a:r>
            <a:r>
              <a:rPr kumimoji="0" lang="en-US" sz="1400" b="0" i="0" u="none" strike="noStrike" kern="1200" cap="none" spc="0" normalizeH="0" baseline="0" noProof="0" dirty="0" err="1">
                <a:ln>
                  <a:noFill/>
                </a:ln>
                <a:solidFill>
                  <a:schemeClr val="bg1">
                    <a:lumMod val="50000"/>
                  </a:schemeClr>
                </a:solidFill>
                <a:effectLst/>
                <a:uLnTx/>
                <a:uFillTx/>
                <a:latin typeface="Arial"/>
                <a:ea typeface="+mn-ea"/>
                <a:cs typeface="+mn-cs"/>
              </a:rPr>
              <a:t>obs</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 in BUFR-D, DA needs adaptation) </a:t>
            </a:r>
          </a:p>
          <a:p>
            <a:pPr marL="271463" marR="0" lvl="0" indent="-271463" algn="l" defTabSz="914400" rtl="0" eaLnBrk="0" fontAlgn="base" latinLnBrk="0" hangingPunct="0">
              <a:lnSpc>
                <a:spcPct val="100000"/>
              </a:lnSpc>
              <a:spcBef>
                <a:spcPts val="900"/>
              </a:spcBef>
              <a:spcAft>
                <a:spcPct val="0"/>
              </a:spcAft>
              <a:buClr>
                <a:srgbClr val="2D4B9B"/>
              </a:buClr>
              <a:buSzPct val="95000"/>
              <a:buFont typeface="Arial" panose="020B0604020202020204" pitchFamily="34" charset="0"/>
              <a:buChar char="•"/>
              <a:tabLst>
                <a:tab pos="273050"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not yet tested:  JMA AMV; </a:t>
            </a:r>
            <a:r>
              <a:rPr kumimoji="0" lang="en-US" sz="1400" b="0" i="0" u="none" strike="noStrike" kern="1200" cap="none" spc="0" normalizeH="0" baseline="0" noProof="0" dirty="0" err="1">
                <a:ln>
                  <a:noFill/>
                </a:ln>
                <a:solidFill>
                  <a:srgbClr val="000000"/>
                </a:solidFill>
                <a:effectLst/>
                <a:uLnTx/>
                <a:uFillTx/>
                <a:latin typeface="Arial"/>
                <a:ea typeface="+mn-ea"/>
                <a:cs typeface="+mn-cs"/>
              </a:rPr>
              <a:t>Eumetsat</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a:ea typeface="+mn-ea"/>
                <a:cs typeface="+mn-cs"/>
              </a:rPr>
              <a:t>geostat</a:t>
            </a:r>
            <a:r>
              <a:rPr kumimoji="0" lang="en-US" sz="1400" b="0" i="0" u="none" strike="noStrike" kern="1200" cap="none" spc="0" normalizeH="0" baseline="0" noProof="0" dirty="0">
                <a:ln>
                  <a:noFill/>
                </a:ln>
                <a:solidFill>
                  <a:srgbClr val="000000"/>
                </a:solidFill>
                <a:effectLst/>
                <a:uLnTx/>
                <a:uFillTx/>
                <a:latin typeface="Arial"/>
                <a:ea typeface="+mn-ea"/>
                <a:cs typeface="+mn-cs"/>
              </a:rPr>
              <a:t>. AMVs (MFG, MSG, </a:t>
            </a:r>
            <a:r>
              <a:rPr kumimoji="0" lang="en-US" sz="1400" b="0" i="0" u="none" strike="noStrike" kern="1200" cap="none" spc="0" normalizeH="0" baseline="0" noProof="0" dirty="0">
                <a:ln>
                  <a:noFill/>
                </a:ln>
                <a:solidFill>
                  <a:schemeClr val="bg1">
                    <a:lumMod val="50000"/>
                  </a:schemeClr>
                </a:solidFill>
                <a:effectLst/>
                <a:uLnTx/>
                <a:uFillTx/>
                <a:latin typeface="Arial"/>
                <a:ea typeface="+mn-ea"/>
                <a:cs typeface="+mn-cs"/>
              </a:rPr>
              <a:t>to be converted to BUFR)</a:t>
            </a:r>
          </a:p>
        </p:txBody>
      </p:sp>
      <p:sp>
        <p:nvSpPr>
          <p:cNvPr id="4" name="Inhaltsplatzhalter 3">
            <a:extLst>
              <a:ext uri="{FF2B5EF4-FFF2-40B4-BE49-F238E27FC236}">
                <a16:creationId xmlns:a16="http://schemas.microsoft.com/office/drawing/2014/main" id="{55A2930E-4B17-484D-A91A-E3DB43821CF2}"/>
              </a:ext>
            </a:extLst>
          </p:cNvPr>
          <p:cNvSpPr txBox="1">
            <a:spLocks/>
          </p:cNvSpPr>
          <p:nvPr/>
        </p:nvSpPr>
        <p:spPr>
          <a:xfrm>
            <a:off x="251520" y="843558"/>
            <a:ext cx="8784976" cy="318924"/>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r>
              <a:rPr lang="en-GB" sz="1600" dirty="0">
                <a:solidFill>
                  <a:srgbClr val="2D4B9B"/>
                </a:solidFill>
                <a:latin typeface="Arial"/>
              </a:rPr>
              <a:t>DREAM</a:t>
            </a:r>
            <a:r>
              <a:rPr kumimoji="0" lang="en-GB" sz="1600" b="0" i="0" u="none" strike="noStrike" kern="1200" cap="none" spc="0" normalizeH="0" baseline="0" noProof="0" dirty="0">
                <a:ln>
                  <a:noFill/>
                </a:ln>
                <a:solidFill>
                  <a:srgbClr val="2D4B9B"/>
                </a:solidFill>
                <a:effectLst/>
                <a:uLnTx/>
                <a:uFillTx/>
                <a:latin typeface="Arial"/>
                <a:ea typeface="+mn-ea"/>
                <a:cs typeface="+mn-cs"/>
              </a:rPr>
              <a:t> back-extension </a:t>
            </a:r>
            <a:r>
              <a:rPr kumimoji="0" lang="en-GB" sz="1600" b="0" i="0" u="none" strike="noStrike" kern="1200" cap="none" spc="0" normalizeH="0" baseline="0" noProof="0" dirty="0">
                <a:ln>
                  <a:noFill/>
                </a:ln>
                <a:solidFill>
                  <a:srgbClr val="000000"/>
                </a:solidFill>
                <a:effectLst/>
                <a:uLnTx/>
                <a:uFillTx/>
                <a:latin typeface="Arial"/>
                <a:ea typeface="+mn-ea"/>
                <a:cs typeface="+mn-cs"/>
              </a:rPr>
              <a:t>(global)</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Inhaltsplatzhalter 3">
            <a:extLst>
              <a:ext uri="{FF2B5EF4-FFF2-40B4-BE49-F238E27FC236}">
                <a16:creationId xmlns:a16="http://schemas.microsoft.com/office/drawing/2014/main" id="{EEDCED37-A36F-4C10-B373-3C71E7570B12}"/>
              </a:ext>
            </a:extLst>
          </p:cNvPr>
          <p:cNvSpPr txBox="1">
            <a:spLocks/>
          </p:cNvSpPr>
          <p:nvPr/>
        </p:nvSpPr>
        <p:spPr>
          <a:xfrm>
            <a:off x="251520" y="2859782"/>
            <a:ext cx="8784976" cy="1742391"/>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tab pos="273050" algn="l"/>
              </a:tabLst>
              <a:defRPr/>
            </a:pPr>
            <a:r>
              <a:rPr lang="en-GB" sz="1600" dirty="0">
                <a:solidFill>
                  <a:srgbClr val="2D4B9B"/>
                </a:solidFill>
                <a:latin typeface="Arial"/>
              </a:rPr>
              <a:t>some of the issues</a:t>
            </a:r>
            <a:endParaRPr kumimoji="0" lang="en-GB" sz="1600" b="0" i="0" u="none" strike="noStrike" kern="1200" cap="none" spc="0" normalizeH="0" baseline="0" noProof="0" dirty="0">
              <a:ln>
                <a:noFill/>
              </a:ln>
              <a:solidFill>
                <a:srgbClr val="2D4B9B"/>
              </a:solidFill>
              <a:effectLst/>
              <a:uLnTx/>
              <a:uFillTx/>
              <a:latin typeface="Arial"/>
              <a:ea typeface="+mn-ea"/>
              <a:cs typeface="+mn-cs"/>
            </a:endParaRPr>
          </a:p>
          <a:p>
            <a:pPr marL="271463" marR="0" lvl="0" indent="-271463" algn="l" defTabSz="914400" rtl="0" eaLnBrk="0" fontAlgn="base" latinLnBrk="0" hangingPunct="0">
              <a:lnSpc>
                <a:spcPct val="100000"/>
              </a:lnSpc>
              <a:spcBef>
                <a:spcPts val="900"/>
              </a:spcBef>
              <a:spcAft>
                <a:spcPct val="0"/>
              </a:spcAft>
              <a:buClr>
                <a:srgbClr val="2D4B9B"/>
              </a:buClr>
              <a:buSzPct val="95000"/>
              <a:buFont typeface="Arial" panose="020B0604020202020204" pitchFamily="34" charset="0"/>
              <a:buChar char="•"/>
              <a:tabLst>
                <a:tab pos="273050"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AMVs/SCATT: need to adapt QIs, </a:t>
            </a:r>
            <a:r>
              <a:rPr kumimoji="0" lang="en-US" sz="1400" b="0" i="0" u="none" strike="noStrike" kern="1200" cap="none" spc="0" normalizeH="0" baseline="0" noProof="0" dirty="0" err="1">
                <a:ln>
                  <a:noFill/>
                </a:ln>
                <a:solidFill>
                  <a:srgbClr val="000000"/>
                </a:solidFill>
                <a:effectLst/>
                <a:uLnTx/>
                <a:uFillTx/>
                <a:latin typeface="Arial"/>
                <a:ea typeface="+mn-ea"/>
                <a:cs typeface="+mn-cs"/>
              </a:rPr>
              <a:t>obs</a:t>
            </a:r>
            <a:r>
              <a:rPr kumimoji="0" lang="en-US" sz="1400" b="0" i="0" u="none" strike="noStrike" kern="1200" cap="none" spc="0" normalizeH="0" baseline="0" noProof="0" dirty="0">
                <a:ln>
                  <a:noFill/>
                </a:ln>
                <a:solidFill>
                  <a:srgbClr val="000000"/>
                </a:solidFill>
                <a:effectLst/>
                <a:uLnTx/>
                <a:uFillTx/>
                <a:latin typeface="Arial"/>
                <a:ea typeface="+mn-ea"/>
                <a:cs typeface="+mn-cs"/>
              </a:rPr>
              <a:t> error functions &amp; thinning based on experiments</a:t>
            </a:r>
          </a:p>
          <a:p>
            <a:pPr marL="271463" marR="0" lvl="0" indent="-271463" algn="l" defTabSz="914400" rtl="0" eaLnBrk="0" fontAlgn="base" latinLnBrk="0" hangingPunct="0">
              <a:lnSpc>
                <a:spcPct val="100000"/>
              </a:lnSpc>
              <a:spcBef>
                <a:spcPts val="900"/>
              </a:spcBef>
              <a:spcAft>
                <a:spcPct val="0"/>
              </a:spcAft>
              <a:buClr>
                <a:srgbClr val="2D4B9B"/>
              </a:buClr>
              <a:buSzPct val="95000"/>
              <a:buFont typeface="Arial" panose="020B0604020202020204" pitchFamily="34" charset="0"/>
              <a:buChar char="•"/>
              <a:tabLst>
                <a:tab pos="273050"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GPSRO: need to re-tune for UCAR </a:t>
            </a:r>
            <a:r>
              <a:rPr kumimoji="0" lang="en-US" sz="1400" b="0" i="0" u="none" strike="noStrike" kern="1200" cap="none" spc="0" normalizeH="0" baseline="0" noProof="0" dirty="0" err="1">
                <a:ln>
                  <a:noFill/>
                </a:ln>
                <a:solidFill>
                  <a:srgbClr val="000000"/>
                </a:solidFill>
                <a:effectLst/>
                <a:uLnTx/>
                <a:uFillTx/>
                <a:latin typeface="Arial"/>
                <a:ea typeface="+mn-ea"/>
                <a:cs typeface="+mn-cs"/>
              </a:rPr>
              <a:t>obs</a:t>
            </a:r>
            <a:r>
              <a:rPr kumimoji="0" lang="en-US" sz="1400" b="0" i="0" u="none" strike="noStrike" kern="1200" cap="none" spc="0" normalizeH="0" baseline="0" noProof="0" dirty="0">
                <a:ln>
                  <a:noFill/>
                </a:ln>
                <a:solidFill>
                  <a:srgbClr val="000000"/>
                </a:solidFill>
                <a:effectLst/>
                <a:uLnTx/>
                <a:uFillTx/>
                <a:latin typeface="Arial"/>
                <a:ea typeface="+mn-ea"/>
                <a:cs typeface="+mn-cs"/>
              </a:rPr>
              <a:t> that have a discontinuity at 20-21km impact height;</a:t>
            </a:r>
          </a:p>
          <a:p>
            <a:pPr marL="0" marR="0" lvl="0" indent="0" algn="l" defTabSz="914400" rtl="0" eaLnBrk="0" fontAlgn="base" latinLnBrk="0" hangingPunct="0">
              <a:lnSpc>
                <a:spcPct val="100000"/>
              </a:lnSpc>
              <a:spcBef>
                <a:spcPts val="0"/>
              </a:spcBef>
              <a:spcAft>
                <a:spcPct val="0"/>
              </a:spcAft>
              <a:buClr>
                <a:srgbClr val="2D4B9B"/>
              </a:buClr>
              <a:buSzPct val="95000"/>
              <a:buNone/>
              <a:tabLst>
                <a:tab pos="273050" algn="l"/>
              </a:tabLst>
              <a:defRPr/>
            </a:pPr>
            <a:r>
              <a:rPr lang="en-US" sz="1400" dirty="0">
                <a:latin typeface="Arial"/>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a:ln>
                  <a:noFill/>
                </a:ln>
                <a:solidFill>
                  <a:srgbClr val="2D4B9B"/>
                </a:solidFill>
                <a:effectLst/>
                <a:uLnTx/>
                <a:uFillTx/>
                <a:latin typeface="Arial"/>
                <a:ea typeface="+mn-ea"/>
                <a:cs typeface="+mn-cs"/>
              </a:rPr>
              <a:t>need complete re-tuning of DA system for the period prior to GPSRO</a:t>
            </a:r>
          </a:p>
          <a:p>
            <a:pPr marL="271463" marR="0" lvl="0" indent="-271463" algn="l" defTabSz="914400" rtl="0" eaLnBrk="0" fontAlgn="base" latinLnBrk="0" hangingPunct="0">
              <a:lnSpc>
                <a:spcPct val="100000"/>
              </a:lnSpc>
              <a:spcBef>
                <a:spcPts val="900"/>
              </a:spcBef>
              <a:spcAft>
                <a:spcPct val="0"/>
              </a:spcAft>
              <a:buClr>
                <a:srgbClr val="2D4B9B"/>
              </a:buClr>
              <a:buSzPct val="95000"/>
              <a:buFont typeface="Arial" panose="020B0604020202020204" pitchFamily="34" charset="0"/>
              <a:buChar char="•"/>
              <a:tabLst>
                <a:tab pos="273050" algn="l"/>
              </a:tabLst>
              <a:defRPr/>
            </a:pPr>
            <a:r>
              <a:rPr kumimoji="0" lang="en-US" sz="1400" b="0" i="0" u="none" strike="noStrike" kern="1200" cap="none" spc="0" normalizeH="0" baseline="0" noProof="0" dirty="0">
                <a:ln>
                  <a:noFill/>
                </a:ln>
                <a:solidFill>
                  <a:srgbClr val="2D4B9B"/>
                </a:solidFill>
                <a:effectLst/>
                <a:uLnTx/>
                <a:uFillTx/>
                <a:latin typeface="Arial"/>
                <a:ea typeface="+mn-ea"/>
                <a:cs typeface="+mn-cs"/>
              </a:rPr>
              <a:t>conventional </a:t>
            </a:r>
            <a:r>
              <a:rPr kumimoji="0" lang="en-US" sz="1400" b="0" i="0" u="none" strike="noStrike" kern="1200" cap="none" spc="0" normalizeH="0" baseline="0" noProof="0" dirty="0" err="1">
                <a:ln>
                  <a:noFill/>
                </a:ln>
                <a:solidFill>
                  <a:srgbClr val="2D4B9B"/>
                </a:solidFill>
                <a:effectLst/>
                <a:uLnTx/>
                <a:uFillTx/>
                <a:latin typeface="Arial"/>
                <a:ea typeface="+mn-ea"/>
                <a:cs typeface="+mn-cs"/>
              </a:rPr>
              <a:t>obs</a:t>
            </a:r>
            <a:r>
              <a:rPr kumimoji="0" lang="en-US" sz="1400" b="0" i="0" u="none" strike="noStrike" kern="1200" cap="none" spc="0" normalizeH="0" baseline="0" noProof="0" dirty="0">
                <a:ln>
                  <a:noFill/>
                </a:ln>
                <a:solidFill>
                  <a:srgbClr val="000000"/>
                </a:solidFill>
                <a:effectLst/>
                <a:uLnTx/>
                <a:uFillTx/>
                <a:latin typeface="Arial"/>
                <a:ea typeface="+mn-ea"/>
                <a:cs typeface="+mn-cs"/>
              </a:rPr>
              <a:t>: 	we need to blend </a:t>
            </a:r>
            <a:r>
              <a:rPr kumimoji="0" lang="en-US" sz="1400" b="0" i="0" u="none" strike="noStrike" kern="1200" cap="none" spc="0" normalizeH="0" baseline="0" noProof="0" dirty="0">
                <a:ln>
                  <a:noFill/>
                </a:ln>
                <a:solidFill>
                  <a:srgbClr val="2D4B9B"/>
                </a:solidFill>
                <a:effectLst/>
                <a:uLnTx/>
                <a:uFillTx/>
                <a:latin typeface="Arial"/>
                <a:ea typeface="+mn-ea"/>
                <a:cs typeface="+mn-cs"/>
              </a:rPr>
              <a:t>ERA6 </a:t>
            </a:r>
            <a:r>
              <a:rPr kumimoji="0" lang="en-US" sz="1400" b="0" i="0" u="none" strike="noStrike" kern="1200" cap="none" spc="0" normalizeH="0" baseline="0" noProof="0" dirty="0" err="1">
                <a:ln>
                  <a:noFill/>
                </a:ln>
                <a:solidFill>
                  <a:srgbClr val="2D4B9B"/>
                </a:solidFill>
                <a:effectLst/>
                <a:uLnTx/>
                <a:uFillTx/>
                <a:latin typeface="Arial"/>
                <a:ea typeface="+mn-ea"/>
                <a:cs typeface="+mn-cs"/>
              </a:rPr>
              <a:t>obs</a:t>
            </a:r>
            <a:r>
              <a:rPr kumimoji="0" lang="en-US" sz="1400" b="0" i="0" u="none" strike="noStrike" kern="1200" cap="none" spc="0" normalizeH="0" baseline="0" noProof="0" dirty="0">
                <a:ln>
                  <a:noFill/>
                </a:ln>
                <a:solidFill>
                  <a:srgbClr val="2D4B9B"/>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with </a:t>
            </a:r>
            <a:r>
              <a:rPr kumimoji="0" lang="en-US" sz="1400" b="0" i="0" u="none" strike="noStrike" kern="1200" cap="none" spc="0" normalizeH="0" baseline="0" noProof="0" dirty="0">
                <a:ln>
                  <a:noFill/>
                </a:ln>
                <a:solidFill>
                  <a:srgbClr val="2D4B9B"/>
                </a:solidFill>
                <a:effectLst/>
                <a:uLnTx/>
                <a:uFillTx/>
                <a:latin typeface="Arial"/>
                <a:ea typeface="+mn-ea"/>
                <a:cs typeface="+mn-cs"/>
              </a:rPr>
              <a:t>DWD </a:t>
            </a:r>
            <a:r>
              <a:rPr lang="en-US" sz="1400" dirty="0">
                <a:solidFill>
                  <a:srgbClr val="2D4B9B"/>
                </a:solidFill>
                <a:latin typeface="Arial"/>
              </a:rPr>
              <a:t>archived</a:t>
            </a:r>
            <a:r>
              <a:rPr kumimoji="0" lang="en-US" sz="1400" b="0" i="0" u="none" strike="noStrike" kern="1200" cap="none" spc="0" normalizeH="0" baseline="0" noProof="0" dirty="0">
                <a:ln>
                  <a:noFill/>
                </a:ln>
                <a:solidFill>
                  <a:srgbClr val="2D4B9B"/>
                </a:solidFill>
                <a:effectLst/>
                <a:uLnTx/>
                <a:uFillTx/>
                <a:latin typeface="Arial"/>
                <a:ea typeface="+mn-ea"/>
                <a:cs typeface="+mn-cs"/>
              </a:rPr>
              <a:t> </a:t>
            </a:r>
            <a:r>
              <a:rPr kumimoji="0" lang="en-US" sz="1400" b="0" i="0" u="none" strike="noStrike" kern="1200" cap="none" spc="0" normalizeH="0" baseline="0" noProof="0" dirty="0" err="1">
                <a:ln>
                  <a:noFill/>
                </a:ln>
                <a:solidFill>
                  <a:srgbClr val="2D4B9B"/>
                </a:solidFill>
                <a:effectLst/>
                <a:uLnTx/>
                <a:uFillTx/>
                <a:latin typeface="Arial"/>
                <a:ea typeface="+mn-ea"/>
                <a:cs typeface="+mn-cs"/>
              </a:rPr>
              <a:t>obs</a:t>
            </a:r>
            <a:r>
              <a:rPr kumimoji="0" lang="en-US" sz="1400" b="0" i="0" u="none" strike="noStrike" kern="1200" cap="none" spc="0" normalizeH="0" baseline="0" noProof="0" dirty="0">
                <a:ln>
                  <a:noFill/>
                </a:ln>
                <a:solidFill>
                  <a:srgbClr val="2D4B9B"/>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(deal w. locations mismatches),</a:t>
            </a:r>
          </a:p>
          <a:p>
            <a:pPr marL="0" marR="0" lvl="0" indent="0" algn="l" defTabSz="914400" rtl="0" eaLnBrk="0" fontAlgn="base" latinLnBrk="0" hangingPunct="0">
              <a:lnSpc>
                <a:spcPct val="100000"/>
              </a:lnSpc>
              <a:spcBef>
                <a:spcPts val="0"/>
              </a:spcBef>
              <a:spcAft>
                <a:spcPct val="0"/>
              </a:spcAft>
              <a:buClr>
                <a:srgbClr val="2D4B9B"/>
              </a:buClr>
              <a:buSzPct val="95000"/>
              <a:buNone/>
              <a:tabLst>
                <a:tab pos="273050" algn="l"/>
              </a:tabLst>
              <a:defRPr/>
            </a:pPr>
            <a:r>
              <a:rPr lang="en-US" sz="1400" dirty="0">
                <a:latin typeface="Arial"/>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and check when/how to apply bias correction of the ERA6 </a:t>
            </a:r>
            <a:r>
              <a:rPr kumimoji="0" lang="en-US" sz="1400" b="0" i="0" u="none" strike="noStrike" kern="1200" cap="none" spc="0" normalizeH="0" baseline="0" noProof="0" dirty="0" err="1">
                <a:ln>
                  <a:noFill/>
                </a:ln>
                <a:solidFill>
                  <a:srgbClr val="000000"/>
                </a:solidFill>
                <a:effectLst/>
                <a:uLnTx/>
                <a:uFillTx/>
                <a:latin typeface="Arial"/>
                <a:ea typeface="+mn-ea"/>
                <a:cs typeface="+mn-cs"/>
              </a:rPr>
              <a:t>obs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2">
            <a:extLst>
              <a:ext uri="{FF2B5EF4-FFF2-40B4-BE49-F238E27FC236}">
                <a16:creationId xmlns:a16="http://schemas.microsoft.com/office/drawing/2014/main" id="{1FACD493-2086-4109-83B3-7CE1207A0E35}"/>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WG Data Assimilation</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Re-analysis </a:t>
            </a:r>
            <a:r>
              <a:rPr kumimoji="1" lang="en-US" altLang="de-DE" sz="180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(for AI training)    </a:t>
            </a:r>
            <a:r>
              <a:rPr kumimoji="1" lang="en-US" altLang="de-DE" sz="140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(Arianna Valmassoi </a:t>
            </a:r>
            <a:r>
              <a:rPr kumimoji="1" lang="en-US" altLang="de-DE" sz="1400" i="1" u="none" strike="noStrike" kern="1200" cap="none" spc="0" normalizeH="0" baseline="0" noProof="0" dirty="0" err="1">
                <a:ln>
                  <a:noFill/>
                </a:ln>
                <a:solidFill>
                  <a:schemeClr val="bg1">
                    <a:lumMod val="50000"/>
                  </a:schemeClr>
                </a:solidFill>
                <a:effectLst/>
                <a:uLnTx/>
                <a:uFillTx/>
                <a:latin typeface="Arial" panose="020B0604020202020204" pitchFamily="34" charset="0"/>
                <a:ea typeface="+mn-ea"/>
                <a:cs typeface="+mn-cs"/>
              </a:rPr>
              <a:t>a.o.</a:t>
            </a:r>
            <a:r>
              <a:rPr kumimoji="1" lang="en-US" altLang="de-DE" sz="140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76196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3A51F60-CB95-4F3C-8089-1B9D106EBAB6}"/>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WG Data Assimilation</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Re-analysis</a:t>
            </a:r>
          </a:p>
        </p:txBody>
      </p:sp>
      <p:sp>
        <p:nvSpPr>
          <p:cNvPr id="8" name="Inhaltsplatzhalter 3">
            <a:extLst>
              <a:ext uri="{FF2B5EF4-FFF2-40B4-BE49-F238E27FC236}">
                <a16:creationId xmlns:a16="http://schemas.microsoft.com/office/drawing/2014/main" id="{821D2EB6-A197-41B0-98B6-FFF9B33CB99A}"/>
              </a:ext>
            </a:extLst>
          </p:cNvPr>
          <p:cNvSpPr txBox="1">
            <a:spLocks/>
          </p:cNvSpPr>
          <p:nvPr/>
        </p:nvSpPr>
        <p:spPr>
          <a:xfrm>
            <a:off x="251520" y="1203598"/>
            <a:ext cx="8784976" cy="2011695"/>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tab pos="273050" algn="l"/>
              </a:tabLst>
              <a:defRPr/>
            </a:pPr>
            <a:r>
              <a:rPr lang="en-US" sz="1600" dirty="0">
                <a:solidFill>
                  <a:srgbClr val="2D4B9B"/>
                </a:solidFill>
                <a:latin typeface="Arial"/>
              </a:rPr>
              <a:t>target</a:t>
            </a:r>
          </a:p>
          <a:p>
            <a:pPr marL="0" marR="0" lvl="0" indent="0" algn="l" defTabSz="914400" rtl="0" eaLnBrk="0" fontAlgn="base" latinLnBrk="0" hangingPunct="0">
              <a:lnSpc>
                <a:spcPct val="100000"/>
              </a:lnSpc>
              <a:spcBef>
                <a:spcPts val="1200"/>
              </a:spcBef>
              <a:spcAft>
                <a:spcPct val="0"/>
              </a:spcAft>
              <a:buClr>
                <a:srgbClr val="2D4B9B"/>
              </a:buClr>
              <a:buSzPct val="95000"/>
              <a:buFont typeface="Wingdings" panose="05000000000000000000" pitchFamily="2" charset="2"/>
              <a:buNone/>
              <a:tabLst>
                <a:tab pos="273050" algn="l"/>
              </a:tabLst>
              <a:defRPr/>
            </a:pPr>
            <a:r>
              <a:rPr lang="en-US" sz="1600" dirty="0">
                <a:solidFill>
                  <a:srgbClr val="2D4B9B"/>
                </a:solidFill>
                <a:latin typeface="Arial"/>
              </a:rPr>
              <a:t>•	facilitate the production of regional </a:t>
            </a:r>
            <a:r>
              <a:rPr lang="en-US" sz="1600" dirty="0" err="1">
                <a:solidFill>
                  <a:srgbClr val="2D4B9B"/>
                </a:solidFill>
                <a:latin typeface="Arial"/>
              </a:rPr>
              <a:t>reanalyses</a:t>
            </a:r>
            <a:r>
              <a:rPr lang="en-US" sz="1600" dirty="0">
                <a:solidFill>
                  <a:srgbClr val="2D4B9B"/>
                </a:solidFill>
                <a:latin typeface="Arial"/>
              </a:rPr>
              <a:t> within COSMO </a:t>
            </a:r>
          </a:p>
          <a:p>
            <a:pPr marL="0" marR="0" lvl="0" indent="0" algn="l" defTabSz="914400" rtl="0" eaLnBrk="0" fontAlgn="base" latinLnBrk="0" hangingPunct="0">
              <a:lnSpc>
                <a:spcPct val="100000"/>
              </a:lnSpc>
              <a:spcBef>
                <a:spcPts val="0"/>
              </a:spcBef>
              <a:spcAft>
                <a:spcPct val="0"/>
              </a:spcAft>
              <a:buClr>
                <a:srgbClr val="2D4B9B"/>
              </a:buClr>
              <a:buSzPct val="95000"/>
              <a:buFont typeface="Wingdings" panose="05000000000000000000" pitchFamily="2" charset="2"/>
              <a:buNone/>
              <a:tabLst>
                <a:tab pos="273050" algn="l"/>
              </a:tabLst>
              <a:defRPr/>
            </a:pPr>
            <a:r>
              <a:rPr lang="en-US" sz="1600" dirty="0">
                <a:solidFill>
                  <a:srgbClr val="2D4B9B"/>
                </a:solidFill>
                <a:latin typeface="Arial"/>
              </a:rPr>
              <a:t>	</a:t>
            </a:r>
            <a:r>
              <a:rPr lang="en-US" sz="1600" dirty="0">
                <a:latin typeface="Arial"/>
              </a:rPr>
              <a:t>and/or joint use of common regional </a:t>
            </a:r>
            <a:r>
              <a:rPr lang="en-US" sz="1600" dirty="0" err="1">
                <a:latin typeface="Arial"/>
              </a:rPr>
              <a:t>reanalyses</a:t>
            </a:r>
            <a:endParaRPr kumimoji="0" lang="en-GB" sz="1600" b="0" i="0" u="none" strike="noStrike" kern="1200" cap="none" spc="0" normalizeH="0" baseline="0" noProof="0" dirty="0">
              <a:ln>
                <a:noFill/>
              </a:ln>
              <a:effectLst/>
              <a:uLnTx/>
              <a:uFillTx/>
              <a:latin typeface="Arial"/>
              <a:ea typeface="+mn-ea"/>
              <a:cs typeface="+mn-cs"/>
            </a:endParaRP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tab pos="273050" algn="l"/>
                <a:tab pos="1254125" algn="l"/>
              </a:tabLst>
              <a:defRPr/>
            </a:pPr>
            <a:r>
              <a:rPr lang="en-US" sz="1600" dirty="0">
                <a:latin typeface="Arial"/>
              </a:rPr>
              <a:t>facilitate sharing of historical / non-GTS Obs </a:t>
            </a:r>
          </a:p>
          <a:p>
            <a:pPr marL="271463" marR="0" lvl="0" indent="-271463" algn="l" defTabSz="914400" rtl="0" eaLnBrk="0" fontAlgn="base" latinLnBrk="0" hangingPunct="0">
              <a:lnSpc>
                <a:spcPct val="100000"/>
              </a:lnSpc>
              <a:spcBef>
                <a:spcPts val="1200"/>
              </a:spcBef>
              <a:spcAft>
                <a:spcPct val="0"/>
              </a:spcAft>
              <a:buClr>
                <a:srgbClr val="2D4B9B"/>
              </a:buClr>
              <a:buSzPct val="95000"/>
              <a:buFont typeface="Arial" panose="020B0604020202020204" pitchFamily="34" charset="0"/>
              <a:buChar char="•"/>
              <a:tabLst>
                <a:tab pos="273050" algn="l"/>
                <a:tab pos="1254125" algn="l"/>
              </a:tabLst>
              <a:defRPr/>
            </a:pPr>
            <a:r>
              <a:rPr lang="en-US" sz="1600" dirty="0">
                <a:latin typeface="Arial"/>
              </a:rPr>
              <a:t>sharing knowledge  (which </a:t>
            </a:r>
            <a:r>
              <a:rPr lang="en-US" sz="1600" dirty="0" err="1">
                <a:latin typeface="Arial"/>
              </a:rPr>
              <a:t>obs</a:t>
            </a:r>
            <a:r>
              <a:rPr lang="en-US" sz="1600" dirty="0">
                <a:latin typeface="Arial"/>
              </a:rPr>
              <a:t> to use, pre-processing tools, monitoring ideas/tools, </a:t>
            </a:r>
          </a:p>
          <a:p>
            <a:pPr marL="0" marR="0" lvl="0" indent="0" algn="l" defTabSz="914400" rtl="0" eaLnBrk="0" fontAlgn="base" latinLnBrk="0" hangingPunct="0">
              <a:lnSpc>
                <a:spcPct val="100000"/>
              </a:lnSpc>
              <a:spcBef>
                <a:spcPts val="0"/>
              </a:spcBef>
              <a:spcAft>
                <a:spcPct val="0"/>
              </a:spcAft>
              <a:buClr>
                <a:srgbClr val="2D4B9B"/>
              </a:buClr>
              <a:buSzPct val="95000"/>
              <a:buNone/>
              <a:tabLst>
                <a:tab pos="273050" algn="l"/>
                <a:tab pos="1254125" algn="l"/>
              </a:tabLst>
              <a:defRPr/>
            </a:pPr>
            <a:r>
              <a:rPr lang="en-US" sz="1600" dirty="0">
                <a:latin typeface="Arial"/>
              </a:rPr>
              <a:t>			     re-ana configurations)</a:t>
            </a:r>
          </a:p>
        </p:txBody>
      </p:sp>
      <p:sp>
        <p:nvSpPr>
          <p:cNvPr id="4" name="Inhaltsplatzhalter 3">
            <a:extLst>
              <a:ext uri="{FF2B5EF4-FFF2-40B4-BE49-F238E27FC236}">
                <a16:creationId xmlns:a16="http://schemas.microsoft.com/office/drawing/2014/main" id="{55A2930E-4B17-484D-A91A-E3DB43821CF2}"/>
              </a:ext>
            </a:extLst>
          </p:cNvPr>
          <p:cNvSpPr txBox="1">
            <a:spLocks/>
          </p:cNvSpPr>
          <p:nvPr/>
        </p:nvSpPr>
        <p:spPr>
          <a:xfrm>
            <a:off x="251520" y="843558"/>
            <a:ext cx="8784976" cy="318924"/>
          </a:xfrm>
          <a:prstGeom prst="rect">
            <a:avLst/>
          </a:prstGeom>
        </p:spPr>
        <p:txBody>
          <a:bodyPr vert="horz" wrap="square" lIns="72000" tIns="36000" rIns="72000" bIns="36000" rtlCol="0">
            <a:spAutoFit/>
          </a:bodyPr>
          <a:lst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800" kern="1200" baseline="0">
                <a:solidFill>
                  <a:srgbClr val="000000"/>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None/>
              <a:tabLst/>
              <a:defRPr/>
            </a:pPr>
            <a:r>
              <a:rPr kumimoji="0" lang="en-GB" sz="1600" b="0" i="0" u="none" strike="noStrike" kern="1200" cap="none" spc="0" normalizeH="0" baseline="0" noProof="0" dirty="0">
                <a:ln>
                  <a:noFill/>
                </a:ln>
                <a:solidFill>
                  <a:srgbClr val="2D4B9B"/>
                </a:solidFill>
                <a:effectLst/>
                <a:uLnTx/>
                <a:uFillTx/>
                <a:latin typeface="Arial"/>
                <a:ea typeface="+mn-ea"/>
                <a:cs typeface="+mn-cs"/>
              </a:rPr>
              <a:t>Collaboration: first meeting in </a:t>
            </a:r>
            <a:r>
              <a:rPr kumimoji="0" lang="en-GB" sz="1600" b="0" i="0" u="none" strike="noStrike" kern="1200" cap="none" spc="0" normalizeH="0" baseline="0" noProof="0" dirty="0">
                <a:ln>
                  <a:noFill/>
                </a:ln>
                <a:solidFill>
                  <a:schemeClr val="bg1">
                    <a:lumMod val="50000"/>
                  </a:schemeClr>
                </a:solidFill>
                <a:effectLst/>
                <a:uLnTx/>
                <a:uFillTx/>
                <a:latin typeface="Arial"/>
                <a:ea typeface="+mn-ea"/>
                <a:cs typeface="+mn-cs"/>
              </a:rPr>
              <a:t>May (DWD, </a:t>
            </a:r>
            <a:r>
              <a:rPr kumimoji="0" lang="en-GB" sz="1600" b="0" i="0" u="none" strike="noStrike" kern="1200" cap="none" spc="0" normalizeH="0" baseline="0" noProof="0" dirty="0" err="1">
                <a:ln>
                  <a:noFill/>
                </a:ln>
                <a:solidFill>
                  <a:schemeClr val="bg1">
                    <a:lumMod val="50000"/>
                  </a:schemeClr>
                </a:solidFill>
                <a:effectLst/>
                <a:uLnTx/>
                <a:uFillTx/>
                <a:latin typeface="Arial"/>
                <a:ea typeface="+mn-ea"/>
                <a:cs typeface="+mn-cs"/>
              </a:rPr>
              <a:t>MeteoSwiss</a:t>
            </a:r>
            <a:r>
              <a:rPr lang="en-GB" sz="1600" dirty="0">
                <a:solidFill>
                  <a:schemeClr val="bg1">
                    <a:lumMod val="50000"/>
                  </a:schemeClr>
                </a:solidFill>
                <a:latin typeface="Arial"/>
              </a:rPr>
              <a:t>, ARPAE)</a:t>
            </a:r>
            <a:endParaRPr kumimoji="0" lang="en-GB" sz="1400" b="0"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Tree>
    <p:extLst>
      <p:ext uri="{BB962C8B-B14F-4D97-AF65-F5344CB8AC3E}">
        <p14:creationId xmlns:p14="http://schemas.microsoft.com/office/powerpoint/2010/main" val="348015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560822" y="1051139"/>
            <a:ext cx="486054"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15" name="Rectangle 2"/>
          <p:cNvSpPr>
            <a:spLocks noChangeArrowheads="1"/>
          </p:cNvSpPr>
          <p:nvPr/>
        </p:nvSpPr>
        <p:spPr bwMode="auto">
          <a:xfrm>
            <a:off x="8586936" y="4205259"/>
            <a:ext cx="378042"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IT</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7" name="Textfeld 6"/>
          <p:cNvSpPr txBox="1"/>
          <p:nvPr/>
        </p:nvSpPr>
        <p:spPr>
          <a:xfrm>
            <a:off x="245174" y="1099646"/>
            <a:ext cx="8856000" cy="3416320"/>
          </a:xfrm>
          <a:prstGeom prst="rect">
            <a:avLst/>
          </a:prstGeom>
          <a:noFill/>
        </p:spPr>
        <p:txBody>
          <a:bodyPr wrap="square" rIns="0" bIns="0" rtlCol="0">
            <a:spAutoFit/>
          </a:bodyPr>
          <a:lstStyle/>
          <a:p>
            <a:pPr marL="266700" lvl="0" indent="-266700" defTabSz="685800">
              <a:spcBef>
                <a:spcPts val="1200"/>
              </a:spcBef>
              <a:buFont typeface="Arial" panose="020B0604020202020204" pitchFamily="34" charset="0"/>
              <a:buChar char="•"/>
              <a:tabLst>
                <a:tab pos="271463" algn="l"/>
                <a:tab pos="719138" algn="l"/>
                <a:tab pos="1614488" algn="l"/>
                <a:tab pos="2333625" algn="l"/>
              </a:tabLst>
              <a:defRPr/>
            </a:pPr>
            <a:r>
              <a:rPr lang="en-US" sz="1400" dirty="0">
                <a:solidFill>
                  <a:srgbClr val="3C62D6"/>
                </a:solidFill>
                <a:sym typeface="Symbol" panose="05050102010706020507" pitchFamily="18" charset="2"/>
              </a:rPr>
              <a:t>research</a:t>
            </a:r>
            <a:r>
              <a:rPr lang="en-US" sz="1400" dirty="0">
                <a:solidFill>
                  <a:srgbClr val="000000"/>
                </a:solidFill>
                <a:sym typeface="Symbol" panose="05050102010706020507" pitchFamily="18" charset="2"/>
              </a:rPr>
              <a:t> done / ongoing </a:t>
            </a:r>
            <a:r>
              <a:rPr lang="en-US" sz="1400" dirty="0">
                <a:solidFill>
                  <a:schemeClr val="bg1">
                    <a:lumMod val="50000"/>
                  </a:schemeClr>
                </a:solidFill>
                <a:sym typeface="Symbol" panose="05050102010706020507" pitchFamily="18" charset="2"/>
              </a:rPr>
              <a:t>(beyond KENDA, not ready for use in DA)</a:t>
            </a:r>
            <a:r>
              <a:rPr lang="en-US" sz="1400" dirty="0">
                <a:solidFill>
                  <a:srgbClr val="000000"/>
                </a:solidFill>
                <a:sym typeface="Symbol" panose="05050102010706020507" pitchFamily="18" charset="2"/>
              </a:rPr>
              <a:t>: </a:t>
            </a:r>
          </a:p>
          <a:p>
            <a:pPr lvl="0" defTabSz="685800">
              <a:tabLst>
                <a:tab pos="271463" algn="l"/>
                <a:tab pos="719138" algn="l"/>
                <a:tab pos="1614488" algn="l"/>
                <a:tab pos="2333625" algn="l"/>
              </a:tabLst>
              <a:defRPr/>
            </a:pPr>
            <a:r>
              <a:rPr lang="en-US" sz="1400" dirty="0">
                <a:solidFill>
                  <a:srgbClr val="000000"/>
                </a:solidFill>
                <a:sym typeface="Symbol" panose="05050102010706020507" pitchFamily="18" charset="2"/>
              </a:rPr>
              <a:t>	TCI (targeted covariance inflation),   reflectivity texture DA,   ZDR </a:t>
            </a:r>
            <a:r>
              <a:rPr lang="en-US" sz="1400" dirty="0">
                <a:solidFill>
                  <a:schemeClr val="bg1">
                    <a:lumMod val="50000"/>
                  </a:schemeClr>
                </a:solidFill>
                <a:sym typeface="Symbol" panose="05050102010706020507" pitchFamily="18" charset="2"/>
              </a:rPr>
              <a:t>(microphysics, </a:t>
            </a:r>
            <a:r>
              <a:rPr lang="en-US" sz="1400" dirty="0" err="1">
                <a:solidFill>
                  <a:schemeClr val="bg1">
                    <a:lumMod val="50000"/>
                  </a:schemeClr>
                </a:solidFill>
                <a:sym typeface="Symbol" panose="05050102010706020507" pitchFamily="18" charset="2"/>
              </a:rPr>
              <a:t>Emvorado</a:t>
            </a:r>
            <a:r>
              <a:rPr lang="en-US" sz="1400" dirty="0">
                <a:solidFill>
                  <a:schemeClr val="bg1">
                    <a:lumMod val="50000"/>
                  </a:schemeClr>
                </a:solidFill>
                <a:sym typeface="Symbol" panose="05050102010706020507" pitchFamily="18" charset="2"/>
              </a:rPr>
              <a:t>)</a:t>
            </a:r>
            <a:endParaRPr lang="en-US" sz="1400" dirty="0">
              <a:solidFill>
                <a:srgbClr val="000000"/>
              </a:solidFill>
              <a:sym typeface="Symbol" panose="05050102010706020507" pitchFamily="18" charset="2"/>
            </a:endParaRPr>
          </a:p>
          <a:p>
            <a:pPr marL="266700" lvl="0" indent="-266700" defTabSz="685800">
              <a:spcBef>
                <a:spcPts val="1800"/>
              </a:spcBef>
              <a:buFont typeface="Arial" panose="020B0604020202020204" pitchFamily="34" charset="0"/>
              <a:buChar char="•"/>
              <a:tabLst>
                <a:tab pos="271463" algn="l"/>
                <a:tab pos="719138" algn="l"/>
                <a:tab pos="1614488" algn="l"/>
                <a:tab pos="2333625" algn="l"/>
              </a:tabLst>
              <a:defRPr/>
            </a:pPr>
            <a:r>
              <a:rPr lang="en-US" sz="1400" dirty="0">
                <a:solidFill>
                  <a:srgbClr val="3C62D6"/>
                </a:solidFill>
                <a:sym typeface="Symbol" panose="05050102010706020507" pitchFamily="18" charset="2"/>
              </a:rPr>
              <a:t>LHN</a:t>
            </a:r>
            <a:r>
              <a:rPr lang="en-US" sz="1400" dirty="0">
                <a:solidFill>
                  <a:srgbClr val="000000"/>
                </a:solidFill>
                <a:sym typeface="Symbol" panose="05050102010706020507" pitchFamily="18" charset="2"/>
              </a:rPr>
              <a:t> with the 2-moment microphysics (</a:t>
            </a:r>
            <a:r>
              <a:rPr lang="en-US" sz="1400" dirty="0" err="1">
                <a:solidFill>
                  <a:srgbClr val="000000"/>
                </a:solidFill>
                <a:sym typeface="Symbol" panose="05050102010706020507" pitchFamily="18" charset="2"/>
              </a:rPr>
              <a:t>Sinfony</a:t>
            </a:r>
            <a:r>
              <a:rPr lang="en-US" sz="1400" dirty="0">
                <a:solidFill>
                  <a:srgbClr val="000000"/>
                </a:solidFill>
                <a:sym typeface="Symbol" panose="05050102010706020507" pitchFamily="18" charset="2"/>
              </a:rPr>
              <a:t>-RUC operational):</a:t>
            </a:r>
          </a:p>
          <a:p>
            <a:pPr marL="742950" lvl="1" indent="-285750" defTabSz="685800">
              <a:spcBef>
                <a:spcPts val="600"/>
              </a:spcBef>
              <a:buFont typeface="Symbol" panose="05050102010706020507" pitchFamily="18" charset="2"/>
              <a:buChar char="-"/>
              <a:tabLst>
                <a:tab pos="271463" algn="l"/>
                <a:tab pos="719138" algn="l"/>
                <a:tab pos="1614488" algn="l"/>
                <a:tab pos="2333625" algn="l"/>
              </a:tabLst>
              <a:defRPr/>
            </a:pPr>
            <a:r>
              <a:rPr lang="en-US" sz="1400" dirty="0">
                <a:solidFill>
                  <a:srgbClr val="000000"/>
                </a:solidFill>
                <a:sym typeface="Symbol" panose="05050102010706020507" pitchFamily="18" charset="2"/>
              </a:rPr>
              <a:t>tackle underestimation of </a:t>
            </a:r>
            <a:r>
              <a:rPr lang="en-US" sz="1400" dirty="0" err="1">
                <a:solidFill>
                  <a:srgbClr val="000000"/>
                </a:solidFill>
                <a:sym typeface="Symbol" panose="05050102010706020507" pitchFamily="18" charset="2"/>
              </a:rPr>
              <a:t>precip</a:t>
            </a:r>
            <a:r>
              <a:rPr lang="en-US" sz="1400" dirty="0">
                <a:solidFill>
                  <a:srgbClr val="000000"/>
                </a:solidFill>
                <a:sym typeface="Symbol" panose="05050102010706020507" pitchFamily="18" charset="2"/>
              </a:rPr>
              <a:t> in DA cycle with LHN, spin-up, …</a:t>
            </a:r>
          </a:p>
          <a:p>
            <a:pPr marL="266700" lvl="0" indent="-266700" defTabSz="685800">
              <a:spcBef>
                <a:spcPts val="1800"/>
              </a:spcBef>
              <a:buFont typeface="Arial" panose="020B0604020202020204" pitchFamily="34" charset="0"/>
              <a:buChar char="•"/>
              <a:tabLst>
                <a:tab pos="271463" algn="l"/>
                <a:tab pos="719138" algn="l"/>
                <a:tab pos="1614488" algn="l"/>
                <a:tab pos="2333625" algn="l"/>
              </a:tabLst>
              <a:defRPr/>
            </a:pPr>
            <a:r>
              <a:rPr lang="en-US" sz="1400" dirty="0">
                <a:solidFill>
                  <a:srgbClr val="3C62D6"/>
                </a:solidFill>
                <a:sym typeface="Symbol" panose="05050102010706020507" pitchFamily="18" charset="2"/>
              </a:rPr>
              <a:t>parallel scanning of </a:t>
            </a:r>
            <a:r>
              <a:rPr lang="en-US" sz="1400" dirty="0" err="1">
                <a:solidFill>
                  <a:srgbClr val="3C62D6"/>
                </a:solidFill>
                <a:sym typeface="Symbol" panose="05050102010706020507" pitchFamily="18" charset="2"/>
              </a:rPr>
              <a:t>fof</a:t>
            </a:r>
            <a:r>
              <a:rPr lang="en-US" sz="1400" dirty="0">
                <a:solidFill>
                  <a:srgbClr val="3C62D6"/>
                </a:solidFill>
                <a:sym typeface="Symbol" panose="05050102010706020507" pitchFamily="18" charset="2"/>
              </a:rPr>
              <a:t> files implemented in LETKF  </a:t>
            </a:r>
            <a:r>
              <a:rPr lang="en-US" sz="1200" dirty="0">
                <a:solidFill>
                  <a:srgbClr val="000000"/>
                </a:solidFill>
                <a:sym typeface="Symbol" panose="05050102010706020507" pitchFamily="18" charset="2"/>
              </a:rPr>
              <a:t>(reduces cost from ((# radars/</a:t>
            </a:r>
            <a:r>
              <a:rPr lang="en-US" sz="1200" dirty="0" err="1">
                <a:solidFill>
                  <a:srgbClr val="000000"/>
                </a:solidFill>
                <a:sym typeface="Symbol" panose="05050102010706020507" pitchFamily="18" charset="2"/>
              </a:rPr>
              <a:t>fof</a:t>
            </a:r>
            <a:r>
              <a:rPr lang="en-US" sz="1200" dirty="0">
                <a:solidFill>
                  <a:srgbClr val="000000"/>
                </a:solidFill>
                <a:sym typeface="Symbol" panose="05050102010706020507" pitchFamily="18" charset="2"/>
              </a:rPr>
              <a:t>) * 2.5 s)  1 min to only 3 – 4 s)</a:t>
            </a:r>
          </a:p>
          <a:p>
            <a:pPr lvl="0" defTabSz="685800">
              <a:tabLst>
                <a:tab pos="271463" algn="l"/>
                <a:tab pos="719138" algn="l"/>
                <a:tab pos="1614488" algn="l"/>
                <a:tab pos="2333625" algn="l"/>
              </a:tabLst>
              <a:defRPr/>
            </a:pPr>
            <a:r>
              <a:rPr lang="en-US" sz="1400" dirty="0">
                <a:solidFill>
                  <a:srgbClr val="000000"/>
                </a:solidFill>
                <a:sym typeface="Symbol" panose="05050102010706020507" pitchFamily="18" charset="2"/>
              </a:rPr>
              <a:t>	  will allow to use far more European radars  </a:t>
            </a:r>
          </a:p>
          <a:p>
            <a:pPr lvl="0" defTabSz="685800">
              <a:tabLst>
                <a:tab pos="271463" algn="l"/>
                <a:tab pos="719138" algn="l"/>
                <a:tab pos="1614488" algn="l"/>
                <a:tab pos="2333625" algn="l"/>
              </a:tabLst>
              <a:defRPr/>
            </a:pPr>
            <a:r>
              <a:rPr lang="en-US" sz="1400" dirty="0">
                <a:solidFill>
                  <a:srgbClr val="000000"/>
                </a:solidFill>
                <a:sym typeface="Symbol" panose="05050102010706020507" pitchFamily="18" charset="2"/>
              </a:rPr>
              <a:t>	  Feb. 2025: use all instead of only 9 French radars </a:t>
            </a:r>
            <a:r>
              <a:rPr lang="en-US" sz="1400" dirty="0">
                <a:solidFill>
                  <a:srgbClr val="008000"/>
                </a:solidFill>
                <a:sym typeface="Symbol" panose="05050102010706020507" pitchFamily="18" charset="2"/>
              </a:rPr>
              <a:t>operationally</a:t>
            </a:r>
          </a:p>
          <a:p>
            <a:pPr marL="285750" lvl="0" indent="-285750" defTabSz="685800">
              <a:spcBef>
                <a:spcPts val="1800"/>
              </a:spcBef>
              <a:buFont typeface="Arial" panose="020B0604020202020204" pitchFamily="34" charset="0"/>
              <a:buChar char="•"/>
              <a:tabLst>
                <a:tab pos="271463" algn="l"/>
                <a:tab pos="719138" algn="l"/>
                <a:tab pos="1614488" algn="l"/>
                <a:tab pos="2333625" algn="l"/>
              </a:tabLst>
              <a:defRPr/>
            </a:pPr>
            <a:r>
              <a:rPr lang="en-US" sz="1400" dirty="0">
                <a:solidFill>
                  <a:srgbClr val="000000"/>
                </a:solidFill>
                <a:sym typeface="Symbol" panose="05050102010706020507" pitchFamily="18" charset="2"/>
              </a:rPr>
              <a:t>radars from all countries in ICON-D2 can be processed technically</a:t>
            </a:r>
          </a:p>
          <a:p>
            <a:pPr marL="285750" lvl="0" indent="-285750" defTabSz="685800">
              <a:spcBef>
                <a:spcPts val="1800"/>
              </a:spcBef>
              <a:buFont typeface="Arial" panose="020B0604020202020204" pitchFamily="34" charset="0"/>
              <a:buChar char="•"/>
              <a:tabLst>
                <a:tab pos="271463" algn="l"/>
                <a:tab pos="719138" algn="l"/>
                <a:tab pos="1614488" algn="l"/>
                <a:tab pos="2333625" algn="l"/>
              </a:tabLst>
              <a:defRPr/>
            </a:pPr>
            <a:r>
              <a:rPr lang="en-US" sz="1400" dirty="0" err="1">
                <a:solidFill>
                  <a:srgbClr val="000000"/>
                </a:solidFill>
                <a:sym typeface="Symbol" panose="05050102010706020507" pitchFamily="18" charset="2"/>
              </a:rPr>
              <a:t>Emvorado</a:t>
            </a:r>
            <a:r>
              <a:rPr lang="en-US" sz="1400" dirty="0">
                <a:solidFill>
                  <a:srgbClr val="000000"/>
                </a:solidFill>
                <a:sym typeface="Symbol" panose="05050102010706020507" pitchFamily="18" charset="2"/>
              </a:rPr>
              <a:t> (+ DACE) able to process several types of radars simultaneously with different settings  </a:t>
            </a:r>
          </a:p>
          <a:p>
            <a:pPr lvl="0" defTabSz="685800">
              <a:tabLst>
                <a:tab pos="271463" algn="l"/>
                <a:tab pos="719138" algn="l"/>
                <a:tab pos="1614488" algn="l"/>
                <a:tab pos="2333625" algn="l"/>
              </a:tabLst>
              <a:defRPr/>
            </a:pPr>
            <a:r>
              <a:rPr kumimoji="0" lang="en-US" sz="1400" b="0" i="1" u="none" strike="noStrike" kern="1200" cap="none" spc="0" normalizeH="0" baseline="0" noProof="0" dirty="0">
                <a:ln>
                  <a:noFill/>
                </a:ln>
                <a:solidFill>
                  <a:srgbClr val="000000"/>
                </a:solidFill>
                <a:effectLst/>
                <a:uLnTx/>
                <a:uFillTx/>
                <a:latin typeface="Montserrat"/>
                <a:ea typeface="+mn-ea"/>
                <a:cs typeface="+mn-cs"/>
                <a:sym typeface="Symbol" panose="05050102010706020507" pitchFamily="18" charset="2"/>
              </a:rPr>
              <a:t>	</a:t>
            </a:r>
            <a:r>
              <a:rPr kumimoji="0" lang="en-US" sz="1400" b="0" i="1" u="none" strike="noStrike" kern="1200" cap="none" spc="0" normalizeH="0" baseline="0" noProof="0" dirty="0">
                <a:ln>
                  <a:noFill/>
                </a:ln>
                <a:solidFill>
                  <a:prstClr val="white">
                    <a:lumMod val="50000"/>
                  </a:prstClr>
                </a:solidFill>
                <a:effectLst/>
                <a:uLnTx/>
                <a:uFillTx/>
                <a:latin typeface="Montserrat"/>
                <a:ea typeface="+mn-ea"/>
                <a:cs typeface="+mn-cs"/>
                <a:sym typeface="Symbol" panose="05050102010706020507" pitchFamily="18" charset="2"/>
              </a:rPr>
              <a:t>(Jana </a:t>
            </a:r>
            <a:r>
              <a:rPr kumimoji="0" lang="en-US" sz="1400" b="0" i="1" u="none" strike="noStrike" kern="1200" cap="none" spc="0" normalizeH="0" baseline="0" noProof="0" dirty="0" err="1">
                <a:ln>
                  <a:noFill/>
                </a:ln>
                <a:solidFill>
                  <a:prstClr val="white">
                    <a:lumMod val="50000"/>
                  </a:prstClr>
                </a:solidFill>
                <a:effectLst/>
                <a:uLnTx/>
                <a:uFillTx/>
                <a:latin typeface="Montserrat"/>
                <a:ea typeface="+mn-ea"/>
                <a:cs typeface="+mn-cs"/>
                <a:sym typeface="Symbol" panose="05050102010706020507" pitchFamily="18" charset="2"/>
              </a:rPr>
              <a:t>Mendrok</a:t>
            </a:r>
            <a:r>
              <a:rPr kumimoji="0" lang="en-US" sz="1400" b="0" i="1" u="none" strike="noStrike" kern="1200" cap="none" spc="0" normalizeH="0" baseline="0" noProof="0" dirty="0">
                <a:ln>
                  <a:noFill/>
                </a:ln>
                <a:solidFill>
                  <a:prstClr val="white">
                    <a:lumMod val="50000"/>
                  </a:prstClr>
                </a:solidFill>
                <a:effectLst/>
                <a:uLnTx/>
                <a:uFillTx/>
                <a:latin typeface="Montserrat"/>
                <a:ea typeface="+mn-ea"/>
                <a:cs typeface="+mn-cs"/>
                <a:sym typeface="Symbol" panose="05050102010706020507" pitchFamily="18" charset="2"/>
              </a:rPr>
              <a:t>) </a:t>
            </a:r>
            <a:endParaRPr lang="en-US" sz="1400" dirty="0">
              <a:solidFill>
                <a:srgbClr val="000000"/>
              </a:solidFill>
              <a:sym typeface="Symbol" panose="05050102010706020507" pitchFamily="18" charset="2"/>
            </a:endParaRPr>
          </a:p>
          <a:p>
            <a:pPr lvl="0" defTabSz="685800">
              <a:tabLst>
                <a:tab pos="271463" algn="l"/>
                <a:tab pos="719138" algn="l"/>
                <a:tab pos="1614488" algn="l"/>
                <a:tab pos="2333625" algn="l"/>
              </a:tabLst>
              <a:defRPr/>
            </a:pPr>
            <a:r>
              <a:rPr lang="en-US" sz="1400" dirty="0">
                <a:solidFill>
                  <a:srgbClr val="000000"/>
                </a:solidFill>
                <a:sym typeface="Symbol" panose="05050102010706020507" pitchFamily="18" charset="2"/>
              </a:rPr>
              <a:t>	   allows </a:t>
            </a:r>
            <a:r>
              <a:rPr lang="en-US" sz="1400" dirty="0">
                <a:solidFill>
                  <a:srgbClr val="3C62D6"/>
                </a:solidFill>
                <a:sym typeface="Symbol" panose="05050102010706020507" pitchFamily="18" charset="2"/>
              </a:rPr>
              <a:t>simultaneous</a:t>
            </a:r>
            <a:r>
              <a:rPr lang="en-US" sz="1400" dirty="0">
                <a:solidFill>
                  <a:srgbClr val="000000"/>
                </a:solidFill>
                <a:sym typeface="Symbol" panose="05050102010706020507" pitchFamily="18" charset="2"/>
              </a:rPr>
              <a:t> processing / DA of </a:t>
            </a:r>
            <a:r>
              <a:rPr lang="en-US" sz="1400" dirty="0">
                <a:solidFill>
                  <a:srgbClr val="3C62D6"/>
                </a:solidFill>
                <a:sym typeface="Symbol" panose="05050102010706020507" pitchFamily="18" charset="2"/>
              </a:rPr>
              <a:t>C-band and x-band volumes, cloud radar vertical profiles</a:t>
            </a:r>
          </a:p>
        </p:txBody>
      </p:sp>
      <p:sp>
        <p:nvSpPr>
          <p:cNvPr id="9" name="Rectangle 2">
            <a:extLst>
              <a:ext uri="{FF2B5EF4-FFF2-40B4-BE49-F238E27FC236}">
                <a16:creationId xmlns:a16="http://schemas.microsoft.com/office/drawing/2014/main" id="{62C8F541-BB47-4866-A077-0ECF9B04DF01}"/>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Task 2:	Observations  (surface to clouds)</a:t>
            </a:r>
          </a:p>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2.1:	</a:t>
            </a:r>
            <a:r>
              <a:rPr kumimoji="1" lang="en-US" altLang="de-DE" sz="16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3-D radar </a:t>
            </a:r>
            <a:r>
              <a:rPr kumimoji="1" lang="en-US" altLang="de-DE" sz="16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reflectivity </a:t>
            </a:r>
            <a:r>
              <a:rPr kumimoji="1" lang="en-US" altLang="de-DE" sz="16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 radial velocity</a:t>
            </a:r>
            <a:endParaRPr kumimoji="1" lang="en-US" altLang="de-DE" sz="160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
        <p:nvSpPr>
          <p:cNvPr id="8" name="Textfeld 7">
            <a:extLst>
              <a:ext uri="{FF2B5EF4-FFF2-40B4-BE49-F238E27FC236}">
                <a16:creationId xmlns:a16="http://schemas.microsoft.com/office/drawing/2014/main" id="{814E140C-2377-4A69-911E-739576C7FE44}"/>
              </a:ext>
            </a:extLst>
          </p:cNvPr>
          <p:cNvSpPr txBox="1"/>
          <p:nvPr/>
        </p:nvSpPr>
        <p:spPr>
          <a:xfrm>
            <a:off x="251520" y="771550"/>
            <a:ext cx="8791321" cy="261610"/>
          </a:xfrm>
          <a:prstGeom prst="rect">
            <a:avLst/>
          </a:prstGeom>
          <a:noFill/>
        </p:spPr>
        <p:txBody>
          <a:bodyPr wrap="square" rIns="0" bIns="0" rtlCol="0">
            <a:spAutoFit/>
          </a:bodyPr>
          <a:lstStyle/>
          <a:p>
            <a:pPr lvl="0" defTabSz="685800">
              <a:spcBef>
                <a:spcPts val="1200"/>
              </a:spcBef>
              <a:tabLst>
                <a:tab pos="271463" algn="l"/>
                <a:tab pos="719138" algn="l"/>
                <a:tab pos="1614488" algn="l"/>
                <a:tab pos="2333625" algn="l"/>
              </a:tabLst>
              <a:defRPr/>
            </a:pPr>
            <a:r>
              <a:rPr lang="en-US" sz="1400" i="1" dirty="0">
                <a:solidFill>
                  <a:schemeClr val="bg1">
                    <a:lumMod val="50000"/>
                  </a:schemeClr>
                </a:solidFill>
                <a:latin typeface="Montserrat"/>
                <a:sym typeface="Symbol" panose="05050102010706020507" pitchFamily="18" charset="2"/>
              </a:rPr>
              <a:t>Klaus Stephan, Harald </a:t>
            </a:r>
            <a:r>
              <a:rPr lang="en-US" sz="1400" i="1" dirty="0" err="1">
                <a:solidFill>
                  <a:schemeClr val="bg1">
                    <a:lumMod val="50000"/>
                  </a:schemeClr>
                </a:solidFill>
                <a:latin typeface="Montserrat"/>
                <a:sym typeface="Symbol" panose="05050102010706020507" pitchFamily="18" charset="2"/>
              </a:rPr>
              <a:t>Anlauf</a:t>
            </a:r>
            <a:r>
              <a:rPr lang="en-US" sz="1400" i="1" dirty="0">
                <a:solidFill>
                  <a:schemeClr val="bg1">
                    <a:lumMod val="50000"/>
                  </a:schemeClr>
                </a:solidFill>
                <a:latin typeface="Montserrat"/>
                <a:sym typeface="Symbol" panose="05050102010706020507" pitchFamily="18" charset="2"/>
              </a:rPr>
              <a:t>, Jana </a:t>
            </a:r>
            <a:r>
              <a:rPr lang="en-US" sz="1400" i="1" dirty="0" err="1">
                <a:solidFill>
                  <a:schemeClr val="bg1">
                    <a:lumMod val="50000"/>
                  </a:schemeClr>
                </a:solidFill>
                <a:latin typeface="Montserrat"/>
                <a:sym typeface="Symbol" panose="05050102010706020507" pitchFamily="18" charset="2"/>
              </a:rPr>
              <a:t>Mendrok</a:t>
            </a:r>
            <a:r>
              <a:rPr lang="en-US" sz="1400" i="1" dirty="0">
                <a:solidFill>
                  <a:schemeClr val="bg1">
                    <a:lumMod val="50000"/>
                  </a:schemeClr>
                </a:solidFill>
                <a:latin typeface="Montserrat"/>
                <a:sym typeface="Symbol" panose="05050102010706020507" pitchFamily="18" charset="2"/>
              </a:rPr>
              <a:t>, Klaus </a:t>
            </a:r>
            <a:r>
              <a:rPr lang="en-US" sz="1400" i="1" dirty="0" err="1">
                <a:solidFill>
                  <a:schemeClr val="bg1">
                    <a:lumMod val="50000"/>
                  </a:schemeClr>
                </a:solidFill>
                <a:latin typeface="Montserrat"/>
                <a:sym typeface="Symbol" panose="05050102010706020507" pitchFamily="18" charset="2"/>
              </a:rPr>
              <a:t>Vobig</a:t>
            </a:r>
            <a:r>
              <a:rPr lang="en-US" sz="1400" i="1" dirty="0">
                <a:solidFill>
                  <a:schemeClr val="bg1">
                    <a:lumMod val="50000"/>
                  </a:schemeClr>
                </a:solidFill>
                <a:latin typeface="Montserrat"/>
                <a:sym typeface="Symbol" panose="05050102010706020507" pitchFamily="18" charset="2"/>
              </a:rPr>
              <a:t>, Lisa Neef, Alberto de </a:t>
            </a:r>
            <a:r>
              <a:rPr lang="en-US" sz="1400" i="1" dirty="0" err="1">
                <a:solidFill>
                  <a:schemeClr val="bg1">
                    <a:lumMod val="50000"/>
                  </a:schemeClr>
                </a:solidFill>
                <a:latin typeface="Montserrat"/>
                <a:sym typeface="Symbol" panose="05050102010706020507" pitchFamily="18" charset="2"/>
              </a:rPr>
              <a:t>Lozar</a:t>
            </a:r>
            <a:r>
              <a:rPr lang="en-US" sz="1400" i="1" dirty="0">
                <a:solidFill>
                  <a:schemeClr val="bg1">
                    <a:lumMod val="50000"/>
                  </a:schemeClr>
                </a:solidFill>
                <a:latin typeface="Montserrat"/>
                <a:sym typeface="Symbol" panose="05050102010706020507" pitchFamily="18" charset="2"/>
              </a:rPr>
              <a:t>, </a:t>
            </a:r>
            <a:r>
              <a:rPr lang="en-US" sz="1400" i="1" dirty="0" err="1">
                <a:solidFill>
                  <a:schemeClr val="bg1">
                    <a:lumMod val="50000"/>
                  </a:schemeClr>
                </a:solidFill>
                <a:latin typeface="Montserrat"/>
                <a:sym typeface="Symbol" panose="05050102010706020507" pitchFamily="18" charset="2"/>
              </a:rPr>
              <a:t>Kobra</a:t>
            </a:r>
            <a:r>
              <a:rPr lang="en-US" sz="1400" i="1" dirty="0">
                <a:solidFill>
                  <a:schemeClr val="bg1">
                    <a:lumMod val="50000"/>
                  </a:schemeClr>
                </a:solidFill>
                <a:latin typeface="Montserrat"/>
                <a:sym typeface="Symbol" panose="05050102010706020507" pitchFamily="18" charset="2"/>
              </a:rPr>
              <a:t> </a:t>
            </a:r>
            <a:r>
              <a:rPr lang="en-US" sz="1400" i="1" dirty="0" err="1">
                <a:solidFill>
                  <a:schemeClr val="bg1">
                    <a:lumMod val="50000"/>
                  </a:schemeClr>
                </a:solidFill>
                <a:latin typeface="Montserrat"/>
                <a:sym typeface="Symbol" panose="05050102010706020507" pitchFamily="18" charset="2"/>
              </a:rPr>
              <a:t>Koshravian</a:t>
            </a:r>
            <a:r>
              <a:rPr lang="en-US" sz="1400" i="1" dirty="0">
                <a:solidFill>
                  <a:schemeClr val="bg1">
                    <a:lumMod val="50000"/>
                  </a:schemeClr>
                </a:solidFill>
                <a:latin typeface="Montserrat"/>
                <a:sym typeface="Symbol" panose="05050102010706020507" pitchFamily="18" charset="2"/>
              </a:rPr>
              <a:t>, </a:t>
            </a:r>
            <a:r>
              <a:rPr lang="en-US" sz="1400" i="1" dirty="0" err="1">
                <a:solidFill>
                  <a:schemeClr val="bg1">
                    <a:lumMod val="50000"/>
                  </a:schemeClr>
                </a:solidFill>
                <a:latin typeface="Montserrat"/>
                <a:sym typeface="Symbol" panose="05050102010706020507" pitchFamily="18" charset="2"/>
              </a:rPr>
              <a:t>Uli</a:t>
            </a:r>
            <a:r>
              <a:rPr lang="en-US" sz="1400" i="1" dirty="0">
                <a:solidFill>
                  <a:schemeClr val="bg1">
                    <a:lumMod val="50000"/>
                  </a:schemeClr>
                </a:solidFill>
                <a:latin typeface="Montserrat"/>
                <a:sym typeface="Symbol" panose="05050102010706020507" pitchFamily="18" charset="2"/>
              </a:rPr>
              <a:t> </a:t>
            </a:r>
            <a:r>
              <a:rPr lang="en-US" sz="1400" i="1" dirty="0" err="1">
                <a:solidFill>
                  <a:schemeClr val="bg1">
                    <a:lumMod val="50000"/>
                  </a:schemeClr>
                </a:solidFill>
                <a:latin typeface="Montserrat"/>
                <a:sym typeface="Symbol" panose="05050102010706020507" pitchFamily="18" charset="2"/>
              </a:rPr>
              <a:t>Blahak</a:t>
            </a:r>
            <a:r>
              <a:rPr lang="en-US" sz="1400" i="1" dirty="0">
                <a:solidFill>
                  <a:schemeClr val="bg1">
                    <a:lumMod val="50000"/>
                  </a:schemeClr>
                </a:solidFill>
                <a:latin typeface="Montserrat"/>
                <a:sym typeface="Symbol" panose="05050102010706020507" pitchFamily="18" charset="2"/>
              </a:rPr>
              <a:t>, …</a:t>
            </a:r>
          </a:p>
        </p:txBody>
      </p:sp>
    </p:spTree>
    <p:extLst>
      <p:ext uri="{BB962C8B-B14F-4D97-AF65-F5344CB8AC3E}">
        <p14:creationId xmlns:p14="http://schemas.microsoft.com/office/powerpoint/2010/main" val="348337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73843" y="115309"/>
            <a:ext cx="6602413"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lang="en-US" altLang="de-DE" dirty="0">
                <a:solidFill>
                  <a:srgbClr val="000000"/>
                </a:solidFill>
              </a:rPr>
              <a:t>Task 2.2:</a:t>
            </a:r>
            <a:r>
              <a:rPr lang="en-US" altLang="de-DE" dirty="0">
                <a:solidFill>
                  <a:srgbClr val="2D4B9B"/>
                </a:solidFill>
              </a:rPr>
              <a:t>	Ground-based GNSS ZTD + STD</a:t>
            </a:r>
            <a:endParaRPr kumimoji="1" lang="en-US" altLang="de-DE" sz="1800" i="0" u="none" strike="noStrike" kern="1200" cap="none" spc="0" normalizeH="0" baseline="0" noProof="0" dirty="0">
              <a:ln>
                <a:noFill/>
              </a:ln>
              <a:solidFill>
                <a:srgbClr val="2D4B9B"/>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5000"/>
              </a:lnSpc>
              <a:spcBef>
                <a:spcPts val="0"/>
              </a:spcBef>
              <a:spcAft>
                <a:spcPts val="0"/>
              </a:spcAft>
              <a:buClr>
                <a:srgbClr val="000000"/>
              </a:buClr>
              <a:buSzPts val="1700"/>
              <a:buFontTx/>
              <a:buNone/>
              <a:tabLst/>
              <a:defRPr/>
            </a:pPr>
            <a:r>
              <a:rPr kumimoji="0" lang="de-DE" sz="1400" i="1" dirty="0">
                <a:solidFill>
                  <a:srgbClr val="FFFFFF">
                    <a:lumMod val="50000"/>
                  </a:srgbClr>
                </a:solidFill>
                <a:latin typeface="Montserrat"/>
                <a:ea typeface="Montserrat"/>
                <a:cs typeface="Montserrat"/>
                <a:sym typeface="Montserrat"/>
              </a:rPr>
              <a:t>Michael Bender</a:t>
            </a:r>
            <a:r>
              <a:rPr kumimoji="0" lang="de-DE" sz="18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endParaRPr kumimoji="0" lang="de-DE" sz="1400" b="0" i="1" u="none" strike="noStrike" kern="1200" cap="none" spc="0" normalizeH="0" baseline="0" noProof="0" dirty="0">
              <a:ln>
                <a:noFill/>
              </a:ln>
              <a:solidFill>
                <a:srgbClr val="FFFFFF">
                  <a:lumMod val="50000"/>
                </a:srgbClr>
              </a:solidFill>
              <a:effectLst/>
              <a:uLnTx/>
              <a:uFillTx/>
              <a:latin typeface="Montserrat Medium"/>
              <a:ea typeface="Montserrat Medium"/>
              <a:cs typeface="Montserrat Medium"/>
              <a:sym typeface="Montserrat Medium"/>
            </a:endParaRPr>
          </a:p>
        </p:txBody>
      </p:sp>
      <p:sp>
        <p:nvSpPr>
          <p:cNvPr id="14" name="Rectangle 2"/>
          <p:cNvSpPr>
            <a:spLocks noChangeArrowheads="1"/>
          </p:cNvSpPr>
          <p:nvPr/>
        </p:nvSpPr>
        <p:spPr bwMode="auto">
          <a:xfrm>
            <a:off x="7560822" y="1051139"/>
            <a:ext cx="486054"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15" name="Rectangle 2"/>
          <p:cNvSpPr>
            <a:spLocks noChangeArrowheads="1"/>
          </p:cNvSpPr>
          <p:nvPr/>
        </p:nvSpPr>
        <p:spPr bwMode="auto">
          <a:xfrm>
            <a:off x="8586936" y="4205259"/>
            <a:ext cx="378042"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IT</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7" name="Textfeld 6"/>
          <p:cNvSpPr txBox="1"/>
          <p:nvPr/>
        </p:nvSpPr>
        <p:spPr>
          <a:xfrm>
            <a:off x="245175" y="1084307"/>
            <a:ext cx="8898825" cy="2495555"/>
          </a:xfrm>
          <a:prstGeom prst="rect">
            <a:avLst/>
          </a:prstGeom>
          <a:noFill/>
        </p:spPr>
        <p:txBody>
          <a:bodyPr wrap="square" rIns="0" bIns="0" rtlCol="0">
            <a:spAutoFit/>
          </a:bodyPr>
          <a:lstStyle/>
          <a:p>
            <a:pPr lvl="0" defTabSz="685800">
              <a:spcBef>
                <a:spcPts val="600"/>
              </a:spcBef>
              <a:tabLst>
                <a:tab pos="719138" algn="l"/>
                <a:tab pos="1614488" algn="l"/>
                <a:tab pos="2333625" algn="l"/>
              </a:tabLst>
              <a:defRPr/>
            </a:pPr>
            <a:r>
              <a:rPr lang="en-US" sz="1400" dirty="0">
                <a:solidFill>
                  <a:srgbClr val="C00000"/>
                </a:solidFill>
                <a:sym typeface="Symbol" panose="05050102010706020507" pitchFamily="18" charset="2"/>
              </a:rPr>
              <a:t>postponed</a:t>
            </a:r>
            <a:r>
              <a:rPr lang="en-US" sz="1400" dirty="0">
                <a:solidFill>
                  <a:srgbClr val="000000"/>
                </a:solidFill>
                <a:sym typeface="Symbol" panose="05050102010706020507" pitchFamily="18" charset="2"/>
              </a:rPr>
              <a:t>, due to focus on satellite implementation, then wind lidar &amp; general </a:t>
            </a:r>
            <a:r>
              <a:rPr lang="en-US" sz="1400" dirty="0" err="1">
                <a:solidFill>
                  <a:srgbClr val="000000"/>
                </a:solidFill>
                <a:sym typeface="Symbol" panose="05050102010706020507" pitchFamily="18" charset="2"/>
              </a:rPr>
              <a:t>obs</a:t>
            </a:r>
            <a:r>
              <a:rPr lang="en-US" sz="1400" dirty="0">
                <a:solidFill>
                  <a:srgbClr val="000000"/>
                </a:solidFill>
                <a:sym typeface="Symbol" panose="05050102010706020507" pitchFamily="18" charset="2"/>
              </a:rPr>
              <a:t> monitoring</a:t>
            </a:r>
          </a:p>
          <a:p>
            <a:pPr lvl="0" defTabSz="685800">
              <a:spcBef>
                <a:spcPts val="600"/>
              </a:spcBef>
              <a:tabLst>
                <a:tab pos="719138" algn="l"/>
                <a:tab pos="1614488" algn="l"/>
                <a:tab pos="2333625" algn="l"/>
              </a:tabLst>
              <a:defRPr/>
            </a:pPr>
            <a:endParaRPr lang="en-US" sz="1400" dirty="0">
              <a:solidFill>
                <a:srgbClr val="000000"/>
              </a:solidFill>
              <a:sym typeface="Symbol" panose="05050102010706020507" pitchFamily="18" charset="2"/>
            </a:endParaRPr>
          </a:p>
          <a:p>
            <a:pPr lvl="0" defTabSz="685800">
              <a:spcBef>
                <a:spcPts val="600"/>
              </a:spcBef>
              <a:tabLst>
                <a:tab pos="719138" algn="l"/>
                <a:tab pos="1614488" algn="l"/>
                <a:tab pos="2333625" algn="l"/>
              </a:tabLst>
              <a:defRPr/>
            </a:pPr>
            <a:r>
              <a:rPr lang="en-US" sz="1400" dirty="0">
                <a:solidFill>
                  <a:srgbClr val="000000"/>
                </a:solidFill>
                <a:sym typeface="Symbol" panose="05050102010706020507" pitchFamily="18" charset="2"/>
              </a:rPr>
              <a:t>  steps to </a:t>
            </a:r>
            <a:r>
              <a:rPr lang="en-US" sz="1400" dirty="0">
                <a:solidFill>
                  <a:srgbClr val="3C62D6"/>
                </a:solidFill>
                <a:sym typeface="Symbol" panose="05050102010706020507" pitchFamily="18" charset="2"/>
              </a:rPr>
              <a:t>make</a:t>
            </a:r>
            <a:r>
              <a:rPr lang="en-US" sz="1400" dirty="0">
                <a:solidFill>
                  <a:srgbClr val="000000"/>
                </a:solidFill>
                <a:sym typeface="Symbol" panose="05050102010706020507" pitchFamily="18" charset="2"/>
              </a:rPr>
              <a:t> GNSS ZTD + STD </a:t>
            </a:r>
            <a:r>
              <a:rPr lang="en-US" sz="1400" dirty="0">
                <a:solidFill>
                  <a:srgbClr val="3C62D6"/>
                </a:solidFill>
                <a:sym typeface="Symbol" panose="05050102010706020507" pitchFamily="18" charset="2"/>
              </a:rPr>
              <a:t>operational</a:t>
            </a:r>
            <a:r>
              <a:rPr lang="en-US" sz="1400" dirty="0">
                <a:solidFill>
                  <a:srgbClr val="000000"/>
                </a:solidFill>
                <a:sym typeface="Symbol" panose="05050102010706020507" pitchFamily="18" charset="2"/>
              </a:rPr>
              <a:t>:</a:t>
            </a:r>
          </a:p>
          <a:p>
            <a:pPr marL="712788" lvl="1" indent="-255588" defTabSz="685800">
              <a:spcBef>
                <a:spcPts val="1200"/>
              </a:spcBef>
              <a:buFont typeface="Symbol" panose="05050102010706020507" pitchFamily="18" charset="2"/>
              <a:buChar char="-"/>
              <a:tabLst>
                <a:tab pos="712788" algn="l"/>
                <a:tab pos="1614488" algn="l"/>
                <a:tab pos="2333625" algn="l"/>
              </a:tabLst>
              <a:defRPr/>
            </a:pPr>
            <a:r>
              <a:rPr lang="en-US" sz="1400" dirty="0">
                <a:solidFill>
                  <a:srgbClr val="000000"/>
                </a:solidFill>
                <a:sym typeface="Symbol" panose="05050102010706020507" pitchFamily="18" charset="2"/>
              </a:rPr>
              <a:t>most important: replace overall one-value for ZTD </a:t>
            </a:r>
            <a:r>
              <a:rPr lang="en-US" sz="1400" dirty="0" err="1">
                <a:solidFill>
                  <a:srgbClr val="000000"/>
                </a:solidFill>
                <a:sym typeface="Symbol" panose="05050102010706020507" pitchFamily="18" charset="2"/>
              </a:rPr>
              <a:t>obs</a:t>
            </a:r>
            <a:r>
              <a:rPr lang="en-US" sz="1400" dirty="0">
                <a:solidFill>
                  <a:srgbClr val="000000"/>
                </a:solidFill>
                <a:sym typeface="Symbol" panose="05050102010706020507" pitchFamily="18" charset="2"/>
              </a:rPr>
              <a:t> error (12 mm, scaled for STD acc. to elevation) by </a:t>
            </a:r>
            <a:r>
              <a:rPr lang="en-US" sz="1400" dirty="0">
                <a:solidFill>
                  <a:srgbClr val="3C62D6"/>
                </a:solidFill>
                <a:sym typeface="Symbol" panose="05050102010706020507" pitchFamily="18" charset="2"/>
              </a:rPr>
              <a:t>station &amp; product dependent </a:t>
            </a:r>
            <a:r>
              <a:rPr lang="en-US" sz="1400" dirty="0" err="1">
                <a:solidFill>
                  <a:srgbClr val="3C62D6"/>
                </a:solidFill>
                <a:sym typeface="Symbol" panose="05050102010706020507" pitchFamily="18" charset="2"/>
              </a:rPr>
              <a:t>obs</a:t>
            </a:r>
            <a:r>
              <a:rPr lang="en-US" sz="1400" dirty="0">
                <a:solidFill>
                  <a:srgbClr val="3C62D6"/>
                </a:solidFill>
                <a:sym typeface="Symbol" panose="05050102010706020507" pitchFamily="18" charset="2"/>
              </a:rPr>
              <a:t> error variances  </a:t>
            </a:r>
            <a:r>
              <a:rPr lang="en-US" sz="1200" dirty="0">
                <a:solidFill>
                  <a:schemeClr val="bg1">
                    <a:lumMod val="50000"/>
                  </a:schemeClr>
                </a:solidFill>
                <a:sym typeface="Symbol" panose="05050102010706020507" pitchFamily="18" charset="2"/>
              </a:rPr>
              <a:t>(as is already done for bias correction)</a:t>
            </a:r>
            <a:r>
              <a:rPr lang="en-US" sz="1400" dirty="0">
                <a:solidFill>
                  <a:srgbClr val="000000"/>
                </a:solidFill>
                <a:sym typeface="Symbol" panose="05050102010706020507" pitchFamily="18" charset="2"/>
              </a:rPr>
              <a:t>, which</a:t>
            </a:r>
          </a:p>
          <a:p>
            <a:pPr marL="1181100" lvl="2" indent="-266700" defTabSz="685800">
              <a:spcBef>
                <a:spcPts val="600"/>
              </a:spcBef>
              <a:buFont typeface="Arial" panose="020B0604020202020204" pitchFamily="34" charset="0"/>
              <a:buChar char="•"/>
              <a:tabLst>
                <a:tab pos="719138" algn="l"/>
                <a:tab pos="1614488" algn="l"/>
                <a:tab pos="2333625" algn="l"/>
              </a:tabLst>
              <a:defRPr/>
            </a:pPr>
            <a:r>
              <a:rPr lang="en-US" sz="1200" dirty="0">
                <a:solidFill>
                  <a:schemeClr val="bg1">
                    <a:lumMod val="50000"/>
                  </a:schemeClr>
                </a:solidFill>
                <a:sym typeface="Symbol" panose="05050102010706020507" pitchFamily="18" charset="2"/>
              </a:rPr>
              <a:t>based on (1) O – B, and (2) least-square error info from data producer (contained in BUFR)</a:t>
            </a:r>
          </a:p>
          <a:p>
            <a:pPr marL="1181100" lvl="2" indent="-266700" defTabSz="685800">
              <a:spcBef>
                <a:spcPts val="300"/>
              </a:spcBef>
              <a:buFont typeface="Arial" panose="020B0604020202020204" pitchFamily="34" charset="0"/>
              <a:buChar char="•"/>
              <a:tabLst>
                <a:tab pos="719138" algn="l"/>
                <a:tab pos="1614488" algn="l"/>
                <a:tab pos="2333625" algn="l"/>
              </a:tabLst>
              <a:defRPr/>
            </a:pPr>
            <a:r>
              <a:rPr lang="en-US" sz="1200" dirty="0">
                <a:solidFill>
                  <a:srgbClr val="000000"/>
                </a:solidFill>
                <a:sym typeface="Symbol" panose="05050102010706020507" pitchFamily="18" charset="2"/>
              </a:rPr>
              <a:t>can be as small as 6 mm  ( larger weight of </a:t>
            </a:r>
            <a:r>
              <a:rPr lang="en-US" sz="1200" dirty="0" err="1">
                <a:solidFill>
                  <a:srgbClr val="000000"/>
                </a:solidFill>
                <a:sym typeface="Symbol" panose="05050102010706020507" pitchFamily="18" charset="2"/>
              </a:rPr>
              <a:t>obs</a:t>
            </a:r>
            <a:r>
              <a:rPr lang="en-US" sz="1200" dirty="0">
                <a:solidFill>
                  <a:srgbClr val="000000"/>
                </a:solidFill>
                <a:sym typeface="Symbol" panose="05050102010706020507" pitchFamily="18" charset="2"/>
              </a:rPr>
              <a:t>)</a:t>
            </a:r>
          </a:p>
          <a:p>
            <a:pPr marL="1181100" lvl="2" indent="-266700" defTabSz="685800">
              <a:spcBef>
                <a:spcPts val="200"/>
              </a:spcBef>
              <a:buFont typeface="Arial" panose="020B0604020202020204" pitchFamily="34" charset="0"/>
              <a:buChar char="•"/>
              <a:tabLst>
                <a:tab pos="719138" algn="l"/>
                <a:tab pos="1614488" algn="l"/>
                <a:tab pos="2333625" algn="l"/>
              </a:tabLst>
              <a:defRPr/>
            </a:pPr>
            <a:r>
              <a:rPr lang="en-US" sz="1200" dirty="0">
                <a:solidFill>
                  <a:schemeClr val="bg1">
                    <a:lumMod val="50000"/>
                  </a:schemeClr>
                </a:solidFill>
                <a:sym typeface="Symbol" panose="05050102010706020507" pitchFamily="18" charset="2"/>
              </a:rPr>
              <a:t>have been a very important aspect at other NWP centers</a:t>
            </a:r>
          </a:p>
          <a:p>
            <a:pPr marL="712788" lvl="1" indent="-285750" defTabSz="685800">
              <a:spcBef>
                <a:spcPts val="1200"/>
              </a:spcBef>
              <a:buFont typeface="Symbol" panose="05050102010706020507" pitchFamily="18" charset="2"/>
              <a:buChar char="-"/>
              <a:tabLst>
                <a:tab pos="1614488" algn="l"/>
                <a:tab pos="2333625" algn="l"/>
              </a:tabLst>
              <a:defRPr/>
            </a:pPr>
            <a:r>
              <a:rPr lang="en-US" sz="1400" dirty="0">
                <a:solidFill>
                  <a:srgbClr val="000000"/>
                </a:solidFill>
                <a:sym typeface="Symbol" panose="05050102010706020507" pitchFamily="18" charset="2"/>
              </a:rPr>
              <a:t>tuning of vertical &amp; horizontal localization (and horizontal positioning of STD), </a:t>
            </a:r>
          </a:p>
        </p:txBody>
      </p:sp>
    </p:spTree>
    <p:extLst>
      <p:ext uri="{BB962C8B-B14F-4D97-AF65-F5344CB8AC3E}">
        <p14:creationId xmlns:p14="http://schemas.microsoft.com/office/powerpoint/2010/main" val="16904268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809BF221-D636-444C-802A-3D4021ECA905}"/>
              </a:ext>
            </a:extLst>
          </p:cNvPr>
          <p:cNvGrpSpPr/>
          <p:nvPr/>
        </p:nvGrpSpPr>
        <p:grpSpPr>
          <a:xfrm>
            <a:off x="1907704" y="2067694"/>
            <a:ext cx="7047802" cy="2580038"/>
            <a:chOff x="2195736" y="1551724"/>
            <a:chExt cx="6759770" cy="3024000"/>
          </a:xfrm>
        </p:grpSpPr>
        <p:pic>
          <p:nvPicPr>
            <p:cNvPr id="5" name="Grafik 4">
              <a:extLst>
                <a:ext uri="{FF2B5EF4-FFF2-40B4-BE49-F238E27FC236}">
                  <a16:creationId xmlns:a16="http://schemas.microsoft.com/office/drawing/2014/main" id="{57F12FD6-CAFC-41A9-8314-55D5DFEE503A}"/>
                </a:ext>
              </a:extLst>
            </p:cNvPr>
            <p:cNvPicPr>
              <a:picLocks/>
            </p:cNvPicPr>
            <p:nvPr/>
          </p:nvPicPr>
          <p:blipFill rotWithShape="1">
            <a:blip r:embed="rId2">
              <a:extLst>
                <a:ext uri="{28A0092B-C50C-407E-A947-70E740481C1C}">
                  <a14:useLocalDpi xmlns:a14="http://schemas.microsoft.com/office/drawing/2010/main" val="0"/>
                </a:ext>
              </a:extLst>
            </a:blip>
            <a:srcRect l="3819" t="13011" r="3774" b="10431"/>
            <a:stretch/>
          </p:blipFill>
          <p:spPr>
            <a:xfrm>
              <a:off x="2195736" y="1551724"/>
              <a:ext cx="6759770" cy="3024000"/>
            </a:xfrm>
            <a:prstGeom prst="rect">
              <a:avLst/>
            </a:prstGeom>
          </p:spPr>
        </p:pic>
        <p:sp>
          <p:nvSpPr>
            <p:cNvPr id="12" name="Textfeld 11">
              <a:extLst>
                <a:ext uri="{FF2B5EF4-FFF2-40B4-BE49-F238E27FC236}">
                  <a16:creationId xmlns:a16="http://schemas.microsoft.com/office/drawing/2014/main" id="{1696784D-9804-4AAD-AADF-A8D12A8BC2DB}"/>
                </a:ext>
              </a:extLst>
            </p:cNvPr>
            <p:cNvSpPr txBox="1"/>
            <p:nvPr/>
          </p:nvSpPr>
          <p:spPr>
            <a:xfrm>
              <a:off x="8244408" y="4309241"/>
              <a:ext cx="684000" cy="261610"/>
            </a:xfrm>
            <a:prstGeom prst="rect">
              <a:avLst/>
            </a:prstGeom>
            <a:noFill/>
          </p:spPr>
          <p:txBody>
            <a:bodyPr wrap="square" rIns="0" bIns="0" rtlCol="0">
              <a:spAutoFit/>
            </a:bodyPr>
            <a:lstStyle/>
            <a:p>
              <a:pPr marL="0" marR="0" lvl="0" indent="0" algn="ctr" defTabSz="685800" rtl="0" eaLnBrk="1" fontAlgn="auto" latinLnBrk="0" hangingPunct="1">
                <a:lnSpc>
                  <a:spcPct val="100000"/>
                </a:lnSpc>
                <a:spcBef>
                  <a:spcPts val="600"/>
                </a:spcBef>
                <a:spcAft>
                  <a:spcPts val="0"/>
                </a:spcAft>
                <a:buClrTx/>
                <a:buSzTx/>
                <a:buFontTx/>
                <a:buNone/>
                <a:tabLst>
                  <a:tab pos="719138" algn="l"/>
                  <a:tab pos="1614488" algn="l"/>
                  <a:tab pos="2333625" algn="l"/>
                </a:tabLst>
                <a:defRPr/>
              </a:pPr>
              <a:r>
                <a:rPr lang="en-US" sz="1400" dirty="0">
                  <a:solidFill>
                    <a:srgbClr val="000000"/>
                  </a:solidFill>
                  <a:latin typeface="Arial"/>
                  <a:sym typeface="Symbol" panose="05050102010706020507" pitchFamily="18" charset="2"/>
                </a:rPr>
                <a:t>BT [K]</a:t>
              </a:r>
              <a:endParaRPr kumimoji="0" lang="en-US" sz="1400" b="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13" name="Textfeld 12">
              <a:extLst>
                <a:ext uri="{FF2B5EF4-FFF2-40B4-BE49-F238E27FC236}">
                  <a16:creationId xmlns:a16="http://schemas.microsoft.com/office/drawing/2014/main" id="{FA1BA80E-0606-471D-BA96-B10347A57DAE}"/>
                </a:ext>
              </a:extLst>
            </p:cNvPr>
            <p:cNvSpPr txBox="1"/>
            <p:nvPr/>
          </p:nvSpPr>
          <p:spPr>
            <a:xfrm>
              <a:off x="6791738" y="3030800"/>
              <a:ext cx="792088" cy="477054"/>
            </a:xfrm>
            <a:prstGeom prst="rect">
              <a:avLst/>
            </a:prstGeom>
            <a:solidFill>
              <a:srgbClr val="EAEEFA"/>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IR WV </a:t>
              </a:r>
            </a:p>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7.3 µm</a:t>
              </a:r>
              <a:endParaRPr kumimoji="0" lang="en-US" sz="1400" b="1"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grpSp>
      <p:sp>
        <p:nvSpPr>
          <p:cNvPr id="8" name="Rectangle 2"/>
          <p:cNvSpPr>
            <a:spLocks noChangeArrowheads="1"/>
          </p:cNvSpPr>
          <p:nvPr/>
        </p:nvSpPr>
        <p:spPr bwMode="auto">
          <a:xfrm>
            <a:off x="273843" y="115309"/>
            <a:ext cx="6962453"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2.3:</a:t>
            </a:r>
            <a:r>
              <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All-sky </a:t>
            </a:r>
            <a:r>
              <a:rPr kumimoji="1" lang="en-US" altLang="de-DE"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(SEVIRI </a:t>
            </a:r>
            <a:r>
              <a:rPr kumimoji="1" lang="en-US" altLang="de-DE"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sym typeface="Symbol" panose="05050102010706020507" pitchFamily="18" charset="2"/>
              </a:rPr>
              <a:t> ) </a:t>
            </a: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sym typeface="Symbol" panose="05050102010706020507" pitchFamily="18" charset="2"/>
              </a:rPr>
              <a:t>MTG FCI </a:t>
            </a:r>
            <a:r>
              <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sym typeface="Symbol" panose="05050102010706020507" pitchFamily="18" charset="2"/>
              </a:rPr>
              <a:t>IR WV + VIS data</a:t>
            </a:r>
            <a:endPar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5000"/>
              </a:lnSpc>
              <a:spcBef>
                <a:spcPts val="0"/>
              </a:spcBef>
              <a:spcAft>
                <a:spcPts val="0"/>
              </a:spcAft>
              <a:buClr>
                <a:srgbClr val="000000"/>
              </a:buClr>
              <a:buSzPts val="1700"/>
              <a:buFontTx/>
              <a:buNone/>
              <a:tabLst/>
              <a:defRPr/>
            </a:pP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Annika Schomburg</a:t>
            </a:r>
            <a:r>
              <a:rPr kumimoji="0" lang="de-DE" sz="18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endParaRPr kumimoji="0" lang="de-DE" sz="1400" b="0" i="1" u="none" strike="noStrike" kern="1200" cap="none" spc="0" normalizeH="0" baseline="0" noProof="0" dirty="0">
              <a:ln>
                <a:noFill/>
              </a:ln>
              <a:solidFill>
                <a:srgbClr val="FFFFFF">
                  <a:lumMod val="50000"/>
                </a:srgbClr>
              </a:solidFill>
              <a:effectLst/>
              <a:uLnTx/>
              <a:uFillTx/>
              <a:latin typeface="Montserrat Medium"/>
              <a:ea typeface="Montserrat Medium"/>
              <a:cs typeface="Montserrat Medium"/>
              <a:sym typeface="Montserrat Medium"/>
            </a:endParaRPr>
          </a:p>
        </p:txBody>
      </p:sp>
      <p:sp>
        <p:nvSpPr>
          <p:cNvPr id="14" name="Rectangle 2"/>
          <p:cNvSpPr>
            <a:spLocks noChangeArrowheads="1"/>
          </p:cNvSpPr>
          <p:nvPr/>
        </p:nvSpPr>
        <p:spPr bwMode="auto">
          <a:xfrm>
            <a:off x="7560822" y="1051139"/>
            <a:ext cx="486054"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15" name="Rectangle 2"/>
          <p:cNvSpPr>
            <a:spLocks noChangeArrowheads="1"/>
          </p:cNvSpPr>
          <p:nvPr/>
        </p:nvSpPr>
        <p:spPr bwMode="auto">
          <a:xfrm>
            <a:off x="8586936" y="4205259"/>
            <a:ext cx="378042"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IT</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grpSp>
        <p:nvGrpSpPr>
          <p:cNvPr id="11" name="Gruppieren 10">
            <a:extLst>
              <a:ext uri="{FF2B5EF4-FFF2-40B4-BE49-F238E27FC236}">
                <a16:creationId xmlns:a16="http://schemas.microsoft.com/office/drawing/2014/main" id="{59F0B9B8-AB1B-42DB-9B3D-E32F43AE93F1}"/>
              </a:ext>
            </a:extLst>
          </p:cNvPr>
          <p:cNvGrpSpPr/>
          <p:nvPr/>
        </p:nvGrpSpPr>
        <p:grpSpPr>
          <a:xfrm>
            <a:off x="84186" y="957698"/>
            <a:ext cx="5279902" cy="2982204"/>
            <a:chOff x="84186" y="986573"/>
            <a:chExt cx="5279902" cy="2982204"/>
          </a:xfrm>
        </p:grpSpPr>
        <p:pic>
          <p:nvPicPr>
            <p:cNvPr id="3" name="Grafik 2">
              <a:extLst>
                <a:ext uri="{FF2B5EF4-FFF2-40B4-BE49-F238E27FC236}">
                  <a16:creationId xmlns:a16="http://schemas.microsoft.com/office/drawing/2014/main" id="{7815DBB0-5BBB-46B3-9131-2AAA30F99FCA}"/>
                </a:ext>
              </a:extLst>
            </p:cNvPr>
            <p:cNvPicPr>
              <a:picLocks/>
            </p:cNvPicPr>
            <p:nvPr/>
          </p:nvPicPr>
          <p:blipFill rotWithShape="1">
            <a:blip r:embed="rId3">
              <a:extLst>
                <a:ext uri="{28A0092B-C50C-407E-A947-70E740481C1C}">
                  <a14:useLocalDpi xmlns:a14="http://schemas.microsoft.com/office/drawing/2010/main" val="0"/>
                </a:ext>
              </a:extLst>
            </a:blip>
            <a:srcRect t="13011" r="3764" b="10431"/>
            <a:stretch/>
          </p:blipFill>
          <p:spPr>
            <a:xfrm>
              <a:off x="84186" y="986573"/>
              <a:ext cx="5279902" cy="2982204"/>
            </a:xfrm>
            <a:prstGeom prst="rect">
              <a:avLst/>
            </a:prstGeom>
          </p:spPr>
        </p:pic>
        <p:sp>
          <p:nvSpPr>
            <p:cNvPr id="16" name="Textfeld 15">
              <a:extLst>
                <a:ext uri="{FF2B5EF4-FFF2-40B4-BE49-F238E27FC236}">
                  <a16:creationId xmlns:a16="http://schemas.microsoft.com/office/drawing/2014/main" id="{BD84FB43-3279-42C9-B7D4-71A6D140D9BD}"/>
                </a:ext>
              </a:extLst>
            </p:cNvPr>
            <p:cNvSpPr txBox="1"/>
            <p:nvPr/>
          </p:nvSpPr>
          <p:spPr>
            <a:xfrm>
              <a:off x="1799692" y="1077892"/>
              <a:ext cx="792088" cy="251795"/>
            </a:xfrm>
            <a:prstGeom prst="rect">
              <a:avLst/>
            </a:prstGeom>
            <a:solidFill>
              <a:srgbClr val="EAEEFA"/>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Aft>
                  <a:spcPts val="0"/>
                </a:spcAft>
                <a:buClrTx/>
                <a:buSzTx/>
                <a:buFontTx/>
                <a:buNone/>
                <a:tabLst>
                  <a:tab pos="719138" algn="l"/>
                  <a:tab pos="1614488" algn="l"/>
                  <a:tab pos="2333625" algn="l"/>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VIS</a:t>
              </a:r>
              <a:endParaRPr kumimoji="0" lang="en-US" sz="1400" b="1"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17" name="Textfeld 16">
              <a:extLst>
                <a:ext uri="{FF2B5EF4-FFF2-40B4-BE49-F238E27FC236}">
                  <a16:creationId xmlns:a16="http://schemas.microsoft.com/office/drawing/2014/main" id="{9D7501D7-4022-42DA-B5B0-B19A51E1B505}"/>
                </a:ext>
              </a:extLst>
            </p:cNvPr>
            <p:cNvSpPr txBox="1"/>
            <p:nvPr/>
          </p:nvSpPr>
          <p:spPr>
            <a:xfrm>
              <a:off x="3612146" y="3507854"/>
              <a:ext cx="1008112" cy="261610"/>
            </a:xfrm>
            <a:prstGeom prst="rect">
              <a:avLst/>
            </a:prstGeom>
            <a:noFill/>
          </p:spPr>
          <p:txBody>
            <a:bodyPr wrap="square" rIns="0" bIns="0" rtlCol="0">
              <a:spAutoFit/>
            </a:bodyPr>
            <a:lstStyle/>
            <a:p>
              <a:pPr marL="0" marR="0" lvl="0" indent="0" algn="ctr" defTabSz="685800" rtl="0" eaLnBrk="1" fontAlgn="auto" latinLnBrk="0" hangingPunct="1">
                <a:lnSpc>
                  <a:spcPct val="100000"/>
                </a:lnSpc>
                <a:spcBef>
                  <a:spcPts val="600"/>
                </a:spcBef>
                <a:spcAft>
                  <a:spcPts val="0"/>
                </a:spcAft>
                <a:buClrTx/>
                <a:buSzTx/>
                <a:buFontTx/>
                <a:buNone/>
                <a:tabLst>
                  <a:tab pos="719138" algn="l"/>
                  <a:tab pos="1614488" algn="l"/>
                  <a:tab pos="2333625" algn="l"/>
                </a:tabLst>
                <a:defRPr/>
              </a:pPr>
              <a:r>
                <a:rPr lang="en-US" sz="1400" dirty="0">
                  <a:solidFill>
                    <a:srgbClr val="000000"/>
                  </a:solidFill>
                  <a:latin typeface="Arial"/>
                  <a:sym typeface="Symbol" panose="05050102010706020507" pitchFamily="18" charset="2"/>
                </a:rPr>
                <a:t>reflectance</a:t>
              </a:r>
              <a:endParaRPr kumimoji="0" lang="en-US" sz="1400" b="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grpSp>
      <p:sp>
        <p:nvSpPr>
          <p:cNvPr id="18" name="Textfeld 17">
            <a:extLst>
              <a:ext uri="{FF2B5EF4-FFF2-40B4-BE49-F238E27FC236}">
                <a16:creationId xmlns:a16="http://schemas.microsoft.com/office/drawing/2014/main" id="{5ECC58AA-CDDB-47A1-87A6-3BFB93EB2C11}"/>
              </a:ext>
            </a:extLst>
          </p:cNvPr>
          <p:cNvSpPr txBox="1"/>
          <p:nvPr/>
        </p:nvSpPr>
        <p:spPr>
          <a:xfrm>
            <a:off x="5285735" y="987574"/>
            <a:ext cx="3606745" cy="261610"/>
          </a:xfrm>
          <a:prstGeom prst="rect">
            <a:avLst/>
          </a:prstGeom>
          <a:noFill/>
        </p:spPr>
        <p:txBody>
          <a:bodyPr wrap="square" rIns="0" bIns="0" rtlCol="0">
            <a:spAutoFit/>
          </a:bodyPr>
          <a:lstStyle/>
          <a:p>
            <a:pPr marL="742950" marR="0" lvl="1" indent="-285750" algn="l" defTabSz="685800" rtl="0" eaLnBrk="1" fontAlgn="auto" latinLnBrk="0" hangingPunct="1">
              <a:lnSpc>
                <a:spcPct val="100000"/>
              </a:lnSpc>
              <a:spcBef>
                <a:spcPts val="300"/>
              </a:spcBef>
              <a:spcAft>
                <a:spcPts val="0"/>
              </a:spcAft>
              <a:buClrTx/>
              <a:buSzTx/>
              <a:buFont typeface="Symbol" panose="05050102010706020507" pitchFamily="18" charset="2"/>
              <a:buChar char="®"/>
              <a:tabLst>
                <a:tab pos="719138" algn="l"/>
                <a:tab pos="1614488" algn="l"/>
                <a:tab pos="2333625" algn="l"/>
              </a:tabLst>
              <a:defRPr/>
            </a:pPr>
            <a:r>
              <a:rPr kumimoji="0" lang="en-US" sz="1400" b="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rPr>
              <a:t>FCI has larger biases than SEVIRI</a:t>
            </a:r>
          </a:p>
        </p:txBody>
      </p:sp>
      <p:sp>
        <p:nvSpPr>
          <p:cNvPr id="19" name="Textfeld 18">
            <a:extLst>
              <a:ext uri="{FF2B5EF4-FFF2-40B4-BE49-F238E27FC236}">
                <a16:creationId xmlns:a16="http://schemas.microsoft.com/office/drawing/2014/main" id="{4F9C8C57-386A-4886-80D2-281F9ACEC3F8}"/>
              </a:ext>
            </a:extLst>
          </p:cNvPr>
          <p:cNvSpPr txBox="1"/>
          <p:nvPr/>
        </p:nvSpPr>
        <p:spPr>
          <a:xfrm>
            <a:off x="3635896" y="1734076"/>
            <a:ext cx="2975377" cy="261610"/>
          </a:xfrm>
          <a:prstGeom prst="rect">
            <a:avLst/>
          </a:prstGeom>
          <a:noFill/>
        </p:spPr>
        <p:txBody>
          <a:bodyPr wrap="square"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719138" algn="l"/>
                <a:tab pos="1614488" algn="l"/>
                <a:tab pos="2333625" algn="l"/>
              </a:tabLst>
              <a:defRPr/>
            </a:pPr>
            <a:r>
              <a:rPr lang="en-US" sz="1400" dirty="0">
                <a:solidFill>
                  <a:srgbClr val="000000"/>
                </a:solidFill>
                <a:latin typeface="Arial"/>
                <a:sym typeface="Symbol" panose="05050102010706020507" pitchFamily="18" charset="2"/>
              </a:rPr>
              <a:t>10</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 </a:t>
            </a:r>
            <a:r>
              <a:rPr lang="en-US" sz="1400" dirty="0">
                <a:solidFill>
                  <a:srgbClr val="000000"/>
                </a:solidFill>
                <a:latin typeface="Arial"/>
                <a:sym typeface="Symbol" panose="05050102010706020507" pitchFamily="18" charset="2"/>
              </a:rPr>
              <a:t>31</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Oct. 2024  (FCI passive)</a:t>
            </a:r>
            <a:endParaRPr kumimoji="0" lang="en-US" sz="1400" b="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20" name="Textfeld 19">
            <a:extLst>
              <a:ext uri="{FF2B5EF4-FFF2-40B4-BE49-F238E27FC236}">
                <a16:creationId xmlns:a16="http://schemas.microsoft.com/office/drawing/2014/main" id="{84EFC9DF-DF65-4888-8FD8-87E8D48B5C8C}"/>
              </a:ext>
            </a:extLst>
          </p:cNvPr>
          <p:cNvSpPr txBox="1"/>
          <p:nvPr/>
        </p:nvSpPr>
        <p:spPr>
          <a:xfrm>
            <a:off x="245175" y="683717"/>
            <a:ext cx="8791321" cy="261610"/>
          </a:xfrm>
          <a:prstGeom prst="rect">
            <a:avLst/>
          </a:prstGeom>
          <a:noFill/>
        </p:spPr>
        <p:txBody>
          <a:bodyPr wrap="square" rIns="0" bIns="0" rtlCol="0">
            <a:spAutoFit/>
          </a:bodyPr>
          <a:lstStyle/>
          <a:p>
            <a:pPr marL="266700" lvl="0" indent="-266700" defTabSz="685800">
              <a:spcBef>
                <a:spcPts val="600"/>
              </a:spcBef>
              <a:buFont typeface="Arial" panose="020B0604020202020204" pitchFamily="34" charset="0"/>
              <a:buChar char="•"/>
              <a:tabLst>
                <a:tab pos="719138" algn="l"/>
                <a:tab pos="1614488" algn="l"/>
                <a:tab pos="2333625" algn="l"/>
              </a:tabLst>
              <a:defRPr/>
            </a:pPr>
            <a:r>
              <a:rPr lang="en-US" sz="1400" dirty="0">
                <a:solidFill>
                  <a:srgbClr val="3C62D6"/>
                </a:solidFill>
                <a:sym typeface="Symbol" panose="05050102010706020507" pitchFamily="18" charset="2"/>
              </a:rPr>
              <a:t>monitoring</a:t>
            </a:r>
            <a:r>
              <a:rPr lang="en-US" sz="1400" dirty="0">
                <a:solidFill>
                  <a:srgbClr val="000000"/>
                </a:solidFill>
                <a:sym typeface="Symbol" panose="05050102010706020507" pitchFamily="18" charset="2"/>
              </a:rPr>
              <a:t>:  comparison to SEVIRI:   2D images, time series of RMSE + bias, histograms</a:t>
            </a:r>
          </a:p>
        </p:txBody>
      </p:sp>
    </p:spTree>
    <p:extLst>
      <p:ext uri="{BB962C8B-B14F-4D97-AF65-F5344CB8AC3E}">
        <p14:creationId xmlns:p14="http://schemas.microsoft.com/office/powerpoint/2010/main" val="349917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D4048BF-1F5E-4B2A-921F-571273144BD1}"/>
              </a:ext>
            </a:extLst>
          </p:cNvPr>
          <p:cNvPicPr>
            <a:picLocks noChangeAspect="1"/>
          </p:cNvPicPr>
          <p:nvPr/>
        </p:nvPicPr>
        <p:blipFill rotWithShape="1">
          <a:blip r:embed="rId2">
            <a:extLst>
              <a:ext uri="{28A0092B-C50C-407E-A947-70E740481C1C}">
                <a14:useLocalDpi xmlns:a14="http://schemas.microsoft.com/office/drawing/2010/main" val="0"/>
              </a:ext>
            </a:extLst>
          </a:blip>
          <a:srcRect l="81909" t="15424" r="1949" b="37331"/>
          <a:stretch/>
        </p:blipFill>
        <p:spPr>
          <a:xfrm>
            <a:off x="5904576" y="1491774"/>
            <a:ext cx="1043688" cy="1296000"/>
          </a:xfrm>
          <a:prstGeom prst="rect">
            <a:avLst/>
          </a:prstGeom>
        </p:spPr>
      </p:pic>
      <p:sp>
        <p:nvSpPr>
          <p:cNvPr id="8" name="Rectangle 2"/>
          <p:cNvSpPr>
            <a:spLocks noChangeArrowheads="1"/>
          </p:cNvSpPr>
          <p:nvPr/>
        </p:nvSpPr>
        <p:spPr bwMode="auto">
          <a:xfrm>
            <a:off x="273843" y="115309"/>
            <a:ext cx="6962453"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2.3:</a:t>
            </a:r>
            <a:r>
              <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All-sky </a:t>
            </a:r>
            <a:r>
              <a:rPr kumimoji="1" lang="en-US" altLang="de-DE"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(SEVIRI </a:t>
            </a:r>
            <a:r>
              <a:rPr kumimoji="1" lang="en-US" altLang="de-DE"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sym typeface="Symbol" panose="05050102010706020507" pitchFamily="18" charset="2"/>
              </a:rPr>
              <a:t> ) </a:t>
            </a: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sym typeface="Symbol" panose="05050102010706020507" pitchFamily="18" charset="2"/>
              </a:rPr>
              <a:t>MTG FCI </a:t>
            </a:r>
            <a:r>
              <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sym typeface="Symbol" panose="05050102010706020507" pitchFamily="18" charset="2"/>
              </a:rPr>
              <a:t>IR WV + VIS data</a:t>
            </a:r>
            <a:endPar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5000"/>
              </a:lnSpc>
              <a:spcBef>
                <a:spcPts val="0"/>
              </a:spcBef>
              <a:spcAft>
                <a:spcPts val="0"/>
              </a:spcAft>
              <a:buClr>
                <a:srgbClr val="000000"/>
              </a:buClr>
              <a:buSzPts val="1700"/>
              <a:buFontTx/>
              <a:buNone/>
              <a:tabLst/>
              <a:defRPr/>
            </a:pP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Annika Schomburg </a:t>
            </a:r>
            <a:r>
              <a:rPr kumimoji="0" lang="de-DE" sz="18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endParaRPr kumimoji="0" lang="de-DE" sz="1400" b="0" i="1" u="none" strike="noStrike" kern="1200" cap="none" spc="0" normalizeH="0" baseline="0" noProof="0" dirty="0">
              <a:ln>
                <a:noFill/>
              </a:ln>
              <a:solidFill>
                <a:srgbClr val="FFFFFF">
                  <a:lumMod val="50000"/>
                </a:srgbClr>
              </a:solidFill>
              <a:effectLst/>
              <a:uLnTx/>
              <a:uFillTx/>
              <a:latin typeface="Montserrat Medium"/>
              <a:ea typeface="Montserrat Medium"/>
              <a:cs typeface="Montserrat Medium"/>
              <a:sym typeface="Montserrat Medium"/>
            </a:endParaRPr>
          </a:p>
        </p:txBody>
      </p:sp>
      <p:sp>
        <p:nvSpPr>
          <p:cNvPr id="14" name="Rectangle 2"/>
          <p:cNvSpPr>
            <a:spLocks noChangeArrowheads="1"/>
          </p:cNvSpPr>
          <p:nvPr/>
        </p:nvSpPr>
        <p:spPr bwMode="auto">
          <a:xfrm>
            <a:off x="7560822" y="1051139"/>
            <a:ext cx="486054"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DE</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15" name="Rectangle 2"/>
          <p:cNvSpPr>
            <a:spLocks noChangeArrowheads="1"/>
          </p:cNvSpPr>
          <p:nvPr/>
        </p:nvSpPr>
        <p:spPr bwMode="auto">
          <a:xfrm>
            <a:off x="8586936" y="4205259"/>
            <a:ext cx="378042"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IT</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9" name="Textfeld 8">
            <a:extLst>
              <a:ext uri="{FF2B5EF4-FFF2-40B4-BE49-F238E27FC236}">
                <a16:creationId xmlns:a16="http://schemas.microsoft.com/office/drawing/2014/main" id="{28D1EA49-6EE7-486F-BCE0-F2FF7935252B}"/>
              </a:ext>
            </a:extLst>
          </p:cNvPr>
          <p:cNvSpPr txBox="1"/>
          <p:nvPr/>
        </p:nvSpPr>
        <p:spPr>
          <a:xfrm>
            <a:off x="251520" y="870560"/>
            <a:ext cx="8791321" cy="477054"/>
          </a:xfrm>
          <a:prstGeom prst="rect">
            <a:avLst/>
          </a:prstGeom>
          <a:noFill/>
        </p:spPr>
        <p:txBody>
          <a:bodyPr wrap="square" rIns="0" bIns="0" rtlCol="0">
            <a:spAutoFit/>
          </a:bodyPr>
          <a:lstStyle/>
          <a:p>
            <a:pPr marL="285750" marR="0" lvl="0" indent="-285750" algn="l" defTabSz="685800" rtl="0" eaLnBrk="1" fontAlgn="auto" latinLnBrk="0" hangingPunct="1">
              <a:lnSpc>
                <a:spcPct val="100000"/>
              </a:lnSpc>
              <a:spcBef>
                <a:spcPts val="300"/>
              </a:spcBef>
              <a:spcAft>
                <a:spcPts val="0"/>
              </a:spcAft>
              <a:buClrTx/>
              <a:buSzTx/>
              <a:buFont typeface="Arial" panose="020B0604020202020204" pitchFamily="34" charset="0"/>
              <a:buChar char="•"/>
              <a:tabLst>
                <a:tab pos="273050" algn="l"/>
                <a:tab pos="719138" algn="l"/>
                <a:tab pos="1614488" algn="l"/>
                <a:tab pos="2333625" algn="l"/>
              </a:tabLst>
              <a:defRPr/>
            </a:pPr>
            <a:r>
              <a:rPr kumimoji="0" lang="en-US"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clear-sky screening for bias correction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by symmetric cloud impact check:  </a:t>
            </a:r>
            <a:r>
              <a:rPr kumimoji="0" lang="en-US"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FG</a:t>
            </a:r>
            <a:r>
              <a:rPr kumimoji="0" lang="en-US" sz="1400" b="0" i="0" u="none" strike="noStrike" kern="1200" cap="none" spc="0" normalizeH="0" baseline="-25000" noProof="0" dirty="0" err="1">
                <a:ln>
                  <a:noFill/>
                </a:ln>
                <a:solidFill>
                  <a:srgbClr val="000000"/>
                </a:solidFill>
                <a:effectLst/>
                <a:uLnTx/>
                <a:uFillTx/>
                <a:latin typeface="Arial"/>
                <a:ea typeface="+mn-ea"/>
                <a:cs typeface="+mn-cs"/>
                <a:sym typeface="Symbol" panose="05050102010706020507" pitchFamily="18" charset="2"/>
              </a:rPr>
              <a:t>all</a:t>
            </a:r>
            <a:r>
              <a:rPr kumimoji="0" lang="en-US" sz="1400" b="0" i="0" u="none" strike="noStrike" kern="1200" cap="none" spc="0" normalizeH="0" baseline="-25000" noProof="0" dirty="0">
                <a:ln>
                  <a:noFill/>
                </a:ln>
                <a:solidFill>
                  <a:srgbClr val="000000"/>
                </a:solidFill>
                <a:effectLst/>
                <a:uLnTx/>
                <a:uFillTx/>
                <a:latin typeface="Arial"/>
                <a:ea typeface="+mn-ea"/>
                <a:cs typeface="+mn-cs"/>
                <a:sym typeface="Symbol" panose="05050102010706020507" pitchFamily="18" charset="2"/>
              </a:rPr>
              <a:t>-sky</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 </a:t>
            </a:r>
            <a:r>
              <a:rPr kumimoji="0" lang="en-US"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FG</a:t>
            </a:r>
            <a:r>
              <a:rPr kumimoji="0" lang="en-US" sz="1400" b="0" i="0" u="none" strike="noStrike" kern="1200" cap="none" spc="0" normalizeH="0" baseline="-25000" noProof="0" dirty="0" err="1">
                <a:ln>
                  <a:noFill/>
                </a:ln>
                <a:solidFill>
                  <a:srgbClr val="000000"/>
                </a:solidFill>
                <a:effectLst/>
                <a:uLnTx/>
                <a:uFillTx/>
                <a:latin typeface="Arial"/>
                <a:ea typeface="+mn-ea"/>
                <a:cs typeface="+mn-cs"/>
                <a:sym typeface="Symbol" panose="05050102010706020507" pitchFamily="18" charset="2"/>
              </a:rPr>
              <a:t>clear</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 Obs – </a:t>
            </a:r>
            <a:r>
              <a:rPr kumimoji="0" lang="en-US"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FG</a:t>
            </a:r>
            <a:r>
              <a:rPr kumimoji="0" lang="en-US" sz="1400" b="0" i="0" u="none" strike="noStrike" kern="1200" cap="none" spc="0" normalizeH="0" baseline="-25000" noProof="0" dirty="0" err="1">
                <a:ln>
                  <a:noFill/>
                </a:ln>
                <a:solidFill>
                  <a:srgbClr val="000000"/>
                </a:solidFill>
                <a:effectLst/>
                <a:uLnTx/>
                <a:uFillTx/>
                <a:latin typeface="Arial"/>
                <a:ea typeface="+mn-ea"/>
                <a:cs typeface="+mn-cs"/>
                <a:sym typeface="Symbol" panose="05050102010706020507" pitchFamily="18" charset="2"/>
              </a:rPr>
              <a:t>clear</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(for SEVIRI also: NWC-SAF cloud mask):  </a:t>
            </a:r>
            <a:r>
              <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sym typeface="Symbol" panose="05050102010706020507" pitchFamily="18" charset="2"/>
              </a:rPr>
              <a:t>implementation, tuning, evaluation  </a:t>
            </a:r>
            <a:r>
              <a:rPr kumimoji="0" lang="en-US" sz="1200" b="0" i="1" u="none" strike="noStrike" kern="1200" cap="none" spc="0" normalizeH="0" baseline="0" noProof="0" dirty="0">
                <a:ln>
                  <a:noFill/>
                </a:ln>
                <a:solidFill>
                  <a:prstClr val="white">
                    <a:lumMod val="50000"/>
                  </a:prstClr>
                </a:solidFill>
                <a:effectLst/>
                <a:uLnTx/>
                <a:uFillTx/>
                <a:latin typeface="Arial"/>
                <a:ea typeface="+mn-ea"/>
                <a:cs typeface="+mn-cs"/>
                <a:sym typeface="Symbol" panose="05050102010706020507" pitchFamily="18" charset="2"/>
              </a:rPr>
              <a:t>(by Mahdiyeh Mousavi)</a:t>
            </a:r>
          </a:p>
        </p:txBody>
      </p:sp>
      <p:pic>
        <p:nvPicPr>
          <p:cNvPr id="5" name="Grafik 4">
            <a:extLst>
              <a:ext uri="{FF2B5EF4-FFF2-40B4-BE49-F238E27FC236}">
                <a16:creationId xmlns:a16="http://schemas.microsoft.com/office/drawing/2014/main" id="{E9AC95D1-F2BF-46C2-AE6F-401FB3A94F5C}"/>
              </a:ext>
            </a:extLst>
          </p:cNvPr>
          <p:cNvPicPr>
            <a:picLocks/>
          </p:cNvPicPr>
          <p:nvPr/>
        </p:nvPicPr>
        <p:blipFill rotWithShape="1">
          <a:blip r:embed="rId2">
            <a:extLst>
              <a:ext uri="{28A0092B-C50C-407E-A947-70E740481C1C}">
                <a14:useLocalDpi xmlns:a14="http://schemas.microsoft.com/office/drawing/2010/main" val="0"/>
              </a:ext>
            </a:extLst>
          </a:blip>
          <a:srcRect l="-1" t="14112" r="28150" b="37330"/>
          <a:stretch/>
        </p:blipFill>
        <p:spPr>
          <a:xfrm>
            <a:off x="2555776" y="1548830"/>
            <a:ext cx="3384376" cy="1332000"/>
          </a:xfrm>
          <a:prstGeom prst="rect">
            <a:avLst/>
          </a:prstGeom>
        </p:spPr>
      </p:pic>
      <p:sp>
        <p:nvSpPr>
          <p:cNvPr id="17" name="Textfeld 16">
            <a:extLst>
              <a:ext uri="{FF2B5EF4-FFF2-40B4-BE49-F238E27FC236}">
                <a16:creationId xmlns:a16="http://schemas.microsoft.com/office/drawing/2014/main" id="{E268656A-11FE-4677-9B43-B0D183EF297C}"/>
              </a:ext>
            </a:extLst>
          </p:cNvPr>
          <p:cNvSpPr txBox="1"/>
          <p:nvPr/>
        </p:nvSpPr>
        <p:spPr>
          <a:xfrm>
            <a:off x="3422081" y="2092606"/>
            <a:ext cx="2086023" cy="251795"/>
          </a:xfrm>
          <a:prstGeom prst="rect">
            <a:avLst/>
          </a:prstGeom>
          <a:solidFill>
            <a:srgbClr val="EAEEFA"/>
          </a:solidFill>
          <a:ln>
            <a:solidFill>
              <a:schemeClr val="bg1">
                <a:lumMod val="85000"/>
              </a:schemeClr>
            </a:solidFill>
          </a:ln>
        </p:spPr>
        <p:txBody>
          <a:bodyPr wrap="square" lIns="36000" tIns="3600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719138" algn="l"/>
                <a:tab pos="1614488" algn="l"/>
                <a:tab pos="2333625" algn="l"/>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uncorrected </a:t>
            </a:r>
            <a:r>
              <a:rPr kumimoji="0" lang="en-US" sz="1400" b="1"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obs</a:t>
            </a:r>
            <a:endParaRPr kumimoji="0" lang="en-US" sz="1400" b="1"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12" name="Textfeld 11">
            <a:extLst>
              <a:ext uri="{FF2B5EF4-FFF2-40B4-BE49-F238E27FC236}">
                <a16:creationId xmlns:a16="http://schemas.microsoft.com/office/drawing/2014/main" id="{7981E0BD-AE05-490E-A1E6-1F6A9F266132}"/>
              </a:ext>
            </a:extLst>
          </p:cNvPr>
          <p:cNvSpPr txBox="1"/>
          <p:nvPr/>
        </p:nvSpPr>
        <p:spPr>
          <a:xfrm>
            <a:off x="2771800" y="2844974"/>
            <a:ext cx="4176464" cy="230832"/>
          </a:xfrm>
          <a:prstGeom prst="rect">
            <a:avLst/>
          </a:prstGeom>
          <a:noFill/>
        </p:spPr>
        <p:txBody>
          <a:bodyPr wrap="square"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719138" algn="l"/>
                <a:tab pos="1614488" algn="l"/>
                <a:tab pos="2333625" algn="l"/>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time series 8 – 28 Oct. 2024 (passive FCI monitoring exp.)</a:t>
            </a:r>
            <a:endParaRPr kumimoji="0" lang="en-US" sz="1200" b="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endParaRPr>
          </a:p>
        </p:txBody>
      </p:sp>
      <p:sp>
        <p:nvSpPr>
          <p:cNvPr id="19" name="Textfeld 18">
            <a:extLst>
              <a:ext uri="{FF2B5EF4-FFF2-40B4-BE49-F238E27FC236}">
                <a16:creationId xmlns:a16="http://schemas.microsoft.com/office/drawing/2014/main" id="{6F6B53ED-EA0E-4A67-A12C-860874621968}"/>
              </a:ext>
            </a:extLst>
          </p:cNvPr>
          <p:cNvSpPr txBox="1"/>
          <p:nvPr/>
        </p:nvSpPr>
        <p:spPr>
          <a:xfrm>
            <a:off x="251520" y="3410148"/>
            <a:ext cx="8424936" cy="961802"/>
          </a:xfrm>
          <a:prstGeom prst="rect">
            <a:avLst/>
          </a:prstGeom>
          <a:noFill/>
        </p:spPr>
        <p:txBody>
          <a:bodyPr wrap="square" rIns="0" bIns="0" rtlCol="0">
            <a:spAutoFit/>
          </a:bodyPr>
          <a:lstStyle/>
          <a:p>
            <a:pPr marR="0" lvl="0" algn="l" defTabSz="685800" rtl="0" eaLnBrk="1" fontAlgn="auto" latinLnBrk="0" hangingPunct="1">
              <a:lnSpc>
                <a:spcPct val="100000"/>
              </a:lnSpc>
              <a:spcBef>
                <a:spcPts val="600"/>
              </a:spcBef>
              <a:spcAft>
                <a:spcPts val="0"/>
              </a:spcAft>
              <a:buClrTx/>
              <a:buSzTx/>
              <a:tabLst>
                <a:tab pos="273050" algn="l"/>
                <a:tab pos="534988" algn="l"/>
                <a:tab pos="1614488" algn="l"/>
                <a:tab pos="2333625" algn="l"/>
              </a:tabLst>
              <a:defRPr/>
            </a:pPr>
            <a:r>
              <a:rPr kumimoji="0" lang="en-US"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bias (</a:t>
            </a:r>
            <a:r>
              <a:rPr lang="en-US" sz="1400" dirty="0" err="1">
                <a:solidFill>
                  <a:srgbClr val="000000"/>
                </a:solidFill>
                <a:latin typeface="Arial"/>
                <a:sym typeface="Symbol" panose="05050102010706020507" pitchFamily="18" charset="2"/>
              </a:rPr>
              <a:t>Obs</a:t>
            </a:r>
            <a:r>
              <a:rPr lang="en-US" sz="1400" baseline="-25000" dirty="0" err="1">
                <a:solidFill>
                  <a:srgbClr val="000000"/>
                </a:solidFill>
                <a:latin typeface="Arial"/>
                <a:sym typeface="Symbol" panose="05050102010706020507" pitchFamily="18" charset="2"/>
              </a:rPr>
              <a:t>orig</a:t>
            </a:r>
            <a:r>
              <a:rPr lang="en-US" sz="1400" dirty="0">
                <a:solidFill>
                  <a:srgbClr val="000000"/>
                </a:solidFill>
                <a:latin typeface="Arial"/>
                <a:sym typeface="Symbol" panose="05050102010706020507" pitchFamily="18" charset="2"/>
              </a:rPr>
              <a:t> – FG) and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(Obs</a:t>
            </a:r>
            <a:r>
              <a:rPr lang="en-US" sz="1400" baseline="-25000" dirty="0" err="1">
                <a:solidFill>
                  <a:srgbClr val="000000"/>
                </a:solidFill>
                <a:latin typeface="Arial"/>
                <a:sym typeface="Symbol" panose="05050102010706020507" pitchFamily="18" charset="2"/>
              </a:rPr>
              <a:t>bcor</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 FG) found </a:t>
            </a:r>
            <a:r>
              <a:rPr lang="en-US" sz="1400" dirty="0">
                <a:solidFill>
                  <a:srgbClr val="000000"/>
                </a:solidFill>
                <a:latin typeface="Arial"/>
                <a:sym typeface="Symbol" panose="05050102010706020507" pitchFamily="18" charset="2"/>
              </a:rPr>
              <a:t>sensitive to symmetric</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a:t>
            </a:r>
            <a:r>
              <a:rPr lang="en-US" sz="1400" dirty="0">
                <a:solidFill>
                  <a:srgbClr val="000000"/>
                </a:solidFill>
                <a:latin typeface="Arial"/>
                <a:sym typeface="Symbol" panose="05050102010706020507" pitchFamily="18" charset="2"/>
              </a:rPr>
              <a:t>cloud check in experiment, </a:t>
            </a:r>
          </a:p>
          <a:p>
            <a:pPr marR="0" lvl="0" algn="l" defTabSz="685800" rtl="0" eaLnBrk="1" fontAlgn="auto" latinLnBrk="0" hangingPunct="1">
              <a:lnSpc>
                <a:spcPct val="100000"/>
              </a:lnSpc>
              <a:spcBef>
                <a:spcPts val="300"/>
              </a:spcBef>
              <a:spcAft>
                <a:spcPts val="0"/>
              </a:spcAft>
              <a:buClrTx/>
              <a:buSzTx/>
              <a:tabLst>
                <a:tab pos="273050" algn="l"/>
                <a:tab pos="534988" algn="l"/>
                <a:tab pos="1614488" algn="l"/>
                <a:tab pos="2333625" algn="l"/>
              </a:tabLst>
              <a:defRPr/>
            </a:pPr>
            <a:r>
              <a:rPr lang="en-US" sz="1400" dirty="0">
                <a:solidFill>
                  <a:srgbClr val="3C62D6"/>
                </a:solidFill>
                <a:latin typeface="Arial"/>
                <a:sym typeface="Symbol" panose="05050102010706020507" pitchFamily="18" charset="2"/>
              </a:rPr>
              <a:t>		</a:t>
            </a:r>
            <a:r>
              <a:rPr lang="en-US" sz="1400" dirty="0">
                <a:solidFill>
                  <a:srgbClr val="000000"/>
                </a:solidFill>
                <a:latin typeface="Arial"/>
                <a:sym typeface="Symbol" panose="05050102010706020507" pitchFamily="18" charset="2"/>
              </a:rPr>
              <a:t>|</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Obs – </a:t>
            </a:r>
            <a:r>
              <a:rPr kumimoji="0" lang="en-US" sz="1400" b="0" i="0" u="none" strike="noStrike" kern="1200" cap="none" spc="0" normalizeH="0" baseline="0" noProof="0" dirty="0" err="1">
                <a:ln>
                  <a:noFill/>
                </a:ln>
                <a:solidFill>
                  <a:srgbClr val="000000"/>
                </a:solidFill>
                <a:effectLst/>
                <a:uLnTx/>
                <a:uFillTx/>
                <a:latin typeface="Arial"/>
                <a:ea typeface="+mn-ea"/>
                <a:cs typeface="+mn-cs"/>
                <a:sym typeface="Symbol" panose="05050102010706020507" pitchFamily="18" charset="2"/>
              </a:rPr>
              <a:t>FG</a:t>
            </a:r>
            <a:r>
              <a:rPr kumimoji="0" lang="en-US" sz="1400" b="0" i="0" u="none" strike="noStrike" kern="1200" cap="none" spc="0" normalizeH="0" baseline="-25000" noProof="0" dirty="0" err="1">
                <a:ln>
                  <a:noFill/>
                </a:ln>
                <a:solidFill>
                  <a:srgbClr val="000000"/>
                </a:solidFill>
                <a:effectLst/>
                <a:uLnTx/>
                <a:uFillTx/>
                <a:latin typeface="Arial"/>
                <a:ea typeface="+mn-ea"/>
                <a:cs typeface="+mn-cs"/>
                <a:sym typeface="Symbol" panose="05050102010706020507" pitchFamily="18" charset="2"/>
              </a:rPr>
              <a:t>clear</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 &lt; threshold implies FG check!</a:t>
            </a:r>
          </a:p>
          <a:p>
            <a:pPr marR="0" lvl="0" algn="l" defTabSz="685800" rtl="0" eaLnBrk="1" fontAlgn="auto" latinLnBrk="0" hangingPunct="1">
              <a:lnSpc>
                <a:spcPct val="100000"/>
              </a:lnSpc>
              <a:spcBef>
                <a:spcPts val="1800"/>
              </a:spcBef>
              <a:spcAft>
                <a:spcPts val="0"/>
              </a:spcAft>
              <a:buClrTx/>
              <a:buSzTx/>
              <a:tabLst>
                <a:tab pos="273050" algn="l"/>
                <a:tab pos="534988" algn="l"/>
                <a:tab pos="1614488" algn="l"/>
                <a:tab pos="2333625" algn="l"/>
              </a:tabLst>
              <a:defRPr/>
            </a:pPr>
            <a:r>
              <a:rPr lang="en-US" sz="1400" dirty="0">
                <a:solidFill>
                  <a:srgbClr val="000000"/>
                </a:solidFill>
                <a:latin typeface="Arial"/>
                <a:sym typeface="Symbol" panose="05050102010706020507" pitchFamily="18" charset="2"/>
              </a:rPr>
              <a:t>		this needs to be replaced by </a:t>
            </a:r>
            <a:r>
              <a:rPr lang="en-US" sz="1400" dirty="0">
                <a:solidFill>
                  <a:srgbClr val="3C62D6"/>
                </a:solidFill>
                <a:latin typeface="Arial"/>
                <a:sym typeface="Symbol" panose="05050102010706020507" pitchFamily="18" charset="2"/>
              </a:rPr>
              <a:t>NWC-SAF cloud mask </a:t>
            </a:r>
            <a:r>
              <a:rPr kumimoji="0" lang="en-US" sz="1400" b="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for </a:t>
            </a:r>
            <a:r>
              <a:rPr kumimoji="0" lang="en-US" sz="1400" b="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clear-sky</a:t>
            </a:r>
            <a:r>
              <a:rPr kumimoji="0" lang="en-US" sz="1400" b="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screening (for QC &amp; BC)</a:t>
            </a:r>
          </a:p>
        </p:txBody>
      </p:sp>
    </p:spTree>
    <p:extLst>
      <p:ext uri="{BB962C8B-B14F-4D97-AF65-F5344CB8AC3E}">
        <p14:creationId xmlns:p14="http://schemas.microsoft.com/office/powerpoint/2010/main" val="14700399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73843" y="115309"/>
            <a:ext cx="6962453"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tab pos="1076325" algn="l"/>
              </a:tabLst>
              <a:defRPr/>
            </a:pPr>
            <a:r>
              <a:rPr kumimoji="1" lang="en-US" alt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2.3:</a:t>
            </a:r>
            <a:r>
              <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	All-sky </a:t>
            </a:r>
            <a:r>
              <a:rPr kumimoji="1" lang="en-US" altLang="de-DE"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(SEVIRI </a:t>
            </a:r>
            <a:r>
              <a:rPr kumimoji="1" lang="en-US" altLang="de-DE"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sym typeface="Symbol" panose="05050102010706020507" pitchFamily="18" charset="2"/>
              </a:rPr>
              <a:t> ) </a:t>
            </a:r>
            <a:r>
              <a:rPr kumimoji="1" lang="en-US" altLang="de-DE" sz="1800" b="1" i="0" u="none" strike="noStrike" kern="1200" cap="none" spc="0" normalizeH="0" baseline="0" noProof="0" dirty="0">
                <a:ln>
                  <a:noFill/>
                </a:ln>
                <a:solidFill>
                  <a:srgbClr val="2D4B9B"/>
                </a:solidFill>
                <a:effectLst/>
                <a:uLnTx/>
                <a:uFillTx/>
                <a:latin typeface="Arial" panose="020B0604020202020204" pitchFamily="34" charset="0"/>
                <a:ea typeface="+mn-ea"/>
                <a:cs typeface="+mn-cs"/>
                <a:sym typeface="Symbol" panose="05050102010706020507" pitchFamily="18" charset="2"/>
              </a:rPr>
              <a:t>MTG FCI </a:t>
            </a:r>
            <a:r>
              <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sym typeface="Symbol" panose="05050102010706020507" pitchFamily="18" charset="2"/>
              </a:rPr>
              <a:t>IR WV + VIS data</a:t>
            </a:r>
            <a:endParaRPr kumimoji="1" lang="en-US" altLang="de-DE" sz="18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5000"/>
              </a:lnSpc>
              <a:spcBef>
                <a:spcPts val="0"/>
              </a:spcBef>
              <a:spcAft>
                <a:spcPts val="0"/>
              </a:spcAft>
              <a:buClr>
                <a:srgbClr val="000000"/>
              </a:buClr>
              <a:buSzPts val="1700"/>
              <a:buFontTx/>
              <a:buNone/>
              <a:tabLst/>
              <a:defRPr/>
            </a:pP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Annika Schomburg </a:t>
            </a:r>
            <a:r>
              <a:rPr kumimoji="0" lang="de-DE" sz="18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r>
              <a:rPr kumimoji="0" lang="de-DE" sz="1400" b="0" i="1" u="none" strike="noStrike" kern="1200" cap="none" spc="0" normalizeH="0" baseline="0" noProof="0" dirty="0">
                <a:ln>
                  <a:noFill/>
                </a:ln>
                <a:solidFill>
                  <a:srgbClr val="FFFFFF">
                    <a:lumMod val="50000"/>
                  </a:srgbClr>
                </a:solidFill>
                <a:effectLst/>
                <a:uLnTx/>
                <a:uFillTx/>
                <a:latin typeface="Montserrat"/>
                <a:ea typeface="Montserrat"/>
                <a:cs typeface="Montserrat"/>
                <a:sym typeface="Montserrat"/>
              </a:rPr>
              <a:t> </a:t>
            </a:r>
            <a:endParaRPr kumimoji="0" lang="de-DE" sz="1400" b="0" i="1" u="none" strike="noStrike" kern="1200" cap="none" spc="0" normalizeH="0" baseline="0" noProof="0" dirty="0">
              <a:ln>
                <a:noFill/>
              </a:ln>
              <a:solidFill>
                <a:srgbClr val="FFFFFF">
                  <a:lumMod val="50000"/>
                </a:srgbClr>
              </a:solidFill>
              <a:effectLst/>
              <a:uLnTx/>
              <a:uFillTx/>
              <a:latin typeface="Montserrat Medium"/>
              <a:ea typeface="Montserrat Medium"/>
              <a:cs typeface="Montserrat Medium"/>
              <a:sym typeface="Montserrat Medium"/>
            </a:endParaRPr>
          </a:p>
        </p:txBody>
      </p:sp>
      <p:sp>
        <p:nvSpPr>
          <p:cNvPr id="15" name="Rectangle 2"/>
          <p:cNvSpPr>
            <a:spLocks noChangeArrowheads="1"/>
          </p:cNvSpPr>
          <p:nvPr/>
        </p:nvSpPr>
        <p:spPr bwMode="auto">
          <a:xfrm>
            <a:off x="8586936" y="4205259"/>
            <a:ext cx="378042" cy="2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40" tIns="32320" rIns="64640" bIns="3232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de-DE"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IT</a:t>
            </a:r>
            <a:endParaRPr kumimoji="1" lang="en-GB" altLang="de-DE"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Symbol" panose="05050102010706020507" pitchFamily="18" charset="2"/>
            </a:endParaRPr>
          </a:p>
        </p:txBody>
      </p:sp>
      <p:sp>
        <p:nvSpPr>
          <p:cNvPr id="6" name="Textfeld 5">
            <a:extLst>
              <a:ext uri="{FF2B5EF4-FFF2-40B4-BE49-F238E27FC236}">
                <a16:creationId xmlns:a16="http://schemas.microsoft.com/office/drawing/2014/main" id="{89B8F68F-64CE-4FF1-9F73-EDBAC0D7C397}"/>
              </a:ext>
            </a:extLst>
          </p:cNvPr>
          <p:cNvSpPr txBox="1"/>
          <p:nvPr/>
        </p:nvSpPr>
        <p:spPr>
          <a:xfrm>
            <a:off x="251521" y="987574"/>
            <a:ext cx="4248472" cy="2677656"/>
          </a:xfrm>
          <a:prstGeom prst="rect">
            <a:avLst/>
          </a:prstGeom>
          <a:noFill/>
        </p:spPr>
        <p:txBody>
          <a:bodyPr wrap="square" rIns="0" bIns="0" rtlCol="0">
            <a:spAutoFit/>
          </a:bodyPr>
          <a:lstStyle/>
          <a:p>
            <a:pPr marL="0" marR="0" lvl="0" indent="0" algn="l" defTabSz="685800" rtl="0" eaLnBrk="1" fontAlgn="auto" latinLnBrk="0" hangingPunct="1">
              <a:lnSpc>
                <a:spcPct val="100000"/>
              </a:lnSpc>
              <a:spcBef>
                <a:spcPts val="600"/>
              </a:spcBef>
              <a:spcAft>
                <a:spcPts val="0"/>
              </a:spcAft>
              <a:buClrTx/>
              <a:buSzTx/>
              <a:buFontTx/>
              <a:buNone/>
              <a:tabLst>
                <a:tab pos="719138" algn="l"/>
                <a:tab pos="1614488" algn="l"/>
                <a:tab pos="23336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Further steps:</a:t>
            </a:r>
          </a:p>
          <a:p>
            <a:pPr marL="266700" marR="0" lvl="0" indent="-266700" algn="l" defTabSz="685800" rtl="0" eaLnBrk="1" fontAlgn="auto" latinLnBrk="0" hangingPunct="1">
              <a:lnSpc>
                <a:spcPct val="100000"/>
              </a:lnSpc>
              <a:spcBef>
                <a:spcPts val="2400"/>
              </a:spcBef>
              <a:spcAft>
                <a:spcPts val="0"/>
              </a:spcAft>
              <a:buClrTx/>
              <a:buSzTx/>
              <a:buFont typeface="Arial" panose="020B0604020202020204" pitchFamily="34" charset="0"/>
              <a:buChar char="•"/>
              <a:tabLst>
                <a:tab pos="273050" algn="l"/>
                <a:tab pos="719138" algn="l"/>
                <a:tab pos="1614488" algn="l"/>
                <a:tab pos="23336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re-train </a:t>
            </a:r>
            <a:r>
              <a:rPr kumimoji="0" lang="en-US"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observation error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model </a:t>
            </a:r>
          </a:p>
          <a:p>
            <a:pPr marL="0" marR="0" lvl="0" indent="0" algn="l" defTabSz="685800" rtl="0" eaLnBrk="1" fontAlgn="auto" latinLnBrk="0" hangingPunct="1">
              <a:lnSpc>
                <a:spcPct val="100000"/>
              </a:lnSpc>
              <a:spcBef>
                <a:spcPts val="0"/>
              </a:spcBef>
              <a:spcAft>
                <a:spcPts val="0"/>
              </a:spcAft>
              <a:buClrTx/>
              <a:buSzTx/>
              <a:buFontTx/>
              <a:buNone/>
              <a:tabLst>
                <a:tab pos="273050" algn="l"/>
                <a:tab pos="719138" algn="l"/>
                <a:tab pos="1614488" algn="l"/>
                <a:tab pos="23336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(based on observation impact) for FCI</a:t>
            </a:r>
          </a:p>
          <a:p>
            <a:pPr marL="0" marR="0" lvl="0" indent="0" algn="l" defTabSz="685800" rtl="0" eaLnBrk="1" fontAlgn="auto" latinLnBrk="0" hangingPunct="1">
              <a:lnSpc>
                <a:spcPct val="100000"/>
              </a:lnSpc>
              <a:spcBef>
                <a:spcPts val="600"/>
              </a:spcBef>
              <a:spcAft>
                <a:spcPts val="0"/>
              </a:spcAft>
              <a:buClrTx/>
              <a:buSzTx/>
              <a:buFontTx/>
              <a:buNone/>
              <a:tabLst>
                <a:tab pos="273050" algn="l"/>
                <a:tab pos="534988" algn="l"/>
                <a:tab pos="1614488" algn="l"/>
                <a:tab pos="2333625" algn="l"/>
              </a:tabLst>
              <a:defRPr/>
            </a:pPr>
            <a:r>
              <a:rPr lang="en-US" sz="1400" dirty="0">
                <a:solidFill>
                  <a:srgbClr val="000000"/>
                </a:solidFill>
                <a:latin typeface="Arial"/>
                <a:sym typeface="Symbol" panose="05050102010706020507" pitchFamily="18" charset="2"/>
              </a:rPr>
              <a:t>	 	O – B for FCI very dependent on season(?)</a:t>
            </a:r>
          </a:p>
          <a:p>
            <a:pPr marL="0" marR="0" lvl="0" indent="0" algn="l" defTabSz="685800" rtl="0" eaLnBrk="1" fontAlgn="auto" latinLnBrk="0" hangingPunct="1">
              <a:lnSpc>
                <a:spcPct val="100000"/>
              </a:lnSpc>
              <a:spcBef>
                <a:spcPts val="0"/>
              </a:spcBef>
              <a:spcAft>
                <a:spcPts val="0"/>
              </a:spcAft>
              <a:buClrTx/>
              <a:buSzTx/>
              <a:buFontTx/>
              <a:buNone/>
              <a:tabLst>
                <a:tab pos="273050" algn="l"/>
                <a:tab pos="534988" algn="l"/>
                <a:tab pos="1614488" algn="l"/>
                <a:tab pos="23336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or</a:t>
            </a:r>
            <a:r>
              <a:rPr kumimoji="0" lang="en-US" sz="1400" b="0" i="0" u="none" strike="noStrike" kern="1200" cap="none" spc="0" normalizeH="0" noProof="0" dirty="0">
                <a:ln>
                  <a:noFill/>
                </a:ln>
                <a:solidFill>
                  <a:srgbClr val="000000"/>
                </a:solidFill>
                <a:effectLst/>
                <a:uLnTx/>
                <a:uFillTx/>
                <a:latin typeface="Arial"/>
                <a:ea typeface="+mn-ea"/>
                <a:cs typeface="+mn-cs"/>
                <a:sym typeface="Symbol" panose="05050102010706020507" pitchFamily="18" charset="2"/>
              </a:rPr>
              <a:t> probably more on cloud type </a:t>
            </a:r>
            <a:br>
              <a:rPr kumimoji="0" lang="en-US" sz="1400" b="0" i="0" u="none" strike="noStrike" kern="1200" cap="none" spc="0" normalizeH="0" noProof="0" dirty="0">
                <a:ln>
                  <a:noFill/>
                </a:ln>
                <a:solidFill>
                  <a:srgbClr val="000000"/>
                </a:solidFill>
                <a:effectLst/>
                <a:uLnTx/>
                <a:uFillTx/>
                <a:latin typeface="Arial"/>
                <a:ea typeface="+mn-ea"/>
                <a:cs typeface="+mn-cs"/>
                <a:sym typeface="Symbol" panose="05050102010706020507" pitchFamily="18" charset="2"/>
              </a:rPr>
            </a:br>
            <a:r>
              <a:rPr kumimoji="0" lang="en-US" sz="1400" b="0" i="0" u="none" strike="noStrike" kern="1200" cap="none" spc="0" normalizeH="0" noProof="0" dirty="0">
                <a:ln>
                  <a:noFill/>
                </a:ln>
                <a:solidFill>
                  <a:srgbClr val="000000"/>
                </a:solidFill>
                <a:effectLst/>
                <a:uLnTx/>
                <a:uFillTx/>
                <a:latin typeface="Arial"/>
                <a:ea typeface="+mn-ea"/>
                <a:cs typeface="+mn-cs"/>
                <a:sym typeface="Symbol" panose="05050102010706020507" pitchFamily="18" charset="2"/>
              </a:rPr>
              <a:t>		(stratiform, convective)</a:t>
            </a:r>
            <a:endPar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endParaRPr>
          </a:p>
          <a:p>
            <a:pPr marL="266700" marR="0" lvl="0" indent="-266700" algn="l" defTabSz="685800" rtl="0" eaLnBrk="1" fontAlgn="auto" latinLnBrk="0" hangingPunct="1">
              <a:lnSpc>
                <a:spcPct val="100000"/>
              </a:lnSpc>
              <a:spcBef>
                <a:spcPts val="2400"/>
              </a:spcBef>
              <a:spcAft>
                <a:spcPts val="0"/>
              </a:spcAft>
              <a:buClrTx/>
              <a:buSzTx/>
              <a:buFont typeface="Arial" panose="020B0604020202020204" pitchFamily="34" charset="0"/>
              <a:buChar char="•"/>
              <a:tabLst>
                <a:tab pos="273050" algn="l"/>
                <a:tab pos="719138" algn="l"/>
                <a:tab pos="1614488" algn="l"/>
                <a:tab pos="23336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run and evaluate </a:t>
            </a:r>
          </a:p>
          <a:p>
            <a:pPr marR="0" lvl="0" algn="l" defTabSz="685800" rtl="0" eaLnBrk="1" fontAlgn="auto" latinLnBrk="0" hangingPunct="1">
              <a:lnSpc>
                <a:spcPct val="100000"/>
              </a:lnSpc>
              <a:spcAft>
                <a:spcPts val="0"/>
              </a:spcAft>
              <a:buClrTx/>
              <a:buSzTx/>
              <a:tabLst>
                <a:tab pos="273050" algn="l"/>
                <a:tab pos="719138" algn="l"/>
                <a:tab pos="1614488" algn="l"/>
                <a:tab pos="2333625" algn="l"/>
              </a:tabLst>
              <a:defRPr/>
            </a:pPr>
            <a:r>
              <a:rPr lang="en-US" sz="1400" dirty="0">
                <a:solidFill>
                  <a:srgbClr val="000000"/>
                </a:solidFill>
                <a:latin typeface="Arial"/>
                <a:sym typeface="Symbol" panose="05050102010706020507" pitchFamily="18" charset="2"/>
              </a:rPr>
              <a:t>	</a:t>
            </a:r>
            <a:r>
              <a:rPr kumimoji="0" lang="en-US"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rPr>
              <a:t>active assimilation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experiment </a:t>
            </a:r>
          </a:p>
          <a:p>
            <a:pPr marL="0" marR="0" lvl="0" indent="0" algn="l" defTabSz="685800" rtl="0" eaLnBrk="1" fontAlgn="auto" latinLnBrk="0" hangingPunct="1">
              <a:lnSpc>
                <a:spcPct val="100000"/>
              </a:lnSpc>
              <a:spcBef>
                <a:spcPts val="0"/>
              </a:spcBef>
              <a:spcAft>
                <a:spcPts val="0"/>
              </a:spcAft>
              <a:buClrTx/>
              <a:buSzTx/>
              <a:buFontTx/>
              <a:buNone/>
              <a:tabLst>
                <a:tab pos="273050" algn="l"/>
                <a:tab pos="719138" algn="l"/>
                <a:tab pos="1614488" algn="l"/>
                <a:tab pos="2333625" algn="l"/>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Symbol" panose="05050102010706020507" pitchFamily="18" charset="2"/>
              </a:rPr>
              <a:t>	(i.e. FCI active, SEVIRI passive)</a:t>
            </a:r>
          </a:p>
        </p:txBody>
      </p:sp>
      <p:pic>
        <p:nvPicPr>
          <p:cNvPr id="4" name="Grafik 3">
            <a:extLst>
              <a:ext uri="{FF2B5EF4-FFF2-40B4-BE49-F238E27FC236}">
                <a16:creationId xmlns:a16="http://schemas.microsoft.com/office/drawing/2014/main" id="{8B4E9C22-600A-4A1A-AF1F-1B00C5B95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7" y="843558"/>
            <a:ext cx="4609002" cy="3785458"/>
          </a:xfrm>
          <a:prstGeom prst="rect">
            <a:avLst/>
          </a:prstGeom>
        </p:spPr>
      </p:pic>
      <p:sp>
        <p:nvSpPr>
          <p:cNvPr id="16" name="Textfeld 15">
            <a:extLst>
              <a:ext uri="{FF2B5EF4-FFF2-40B4-BE49-F238E27FC236}">
                <a16:creationId xmlns:a16="http://schemas.microsoft.com/office/drawing/2014/main" id="{1DF6610B-A4A7-4816-BC07-539EC8B3FF7A}"/>
              </a:ext>
            </a:extLst>
          </p:cNvPr>
          <p:cNvSpPr txBox="1"/>
          <p:nvPr/>
        </p:nvSpPr>
        <p:spPr>
          <a:xfrm>
            <a:off x="7463215" y="1810290"/>
            <a:ext cx="1152128" cy="907941"/>
          </a:xfrm>
          <a:prstGeom prst="rect">
            <a:avLst/>
          </a:prstGeom>
          <a:noFill/>
        </p:spPr>
        <p:txBody>
          <a:bodyPr wrap="square" rIns="0" bIns="0" rtlCol="0">
            <a:spAutoFit/>
          </a:bodyPr>
          <a:lstStyle/>
          <a:p>
            <a:pPr marR="0" lvl="0" algn="l" defTabSz="685800" rtl="0" eaLnBrk="1" fontAlgn="auto" latinLnBrk="0" hangingPunct="1">
              <a:lnSpc>
                <a:spcPct val="100000"/>
              </a:lnSpc>
              <a:spcAft>
                <a:spcPts val="0"/>
              </a:spcAft>
              <a:buClrTx/>
              <a:buSzTx/>
              <a:tabLst>
                <a:tab pos="273050" algn="l"/>
                <a:tab pos="719138" algn="l"/>
                <a:tab pos="1614488" algn="l"/>
                <a:tab pos="2333625" algn="l"/>
              </a:tabLst>
              <a:defRPr/>
            </a:pPr>
            <a:r>
              <a:rPr lang="en-US" sz="1400" dirty="0">
                <a:solidFill>
                  <a:srgbClr val="008000"/>
                </a:solidFill>
                <a:latin typeface="Arial"/>
                <a:sym typeface="Symbol" panose="05050102010706020507" pitchFamily="18" charset="2"/>
              </a:rPr>
              <a:t>Aug - Sept</a:t>
            </a:r>
          </a:p>
          <a:p>
            <a:pPr marR="0" lvl="0" algn="l" defTabSz="685800" rtl="0" eaLnBrk="1" fontAlgn="auto" latinLnBrk="0" hangingPunct="1">
              <a:lnSpc>
                <a:spcPct val="100000"/>
              </a:lnSpc>
              <a:spcAft>
                <a:spcPts val="0"/>
              </a:spcAft>
              <a:buClrTx/>
              <a:buSzTx/>
              <a:tabLst>
                <a:tab pos="273050" algn="l"/>
                <a:tab pos="719138" algn="l"/>
                <a:tab pos="1614488" algn="l"/>
                <a:tab pos="2333625" algn="l"/>
              </a:tabLst>
              <a:defRPr/>
            </a:pPr>
            <a:r>
              <a:rPr lang="en-US" sz="1400" noProof="0" dirty="0">
                <a:solidFill>
                  <a:srgbClr val="3C62D6"/>
                </a:solidFill>
                <a:latin typeface="Arial"/>
                <a:sym typeface="Symbol" panose="05050102010706020507" pitchFamily="18" charset="2"/>
              </a:rPr>
              <a:t>June</a:t>
            </a:r>
            <a:endParaRPr kumimoji="0" lang="en-US" sz="1400" b="0" i="0" u="none" strike="noStrike" kern="1200" cap="none" spc="0" normalizeH="0" baseline="0" noProof="0" dirty="0">
              <a:ln>
                <a:noFill/>
              </a:ln>
              <a:solidFill>
                <a:srgbClr val="3C62D6"/>
              </a:solidFill>
              <a:effectLst/>
              <a:uLnTx/>
              <a:uFillTx/>
              <a:latin typeface="Arial"/>
              <a:ea typeface="+mn-ea"/>
              <a:cs typeface="+mn-cs"/>
              <a:sym typeface="Symbol" panose="05050102010706020507" pitchFamily="18" charset="2"/>
            </a:endParaRPr>
          </a:p>
          <a:p>
            <a:pPr marR="0" lvl="0" algn="l" defTabSz="685800" rtl="0" eaLnBrk="1" fontAlgn="auto" latinLnBrk="0" hangingPunct="1">
              <a:lnSpc>
                <a:spcPct val="100000"/>
              </a:lnSpc>
              <a:spcAft>
                <a:spcPts val="0"/>
              </a:spcAft>
              <a:buClrTx/>
              <a:buSzTx/>
              <a:tabLst>
                <a:tab pos="273050" algn="l"/>
                <a:tab pos="719138" algn="l"/>
                <a:tab pos="1614488" algn="l"/>
                <a:tab pos="2333625" algn="l"/>
              </a:tabLst>
              <a:defRPr/>
            </a:pPr>
            <a:r>
              <a:rPr lang="en-US" sz="1400" dirty="0">
                <a:solidFill>
                  <a:srgbClr val="FF0000"/>
                </a:solidFill>
                <a:latin typeface="Arial"/>
                <a:sym typeface="Symbol" panose="05050102010706020507" pitchFamily="18" charset="2"/>
              </a:rPr>
              <a:t>January</a:t>
            </a:r>
          </a:p>
          <a:p>
            <a:pPr marR="0" lvl="0" algn="l" defTabSz="685800" rtl="0" eaLnBrk="1" fontAlgn="auto" latinLnBrk="0" hangingPunct="1">
              <a:lnSpc>
                <a:spcPct val="100000"/>
              </a:lnSpc>
              <a:spcAft>
                <a:spcPts val="0"/>
              </a:spcAft>
              <a:buClrTx/>
              <a:buSzTx/>
              <a:tabLst>
                <a:tab pos="273050" algn="l"/>
                <a:tab pos="719138" algn="l"/>
                <a:tab pos="1614488" algn="l"/>
                <a:tab pos="2333625" algn="l"/>
              </a:tabLst>
              <a:defRPr/>
            </a:pPr>
            <a:r>
              <a:rPr kumimoji="0" lang="en-US" sz="1400" b="0" i="0" u="none" strike="noStrike" kern="1200" cap="none" spc="0" normalizeH="0" baseline="0" noProof="0" dirty="0">
                <a:ln>
                  <a:noFill/>
                </a:ln>
                <a:solidFill>
                  <a:srgbClr val="742B9D"/>
                </a:solidFill>
                <a:effectLst/>
                <a:uLnTx/>
                <a:uFillTx/>
                <a:latin typeface="Arial"/>
                <a:ea typeface="+mn-ea"/>
                <a:cs typeface="+mn-cs"/>
                <a:sym typeface="Symbol" panose="05050102010706020507" pitchFamily="18" charset="2"/>
              </a:rPr>
              <a:t>January</a:t>
            </a:r>
          </a:p>
        </p:txBody>
      </p:sp>
    </p:spTree>
    <p:extLst>
      <p:ext uri="{BB962C8B-B14F-4D97-AF65-F5344CB8AC3E}">
        <p14:creationId xmlns:p14="http://schemas.microsoft.com/office/powerpoint/2010/main" val="32636370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l="4001" t="13107" r="3111" b="11091"/>
          <a:stretch/>
        </p:blipFill>
        <p:spPr>
          <a:xfrm>
            <a:off x="6351599" y="1121569"/>
            <a:ext cx="2684897" cy="1805795"/>
          </a:xfrm>
          <a:prstGeom prst="rect">
            <a:avLst/>
          </a:prstGeom>
        </p:spPr>
      </p:pic>
      <p:sp>
        <p:nvSpPr>
          <p:cNvPr id="10" name="Textfeld 9"/>
          <p:cNvSpPr txBox="1"/>
          <p:nvPr/>
        </p:nvSpPr>
        <p:spPr>
          <a:xfrm>
            <a:off x="6282189" y="915566"/>
            <a:ext cx="2592288" cy="415498"/>
          </a:xfrm>
          <a:prstGeom prst="rect">
            <a:avLst/>
          </a:prstGeom>
          <a:noFill/>
        </p:spPr>
        <p:txBody>
          <a:bodyPr wrap="squar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D4B9B"/>
                </a:solidFill>
                <a:effectLst/>
                <a:uLnTx/>
                <a:uFillTx/>
                <a:latin typeface="Arial"/>
                <a:ea typeface="+mn-ea"/>
                <a:cs typeface="+mn-cs"/>
              </a:rPr>
              <a:t>simulated IRS </a:t>
            </a:r>
            <a:r>
              <a:rPr kumimoji="0" lang="en-GB" sz="1200" b="0" i="0" u="none" strike="noStrike" kern="1200" cap="none" spc="0" normalizeH="0" baseline="0" noProof="0" dirty="0" err="1">
                <a:ln>
                  <a:noFill/>
                </a:ln>
                <a:solidFill>
                  <a:srgbClr val="2D4B9B"/>
                </a:solidFill>
                <a:effectLst/>
                <a:uLnTx/>
                <a:uFillTx/>
                <a:latin typeface="Arial"/>
                <a:ea typeface="+mn-ea"/>
                <a:cs typeface="+mn-cs"/>
              </a:rPr>
              <a:t>obs</a:t>
            </a:r>
            <a:r>
              <a:rPr kumimoji="0" lang="en-GB" sz="1200" b="0" i="0" u="none" strike="noStrike" kern="1200" cap="none" spc="0" normalizeH="0" baseline="0" noProof="0" dirty="0">
                <a:ln>
                  <a:noFill/>
                </a:ln>
                <a:solidFill>
                  <a:srgbClr val="2D4B9B"/>
                </a:solidFill>
                <a:effectLst/>
                <a:uLnTx/>
                <a:uFillTx/>
                <a:latin typeface="Arial"/>
                <a:ea typeface="+mn-ea"/>
                <a:cs typeface="+mn-cs"/>
              </a:rPr>
              <a:t> – channel 59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D4B9B"/>
                </a:solidFill>
                <a:effectLst/>
                <a:uLnTx/>
                <a:uFillTx/>
                <a:latin typeface="Arial"/>
                <a:ea typeface="+mn-ea"/>
                <a:cs typeface="+mn-cs"/>
              </a:rPr>
              <a:t>(20200802, 1</a:t>
            </a:r>
            <a:r>
              <a:rPr kumimoji="0" lang="en-GB" sz="750" b="0" i="0" u="none" strike="noStrike" kern="1200" cap="none" spc="0" normalizeH="0" baseline="0" noProof="0" dirty="0">
                <a:ln>
                  <a:noFill/>
                </a:ln>
                <a:solidFill>
                  <a:srgbClr val="2D4B9B"/>
                </a:solidFill>
                <a:effectLst/>
                <a:uLnTx/>
                <a:uFillTx/>
                <a:latin typeface="Arial"/>
                <a:ea typeface="+mn-ea"/>
                <a:cs typeface="+mn-cs"/>
              </a:rPr>
              <a:t>UTC</a:t>
            </a:r>
            <a:r>
              <a:rPr kumimoji="0" lang="en-GB" sz="900" b="0" i="0" u="none" strike="noStrike" kern="1200" cap="none" spc="0" normalizeH="0" baseline="0" noProof="0" dirty="0">
                <a:ln>
                  <a:noFill/>
                </a:ln>
                <a:solidFill>
                  <a:srgbClr val="2D4B9B"/>
                </a:solidFill>
                <a:effectLst/>
                <a:uLnTx/>
                <a:uFillTx/>
                <a:latin typeface="Arial"/>
                <a:ea typeface="+mn-ea"/>
                <a:cs typeface="+mn-cs"/>
              </a:rPr>
              <a:t>)</a:t>
            </a:r>
          </a:p>
        </p:txBody>
      </p:sp>
      <p:sp>
        <p:nvSpPr>
          <p:cNvPr id="2" name="Textfeld 1">
            <a:extLst>
              <a:ext uri="{FF2B5EF4-FFF2-40B4-BE49-F238E27FC236}">
                <a16:creationId xmlns:a16="http://schemas.microsoft.com/office/drawing/2014/main" id="{FFB9D5FF-51FD-4102-81E5-3FB6D3F5FD4B}"/>
              </a:ext>
            </a:extLst>
          </p:cNvPr>
          <p:cNvSpPr txBox="1"/>
          <p:nvPr/>
        </p:nvSpPr>
        <p:spPr>
          <a:xfrm>
            <a:off x="1277634" y="195486"/>
            <a:ext cx="972108"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2D4B9B"/>
              </a:solidFill>
              <a:effectLst/>
              <a:uLnTx/>
              <a:uFillTx/>
              <a:latin typeface="Arial"/>
              <a:ea typeface="+mn-ea"/>
              <a:cs typeface="+mn-cs"/>
            </a:endParaRPr>
          </a:p>
        </p:txBody>
      </p:sp>
      <p:sp>
        <p:nvSpPr>
          <p:cNvPr id="9" name="ICON-LAM has a significant land contribution —&gt; use of IRS observation over land…">
            <a:extLst>
              <a:ext uri="{FF2B5EF4-FFF2-40B4-BE49-F238E27FC236}">
                <a16:creationId xmlns:a16="http://schemas.microsoft.com/office/drawing/2014/main" id="{B4B59AD9-70E1-4240-B6C5-5974F001CE60}"/>
              </a:ext>
            </a:extLst>
          </p:cNvPr>
          <p:cNvSpPr txBox="1"/>
          <p:nvPr/>
        </p:nvSpPr>
        <p:spPr>
          <a:xfrm>
            <a:off x="228384" y="3038638"/>
            <a:ext cx="8915616"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rIns="25717">
            <a:spAutoFit/>
          </a:bodyPr>
          <a:lstStyle/>
          <a:p>
            <a:pPr marL="130969" marR="0" lvl="0" indent="-130969" algn="l" defTabSz="457200" rtl="0" eaLnBrk="1" fontAlgn="auto" latinLnBrk="0" hangingPunct="1">
              <a:lnSpc>
                <a:spcPct val="100000"/>
              </a:lnSpc>
              <a:spcBef>
                <a:spcPts val="900"/>
              </a:spcBef>
              <a:spcAft>
                <a:spcPts val="0"/>
              </a:spcAft>
              <a:buClrTx/>
              <a:buSzPct val="100000"/>
              <a:buFontTx/>
              <a:buChar char="•"/>
              <a:tabLst>
                <a:tab pos="2335213" algn="l"/>
                <a:tab pos="3500438" algn="l"/>
                <a:tab pos="7356475" algn="l"/>
              </a:tabLst>
              <a:defRPr sz="2000">
                <a:latin typeface="Avenir Next Regular"/>
                <a:ea typeface="Avenir Next Regular"/>
                <a:cs typeface="Avenir Next Regular"/>
                <a:sym typeface="Avenir Next Regular"/>
              </a:defRPr>
            </a:pPr>
            <a:r>
              <a:rPr kumimoji="0" lang="en-GB" sz="1400" b="0" i="0" u="none" strike="noStrike" kern="1200" cap="none" spc="0" normalizeH="0" baseline="0" noProof="0" dirty="0">
                <a:ln>
                  <a:noFill/>
                </a:ln>
                <a:solidFill>
                  <a:srgbClr val="2D4B9B"/>
                </a:solidFill>
                <a:effectLst/>
                <a:uLnTx/>
                <a:uFillTx/>
                <a:latin typeface="Avenir Next Regular"/>
                <a:sym typeface="Avenir Next Regular"/>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venir Next Regular"/>
              </a:rPr>
              <a:t>ICON-LAM:  mostly land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Symbol" panose="05050102010706020507" pitchFamily="18" charset="2"/>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venir Next Regular"/>
              </a:rPr>
              <a:t>use of </a:t>
            </a:r>
            <a:r>
              <a:rPr kumimoji="0" lang="en-GB" sz="1400" b="0" i="0" u="none" strike="noStrike" kern="1200" cap="none" spc="0" normalizeH="0" baseline="0" noProof="0" dirty="0">
                <a:ln>
                  <a:noFill/>
                </a:ln>
                <a:solidFill>
                  <a:srgbClr val="2D4B9B"/>
                </a:solidFill>
                <a:effectLst/>
                <a:uLnTx/>
                <a:uFillTx/>
                <a:latin typeface="Arial" panose="020B0604020202020204" pitchFamily="34" charset="0"/>
                <a:cs typeface="Arial" panose="020B0604020202020204" pitchFamily="34" charset="0"/>
                <a:sym typeface="Avenir Next Regular"/>
              </a:rPr>
              <a:t>IRS observations over land</a:t>
            </a:r>
          </a:p>
          <a:p>
            <a:pPr marR="0" lvl="0" algn="l" defTabSz="457200" rtl="0" eaLnBrk="1" fontAlgn="auto" latinLnBrk="0" hangingPunct="1">
              <a:lnSpc>
                <a:spcPct val="100000"/>
              </a:lnSpc>
              <a:spcBef>
                <a:spcPts val="600"/>
              </a:spcBef>
              <a:spcAft>
                <a:spcPts val="0"/>
              </a:spcAft>
              <a:buClrTx/>
              <a:buSzPct val="100000"/>
              <a:tabLst>
                <a:tab pos="2335213" algn="l"/>
                <a:tab pos="3500438" algn="l"/>
                <a:tab pos="7356475" algn="l"/>
              </a:tabLst>
              <a:defRPr sz="2000">
                <a:latin typeface="Avenir Next Regular"/>
                <a:ea typeface="Avenir Next Regular"/>
                <a:cs typeface="Avenir Next Regular"/>
                <a:sym typeface="Avenir Next Regular"/>
              </a:defRPr>
            </a:pPr>
            <a:r>
              <a:rPr lang="en-GB" sz="1400" dirty="0">
                <a:solidFill>
                  <a:srgbClr val="000000"/>
                </a:solidFill>
                <a:latin typeface="Arial" panose="020B0604020202020204" pitchFamily="34" charset="0"/>
                <a:cs typeface="Arial" panose="020B0604020202020204" pitchFamily="34" charset="0"/>
                <a:sym typeface="Avenir Next Regular"/>
              </a:rPr>
              <a:t>	</a:t>
            </a:r>
            <a:r>
              <a:rPr lang="en-GB" sz="1400"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GB" sz="1400" dirty="0">
                <a:solidFill>
                  <a:srgbClr val="000000"/>
                </a:solidFill>
                <a:latin typeface="Arial" panose="020B0604020202020204" pitchFamily="34" charset="0"/>
                <a:cs typeface="Arial" panose="020B0604020202020204" pitchFamily="34" charset="0"/>
                <a:sym typeface="Avenir Next Regular"/>
              </a:rPr>
              <a:t>use </a:t>
            </a:r>
            <a:r>
              <a:rPr lang="en-GB" sz="1400" dirty="0">
                <a:solidFill>
                  <a:srgbClr val="2D4B9B"/>
                </a:solidFill>
                <a:latin typeface="Arial" panose="020B0604020202020204" pitchFamily="34" charset="0"/>
                <a:cs typeface="Arial" panose="020B0604020202020204" pitchFamily="34" charset="0"/>
                <a:sym typeface="Avenir Next Regular"/>
              </a:rPr>
              <a:t>surface-sensitive</a:t>
            </a:r>
            <a:r>
              <a:rPr lang="en-GB" sz="1400" dirty="0">
                <a:solidFill>
                  <a:srgbClr val="000000"/>
                </a:solidFill>
                <a:latin typeface="Arial" panose="020B0604020202020204" pitchFamily="34" charset="0"/>
                <a:cs typeface="Arial" panose="020B0604020202020204" pitchFamily="34" charset="0"/>
                <a:sym typeface="Avenir Next Regular"/>
              </a:rPr>
              <a:t> channels for analysis in </a:t>
            </a:r>
            <a:r>
              <a:rPr lang="en-GB" sz="1400" dirty="0">
                <a:solidFill>
                  <a:srgbClr val="2D4B9B"/>
                </a:solidFill>
                <a:latin typeface="Arial" panose="020B0604020202020204" pitchFamily="34" charset="0"/>
                <a:cs typeface="Arial" panose="020B0604020202020204" pitchFamily="34" charset="0"/>
                <a:sym typeface="Avenir Next Regular"/>
              </a:rPr>
              <a:t>middle + lower troposphere</a:t>
            </a:r>
            <a:endParaRPr kumimoji="0" lang="en-GB" sz="1400" b="0" i="0" u="none" strike="noStrike" kern="1200" cap="none" spc="0" normalizeH="0" baseline="0" noProof="0" dirty="0">
              <a:ln>
                <a:noFill/>
              </a:ln>
              <a:solidFill>
                <a:srgbClr val="2D4B9B"/>
              </a:solidFill>
              <a:effectLst/>
              <a:uLnTx/>
              <a:uFillTx/>
              <a:latin typeface="Arial" panose="020B0604020202020204" pitchFamily="34" charset="0"/>
              <a:cs typeface="Arial" panose="020B0604020202020204" pitchFamily="34" charset="0"/>
              <a:sym typeface="Avenir Next Regular"/>
            </a:endParaRPr>
          </a:p>
          <a:p>
            <a:pPr marL="449263" marR="0" lvl="1" indent="-266700" algn="l" defTabSz="457200" rtl="0" eaLnBrk="1" fontAlgn="auto" latinLnBrk="0" hangingPunct="1">
              <a:lnSpc>
                <a:spcPct val="100000"/>
              </a:lnSpc>
              <a:spcBef>
                <a:spcPts val="900"/>
              </a:spcBef>
              <a:spcAft>
                <a:spcPts val="0"/>
              </a:spcAft>
              <a:buClr>
                <a:srgbClr val="344A96"/>
              </a:buClr>
              <a:buSzPct val="120000"/>
              <a:buFontTx/>
              <a:buChar char="✓"/>
              <a:tabLst>
                <a:tab pos="3948113" algn="l"/>
                <a:tab pos="4214813" algn="l"/>
                <a:tab pos="7356475" algn="l"/>
              </a:tabLst>
              <a:defRPr sz="2000">
                <a:latin typeface="Avenir Next Regular"/>
                <a:ea typeface="Avenir Next Regular"/>
                <a:cs typeface="Avenir Next Regular"/>
                <a:sym typeface="Avenir Next Regular"/>
              </a:defRPr>
            </a:pP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improvement of </a:t>
            </a:r>
            <a:r>
              <a:rPr kumimoji="0" lang="en-GB" sz="14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land surface emissivity</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Symbol" panose="05050102010706020507" pitchFamily="18" charset="2"/>
              </a:rPr>
              <a:t> </a:t>
            </a:r>
            <a:r>
              <a:rPr lang="en-GB" sz="1400" dirty="0">
                <a:solidFill>
                  <a:schemeClr val="bg1">
                    <a:lumMod val="50000"/>
                  </a:schemeClr>
                </a:solidFill>
                <a:latin typeface="Arial" panose="020B0604020202020204" pitchFamily="34" charset="0"/>
                <a:cs typeface="Arial" panose="020B0604020202020204" pitchFamily="34" charset="0"/>
                <a:sym typeface="Symbol" panose="05050102010706020507" pitchFamily="18" charset="2"/>
              </a:rPr>
              <a:t>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employ IR emissivity atlas  (instead of constant</a:t>
            </a:r>
            <a:r>
              <a:rPr kumimoji="0" lang="en-GB" sz="1400" b="0" i="0" u="none" strike="noStrike" kern="1200" cap="none" spc="0" normalizeH="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 values)</a:t>
            </a:r>
            <a:endPar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endParaRPr>
          </a:p>
          <a:p>
            <a:pPr marL="449263" marR="0" lvl="1" indent="-266700" algn="l" defTabSz="457200" rtl="0" eaLnBrk="1" fontAlgn="auto" latinLnBrk="0" hangingPunct="1">
              <a:lnSpc>
                <a:spcPct val="100000"/>
              </a:lnSpc>
              <a:spcBef>
                <a:spcPts val="900"/>
              </a:spcBef>
              <a:spcAft>
                <a:spcPts val="0"/>
              </a:spcAft>
              <a:buClr>
                <a:srgbClr val="344A96"/>
              </a:buClr>
              <a:buSzPct val="120000"/>
              <a:buFontTx/>
              <a:buChar char="✓"/>
              <a:tabLst>
                <a:tab pos="3948113" algn="l"/>
                <a:tab pos="4214813" algn="l"/>
                <a:tab pos="7356475" algn="l"/>
              </a:tabLst>
              <a:defRPr sz="2000">
                <a:latin typeface="Avenir Next Regular"/>
                <a:ea typeface="Avenir Next Regular"/>
                <a:cs typeface="Avenir Next Regular"/>
                <a:sym typeface="Avenir Next Regular"/>
              </a:defRPr>
            </a:pPr>
            <a:r>
              <a:rPr kumimoji="0" lang="en-GB" sz="14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skin temperature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(model FG not good enough)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Symbol" panose="05050102010706020507" pitchFamily="18" charset="2"/>
              </a:rPr>
              <a:t> </a:t>
            </a:r>
            <a:r>
              <a:rPr kumimoji="0" lang="en-GB" sz="1400" b="0" i="0" u="none" strike="noStrike" kern="1200" cap="none" spc="0" normalizeH="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Symbol" panose="05050102010706020507" pitchFamily="18" charset="2"/>
              </a:rPr>
              <a:t>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skin temperature retrieval from channels strongly</a:t>
            </a:r>
          </a:p>
          <a:p>
            <a:pPr marL="182563" marR="0" lvl="1" algn="l" defTabSz="457200" rtl="0" eaLnBrk="1" fontAlgn="auto" latinLnBrk="0" hangingPunct="1">
              <a:lnSpc>
                <a:spcPct val="100000"/>
              </a:lnSpc>
              <a:spcAft>
                <a:spcPts val="0"/>
              </a:spcAft>
              <a:buClr>
                <a:srgbClr val="344A96"/>
              </a:buClr>
              <a:buSzPct val="120000"/>
              <a:tabLst>
                <a:tab pos="3948113" algn="l"/>
                <a:tab pos="4214813" algn="l"/>
                <a:tab pos="7356475" algn="l"/>
              </a:tabLst>
              <a:defRPr sz="2000">
                <a:latin typeface="Avenir Next Regular"/>
                <a:ea typeface="Avenir Next Regular"/>
                <a:cs typeface="Avenir Next Regular"/>
                <a:sym typeface="Avenir Next Regular"/>
              </a:defRPr>
            </a:pPr>
            <a:r>
              <a:rPr lang="en-GB" sz="1400" dirty="0">
                <a:solidFill>
                  <a:schemeClr val="bg1">
                    <a:lumMod val="50000"/>
                  </a:schemeClr>
                </a:solidFill>
                <a:latin typeface="Arial" panose="020B0604020202020204" pitchFamily="34" charset="0"/>
                <a:cs typeface="Arial" panose="020B0604020202020204" pitchFamily="34" charset="0"/>
                <a:sym typeface="Avenir Next Regular"/>
              </a:rPr>
              <a:t>		     </a:t>
            </a:r>
            <a:r>
              <a:rPr kumimoji="0" lang="en-GB" sz="8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sensitive</a:t>
            </a:r>
            <a:r>
              <a:rPr kumimoji="0" lang="en-GB" sz="1400" b="0" i="0" u="none" strike="noStrike" kern="1200" cap="none" spc="0" normalizeH="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 </a:t>
            </a:r>
            <a:r>
              <a:rPr lang="en-GB" sz="1400" dirty="0">
                <a:solidFill>
                  <a:schemeClr val="bg1">
                    <a:lumMod val="50000"/>
                  </a:schemeClr>
                </a:solidFill>
                <a:latin typeface="Arial" panose="020B0604020202020204" pitchFamily="34" charset="0"/>
                <a:cs typeface="Arial" panose="020B0604020202020204" pitchFamily="34" charset="0"/>
                <a:sym typeface="Avenir Next Regular"/>
              </a:rPr>
              <a:t>to the </a:t>
            </a:r>
            <a:r>
              <a:rPr kumimoji="0" lang="en-GB" sz="1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surface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venir Next Regular"/>
              </a:rPr>
              <a:t> </a:t>
            </a:r>
            <a:r>
              <a:rPr lang="en-GB" sz="1100" dirty="0">
                <a:solidFill>
                  <a:schemeClr val="bg1">
                    <a:lumMod val="50000"/>
                  </a:schemeClr>
                </a:solidFill>
                <a:latin typeface="Arial" panose="020B0604020202020204" pitchFamily="34" charset="0"/>
                <a:cs typeface="Arial" panose="020B0604020202020204" pitchFamily="34" charset="0"/>
                <a:sym typeface="Avenir Next Regular"/>
              </a:rPr>
              <a:t> </a:t>
            </a:r>
            <a:r>
              <a:rPr kumimoji="0" lang="en-GB" sz="11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(by inversion of radiative transfer eqn.)</a:t>
            </a:r>
            <a:r>
              <a:rPr kumimoji="0" sz="11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venir Next Regular"/>
              </a:rPr>
              <a:t> </a:t>
            </a:r>
          </a:p>
        </p:txBody>
      </p:sp>
      <p:sp>
        <p:nvSpPr>
          <p:cNvPr id="8" name="Content Placeholder 2"/>
          <p:cNvSpPr txBox="1">
            <a:spLocks/>
          </p:cNvSpPr>
          <p:nvPr/>
        </p:nvSpPr>
        <p:spPr bwMode="auto">
          <a:xfrm>
            <a:off x="199055" y="897565"/>
            <a:ext cx="6152544"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0" tIns="0" rIns="0" bIns="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65485" marR="0" lvl="0" indent="0" algn="l" defTabSz="457200" rtl="0" eaLnBrk="0" fontAlgn="base" latinLnBrk="0" hangingPunct="0">
              <a:lnSpc>
                <a:spcPct val="100000"/>
              </a:lnSpc>
              <a:spcBef>
                <a:spcPts val="1800"/>
              </a:spcBef>
              <a:spcAft>
                <a:spcPct val="0"/>
              </a:spcAft>
              <a:buClrTx/>
              <a:buSzTx/>
              <a:buFontTx/>
              <a:buNone/>
              <a:tabLst>
                <a:tab pos="266700" algn="l"/>
              </a:tabLst>
              <a:defRPr/>
            </a:pPr>
            <a:r>
              <a:rPr kumimoji="0" lang="en-US" sz="1800" b="0" i="0" u="none" strike="noStrike" kern="1200" cap="none" spc="0" normalizeH="0" baseline="0" noProof="0" dirty="0">
                <a:ln>
                  <a:noFill/>
                </a:ln>
                <a:solidFill>
                  <a:srgbClr val="2D4B9B"/>
                </a:solidFill>
                <a:effectLst/>
                <a:uLnTx/>
                <a:uFillTx/>
                <a:latin typeface="Arial"/>
                <a:ea typeface="ＭＳ Ｐゴシック"/>
                <a:cs typeface="+mn-cs"/>
              </a:rPr>
              <a:t>‘clear-sky’ </a:t>
            </a:r>
            <a:r>
              <a:rPr kumimoji="0" lang="en-US" sz="1800" b="0" i="0" u="none" strike="noStrike" kern="1200" cap="none" spc="0" normalizeH="0" baseline="0" noProof="0" dirty="0">
                <a:ln>
                  <a:noFill/>
                </a:ln>
                <a:solidFill>
                  <a:schemeClr val="tx1">
                    <a:lumMod val="50000"/>
                  </a:schemeClr>
                </a:solidFill>
                <a:effectLst/>
                <a:uLnTx/>
                <a:uFillTx/>
                <a:latin typeface="Arial"/>
                <a:ea typeface="ＭＳ Ｐゴシック"/>
                <a:cs typeface="+mn-cs"/>
              </a:rPr>
              <a:t>assimilation of IRS</a:t>
            </a:r>
            <a:r>
              <a:rPr kumimoji="0" lang="en-GB" sz="1800" b="0" i="0" u="none" strike="noStrike" kern="1200" cap="none" spc="0" normalizeH="0" baseline="0" noProof="0" dirty="0">
                <a:ln>
                  <a:noFill/>
                </a:ln>
                <a:solidFill>
                  <a:schemeClr val="tx1">
                    <a:lumMod val="50000"/>
                  </a:schemeClr>
                </a:solidFill>
                <a:effectLst/>
                <a:uLnTx/>
                <a:uFillTx/>
                <a:latin typeface="Arial"/>
                <a:ea typeface="ＭＳ Ｐゴシック"/>
                <a:cs typeface="Lucida Sans Unicode" pitchFamily="34" charset="0"/>
                <a:sym typeface="Symbol" pitchFamily="18" charset="2"/>
              </a:rPr>
              <a:t>  </a:t>
            </a:r>
            <a:r>
              <a:rPr kumimoji="0" lang="en-GB" sz="1100" b="0" i="1" u="none" strike="noStrike" kern="1200" cap="none" spc="0" normalizeH="0" baseline="0" noProof="0" dirty="0">
                <a:ln>
                  <a:noFill/>
                </a:ln>
                <a:solidFill>
                  <a:srgbClr val="FFFFFF">
                    <a:lumMod val="50000"/>
                  </a:srgbClr>
                </a:solidFill>
                <a:effectLst/>
                <a:uLnTx/>
                <a:uFillTx/>
                <a:latin typeface="Arial"/>
                <a:ea typeface="ＭＳ Ｐゴシック"/>
                <a:cs typeface="Lucida Sans Unicode" pitchFamily="34" charset="0"/>
                <a:sym typeface="Symbol" pitchFamily="18" charset="2"/>
              </a:rPr>
              <a:t>(Mahdiyeh Mousavi, Christina Köpken-Watts)</a:t>
            </a:r>
            <a:endParaRPr kumimoji="0" lang="de-DE" sz="1100" b="0" i="1" u="none" strike="noStrike" kern="1200" cap="none" spc="0" normalizeH="0" baseline="0" noProof="0" dirty="0">
              <a:ln>
                <a:noFill/>
              </a:ln>
              <a:solidFill>
                <a:srgbClr val="2D4B9B"/>
              </a:solidFill>
              <a:effectLst/>
              <a:uLnTx/>
              <a:uFillTx/>
              <a:latin typeface="Arial"/>
              <a:ea typeface="+mn-ea"/>
              <a:cs typeface="+mn-cs"/>
            </a:endParaRPr>
          </a:p>
          <a:p>
            <a:pPr marL="351235" marR="0" lvl="0" indent="-285750" algn="l" defTabSz="457200" rtl="0" eaLnBrk="0" fontAlgn="base" latinLnBrk="0" hangingPunct="0">
              <a:lnSpc>
                <a:spcPct val="100000"/>
              </a:lnSpc>
              <a:spcBef>
                <a:spcPts val="1200"/>
              </a:spcBef>
              <a:spcAft>
                <a:spcPct val="0"/>
              </a:spcAft>
              <a:buClrTx/>
              <a:buSzTx/>
              <a:buFont typeface="Symbol" panose="05050102010706020507" pitchFamily="18" charset="2"/>
              <a:buChar char="®"/>
              <a:tabLst>
                <a:tab pos="266700" algn="l"/>
              </a:tabLst>
              <a:defRPr/>
            </a:pPr>
            <a:r>
              <a:rPr kumimoji="0" lang="en-US" sz="1500" b="0" i="0" u="none" strike="noStrike" kern="1200" cap="none" spc="0" normalizeH="0" baseline="0" noProof="0" dirty="0">
                <a:ln>
                  <a:noFill/>
                </a:ln>
                <a:solidFill>
                  <a:srgbClr val="2D4B9B"/>
                </a:solidFill>
                <a:effectLst/>
                <a:uLnTx/>
                <a:uFillTx/>
                <a:latin typeface="Arial"/>
                <a:ea typeface="ＭＳ Ｐゴシック"/>
                <a:cs typeface="+mn-cs"/>
                <a:sym typeface="Symbol" panose="05050102010706020507" pitchFamily="18" charset="2"/>
              </a:rPr>
              <a:t>temperature + humidity </a:t>
            </a:r>
            <a:r>
              <a:rPr kumimoji="0" lang="en-US" sz="1500" b="0" i="0" u="none" strike="noStrike" kern="1200" cap="none" spc="0" normalizeH="0" baseline="0" noProof="0" dirty="0">
                <a:ln>
                  <a:noFill/>
                </a:ln>
                <a:solidFill>
                  <a:schemeClr val="tx1">
                    <a:lumMod val="50000"/>
                  </a:schemeClr>
                </a:solidFill>
                <a:effectLst/>
                <a:uLnTx/>
                <a:uFillTx/>
                <a:latin typeface="Arial"/>
                <a:ea typeface="ＭＳ Ｐゴシック"/>
                <a:cs typeface="+mn-cs"/>
                <a:sym typeface="Symbol" panose="05050102010706020507" pitchFamily="18" charset="2"/>
              </a:rPr>
              <a:t>profile information  (clear-sky, above clouds)</a:t>
            </a:r>
          </a:p>
          <a:p>
            <a:pPr marL="65485" marR="0" lvl="0" indent="0" algn="l" defTabSz="457200" rtl="0" eaLnBrk="0" fontAlgn="base" latinLnBrk="0" hangingPunct="0">
              <a:lnSpc>
                <a:spcPct val="100000"/>
              </a:lnSpc>
              <a:spcBef>
                <a:spcPts val="0"/>
              </a:spcBef>
              <a:spcAft>
                <a:spcPct val="0"/>
              </a:spcAft>
              <a:buClrTx/>
              <a:buSzTx/>
              <a:buNone/>
              <a:tabLst>
                <a:tab pos="266700" algn="l"/>
              </a:tabLst>
              <a:defRPr/>
            </a:pPr>
            <a:r>
              <a:rPr lang="en-US" sz="1200" dirty="0">
                <a:solidFill>
                  <a:schemeClr val="bg1">
                    <a:lumMod val="50000"/>
                  </a:schemeClr>
                </a:solidFill>
                <a:latin typeface="Arial"/>
                <a:ea typeface="ＭＳ Ｐゴシック"/>
                <a:sym typeface="Symbol" panose="05050102010706020507" pitchFamily="18" charset="2"/>
              </a:rPr>
              <a:t>	  (e.g. to improve pre-convective environment)</a:t>
            </a:r>
            <a:endParaRPr kumimoji="0" lang="en-US" sz="1200" b="0" i="0" u="none" strike="noStrike" kern="1200" cap="none" spc="0" normalizeH="0" baseline="0" noProof="0" dirty="0">
              <a:ln>
                <a:noFill/>
              </a:ln>
              <a:solidFill>
                <a:schemeClr val="bg1">
                  <a:lumMod val="50000"/>
                </a:schemeClr>
              </a:solidFill>
              <a:effectLst/>
              <a:uLnTx/>
              <a:uFillTx/>
              <a:latin typeface="Arial"/>
              <a:ea typeface="ＭＳ Ｐゴシック"/>
            </a:endParaRPr>
          </a:p>
          <a:p>
            <a:pPr marL="279797" marR="0" lvl="0" indent="-214313" algn="l" defTabSz="457200" rtl="0" eaLnBrk="0" fontAlgn="base" latinLnBrk="0" hangingPunct="0">
              <a:lnSpc>
                <a:spcPct val="100000"/>
              </a:lnSpc>
              <a:spcBef>
                <a:spcPts val="1200"/>
              </a:spcBef>
              <a:spcAft>
                <a:spcPct val="0"/>
              </a:spcAft>
              <a:buClrTx/>
              <a:buSzTx/>
              <a:buFontTx/>
              <a:buChar char="•"/>
              <a:tabLst>
                <a:tab pos="266700" algn="l"/>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MTG IRS launched in summer 2025, data in ~ 2026 </a:t>
            </a:r>
          </a:p>
          <a:p>
            <a:pPr marL="65484" marR="0" lvl="0" indent="0" algn="l" defTabSz="457200" rtl="0" eaLnBrk="0" fontAlgn="base" latinLnBrk="0" hangingPunct="0">
              <a:lnSpc>
                <a:spcPct val="100000"/>
              </a:lnSpc>
              <a:spcBef>
                <a:spcPts val="600"/>
              </a:spcBef>
              <a:spcAft>
                <a:spcPct val="0"/>
              </a:spcAft>
              <a:buClrTx/>
              <a:buSzTx/>
              <a:buNone/>
              <a:tabLst>
                <a:tab pos="266700" algn="l"/>
              </a:tabLst>
              <a:defRPr/>
            </a:pPr>
            <a:r>
              <a:rPr kumimoji="0" lang="en-US" sz="1050" b="0" i="0" u="none" strike="noStrike" kern="1200" cap="none" spc="0" normalizeH="0" baseline="0" noProof="0" dirty="0">
                <a:ln>
                  <a:noFill/>
                </a:ln>
                <a:solidFill>
                  <a:srgbClr val="2D4B9B"/>
                </a:solidFill>
                <a:effectLst/>
                <a:uLnTx/>
                <a:uFillTx/>
                <a:latin typeface="Arial"/>
                <a:ea typeface="ＭＳ Ｐゴシック"/>
                <a:cs typeface="+mn-cs"/>
                <a:sym typeface="Symbol" panose="05050102010706020507" pitchFamily="18" charset="2"/>
              </a:rPr>
              <a:t>	</a:t>
            </a:r>
            <a:r>
              <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cs typeface="+mn-cs"/>
                <a:sym typeface="Symbol" panose="05050102010706020507" pitchFamily="18" charset="2"/>
              </a:rPr>
              <a:t>  </a:t>
            </a:r>
            <a:r>
              <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cs typeface="+mn-cs"/>
              </a:rPr>
              <a:t>IRS data </a:t>
            </a:r>
            <a:r>
              <a:rPr lang="en-US" sz="1050" dirty="0">
                <a:solidFill>
                  <a:schemeClr val="bg1">
                    <a:lumMod val="50000"/>
                  </a:schemeClr>
                </a:solidFill>
                <a:latin typeface="Arial"/>
                <a:ea typeface="ＭＳ Ｐゴシック"/>
              </a:rPr>
              <a:t>for testing:  	</a:t>
            </a:r>
            <a:r>
              <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cs typeface="+mn-cs"/>
              </a:rPr>
              <a:t>simulated ‚</a:t>
            </a:r>
            <a:r>
              <a:rPr kumimoji="0" lang="en-US" sz="1050" b="0" i="0" u="none" strike="noStrike" kern="1200" cap="none" spc="0" normalizeH="0" baseline="0" noProof="0" dirty="0" err="1">
                <a:ln>
                  <a:noFill/>
                </a:ln>
                <a:solidFill>
                  <a:schemeClr val="bg1">
                    <a:lumMod val="50000"/>
                  </a:schemeClr>
                </a:solidFill>
                <a:effectLst/>
                <a:uLnTx/>
                <a:uFillTx/>
                <a:latin typeface="Arial"/>
                <a:ea typeface="ＭＳ Ｐゴシック"/>
                <a:cs typeface="+mn-cs"/>
              </a:rPr>
              <a:t>obs’</a:t>
            </a:r>
            <a:r>
              <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cs typeface="+mn-cs"/>
              </a:rPr>
              <a:t> (with </a:t>
            </a:r>
            <a:r>
              <a:rPr kumimoji="0" lang="en-US" sz="1050" b="0" i="0" u="none" strike="noStrike" kern="1200" cap="none" spc="0" normalizeH="0" baseline="0" noProof="0" dirty="0" err="1">
                <a:ln>
                  <a:noFill/>
                </a:ln>
                <a:solidFill>
                  <a:schemeClr val="bg1">
                    <a:lumMod val="50000"/>
                  </a:schemeClr>
                </a:solidFill>
                <a:effectLst/>
                <a:uLnTx/>
                <a:uFillTx/>
                <a:latin typeface="Arial"/>
                <a:ea typeface="ＭＳ Ｐゴシック"/>
                <a:cs typeface="+mn-cs"/>
              </a:rPr>
              <a:t>RadSim</a:t>
            </a:r>
            <a:r>
              <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cs typeface="+mn-cs"/>
              </a:rPr>
              <a:t>) into </a:t>
            </a:r>
            <a:r>
              <a:rPr kumimoji="0" lang="en-US" sz="1050" b="0" i="0" u="none" strike="noStrike" kern="1200" cap="none" spc="0" normalizeH="0" baseline="0" noProof="0" dirty="0" err="1">
                <a:ln>
                  <a:noFill/>
                </a:ln>
                <a:solidFill>
                  <a:schemeClr val="bg1">
                    <a:lumMod val="50000"/>
                  </a:schemeClr>
                </a:solidFill>
                <a:effectLst/>
                <a:uLnTx/>
                <a:uFillTx/>
                <a:latin typeface="Arial"/>
                <a:ea typeface="ＭＳ Ｐゴシック"/>
                <a:cs typeface="+mn-cs"/>
              </a:rPr>
              <a:t>fdbk</a:t>
            </a:r>
            <a:r>
              <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cs typeface="+mn-cs"/>
              </a:rPr>
              <a:t> file</a:t>
            </a:r>
          </a:p>
          <a:p>
            <a:pPr marL="65484" marR="0" lvl="0" indent="0" algn="l" defTabSz="457200" rtl="0" eaLnBrk="0" fontAlgn="base" latinLnBrk="0" hangingPunct="0">
              <a:lnSpc>
                <a:spcPct val="100000"/>
              </a:lnSpc>
              <a:spcBef>
                <a:spcPts val="0"/>
              </a:spcBef>
              <a:spcAft>
                <a:spcPct val="0"/>
              </a:spcAft>
              <a:buClrTx/>
              <a:buSzTx/>
              <a:buNone/>
              <a:tabLst>
                <a:tab pos="266700" algn="l"/>
              </a:tabLst>
              <a:defRPr/>
            </a:pPr>
            <a:r>
              <a:rPr lang="en-US" sz="1050" dirty="0">
                <a:solidFill>
                  <a:schemeClr val="bg1">
                    <a:lumMod val="50000"/>
                  </a:schemeClr>
                </a:solidFill>
                <a:latin typeface="Arial"/>
                <a:ea typeface="ＭＳ Ｐゴシック"/>
              </a:rPr>
              <a:t>					real-data IASI, SEVIRI as proxy for IRS;</a:t>
            </a:r>
          </a:p>
          <a:p>
            <a:pPr marL="65484" marR="0" lvl="0" indent="0" algn="l" defTabSz="457200" rtl="0" eaLnBrk="0" fontAlgn="base" latinLnBrk="0" hangingPunct="0">
              <a:lnSpc>
                <a:spcPct val="100000"/>
              </a:lnSpc>
              <a:spcBef>
                <a:spcPts val="0"/>
              </a:spcBef>
              <a:spcAft>
                <a:spcPct val="0"/>
              </a:spcAft>
              <a:buClrTx/>
              <a:buSzTx/>
              <a:buNone/>
              <a:tabLst>
                <a:tab pos="266700" algn="l"/>
              </a:tabLst>
              <a:defRPr/>
            </a:pPr>
            <a:r>
              <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rPr>
              <a:t>					technical test </a:t>
            </a:r>
            <a:r>
              <a:rPr lang="en-US" sz="1050" dirty="0">
                <a:solidFill>
                  <a:schemeClr val="bg1">
                    <a:lumMod val="50000"/>
                  </a:schemeClr>
                </a:solidFill>
                <a:latin typeface="Arial"/>
                <a:ea typeface="ＭＳ Ｐゴシック"/>
              </a:rPr>
              <a:t>in KENDA successful</a:t>
            </a:r>
            <a:endParaRPr kumimoji="0" lang="en-US" sz="1050" b="0" i="0" u="none" strike="noStrike" kern="1200" cap="none" spc="0" normalizeH="0" baseline="0" noProof="0" dirty="0">
              <a:ln>
                <a:noFill/>
              </a:ln>
              <a:solidFill>
                <a:schemeClr val="bg1">
                  <a:lumMod val="50000"/>
                </a:schemeClr>
              </a:solidFill>
              <a:effectLst/>
              <a:uLnTx/>
              <a:uFillTx/>
              <a:latin typeface="Arial"/>
              <a:ea typeface="ＭＳ Ｐゴシック"/>
            </a:endParaRPr>
          </a:p>
        </p:txBody>
      </p:sp>
      <p:sp>
        <p:nvSpPr>
          <p:cNvPr id="13" name="Rectangle 2">
            <a:extLst>
              <a:ext uri="{FF2B5EF4-FFF2-40B4-BE49-F238E27FC236}">
                <a16:creationId xmlns:a16="http://schemas.microsoft.com/office/drawing/2014/main" id="{4FEFFB93-7EDE-4A0D-A922-1C7690A36EF8}"/>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2.4:	</a:t>
            </a:r>
            <a:r>
              <a:rPr kumimoji="1" lang="en-US" altLang="de-DE"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MTG IRS  </a:t>
            </a:r>
            <a:r>
              <a:rPr kumimoji="1" lang="en-US" altLang="de-DE" sz="14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(hyperspectral IR sounder) </a:t>
            </a:r>
          </a:p>
          <a:p>
            <a:pPr marL="65485" lvl="0" eaLnBrk="0" fontAlgn="base" hangingPunct="0">
              <a:spcBef>
                <a:spcPts val="400"/>
              </a:spcBef>
              <a:spcAft>
                <a:spcPct val="0"/>
              </a:spcAft>
              <a:buClrTx/>
              <a:buSzTx/>
              <a:buNone/>
              <a:tabLst>
                <a:tab pos="266700" algn="l"/>
              </a:tabLst>
              <a:defRPr/>
            </a:pPr>
            <a:r>
              <a:rPr kumimoji="0" lang="en-GB" sz="1400" i="1" dirty="0">
                <a:solidFill>
                  <a:srgbClr val="FFFFFF">
                    <a:lumMod val="50000"/>
                  </a:srgbClr>
                </a:solidFill>
                <a:latin typeface="Montserrat"/>
                <a:ea typeface="ＭＳ Ｐゴシック"/>
                <a:cs typeface="Lucida Sans Unicode" pitchFamily="34" charset="0"/>
                <a:sym typeface="Symbol" pitchFamily="18" charset="2"/>
              </a:rPr>
              <a:t>Mahdiyeh Mousavi, Christina Köpken-Watts, …</a:t>
            </a:r>
            <a:endParaRPr kumimoji="0" lang="de-DE" sz="1400" i="1" dirty="0">
              <a:solidFill>
                <a:srgbClr val="2D4B9B"/>
              </a:solidFill>
              <a:latin typeface="Montserrat"/>
            </a:endParaRPr>
          </a:p>
        </p:txBody>
      </p:sp>
    </p:spTree>
    <p:extLst>
      <p:ext uri="{BB962C8B-B14F-4D97-AF65-F5344CB8AC3E}">
        <p14:creationId xmlns:p14="http://schemas.microsoft.com/office/powerpoint/2010/main" val="31514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131;p28"/>
          <p:cNvSpPr txBox="1"/>
          <p:nvPr/>
        </p:nvSpPr>
        <p:spPr>
          <a:xfrm>
            <a:off x="323528" y="859123"/>
            <a:ext cx="8820472" cy="915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p>
            <a:pPr marL="266700" indent="-266700">
              <a:buClr>
                <a:srgbClr val="1F497D"/>
              </a:buClr>
              <a:buSzPts val="2000"/>
              <a:buChar char="•"/>
              <a:tabLst>
                <a:tab pos="266700" algn="l"/>
              </a:tabLst>
              <a:defRPr sz="2000">
                <a:latin typeface="Arial"/>
                <a:ea typeface="Arial"/>
                <a:cs typeface="Arial"/>
                <a:sym typeface="Arial"/>
              </a:defRPr>
            </a:pPr>
            <a:r>
              <a:rPr lang="en-GB" sz="1500" b="1" dirty="0">
                <a:solidFill>
                  <a:srgbClr val="000000"/>
                </a:solidFill>
              </a:rPr>
              <a:t>cloud detection </a:t>
            </a:r>
            <a:r>
              <a:rPr lang="en-GB" sz="1500" dirty="0">
                <a:solidFill>
                  <a:schemeClr val="bg1">
                    <a:lumMod val="50000"/>
                  </a:schemeClr>
                </a:solidFill>
              </a:rPr>
              <a:t>&amp;</a:t>
            </a:r>
            <a:r>
              <a:rPr lang="en-GB" sz="1500" dirty="0">
                <a:solidFill>
                  <a:srgbClr val="000000"/>
                </a:solidFill>
              </a:rPr>
              <a:t> </a:t>
            </a:r>
            <a:r>
              <a:rPr lang="en-GB" sz="1500" b="1" dirty="0">
                <a:solidFill>
                  <a:srgbClr val="000000"/>
                </a:solidFill>
              </a:rPr>
              <a:t>adaptive bias correction</a:t>
            </a:r>
            <a:r>
              <a:rPr lang="en-GB" sz="1500" dirty="0">
                <a:solidFill>
                  <a:srgbClr val="000000"/>
                </a:solidFill>
              </a:rPr>
              <a:t>:   </a:t>
            </a:r>
            <a:r>
              <a:rPr lang="en-US" sz="1400" dirty="0">
                <a:solidFill>
                  <a:srgbClr val="000000"/>
                </a:solidFill>
              </a:rPr>
              <a:t>used in global </a:t>
            </a:r>
            <a:r>
              <a:rPr lang="en-US" sz="1400" dirty="0" err="1">
                <a:solidFill>
                  <a:srgbClr val="000000"/>
                </a:solidFill>
              </a:rPr>
              <a:t>EnVar</a:t>
            </a:r>
            <a:r>
              <a:rPr lang="en-US" sz="1400" dirty="0">
                <a:solidFill>
                  <a:srgbClr val="000000"/>
                </a:solidFill>
              </a:rPr>
              <a:t> for IASI, but major adaptation for… </a:t>
            </a:r>
            <a:endParaRPr lang="en-GB" sz="1400" dirty="0">
              <a:solidFill>
                <a:srgbClr val="000000"/>
              </a:solidFill>
            </a:endParaRPr>
          </a:p>
          <a:p>
            <a:pPr>
              <a:spcBef>
                <a:spcPts val="600"/>
              </a:spcBef>
              <a:buClr>
                <a:srgbClr val="1F497D"/>
              </a:buClr>
              <a:buSzPts val="2000"/>
              <a:tabLst>
                <a:tab pos="266700" algn="l"/>
              </a:tabLst>
              <a:defRPr sz="2000">
                <a:latin typeface="Arial"/>
                <a:ea typeface="Arial"/>
                <a:cs typeface="Arial"/>
                <a:sym typeface="Arial"/>
              </a:defRPr>
            </a:pPr>
            <a:r>
              <a:rPr lang="en-GB" sz="1400" dirty="0">
                <a:solidFill>
                  <a:srgbClr val="000000"/>
                </a:solidFill>
              </a:rPr>
              <a:t>	–  ICON-</a:t>
            </a:r>
            <a:r>
              <a:rPr lang="en-GB" sz="1400" dirty="0">
                <a:solidFill>
                  <a:srgbClr val="3C62D6"/>
                </a:solidFill>
              </a:rPr>
              <a:t>LAM</a:t>
            </a:r>
            <a:r>
              <a:rPr lang="en-GB" sz="1400" dirty="0">
                <a:solidFill>
                  <a:srgbClr val="000000"/>
                </a:solidFill>
              </a:rPr>
              <a:t>  (low model top </a:t>
            </a:r>
            <a:r>
              <a:rPr lang="en-GB" sz="1400" dirty="0">
                <a:solidFill>
                  <a:srgbClr val="000000"/>
                </a:solidFill>
                <a:sym typeface="Symbol" panose="05050102010706020507" pitchFamily="18" charset="2"/>
              </a:rPr>
              <a:t> extension of FG with global fields for cloud detection) and</a:t>
            </a:r>
          </a:p>
          <a:p>
            <a:pPr>
              <a:spcBef>
                <a:spcPts val="600"/>
              </a:spcBef>
              <a:buClr>
                <a:srgbClr val="1F497D"/>
              </a:buClr>
              <a:buSzPts val="2000"/>
              <a:tabLst>
                <a:tab pos="266700" algn="l"/>
              </a:tabLst>
              <a:defRPr sz="2000">
                <a:latin typeface="Arial"/>
                <a:ea typeface="Arial"/>
                <a:cs typeface="Arial"/>
                <a:sym typeface="Arial"/>
              </a:defRPr>
            </a:pPr>
            <a:r>
              <a:rPr lang="en-GB" sz="1400" dirty="0">
                <a:solidFill>
                  <a:srgbClr val="000000"/>
                </a:solidFill>
                <a:sym typeface="Symbol" panose="05050102010706020507" pitchFamily="18" charset="2"/>
              </a:rPr>
              <a:t>	–  KENDA  (cloud detection + </a:t>
            </a:r>
            <a:r>
              <a:rPr lang="en-GB" sz="1400" dirty="0">
                <a:solidFill>
                  <a:srgbClr val="3C62D6"/>
                </a:solidFill>
                <a:sym typeface="Symbol" panose="05050102010706020507" pitchFamily="18" charset="2"/>
              </a:rPr>
              <a:t>bias correction </a:t>
            </a:r>
            <a:r>
              <a:rPr lang="en-GB" sz="1400" dirty="0">
                <a:solidFill>
                  <a:srgbClr val="000000"/>
                </a:solidFill>
                <a:sym typeface="Symbol" panose="05050102010706020507" pitchFamily="18" charset="2"/>
              </a:rPr>
              <a:t>within ICON </a:t>
            </a:r>
            <a:r>
              <a:rPr lang="en-GB" sz="1400" dirty="0">
                <a:solidFill>
                  <a:srgbClr val="3C62D6"/>
                </a:solidFill>
                <a:sym typeface="Symbol" panose="05050102010706020507" pitchFamily="18" charset="2"/>
              </a:rPr>
              <a:t>ensemble</a:t>
            </a:r>
            <a:r>
              <a:rPr lang="en-GB" sz="1400" dirty="0">
                <a:solidFill>
                  <a:srgbClr val="000000"/>
                </a:solidFill>
                <a:sym typeface="Symbol" panose="05050102010706020507" pitchFamily="18" charset="2"/>
              </a:rPr>
              <a:t> members)</a:t>
            </a:r>
          </a:p>
        </p:txBody>
      </p:sp>
      <p:sp>
        <p:nvSpPr>
          <p:cNvPr id="4" name="Google Shape;131;p28">
            <a:extLst>
              <a:ext uri="{FF2B5EF4-FFF2-40B4-BE49-F238E27FC236}">
                <a16:creationId xmlns:a16="http://schemas.microsoft.com/office/drawing/2014/main" id="{C70B7CD4-B9F6-4C9B-8CB9-EA371E2D63EC}"/>
              </a:ext>
            </a:extLst>
          </p:cNvPr>
          <p:cNvSpPr txBox="1"/>
          <p:nvPr/>
        </p:nvSpPr>
        <p:spPr>
          <a:xfrm>
            <a:off x="323528" y="1995686"/>
            <a:ext cx="8712968" cy="2485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p>
            <a:pPr>
              <a:defRPr sz="2000">
                <a:latin typeface="Arial"/>
                <a:ea typeface="Arial"/>
                <a:cs typeface="Arial"/>
                <a:sym typeface="Arial"/>
              </a:defRPr>
            </a:pPr>
            <a:r>
              <a:rPr lang="en-US" sz="1500" dirty="0">
                <a:solidFill>
                  <a:srgbClr val="000000"/>
                </a:solidFill>
              </a:rPr>
              <a:t>(ongoing and) future work (</a:t>
            </a:r>
            <a:r>
              <a:rPr lang="en-US" sz="1500" dirty="0" err="1">
                <a:solidFill>
                  <a:srgbClr val="000000"/>
                </a:solidFill>
              </a:rPr>
              <a:t>a.o.</a:t>
            </a:r>
            <a:r>
              <a:rPr lang="en-US" sz="1500" dirty="0">
                <a:solidFill>
                  <a:srgbClr val="000000"/>
                </a:solidFill>
              </a:rPr>
              <a:t>; little resources available):</a:t>
            </a:r>
          </a:p>
          <a:p>
            <a:pPr marL="266700" indent="-266700">
              <a:spcBef>
                <a:spcPts val="1200"/>
              </a:spcBef>
              <a:buClr>
                <a:srgbClr val="1F497D"/>
              </a:buClr>
              <a:buSzPts val="2000"/>
              <a:buChar char="•"/>
              <a:defRPr sz="2000">
                <a:latin typeface="Arial"/>
                <a:ea typeface="Arial"/>
                <a:cs typeface="Arial"/>
                <a:sym typeface="Arial"/>
              </a:defRPr>
            </a:pPr>
            <a:r>
              <a:rPr lang="en-GB" sz="1500" dirty="0">
                <a:solidFill>
                  <a:srgbClr val="000000"/>
                </a:solidFill>
              </a:rPr>
              <a:t>parallel </a:t>
            </a:r>
            <a:r>
              <a:rPr lang="en-GB" sz="1500" dirty="0" err="1">
                <a:solidFill>
                  <a:srgbClr val="000000"/>
                </a:solidFill>
              </a:rPr>
              <a:t>obs</a:t>
            </a:r>
            <a:r>
              <a:rPr lang="en-GB" sz="1500" dirty="0">
                <a:solidFill>
                  <a:srgbClr val="000000"/>
                </a:solidFill>
              </a:rPr>
              <a:t> processing in LETKF required for </a:t>
            </a:r>
            <a:r>
              <a:rPr lang="en-GB" sz="1500" dirty="0">
                <a:solidFill>
                  <a:srgbClr val="2D4B9B"/>
                </a:solidFill>
              </a:rPr>
              <a:t>non-diagonal observation error covariance </a:t>
            </a:r>
            <a:r>
              <a:rPr lang="en-GB" sz="1500" dirty="0">
                <a:solidFill>
                  <a:srgbClr val="000000"/>
                </a:solidFill>
              </a:rPr>
              <a:t>matrix </a:t>
            </a:r>
            <a:r>
              <a:rPr lang="en-GB" sz="1600" dirty="0">
                <a:solidFill>
                  <a:srgbClr val="000000"/>
                </a:solidFill>
                <a:latin typeface="Cambria Math" panose="02040503050406030204" pitchFamily="18" charset="0"/>
                <a:ea typeface="Cambria Math" panose="02040503050406030204" pitchFamily="18" charset="0"/>
              </a:rPr>
              <a:t>R</a:t>
            </a:r>
            <a:r>
              <a:rPr lang="en-GB" sz="1500" dirty="0">
                <a:solidFill>
                  <a:srgbClr val="000000"/>
                </a:solidFill>
              </a:rPr>
              <a:t>:  </a:t>
            </a:r>
          </a:p>
          <a:p>
            <a:pPr>
              <a:buClr>
                <a:srgbClr val="1F497D"/>
              </a:buClr>
              <a:buSzPts val="2000"/>
              <a:defRPr sz="2000">
                <a:latin typeface="Arial"/>
                <a:ea typeface="Arial"/>
                <a:cs typeface="Arial"/>
                <a:sym typeface="Arial"/>
              </a:defRPr>
            </a:pPr>
            <a:r>
              <a:rPr lang="en-GB" sz="1500" dirty="0">
                <a:solidFill>
                  <a:srgbClr val="000000"/>
                </a:solidFill>
              </a:rPr>
              <a:t>	first version </a:t>
            </a:r>
            <a:r>
              <a:rPr lang="en-GB" sz="1500" dirty="0">
                <a:solidFill>
                  <a:srgbClr val="2D4B9B"/>
                </a:solidFill>
              </a:rPr>
              <a:t>implemented</a:t>
            </a:r>
            <a:r>
              <a:rPr lang="en-GB" sz="1500" dirty="0">
                <a:solidFill>
                  <a:srgbClr val="000000"/>
                </a:solidFill>
              </a:rPr>
              <a:t>, further technical tests to be done;    </a:t>
            </a:r>
            <a:r>
              <a:rPr lang="en-GB" sz="1600" dirty="0">
                <a:solidFill>
                  <a:srgbClr val="000000"/>
                </a:solidFill>
                <a:latin typeface="Cambria Math" panose="02040503050406030204" pitchFamily="18" charset="0"/>
                <a:ea typeface="Cambria Math" panose="02040503050406030204" pitchFamily="18" charset="0"/>
              </a:rPr>
              <a:t>R</a:t>
            </a:r>
            <a:r>
              <a:rPr lang="en-GB" sz="1500" dirty="0">
                <a:solidFill>
                  <a:srgbClr val="000000"/>
                </a:solidFill>
              </a:rPr>
              <a:t> also needs to specified!</a:t>
            </a:r>
            <a:endParaRPr lang="en-GB" sz="1200" i="1" dirty="0">
              <a:solidFill>
                <a:srgbClr val="000000"/>
              </a:solidFill>
            </a:endParaRPr>
          </a:p>
          <a:p>
            <a:pPr marL="266700" lvl="0" indent="-266700">
              <a:spcBef>
                <a:spcPts val="1200"/>
              </a:spcBef>
              <a:buClr>
                <a:srgbClr val="1F497D"/>
              </a:buClr>
              <a:buSzPts val="2000"/>
              <a:buFontTx/>
              <a:buChar char="•"/>
              <a:defRPr sz="2000">
                <a:latin typeface="Arial"/>
                <a:ea typeface="Arial"/>
                <a:cs typeface="Arial"/>
                <a:sym typeface="Arial"/>
              </a:defRPr>
            </a:pPr>
            <a:r>
              <a:rPr lang="en-GB" sz="1500" dirty="0">
                <a:solidFill>
                  <a:prstClr val="white">
                    <a:lumMod val="50000"/>
                  </a:prstClr>
                </a:solidFill>
                <a:latin typeface="Arial"/>
                <a:cs typeface="Arial"/>
                <a:sym typeface="Arial"/>
              </a:rPr>
              <a:t>revisit</a:t>
            </a:r>
            <a:r>
              <a:rPr lang="en-GB" sz="1500" dirty="0">
                <a:solidFill>
                  <a:srgbClr val="000000"/>
                </a:solidFill>
                <a:latin typeface="Arial"/>
                <a:cs typeface="Arial"/>
                <a:sym typeface="Arial"/>
              </a:rPr>
              <a:t> </a:t>
            </a:r>
            <a:r>
              <a:rPr lang="en-GB" sz="1500" dirty="0">
                <a:solidFill>
                  <a:srgbClr val="2D4B9B"/>
                </a:solidFill>
                <a:latin typeface="Arial"/>
                <a:cs typeface="Arial"/>
                <a:sym typeface="Arial"/>
              </a:rPr>
              <a:t>channel selection </a:t>
            </a:r>
            <a:r>
              <a:rPr lang="en-GB" sz="1500" dirty="0">
                <a:solidFill>
                  <a:prstClr val="white">
                    <a:lumMod val="50000"/>
                  </a:prstClr>
                </a:solidFill>
                <a:latin typeface="Arial"/>
                <a:cs typeface="Arial"/>
                <a:sym typeface="Arial"/>
              </a:rPr>
              <a:t>(e.g. up to which height)</a:t>
            </a:r>
          </a:p>
          <a:p>
            <a:pPr marL="266700" indent="-266700">
              <a:spcBef>
                <a:spcPts val="1200"/>
              </a:spcBef>
              <a:buClr>
                <a:srgbClr val="1F497D"/>
              </a:buClr>
              <a:buSzPts val="2000"/>
              <a:buChar char="•"/>
              <a:defRPr sz="2000">
                <a:latin typeface="Arial"/>
                <a:ea typeface="Arial"/>
                <a:cs typeface="Arial"/>
                <a:sym typeface="Arial"/>
              </a:defRPr>
            </a:pPr>
            <a:r>
              <a:rPr lang="en-GB" sz="1500" dirty="0">
                <a:solidFill>
                  <a:schemeClr val="bg1">
                    <a:lumMod val="50000"/>
                  </a:schemeClr>
                </a:solidFill>
              </a:rPr>
              <a:t>tests on thinning, height assignment, localization, …</a:t>
            </a:r>
          </a:p>
          <a:p>
            <a:pPr marL="266700" indent="-266700">
              <a:spcBef>
                <a:spcPts val="1200"/>
              </a:spcBef>
              <a:buClr>
                <a:srgbClr val="1F497D"/>
              </a:buClr>
              <a:buSzPts val="2000"/>
              <a:buChar char="•"/>
              <a:defRPr sz="2000">
                <a:latin typeface="Arial"/>
                <a:ea typeface="Arial"/>
                <a:cs typeface="Arial"/>
                <a:sym typeface="Arial"/>
              </a:defRPr>
            </a:pPr>
            <a:r>
              <a:rPr lang="en-GB" sz="1500" dirty="0">
                <a:solidFill>
                  <a:srgbClr val="2D4B9B"/>
                </a:solidFill>
              </a:rPr>
              <a:t>code optimization </a:t>
            </a:r>
            <a:r>
              <a:rPr sz="1500" dirty="0">
                <a:solidFill>
                  <a:schemeClr val="bg1">
                    <a:lumMod val="50000"/>
                  </a:schemeClr>
                </a:solidFill>
              </a:rPr>
              <a:t>needed for IRS assimilation with many </a:t>
            </a:r>
            <a:r>
              <a:rPr lang="en-GB" sz="1500" dirty="0">
                <a:solidFill>
                  <a:schemeClr val="bg1">
                    <a:lumMod val="50000"/>
                  </a:schemeClr>
                </a:solidFill>
              </a:rPr>
              <a:t>channels (pre-thinning etc.)</a:t>
            </a:r>
          </a:p>
          <a:p>
            <a:pPr marL="266700" indent="-266700">
              <a:spcBef>
                <a:spcPts val="1200"/>
              </a:spcBef>
              <a:buClr>
                <a:srgbClr val="1F497D"/>
              </a:buClr>
              <a:buSzPts val="2000"/>
              <a:buChar char="•"/>
              <a:defRPr sz="2000">
                <a:latin typeface="Arial"/>
                <a:ea typeface="Arial"/>
                <a:cs typeface="Arial"/>
                <a:sym typeface="Arial"/>
              </a:defRPr>
            </a:pPr>
            <a:r>
              <a:rPr lang="en-GB" sz="1500" dirty="0">
                <a:solidFill>
                  <a:srgbClr val="000000"/>
                </a:solidFill>
              </a:rPr>
              <a:t>option: assimilate all-sky IRS using clear-sky R (Okamoto)?</a:t>
            </a:r>
          </a:p>
        </p:txBody>
      </p:sp>
      <p:sp>
        <p:nvSpPr>
          <p:cNvPr id="6" name="Rectangle 2">
            <a:extLst>
              <a:ext uri="{FF2B5EF4-FFF2-40B4-BE49-F238E27FC236}">
                <a16:creationId xmlns:a16="http://schemas.microsoft.com/office/drawing/2014/main" id="{C62F8F83-CE40-4F76-9428-8551430A1C1B}"/>
              </a:ext>
            </a:extLst>
          </p:cNvPr>
          <p:cNvSpPr>
            <a:spLocks noChangeArrowheads="1"/>
          </p:cNvSpPr>
          <p:nvPr/>
        </p:nvSpPr>
        <p:spPr bwMode="auto">
          <a:xfrm>
            <a:off x="252487" y="115309"/>
            <a:ext cx="5831681" cy="53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spcBef>
                <a:spcPct val="20000"/>
              </a:spcBef>
              <a:buClr>
                <a:schemeClr val="tx2"/>
              </a:buClr>
              <a:buSzPct val="105000"/>
              <a:buChar char="•"/>
              <a:defRPr kumimoji="1">
                <a:solidFill>
                  <a:schemeClr val="bg2"/>
                </a:solidFill>
                <a:latin typeface="Arial" panose="020B0604020202020204" pitchFamily="34" charset="0"/>
              </a:defRPr>
            </a:lvl1pPr>
            <a:lvl2pPr marL="742950" indent="-285750">
              <a:spcBef>
                <a:spcPct val="20000"/>
              </a:spcBef>
              <a:buClr>
                <a:schemeClr val="bg2"/>
              </a:buClr>
              <a:buChar char="–"/>
              <a:defRPr kumimoji="1">
                <a:solidFill>
                  <a:schemeClr val="bg2"/>
                </a:solidFill>
                <a:latin typeface="Arial" panose="020B0604020202020204" pitchFamily="34" charset="0"/>
              </a:defRPr>
            </a:lvl2pPr>
            <a:lvl3pPr marL="1143000" indent="-228600">
              <a:spcBef>
                <a:spcPct val="20000"/>
              </a:spcBef>
              <a:buClr>
                <a:schemeClr val="bg2"/>
              </a:buClr>
              <a:buChar char="–"/>
              <a:defRPr kumimoji="1">
                <a:solidFill>
                  <a:schemeClr val="bg2"/>
                </a:solidFill>
                <a:latin typeface="Arial" panose="020B0604020202020204" pitchFamily="34" charset="0"/>
              </a:defRPr>
            </a:lvl3pPr>
            <a:lvl4pPr marL="1600200" indent="-228600">
              <a:spcBef>
                <a:spcPct val="20000"/>
              </a:spcBef>
              <a:buClr>
                <a:schemeClr val="bg2"/>
              </a:buClr>
              <a:buChar char="–"/>
              <a:defRPr kumimoji="1">
                <a:solidFill>
                  <a:schemeClr val="bg2"/>
                </a:solidFill>
                <a:latin typeface="Arial" panose="020B0604020202020204" pitchFamily="34" charset="0"/>
              </a:defRPr>
            </a:lvl4pPr>
            <a:lvl5pPr marL="2057400" indent="-228600">
              <a:spcBef>
                <a:spcPct val="20000"/>
              </a:spcBef>
              <a:buClr>
                <a:schemeClr val="bg2"/>
              </a:buClr>
              <a:buChar char="–"/>
              <a:defRPr kumimoji="1">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kumimoji="1">
                <a:solidFill>
                  <a:schemeClr val="bg2"/>
                </a:solidFill>
                <a:latin typeface="Arial" panose="020B0604020202020204" pitchFamily="34" charset="0"/>
              </a:defRPr>
            </a:lvl9pPr>
          </a:lstStyle>
          <a:p>
            <a:pPr marL="0" marR="0" lvl="0" indent="0" algn="l" defTabSz="457200" rtl="0" eaLnBrk="1" fontAlgn="auto" latinLnBrk="0" hangingPunct="1">
              <a:lnSpc>
                <a:spcPct val="100000"/>
              </a:lnSpc>
              <a:spcBef>
                <a:spcPts val="200"/>
              </a:spcBef>
              <a:spcAft>
                <a:spcPts val="0"/>
              </a:spcAft>
              <a:buClrTx/>
              <a:buSzTx/>
              <a:buFontTx/>
              <a:buNone/>
              <a:tabLst>
                <a:tab pos="1076325" algn="l"/>
              </a:tabLst>
              <a:defRPr/>
            </a:pPr>
            <a:r>
              <a:rPr kumimoji="1" lang="en-US" altLang="de-DE"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Task 2.4:	</a:t>
            </a:r>
            <a:r>
              <a:rPr kumimoji="1" lang="en-US" altLang="de-DE" b="1"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MTG IRS  </a:t>
            </a:r>
            <a:r>
              <a:rPr kumimoji="1" lang="en-US" altLang="de-DE" sz="1400" b="0" i="0" u="none" strike="noStrike" kern="1200" cap="none" spc="0" normalizeH="0" baseline="0" noProof="0" dirty="0">
                <a:ln>
                  <a:noFill/>
                </a:ln>
                <a:solidFill>
                  <a:srgbClr val="2D4B9B"/>
                </a:solidFill>
                <a:effectLst/>
                <a:uLnTx/>
                <a:uFillTx/>
                <a:latin typeface="Arial" panose="020B0604020202020204" pitchFamily="34" charset="0"/>
                <a:ea typeface="+mn-ea"/>
                <a:cs typeface="+mn-cs"/>
              </a:rPr>
              <a:t>(hyperspectral IR sounder) </a:t>
            </a:r>
          </a:p>
          <a:p>
            <a:pPr marL="65485" lvl="0" eaLnBrk="0" fontAlgn="base" hangingPunct="0">
              <a:spcBef>
                <a:spcPts val="400"/>
              </a:spcBef>
              <a:spcAft>
                <a:spcPct val="0"/>
              </a:spcAft>
              <a:buClrTx/>
              <a:buSzTx/>
              <a:buNone/>
              <a:tabLst>
                <a:tab pos="266700" algn="l"/>
              </a:tabLst>
              <a:defRPr/>
            </a:pPr>
            <a:r>
              <a:rPr kumimoji="0" lang="en-GB" sz="1400" i="1" dirty="0">
                <a:solidFill>
                  <a:srgbClr val="FFFFFF">
                    <a:lumMod val="50000"/>
                  </a:srgbClr>
                </a:solidFill>
                <a:latin typeface="Montserrat"/>
                <a:ea typeface="ＭＳ Ｐゴシック"/>
                <a:cs typeface="Lucida Sans Unicode" pitchFamily="34" charset="0"/>
                <a:sym typeface="Symbol" pitchFamily="18" charset="2"/>
              </a:rPr>
              <a:t>Mahdiyeh Mousavi, Christina Köpken-Watts</a:t>
            </a:r>
            <a:endParaRPr kumimoji="0" lang="de-DE" sz="1400" i="1" dirty="0">
              <a:solidFill>
                <a:srgbClr val="2D4B9B"/>
              </a:solidFill>
              <a:latin typeface="Montserrat"/>
            </a:endParaRPr>
          </a:p>
        </p:txBody>
      </p:sp>
      <p:sp>
        <p:nvSpPr>
          <p:cNvPr id="5" name="Content Placeholder 2">
            <a:extLst>
              <a:ext uri="{FF2B5EF4-FFF2-40B4-BE49-F238E27FC236}">
                <a16:creationId xmlns:a16="http://schemas.microsoft.com/office/drawing/2014/main" id="{52681508-A08C-459C-9C9A-BD1497463BDB}"/>
              </a:ext>
            </a:extLst>
          </p:cNvPr>
          <p:cNvSpPr txBox="1">
            <a:spLocks/>
          </p:cNvSpPr>
          <p:nvPr/>
        </p:nvSpPr>
        <p:spPr bwMode="auto">
          <a:xfrm>
            <a:off x="332406" y="4498399"/>
            <a:ext cx="64804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square" lIns="0" tIns="0" rIns="0" bIns="0">
            <a:spAutoFit/>
          </a:bodyPr>
          <a:lst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ea typeface="+mn-ea"/>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ea typeface="+mn-ea"/>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ea typeface="+mn-ea"/>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ea typeface="+mn-ea"/>
              </a:defRPr>
            </a:lvl5pPr>
            <a:lvl6pPr marL="2514600" indent="-228600" algn="l" rtl="0" eaLnBrk="0" fontAlgn="base" hangingPunct="0">
              <a:spcBef>
                <a:spcPct val="20000"/>
              </a:spcBef>
              <a:spcAft>
                <a:spcPct val="0"/>
              </a:spcAft>
              <a:buClr>
                <a:srgbClr val="DDDDDD"/>
              </a:buClr>
              <a:buChar char="•"/>
              <a:defRPr sz="2100">
                <a:solidFill>
                  <a:schemeClr val="tx1"/>
                </a:solidFill>
                <a:latin typeface="+mn-lt"/>
                <a:ea typeface="+mn-ea"/>
              </a:defRPr>
            </a:lvl6pPr>
            <a:lvl7pPr marL="2971800" indent="-228600" algn="l" rtl="0" eaLnBrk="0" fontAlgn="base" hangingPunct="0">
              <a:spcBef>
                <a:spcPct val="20000"/>
              </a:spcBef>
              <a:spcAft>
                <a:spcPct val="0"/>
              </a:spcAft>
              <a:buClr>
                <a:srgbClr val="DDDDDD"/>
              </a:buClr>
              <a:buChar char="•"/>
              <a:defRPr sz="2100">
                <a:solidFill>
                  <a:schemeClr val="tx1"/>
                </a:solidFill>
                <a:latin typeface="+mn-lt"/>
                <a:ea typeface="+mn-ea"/>
              </a:defRPr>
            </a:lvl7pPr>
            <a:lvl8pPr marL="3429000" indent="-228600" algn="l" rtl="0" eaLnBrk="0" fontAlgn="base" hangingPunct="0">
              <a:spcBef>
                <a:spcPct val="20000"/>
              </a:spcBef>
              <a:spcAft>
                <a:spcPct val="0"/>
              </a:spcAft>
              <a:buClr>
                <a:srgbClr val="DDDDDD"/>
              </a:buClr>
              <a:buChar char="•"/>
              <a:defRPr sz="2100">
                <a:solidFill>
                  <a:schemeClr val="tx1"/>
                </a:solidFill>
                <a:latin typeface="+mn-lt"/>
                <a:ea typeface="+mn-ea"/>
              </a:defRPr>
            </a:lvl8pPr>
            <a:lvl9pPr marL="3886200" indent="-228600" algn="l" rtl="0" eaLnBrk="0" fontAlgn="base" hangingPunct="0">
              <a:spcBef>
                <a:spcPct val="20000"/>
              </a:spcBef>
              <a:spcAft>
                <a:spcPct val="0"/>
              </a:spcAft>
              <a:buClr>
                <a:srgbClr val="DDDDDD"/>
              </a:buClr>
              <a:buChar char="•"/>
              <a:defRPr sz="2100">
                <a:solidFill>
                  <a:schemeClr val="tx1"/>
                </a:solidFill>
                <a:latin typeface="+mn-lt"/>
                <a:ea typeface="+mn-ea"/>
              </a:defRPr>
            </a:lvl9pPr>
          </a:lstStyle>
          <a:p>
            <a:pPr marL="267891" marR="0" lvl="0" indent="-202406" algn="l" defTabSz="457200" rtl="0" eaLnBrk="0" fontAlgn="base" latinLnBrk="0" hangingPunct="0">
              <a:lnSpc>
                <a:spcPct val="100000"/>
              </a:lnSpc>
              <a:spcBef>
                <a:spcPts val="1800"/>
              </a:spcBef>
              <a:spcAft>
                <a:spcPct val="0"/>
              </a:spcAft>
              <a:buClrTx/>
              <a:buSzTx/>
              <a:buFontTx/>
              <a:buChar char="•"/>
              <a:tabLst>
                <a:tab pos="266700" algn="l"/>
              </a:tabLst>
              <a:defRPr/>
            </a:pPr>
            <a:r>
              <a:rPr kumimoji="0" lang="en-US" sz="1050" b="0" i="0" u="none" strike="noStrike" kern="1200" cap="none" spc="0" normalizeH="0" baseline="0" noProof="0" dirty="0">
                <a:ln>
                  <a:noFill/>
                </a:ln>
                <a:solidFill>
                  <a:prstClr val="white">
                    <a:lumMod val="65000"/>
                  </a:prstClr>
                </a:solidFill>
                <a:effectLst/>
                <a:uLnTx/>
                <a:uFillTx/>
                <a:latin typeface="Arial"/>
                <a:ea typeface="ＭＳ Ｐゴシック"/>
                <a:cs typeface="+mn-cs"/>
              </a:rPr>
              <a:t>also important:  slant radiative transfer,  4D-EnVar (for indirect wind info),  </a:t>
            </a:r>
            <a:r>
              <a:rPr kumimoji="0" lang="en-US" sz="1050" b="0" i="0" u="none" strike="noStrike" kern="1200" cap="none" spc="0" normalizeH="0" baseline="0" noProof="0" dirty="0" err="1">
                <a:ln>
                  <a:noFill/>
                </a:ln>
                <a:solidFill>
                  <a:prstClr val="white">
                    <a:lumMod val="65000"/>
                  </a:prstClr>
                </a:solidFill>
                <a:effectLst/>
                <a:uLnTx/>
                <a:uFillTx/>
                <a:latin typeface="Arial"/>
                <a:ea typeface="ＭＳ Ｐゴシック"/>
                <a:cs typeface="+mn-cs"/>
              </a:rPr>
              <a:t>horiz</a:t>
            </a:r>
            <a:r>
              <a:rPr kumimoji="0" lang="en-US" sz="1050" b="0" i="0" u="none" strike="noStrike" kern="1200" cap="none" spc="0" normalizeH="0" baseline="0" noProof="0" dirty="0">
                <a:ln>
                  <a:noFill/>
                </a:ln>
                <a:solidFill>
                  <a:prstClr val="white">
                    <a:lumMod val="65000"/>
                  </a:prstClr>
                </a:solidFill>
                <a:effectLst/>
                <a:uLnTx/>
                <a:uFillTx/>
                <a:latin typeface="Arial"/>
                <a:ea typeface="ＭＳ Ｐゴシック"/>
                <a:cs typeface="+mn-cs"/>
              </a:rPr>
              <a:t>. </a:t>
            </a:r>
            <a:r>
              <a:rPr kumimoji="0" lang="en-US" sz="1050" b="0" i="0" u="none" strike="noStrike" kern="1200" cap="none" spc="0" normalizeH="0" baseline="0" noProof="0" dirty="0" err="1">
                <a:ln>
                  <a:noFill/>
                </a:ln>
                <a:solidFill>
                  <a:prstClr val="white">
                    <a:lumMod val="65000"/>
                  </a:prstClr>
                </a:solidFill>
                <a:effectLst/>
                <a:uLnTx/>
                <a:uFillTx/>
                <a:latin typeface="Arial"/>
                <a:ea typeface="ＭＳ Ｐゴシック"/>
                <a:cs typeface="+mn-cs"/>
              </a:rPr>
              <a:t>obs</a:t>
            </a:r>
            <a:r>
              <a:rPr kumimoji="0" lang="en-US" sz="1050" b="0" i="0" u="none" strike="noStrike" kern="1200" cap="none" spc="0" normalizeH="0" baseline="0" noProof="0" dirty="0">
                <a:ln>
                  <a:noFill/>
                </a:ln>
                <a:solidFill>
                  <a:prstClr val="white">
                    <a:lumMod val="65000"/>
                  </a:prstClr>
                </a:solidFill>
                <a:effectLst/>
                <a:uLnTx/>
                <a:uFillTx/>
                <a:latin typeface="Arial"/>
                <a:ea typeface="ＭＳ Ｐゴシック"/>
                <a:cs typeface="+mn-cs"/>
              </a:rPr>
              <a:t> error correlations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DWD-PowerPoint">
  <a:themeElements>
    <a:clrScheme name="DWD-Farben PowerPoint">
      <a:dk1>
        <a:srgbClr val="2D4B9B"/>
      </a:dk1>
      <a:lt1>
        <a:sysClr val="window" lastClr="FFFFFF"/>
      </a:lt1>
      <a:dk2>
        <a:srgbClr val="96B9DC"/>
      </a:dk2>
      <a:lt2>
        <a:srgbClr val="D2E1F5"/>
      </a:lt2>
      <a:accent1>
        <a:srgbClr val="2D4B9B"/>
      </a:accent1>
      <a:accent2>
        <a:srgbClr val="9E3D00"/>
      </a:accent2>
      <a:accent3>
        <a:srgbClr val="945100"/>
      </a:accent3>
      <a:accent4>
        <a:srgbClr val="DE8004"/>
      </a:accent4>
      <a:accent5>
        <a:srgbClr val="608E00"/>
      </a:accent5>
      <a:accent6>
        <a:srgbClr val="2F6100"/>
      </a:accent6>
      <a:hlink>
        <a:srgbClr val="2D4B9B"/>
      </a:hlink>
      <a:folHlink>
        <a:srgbClr val="2D4B9B"/>
      </a:folHlink>
    </a:clrScheme>
    <a:fontScheme name="DWD-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reuzraster komplett">
  <a:themeElements>
    <a:clrScheme name="Benutzerdefiniert 1">
      <a:dk1>
        <a:srgbClr val="000000"/>
      </a:dk1>
      <a:lt1>
        <a:srgbClr val="FFFFFF"/>
      </a:lt1>
      <a:dk2>
        <a:srgbClr val="000000"/>
      </a:dk2>
      <a:lt2>
        <a:srgbClr val="7D6E5F"/>
      </a:lt2>
      <a:accent1>
        <a:srgbClr val="FF0000"/>
      </a:accent1>
      <a:accent2>
        <a:srgbClr val="7D6E5F"/>
      </a:accent2>
      <a:accent3>
        <a:srgbClr val="5A735F"/>
      </a:accent3>
      <a:accent4>
        <a:srgbClr val="000000"/>
      </a:accent4>
      <a:accent5>
        <a:srgbClr val="DAEDEF"/>
      </a:accent5>
      <a:accent6>
        <a:srgbClr val="FAB45F"/>
      </a:accent6>
      <a:hlink>
        <a:srgbClr val="000000"/>
      </a:hlink>
      <a:folHlink>
        <a:srgbClr val="000000"/>
      </a:folHlink>
    </a:clrScheme>
    <a:fontScheme name="GSED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GSED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ED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ED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ED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ED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ED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ED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ED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ED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ED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ED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ED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_Format_16-9.pptx" id="{14B80262-283B-4455-926B-736EE80994B7}" vid="{03C32CFB-F977-44A6-8C51-B08D66399866}"/>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3121</Words>
  <Application>Microsoft Office PowerPoint</Application>
  <PresentationFormat>Bildschirmpräsentation (16:9)</PresentationFormat>
  <Paragraphs>364</Paragraphs>
  <Slides>24</Slides>
  <Notes>12</Notes>
  <HiddenSlides>0</HiddenSlides>
  <MMClips>0</MMClips>
  <ScaleCrop>false</ScaleCrop>
  <HeadingPairs>
    <vt:vector size="6" baseType="variant">
      <vt:variant>
        <vt:lpstr>Verwendete Schriftarten</vt:lpstr>
      </vt:variant>
      <vt:variant>
        <vt:i4>13</vt:i4>
      </vt:variant>
      <vt:variant>
        <vt:lpstr>Design</vt:lpstr>
      </vt:variant>
      <vt:variant>
        <vt:i4>2</vt:i4>
      </vt:variant>
      <vt:variant>
        <vt:lpstr>Folientitel</vt:lpstr>
      </vt:variant>
      <vt:variant>
        <vt:i4>24</vt:i4>
      </vt:variant>
    </vt:vector>
  </HeadingPairs>
  <TitlesOfParts>
    <vt:vector size="39" baseType="lpstr">
      <vt:lpstr>ＭＳ Ｐゴシック</vt:lpstr>
      <vt:lpstr>Arial</vt:lpstr>
      <vt:lpstr>Avenir Next Regular</vt:lpstr>
      <vt:lpstr>Calibri</vt:lpstr>
      <vt:lpstr>Cambria Math</vt:lpstr>
      <vt:lpstr>Courier New</vt:lpstr>
      <vt:lpstr>Lucida Sans Unicode</vt:lpstr>
      <vt:lpstr>Montserrat</vt:lpstr>
      <vt:lpstr>Montserrat Medium</vt:lpstr>
      <vt:lpstr>Roboto Light</vt:lpstr>
      <vt:lpstr>Symbol</vt:lpstr>
      <vt:lpstr>Times New Roman</vt:lpstr>
      <vt:lpstr>Wingdings</vt:lpstr>
      <vt:lpstr>DWD-PowerPoint</vt:lpstr>
      <vt:lpstr>1_Kreuzraster komplett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Deutscher Wetterdienst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DWD</dc:creator>
  <cp:lastModifiedBy>Schraff Christoph</cp:lastModifiedBy>
  <cp:revision>442</cp:revision>
  <cp:lastPrinted>2025-08-29T20:06:09Z</cp:lastPrinted>
  <dcterms:created xsi:type="dcterms:W3CDTF">2020-05-28T07:34:32Z</dcterms:created>
  <dcterms:modified xsi:type="dcterms:W3CDTF">2025-08-31T16:46:53Z</dcterms:modified>
</cp:coreProperties>
</file>