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4"/>
    <p:sldMasterId id="2147483734" r:id="rId5"/>
    <p:sldMasterId id="2147483739" r:id="rId6"/>
  </p:sldMasterIdLst>
  <p:notesMasterIdLst>
    <p:notesMasterId r:id="rId67"/>
  </p:notesMasterIdLst>
  <p:handoutMasterIdLst>
    <p:handoutMasterId r:id="rId68"/>
  </p:handoutMasterIdLst>
  <p:sldIdLst>
    <p:sldId id="260" r:id="rId7"/>
    <p:sldId id="262" r:id="rId8"/>
    <p:sldId id="2147473499" r:id="rId9"/>
    <p:sldId id="480" r:id="rId10"/>
    <p:sldId id="2147473455" r:id="rId11"/>
    <p:sldId id="2147473468" r:id="rId12"/>
    <p:sldId id="2147473496" r:id="rId13"/>
    <p:sldId id="2147473502" r:id="rId14"/>
    <p:sldId id="411" r:id="rId15"/>
    <p:sldId id="2147473478" r:id="rId16"/>
    <p:sldId id="483" r:id="rId17"/>
    <p:sldId id="2147473470" r:id="rId18"/>
    <p:sldId id="313" r:id="rId19"/>
    <p:sldId id="2147473497" r:id="rId20"/>
    <p:sldId id="2147473479" r:id="rId21"/>
    <p:sldId id="295" r:id="rId22"/>
    <p:sldId id="2147473503" r:id="rId23"/>
    <p:sldId id="2147473495" r:id="rId24"/>
    <p:sldId id="2147473504" r:id="rId25"/>
    <p:sldId id="2147473549" r:id="rId26"/>
    <p:sldId id="2147473548" r:id="rId27"/>
    <p:sldId id="2147473528" r:id="rId28"/>
    <p:sldId id="2147473506" r:id="rId29"/>
    <p:sldId id="2147473498" r:id="rId30"/>
    <p:sldId id="2147473550" r:id="rId31"/>
    <p:sldId id="269" r:id="rId32"/>
    <p:sldId id="2147473533" r:id="rId33"/>
    <p:sldId id="2147473551" r:id="rId34"/>
    <p:sldId id="271" r:id="rId35"/>
    <p:sldId id="296" r:id="rId36"/>
    <p:sldId id="2147473488" r:id="rId37"/>
    <p:sldId id="274" r:id="rId38"/>
    <p:sldId id="2147473490" r:id="rId39"/>
    <p:sldId id="2147473491" r:id="rId40"/>
    <p:sldId id="303" r:id="rId41"/>
    <p:sldId id="2147473494" r:id="rId42"/>
    <p:sldId id="2147473552" r:id="rId43"/>
    <p:sldId id="2147473553" r:id="rId44"/>
    <p:sldId id="257" r:id="rId45"/>
    <p:sldId id="314" r:id="rId46"/>
    <p:sldId id="315" r:id="rId47"/>
    <p:sldId id="317" r:id="rId48"/>
    <p:sldId id="316" r:id="rId49"/>
    <p:sldId id="318" r:id="rId50"/>
    <p:sldId id="331" r:id="rId51"/>
    <p:sldId id="319" r:id="rId52"/>
    <p:sldId id="332" r:id="rId53"/>
    <p:sldId id="320" r:id="rId54"/>
    <p:sldId id="310" r:id="rId55"/>
    <p:sldId id="321" r:id="rId56"/>
    <p:sldId id="322" r:id="rId57"/>
    <p:sldId id="323" r:id="rId58"/>
    <p:sldId id="324" r:id="rId59"/>
    <p:sldId id="333" r:id="rId60"/>
    <p:sldId id="325" r:id="rId61"/>
    <p:sldId id="334" r:id="rId62"/>
    <p:sldId id="326" r:id="rId63"/>
    <p:sldId id="2147473554" r:id="rId64"/>
    <p:sldId id="284" r:id="rId65"/>
    <p:sldId id="259" r:id="rId66"/>
  </p:sldIdLst>
  <p:sldSz cx="9144000" cy="5143500" type="screen16x9"/>
  <p:notesSz cx="7315200" cy="96012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rrer Bettina" initials="dub" lastIdx="8" clrIdx="0"/>
  <p:cmAuthor id="1" name="Walser André" initials="waa" lastIdx="2" clrIdx="1">
    <p:extLst>
      <p:ext uri="{19B8F6BF-5375-455C-9EA6-DF929625EA0E}">
        <p15:presenceInfo xmlns:p15="http://schemas.microsoft.com/office/powerpoint/2012/main" userId="Walser André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640000"/>
    <a:srgbClr val="39B1DB"/>
    <a:srgbClr val="60B4B2"/>
    <a:srgbClr val="08CDE8"/>
    <a:srgbClr val="CDCDCD"/>
    <a:srgbClr val="F0494A"/>
    <a:srgbClr val="F3BE91"/>
    <a:srgbClr val="88B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1" autoAdjust="0"/>
    <p:restoredTop sz="96023" autoAdjust="0"/>
  </p:normalViewPr>
  <p:slideViewPr>
    <p:cSldViewPr snapToGrid="0" showGuides="1">
      <p:cViewPr varScale="1">
        <p:scale>
          <a:sx n="149" d="100"/>
          <a:sy n="149" d="100"/>
        </p:scale>
        <p:origin x="498" y="72"/>
      </p:cViewPr>
      <p:guideLst>
        <p:guide orient="horz" pos="2160"/>
        <p:guide pos="2880"/>
        <p:guide orient="horz" pos="16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3318" y="-10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9921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94" tIns="47347" rIns="94694" bIns="4734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1" y="1"/>
            <a:ext cx="3169921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94" tIns="47347" rIns="94694" bIns="4734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1"/>
            <a:ext cx="3169921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94" tIns="47347" rIns="94694" bIns="4734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1" y="9121141"/>
            <a:ext cx="3169921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94" tIns="47347" rIns="94694" bIns="4734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539B3AE-4F5B-4C8A-901D-39FC07883CC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0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9921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94" tIns="47347" rIns="94694" bIns="4734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1" y="1"/>
            <a:ext cx="3169921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94" tIns="47347" rIns="94694" bIns="4734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20725"/>
            <a:ext cx="63976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2" y="4560572"/>
            <a:ext cx="536448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94" tIns="47347" rIns="94694" bIns="473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1"/>
            <a:ext cx="3169921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94" tIns="47347" rIns="94694" bIns="4734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1" y="9121141"/>
            <a:ext cx="3169921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94" tIns="47347" rIns="94694" bIns="4734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1435824-F435-405F-82FC-C5B86CD5CBF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0551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603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1938" y="838200"/>
            <a:ext cx="7350125" cy="4133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7044">
              <a:defRPr/>
            </a:pPr>
            <a:fld id="{A1435824-F435-405F-82FC-C5B86CD5CBFE}" type="slidenum">
              <a:rPr lang="de-CH">
                <a:solidFill>
                  <a:srgbClr val="000000"/>
                </a:solidFill>
              </a:rPr>
              <a:pPr defTabSz="947044">
                <a:defRPr/>
              </a:pPr>
              <a:t>6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19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1938" y="838200"/>
            <a:ext cx="7350125" cy="4133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7044">
              <a:defRPr/>
            </a:pPr>
            <a:fld id="{A1435824-F435-405F-82FC-C5B86CD5CBFE}" type="slidenum">
              <a:rPr lang="de-CH">
                <a:solidFill>
                  <a:srgbClr val="000000"/>
                </a:solidFill>
              </a:rPr>
              <a:pPr defTabSz="947044">
                <a:defRPr/>
              </a:pPr>
              <a:t>7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497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1938" y="838200"/>
            <a:ext cx="7350125" cy="4133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7044">
              <a:defRPr/>
            </a:pPr>
            <a:fld id="{A1435824-F435-405F-82FC-C5B86CD5CBFE}" type="slidenum">
              <a:rPr lang="de-CH">
                <a:solidFill>
                  <a:srgbClr val="000000"/>
                </a:solidFill>
              </a:rPr>
              <a:pPr defTabSz="947044">
                <a:defRPr/>
              </a:pPr>
              <a:t>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01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1938" y="838200"/>
            <a:ext cx="7350125" cy="4133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FF73AE1-6E66-44C6-94BD-365BB31E35ED}" type="slidenum">
              <a:rPr lang="en-US" sz="1400" spc="-1">
                <a:latin typeface="Times New Roman"/>
              </a:rPr>
              <a:t>9</a:t>
            </a:fld>
            <a:endParaRPr lang="en-US" sz="14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227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w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6410"/>
            <a:ext cx="9162000" cy="5157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0" cap="none" spc="0" normalizeH="0" baseline="0" noProof="0" dirty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2413" y="1130643"/>
            <a:ext cx="6081933" cy="286676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Statement Arial normal 18. </a:t>
            </a:r>
            <a:r>
              <a:rPr lang="en-GB" noProof="0" dirty="0" err="1"/>
              <a:t>Feugiamet</a:t>
            </a:r>
            <a:r>
              <a:rPr lang="en-GB" noProof="0" dirty="0"/>
              <a:t> ad </a:t>
            </a:r>
            <a:r>
              <a:rPr lang="en-GB" noProof="0" dirty="0" err="1"/>
              <a:t>delisl</a:t>
            </a:r>
            <a:r>
              <a:rPr lang="en-GB" noProof="0" dirty="0"/>
              <a:t> in </a:t>
            </a:r>
            <a:r>
              <a:rPr lang="en-GB" noProof="0" dirty="0" err="1"/>
              <a:t>hent</a:t>
            </a:r>
            <a:r>
              <a:rPr lang="en-GB" noProof="0" dirty="0"/>
              <a:t> ad </a:t>
            </a:r>
            <a:r>
              <a:rPr lang="en-GB" noProof="0" dirty="0" err="1"/>
              <a:t>estion</a:t>
            </a:r>
            <a:r>
              <a:rPr lang="en-GB" noProof="0" dirty="0"/>
              <a:t> </a:t>
            </a:r>
            <a:r>
              <a:rPr lang="en-GB" noProof="0" dirty="0" err="1"/>
              <a:t>hent</a:t>
            </a:r>
            <a:r>
              <a:rPr lang="en-GB" noProof="0" dirty="0"/>
              <a:t> prat </a:t>
            </a:r>
            <a:r>
              <a:rPr lang="en-GB" noProof="0" dirty="0" err="1"/>
              <a:t>lortincilit</a:t>
            </a:r>
            <a:r>
              <a:rPr lang="en-GB" noProof="0" dirty="0"/>
              <a:t> </a:t>
            </a:r>
            <a:r>
              <a:rPr lang="en-GB" noProof="0" dirty="0" err="1"/>
              <a:t>utem</a:t>
            </a:r>
            <a:r>
              <a:rPr lang="en-GB" noProof="0" dirty="0"/>
              <a:t> </a:t>
            </a:r>
            <a:r>
              <a:rPr lang="en-GB" noProof="0" dirty="0" err="1"/>
              <a:t>doloreet</a:t>
            </a:r>
            <a:r>
              <a:rPr lang="en-GB" noProof="0" dirty="0"/>
              <a:t> </a:t>
            </a:r>
            <a:r>
              <a:rPr lang="en-GB" noProof="0" dirty="0" err="1"/>
              <a:t>alisis</a:t>
            </a:r>
            <a:r>
              <a:rPr lang="en-GB" noProof="0" dirty="0"/>
              <a:t> </a:t>
            </a:r>
            <a:r>
              <a:rPr lang="en-GB" noProof="0" dirty="0" err="1"/>
              <a:t>auguerc</a:t>
            </a:r>
            <a:r>
              <a:rPr lang="en-GB" noProof="0" dirty="0"/>
              <a:t> </a:t>
            </a:r>
            <a:r>
              <a:rPr lang="en-GB" noProof="0" dirty="0" err="1"/>
              <a:t>iliquatum</a:t>
            </a:r>
            <a:r>
              <a:rPr lang="en-GB" noProof="0" dirty="0"/>
              <a:t> </a:t>
            </a:r>
            <a:r>
              <a:rPr lang="en-GB" noProof="0" dirty="0" err="1"/>
              <a:t>euipsuscilis</a:t>
            </a:r>
            <a:r>
              <a:rPr lang="en-GB" noProof="0" dirty="0"/>
              <a:t> </a:t>
            </a:r>
            <a:r>
              <a:rPr lang="en-GB" noProof="0" dirty="0" err="1"/>
              <a:t>augue</a:t>
            </a:r>
            <a:r>
              <a:rPr lang="en-GB" noProof="0" dirty="0"/>
              <a:t> do </a:t>
            </a:r>
            <a:r>
              <a:rPr lang="en-GB" noProof="0" dirty="0" err="1"/>
              <a:t>consequipis</a:t>
            </a:r>
            <a:r>
              <a:rPr lang="en-GB" noProof="0" dirty="0"/>
              <a:t> </a:t>
            </a:r>
            <a:r>
              <a:rPr lang="en-GB" noProof="0" dirty="0" err="1"/>
              <a:t>nulputpat</a:t>
            </a:r>
            <a:r>
              <a:rPr lang="en-GB" noProof="0" dirty="0"/>
              <a:t> </a:t>
            </a:r>
            <a:r>
              <a:rPr lang="en-GB" noProof="0" dirty="0" err="1"/>
              <a:t>lum</a:t>
            </a:r>
            <a:r>
              <a:rPr lang="en-GB" noProof="0" dirty="0"/>
              <a:t> </a:t>
            </a:r>
            <a:r>
              <a:rPr lang="en-GB" noProof="0" dirty="0" err="1"/>
              <a:t>dolobore</a:t>
            </a:r>
            <a:r>
              <a:rPr lang="en-GB" noProof="0" dirty="0"/>
              <a:t> </a:t>
            </a:r>
            <a:r>
              <a:rPr lang="en-GB" noProof="0" dirty="0" err="1"/>
              <a:t>diodolorem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, </a:t>
            </a:r>
            <a:r>
              <a:rPr lang="en-GB" noProof="0" dirty="0" err="1"/>
              <a:t>susting</a:t>
            </a:r>
            <a:r>
              <a:rPr lang="en-GB" noProof="0" dirty="0"/>
              <a:t> </a:t>
            </a:r>
            <a:r>
              <a:rPr lang="en-GB" noProof="0" dirty="0" err="1"/>
              <a:t>eumsan</a:t>
            </a:r>
            <a:r>
              <a:rPr lang="en-GB" noProof="0" dirty="0"/>
              <a:t> </a:t>
            </a:r>
            <a:r>
              <a:rPr lang="en-GB" noProof="0" dirty="0" err="1"/>
              <a:t>veliquismod</a:t>
            </a:r>
            <a:r>
              <a:rPr lang="en-GB" noProof="0" dirty="0"/>
              <a:t> </a:t>
            </a:r>
            <a:r>
              <a:rPr lang="en-GB" noProof="0" dirty="0" err="1"/>
              <a:t>mincin</a:t>
            </a:r>
            <a:r>
              <a:rPr lang="en-GB" noProof="0" dirty="0"/>
              <a:t> </a:t>
            </a:r>
            <a:r>
              <a:rPr lang="en-GB" noProof="0" dirty="0" err="1"/>
              <a:t>ulluptat</a:t>
            </a:r>
            <a:r>
              <a:rPr lang="en-GB" noProof="0" dirty="0"/>
              <a:t>.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commy</a:t>
            </a:r>
            <a:r>
              <a:rPr lang="en-GB" noProof="0" dirty="0"/>
              <a:t> </a:t>
            </a:r>
            <a:r>
              <a:rPr lang="en-GB" noProof="0" dirty="0" err="1"/>
              <a:t>niam</a:t>
            </a:r>
            <a:r>
              <a:rPr lang="en-GB" noProof="0" dirty="0"/>
              <a:t>, </a:t>
            </a:r>
            <a:r>
              <a:rPr lang="en-GB" noProof="0" dirty="0" err="1"/>
              <a:t>quismodit</a:t>
            </a:r>
            <a:r>
              <a:rPr lang="en-GB" noProof="0" dirty="0"/>
              <a:t> </a:t>
            </a:r>
            <a:r>
              <a:rPr lang="en-GB" noProof="0" dirty="0" err="1"/>
              <a:t>irilit</a:t>
            </a:r>
            <a:r>
              <a:rPr lang="en-GB" noProof="0" dirty="0"/>
              <a:t> </a:t>
            </a:r>
            <a:r>
              <a:rPr lang="en-GB" noProof="0" dirty="0" err="1"/>
              <a:t>incinim</a:t>
            </a:r>
            <a:r>
              <a:rPr lang="en-GB" noProof="0" dirty="0"/>
              <a:t> </a:t>
            </a:r>
            <a:r>
              <a:rPr lang="en-GB" noProof="0" dirty="0" err="1"/>
              <a:t>velisi</a:t>
            </a:r>
            <a:r>
              <a:rPr lang="en-GB" noProof="0" dirty="0"/>
              <a:t> </a:t>
            </a:r>
            <a:r>
              <a:rPr lang="en-GB" noProof="0" dirty="0" err="1"/>
              <a:t>exero</a:t>
            </a:r>
            <a:r>
              <a:rPr lang="en-GB" noProof="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1801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79830" y="1124466"/>
            <a:ext cx="7527926" cy="3256004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714375" indent="-257175">
              <a:buClrTx/>
              <a:buFont typeface="Symbol" panose="05050102010706020507" pitchFamily="18" charset="2"/>
              <a:buChar char="-"/>
              <a:defRPr sz="1600" baseline="0"/>
            </a:lvl2pPr>
            <a:lvl3pPr>
              <a:buClrTx/>
              <a:defRPr sz="1600"/>
            </a:lvl3pPr>
          </a:lstStyle>
          <a:p>
            <a:pPr lvl="0"/>
            <a:r>
              <a:rPr lang="en-GB" noProof="0" dirty="0" err="1"/>
              <a:t>Grundschrift</a:t>
            </a:r>
            <a:r>
              <a:rPr lang="en-GB" noProof="0" dirty="0"/>
              <a:t> </a:t>
            </a:r>
            <a:r>
              <a:rPr lang="en-GB" noProof="0" dirty="0" err="1"/>
              <a:t>mit</a:t>
            </a:r>
            <a:r>
              <a:rPr lang="en-GB" noProof="0" dirty="0"/>
              <a:t> </a:t>
            </a:r>
            <a:r>
              <a:rPr lang="en-GB" noProof="0" dirty="0" err="1"/>
              <a:t>Aufzählung</a:t>
            </a:r>
            <a:r>
              <a:rPr lang="en-GB" noProof="0" dirty="0"/>
              <a:t>, Arial normal, 16 </a:t>
            </a:r>
            <a:r>
              <a:rPr lang="en-GB" noProof="0" dirty="0" err="1"/>
              <a:t>Punkt</a:t>
            </a:r>
            <a:endParaRPr lang="en-GB" noProof="0" dirty="0"/>
          </a:p>
          <a:p>
            <a:pPr lvl="1"/>
            <a:r>
              <a:rPr lang="en-GB" noProof="0" dirty="0" err="1"/>
              <a:t>Ebene</a:t>
            </a:r>
            <a:r>
              <a:rPr lang="en-GB" noProof="0" dirty="0"/>
              <a:t> </a:t>
            </a:r>
            <a:r>
              <a:rPr lang="en-GB" noProof="0" dirty="0" err="1"/>
              <a:t>zwei</a:t>
            </a:r>
            <a:r>
              <a:rPr lang="en-GB" noProof="0" dirty="0"/>
              <a:t>, 16 </a:t>
            </a:r>
            <a:r>
              <a:rPr lang="en-GB" noProof="0" dirty="0" err="1"/>
              <a:t>Punkt</a:t>
            </a:r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6180" y="18571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/>
              <a:t>Title, Arial, normal, 32 point</a:t>
            </a:r>
          </a:p>
        </p:txBody>
      </p:sp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198E383-4F90-4C98-B5D3-5F91F446FC74}"/>
              </a:ext>
            </a:extLst>
          </p:cNvPr>
          <p:cNvSpPr/>
          <p:nvPr userDrawn="1"/>
        </p:nvSpPr>
        <p:spPr bwMode="auto">
          <a:xfrm>
            <a:off x="3460749" y="4919018"/>
            <a:ext cx="4496483" cy="2308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noProof="0" dirty="0">
                <a:latin typeface="+mn-lt"/>
                <a:cs typeface="Roboto Light"/>
              </a:rPr>
              <a:t>© COSMO General Meeting, WG EPS, 01.09.2025         Marco Arpagaus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1CC88C0-75D6-474C-AF6A-252CE60E89A4}"/>
              </a:ext>
            </a:extLst>
          </p:cNvPr>
          <p:cNvSpPr/>
          <p:nvPr userDrawn="1"/>
        </p:nvSpPr>
        <p:spPr>
          <a:xfrm>
            <a:off x="8255000" y="4917265"/>
            <a:ext cx="460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EE35605-8AB3-442C-A293-9F31FDF185BC}" type="slidenum">
              <a:rPr lang="en-GB" sz="1000" noProof="0" smtClean="0">
                <a:solidFill>
                  <a:prstClr val="black"/>
                </a:solidFill>
                <a:latin typeface="+mn-lt"/>
                <a:cs typeface="Roboto Light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GB" sz="1000" noProof="0" dirty="0">
              <a:solidFill>
                <a:prstClr val="black"/>
              </a:solidFill>
              <a:latin typeface="+mn-l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55653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1290227" y="3001610"/>
            <a:ext cx="2284015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400" b="1" noProof="0" dirty="0" err="1"/>
              <a:t>MeteoSvizzera</a:t>
            </a:r>
            <a:endParaRPr lang="en-GB" sz="1400" noProof="0" dirty="0"/>
          </a:p>
          <a:p>
            <a:r>
              <a:rPr lang="en-GB" sz="1400" noProof="0" dirty="0"/>
              <a:t>Via </a:t>
            </a:r>
            <a:r>
              <a:rPr lang="en-GB" sz="1400" noProof="0" dirty="0" err="1"/>
              <a:t>ai</a:t>
            </a:r>
            <a:r>
              <a:rPr lang="en-GB" sz="1400" noProof="0" dirty="0"/>
              <a:t> Monti 146</a:t>
            </a:r>
          </a:p>
          <a:p>
            <a:r>
              <a:rPr lang="en-GB" sz="1400" noProof="0" dirty="0"/>
              <a:t>CH-6605 Locarno-Monti</a:t>
            </a:r>
          </a:p>
          <a:p>
            <a:r>
              <a:rPr lang="en-GB" sz="1400" noProof="0" dirty="0"/>
              <a:t>T +41 58 460 92 22</a:t>
            </a:r>
          </a:p>
          <a:p>
            <a:r>
              <a:rPr lang="en-GB" sz="1400" noProof="0" dirty="0"/>
              <a:t>www.meteosvizzera.ch</a:t>
            </a:r>
          </a:p>
        </p:txBody>
      </p:sp>
      <p:sp>
        <p:nvSpPr>
          <p:cNvPr id="15" name="Rechteck 14"/>
          <p:cNvSpPr/>
          <p:nvPr userDrawn="1"/>
        </p:nvSpPr>
        <p:spPr>
          <a:xfrm>
            <a:off x="4014378" y="3001610"/>
            <a:ext cx="200542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7bis, av. de la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Paix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www.meteosuisse.ch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6484528" y="3001610"/>
            <a:ext cx="210293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l‘Aérologie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CH-1530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Payerne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www.meteosuisse.ch</a:t>
            </a:r>
          </a:p>
        </p:txBody>
      </p:sp>
      <p:sp>
        <p:nvSpPr>
          <p:cNvPr id="20" name="Rechteck 19"/>
          <p:cNvSpPr/>
          <p:nvPr userDrawn="1"/>
        </p:nvSpPr>
        <p:spPr>
          <a:xfrm>
            <a:off x="1277766" y="1449484"/>
            <a:ext cx="344129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/>
              <a:t>MeteoSwiss</a:t>
            </a:r>
          </a:p>
          <a:p>
            <a:r>
              <a:rPr lang="en-GB" sz="1600" b="0" noProof="0" dirty="0"/>
              <a:t>Operation </a:t>
            </a:r>
            <a:r>
              <a:rPr lang="en-GB" sz="1600" b="0" noProof="0" dirty="0" err="1"/>
              <a:t>Center</a:t>
            </a:r>
            <a:r>
              <a:rPr lang="en-GB" sz="1600" b="0" noProof="0" dirty="0"/>
              <a:t> 1 </a:t>
            </a:r>
          </a:p>
          <a:p>
            <a:r>
              <a:rPr lang="en-GB" sz="1600" b="0" noProof="0" dirty="0"/>
              <a:t>CH-8058 Zurich-Airport </a:t>
            </a:r>
          </a:p>
          <a:p>
            <a:r>
              <a:rPr lang="en-GB" sz="1600" b="0" noProof="0" dirty="0"/>
              <a:t>T +41 58 460 91 11 www.meteoswiss.ch</a:t>
            </a:r>
          </a:p>
        </p:txBody>
      </p:sp>
      <p:sp>
        <p:nvSpPr>
          <p:cNvPr id="17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/>
              <a:t>Federal Department of Home Affairs FDHA</a:t>
            </a:r>
            <a:br>
              <a:rPr lang="en-GB" sz="800" noProof="0" dirty="0"/>
            </a:br>
            <a:r>
              <a:rPr lang="en-GB" sz="800" b="1" noProof="0" dirty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4" name="Picture 41" descr="Bund_e_100%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4" descr="Wappe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Bild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5165" y="4068473"/>
            <a:ext cx="9037853" cy="102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6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4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20458"/>
          <a:stretch/>
        </p:blipFill>
        <p:spPr>
          <a:xfrm>
            <a:off x="66261" y="1863884"/>
            <a:ext cx="9011477" cy="3237017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88981" y="3604312"/>
            <a:ext cx="6858000" cy="64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>
              <a:buNone/>
              <a:defRPr kumimoji="0" lang="de-DE" sz="2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</a:pPr>
            <a:r>
              <a:rPr lang="en-GB" noProof="0" dirty="0"/>
              <a:t>Subtitle Arial, 22 point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7051" y="1843923"/>
            <a:ext cx="7617600" cy="1638000"/>
          </a:xfrm>
          <a:prstGeom prst="rect">
            <a:avLst/>
          </a:prstGeom>
        </p:spPr>
        <p:txBody>
          <a:bodyPr/>
          <a:lstStyle>
            <a:lvl1pPr>
              <a:defRPr kumimoji="0" lang="de-DE" sz="5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Presentation Title Arial, 52 point</a:t>
            </a:r>
          </a:p>
        </p:txBody>
      </p:sp>
      <p:sp>
        <p:nvSpPr>
          <p:cNvPr id="9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/>
              <a:t>Federal Department of Home Affairs FDHA</a:t>
            </a:r>
            <a:br>
              <a:rPr lang="en-GB" sz="800" noProof="0" dirty="0"/>
            </a:br>
            <a:r>
              <a:rPr lang="en-GB" sz="800" b="1" noProof="0" dirty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3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572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6410"/>
            <a:ext cx="9162000" cy="5157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0" cap="none" spc="0" normalizeH="0" baseline="0" noProof="0" dirty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2413" y="1130643"/>
            <a:ext cx="6081933" cy="286676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Statement Arial normal 18. </a:t>
            </a:r>
            <a:r>
              <a:rPr lang="en-GB" noProof="0" dirty="0" err="1"/>
              <a:t>Feugiamet</a:t>
            </a:r>
            <a:r>
              <a:rPr lang="en-GB" noProof="0" dirty="0"/>
              <a:t> ad </a:t>
            </a:r>
            <a:r>
              <a:rPr lang="en-GB" noProof="0" dirty="0" err="1"/>
              <a:t>delisl</a:t>
            </a:r>
            <a:r>
              <a:rPr lang="en-GB" noProof="0" dirty="0"/>
              <a:t> in </a:t>
            </a:r>
            <a:r>
              <a:rPr lang="en-GB" noProof="0" dirty="0" err="1"/>
              <a:t>hent</a:t>
            </a:r>
            <a:r>
              <a:rPr lang="en-GB" noProof="0" dirty="0"/>
              <a:t> ad </a:t>
            </a:r>
            <a:r>
              <a:rPr lang="en-GB" noProof="0" dirty="0" err="1"/>
              <a:t>estion</a:t>
            </a:r>
            <a:r>
              <a:rPr lang="en-GB" noProof="0" dirty="0"/>
              <a:t> </a:t>
            </a:r>
            <a:r>
              <a:rPr lang="en-GB" noProof="0" dirty="0" err="1"/>
              <a:t>hent</a:t>
            </a:r>
            <a:r>
              <a:rPr lang="en-GB" noProof="0" dirty="0"/>
              <a:t> prat </a:t>
            </a:r>
            <a:r>
              <a:rPr lang="en-GB" noProof="0" dirty="0" err="1"/>
              <a:t>lortincilit</a:t>
            </a:r>
            <a:r>
              <a:rPr lang="en-GB" noProof="0" dirty="0"/>
              <a:t> </a:t>
            </a:r>
            <a:r>
              <a:rPr lang="en-GB" noProof="0" dirty="0" err="1"/>
              <a:t>utem</a:t>
            </a:r>
            <a:r>
              <a:rPr lang="en-GB" noProof="0" dirty="0"/>
              <a:t> </a:t>
            </a:r>
            <a:r>
              <a:rPr lang="en-GB" noProof="0" dirty="0" err="1"/>
              <a:t>doloreet</a:t>
            </a:r>
            <a:r>
              <a:rPr lang="en-GB" noProof="0" dirty="0"/>
              <a:t> </a:t>
            </a:r>
            <a:r>
              <a:rPr lang="en-GB" noProof="0" dirty="0" err="1"/>
              <a:t>alisis</a:t>
            </a:r>
            <a:r>
              <a:rPr lang="en-GB" noProof="0" dirty="0"/>
              <a:t> </a:t>
            </a:r>
            <a:r>
              <a:rPr lang="en-GB" noProof="0" dirty="0" err="1"/>
              <a:t>auguerc</a:t>
            </a:r>
            <a:r>
              <a:rPr lang="en-GB" noProof="0" dirty="0"/>
              <a:t> </a:t>
            </a:r>
            <a:r>
              <a:rPr lang="en-GB" noProof="0" dirty="0" err="1"/>
              <a:t>iliquatum</a:t>
            </a:r>
            <a:r>
              <a:rPr lang="en-GB" noProof="0" dirty="0"/>
              <a:t> </a:t>
            </a:r>
            <a:r>
              <a:rPr lang="en-GB" noProof="0" dirty="0" err="1"/>
              <a:t>euipsuscilis</a:t>
            </a:r>
            <a:r>
              <a:rPr lang="en-GB" noProof="0" dirty="0"/>
              <a:t> </a:t>
            </a:r>
            <a:r>
              <a:rPr lang="en-GB" noProof="0" dirty="0" err="1"/>
              <a:t>augue</a:t>
            </a:r>
            <a:r>
              <a:rPr lang="en-GB" noProof="0" dirty="0"/>
              <a:t> do </a:t>
            </a:r>
            <a:r>
              <a:rPr lang="en-GB" noProof="0" dirty="0" err="1"/>
              <a:t>consequipis</a:t>
            </a:r>
            <a:r>
              <a:rPr lang="en-GB" noProof="0" dirty="0"/>
              <a:t> </a:t>
            </a:r>
            <a:r>
              <a:rPr lang="en-GB" noProof="0" dirty="0" err="1"/>
              <a:t>nulputpat</a:t>
            </a:r>
            <a:r>
              <a:rPr lang="en-GB" noProof="0" dirty="0"/>
              <a:t> </a:t>
            </a:r>
            <a:r>
              <a:rPr lang="en-GB" noProof="0" dirty="0" err="1"/>
              <a:t>lum</a:t>
            </a:r>
            <a:r>
              <a:rPr lang="en-GB" noProof="0" dirty="0"/>
              <a:t> </a:t>
            </a:r>
            <a:r>
              <a:rPr lang="en-GB" noProof="0" dirty="0" err="1"/>
              <a:t>dolobore</a:t>
            </a:r>
            <a:r>
              <a:rPr lang="en-GB" noProof="0" dirty="0"/>
              <a:t> </a:t>
            </a:r>
            <a:r>
              <a:rPr lang="en-GB" noProof="0" dirty="0" err="1"/>
              <a:t>diodolorem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, </a:t>
            </a:r>
            <a:r>
              <a:rPr lang="en-GB" noProof="0" dirty="0" err="1"/>
              <a:t>susting</a:t>
            </a:r>
            <a:r>
              <a:rPr lang="en-GB" noProof="0" dirty="0"/>
              <a:t> </a:t>
            </a:r>
            <a:r>
              <a:rPr lang="en-GB" noProof="0" dirty="0" err="1"/>
              <a:t>eumsan</a:t>
            </a:r>
            <a:r>
              <a:rPr lang="en-GB" noProof="0" dirty="0"/>
              <a:t> </a:t>
            </a:r>
            <a:r>
              <a:rPr lang="en-GB" noProof="0" dirty="0" err="1"/>
              <a:t>veliquismod</a:t>
            </a:r>
            <a:r>
              <a:rPr lang="en-GB" noProof="0" dirty="0"/>
              <a:t> </a:t>
            </a:r>
            <a:r>
              <a:rPr lang="en-GB" noProof="0" dirty="0" err="1"/>
              <a:t>mincin</a:t>
            </a:r>
            <a:r>
              <a:rPr lang="en-GB" noProof="0" dirty="0"/>
              <a:t> </a:t>
            </a:r>
            <a:r>
              <a:rPr lang="en-GB" noProof="0" dirty="0" err="1"/>
              <a:t>ulluptat</a:t>
            </a:r>
            <a:r>
              <a:rPr lang="en-GB" noProof="0" dirty="0"/>
              <a:t>.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commy</a:t>
            </a:r>
            <a:r>
              <a:rPr lang="en-GB" noProof="0" dirty="0"/>
              <a:t> </a:t>
            </a:r>
            <a:r>
              <a:rPr lang="en-GB" noProof="0" dirty="0" err="1"/>
              <a:t>niam</a:t>
            </a:r>
            <a:r>
              <a:rPr lang="en-GB" noProof="0" dirty="0"/>
              <a:t>, </a:t>
            </a:r>
            <a:r>
              <a:rPr lang="en-GB" noProof="0" dirty="0" err="1"/>
              <a:t>quismodit</a:t>
            </a:r>
            <a:r>
              <a:rPr lang="en-GB" noProof="0" dirty="0"/>
              <a:t> </a:t>
            </a:r>
            <a:r>
              <a:rPr lang="en-GB" noProof="0" dirty="0" err="1"/>
              <a:t>irilit</a:t>
            </a:r>
            <a:r>
              <a:rPr lang="en-GB" noProof="0" dirty="0"/>
              <a:t> </a:t>
            </a:r>
            <a:r>
              <a:rPr lang="en-GB" noProof="0" dirty="0" err="1"/>
              <a:t>incinim</a:t>
            </a:r>
            <a:r>
              <a:rPr lang="en-GB" noProof="0" dirty="0"/>
              <a:t> </a:t>
            </a:r>
            <a:r>
              <a:rPr lang="en-GB" noProof="0" dirty="0" err="1"/>
              <a:t>velisi</a:t>
            </a:r>
            <a:r>
              <a:rPr lang="en-GB" noProof="0" dirty="0"/>
              <a:t> </a:t>
            </a:r>
            <a:r>
              <a:rPr lang="en-GB" noProof="0" dirty="0" err="1"/>
              <a:t>exero</a:t>
            </a:r>
            <a:r>
              <a:rPr lang="en-GB" noProof="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02905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79830" y="1124466"/>
            <a:ext cx="7527926" cy="3256004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714375" indent="-257175">
              <a:buClrTx/>
              <a:buFont typeface="Symbol" panose="05050102010706020507" pitchFamily="18" charset="2"/>
              <a:buChar char="-"/>
              <a:defRPr sz="1600" baseline="0"/>
            </a:lvl2pPr>
            <a:lvl3pPr>
              <a:buClrTx/>
              <a:defRPr sz="1600"/>
            </a:lvl3pPr>
          </a:lstStyle>
          <a:p>
            <a:pPr lvl="0"/>
            <a:r>
              <a:rPr lang="en-GB" noProof="0" dirty="0" err="1"/>
              <a:t>Grundschrift</a:t>
            </a:r>
            <a:r>
              <a:rPr lang="en-GB" noProof="0" dirty="0"/>
              <a:t> </a:t>
            </a:r>
            <a:r>
              <a:rPr lang="en-GB" noProof="0" dirty="0" err="1"/>
              <a:t>mit</a:t>
            </a:r>
            <a:r>
              <a:rPr lang="en-GB" noProof="0" dirty="0"/>
              <a:t> </a:t>
            </a:r>
            <a:r>
              <a:rPr lang="en-GB" noProof="0" dirty="0" err="1"/>
              <a:t>Aufzählung</a:t>
            </a:r>
            <a:r>
              <a:rPr lang="en-GB" noProof="0" dirty="0"/>
              <a:t>, Arial normal, 16 </a:t>
            </a:r>
            <a:r>
              <a:rPr lang="en-GB" noProof="0" dirty="0" err="1"/>
              <a:t>Punkt</a:t>
            </a:r>
            <a:endParaRPr lang="en-GB" noProof="0" dirty="0"/>
          </a:p>
          <a:p>
            <a:pPr lvl="1"/>
            <a:r>
              <a:rPr lang="en-GB" noProof="0" dirty="0" err="1"/>
              <a:t>Ebene</a:t>
            </a:r>
            <a:r>
              <a:rPr lang="en-GB" noProof="0" dirty="0"/>
              <a:t> </a:t>
            </a:r>
            <a:r>
              <a:rPr lang="en-GB" noProof="0" dirty="0" err="1"/>
              <a:t>zwei</a:t>
            </a:r>
            <a:r>
              <a:rPr lang="en-GB" noProof="0" dirty="0"/>
              <a:t>, 16 </a:t>
            </a:r>
            <a:r>
              <a:rPr lang="en-GB" noProof="0" dirty="0" err="1"/>
              <a:t>Punkt</a:t>
            </a:r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6180" y="18571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/>
              <a:t>Title, Arial, normal, 32 point</a:t>
            </a:r>
          </a:p>
        </p:txBody>
      </p:sp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 17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078117C-5144-4CDB-B1D6-EF9D1FB0F795}"/>
              </a:ext>
            </a:extLst>
          </p:cNvPr>
          <p:cNvSpPr/>
          <p:nvPr userDrawn="1"/>
        </p:nvSpPr>
        <p:spPr>
          <a:xfrm>
            <a:off x="8255000" y="4917265"/>
            <a:ext cx="460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EE35605-8AB3-442C-A293-9F31FDF185BC}" type="slidenum">
              <a:rPr lang="en-GB" sz="1000" noProof="0" smtClean="0">
                <a:solidFill>
                  <a:prstClr val="black"/>
                </a:solidFill>
                <a:latin typeface="+mn-lt"/>
                <a:cs typeface="Roboto Light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GB" sz="1000" noProof="0" dirty="0">
              <a:solidFill>
                <a:prstClr val="black"/>
              </a:solidFill>
              <a:latin typeface="+mn-l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00373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6410"/>
            <a:ext cx="9162000" cy="5157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100" b="0" i="0" u="none" strike="noStrike" kern="0" cap="none" spc="0" normalizeH="0" baseline="0" noProof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2413" y="1808163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/>
              <a:t>Statement Arial normal 18. </a:t>
            </a:r>
            <a:r>
              <a:rPr lang="de-CH" dirty="0" err="1"/>
              <a:t>Feugiamet</a:t>
            </a:r>
            <a:r>
              <a:rPr lang="de-CH" dirty="0"/>
              <a:t> ad </a:t>
            </a:r>
            <a:r>
              <a:rPr lang="de-CH" dirty="0" err="1"/>
              <a:t>delisl</a:t>
            </a:r>
            <a:r>
              <a:rPr lang="de-CH" dirty="0"/>
              <a:t> in </a:t>
            </a:r>
            <a:r>
              <a:rPr lang="de-CH" dirty="0" err="1"/>
              <a:t>hent</a:t>
            </a:r>
            <a:r>
              <a:rPr lang="de-CH" dirty="0"/>
              <a:t> ad </a:t>
            </a:r>
            <a:r>
              <a:rPr lang="de-CH" dirty="0" err="1"/>
              <a:t>estion</a:t>
            </a:r>
            <a:r>
              <a:rPr lang="de-CH" dirty="0"/>
              <a:t> </a:t>
            </a:r>
            <a:r>
              <a:rPr lang="de-CH" dirty="0" err="1"/>
              <a:t>hent</a:t>
            </a:r>
            <a:r>
              <a:rPr lang="de-CH" dirty="0"/>
              <a:t> </a:t>
            </a:r>
            <a:r>
              <a:rPr lang="de-CH" dirty="0" err="1"/>
              <a:t>prat</a:t>
            </a:r>
            <a:r>
              <a:rPr lang="de-CH" dirty="0"/>
              <a:t> </a:t>
            </a:r>
            <a:r>
              <a:rPr lang="de-CH" dirty="0" err="1"/>
              <a:t>lortincilit</a:t>
            </a:r>
            <a:r>
              <a:rPr lang="de-CH" dirty="0"/>
              <a:t> </a:t>
            </a:r>
            <a:r>
              <a:rPr lang="de-CH" dirty="0" err="1"/>
              <a:t>utem</a:t>
            </a:r>
            <a:r>
              <a:rPr lang="de-CH" dirty="0"/>
              <a:t> </a:t>
            </a:r>
            <a:r>
              <a:rPr lang="de-CH" dirty="0" err="1"/>
              <a:t>doloreet</a:t>
            </a:r>
            <a:r>
              <a:rPr lang="de-CH" dirty="0"/>
              <a:t> </a:t>
            </a:r>
            <a:r>
              <a:rPr lang="de-CH" dirty="0" err="1"/>
              <a:t>alisis</a:t>
            </a:r>
            <a:r>
              <a:rPr lang="de-CH" dirty="0"/>
              <a:t> </a:t>
            </a:r>
            <a:r>
              <a:rPr lang="de-CH" dirty="0" err="1"/>
              <a:t>auguerc</a:t>
            </a:r>
            <a:r>
              <a:rPr lang="de-CH" dirty="0"/>
              <a:t> </a:t>
            </a:r>
            <a:r>
              <a:rPr lang="de-CH" dirty="0" err="1"/>
              <a:t>iliquatum</a:t>
            </a:r>
            <a:r>
              <a:rPr lang="de-CH" dirty="0"/>
              <a:t> </a:t>
            </a:r>
            <a:r>
              <a:rPr lang="de-CH" dirty="0" err="1"/>
              <a:t>euipsuscilis</a:t>
            </a:r>
            <a:r>
              <a:rPr lang="de-CH" dirty="0"/>
              <a:t> </a:t>
            </a:r>
            <a:r>
              <a:rPr lang="de-CH" dirty="0" err="1"/>
              <a:t>augue</a:t>
            </a:r>
            <a:r>
              <a:rPr lang="de-CH" dirty="0"/>
              <a:t> do </a:t>
            </a:r>
            <a:r>
              <a:rPr lang="de-CH" dirty="0" err="1"/>
              <a:t>consequipis</a:t>
            </a:r>
            <a:r>
              <a:rPr lang="de-CH" dirty="0"/>
              <a:t> </a:t>
            </a:r>
            <a:r>
              <a:rPr lang="de-CH" dirty="0" err="1"/>
              <a:t>nulputpat</a:t>
            </a:r>
            <a:r>
              <a:rPr lang="de-CH" dirty="0"/>
              <a:t> </a:t>
            </a:r>
            <a:r>
              <a:rPr lang="de-CH" dirty="0" err="1"/>
              <a:t>lum</a:t>
            </a:r>
            <a:r>
              <a:rPr lang="de-CH" dirty="0"/>
              <a:t> </a:t>
            </a:r>
            <a:r>
              <a:rPr lang="de-CH" dirty="0" err="1"/>
              <a:t>dolobore</a:t>
            </a:r>
            <a:r>
              <a:rPr lang="de-CH" dirty="0"/>
              <a:t> </a:t>
            </a:r>
            <a:r>
              <a:rPr lang="de-CH" dirty="0" err="1"/>
              <a:t>diodolorem</a:t>
            </a:r>
            <a:r>
              <a:rPr lang="de-CH" dirty="0"/>
              <a:t> </a:t>
            </a:r>
            <a:r>
              <a:rPr lang="de-CH" dirty="0" err="1"/>
              <a:t>nullam</a:t>
            </a:r>
            <a:r>
              <a:rPr lang="de-CH" dirty="0"/>
              <a:t>, </a:t>
            </a:r>
            <a:r>
              <a:rPr lang="de-CH" dirty="0" err="1"/>
              <a:t>susting</a:t>
            </a:r>
            <a:r>
              <a:rPr lang="de-CH" dirty="0"/>
              <a:t> </a:t>
            </a:r>
            <a:r>
              <a:rPr lang="de-CH" dirty="0" err="1"/>
              <a:t>eumsan</a:t>
            </a:r>
            <a:r>
              <a:rPr lang="de-CH" dirty="0"/>
              <a:t> </a:t>
            </a:r>
            <a:r>
              <a:rPr lang="de-CH" dirty="0" err="1"/>
              <a:t>veliquismod</a:t>
            </a:r>
            <a:r>
              <a:rPr lang="de-CH" dirty="0"/>
              <a:t> </a:t>
            </a:r>
            <a:r>
              <a:rPr lang="de-CH" dirty="0" err="1"/>
              <a:t>mincin</a:t>
            </a:r>
            <a:r>
              <a:rPr lang="de-CH" dirty="0"/>
              <a:t> </a:t>
            </a:r>
            <a:r>
              <a:rPr lang="de-CH" dirty="0" err="1"/>
              <a:t>ulluptat</a:t>
            </a:r>
            <a:r>
              <a:rPr lang="de-CH" dirty="0"/>
              <a:t>. </a:t>
            </a:r>
            <a:r>
              <a:rPr lang="de-CH" dirty="0" err="1"/>
              <a:t>Nulla</a:t>
            </a:r>
            <a:r>
              <a:rPr lang="de-CH" dirty="0"/>
              <a:t> </a:t>
            </a:r>
            <a:r>
              <a:rPr lang="de-CH" dirty="0" err="1"/>
              <a:t>commy</a:t>
            </a:r>
            <a:r>
              <a:rPr lang="de-CH" dirty="0"/>
              <a:t> </a:t>
            </a:r>
            <a:r>
              <a:rPr lang="de-CH" dirty="0" err="1"/>
              <a:t>niam</a:t>
            </a:r>
            <a:r>
              <a:rPr lang="de-CH" dirty="0"/>
              <a:t>, </a:t>
            </a:r>
            <a:r>
              <a:rPr lang="de-CH" dirty="0" err="1"/>
              <a:t>quismodit</a:t>
            </a:r>
            <a:r>
              <a:rPr lang="de-CH" dirty="0"/>
              <a:t> </a:t>
            </a:r>
            <a:r>
              <a:rPr lang="de-CH" dirty="0" err="1"/>
              <a:t>irilit</a:t>
            </a:r>
            <a:r>
              <a:rPr lang="de-CH" dirty="0"/>
              <a:t> </a:t>
            </a:r>
            <a:r>
              <a:rPr lang="de-CH" dirty="0" err="1"/>
              <a:t>incinim</a:t>
            </a:r>
            <a:r>
              <a:rPr lang="de-CH" dirty="0"/>
              <a:t> </a:t>
            </a:r>
            <a:r>
              <a:rPr lang="de-CH" dirty="0" err="1"/>
              <a:t>velisi</a:t>
            </a:r>
            <a:r>
              <a:rPr lang="de-CH" dirty="0"/>
              <a:t> </a:t>
            </a:r>
            <a:r>
              <a:rPr lang="de-CH" dirty="0" err="1"/>
              <a:t>exero</a:t>
            </a:r>
            <a:r>
              <a:rPr lang="de-CH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12659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1080000"/>
            <a:ext cx="7527926" cy="2484121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1pPr>
            <a:lvl2pPr marL="714375" indent="-257175">
              <a:buClrTx/>
              <a:buFont typeface="Symbol" panose="05050102010706020507" pitchFamily="18" charset="2"/>
              <a:buChar char="-"/>
              <a:defRPr sz="1400" baseline="0">
                <a:solidFill>
                  <a:schemeClr val="tx1"/>
                </a:solidFill>
              </a:defRPr>
            </a:lvl2pPr>
            <a:lvl3pPr>
              <a:buClrTx/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de-CH" dirty="0"/>
              <a:t>Grundschrift mit Aufzählung, Arial normal, 16 Punkt</a:t>
            </a:r>
          </a:p>
          <a:p>
            <a:pPr lvl="1"/>
            <a:r>
              <a:rPr lang="de-CH" dirty="0"/>
              <a:t>Ebene zwei, 16 Punkt</a:t>
            </a:r>
          </a:p>
          <a:p>
            <a:pPr lvl="2"/>
            <a:endParaRPr lang="de-CH" dirty="0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900000" y="18571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de-DE" dirty="0"/>
              <a:t>Titel, Arial, normal, 32 Punkt</a:t>
            </a:r>
          </a:p>
        </p:txBody>
      </p:sp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1902B36-F96C-4AF8-805F-782A4EECCCE4}"/>
              </a:ext>
            </a:extLst>
          </p:cNvPr>
          <p:cNvSpPr/>
          <p:nvPr userDrawn="1"/>
        </p:nvSpPr>
        <p:spPr bwMode="auto">
          <a:xfrm>
            <a:off x="0" y="4041508"/>
            <a:ext cx="9144000" cy="6282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EC1C807-AA03-426A-84FC-EEB3E5130341}"/>
              </a:ext>
            </a:extLst>
          </p:cNvPr>
          <p:cNvSpPr/>
          <p:nvPr userDrawn="1"/>
        </p:nvSpPr>
        <p:spPr bwMode="auto">
          <a:xfrm>
            <a:off x="3460749" y="4919018"/>
            <a:ext cx="4496483" cy="2308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noProof="0" dirty="0">
                <a:latin typeface="+mn-lt"/>
                <a:cs typeface="Roboto Light"/>
              </a:rPr>
              <a:t>© COSMO General Meeting, WG EPS, 01.09.2025         Marco Arpagaus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122C8B7-0190-4866-8BD7-B230BF7BFAE9}"/>
              </a:ext>
            </a:extLst>
          </p:cNvPr>
          <p:cNvSpPr/>
          <p:nvPr userDrawn="1"/>
        </p:nvSpPr>
        <p:spPr>
          <a:xfrm>
            <a:off x="8255000" y="4917265"/>
            <a:ext cx="460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EE35605-8AB3-442C-A293-9F31FDF185BC}" type="slidenum">
              <a:rPr lang="en-GB" sz="1000" noProof="0" smtClean="0">
                <a:solidFill>
                  <a:prstClr val="black"/>
                </a:solidFill>
                <a:latin typeface="+mn-lt"/>
                <a:cs typeface="Roboto Light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GB" sz="1000" noProof="0" dirty="0">
              <a:solidFill>
                <a:prstClr val="black"/>
              </a:solidFill>
              <a:latin typeface="+mn-l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179390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>
          <p15:clr>
            <a:srgbClr val="FBAE40"/>
          </p15:clr>
        </p15:guide>
        <p15:guide id="2" pos="8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5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9" r:id="rId2"/>
    <p:sldLayoutId id="2147483731" r:id="rId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2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4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9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1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1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1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0.png"/><Relationship Id="rId4" Type="http://schemas.openxmlformats.org/officeDocument/2006/relationships/image" Target="../media/image8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1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1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147051" y="4071104"/>
            <a:ext cx="6858000" cy="820615"/>
          </a:xfrm>
        </p:spPr>
        <p:txBody>
          <a:bodyPr/>
          <a:lstStyle/>
          <a:p>
            <a:r>
              <a:rPr lang="en-GB" sz="2000" dirty="0">
                <a:latin typeface="+mn-lt"/>
              </a:rPr>
              <a:t>Marco Arpagaus for the MeteoSwiss team</a:t>
            </a:r>
          </a:p>
          <a:p>
            <a:r>
              <a:rPr lang="en-GB" sz="2000" dirty="0">
                <a:latin typeface="+mn-lt"/>
              </a:rPr>
              <a:t>COSMO General Meeting, 01.09.2025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7051" y="1677677"/>
            <a:ext cx="7617600" cy="1638000"/>
          </a:xfrm>
        </p:spPr>
        <p:txBody>
          <a:bodyPr/>
          <a:lstStyle/>
          <a:p>
            <a:r>
              <a:rPr lang="en-GB" sz="4000" dirty="0"/>
              <a:t>Update from MeteoSwiss concerning excessive ensemble spread for precipitation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257206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fontAlgn="ctr"/>
            <a:r>
              <a:rPr lang="en-GB" b="1" dirty="0">
                <a:solidFill>
                  <a:schemeClr val="accent1"/>
                </a:solidFill>
              </a:rPr>
              <a:t>Temperature at 2m (T2m): warm bias </a:t>
            </a:r>
            <a:r>
              <a:rPr lang="en-GB" dirty="0"/>
              <a:t>(mean error (ME))</a:t>
            </a:r>
            <a:br>
              <a:rPr lang="en-GB" dirty="0"/>
            </a:br>
            <a:r>
              <a:rPr lang="en-GB" dirty="0">
                <a:solidFill>
                  <a:schemeClr val="accent1"/>
                </a:solidFill>
              </a:rPr>
              <a:t>all seasons</a:t>
            </a:r>
            <a:r>
              <a:rPr lang="en-GB" dirty="0"/>
              <a:t>; most pronounced in Alpine</a:t>
            </a:r>
            <a:r>
              <a:rPr lang="en-GB" dirty="0">
                <a:solidFill>
                  <a:schemeClr val="accent1"/>
                </a:solidFill>
              </a:rPr>
              <a:t> valleys</a:t>
            </a:r>
          </a:p>
          <a:p>
            <a:pPr fontAlgn="ctr"/>
            <a:r>
              <a:rPr lang="en-GB" dirty="0"/>
              <a:t>Relative humidity at 2m (RH2m): behaviour is often reflecting problems in T2m (i.e., in winter and spring); unclear behaviour in summer</a:t>
            </a:r>
          </a:p>
          <a:p>
            <a:pPr fontAlgn="ctr"/>
            <a:r>
              <a:rPr lang="en-GB" b="1" dirty="0">
                <a:solidFill>
                  <a:schemeClr val="accent1"/>
                </a:solidFill>
              </a:rPr>
              <a:t>Global radiation (GLOB): overestimation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/>
              <a:t>(mean error (ME))</a:t>
            </a:r>
            <a:br>
              <a:rPr lang="en-GB" dirty="0"/>
            </a:br>
            <a:r>
              <a:rPr lang="en-GB" i="1" dirty="0"/>
              <a:t>most severe as compared to COSMO: </a:t>
            </a:r>
            <a:r>
              <a:rPr lang="en-GB" i="1" dirty="0">
                <a:solidFill>
                  <a:schemeClr val="accent1"/>
                </a:solidFill>
              </a:rPr>
              <a:t>winter and spring</a:t>
            </a:r>
            <a:r>
              <a:rPr lang="en-GB" i="1" dirty="0"/>
              <a:t>, in Alpine </a:t>
            </a:r>
            <a:r>
              <a:rPr lang="en-GB" i="1" dirty="0">
                <a:solidFill>
                  <a:schemeClr val="accent1"/>
                </a:solidFill>
              </a:rPr>
              <a:t>valleys</a:t>
            </a:r>
            <a:endParaRPr lang="en-GB" i="1" dirty="0"/>
          </a:p>
          <a:p>
            <a:pPr fontAlgn="ctr"/>
            <a:r>
              <a:rPr lang="en-GB" b="1" dirty="0">
                <a:solidFill>
                  <a:srgbClr val="FF0000"/>
                </a:solidFill>
              </a:rPr>
              <a:t>Wind speed at 10m (FF10m): underestimation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(mean error (ME))</a:t>
            </a:r>
            <a:br>
              <a:rPr lang="en-GB" dirty="0"/>
            </a:br>
            <a:r>
              <a:rPr lang="en-GB" dirty="0"/>
              <a:t>most pronounced for Alpine </a:t>
            </a:r>
            <a:r>
              <a:rPr lang="en-GB" b="1" dirty="0">
                <a:solidFill>
                  <a:srgbClr val="FF0000"/>
                </a:solidFill>
              </a:rPr>
              <a:t>mountains</a:t>
            </a:r>
            <a:r>
              <a:rPr lang="en-GB" dirty="0"/>
              <a:t>, but also for Alpine </a:t>
            </a:r>
            <a:r>
              <a:rPr lang="en-GB" dirty="0">
                <a:solidFill>
                  <a:srgbClr val="FF0000"/>
                </a:solidFill>
              </a:rPr>
              <a:t>valleys</a:t>
            </a:r>
          </a:p>
          <a:p>
            <a:pPr fontAlgn="ctr"/>
            <a:r>
              <a:rPr lang="de-CH" b="1" i="1" dirty="0">
                <a:solidFill>
                  <a:srgbClr val="0000FF"/>
                </a:solidFill>
              </a:rPr>
              <a:t>… plus </a:t>
            </a:r>
            <a:r>
              <a:rPr lang="de-CH" b="1" i="1" dirty="0" err="1">
                <a:solidFill>
                  <a:srgbClr val="0000FF"/>
                </a:solidFill>
              </a:rPr>
              <a:t>specific</a:t>
            </a:r>
            <a:r>
              <a:rPr lang="de-CH" b="1" i="1" dirty="0">
                <a:solidFill>
                  <a:srgbClr val="0000FF"/>
                </a:solidFill>
              </a:rPr>
              <a:t> «heavy»-</a:t>
            </a:r>
            <a:r>
              <a:rPr lang="de-CH" b="1" i="1" dirty="0" err="1">
                <a:solidFill>
                  <a:srgbClr val="0000FF"/>
                </a:solidFill>
              </a:rPr>
              <a:t>precipitation</a:t>
            </a:r>
            <a:r>
              <a:rPr lang="de-CH" b="1" i="1" dirty="0">
                <a:solidFill>
                  <a:srgbClr val="0000FF"/>
                </a:solidFill>
              </a:rPr>
              <a:t> </a:t>
            </a:r>
            <a:r>
              <a:rPr lang="de-CH" b="1" i="1" dirty="0" err="1">
                <a:solidFill>
                  <a:srgbClr val="0000FF"/>
                </a:solidFill>
              </a:rPr>
              <a:t>issues</a:t>
            </a:r>
            <a:r>
              <a:rPr lang="de-CH" b="1" i="1" dirty="0">
                <a:solidFill>
                  <a:srgbClr val="0000FF"/>
                </a:solidFill>
              </a:rPr>
              <a:t> (</a:t>
            </a:r>
            <a:r>
              <a:rPr lang="de-CH" b="1" i="1" dirty="0" err="1">
                <a:solidFill>
                  <a:srgbClr val="0000FF"/>
                </a:solidFill>
              </a:rPr>
              <a:t>more</a:t>
            </a:r>
            <a:r>
              <a:rPr lang="de-CH" b="1" i="1" dirty="0">
                <a:solidFill>
                  <a:srgbClr val="0000FF"/>
                </a:solidFill>
              </a:rPr>
              <a:t> </a:t>
            </a:r>
            <a:r>
              <a:rPr lang="de-CH" b="1" i="1" dirty="0" err="1">
                <a:solidFill>
                  <a:srgbClr val="0000FF"/>
                </a:solidFill>
              </a:rPr>
              <a:t>later</a:t>
            </a:r>
            <a:r>
              <a:rPr lang="de-CH" b="1" i="1" dirty="0">
                <a:solidFill>
                  <a:srgbClr val="0000FF"/>
                </a:solidFill>
              </a:rPr>
              <a:t> …)</a:t>
            </a:r>
          </a:p>
          <a:p>
            <a:pPr marL="0" indent="0" fontAlgn="ctr">
              <a:buNone/>
            </a:pPr>
            <a:endParaRPr lang="en-GB" dirty="0"/>
          </a:p>
          <a:p>
            <a:pPr marL="0" indent="0" fontAlgn="ctr">
              <a:buNone/>
            </a:pPr>
            <a:r>
              <a:rPr lang="en-GB" sz="1400" dirty="0">
                <a:solidFill>
                  <a:srgbClr val="7030A0"/>
                </a:solidFill>
              </a:rPr>
              <a:t>Note (for MeteoSwiss): The biases for T2m and FF10m can be removed by post-processing – No post-processing yet for GLOB (and “heavy”-precipitation), though!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Most severe deficiencies (vs COSMO)</a:t>
            </a:r>
          </a:p>
        </p:txBody>
      </p:sp>
    </p:spTree>
    <p:extLst>
      <p:ext uri="{BB962C8B-B14F-4D97-AF65-F5344CB8AC3E}">
        <p14:creationId xmlns:p14="http://schemas.microsoft.com/office/powerpoint/2010/main" val="168673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Verification domains (T2m, rainy winter)</a:t>
            </a:r>
          </a:p>
        </p:txBody>
      </p:sp>
      <p:pic>
        <p:nvPicPr>
          <p:cNvPr id="8202" name="Picture 10" descr="https://apn-intranet.meteoswiss.ch/Verification/E-suites/2023_icon138/Station-based/I1c138_ch-av/station_scores13-24_T_2M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036" y="1684376"/>
            <a:ext cx="3444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apn-intranet.meteoswiss.ch/Verification/E-suites/2023_icon138/Station-based/I1c138_ch-am/station_scores13-24_T_2M0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/>
          <a:stretch/>
        </p:blipFill>
        <p:spPr bwMode="auto">
          <a:xfrm>
            <a:off x="6091416" y="2358194"/>
            <a:ext cx="305258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s://apn-intranet.meteoswiss.ch/Verification/E-suites/2023_icon138/Station-based/I1c138_ch-sp/station_scores13-24_T_2M00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"/>
          <a:stretch/>
        </p:blipFill>
        <p:spPr bwMode="auto">
          <a:xfrm>
            <a:off x="0" y="836888"/>
            <a:ext cx="321758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76621" y="3338237"/>
            <a:ext cx="23823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SP: Swiss Plateau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333883" y="4069787"/>
            <a:ext cx="26140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AV: Alpine «Valleys»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093782" y="2096888"/>
            <a:ext cx="30824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AM: Alpine «Mountains»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-49890" y="4913165"/>
            <a:ext cx="16610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Figures: Pirmin Kaufmann</a:t>
            </a:r>
          </a:p>
        </p:txBody>
      </p:sp>
    </p:spTree>
    <p:extLst>
      <p:ext uri="{BB962C8B-B14F-4D97-AF65-F5344CB8AC3E}">
        <p14:creationId xmlns:p14="http://schemas.microsoft.com/office/powerpoint/2010/main" val="3187840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A02E9B-B9DD-49A3-A9C6-761AAFD4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T2m in valleys</a:t>
            </a:r>
          </a:p>
        </p:txBody>
      </p:sp>
      <p:sp>
        <p:nvSpPr>
          <p:cNvPr id="4" name="Textfeld 17">
            <a:extLst>
              <a:ext uri="{FF2B5EF4-FFF2-40B4-BE49-F238E27FC236}">
                <a16:creationId xmlns:a16="http://schemas.microsoft.com/office/drawing/2014/main" id="{6513FC9B-E53C-46B4-8F47-708A1546DF4A}"/>
              </a:ext>
            </a:extLst>
          </p:cNvPr>
          <p:cNvSpPr txBox="1"/>
          <p:nvPr/>
        </p:nvSpPr>
        <p:spPr>
          <a:xfrm>
            <a:off x="5655676" y="1024209"/>
            <a:ext cx="259467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∆─∆	Observations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□─□	COSMO-1E Ctrl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◊─◊	 	ICON-CH1 Ctrl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458C2E-12ED-4AAD-84E8-4C6653693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69" y="950469"/>
            <a:ext cx="37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047A3BE-C26E-4FB7-AE0C-A1D5C707C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306279"/>
            <a:ext cx="37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63CF6E4-DBF8-44F8-8501-9A5462DB5C03}"/>
              </a:ext>
            </a:extLst>
          </p:cNvPr>
          <p:cNvSpPr txBox="1"/>
          <p:nvPr/>
        </p:nvSpPr>
        <p:spPr>
          <a:xfrm>
            <a:off x="4944184" y="3101137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Dec/Jan/Feb 2023/24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A570B22-9D28-4BF7-824E-43458F28021C}"/>
              </a:ext>
            </a:extLst>
          </p:cNvPr>
          <p:cNvSpPr txBox="1"/>
          <p:nvPr/>
        </p:nvSpPr>
        <p:spPr>
          <a:xfrm>
            <a:off x="1186180" y="1471749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Sep/Oct/Nov 2023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C02C10A8-7B77-4CD4-9D17-2AD5EF4C425D}"/>
              </a:ext>
            </a:extLst>
          </p:cNvPr>
          <p:cNvSpPr txBox="1"/>
          <p:nvPr/>
        </p:nvSpPr>
        <p:spPr>
          <a:xfrm>
            <a:off x="-49890" y="4913165"/>
            <a:ext cx="16610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Figures: Pirmin Kaufmann</a:t>
            </a:r>
          </a:p>
        </p:txBody>
      </p:sp>
    </p:spTree>
    <p:extLst>
      <p:ext uri="{BB962C8B-B14F-4D97-AF65-F5344CB8AC3E}">
        <p14:creationId xmlns:p14="http://schemas.microsoft.com/office/powerpoint/2010/main" val="2105627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9E3B9E3-CC18-444E-B27D-5B7611651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332" y="1941069"/>
            <a:ext cx="3906779" cy="260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08DDAC1-E602-4042-BBE4-6BF4EAB06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60" y="1941069"/>
            <a:ext cx="3906780" cy="260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ICON</a:t>
            </a:r>
            <a:r>
              <a:rPr lang="en-US" sz="1800" dirty="0"/>
              <a:t>: small </a:t>
            </a:r>
            <a:r>
              <a:rPr lang="en-US" sz="1800" b="1" dirty="0"/>
              <a:t>dry bias </a:t>
            </a:r>
            <a:r>
              <a:rPr lang="en-US" sz="1800" dirty="0"/>
              <a:t>at</a:t>
            </a:r>
            <a:r>
              <a:rPr lang="en-US" sz="1800" b="1" dirty="0"/>
              <a:t> night</a:t>
            </a:r>
            <a:r>
              <a:rPr lang="en-US" sz="1800" dirty="0"/>
              <a:t>,</a:t>
            </a:r>
            <a:r>
              <a:rPr lang="en-US" sz="1800" b="1" dirty="0"/>
              <a:t> wet bias </a:t>
            </a:r>
            <a:r>
              <a:rPr lang="en-US" sz="1800" dirty="0"/>
              <a:t>at</a:t>
            </a:r>
            <a:r>
              <a:rPr lang="en-US" sz="1800" b="1" dirty="0"/>
              <a:t> daytime</a:t>
            </a:r>
            <a:r>
              <a:rPr lang="en-US" sz="1800" dirty="0"/>
              <a:t>, all seasons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COSMO</a:t>
            </a:r>
            <a:r>
              <a:rPr lang="en-US" sz="1800" dirty="0"/>
              <a:t>: large </a:t>
            </a:r>
            <a:r>
              <a:rPr lang="en-US" sz="1800" b="1" dirty="0"/>
              <a:t>afternoon wet bias</a:t>
            </a:r>
            <a:r>
              <a:rPr lang="en-US" sz="1800" dirty="0"/>
              <a:t>, except in winter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Dewpoint over Swiss Plateau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B017A6C-7865-4475-B41F-F5255F931E91}"/>
              </a:ext>
            </a:extLst>
          </p:cNvPr>
          <p:cNvSpPr txBox="1"/>
          <p:nvPr/>
        </p:nvSpPr>
        <p:spPr>
          <a:xfrm>
            <a:off x="7418940" y="1854030"/>
            <a:ext cx="167205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sz="1200" dirty="0"/>
              <a:t>∆─∆	Observations</a:t>
            </a:r>
          </a:p>
          <a:p>
            <a:pPr>
              <a:tabLst>
                <a:tab pos="361950" algn="l"/>
              </a:tabLst>
            </a:pPr>
            <a:r>
              <a:rPr lang="en-US" sz="1200" dirty="0">
                <a:solidFill>
                  <a:srgbClr val="FF0000"/>
                </a:solidFill>
              </a:rPr>
              <a:t>□─□	COSMO-1E Ctrl</a:t>
            </a:r>
          </a:p>
          <a:p>
            <a:pPr>
              <a:tabLst>
                <a:tab pos="361950" algn="l"/>
              </a:tabLst>
            </a:pPr>
            <a:r>
              <a:rPr lang="en-US" sz="1200" dirty="0">
                <a:solidFill>
                  <a:srgbClr val="0000FF"/>
                </a:solidFill>
              </a:rPr>
              <a:t>◊─◊	ICON-CH1 Ctrl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295400" y="1992035"/>
            <a:ext cx="3422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Diurnal Cycle</a:t>
            </a:r>
          </a:p>
          <a:p>
            <a:r>
              <a:rPr lang="en-US" sz="2000" dirty="0"/>
              <a:t>(Summer, Autumn,) Spring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A205EB83-EE6D-4752-8FE5-887F644B95C6}"/>
              </a:ext>
            </a:extLst>
          </p:cNvPr>
          <p:cNvSpPr txBox="1"/>
          <p:nvPr/>
        </p:nvSpPr>
        <p:spPr>
          <a:xfrm>
            <a:off x="5541613" y="1992035"/>
            <a:ext cx="1227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Winter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B2A5DC56-6DBA-4FB5-AA81-40C125EE0198}"/>
              </a:ext>
            </a:extLst>
          </p:cNvPr>
          <p:cNvSpPr txBox="1"/>
          <p:nvPr/>
        </p:nvSpPr>
        <p:spPr>
          <a:xfrm>
            <a:off x="-49890" y="4913165"/>
            <a:ext cx="16610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Figures: Pirmin Kaufmann</a:t>
            </a:r>
          </a:p>
        </p:txBody>
      </p:sp>
    </p:spTree>
    <p:extLst>
      <p:ext uri="{BB962C8B-B14F-4D97-AF65-F5344CB8AC3E}">
        <p14:creationId xmlns:p14="http://schemas.microsoft.com/office/powerpoint/2010/main" val="2950557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58B3D92-1486-47D3-84D5-718B3D122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radiation over Swiss Plateau</a:t>
            </a:r>
            <a:endParaRPr lang="de-CH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54BF18E-30AC-490B-91D8-98036D321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83" y="748998"/>
            <a:ext cx="5255986" cy="437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D00AA04-0A56-4B24-9E36-61B2912665D9}"/>
              </a:ext>
            </a:extLst>
          </p:cNvPr>
          <p:cNvSpPr txBox="1"/>
          <p:nvPr/>
        </p:nvSpPr>
        <p:spPr>
          <a:xfrm>
            <a:off x="6838303" y="149005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000000"/>
                </a:solidFill>
              </a:rPr>
              <a:t>Mar/Apr/May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2024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84AB2CE-6275-4A73-88AE-1E2C8C8AF953}"/>
              </a:ext>
            </a:extLst>
          </p:cNvPr>
          <p:cNvSpPr txBox="1"/>
          <p:nvPr/>
        </p:nvSpPr>
        <p:spPr>
          <a:xfrm>
            <a:off x="-49890" y="4913165"/>
            <a:ext cx="16610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Figures: Pirmin Kaufmann</a:t>
            </a:r>
          </a:p>
        </p:txBody>
      </p:sp>
    </p:spTree>
    <p:extLst>
      <p:ext uri="{BB962C8B-B14F-4D97-AF65-F5344CB8AC3E}">
        <p14:creationId xmlns:p14="http://schemas.microsoft.com/office/powerpoint/2010/main" val="1447799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EB4461F-9203-424D-A186-7F0EC54BED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Note: Different SSO tuning for ICON-CH1-EPS and ICON-CH2-EPS (</a:t>
            </a:r>
            <a:r>
              <a:rPr lang="en-GB" i="1" dirty="0">
                <a:sym typeface="Wingdings" panose="05000000000000000000" pitchFamily="2" charset="2"/>
              </a:rPr>
              <a:t> impact on wind)</a:t>
            </a:r>
            <a:r>
              <a:rPr lang="en-GB" i="1" dirty="0"/>
              <a:t>, but identical gust parameterisation. – Gust parametrisation in ICON is different from the one in COSMO.</a:t>
            </a:r>
          </a:p>
          <a:p>
            <a:pPr marL="0" indent="0">
              <a:buNone/>
            </a:pPr>
            <a:endParaRPr lang="en-GB" i="1" dirty="0"/>
          </a:p>
          <a:p>
            <a:r>
              <a:rPr lang="en-GB" b="1" dirty="0">
                <a:solidFill>
                  <a:srgbClr val="00B050"/>
                </a:solidFill>
              </a:rPr>
              <a:t>THS &amp; ETS better for ICON </a:t>
            </a:r>
            <a:r>
              <a:rPr lang="en-GB" dirty="0"/>
              <a:t>than for COSMO</a:t>
            </a:r>
          </a:p>
          <a:p>
            <a:r>
              <a:rPr lang="en-GB" dirty="0">
                <a:solidFill>
                  <a:srgbClr val="00B050"/>
                </a:solidFill>
              </a:rPr>
              <a:t>FAR lower (better) for ICON </a:t>
            </a:r>
            <a:r>
              <a:rPr lang="en-GB" dirty="0"/>
              <a:t>than for COSMO</a:t>
            </a:r>
          </a:p>
          <a:p>
            <a:r>
              <a:rPr lang="en-GB" dirty="0">
                <a:solidFill>
                  <a:srgbClr val="FF0000"/>
                </a:solidFill>
              </a:rPr>
              <a:t>POD (and FBI) lower (too low) for ICON </a:t>
            </a:r>
            <a:r>
              <a:rPr lang="en-GB" dirty="0"/>
              <a:t>than for COSMO </a:t>
            </a:r>
            <a:r>
              <a:rPr lang="en-GB" dirty="0">
                <a:solidFill>
                  <a:srgbClr val="FF0000"/>
                </a:solidFill>
              </a:rPr>
              <a:t>for low thresholds</a:t>
            </a:r>
          </a:p>
          <a:p>
            <a:r>
              <a:rPr lang="en-GB" b="1" dirty="0">
                <a:solidFill>
                  <a:srgbClr val="00B050"/>
                </a:solidFill>
              </a:rPr>
              <a:t>improvements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/>
              <a:t>wrt</a:t>
            </a:r>
            <a:r>
              <a:rPr lang="en-GB" dirty="0"/>
              <a:t> COSMO </a:t>
            </a:r>
            <a:r>
              <a:rPr lang="en-GB" b="1" dirty="0">
                <a:solidFill>
                  <a:srgbClr val="00B050"/>
                </a:solidFill>
              </a:rPr>
              <a:t>larger for high thresholds </a:t>
            </a:r>
            <a:r>
              <a:rPr lang="en-GB" dirty="0"/>
              <a:t>(than for low ones)</a:t>
            </a:r>
          </a:p>
          <a:p>
            <a:r>
              <a:rPr lang="en-GB" b="1" dirty="0">
                <a:solidFill>
                  <a:srgbClr val="00B050"/>
                </a:solidFill>
              </a:rPr>
              <a:t>improvements</a:t>
            </a:r>
            <a:r>
              <a:rPr lang="en-GB" dirty="0"/>
              <a:t> </a:t>
            </a:r>
            <a:r>
              <a:rPr lang="en-GB" dirty="0" err="1"/>
              <a:t>wrt</a:t>
            </a:r>
            <a:r>
              <a:rPr lang="en-GB" dirty="0"/>
              <a:t> COSMO </a:t>
            </a:r>
            <a:r>
              <a:rPr lang="en-GB" b="1" dirty="0">
                <a:solidFill>
                  <a:srgbClr val="00B050"/>
                </a:solidFill>
              </a:rPr>
              <a:t>larger for gusts </a:t>
            </a:r>
            <a:r>
              <a:rPr lang="en-GB" dirty="0"/>
              <a:t>(than for mean wind)</a:t>
            </a:r>
          </a:p>
          <a:p>
            <a:r>
              <a:rPr lang="en-GB" dirty="0"/>
              <a:t>differences for gust scores between 1km &amp; 2km smaller for ICON than for COSMO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i="1" dirty="0">
                <a:solidFill>
                  <a:srgbClr val="0000FF"/>
                </a:solidFill>
              </a:rPr>
              <a:t>Note: Conclusions mainly based on re-forecasts at 2km (3y)</a:t>
            </a:r>
          </a:p>
          <a:p>
            <a:endParaRPr lang="en-GB" dirty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de-CH" i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701B527-EF61-40F1-8764-252654FA1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Gusts (and mean wind) …</a:t>
            </a:r>
          </a:p>
        </p:txBody>
      </p:sp>
    </p:spTree>
    <p:extLst>
      <p:ext uri="{BB962C8B-B14F-4D97-AF65-F5344CB8AC3E}">
        <p14:creationId xmlns:p14="http://schemas.microsoft.com/office/powerpoint/2010/main" val="1215954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ICON-CH2 vs ICON-D2, Dichotomous</a:t>
            </a:r>
            <a:endParaRPr lang="de-CH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84DA95F-134E-48A5-86C2-DBE7DDFAD4C6}"/>
              </a:ext>
            </a:extLst>
          </p:cNvPr>
          <p:cNvSpPr txBox="1"/>
          <p:nvPr/>
        </p:nvSpPr>
        <p:spPr>
          <a:xfrm>
            <a:off x="6925817" y="848401"/>
            <a:ext cx="2094163" cy="60016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tabLst>
                <a:tab pos="538163" algn="l"/>
              </a:tabLst>
            </a:pPr>
            <a:r>
              <a:rPr lang="de-CH" sz="1100" dirty="0" err="1"/>
              <a:t>ch-sp</a:t>
            </a:r>
            <a:r>
              <a:rPr lang="de-CH" sz="1100" dirty="0"/>
              <a:t>	Swiss Plateau</a:t>
            </a:r>
          </a:p>
          <a:p>
            <a:pPr>
              <a:tabLst>
                <a:tab pos="538163" algn="l"/>
              </a:tabLst>
            </a:pPr>
            <a:r>
              <a:rPr lang="de-CH" sz="1100" dirty="0" err="1"/>
              <a:t>ch</a:t>
            </a:r>
            <a:r>
              <a:rPr lang="de-CH" sz="1100" dirty="0"/>
              <a:t>-am	Alpine Mountain Tops</a:t>
            </a:r>
          </a:p>
          <a:p>
            <a:pPr>
              <a:tabLst>
                <a:tab pos="538163" algn="l"/>
              </a:tabLst>
            </a:pPr>
            <a:r>
              <a:rPr lang="de-CH" sz="1100" dirty="0" err="1"/>
              <a:t>ch-av</a:t>
            </a:r>
            <a:r>
              <a:rPr lang="de-CH" sz="1100" dirty="0"/>
              <a:t>	Alpine Valley Floors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F5E985B-042A-425E-9CC6-13375560CA9D}"/>
              </a:ext>
            </a:extLst>
          </p:cNvPr>
          <p:cNvSpPr txBox="1"/>
          <p:nvPr/>
        </p:nvSpPr>
        <p:spPr>
          <a:xfrm>
            <a:off x="1295400" y="1037311"/>
            <a:ext cx="3550920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Threat score about neutral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Frequency bias mostly better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9BA212C-F2F9-4953-9F0C-8F700E99B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6925"/>
            <a:ext cx="9144000" cy="235031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8EBEFB9-6989-4D77-A3F0-85E5F2B10560}"/>
              </a:ext>
            </a:extLst>
          </p:cNvPr>
          <p:cNvSpPr txBox="1"/>
          <p:nvPr/>
        </p:nvSpPr>
        <p:spPr>
          <a:xfrm>
            <a:off x="6881845" y="1533592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000000"/>
                </a:solidFill>
              </a:rPr>
              <a:t>Mar/Apr/May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2024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4C3568A0-ACED-4621-A54E-F4CE8989115D}"/>
              </a:ext>
            </a:extLst>
          </p:cNvPr>
          <p:cNvSpPr txBox="1"/>
          <p:nvPr/>
        </p:nvSpPr>
        <p:spPr>
          <a:xfrm>
            <a:off x="-49890" y="4913165"/>
            <a:ext cx="15969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Figure: Pirmin Kaufmann</a:t>
            </a:r>
          </a:p>
        </p:txBody>
      </p:sp>
    </p:spTree>
    <p:extLst>
      <p:ext uri="{BB962C8B-B14F-4D97-AF65-F5344CB8AC3E}">
        <p14:creationId xmlns:p14="http://schemas.microsoft.com/office/powerpoint/2010/main" val="3531563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ICON-CH2 vs ICON-D2, Dichotomous</a:t>
            </a:r>
            <a:endParaRPr lang="de-CH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84DA95F-134E-48A5-86C2-DBE7DDFAD4C6}"/>
              </a:ext>
            </a:extLst>
          </p:cNvPr>
          <p:cNvSpPr txBox="1"/>
          <p:nvPr/>
        </p:nvSpPr>
        <p:spPr>
          <a:xfrm>
            <a:off x="6925817" y="848401"/>
            <a:ext cx="2094163" cy="60016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3" algn="l"/>
              </a:tabLst>
              <a:defRPr/>
            </a:pPr>
            <a:r>
              <a:rPr kumimoji="0" lang="de-CH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ch-sp</a:t>
            </a:r>
            <a:r>
              <a:rPr kumimoji="0" lang="de-CH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Swiss Plateau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3" algn="l"/>
              </a:tabLst>
              <a:defRPr/>
            </a:pPr>
            <a:r>
              <a:rPr kumimoji="0" lang="de-CH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</a:t>
            </a:r>
            <a:r>
              <a:rPr kumimoji="0" lang="de-CH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-am	Alpine Mountain Tops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3" algn="l"/>
              </a:tabLst>
              <a:defRPr/>
            </a:pPr>
            <a:r>
              <a:rPr kumimoji="0" lang="de-CH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ch-av</a:t>
            </a:r>
            <a:r>
              <a:rPr kumimoji="0" lang="de-CH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Alpine Valley Floors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F5E985B-042A-425E-9CC6-13375560CA9D}"/>
              </a:ext>
            </a:extLst>
          </p:cNvPr>
          <p:cNvSpPr txBox="1"/>
          <p:nvPr/>
        </p:nvSpPr>
        <p:spPr>
          <a:xfrm>
            <a:off x="1295400" y="1037311"/>
            <a:ext cx="3550920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Threat score about neutral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Frequency bias mostly better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8EBEFB9-6989-4D77-A3F0-85E5F2B10560}"/>
              </a:ext>
            </a:extLst>
          </p:cNvPr>
          <p:cNvSpPr txBox="1"/>
          <p:nvPr/>
        </p:nvSpPr>
        <p:spPr>
          <a:xfrm>
            <a:off x="6881845" y="1533592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Jun/Jul/Aug 2024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B3CEC20-562C-4564-A266-4DE0260C1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56" y="1993072"/>
            <a:ext cx="9200673" cy="2392175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205BF151-2A68-40F8-8A36-0AC867F378F2}"/>
              </a:ext>
            </a:extLst>
          </p:cNvPr>
          <p:cNvSpPr txBox="1"/>
          <p:nvPr/>
        </p:nvSpPr>
        <p:spPr>
          <a:xfrm>
            <a:off x="-49890" y="4913165"/>
            <a:ext cx="15969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Figure: Pirmin Kaufmann</a:t>
            </a:r>
          </a:p>
        </p:txBody>
      </p:sp>
    </p:spTree>
    <p:extLst>
      <p:ext uri="{BB962C8B-B14F-4D97-AF65-F5344CB8AC3E}">
        <p14:creationId xmlns:p14="http://schemas.microsoft.com/office/powerpoint/2010/main" val="3213939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1DEC9E4-70B2-4C2D-9E57-8A2FBC305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4350"/>
            <a:ext cx="9144000" cy="3065551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AB56CE-47D2-41AA-B9C4-48BA65CEF9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ICON-CH2 vs ICON-D2, Continuous</a:t>
            </a:r>
            <a:endParaRPr lang="de-CH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F5E985B-042A-425E-9CC6-13375560CA9D}"/>
              </a:ext>
            </a:extLst>
          </p:cNvPr>
          <p:cNvSpPr txBox="1"/>
          <p:nvPr/>
        </p:nvSpPr>
        <p:spPr>
          <a:xfrm>
            <a:off x="1186180" y="1010309"/>
            <a:ext cx="7818720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 general ICON-CH2 similar to ICON-D2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Bias for (GLOB,) T2m, RH, PMSL worse (</a:t>
            </a:r>
            <a:r>
              <a:rPr lang="en-US" sz="1800" dirty="0">
                <a:sym typeface="Wingdings" panose="05000000000000000000" pitchFamily="2" charset="2"/>
              </a:rPr>
              <a:t> APT!)</a:t>
            </a:r>
            <a:endParaRPr lang="en-US" sz="1800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A2BFF222-FE62-4100-AB20-E3AF2F3317D2}"/>
              </a:ext>
            </a:extLst>
          </p:cNvPr>
          <p:cNvSpPr/>
          <p:nvPr/>
        </p:nvSpPr>
        <p:spPr bwMode="auto">
          <a:xfrm>
            <a:off x="4944182" y="3303031"/>
            <a:ext cx="4199817" cy="173162"/>
          </a:xfrm>
          <a:prstGeom prst="rect">
            <a:avLst/>
          </a:prstGeom>
          <a:noFill/>
          <a:ln w="76200" cap="flat" cmpd="sng" algn="ctr">
            <a:solidFill>
              <a:srgbClr val="FF000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D2A5719A-0D70-4E27-B45D-2196B1486940}"/>
              </a:ext>
            </a:extLst>
          </p:cNvPr>
          <p:cNvSpPr/>
          <p:nvPr/>
        </p:nvSpPr>
        <p:spPr bwMode="auto">
          <a:xfrm>
            <a:off x="4944183" y="3756943"/>
            <a:ext cx="4199816" cy="225146"/>
          </a:xfrm>
          <a:prstGeom prst="rect">
            <a:avLst/>
          </a:prstGeom>
          <a:noFill/>
          <a:ln w="76200" cap="flat" cmpd="sng" algn="ctr">
            <a:solidFill>
              <a:srgbClr val="FF000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F800080-8259-4230-BAAF-D47D536DD91E}"/>
              </a:ext>
            </a:extLst>
          </p:cNvPr>
          <p:cNvSpPr txBox="1"/>
          <p:nvPr/>
        </p:nvSpPr>
        <p:spPr>
          <a:xfrm>
            <a:off x="6925252" y="704974"/>
            <a:ext cx="2094163" cy="60016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tabLst>
                <a:tab pos="538163" algn="l"/>
              </a:tabLst>
            </a:pPr>
            <a:r>
              <a:rPr lang="de-CH" sz="1100" dirty="0" err="1"/>
              <a:t>ch-sp</a:t>
            </a:r>
            <a:r>
              <a:rPr lang="de-CH" sz="1100" dirty="0"/>
              <a:t>	Swiss Plateau</a:t>
            </a:r>
          </a:p>
          <a:p>
            <a:pPr>
              <a:tabLst>
                <a:tab pos="538163" algn="l"/>
              </a:tabLst>
            </a:pPr>
            <a:r>
              <a:rPr lang="de-CH" sz="1100" dirty="0" err="1"/>
              <a:t>ch</a:t>
            </a:r>
            <a:r>
              <a:rPr lang="de-CH" sz="1100" dirty="0"/>
              <a:t>-am	Alpine Mountain Tops</a:t>
            </a:r>
          </a:p>
          <a:p>
            <a:pPr>
              <a:tabLst>
                <a:tab pos="538163" algn="l"/>
              </a:tabLst>
            </a:pPr>
            <a:r>
              <a:rPr lang="de-CH" sz="1100" dirty="0" err="1"/>
              <a:t>ch-av</a:t>
            </a:r>
            <a:r>
              <a:rPr lang="de-CH" sz="1100" dirty="0"/>
              <a:t>	Alpine Valley Floors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0DCE88F-B9BA-4E7A-8E69-35E3CBAF595A}"/>
              </a:ext>
            </a:extLst>
          </p:cNvPr>
          <p:cNvSpPr/>
          <p:nvPr/>
        </p:nvSpPr>
        <p:spPr bwMode="auto">
          <a:xfrm>
            <a:off x="4944182" y="4712799"/>
            <a:ext cx="4199816" cy="173162"/>
          </a:xfrm>
          <a:prstGeom prst="rect">
            <a:avLst/>
          </a:prstGeom>
          <a:noFill/>
          <a:ln w="76200" cap="flat" cmpd="sng" algn="ctr">
            <a:solidFill>
              <a:srgbClr val="FF000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1E6AAFC-914C-49DF-A415-AA833155FF93}"/>
              </a:ext>
            </a:extLst>
          </p:cNvPr>
          <p:cNvSpPr txBox="1"/>
          <p:nvPr/>
        </p:nvSpPr>
        <p:spPr>
          <a:xfrm>
            <a:off x="6881845" y="1469652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000000"/>
                </a:solidFill>
              </a:rPr>
              <a:t>Mar/Apr/May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2024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291A9DEE-4689-4043-9F98-74C229A97540}"/>
              </a:ext>
            </a:extLst>
          </p:cNvPr>
          <p:cNvSpPr txBox="1"/>
          <p:nvPr/>
        </p:nvSpPr>
        <p:spPr>
          <a:xfrm>
            <a:off x="-49890" y="4913165"/>
            <a:ext cx="15969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Figure: Pirmin Kaufmann</a:t>
            </a:r>
          </a:p>
        </p:txBody>
      </p:sp>
    </p:spTree>
    <p:extLst>
      <p:ext uri="{BB962C8B-B14F-4D97-AF65-F5344CB8AC3E}">
        <p14:creationId xmlns:p14="http://schemas.microsoft.com/office/powerpoint/2010/main" val="2015574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A835EBA-25EA-441A-ABF9-F4C14B049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6" y="1891641"/>
            <a:ext cx="9065801" cy="3014379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AB56CE-47D2-41AA-B9C4-48BA65CEF9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ICON-CH2 vs ICON-D2, Continuous</a:t>
            </a:r>
            <a:endParaRPr lang="de-CH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F5E985B-042A-425E-9CC6-13375560CA9D}"/>
              </a:ext>
            </a:extLst>
          </p:cNvPr>
          <p:cNvSpPr txBox="1"/>
          <p:nvPr/>
        </p:nvSpPr>
        <p:spPr>
          <a:xfrm>
            <a:off x="1186180" y="1010309"/>
            <a:ext cx="7818720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general ICON-CH2 similar to ICON-D2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Bias for (GLOB,) T2m, RH, PMSL worse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anose="05000000000000000000" pitchFamily="2" charset="2"/>
              </a:rPr>
              <a:t> APT!)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A2BFF222-FE62-4100-AB20-E3AF2F3317D2}"/>
              </a:ext>
            </a:extLst>
          </p:cNvPr>
          <p:cNvSpPr/>
          <p:nvPr/>
        </p:nvSpPr>
        <p:spPr bwMode="auto">
          <a:xfrm>
            <a:off x="4944182" y="3296637"/>
            <a:ext cx="4199817" cy="173162"/>
          </a:xfrm>
          <a:prstGeom prst="rect">
            <a:avLst/>
          </a:prstGeom>
          <a:noFill/>
          <a:ln w="76200" cap="flat" cmpd="sng" algn="ctr">
            <a:solidFill>
              <a:srgbClr val="FF000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D2A5719A-0D70-4E27-B45D-2196B1486940}"/>
              </a:ext>
            </a:extLst>
          </p:cNvPr>
          <p:cNvSpPr/>
          <p:nvPr/>
        </p:nvSpPr>
        <p:spPr bwMode="auto">
          <a:xfrm>
            <a:off x="4944183" y="3750549"/>
            <a:ext cx="4199816" cy="225146"/>
          </a:xfrm>
          <a:prstGeom prst="rect">
            <a:avLst/>
          </a:prstGeom>
          <a:noFill/>
          <a:ln w="76200" cap="flat" cmpd="sng" algn="ctr">
            <a:solidFill>
              <a:srgbClr val="FF000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F800080-8259-4230-BAAF-D47D536DD91E}"/>
              </a:ext>
            </a:extLst>
          </p:cNvPr>
          <p:cNvSpPr txBox="1"/>
          <p:nvPr/>
        </p:nvSpPr>
        <p:spPr>
          <a:xfrm>
            <a:off x="6925252" y="704974"/>
            <a:ext cx="2094163" cy="60016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3" algn="l"/>
              </a:tabLst>
              <a:defRPr/>
            </a:pPr>
            <a:r>
              <a:rPr kumimoji="0" lang="de-CH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ch-sp</a:t>
            </a:r>
            <a:r>
              <a:rPr kumimoji="0" lang="de-CH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Swiss Plateau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3" algn="l"/>
              </a:tabLst>
              <a:defRPr/>
            </a:pPr>
            <a:r>
              <a:rPr kumimoji="0" lang="de-CH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</a:t>
            </a:r>
            <a:r>
              <a:rPr kumimoji="0" lang="de-CH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-am	Alpine Mountain Tops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3" algn="l"/>
              </a:tabLst>
              <a:defRPr/>
            </a:pPr>
            <a:r>
              <a:rPr kumimoji="0" lang="de-CH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ch-av</a:t>
            </a:r>
            <a:r>
              <a:rPr kumimoji="0" lang="de-CH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Alpine Valley Floors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0DCE88F-B9BA-4E7A-8E69-35E3CBAF595A}"/>
              </a:ext>
            </a:extLst>
          </p:cNvPr>
          <p:cNvSpPr/>
          <p:nvPr/>
        </p:nvSpPr>
        <p:spPr bwMode="auto">
          <a:xfrm>
            <a:off x="4944182" y="4706405"/>
            <a:ext cx="4199816" cy="173162"/>
          </a:xfrm>
          <a:prstGeom prst="rect">
            <a:avLst/>
          </a:prstGeom>
          <a:noFill/>
          <a:ln w="76200" cap="flat" cmpd="sng" algn="ctr">
            <a:solidFill>
              <a:srgbClr val="FF000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1E6AAFC-914C-49DF-A415-AA833155FF93}"/>
              </a:ext>
            </a:extLst>
          </p:cNvPr>
          <p:cNvSpPr txBox="1"/>
          <p:nvPr/>
        </p:nvSpPr>
        <p:spPr>
          <a:xfrm>
            <a:off x="6881845" y="1508016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Jun/Jul/Aug 2024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09A9FB87-2486-4062-A21B-2F991F65325B}"/>
              </a:ext>
            </a:extLst>
          </p:cNvPr>
          <p:cNvSpPr txBox="1"/>
          <p:nvPr/>
        </p:nvSpPr>
        <p:spPr>
          <a:xfrm>
            <a:off x="-49890" y="4913165"/>
            <a:ext cx="15969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Figure: Pirmin Kaufmann</a:t>
            </a:r>
          </a:p>
        </p:txBody>
      </p:sp>
    </p:spTree>
    <p:extLst>
      <p:ext uri="{BB962C8B-B14F-4D97-AF65-F5344CB8AC3E}">
        <p14:creationId xmlns:p14="http://schemas.microsoft.com/office/powerpoint/2010/main" val="1882287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4919915" y="1028883"/>
          <a:ext cx="105568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" name="Photo Editor Photo" r:id="rId4" imgW="4742857" imgH="4590476" progId="MSPhotoEd.3">
                  <p:embed/>
                </p:oleObj>
              </mc:Choice>
              <mc:Fallback>
                <p:oleObj name="Photo Editor Photo" r:id="rId4" imgW="4742857" imgH="4590476" progId="MSPhotoEd.3">
                  <p:embed/>
                  <p:pic>
                    <p:nvPicPr>
                      <p:cNvPr id="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915" y="1028883"/>
                        <a:ext cx="1055688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856974" y="965942"/>
          <a:ext cx="105568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" name="Photo Editor Photo" r:id="rId6" imgW="4742857" imgH="4590476" progId="MSPhotoEd.3">
                  <p:embed/>
                </p:oleObj>
              </mc:Choice>
              <mc:Fallback>
                <p:oleObj name="Photo Editor Photo" r:id="rId6" imgW="4742857" imgH="4590476" progId="MSPhotoEd.3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6974" y="965942"/>
                        <a:ext cx="1055688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4792929" y="902526"/>
          <a:ext cx="1055649" cy="1021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Photo Editor Photo" r:id="rId7" imgW="4742857" imgH="4590476" progId="MSPhotoEd.3">
                  <p:embed/>
                </p:oleObj>
              </mc:Choice>
              <mc:Fallback>
                <p:oleObj name="Photo Editor Photo" r:id="rId7" imgW="4742857" imgH="4590476" progId="MSPhotoEd.3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929" y="902526"/>
                        <a:ext cx="1055649" cy="1021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8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2"/>
          <a:stretch/>
        </p:blipFill>
        <p:spPr bwMode="auto">
          <a:xfrm>
            <a:off x="1507182" y="3261017"/>
            <a:ext cx="2737944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8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2"/>
          <a:stretch/>
        </p:blipFill>
        <p:spPr bwMode="auto">
          <a:xfrm>
            <a:off x="1354782" y="3108617"/>
            <a:ext cx="2737944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8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5137688" y="3261016"/>
            <a:ext cx="2742701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8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5062004" y="3192591"/>
            <a:ext cx="2742701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8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4985288" y="3108616"/>
            <a:ext cx="2742701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8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4902076" y="3033971"/>
            <a:ext cx="2742701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8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4832888" y="2956216"/>
            <a:ext cx="2742701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647285" y="895551"/>
            <a:ext cx="2393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  <a:buSzPct val="85000"/>
            </a:pPr>
            <a:r>
              <a:rPr lang="en-GB" sz="1200" b="1" dirty="0">
                <a:latin typeface="Arial" pitchFamily="34" charset="0"/>
              </a:rPr>
              <a:t>Lateral boundary conditions: IFS ENS</a:t>
            </a:r>
            <a:br>
              <a:rPr lang="en-GB" sz="1200" b="1" dirty="0">
                <a:latin typeface="Arial" pitchFamily="34" charset="0"/>
              </a:rPr>
            </a:br>
            <a:r>
              <a:rPr lang="en-GB" sz="1200" b="1" dirty="0">
                <a:latin typeface="Arial" pitchFamily="34" charset="0"/>
              </a:rPr>
              <a:t>9 (18) km</a:t>
            </a:r>
            <a:br>
              <a:rPr lang="en-GB" sz="1200" b="1" dirty="0">
                <a:latin typeface="Arial" pitchFamily="34" charset="0"/>
              </a:rPr>
            </a:br>
            <a:r>
              <a:rPr lang="en-GB" sz="1200" b="1" dirty="0">
                <a:latin typeface="Arial" pitchFamily="34" charset="0"/>
              </a:rPr>
              <a:t>4x per day</a:t>
            </a:r>
          </a:p>
        </p:txBody>
      </p:sp>
      <p:pic>
        <p:nvPicPr>
          <p:cNvPr id="19" name="Picture 28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2"/>
          <a:stretch/>
        </p:blipFill>
        <p:spPr bwMode="auto">
          <a:xfrm>
            <a:off x="1202382" y="2956217"/>
            <a:ext cx="2737944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1110076" y="2325459"/>
            <a:ext cx="35002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en-GB" sz="1200" b="1" dirty="0">
                <a:solidFill>
                  <a:srgbClr val="0000FF"/>
                </a:solidFill>
                <a:latin typeface="Arial" pitchFamily="34" charset="0"/>
              </a:rPr>
              <a:t>ICON-CH1-EPS</a:t>
            </a:r>
            <a:r>
              <a:rPr lang="en-GB" sz="1200" b="1" dirty="0">
                <a:latin typeface="Arial" pitchFamily="34" charset="0"/>
              </a:rPr>
              <a:t>: 33 hour forecasts, 8x per day </a:t>
            </a:r>
            <a:br>
              <a:rPr lang="en-GB" sz="1200" b="1" dirty="0">
                <a:latin typeface="Arial" pitchFamily="34" charset="0"/>
              </a:rPr>
            </a:br>
            <a:r>
              <a:rPr lang="en-GB" sz="1200" b="1" dirty="0">
                <a:latin typeface="Arial" pitchFamily="34" charset="0"/>
              </a:rPr>
              <a:t>1.0 km grid size (R19B08), 80L</a:t>
            </a:r>
            <a:br>
              <a:rPr lang="en-GB" sz="1200" b="1" dirty="0">
                <a:latin typeface="Arial" pitchFamily="34" charset="0"/>
              </a:rPr>
            </a:br>
            <a:r>
              <a:rPr lang="en-GB" sz="1200" b="1" dirty="0">
                <a:latin typeface="Arial" pitchFamily="34" charset="0"/>
              </a:rPr>
              <a:t>11 ensemble members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4750301" y="2331944"/>
            <a:ext cx="35002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en-GB" sz="1200" b="1" dirty="0">
                <a:solidFill>
                  <a:srgbClr val="0000FF"/>
                </a:solidFill>
                <a:latin typeface="Arial" pitchFamily="34" charset="0"/>
              </a:rPr>
              <a:t>ICON-CH2-EPS</a:t>
            </a:r>
            <a:r>
              <a:rPr lang="en-GB" sz="1200" b="1" dirty="0">
                <a:latin typeface="Arial" pitchFamily="34" charset="0"/>
              </a:rPr>
              <a:t>: 5 day forecasts, 4x per day </a:t>
            </a:r>
            <a:br>
              <a:rPr lang="en-GB" sz="1200" b="1" dirty="0">
                <a:latin typeface="Arial" pitchFamily="34" charset="0"/>
              </a:rPr>
            </a:br>
            <a:r>
              <a:rPr lang="en-GB" sz="1200" b="1" dirty="0">
                <a:latin typeface="Arial" pitchFamily="34" charset="0"/>
              </a:rPr>
              <a:t>2.1 km grid size (R19B07), 80L</a:t>
            </a:r>
            <a:br>
              <a:rPr lang="en-GB" sz="1200" b="1" dirty="0">
                <a:latin typeface="Arial" pitchFamily="34" charset="0"/>
              </a:rPr>
            </a:br>
            <a:r>
              <a:rPr lang="en-GB" sz="1200" b="1" dirty="0">
                <a:latin typeface="Arial" pitchFamily="34" charset="0"/>
              </a:rPr>
              <a:t>21 ensemble members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02382" y="1107956"/>
            <a:ext cx="2659449" cy="10156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Ensemble Data Assimilation: </a:t>
            </a:r>
            <a:r>
              <a:rPr lang="en-GB" sz="1200" b="1" dirty="0">
                <a:latin typeface="Arial" pitchFamily="34" charset="0"/>
                <a:cs typeface="Arial" pitchFamily="34" charset="0"/>
              </a:rPr>
              <a:t>LETKF</a:t>
            </a:r>
          </a:p>
          <a:p>
            <a:pPr algn="ctr"/>
            <a:r>
              <a:rPr lang="en-GB" sz="1200" b="1" dirty="0">
                <a:latin typeface="Arial" pitchFamily="34" charset="0"/>
                <a:cs typeface="Arial" pitchFamily="34" charset="0"/>
              </a:rPr>
              <a:t>40+1 members at 1.0 km grid size with ICON-CH1 setup (SPPT)</a:t>
            </a:r>
            <a:br>
              <a:rPr lang="en-GB" sz="1200" b="1" dirty="0">
                <a:latin typeface="Arial" pitchFamily="34" charset="0"/>
                <a:cs typeface="Arial" pitchFamily="34" charset="0"/>
              </a:rPr>
            </a:br>
            <a:r>
              <a:rPr lang="en-GB" sz="1200" b="1" dirty="0">
                <a:latin typeface="Arial" pitchFamily="34" charset="0"/>
                <a:cs typeface="Arial" pitchFamily="34" charset="0"/>
              </a:rPr>
              <a:t>hourly cycling</a:t>
            </a:r>
          </a:p>
        </p:txBody>
      </p:sp>
      <p:sp>
        <p:nvSpPr>
          <p:cNvPr id="29" name="Titel 2">
            <a:extLst>
              <a:ext uri="{FF2B5EF4-FFF2-40B4-BE49-F238E27FC236}">
                <a16:creationId xmlns:a16="http://schemas.microsoft.com/office/drawing/2014/main" id="{E7F2CBCA-3151-4349-B720-0D51B773D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Forecasting System based on </a:t>
            </a:r>
          </a:p>
        </p:txBody>
      </p:sp>
      <p:pic>
        <p:nvPicPr>
          <p:cNvPr id="30" name="Picture 15">
            <a:extLst>
              <a:ext uri="{FF2B5EF4-FFF2-40B4-BE49-F238E27FC236}">
                <a16:creationId xmlns:a16="http://schemas.microsoft.com/office/drawing/2014/main" id="{D620F43E-4BD7-40E2-BA0D-346960546A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0273" y="188403"/>
            <a:ext cx="1320081" cy="51262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98986FE9-1050-4827-8329-388BEF29B0FA}"/>
              </a:ext>
            </a:extLst>
          </p:cNvPr>
          <p:cNvSpPr txBox="1"/>
          <p:nvPr/>
        </p:nvSpPr>
        <p:spPr>
          <a:xfrm>
            <a:off x="5799726" y="1999866"/>
            <a:ext cx="2141906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de-CH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operational </a:t>
            </a:r>
            <a:r>
              <a:rPr lang="de-CH" sz="12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since</a:t>
            </a:r>
            <a:r>
              <a:rPr lang="de-CH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28 May 2024</a:t>
            </a:r>
            <a:endParaRPr lang="de-CH" sz="1200" b="1" dirty="0">
              <a:solidFill>
                <a:srgbClr val="FF0000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8606E29-EA52-4F74-BE38-29EB3E0A3911}"/>
              </a:ext>
            </a:extLst>
          </p:cNvPr>
          <p:cNvSpPr txBox="1"/>
          <p:nvPr/>
        </p:nvSpPr>
        <p:spPr>
          <a:xfrm>
            <a:off x="130686" y="844178"/>
            <a:ext cx="731290" cy="58477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CH" sz="1600" b="1" dirty="0" err="1">
                <a:solidFill>
                  <a:srgbClr val="7030A0"/>
                </a:solidFill>
              </a:rPr>
              <a:t>recap</a:t>
            </a:r>
            <a:br>
              <a:rPr lang="de-CH" sz="1600" b="1" dirty="0">
                <a:solidFill>
                  <a:srgbClr val="7030A0"/>
                </a:solidFill>
              </a:rPr>
            </a:br>
            <a:r>
              <a:rPr lang="de-CH" sz="1600" b="1" dirty="0">
                <a:solidFill>
                  <a:srgbClr val="7030A0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367835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8AD3F89-97E1-416D-ADEC-A82A004B3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02" y="743479"/>
            <a:ext cx="5184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58B3D92-1486-47D3-84D5-718B3D122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80" y="185710"/>
            <a:ext cx="7740410" cy="708082"/>
          </a:xfrm>
        </p:spPr>
        <p:txBody>
          <a:bodyPr/>
          <a:lstStyle/>
          <a:p>
            <a:r>
              <a:rPr lang="en-US" dirty="0"/>
              <a:t>1h Precipitation over Switzerland (CTRL)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D00AA04-0A56-4B24-9E36-61B2912665D9}"/>
              </a:ext>
            </a:extLst>
          </p:cNvPr>
          <p:cNvSpPr txBox="1"/>
          <p:nvPr/>
        </p:nvSpPr>
        <p:spPr>
          <a:xfrm>
            <a:off x="6734785" y="1453764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Sep/Oct/Nov 2023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F72CEC9-BE03-42B6-9F80-2A155CB248AC}"/>
              </a:ext>
            </a:extLst>
          </p:cNvPr>
          <p:cNvSpPr txBox="1"/>
          <p:nvPr/>
        </p:nvSpPr>
        <p:spPr>
          <a:xfrm>
            <a:off x="-49890" y="4913165"/>
            <a:ext cx="16610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Figures: Pirmin Kaufmann</a:t>
            </a:r>
          </a:p>
        </p:txBody>
      </p:sp>
    </p:spTree>
    <p:extLst>
      <p:ext uri="{BB962C8B-B14F-4D97-AF65-F5344CB8AC3E}">
        <p14:creationId xmlns:p14="http://schemas.microsoft.com/office/powerpoint/2010/main" val="252569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58B3D92-1486-47D3-84D5-718B3D122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80" y="185710"/>
            <a:ext cx="7740410" cy="708082"/>
          </a:xfrm>
        </p:spPr>
        <p:txBody>
          <a:bodyPr/>
          <a:lstStyle/>
          <a:p>
            <a:r>
              <a:rPr lang="en-US" dirty="0"/>
              <a:t>1h Precipitation over Switzerland (CTRL)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D00AA04-0A56-4B24-9E36-61B2912665D9}"/>
              </a:ext>
            </a:extLst>
          </p:cNvPr>
          <p:cNvSpPr txBox="1"/>
          <p:nvPr/>
        </p:nvSpPr>
        <p:spPr>
          <a:xfrm>
            <a:off x="6734785" y="1453764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Dec/Jan/Feb 2023/24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98AF56-E7E3-425D-BD9D-AE56F2C97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773" y="743479"/>
            <a:ext cx="5184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EF72CEC9-BE03-42B6-9F80-2A155CB248AC}"/>
              </a:ext>
            </a:extLst>
          </p:cNvPr>
          <p:cNvSpPr txBox="1"/>
          <p:nvPr/>
        </p:nvSpPr>
        <p:spPr>
          <a:xfrm>
            <a:off x="-49890" y="4913165"/>
            <a:ext cx="16610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Figures: Pirmin Kaufmann</a:t>
            </a:r>
          </a:p>
        </p:txBody>
      </p:sp>
    </p:spTree>
    <p:extLst>
      <p:ext uri="{BB962C8B-B14F-4D97-AF65-F5344CB8AC3E}">
        <p14:creationId xmlns:p14="http://schemas.microsoft.com/office/powerpoint/2010/main" val="3954923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58B3D92-1486-47D3-84D5-718B3D122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80" y="185710"/>
            <a:ext cx="7887482" cy="708082"/>
          </a:xfrm>
        </p:spPr>
        <p:txBody>
          <a:bodyPr/>
          <a:lstStyle/>
          <a:p>
            <a:r>
              <a:rPr lang="en-US" dirty="0"/>
              <a:t>1h Precipitation over Switzerland (CTRL)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D00AA04-0A56-4B24-9E36-61B2912665D9}"/>
              </a:ext>
            </a:extLst>
          </p:cNvPr>
          <p:cNvSpPr txBox="1"/>
          <p:nvPr/>
        </p:nvSpPr>
        <p:spPr>
          <a:xfrm>
            <a:off x="6838303" y="145376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Mar/Apr/May 2024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4105A61D-9ABC-4448-8373-10C2B7813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224" y="743479"/>
            <a:ext cx="5184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7FD24E75-D968-4D05-8903-FE51F34745EE}"/>
              </a:ext>
            </a:extLst>
          </p:cNvPr>
          <p:cNvSpPr txBox="1"/>
          <p:nvPr/>
        </p:nvSpPr>
        <p:spPr>
          <a:xfrm>
            <a:off x="-49890" y="4913165"/>
            <a:ext cx="16610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Figures: Pirmin Kaufmann</a:t>
            </a:r>
          </a:p>
        </p:txBody>
      </p:sp>
    </p:spTree>
    <p:extLst>
      <p:ext uri="{BB962C8B-B14F-4D97-AF65-F5344CB8AC3E}">
        <p14:creationId xmlns:p14="http://schemas.microsoft.com/office/powerpoint/2010/main" val="2846111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58B3D92-1486-47D3-84D5-718B3D122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79" y="185710"/>
            <a:ext cx="7823537" cy="708082"/>
          </a:xfrm>
        </p:spPr>
        <p:txBody>
          <a:bodyPr/>
          <a:lstStyle/>
          <a:p>
            <a:r>
              <a:rPr lang="en-US" dirty="0"/>
              <a:t>1h Precipitation over Switzerland (CTRL)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D00AA04-0A56-4B24-9E36-61B2912665D9}"/>
              </a:ext>
            </a:extLst>
          </p:cNvPr>
          <p:cNvSpPr txBox="1"/>
          <p:nvPr/>
        </p:nvSpPr>
        <p:spPr>
          <a:xfrm>
            <a:off x="6838303" y="1453764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Jun/Jul/Aug 2024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1F33979-29CD-49CF-867D-0BCA05167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249" y="743479"/>
            <a:ext cx="5184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5318B42F-FA4F-4832-86C5-AEDFD281F446}"/>
              </a:ext>
            </a:extLst>
          </p:cNvPr>
          <p:cNvSpPr txBox="1"/>
          <p:nvPr/>
        </p:nvSpPr>
        <p:spPr>
          <a:xfrm>
            <a:off x="-49890" y="4913165"/>
            <a:ext cx="16610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Figures: Pirmin Kaufmann</a:t>
            </a:r>
          </a:p>
        </p:txBody>
      </p:sp>
    </p:spTree>
    <p:extLst>
      <p:ext uri="{BB962C8B-B14F-4D97-AF65-F5344CB8AC3E}">
        <p14:creationId xmlns:p14="http://schemas.microsoft.com/office/powerpoint/2010/main" val="3164591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>
            <a:extLst>
              <a:ext uri="{FF2B5EF4-FFF2-40B4-BE49-F238E27FC236}">
                <a16:creationId xmlns:a16="http://schemas.microsoft.com/office/drawing/2014/main" id="{D31D9C20-7A7A-4555-AA39-7EB094B17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1033" y="1136779"/>
            <a:ext cx="6081933" cy="2866768"/>
          </a:xfrm>
        </p:spPr>
        <p:txBody>
          <a:bodyPr/>
          <a:lstStyle/>
          <a:p>
            <a:r>
              <a:rPr lang="en-GB" sz="1800" dirty="0"/>
              <a:t>excessive ensemble spread for precipitation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512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1E1E985-98B9-45FC-AA5E-02D8307C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79" y="185710"/>
            <a:ext cx="7637339" cy="708082"/>
          </a:xfrm>
        </p:spPr>
        <p:txBody>
          <a:bodyPr/>
          <a:lstStyle/>
          <a:p>
            <a:r>
              <a:rPr lang="en-GB" sz="2800" dirty="0"/>
              <a:t>Excessive ensemble spread for precipitation</a:t>
            </a:r>
          </a:p>
        </p:txBody>
      </p:sp>
      <p:pic>
        <p:nvPicPr>
          <p:cNvPr id="4" name="Inhaltsplatzhalter 8">
            <a:extLst>
              <a:ext uri="{FF2B5EF4-FFF2-40B4-BE49-F238E27FC236}">
                <a16:creationId xmlns:a16="http://schemas.microsoft.com/office/drawing/2014/main" id="{E4B59B31-D01C-47C9-B84B-E87FFF52E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4"/>
          <a:stretch/>
        </p:blipFill>
        <p:spPr>
          <a:xfrm>
            <a:off x="1309124" y="1688744"/>
            <a:ext cx="4164011" cy="2748483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1232FF2-018B-4CC0-BA1F-E5A1380ECD2C}"/>
              </a:ext>
            </a:extLst>
          </p:cNvPr>
          <p:cNvGrpSpPr/>
          <p:nvPr/>
        </p:nvGrpSpPr>
        <p:grpSpPr>
          <a:xfrm>
            <a:off x="5684409" y="1931880"/>
            <a:ext cx="3139109" cy="2339053"/>
            <a:chOff x="900337" y="1856721"/>
            <a:chExt cx="3139109" cy="2339053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574F2F4D-D640-48DF-B352-7AE584B4B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337" y="1856721"/>
              <a:ext cx="3139109" cy="2339053"/>
            </a:xfrm>
            <a:prstGeom prst="rect">
              <a:avLst/>
            </a:prstGeom>
          </p:spPr>
        </p:pic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1D56CF98-CD69-4BD5-A5BD-A02F22F85F0A}"/>
                </a:ext>
              </a:extLst>
            </p:cNvPr>
            <p:cNvSpPr/>
            <p:nvPr/>
          </p:nvSpPr>
          <p:spPr bwMode="auto">
            <a:xfrm>
              <a:off x="1194434" y="2184788"/>
              <a:ext cx="560071" cy="8376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52143144-30D5-443C-9172-56E27F32DC1B}"/>
              </a:ext>
            </a:extLst>
          </p:cNvPr>
          <p:cNvSpPr txBox="1"/>
          <p:nvPr/>
        </p:nvSpPr>
        <p:spPr>
          <a:xfrm>
            <a:off x="1221761" y="968058"/>
            <a:ext cx="77531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Hydrologists: “excessive spread and frequent overestimation in the runoff forecasts”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multiple events in early summer 2024 (May-Jul); large convective contributions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FEC5B852-DAAD-4234-B6FB-C446E96638A9}"/>
              </a:ext>
            </a:extLst>
          </p:cNvPr>
          <p:cNvSpPr txBox="1"/>
          <p:nvPr/>
        </p:nvSpPr>
        <p:spPr>
          <a:xfrm>
            <a:off x="-49890" y="4913165"/>
            <a:ext cx="19431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Figures: BAFU / Lukas Jansing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8B18065-5D60-4461-8718-1E773C663189}"/>
              </a:ext>
            </a:extLst>
          </p:cNvPr>
          <p:cNvSpPr txBox="1"/>
          <p:nvPr/>
        </p:nvSpPr>
        <p:spPr>
          <a:xfrm>
            <a:off x="130686" y="844178"/>
            <a:ext cx="731290" cy="58477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CH" sz="1600" b="1" dirty="0" err="1">
                <a:solidFill>
                  <a:srgbClr val="7030A0"/>
                </a:solidFill>
              </a:rPr>
              <a:t>recap</a:t>
            </a:r>
            <a:br>
              <a:rPr lang="de-CH" sz="1600" b="1" dirty="0">
                <a:solidFill>
                  <a:srgbClr val="7030A0"/>
                </a:solidFill>
              </a:rPr>
            </a:br>
            <a:r>
              <a:rPr lang="de-CH" sz="1600" b="1" dirty="0">
                <a:solidFill>
                  <a:srgbClr val="7030A0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4051841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Precipitation, spread vs skill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– ICON vs COSMO</a:t>
            </a:r>
            <a:endParaRPr lang="en-GB" sz="1600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Ensemble spread exceeds skill (STDE) in all past seasons for ICON-CH2-EPS</a:t>
            </a:r>
          </a:p>
          <a:p>
            <a:pPr marL="0" indent="0">
              <a:buNone/>
            </a:pPr>
            <a:r>
              <a:rPr lang="en-GB" dirty="0"/>
              <a:t>for the large lead times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27EF5D-6267-473A-9778-E10413E62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46" y="2407402"/>
            <a:ext cx="1913207" cy="180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9A2BBC8-8AFB-4268-AA13-E6BE8E606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453" y="2407402"/>
            <a:ext cx="1935423" cy="180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7866F04-2ADF-47DE-9528-7F097F96F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876" y="2407402"/>
            <a:ext cx="1985626" cy="180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B0BE246-0120-483F-8076-CB2D674249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7924" y="2407402"/>
            <a:ext cx="1935001" cy="1800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18CF013-B7FC-42C3-8B4C-0C9A56B19849}"/>
              </a:ext>
            </a:extLst>
          </p:cNvPr>
          <p:cNvSpPr txBox="1"/>
          <p:nvPr/>
        </p:nvSpPr>
        <p:spPr>
          <a:xfrm>
            <a:off x="1723093" y="2082692"/>
            <a:ext cx="853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JJA 2023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41D149B-4AFE-4C2C-B35D-0E9FE118AA83}"/>
              </a:ext>
            </a:extLst>
          </p:cNvPr>
          <p:cNvSpPr txBox="1"/>
          <p:nvPr/>
        </p:nvSpPr>
        <p:spPr>
          <a:xfrm>
            <a:off x="3613673" y="2082694"/>
            <a:ext cx="893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SON 2023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644CFBA-19A6-48A1-8C65-ABBADCB11B14}"/>
              </a:ext>
            </a:extLst>
          </p:cNvPr>
          <p:cNvSpPr txBox="1"/>
          <p:nvPr/>
        </p:nvSpPr>
        <p:spPr>
          <a:xfrm>
            <a:off x="5665469" y="2082693"/>
            <a:ext cx="853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DJF 2024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682CF53-350A-4C17-AE8E-C5CF56183834}"/>
              </a:ext>
            </a:extLst>
          </p:cNvPr>
          <p:cNvSpPr txBox="1"/>
          <p:nvPr/>
        </p:nvSpPr>
        <p:spPr>
          <a:xfrm>
            <a:off x="7494095" y="2082692"/>
            <a:ext cx="953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MAM 2024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12AEE97-4ADB-4A6B-8F01-F602310FD1B6}"/>
              </a:ext>
            </a:extLst>
          </p:cNvPr>
          <p:cNvCxnSpPr/>
          <p:nvPr/>
        </p:nvCxnSpPr>
        <p:spPr bwMode="auto">
          <a:xfrm>
            <a:off x="1004200" y="2268900"/>
            <a:ext cx="510493" cy="50652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D13ED953-F6ED-4A9F-A432-43582761EE85}"/>
              </a:ext>
            </a:extLst>
          </p:cNvPr>
          <p:cNvSpPr txBox="1"/>
          <p:nvPr/>
        </p:nvSpPr>
        <p:spPr>
          <a:xfrm>
            <a:off x="208109" y="1999001"/>
            <a:ext cx="130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Triangles: skill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9CE1CD5A-7E6B-4593-B61E-21B6BD0271E9}"/>
              </a:ext>
            </a:extLst>
          </p:cNvPr>
          <p:cNvCxnSpPr/>
          <p:nvPr/>
        </p:nvCxnSpPr>
        <p:spPr bwMode="auto">
          <a:xfrm flipV="1">
            <a:off x="1193606" y="3110467"/>
            <a:ext cx="181484" cy="122833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04099E65-296A-4334-912C-DCEF382C2146}"/>
              </a:ext>
            </a:extLst>
          </p:cNvPr>
          <p:cNvSpPr txBox="1"/>
          <p:nvPr/>
        </p:nvSpPr>
        <p:spPr>
          <a:xfrm>
            <a:off x="606154" y="4289816"/>
            <a:ext cx="130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6">
                    <a:lumMod val="75000"/>
                  </a:schemeClr>
                </a:solidFill>
              </a:rPr>
              <a:t>COSMO-2E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B57C246C-5B49-465B-9835-4BACD932D99D}"/>
              </a:ext>
            </a:extLst>
          </p:cNvPr>
          <p:cNvCxnSpPr/>
          <p:nvPr/>
        </p:nvCxnSpPr>
        <p:spPr bwMode="auto">
          <a:xfrm flipH="1" flipV="1">
            <a:off x="1382071" y="3030571"/>
            <a:ext cx="684910" cy="130823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A16DB60E-A99C-48E2-B438-59D1F1E3E9E4}"/>
              </a:ext>
            </a:extLst>
          </p:cNvPr>
          <p:cNvSpPr txBox="1"/>
          <p:nvPr/>
        </p:nvSpPr>
        <p:spPr>
          <a:xfrm>
            <a:off x="1779790" y="4289816"/>
            <a:ext cx="130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6">
                    <a:lumMod val="50000"/>
                  </a:schemeClr>
                </a:solidFill>
              </a:rPr>
              <a:t>ICON-CH2-EPS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CF07CD06-F179-41C0-9BB8-740E2F2AC574}"/>
              </a:ext>
            </a:extLst>
          </p:cNvPr>
          <p:cNvSpPr txBox="1"/>
          <p:nvPr/>
        </p:nvSpPr>
        <p:spPr>
          <a:xfrm>
            <a:off x="-49890" y="4913165"/>
            <a:ext cx="16610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Figures: Pirmin Kaufmann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0C718BD-3FC1-4F5A-8CFE-FD696EC0D059}"/>
              </a:ext>
            </a:extLst>
          </p:cNvPr>
          <p:cNvSpPr txBox="1"/>
          <p:nvPr/>
        </p:nvSpPr>
        <p:spPr>
          <a:xfrm>
            <a:off x="1727487" y="3093038"/>
            <a:ext cx="948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No SPPT!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2B1B7AF-2703-4299-8EEA-6EE122C7FE5B}"/>
              </a:ext>
            </a:extLst>
          </p:cNvPr>
          <p:cNvSpPr txBox="1"/>
          <p:nvPr/>
        </p:nvSpPr>
        <p:spPr>
          <a:xfrm>
            <a:off x="130686" y="844178"/>
            <a:ext cx="731290" cy="58477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CH" sz="1600" b="1" dirty="0" err="1">
                <a:solidFill>
                  <a:srgbClr val="7030A0"/>
                </a:solidFill>
              </a:rPr>
              <a:t>recap</a:t>
            </a:r>
            <a:br>
              <a:rPr lang="de-CH" sz="1600" b="1" dirty="0">
                <a:solidFill>
                  <a:srgbClr val="7030A0"/>
                </a:solidFill>
              </a:rPr>
            </a:br>
            <a:r>
              <a:rPr lang="de-CH" sz="1600" b="1" dirty="0">
                <a:solidFill>
                  <a:srgbClr val="7030A0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69759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Precipitation, spread vs skill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– ICON vs COSMO</a:t>
            </a:r>
            <a:endParaRPr lang="en-GB" sz="1600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1174262" y="1148705"/>
            <a:ext cx="7527926" cy="325600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Ensemble </a:t>
            </a:r>
            <a:r>
              <a:rPr lang="en-GB" b="1" dirty="0"/>
              <a:t>spread exceeds skill </a:t>
            </a:r>
            <a:r>
              <a:rPr lang="en-GB" dirty="0"/>
              <a:t>(STDE of ensemble mean) in all seasons for ICON-CH2-EPS for the large lead times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9A2BBC8-8AFB-4268-AA13-E6BE8E606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25" y="2407402"/>
            <a:ext cx="1935423" cy="180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7866F04-2ADF-47DE-9528-7F097F96F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648" y="2407402"/>
            <a:ext cx="1985626" cy="180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B0BE246-0120-483F-8076-CB2D67424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696" y="2407402"/>
            <a:ext cx="1935001" cy="1800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41D149B-4AFE-4C2C-B35D-0E9FE118AA83}"/>
              </a:ext>
            </a:extLst>
          </p:cNvPr>
          <p:cNvSpPr txBox="1"/>
          <p:nvPr/>
        </p:nvSpPr>
        <p:spPr>
          <a:xfrm>
            <a:off x="1687445" y="2082694"/>
            <a:ext cx="893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SON 2023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644CFBA-19A6-48A1-8C65-ABBADCB11B14}"/>
              </a:ext>
            </a:extLst>
          </p:cNvPr>
          <p:cNvSpPr txBox="1"/>
          <p:nvPr/>
        </p:nvSpPr>
        <p:spPr>
          <a:xfrm>
            <a:off x="3570995" y="2082693"/>
            <a:ext cx="1072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DJF 2024/25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682CF53-350A-4C17-AE8E-C5CF56183834}"/>
              </a:ext>
            </a:extLst>
          </p:cNvPr>
          <p:cNvSpPr txBox="1"/>
          <p:nvPr/>
        </p:nvSpPr>
        <p:spPr>
          <a:xfrm>
            <a:off x="5553237" y="2082692"/>
            <a:ext cx="953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MAM 2024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12AEE97-4ADB-4A6B-8F01-F602310FD1B6}"/>
              </a:ext>
            </a:extLst>
          </p:cNvPr>
          <p:cNvCxnSpPr/>
          <p:nvPr/>
        </p:nvCxnSpPr>
        <p:spPr bwMode="auto">
          <a:xfrm>
            <a:off x="816825" y="2486255"/>
            <a:ext cx="510493" cy="50652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D13ED953-F6ED-4A9F-A432-43582761EE85}"/>
              </a:ext>
            </a:extLst>
          </p:cNvPr>
          <p:cNvSpPr txBox="1"/>
          <p:nvPr/>
        </p:nvSpPr>
        <p:spPr>
          <a:xfrm>
            <a:off x="462939" y="2156396"/>
            <a:ext cx="130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Triangles: skill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9CE1CD5A-7E6B-4593-B61E-21B6BD0271E9}"/>
              </a:ext>
            </a:extLst>
          </p:cNvPr>
          <p:cNvCxnSpPr/>
          <p:nvPr/>
        </p:nvCxnSpPr>
        <p:spPr bwMode="auto">
          <a:xfrm flipV="1">
            <a:off x="1231379" y="3335319"/>
            <a:ext cx="143711" cy="96241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04099E65-296A-4334-912C-DCEF382C2146}"/>
              </a:ext>
            </a:extLst>
          </p:cNvPr>
          <p:cNvSpPr txBox="1"/>
          <p:nvPr/>
        </p:nvSpPr>
        <p:spPr>
          <a:xfrm>
            <a:off x="860984" y="4289816"/>
            <a:ext cx="130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AB45F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COSMO-2E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B57C246C-5B49-465B-9835-4BACD932D99D}"/>
              </a:ext>
            </a:extLst>
          </p:cNvPr>
          <p:cNvCxnSpPr/>
          <p:nvPr/>
        </p:nvCxnSpPr>
        <p:spPr bwMode="auto">
          <a:xfrm flipH="1" flipV="1">
            <a:off x="1374577" y="3195462"/>
            <a:ext cx="792991" cy="109435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A16DB60E-A99C-48E2-B438-59D1F1E3E9E4}"/>
              </a:ext>
            </a:extLst>
          </p:cNvPr>
          <p:cNvSpPr txBox="1"/>
          <p:nvPr/>
        </p:nvSpPr>
        <p:spPr>
          <a:xfrm>
            <a:off x="2034620" y="4289816"/>
            <a:ext cx="130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AB45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ICON-CH2-EPS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CF07CD06-F179-41C0-9BB8-740E2F2AC574}"/>
              </a:ext>
            </a:extLst>
          </p:cNvPr>
          <p:cNvSpPr txBox="1"/>
          <p:nvPr/>
        </p:nvSpPr>
        <p:spPr>
          <a:xfrm>
            <a:off x="-49890" y="4913165"/>
            <a:ext cx="16610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Figures: Pirmin Kaufmann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CF00B91-390A-4493-9C70-61FB88DC59C9}"/>
              </a:ext>
            </a:extLst>
          </p:cNvPr>
          <p:cNvSpPr/>
          <p:nvPr/>
        </p:nvSpPr>
        <p:spPr bwMode="auto">
          <a:xfrm>
            <a:off x="5064500" y="2903039"/>
            <a:ext cx="250052" cy="17386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3EA4D064-16CD-4C1A-A23B-E72223029D78}"/>
              </a:ext>
            </a:extLst>
          </p:cNvPr>
          <p:cNvSpPr/>
          <p:nvPr/>
        </p:nvSpPr>
        <p:spPr bwMode="auto">
          <a:xfrm flipV="1">
            <a:off x="1155012" y="3013437"/>
            <a:ext cx="250052" cy="19533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42EA22EB-1D93-440B-BCF1-54D3A19184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357" y="2435319"/>
            <a:ext cx="1904762" cy="18000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C3BD0407-1771-4CB4-A891-754580FD3C05}"/>
              </a:ext>
            </a:extLst>
          </p:cNvPr>
          <p:cNvSpPr txBox="1"/>
          <p:nvPr/>
        </p:nvSpPr>
        <p:spPr>
          <a:xfrm>
            <a:off x="7581656" y="2082691"/>
            <a:ext cx="893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JJA 2024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419EF892-CF2A-49EE-8254-36F5E4AFDDA8}"/>
              </a:ext>
            </a:extLst>
          </p:cNvPr>
          <p:cNvSpPr/>
          <p:nvPr/>
        </p:nvSpPr>
        <p:spPr bwMode="auto">
          <a:xfrm flipV="1">
            <a:off x="3111179" y="2683097"/>
            <a:ext cx="250052" cy="19533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D8581A7A-7081-449B-877C-FBC87DC57961}"/>
              </a:ext>
            </a:extLst>
          </p:cNvPr>
          <p:cNvSpPr/>
          <p:nvPr/>
        </p:nvSpPr>
        <p:spPr bwMode="auto">
          <a:xfrm flipV="1">
            <a:off x="7117454" y="3147484"/>
            <a:ext cx="250052" cy="19533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A0E5C47F-6895-422D-9EA1-F323157F4D46}"/>
              </a:ext>
            </a:extLst>
          </p:cNvPr>
          <p:cNvCxnSpPr/>
          <p:nvPr/>
        </p:nvCxnSpPr>
        <p:spPr bwMode="auto">
          <a:xfrm>
            <a:off x="816403" y="2488496"/>
            <a:ext cx="1979314" cy="21754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4189E792-6CD8-497C-A649-0CC8441B511C}"/>
              </a:ext>
            </a:extLst>
          </p:cNvPr>
          <p:cNvCxnSpPr/>
          <p:nvPr/>
        </p:nvCxnSpPr>
        <p:spPr bwMode="auto">
          <a:xfrm flipH="1" flipV="1">
            <a:off x="2022350" y="2787137"/>
            <a:ext cx="124004" cy="147816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7F1B00F7-6E7B-49D6-B051-2F331C9695CE}"/>
              </a:ext>
            </a:extLst>
          </p:cNvPr>
          <p:cNvCxnSpPr/>
          <p:nvPr/>
        </p:nvCxnSpPr>
        <p:spPr bwMode="auto">
          <a:xfrm flipV="1">
            <a:off x="1225155" y="3134257"/>
            <a:ext cx="448468" cy="116348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A7FA9FB0-BF17-4A70-858E-25D5547FE385}"/>
              </a:ext>
            </a:extLst>
          </p:cNvPr>
          <p:cNvSpPr txBox="1"/>
          <p:nvPr/>
        </p:nvSpPr>
        <p:spPr>
          <a:xfrm>
            <a:off x="130686" y="844178"/>
            <a:ext cx="731290" cy="58477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CH" sz="1600" b="1" dirty="0" err="1">
                <a:solidFill>
                  <a:srgbClr val="7030A0"/>
                </a:solidFill>
              </a:rPr>
              <a:t>recap</a:t>
            </a:r>
            <a:br>
              <a:rPr lang="de-CH" sz="1600" b="1" dirty="0">
                <a:solidFill>
                  <a:srgbClr val="7030A0"/>
                </a:solidFill>
              </a:rPr>
            </a:br>
            <a:r>
              <a:rPr lang="de-CH" sz="1600" b="1" dirty="0">
                <a:solidFill>
                  <a:srgbClr val="7030A0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475460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Ensemble scores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– ICON vs COSMO</a:t>
            </a:r>
            <a:endParaRPr lang="en-US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1186180" y="950084"/>
            <a:ext cx="3907307" cy="107721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numCol="1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Spread/skill relation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Better for 2m temperature and dewpoint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Cloud coverage, gusts: similar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0E5BF00-02D0-4DAE-8BC9-830015425E15}"/>
              </a:ext>
            </a:extLst>
          </p:cNvPr>
          <p:cNvSpPr txBox="1"/>
          <p:nvPr/>
        </p:nvSpPr>
        <p:spPr>
          <a:xfrm>
            <a:off x="5093494" y="950084"/>
            <a:ext cx="4010286" cy="132343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numCol="1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Precipitation spread better for short lead time but too large after +12h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Spread of wind speed smaller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RPSS better for all parameters!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EBF9886-8EA4-4CD9-936B-0279831F8CF6}"/>
              </a:ext>
            </a:extLst>
          </p:cNvPr>
          <p:cNvGrpSpPr/>
          <p:nvPr/>
        </p:nvGrpSpPr>
        <p:grpSpPr>
          <a:xfrm>
            <a:off x="1275807" y="2111969"/>
            <a:ext cx="4868877" cy="2446292"/>
            <a:chOff x="1295400" y="2066925"/>
            <a:chExt cx="4868877" cy="2446292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B0B7303-1584-4822-8A99-1605C809E6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202"/>
            <a:stretch/>
          </p:blipFill>
          <p:spPr>
            <a:xfrm>
              <a:off x="1295400" y="2066925"/>
              <a:ext cx="4868877" cy="2446292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82F51443-BC7E-41CE-AD2E-FA51BDD53437}"/>
                </a:ext>
              </a:extLst>
            </p:cNvPr>
            <p:cNvSpPr txBox="1"/>
            <p:nvPr/>
          </p:nvSpPr>
          <p:spPr>
            <a:xfrm>
              <a:off x="2071270" y="2083594"/>
              <a:ext cx="2076187" cy="261189"/>
            </a:xfrm>
            <a:prstGeom prst="rect">
              <a:avLst/>
            </a:prstGeom>
            <a:solidFill>
              <a:srgbClr val="EEEEEE"/>
            </a:solidFill>
            <a:ln w="12700">
              <a:solidFill>
                <a:schemeClr val="tx1"/>
              </a:solidFill>
            </a:ln>
          </p:spPr>
          <p:txBody>
            <a:bodyPr wrap="square" rtlCol="0" anchor="t" anchorCtr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SPREAD/SKILL</a:t>
              </a:r>
            </a:p>
          </p:txBody>
        </p: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562FA634-713D-4D11-911F-5FC54A79D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428" y="2111969"/>
            <a:ext cx="2678658" cy="244629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41A2B04-16B4-4E58-AAF2-1B9BE2D09A10}"/>
              </a:ext>
            </a:extLst>
          </p:cNvPr>
          <p:cNvSpPr txBox="1"/>
          <p:nvPr/>
        </p:nvSpPr>
        <p:spPr>
          <a:xfrm>
            <a:off x="1275807" y="4646285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Mar/Apr/May 2024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E4C09CBC-ABC5-4680-9ACF-015163381B24}"/>
              </a:ext>
            </a:extLst>
          </p:cNvPr>
          <p:cNvSpPr txBox="1"/>
          <p:nvPr/>
        </p:nvSpPr>
        <p:spPr>
          <a:xfrm>
            <a:off x="-49890" y="4913165"/>
            <a:ext cx="16610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Figures: Pirmin Kaufmann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8C38681-EB1F-446C-84F7-02D2EB2EBAF0}"/>
              </a:ext>
            </a:extLst>
          </p:cNvPr>
          <p:cNvSpPr txBox="1"/>
          <p:nvPr/>
        </p:nvSpPr>
        <p:spPr>
          <a:xfrm>
            <a:off x="130686" y="844178"/>
            <a:ext cx="731290" cy="58477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CH" sz="1600" b="1" dirty="0" err="1">
                <a:solidFill>
                  <a:srgbClr val="7030A0"/>
                </a:solidFill>
              </a:rPr>
              <a:t>recap</a:t>
            </a:r>
            <a:br>
              <a:rPr lang="de-CH" sz="1600" b="1" dirty="0">
                <a:solidFill>
                  <a:srgbClr val="7030A0"/>
                </a:solidFill>
              </a:rPr>
            </a:br>
            <a:r>
              <a:rPr lang="de-CH" sz="1600" b="1" dirty="0">
                <a:solidFill>
                  <a:srgbClr val="7030A0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8781099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185710"/>
            <a:ext cx="8244000" cy="708082"/>
          </a:xfrm>
        </p:spPr>
        <p:txBody>
          <a:bodyPr/>
          <a:lstStyle/>
          <a:p>
            <a:r>
              <a:rPr lang="en-GB" dirty="0"/>
              <a:t>Precipitation, distribution </a:t>
            </a:r>
            <a:r>
              <a:rPr lang="en-GB" sz="1600" dirty="0"/>
              <a:t>– ICON vs COSMO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981616" y="930077"/>
            <a:ext cx="8108060" cy="3256004"/>
          </a:xfrm>
        </p:spPr>
        <p:txBody>
          <a:bodyPr/>
          <a:lstStyle/>
          <a:p>
            <a:pPr marL="0" indent="0">
              <a:lnSpc>
                <a:spcPct val="125000"/>
              </a:lnSpc>
              <a:buNone/>
            </a:pPr>
            <a:r>
              <a:rPr lang="en-GB" dirty="0"/>
              <a:t>Comparison of precipitation from ICON and COSMO for +4d lead time in May 2024</a:t>
            </a:r>
          </a:p>
          <a:p>
            <a:pPr marL="0" indent="0">
              <a:lnSpc>
                <a:spcPct val="125000"/>
              </a:lnSpc>
              <a:buNone/>
            </a:pPr>
            <a:endParaRPr lang="en-GB" dirty="0"/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kern="0" dirty="0">
                <a:sym typeface="Wingdings" panose="05000000000000000000" pitchFamily="2" charset="2"/>
              </a:rPr>
              <a:t>ICON-CH2-EPS produces </a:t>
            </a:r>
            <a:r>
              <a:rPr lang="en-GB" b="1" kern="0" dirty="0">
                <a:sym typeface="Wingdings" panose="05000000000000000000" pitchFamily="2" charset="2"/>
              </a:rPr>
              <a:t>higher precipitation amounts </a:t>
            </a:r>
            <a:r>
              <a:rPr lang="en-GB" kern="0" dirty="0">
                <a:sym typeface="Wingdings" panose="05000000000000000000" pitchFamily="2" charset="2"/>
              </a:rPr>
              <a:t>than COSMO-2E</a:t>
            </a:r>
            <a:br>
              <a:rPr lang="en-GB" kern="0" dirty="0">
                <a:sym typeface="Wingdings" panose="05000000000000000000" pitchFamily="2" charset="2"/>
              </a:rPr>
            </a:br>
            <a:r>
              <a:rPr lang="en-GB" kern="0" dirty="0">
                <a:sym typeface="Wingdings" panose="05000000000000000000" pitchFamily="2" charset="2"/>
              </a:rPr>
              <a:t>(conclusion valid for different aggregations and lead times)</a:t>
            </a:r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D002549-703A-4DB9-A3C6-5451AB73BA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75"/>
          <a:stretch/>
        </p:blipFill>
        <p:spPr>
          <a:xfrm>
            <a:off x="5588553" y="1559715"/>
            <a:ext cx="2448322" cy="231652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3C7FC61-6802-4C6D-A980-343D73D7F4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75"/>
          <a:stretch/>
        </p:blipFill>
        <p:spPr>
          <a:xfrm>
            <a:off x="2806380" y="1563641"/>
            <a:ext cx="2448322" cy="231652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D4E268A-6FC7-499A-9736-9360F4D990AD}"/>
              </a:ext>
            </a:extLst>
          </p:cNvPr>
          <p:cNvSpPr txBox="1"/>
          <p:nvPr/>
        </p:nvSpPr>
        <p:spPr>
          <a:xfrm>
            <a:off x="3664849" y="1283682"/>
            <a:ext cx="900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6h-precip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DF7CE09-08CB-40A6-BB04-DBBC3055AEBC}"/>
              </a:ext>
            </a:extLst>
          </p:cNvPr>
          <p:cNvSpPr txBox="1"/>
          <p:nvPr/>
        </p:nvSpPr>
        <p:spPr>
          <a:xfrm>
            <a:off x="6417642" y="1282716"/>
            <a:ext cx="956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12h-precip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2950CE9-B3D7-4B3F-8439-6856DCBC504F}"/>
              </a:ext>
            </a:extLst>
          </p:cNvPr>
          <p:cNvSpPr txBox="1"/>
          <p:nvPr/>
        </p:nvSpPr>
        <p:spPr>
          <a:xfrm>
            <a:off x="1003387" y="1559715"/>
            <a:ext cx="1802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Normalized histograms of precipitation aggregated over all members and </a:t>
            </a:r>
            <a:r>
              <a:rPr lang="en-GB" sz="1200" dirty="0" err="1"/>
              <a:t>init</a:t>
            </a:r>
            <a:r>
              <a:rPr lang="en-GB" sz="1200" dirty="0"/>
              <a:t> times: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838DC44C-60F0-42A2-A3ED-1E42D028A937}"/>
              </a:ext>
            </a:extLst>
          </p:cNvPr>
          <p:cNvSpPr txBox="1"/>
          <p:nvPr/>
        </p:nvSpPr>
        <p:spPr>
          <a:xfrm>
            <a:off x="-49890" y="4913165"/>
            <a:ext cx="1495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Figures: Lukas Jansing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5EF7FDA-47BA-4268-B8C6-CEC7A116A280}"/>
              </a:ext>
            </a:extLst>
          </p:cNvPr>
          <p:cNvSpPr txBox="1"/>
          <p:nvPr/>
        </p:nvSpPr>
        <p:spPr>
          <a:xfrm>
            <a:off x="130686" y="844178"/>
            <a:ext cx="731290" cy="58477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CH" sz="1600" b="1" dirty="0" err="1">
                <a:solidFill>
                  <a:srgbClr val="7030A0"/>
                </a:solidFill>
              </a:rPr>
              <a:t>recap</a:t>
            </a:r>
            <a:br>
              <a:rPr lang="de-CH" sz="1600" b="1" dirty="0">
                <a:solidFill>
                  <a:srgbClr val="7030A0"/>
                </a:solidFill>
              </a:rPr>
            </a:br>
            <a:r>
              <a:rPr lang="de-CH" sz="1600" b="1" dirty="0">
                <a:solidFill>
                  <a:srgbClr val="7030A0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524552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>
            <a:extLst>
              <a:ext uri="{FF2B5EF4-FFF2-40B4-BE49-F238E27FC236}">
                <a16:creationId xmlns:a16="http://schemas.microsoft.com/office/drawing/2014/main" id="{D31D9C20-7A7A-4555-AA39-7EB094B17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err="1"/>
              <a:t>Verification</a:t>
            </a:r>
            <a:r>
              <a:rPr lang="de-CH" dirty="0"/>
              <a:t> ICON </a:t>
            </a:r>
            <a:r>
              <a:rPr lang="de-CH" dirty="0" err="1"/>
              <a:t>vs</a:t>
            </a:r>
            <a:r>
              <a:rPr lang="de-CH" dirty="0"/>
              <a:t> COSMO (and </a:t>
            </a:r>
            <a:r>
              <a:rPr lang="de-CH" dirty="0" err="1"/>
              <a:t>vs</a:t>
            </a:r>
            <a:r>
              <a:rPr lang="de-CH" dirty="0"/>
              <a:t> ICON-D2)</a:t>
            </a:r>
          </a:p>
          <a:p>
            <a:br>
              <a:rPr lang="de-CH" dirty="0"/>
            </a:br>
            <a:r>
              <a:rPr lang="de-CH" i="1" dirty="0"/>
              <a:t>partial update </a:t>
            </a:r>
            <a:r>
              <a:rPr lang="de-CH" i="1" dirty="0" err="1"/>
              <a:t>of</a:t>
            </a:r>
            <a:r>
              <a:rPr lang="de-CH" i="1" dirty="0"/>
              <a:t> </a:t>
            </a:r>
            <a:r>
              <a:rPr lang="de-CH" i="1" dirty="0" err="1"/>
              <a:t>presentation</a:t>
            </a:r>
            <a:r>
              <a:rPr lang="de-CH" i="1" dirty="0"/>
              <a:t> </a:t>
            </a:r>
            <a:r>
              <a:rPr lang="de-CH" i="1" dirty="0" err="1"/>
              <a:t>from</a:t>
            </a:r>
            <a:r>
              <a:rPr lang="de-CH" i="1" dirty="0"/>
              <a:t> last </a:t>
            </a:r>
            <a:r>
              <a:rPr lang="de-CH" i="1" dirty="0" err="1"/>
              <a:t>year</a:t>
            </a:r>
            <a:endParaRPr lang="de-CH" i="1" dirty="0"/>
          </a:p>
        </p:txBody>
      </p:sp>
    </p:spTree>
    <p:extLst>
      <p:ext uri="{BB962C8B-B14F-4D97-AF65-F5344CB8AC3E}">
        <p14:creationId xmlns:p14="http://schemas.microsoft.com/office/powerpoint/2010/main" val="509220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185710"/>
            <a:ext cx="8182528" cy="708082"/>
          </a:xfrm>
        </p:spPr>
        <p:txBody>
          <a:bodyPr/>
          <a:lstStyle/>
          <a:p>
            <a:r>
              <a:rPr lang="en-GB" dirty="0"/>
              <a:t>Precipitation, </a:t>
            </a:r>
            <a:r>
              <a:rPr lang="en-GB" dirty="0" err="1"/>
              <a:t>InterQuartileRange</a:t>
            </a:r>
            <a:r>
              <a:rPr lang="en-GB" dirty="0"/>
              <a:t> </a:t>
            </a:r>
            <a:r>
              <a:rPr lang="en-GB" sz="1600" dirty="0"/>
              <a:t>– ICON vs COSMO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D4E268A-6FC7-499A-9736-9360F4D990AD}"/>
              </a:ext>
            </a:extLst>
          </p:cNvPr>
          <p:cNvSpPr txBox="1"/>
          <p:nvPr/>
        </p:nvSpPr>
        <p:spPr>
          <a:xfrm>
            <a:off x="3486983" y="1353270"/>
            <a:ext cx="1292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6h-precip IQR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DF7CE09-08CB-40A6-BB04-DBBC3055AEBC}"/>
              </a:ext>
            </a:extLst>
          </p:cNvPr>
          <p:cNvSpPr txBox="1"/>
          <p:nvPr/>
        </p:nvSpPr>
        <p:spPr>
          <a:xfrm>
            <a:off x="6197914" y="1353270"/>
            <a:ext cx="1292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12h-precip IQR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2950CE9-B3D7-4B3F-8439-6856DCBC504F}"/>
              </a:ext>
            </a:extLst>
          </p:cNvPr>
          <p:cNvSpPr txBox="1"/>
          <p:nvPr/>
        </p:nvSpPr>
        <p:spPr>
          <a:xfrm>
            <a:off x="978079" y="1629303"/>
            <a:ext cx="1802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Normalized histograms of precipitation IQR (= Q3 – Q1) aggregated over all members and </a:t>
            </a:r>
            <a:r>
              <a:rPr lang="en-GB" sz="1200" dirty="0" err="1"/>
              <a:t>init</a:t>
            </a:r>
            <a:r>
              <a:rPr lang="en-GB" sz="1200" dirty="0"/>
              <a:t> times: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5BA8537-12A7-4A40-8153-98AA2DF1E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74"/>
          <a:stretch/>
        </p:blipFill>
        <p:spPr>
          <a:xfrm>
            <a:off x="2779492" y="1635118"/>
            <a:ext cx="2448322" cy="231652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2C73D4D-F639-44E7-BA98-7B783D0D87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74"/>
          <a:stretch/>
        </p:blipFill>
        <p:spPr>
          <a:xfrm>
            <a:off x="5562455" y="1635117"/>
            <a:ext cx="2448322" cy="2316529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A82E5972-5D47-4439-BF3D-8FD2FE4F9A11}"/>
              </a:ext>
            </a:extLst>
          </p:cNvPr>
          <p:cNvSpPr txBox="1"/>
          <p:nvPr/>
        </p:nvSpPr>
        <p:spPr>
          <a:xfrm>
            <a:off x="-49890" y="4913165"/>
            <a:ext cx="1495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Figures: Lukas Jansing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7B3FC114-10CF-42D0-B8E9-D7489B33EB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6634" y="943041"/>
            <a:ext cx="8108060" cy="3256004"/>
          </a:xfrm>
        </p:spPr>
        <p:txBody>
          <a:bodyPr/>
          <a:lstStyle/>
          <a:p>
            <a:pPr marL="0" indent="0">
              <a:lnSpc>
                <a:spcPct val="125000"/>
              </a:lnSpc>
              <a:buNone/>
            </a:pPr>
            <a:r>
              <a:rPr lang="en-GB" dirty="0"/>
              <a:t>Comparison of precipitation from ICON and COSMO for +4d lead time in May 2024</a:t>
            </a:r>
            <a:br>
              <a:rPr lang="en-GB" dirty="0"/>
            </a:br>
            <a:endParaRPr lang="en-GB" dirty="0"/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kern="0" dirty="0">
                <a:sym typeface="Wingdings" panose="05000000000000000000" pitchFamily="2" charset="2"/>
              </a:rPr>
              <a:t>ICON-CH2-EPS produces </a:t>
            </a:r>
            <a:r>
              <a:rPr lang="en-GB" dirty="0">
                <a:sym typeface="Wingdings" panose="05000000000000000000" pitchFamily="2" charset="2"/>
              </a:rPr>
              <a:t>a </a:t>
            </a:r>
            <a:r>
              <a:rPr lang="en-GB" b="1" dirty="0">
                <a:sym typeface="Wingdings" panose="05000000000000000000" pitchFamily="2" charset="2"/>
              </a:rPr>
              <a:t>larger ensemble spread </a:t>
            </a:r>
            <a:r>
              <a:rPr lang="en-GB" dirty="0">
                <a:sym typeface="Wingdings" panose="05000000000000000000" pitchFamily="2" charset="2"/>
              </a:rPr>
              <a:t>than COSMO-2E</a:t>
            </a:r>
            <a:br>
              <a:rPr lang="en-GB" kern="0" dirty="0">
                <a:sym typeface="Wingdings" panose="05000000000000000000" pitchFamily="2" charset="2"/>
              </a:rPr>
            </a:br>
            <a:r>
              <a:rPr lang="en-GB" kern="0" dirty="0">
                <a:sym typeface="Wingdings" panose="05000000000000000000" pitchFamily="2" charset="2"/>
              </a:rPr>
              <a:t>(conclusion valid for different aggregations and lead times)</a:t>
            </a:r>
            <a:endParaRPr lang="en-GB" dirty="0"/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07A9CF7-7CF8-4CB2-9090-428A4E72197D}"/>
              </a:ext>
            </a:extLst>
          </p:cNvPr>
          <p:cNvSpPr txBox="1"/>
          <p:nvPr/>
        </p:nvSpPr>
        <p:spPr>
          <a:xfrm>
            <a:off x="130686" y="844178"/>
            <a:ext cx="731290" cy="58477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CH" sz="1600" b="1" dirty="0" err="1">
                <a:solidFill>
                  <a:srgbClr val="7030A0"/>
                </a:solidFill>
              </a:rPr>
              <a:t>recap</a:t>
            </a:r>
            <a:br>
              <a:rPr lang="de-CH" sz="1600" b="1" dirty="0">
                <a:solidFill>
                  <a:srgbClr val="7030A0"/>
                </a:solidFill>
              </a:rPr>
            </a:br>
            <a:r>
              <a:rPr lang="de-CH" sz="1600" b="1" dirty="0">
                <a:solidFill>
                  <a:srgbClr val="7030A0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4013261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Precipitation </a:t>
            </a:r>
            <a:r>
              <a:rPr lang="en-GB" sz="2200" dirty="0"/>
              <a:t>– potential explanations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1303366" y="1149624"/>
            <a:ext cx="7516007" cy="300609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The search for an explanation (and a fix) …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GB" dirty="0"/>
              <a:t>Technical error? </a:t>
            </a:r>
            <a:r>
              <a:rPr lang="en-GB" dirty="0">
                <a:sym typeface="Wingdings" panose="05000000000000000000" pitchFamily="2" charset="2"/>
              </a:rPr>
              <a:t> Can be excluded (see first plot)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GB" dirty="0">
                <a:sym typeface="Wingdings" panose="05000000000000000000" pitchFamily="2" charset="2"/>
              </a:rPr>
              <a:t>SPPT causing too much spread and too high precipitation values?  test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GB" dirty="0">
                <a:sym typeface="Wingdings" panose="05000000000000000000" pitchFamily="2" charset="2"/>
              </a:rPr>
              <a:t>Too high instability in the vertical profile, too vigorous convection?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GB" dirty="0">
                <a:sym typeface="Wingdings" panose="05000000000000000000" pitchFamily="2" charset="2"/>
              </a:rPr>
              <a:t>Precipitation efficiency in microphysics too high?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GB" dirty="0">
                <a:sym typeface="Wingdings" panose="05000000000000000000" pitchFamily="2" charset="2"/>
              </a:rPr>
              <a:t>Issue with LBCs?  unlikely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GB" dirty="0">
                <a:sym typeface="Wingdings" panose="05000000000000000000" pitchFamily="2" charset="2"/>
              </a:rPr>
              <a:t>Too weak topography smoothing?  no evidence so far</a:t>
            </a:r>
            <a:endParaRPr lang="en-GB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D2AD7842-4DF1-413F-9AD4-DA0FF9525A63}"/>
              </a:ext>
            </a:extLst>
          </p:cNvPr>
          <p:cNvSpPr txBox="1"/>
          <p:nvPr/>
        </p:nvSpPr>
        <p:spPr>
          <a:xfrm>
            <a:off x="-49890" y="4913165"/>
            <a:ext cx="1353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Slide: Lukas Jansing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6E1BAD7-123C-4523-B629-28408A92E3E6}"/>
              </a:ext>
            </a:extLst>
          </p:cNvPr>
          <p:cNvSpPr txBox="1"/>
          <p:nvPr/>
        </p:nvSpPr>
        <p:spPr>
          <a:xfrm>
            <a:off x="130686" y="844178"/>
            <a:ext cx="731290" cy="58477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CH" sz="1600" b="1" dirty="0" err="1">
                <a:solidFill>
                  <a:srgbClr val="7030A0"/>
                </a:solidFill>
              </a:rPr>
              <a:t>recap</a:t>
            </a:r>
            <a:br>
              <a:rPr lang="de-CH" sz="1600" b="1" dirty="0">
                <a:solidFill>
                  <a:srgbClr val="7030A0"/>
                </a:solidFill>
              </a:rPr>
            </a:br>
            <a:r>
              <a:rPr lang="de-CH" sz="1600" b="1" dirty="0">
                <a:solidFill>
                  <a:srgbClr val="7030A0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014750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6180" y="190880"/>
            <a:ext cx="7516008" cy="708082"/>
          </a:xfrm>
        </p:spPr>
        <p:txBody>
          <a:bodyPr/>
          <a:lstStyle/>
          <a:p>
            <a:r>
              <a:rPr lang="en-GB" dirty="0"/>
              <a:t>Precipitation </a:t>
            </a:r>
            <a:r>
              <a:rPr lang="en-GB" sz="2200" dirty="0"/>
              <a:t>– ICON experiments, 01-13 Jul 2024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1401293" y="898962"/>
            <a:ext cx="7527926" cy="3498980"/>
          </a:xfrm>
        </p:spPr>
        <p:txBody>
          <a:bodyPr/>
          <a:lstStyle/>
          <a:p>
            <a:pPr marL="0" indent="0">
              <a:lnSpc>
                <a:spcPct val="125000"/>
              </a:lnSpc>
              <a:buNone/>
            </a:pPr>
            <a:r>
              <a:rPr lang="en-GB" sz="1400" dirty="0"/>
              <a:t>E-suites to test out sensitivity of ICON to different </a:t>
            </a:r>
            <a:r>
              <a:rPr lang="en-GB" sz="1400" dirty="0" err="1"/>
              <a:t>namelist</a:t>
            </a:r>
            <a:r>
              <a:rPr lang="en-GB" sz="1400" dirty="0"/>
              <a:t> settings:</a:t>
            </a:r>
          </a:p>
          <a:p>
            <a:pPr marL="342900" indent="-342900">
              <a:lnSpc>
                <a:spcPct val="125000"/>
              </a:lnSpc>
              <a:buFont typeface="+mj-lt"/>
              <a:buAutoNum type="arabicParenR"/>
            </a:pPr>
            <a:r>
              <a:rPr lang="en-GB" sz="1400" dirty="0"/>
              <a:t>270: </a:t>
            </a:r>
            <a:r>
              <a:rPr lang="en-GB" sz="1400" dirty="0" err="1"/>
              <a:t>lgrayzone_deepconv</a:t>
            </a:r>
            <a:r>
              <a:rPr lang="en-GB" sz="1400" dirty="0"/>
              <a:t> = .true., </a:t>
            </a:r>
            <a:r>
              <a:rPr lang="en-GB" sz="1400" dirty="0" err="1"/>
              <a:t>lshallowconv_only</a:t>
            </a:r>
            <a:r>
              <a:rPr lang="en-GB" sz="1400" dirty="0"/>
              <a:t> = .false.</a:t>
            </a:r>
          </a:p>
          <a:p>
            <a:pPr marL="790575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GB" sz="1400" dirty="0"/>
              <a:t>Goal: Reduce CAPE in the vertical profile and dampen convection</a:t>
            </a:r>
          </a:p>
          <a:p>
            <a:pPr marL="342900" indent="-342900">
              <a:lnSpc>
                <a:spcPct val="125000"/>
              </a:lnSpc>
              <a:buFont typeface="+mj-lt"/>
              <a:buAutoNum type="arabicParenR"/>
            </a:pPr>
            <a:r>
              <a:rPr lang="en-GB" sz="1400" dirty="0"/>
              <a:t>271: </a:t>
            </a:r>
            <a:r>
              <a:rPr lang="en-GB" sz="1400" dirty="0" err="1"/>
              <a:t>rlam_heat</a:t>
            </a:r>
            <a:r>
              <a:rPr lang="en-GB" sz="1400" dirty="0"/>
              <a:t> = 1 (</a:t>
            </a:r>
            <a:r>
              <a:rPr lang="en-GB" sz="1400" dirty="0" err="1"/>
              <a:t>rat_sea</a:t>
            </a:r>
            <a:r>
              <a:rPr lang="en-GB" sz="1400" dirty="0"/>
              <a:t> = 8)</a:t>
            </a:r>
          </a:p>
          <a:p>
            <a:pPr marL="790575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GB" sz="1400" dirty="0"/>
              <a:t>Goal: Reduce the scaling factor of the laminar boundary layer for heat to dampen near-surface temperatures and convection</a:t>
            </a:r>
          </a:p>
          <a:p>
            <a:pPr marL="342900" indent="-342900">
              <a:lnSpc>
                <a:spcPct val="125000"/>
              </a:lnSpc>
              <a:buFont typeface="+mj-lt"/>
              <a:buAutoNum type="arabicParenR"/>
            </a:pPr>
            <a:r>
              <a:rPr lang="en-GB" sz="1400" b="1" dirty="0"/>
              <a:t>272: </a:t>
            </a:r>
            <a:r>
              <a:rPr lang="en-GB" sz="1400" b="1" dirty="0" err="1"/>
              <a:t>lsppt</a:t>
            </a:r>
            <a:r>
              <a:rPr lang="en-GB" sz="1400" b="1" dirty="0"/>
              <a:t> = .false.</a:t>
            </a:r>
          </a:p>
          <a:p>
            <a:pPr marL="790575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GB" sz="1400" dirty="0"/>
              <a:t>Goal: Switch of SPPT to reduce spread and precipitation amounts</a:t>
            </a:r>
          </a:p>
          <a:p>
            <a:pPr marL="342900" indent="-342900">
              <a:lnSpc>
                <a:spcPct val="125000"/>
              </a:lnSpc>
              <a:buFont typeface="+mj-lt"/>
              <a:buAutoNum type="arabicParenR"/>
            </a:pPr>
            <a:r>
              <a:rPr lang="en-GB" sz="1400" b="1" dirty="0"/>
              <a:t>273: </a:t>
            </a:r>
            <a:r>
              <a:rPr lang="en-GB" sz="1400" b="1" dirty="0" err="1"/>
              <a:t>range_rn</a:t>
            </a:r>
            <a:r>
              <a:rPr lang="en-GB" sz="1400" b="1" dirty="0"/>
              <a:t> = 0.3</a:t>
            </a:r>
          </a:p>
          <a:p>
            <a:pPr marL="790575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GB" sz="1400" dirty="0"/>
              <a:t>Goal: Reduce random numbers in SPPT to dampen spread</a:t>
            </a:r>
          </a:p>
          <a:p>
            <a:pPr marL="342900" indent="-342900">
              <a:lnSpc>
                <a:spcPct val="125000"/>
              </a:lnSpc>
              <a:buFont typeface="+mj-lt"/>
              <a:buAutoNum type="arabicParenR"/>
            </a:pPr>
            <a:r>
              <a:rPr lang="en-GB" sz="1400" b="1" dirty="0"/>
              <a:t>274: </a:t>
            </a:r>
            <a:r>
              <a:rPr lang="en-GB" sz="1400" b="1" dirty="0" err="1"/>
              <a:t>lsppt</a:t>
            </a:r>
            <a:r>
              <a:rPr lang="en-GB" sz="1400" b="1" dirty="0"/>
              <a:t> = .false, </a:t>
            </a:r>
            <a:r>
              <a:rPr lang="en-GB" sz="1400" b="1" dirty="0" err="1"/>
              <a:t>lgrayzone_deepconv</a:t>
            </a:r>
            <a:r>
              <a:rPr lang="en-GB" sz="1400" b="1" dirty="0"/>
              <a:t> = .true., </a:t>
            </a:r>
            <a:r>
              <a:rPr lang="en-GB" sz="1400" b="1" dirty="0" err="1"/>
              <a:t>lshallowconv_only</a:t>
            </a:r>
            <a:r>
              <a:rPr lang="en-GB" sz="1400" b="1" dirty="0"/>
              <a:t> = .false.</a:t>
            </a:r>
          </a:p>
          <a:p>
            <a:pPr marL="790575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GB" sz="1400" dirty="0"/>
              <a:t>Goal: Test combined effect of no SPPT and </a:t>
            </a:r>
            <a:r>
              <a:rPr lang="en-GB" sz="1400" dirty="0" err="1"/>
              <a:t>lgrayzone_deepconv</a:t>
            </a:r>
            <a:endParaRPr lang="en-GB" sz="1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2EC5B00-D008-4D3E-9A06-B8D605C05623}"/>
              </a:ext>
            </a:extLst>
          </p:cNvPr>
          <p:cNvSpPr txBox="1"/>
          <p:nvPr/>
        </p:nvSpPr>
        <p:spPr>
          <a:xfrm>
            <a:off x="435864" y="1689155"/>
            <a:ext cx="993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Reduce convection</a:t>
            </a:r>
          </a:p>
        </p:txBody>
      </p:sp>
      <p:sp>
        <p:nvSpPr>
          <p:cNvPr id="5" name="Geschweifte Klammer rechts 4">
            <a:extLst>
              <a:ext uri="{FF2B5EF4-FFF2-40B4-BE49-F238E27FC236}">
                <a16:creationId xmlns:a16="http://schemas.microsoft.com/office/drawing/2014/main" id="{57947714-9918-4CC8-887F-F9B6FDCC9163}"/>
              </a:ext>
            </a:extLst>
          </p:cNvPr>
          <p:cNvSpPr/>
          <p:nvPr/>
        </p:nvSpPr>
        <p:spPr bwMode="auto">
          <a:xfrm rot="10800000">
            <a:off x="1337250" y="1242913"/>
            <a:ext cx="183926" cy="1354150"/>
          </a:xfrm>
          <a:prstGeom prst="rightBrace">
            <a:avLst>
              <a:gd name="adj1" fmla="val 8333"/>
              <a:gd name="adj2" fmla="val 50897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E02A575D-11E3-4C2E-A415-5CAE199023A6}"/>
              </a:ext>
            </a:extLst>
          </p:cNvPr>
          <p:cNvSpPr/>
          <p:nvPr/>
        </p:nvSpPr>
        <p:spPr bwMode="auto">
          <a:xfrm rot="10800000">
            <a:off x="1337251" y="2668558"/>
            <a:ext cx="183926" cy="1129089"/>
          </a:xfrm>
          <a:prstGeom prst="rightBrace">
            <a:avLst>
              <a:gd name="adj1" fmla="val 8333"/>
              <a:gd name="adj2" fmla="val 50897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688AD58-52AF-401F-AE54-3AB24D7216B3}"/>
              </a:ext>
            </a:extLst>
          </p:cNvPr>
          <p:cNvSpPr txBox="1"/>
          <p:nvPr/>
        </p:nvSpPr>
        <p:spPr>
          <a:xfrm>
            <a:off x="435864" y="2817605"/>
            <a:ext cx="901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Reduce model </a:t>
            </a:r>
            <a:r>
              <a:rPr lang="en-GB" sz="1200" b="1" dirty="0" err="1">
                <a:solidFill>
                  <a:srgbClr val="FF0000"/>
                </a:solidFill>
              </a:rPr>
              <a:t>perturba-tions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8" name="Geschweifte Klammer rechts 7">
            <a:extLst>
              <a:ext uri="{FF2B5EF4-FFF2-40B4-BE49-F238E27FC236}">
                <a16:creationId xmlns:a16="http://schemas.microsoft.com/office/drawing/2014/main" id="{29BB63CF-728F-4EEB-AE8D-0CB3F1339616}"/>
              </a:ext>
            </a:extLst>
          </p:cNvPr>
          <p:cNvSpPr/>
          <p:nvPr/>
        </p:nvSpPr>
        <p:spPr bwMode="auto">
          <a:xfrm rot="10800000">
            <a:off x="1337249" y="3831777"/>
            <a:ext cx="183926" cy="534882"/>
          </a:xfrm>
          <a:prstGeom prst="rightBrace">
            <a:avLst>
              <a:gd name="adj1" fmla="val 8333"/>
              <a:gd name="adj2" fmla="val 50897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BA4E1D9-CBC8-459D-9831-4B5111750587}"/>
              </a:ext>
            </a:extLst>
          </p:cNvPr>
          <p:cNvSpPr txBox="1"/>
          <p:nvPr/>
        </p:nvSpPr>
        <p:spPr>
          <a:xfrm>
            <a:off x="435863" y="3866962"/>
            <a:ext cx="90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Reduce both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BF77EA0-6C92-4ABB-9ABD-EE04DA5AA5D6}"/>
              </a:ext>
            </a:extLst>
          </p:cNvPr>
          <p:cNvSpPr txBox="1"/>
          <p:nvPr/>
        </p:nvSpPr>
        <p:spPr>
          <a:xfrm>
            <a:off x="-49890" y="4913165"/>
            <a:ext cx="1353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Slide: Lukas Jansing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DB12202-D185-4072-8118-1A274523D9EC}"/>
              </a:ext>
            </a:extLst>
          </p:cNvPr>
          <p:cNvSpPr txBox="1"/>
          <p:nvPr/>
        </p:nvSpPr>
        <p:spPr>
          <a:xfrm>
            <a:off x="130686" y="844178"/>
            <a:ext cx="731290" cy="58477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CH" sz="1600" b="1" dirty="0" err="1">
                <a:solidFill>
                  <a:srgbClr val="7030A0"/>
                </a:solidFill>
              </a:rPr>
              <a:t>recap</a:t>
            </a:r>
            <a:br>
              <a:rPr lang="de-CH" sz="1600" b="1" dirty="0">
                <a:solidFill>
                  <a:srgbClr val="7030A0"/>
                </a:solidFill>
              </a:rPr>
            </a:br>
            <a:r>
              <a:rPr lang="de-CH" sz="1600" b="1" dirty="0">
                <a:solidFill>
                  <a:srgbClr val="7030A0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100198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899999" y="1158730"/>
            <a:ext cx="5631429" cy="234953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Accumulated +5d </a:t>
            </a:r>
            <a:r>
              <a:rPr lang="en-GB" dirty="0" err="1"/>
              <a:t>precip</a:t>
            </a:r>
            <a:r>
              <a:rPr lang="en-GB" dirty="0"/>
              <a:t>, </a:t>
            </a:r>
            <a:r>
              <a:rPr lang="en-GB" b="1" dirty="0"/>
              <a:t>all members and forecasts</a:t>
            </a:r>
            <a:r>
              <a:rPr lang="en-GB" dirty="0"/>
              <a:t> – average for large-scale river catchments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Only changing model perturbations  reduces precipitation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2FAA4BC-EA6C-46CE-BE45-DDED68647E49}"/>
              </a:ext>
            </a:extLst>
          </p:cNvPr>
          <p:cNvSpPr txBox="1"/>
          <p:nvPr/>
        </p:nvSpPr>
        <p:spPr>
          <a:xfrm>
            <a:off x="6219603" y="1458632"/>
            <a:ext cx="900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/>
              <a:t>Thur</a:t>
            </a:r>
            <a:endParaRPr lang="en-GB" sz="1200" b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7AB7C3E-56AE-49D1-97CD-DBD7237828A3}"/>
              </a:ext>
            </a:extLst>
          </p:cNvPr>
          <p:cNvSpPr txBox="1"/>
          <p:nvPr/>
        </p:nvSpPr>
        <p:spPr>
          <a:xfrm>
            <a:off x="5813617" y="2636407"/>
            <a:ext cx="90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Lago </a:t>
            </a:r>
            <a:br>
              <a:rPr lang="en-GB" sz="1200" b="1" dirty="0"/>
            </a:br>
            <a:r>
              <a:rPr lang="en-GB" sz="1200" b="1" dirty="0"/>
              <a:t>Maggiore / Ticino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1C8EC2B-FC5D-4DB5-851A-4A87F01F8EFC}"/>
              </a:ext>
            </a:extLst>
          </p:cNvPr>
          <p:cNvSpPr txBox="1"/>
          <p:nvPr/>
        </p:nvSpPr>
        <p:spPr>
          <a:xfrm>
            <a:off x="6131791" y="3924896"/>
            <a:ext cx="538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Aare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8EE840F-250E-4342-91FE-457A7B5879DE}"/>
              </a:ext>
            </a:extLst>
          </p:cNvPr>
          <p:cNvSpPr txBox="1"/>
          <p:nvPr/>
        </p:nvSpPr>
        <p:spPr>
          <a:xfrm>
            <a:off x="2762355" y="2657441"/>
            <a:ext cx="900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/>
              <a:t>Limmat</a:t>
            </a:r>
            <a:endParaRPr lang="en-GB" sz="1200" b="1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19E60BC-92C3-4278-9186-01F604B0C984}"/>
              </a:ext>
            </a:extLst>
          </p:cNvPr>
          <p:cNvSpPr txBox="1"/>
          <p:nvPr/>
        </p:nvSpPr>
        <p:spPr>
          <a:xfrm>
            <a:off x="2762355" y="3907358"/>
            <a:ext cx="70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Reuss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07DCFF5-81F0-4078-8BE9-42E2F4E29093}"/>
              </a:ext>
            </a:extLst>
          </p:cNvPr>
          <p:cNvSpPr txBox="1"/>
          <p:nvPr/>
        </p:nvSpPr>
        <p:spPr>
          <a:xfrm>
            <a:off x="84970" y="3907358"/>
            <a:ext cx="70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Rhone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5143A642-BC4A-4DAC-AF9B-C018BDA10402}"/>
              </a:ext>
            </a:extLst>
          </p:cNvPr>
          <p:cNvSpPr txBox="1"/>
          <p:nvPr/>
        </p:nvSpPr>
        <p:spPr>
          <a:xfrm>
            <a:off x="131061" y="2691816"/>
            <a:ext cx="70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Rhein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6F0B86-86AA-47BC-8CC8-72272ADDA6F4}"/>
              </a:ext>
            </a:extLst>
          </p:cNvPr>
          <p:cNvGrpSpPr/>
          <p:nvPr/>
        </p:nvGrpSpPr>
        <p:grpSpPr>
          <a:xfrm>
            <a:off x="712005" y="2290316"/>
            <a:ext cx="2054775" cy="1080000"/>
            <a:chOff x="712005" y="2290316"/>
            <a:chExt cx="2054775" cy="1080000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04A310BD-8D1E-4495-8DA7-63DC19C23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005" y="2290316"/>
              <a:ext cx="2054775" cy="1080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784B093-8410-4498-8A0E-59D8CA47E854}"/>
                </a:ext>
              </a:extLst>
            </p:cNvPr>
            <p:cNvSpPr/>
            <p:nvPr/>
          </p:nvSpPr>
          <p:spPr bwMode="auto">
            <a:xfrm>
              <a:off x="1641074" y="2416196"/>
              <a:ext cx="532895" cy="95412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898F8B5-1A96-489D-81FF-BFBA17F9A542}"/>
              </a:ext>
            </a:extLst>
          </p:cNvPr>
          <p:cNvGrpSpPr/>
          <p:nvPr/>
        </p:nvGrpSpPr>
        <p:grpSpPr>
          <a:xfrm>
            <a:off x="3433633" y="2290316"/>
            <a:ext cx="2158844" cy="1087065"/>
            <a:chOff x="3433633" y="2290316"/>
            <a:chExt cx="2158844" cy="1087065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706B1037-D7CD-43E9-B944-71E24EA8B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3633" y="2290316"/>
              <a:ext cx="2158844" cy="10800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00A624C-1456-4E6D-AF2F-E4CB57BAD3D8}"/>
                </a:ext>
              </a:extLst>
            </p:cNvPr>
            <p:cNvSpPr/>
            <p:nvPr/>
          </p:nvSpPr>
          <p:spPr bwMode="auto">
            <a:xfrm>
              <a:off x="4374947" y="2423261"/>
              <a:ext cx="532895" cy="95412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DF2C775-6162-41D6-BE78-34ABFD785510}"/>
              </a:ext>
            </a:extLst>
          </p:cNvPr>
          <p:cNvGrpSpPr/>
          <p:nvPr/>
        </p:nvGrpSpPr>
        <p:grpSpPr>
          <a:xfrm>
            <a:off x="712005" y="3505858"/>
            <a:ext cx="1934518" cy="1080000"/>
            <a:chOff x="712005" y="3505858"/>
            <a:chExt cx="1934518" cy="1080000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E785300F-4356-4C13-98B4-9B9EC7A83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005" y="3505858"/>
              <a:ext cx="1934518" cy="108000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D0C499D-C7E0-4D29-8D0C-D61F3953793D}"/>
                </a:ext>
              </a:extLst>
            </p:cNvPr>
            <p:cNvSpPr/>
            <p:nvPr/>
          </p:nvSpPr>
          <p:spPr bwMode="auto">
            <a:xfrm>
              <a:off x="1641073" y="3630675"/>
              <a:ext cx="532895" cy="95412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27A066-CCCD-411F-822E-2448574891C6}"/>
              </a:ext>
            </a:extLst>
          </p:cNvPr>
          <p:cNvGrpSpPr/>
          <p:nvPr/>
        </p:nvGrpSpPr>
        <p:grpSpPr>
          <a:xfrm>
            <a:off x="3433633" y="3505858"/>
            <a:ext cx="1934518" cy="1080000"/>
            <a:chOff x="3433633" y="3505858"/>
            <a:chExt cx="1934518" cy="1080000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B430F02B-F007-422A-99D3-549D41712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3633" y="3505858"/>
              <a:ext cx="1934518" cy="1080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2351158-B01E-436A-8478-BFC9B7928EE2}"/>
                </a:ext>
              </a:extLst>
            </p:cNvPr>
            <p:cNvSpPr/>
            <p:nvPr/>
          </p:nvSpPr>
          <p:spPr bwMode="auto">
            <a:xfrm>
              <a:off x="4374946" y="3630675"/>
              <a:ext cx="532895" cy="95412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4BA8D84-287E-4B50-9B79-F87583850AF2}"/>
              </a:ext>
            </a:extLst>
          </p:cNvPr>
          <p:cNvGrpSpPr/>
          <p:nvPr/>
        </p:nvGrpSpPr>
        <p:grpSpPr>
          <a:xfrm>
            <a:off x="6714330" y="1057132"/>
            <a:ext cx="1934518" cy="1083328"/>
            <a:chOff x="6714330" y="1057132"/>
            <a:chExt cx="1934518" cy="1083328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0A1F24D0-626E-434D-BAF6-8B149B065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4330" y="1057132"/>
              <a:ext cx="1934518" cy="1080000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7D021D5-879F-45C1-8A63-21F91E3A8937}"/>
                </a:ext>
              </a:extLst>
            </p:cNvPr>
            <p:cNvSpPr/>
            <p:nvPr/>
          </p:nvSpPr>
          <p:spPr bwMode="auto">
            <a:xfrm>
              <a:off x="7645252" y="1186340"/>
              <a:ext cx="532895" cy="95412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2A1BAF-C0AA-4615-B22C-9050BAE42D67}"/>
              </a:ext>
            </a:extLst>
          </p:cNvPr>
          <p:cNvGrpSpPr/>
          <p:nvPr/>
        </p:nvGrpSpPr>
        <p:grpSpPr>
          <a:xfrm>
            <a:off x="6714329" y="2290316"/>
            <a:ext cx="1934519" cy="1080000"/>
            <a:chOff x="6714329" y="2290316"/>
            <a:chExt cx="1934519" cy="1080000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3E3E58AC-CB3F-4A39-8938-4E85E6786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4329" y="2290316"/>
              <a:ext cx="1934519" cy="108000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294E45B-FEDC-440D-AACA-86F91D58CB97}"/>
                </a:ext>
              </a:extLst>
            </p:cNvPr>
            <p:cNvSpPr/>
            <p:nvPr/>
          </p:nvSpPr>
          <p:spPr bwMode="auto">
            <a:xfrm>
              <a:off x="7645251" y="2416196"/>
              <a:ext cx="532895" cy="95412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806D62D-7BA7-4648-B3B2-1A82A4AEAA5C}"/>
              </a:ext>
            </a:extLst>
          </p:cNvPr>
          <p:cNvGrpSpPr/>
          <p:nvPr/>
        </p:nvGrpSpPr>
        <p:grpSpPr>
          <a:xfrm>
            <a:off x="6714330" y="3523500"/>
            <a:ext cx="1934518" cy="1080000"/>
            <a:chOff x="6714330" y="3523500"/>
            <a:chExt cx="1934518" cy="108000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410BE76C-640E-4BA0-B570-2D93A53F0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4330" y="3523500"/>
              <a:ext cx="1934518" cy="1080000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86616B0-36A1-4390-8483-890A6E7D0E3B}"/>
                </a:ext>
              </a:extLst>
            </p:cNvPr>
            <p:cNvSpPr/>
            <p:nvPr/>
          </p:nvSpPr>
          <p:spPr bwMode="auto">
            <a:xfrm>
              <a:off x="7657362" y="3649380"/>
              <a:ext cx="532895" cy="95412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A9FFF678-11B5-46A5-88D0-63B2A0B2C5A9}"/>
              </a:ext>
            </a:extLst>
          </p:cNvPr>
          <p:cNvSpPr/>
          <p:nvPr/>
        </p:nvSpPr>
        <p:spPr bwMode="auto">
          <a:xfrm>
            <a:off x="2585850" y="1740823"/>
            <a:ext cx="1837830" cy="27175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5">
            <a:extLst>
              <a:ext uri="{FF2B5EF4-FFF2-40B4-BE49-F238E27FC236}">
                <a16:creationId xmlns:a16="http://schemas.microsoft.com/office/drawing/2014/main" id="{D59D7147-F78A-4D8F-9889-C31E5CF68FFF}"/>
              </a:ext>
            </a:extLst>
          </p:cNvPr>
          <p:cNvSpPr txBox="1"/>
          <p:nvPr/>
        </p:nvSpPr>
        <p:spPr>
          <a:xfrm>
            <a:off x="-49890" y="4920422"/>
            <a:ext cx="13131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Slide: André Walser</a:t>
            </a:r>
          </a:p>
        </p:txBody>
      </p:sp>
      <p:sp>
        <p:nvSpPr>
          <p:cNvPr id="37" name="Titel 1">
            <a:extLst>
              <a:ext uri="{FF2B5EF4-FFF2-40B4-BE49-F238E27FC236}">
                <a16:creationId xmlns:a16="http://schemas.microsoft.com/office/drawing/2014/main" id="{0E691B30-63A6-42D5-96BC-BD93CF938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80" y="190880"/>
            <a:ext cx="7516008" cy="708082"/>
          </a:xfrm>
        </p:spPr>
        <p:txBody>
          <a:bodyPr/>
          <a:lstStyle/>
          <a:p>
            <a:r>
              <a:rPr lang="en-GB" dirty="0"/>
              <a:t>Precipitation </a:t>
            </a:r>
            <a:r>
              <a:rPr lang="en-GB" sz="2200" dirty="0"/>
              <a:t>– ICON experiments, 01-13 Jul 2024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B5230AEE-2B5E-4F19-928A-720154397FA1}"/>
              </a:ext>
            </a:extLst>
          </p:cNvPr>
          <p:cNvSpPr txBox="1"/>
          <p:nvPr/>
        </p:nvSpPr>
        <p:spPr>
          <a:xfrm>
            <a:off x="130686" y="844178"/>
            <a:ext cx="731290" cy="58477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CH" sz="1600" b="1" dirty="0" err="1">
                <a:solidFill>
                  <a:srgbClr val="7030A0"/>
                </a:solidFill>
              </a:rPr>
              <a:t>recap</a:t>
            </a:r>
            <a:br>
              <a:rPr lang="de-CH" sz="1600" b="1" dirty="0">
                <a:solidFill>
                  <a:srgbClr val="7030A0"/>
                </a:solidFill>
              </a:rPr>
            </a:br>
            <a:r>
              <a:rPr lang="de-CH" sz="1600" b="1" dirty="0">
                <a:solidFill>
                  <a:srgbClr val="7030A0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2184894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1179830" y="747102"/>
            <a:ext cx="7527926" cy="325600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forecast of 11.07.2024 00 UTC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Precipitation </a:t>
            </a:r>
            <a:r>
              <a:rPr lang="en-GB" sz="2200" dirty="0"/>
              <a:t>– Rhine catchment case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75411D9-C3E4-4416-9B95-05E8AF6F41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7" y="1195862"/>
            <a:ext cx="5151810" cy="38387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686BAD-5013-40C4-8CC2-A905F5372F3E}"/>
              </a:ext>
            </a:extLst>
          </p:cNvPr>
          <p:cNvSpPr txBox="1"/>
          <p:nvPr/>
        </p:nvSpPr>
        <p:spPr>
          <a:xfrm>
            <a:off x="5706227" y="1520569"/>
            <a:ext cx="3185603" cy="2297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400" dirty="0"/>
              <a:t>ICON-CH2-EPS with </a:t>
            </a:r>
            <a:r>
              <a:rPr lang="en-GB" sz="1400" dirty="0">
                <a:solidFill>
                  <a:srgbClr val="6B8E23"/>
                </a:solidFill>
              </a:rPr>
              <a:t>reduced</a:t>
            </a:r>
            <a:r>
              <a:rPr lang="en-GB" sz="1400" dirty="0"/>
              <a:t> and </a:t>
            </a:r>
            <a:r>
              <a:rPr lang="en-GB" sz="1400" dirty="0">
                <a:solidFill>
                  <a:srgbClr val="32CD32"/>
                </a:solidFill>
              </a:rPr>
              <a:t>skipped</a:t>
            </a:r>
            <a:r>
              <a:rPr lang="en-GB" sz="1400" dirty="0"/>
              <a:t> model perturbations shows a smaller precipitation spread, similar to </a:t>
            </a:r>
            <a:r>
              <a:rPr lang="en-GB" sz="1400" dirty="0">
                <a:solidFill>
                  <a:srgbClr val="FF4500"/>
                </a:solidFill>
              </a:rPr>
              <a:t>COSMO-2E</a:t>
            </a:r>
            <a:endParaRPr lang="en-GB" sz="1400" dirty="0"/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GB" sz="1400" dirty="0"/>
              <a:t>Reduced precipitation in the median, but still more than </a:t>
            </a:r>
            <a:r>
              <a:rPr lang="en-GB" sz="1400" dirty="0">
                <a:solidFill>
                  <a:srgbClr val="FF4500"/>
                </a:solidFill>
              </a:rPr>
              <a:t>COSMO-2E </a:t>
            </a:r>
            <a:r>
              <a:rPr lang="en-GB" sz="1400" dirty="0"/>
              <a:t>and </a:t>
            </a:r>
            <a:r>
              <a:rPr lang="en-GB" sz="1400" dirty="0" err="1">
                <a:solidFill>
                  <a:srgbClr val="002060"/>
                </a:solidFill>
              </a:rPr>
              <a:t>CombiPrecip</a:t>
            </a:r>
            <a:r>
              <a:rPr lang="en-GB" sz="1400" dirty="0">
                <a:solidFill>
                  <a:srgbClr val="002060"/>
                </a:solidFill>
              </a:rPr>
              <a:t> (CPCH)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C2809A88-1323-4148-80C3-C1A95B536AA2}"/>
              </a:ext>
            </a:extLst>
          </p:cNvPr>
          <p:cNvSpPr txBox="1"/>
          <p:nvPr/>
        </p:nvSpPr>
        <p:spPr>
          <a:xfrm>
            <a:off x="-49890" y="4913165"/>
            <a:ext cx="13131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Slide: André Walser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F198532-2E25-420E-904A-BA07C8C49B35}"/>
              </a:ext>
            </a:extLst>
          </p:cNvPr>
          <p:cNvSpPr txBox="1"/>
          <p:nvPr/>
        </p:nvSpPr>
        <p:spPr>
          <a:xfrm>
            <a:off x="130686" y="844178"/>
            <a:ext cx="731290" cy="58477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CH" sz="1600" b="1" dirty="0" err="1">
                <a:solidFill>
                  <a:srgbClr val="7030A0"/>
                </a:solidFill>
              </a:rPr>
              <a:t>recap</a:t>
            </a:r>
            <a:br>
              <a:rPr lang="de-CH" sz="1600" b="1" dirty="0">
                <a:solidFill>
                  <a:srgbClr val="7030A0"/>
                </a:solidFill>
              </a:rPr>
            </a:br>
            <a:r>
              <a:rPr lang="de-CH" sz="1600" b="1" dirty="0">
                <a:solidFill>
                  <a:srgbClr val="7030A0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716061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1180221" y="740549"/>
            <a:ext cx="7527926" cy="325600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forecast of 04.07.2024 12 UTC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Precipitation </a:t>
            </a:r>
            <a:r>
              <a:rPr lang="en-GB" sz="2200" dirty="0"/>
              <a:t>– </a:t>
            </a:r>
            <a:r>
              <a:rPr lang="en-GB" sz="2200" dirty="0" err="1"/>
              <a:t>Sihl</a:t>
            </a:r>
            <a:r>
              <a:rPr lang="en-GB" sz="2200" dirty="0"/>
              <a:t> catchment case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AD8B63FD-BEC9-4755-A0CD-95C8FEF58E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3032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E41211-8CA9-47A8-9E3F-3C7BD3781D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9" y="1223373"/>
            <a:ext cx="5153847" cy="3840300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EFD89E7C-5DF1-4A2B-A927-C91027ABFED9}"/>
              </a:ext>
            </a:extLst>
          </p:cNvPr>
          <p:cNvSpPr txBox="1"/>
          <p:nvPr/>
        </p:nvSpPr>
        <p:spPr>
          <a:xfrm>
            <a:off x="5722646" y="1529304"/>
            <a:ext cx="3185603" cy="2297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400" dirty="0"/>
              <a:t>ICON-CH2-EPS with </a:t>
            </a:r>
            <a:r>
              <a:rPr lang="en-GB" sz="1400" dirty="0">
                <a:solidFill>
                  <a:srgbClr val="6B8E23"/>
                </a:solidFill>
              </a:rPr>
              <a:t>reduced</a:t>
            </a:r>
            <a:r>
              <a:rPr lang="en-GB" sz="1400" dirty="0"/>
              <a:t> and </a:t>
            </a:r>
            <a:r>
              <a:rPr lang="en-GB" sz="1400" dirty="0">
                <a:solidFill>
                  <a:srgbClr val="32CD32"/>
                </a:solidFill>
              </a:rPr>
              <a:t>skipped</a:t>
            </a:r>
            <a:r>
              <a:rPr lang="en-GB" sz="1400" dirty="0"/>
              <a:t> model perturbations shows a smaller precipitation spread, similar to </a:t>
            </a:r>
            <a:r>
              <a:rPr lang="en-GB" sz="1400" dirty="0">
                <a:solidFill>
                  <a:srgbClr val="FF4500"/>
                </a:solidFill>
              </a:rPr>
              <a:t>COSMO-2E</a:t>
            </a:r>
            <a:endParaRPr lang="en-GB" sz="1400" dirty="0"/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GB" sz="1400" dirty="0"/>
              <a:t>Reduced precipitation in the median, but still more than </a:t>
            </a:r>
            <a:r>
              <a:rPr lang="en-GB" sz="1400" dirty="0">
                <a:solidFill>
                  <a:srgbClr val="FF4500"/>
                </a:solidFill>
              </a:rPr>
              <a:t>COSMO-2E </a:t>
            </a:r>
            <a:r>
              <a:rPr lang="en-GB" sz="1400" dirty="0"/>
              <a:t>and </a:t>
            </a:r>
            <a:r>
              <a:rPr lang="en-GB" sz="1400" dirty="0" err="1">
                <a:solidFill>
                  <a:srgbClr val="002060"/>
                </a:solidFill>
              </a:rPr>
              <a:t>CombiPrecip</a:t>
            </a:r>
            <a:r>
              <a:rPr lang="en-GB" sz="1400" dirty="0">
                <a:solidFill>
                  <a:srgbClr val="002060"/>
                </a:solidFill>
              </a:rPr>
              <a:t> (CPCH)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EC6A7DD-6E5B-4AEE-9A5D-629F3F37EBBB}"/>
              </a:ext>
            </a:extLst>
          </p:cNvPr>
          <p:cNvSpPr txBox="1"/>
          <p:nvPr/>
        </p:nvSpPr>
        <p:spPr>
          <a:xfrm>
            <a:off x="-49890" y="4913165"/>
            <a:ext cx="13131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Slide: André Walser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912D3DD-8DD3-4EF8-B6DA-D6BA799EF2D2}"/>
              </a:ext>
            </a:extLst>
          </p:cNvPr>
          <p:cNvSpPr txBox="1"/>
          <p:nvPr/>
        </p:nvSpPr>
        <p:spPr>
          <a:xfrm>
            <a:off x="130686" y="844178"/>
            <a:ext cx="731290" cy="58477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CH" sz="1600" b="1" dirty="0" err="1">
                <a:solidFill>
                  <a:srgbClr val="7030A0"/>
                </a:solidFill>
              </a:rPr>
              <a:t>recap</a:t>
            </a:r>
            <a:br>
              <a:rPr lang="de-CH" sz="1600" b="1" dirty="0">
                <a:solidFill>
                  <a:srgbClr val="7030A0"/>
                </a:solidFill>
              </a:rPr>
            </a:br>
            <a:r>
              <a:rPr lang="de-CH" sz="1600" b="1" dirty="0">
                <a:solidFill>
                  <a:srgbClr val="7030A0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4147698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07610C-43C1-4F4D-B2FD-5E951E1848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6180" y="1276203"/>
            <a:ext cx="7527926" cy="3049939"/>
          </a:xfrm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600" dirty="0"/>
              <a:t>Not a technical issue (interpolation, aggregation, workflow,..)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600" b="1" kern="0" dirty="0">
                <a:sym typeface="Wingdings" panose="05000000000000000000" pitchFamily="2" charset="2"/>
              </a:rPr>
              <a:t>ICON-CH2-EPS produces higher precipitation amounts and larger spread than COSMO-2E</a:t>
            </a:r>
            <a:endParaRPr lang="en-GB" sz="1600" b="1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600" b="1" dirty="0"/>
              <a:t>Reduction of the model perturbations reduces the precipitation of the ICON-CH2-EPS members on average and the precipitation spread, and hence mitigates the excessive precipitation spread issue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600" dirty="0"/>
              <a:t>However, the ICON-CH2-EPS uncertainty forecasts for temperature, humidity and wind speed get worse (not shown)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600" dirty="0"/>
              <a:t>Still unclear why model perturbations in ICON trigger more excessive precipitation than in </a:t>
            </a:r>
            <a:r>
              <a:rPr lang="en-GB" sz="1600" dirty="0">
                <a:sym typeface="Wingdings" panose="05000000000000000000" pitchFamily="2" charset="2"/>
              </a:rPr>
              <a:t>COSMO  investigations ongoing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C38485-C6BF-442E-A728-807428711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Excessive spread for precipitation </a:t>
            </a:r>
            <a:r>
              <a:rPr lang="en-GB" sz="2200" dirty="0"/>
              <a:t>– Summary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BCFA8CDA-4BD3-49D1-9A0A-7159B58DA2FC}"/>
              </a:ext>
            </a:extLst>
          </p:cNvPr>
          <p:cNvSpPr txBox="1"/>
          <p:nvPr/>
        </p:nvSpPr>
        <p:spPr>
          <a:xfrm>
            <a:off x="-49890" y="4913165"/>
            <a:ext cx="13131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Slide: André Walser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D4FE7BB-F299-4A7C-8DF3-03B4E38221BD}"/>
              </a:ext>
            </a:extLst>
          </p:cNvPr>
          <p:cNvSpPr txBox="1"/>
          <p:nvPr/>
        </p:nvSpPr>
        <p:spPr>
          <a:xfrm>
            <a:off x="130686" y="844178"/>
            <a:ext cx="731290" cy="58477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CH" sz="1600" b="1" dirty="0" err="1">
                <a:solidFill>
                  <a:srgbClr val="7030A0"/>
                </a:solidFill>
              </a:rPr>
              <a:t>recap</a:t>
            </a:r>
            <a:br>
              <a:rPr lang="de-CH" sz="1600" b="1" dirty="0">
                <a:solidFill>
                  <a:srgbClr val="7030A0"/>
                </a:solidFill>
              </a:rPr>
            </a:br>
            <a:r>
              <a:rPr lang="de-CH" sz="1600" b="1" dirty="0">
                <a:solidFill>
                  <a:srgbClr val="7030A0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7631613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07610C-43C1-4F4D-B2FD-5E951E1848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6180" y="1276203"/>
            <a:ext cx="7527926" cy="3049939"/>
          </a:xfrm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600" dirty="0"/>
              <a:t>Not a technical issue (interpolation, aggregation, workflow,..)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600" b="1" kern="0" dirty="0">
                <a:sym typeface="Wingdings" panose="05000000000000000000" pitchFamily="2" charset="2"/>
              </a:rPr>
              <a:t>ICON-CH2-EPS produces higher precipitation amounts and larger spread than COSMO-2E</a:t>
            </a:r>
            <a:endParaRPr lang="en-GB" sz="1600" b="1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600" b="1" dirty="0"/>
              <a:t>Reduction of the model perturbations reduces the precipitation of the ICON-CH2-EPS members on average and the precipitation spread, and hence mitigates the excessive precipitation spread issue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600" dirty="0"/>
              <a:t>However, the ICON-CH2-EPS uncertainty forecasts for temperature, humidity and wind speed get worse (not shown)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600" dirty="0"/>
              <a:t>Still unclear why model perturbations in ICON trigger more excessive precipitation than in </a:t>
            </a:r>
            <a:r>
              <a:rPr lang="en-GB" sz="1600" dirty="0">
                <a:sym typeface="Wingdings" panose="05000000000000000000" pitchFamily="2" charset="2"/>
              </a:rPr>
              <a:t>COSMO  investigations ongoing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Reduction of exaggerated convective precipitation rates / peaks does not substantially reduce the excessive spread for precipitation</a:t>
            </a:r>
            <a:endParaRPr lang="en-GB" sz="16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C38485-C6BF-442E-A728-807428711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Excessive spread for precipitation </a:t>
            </a:r>
            <a:r>
              <a:rPr lang="en-GB" sz="2200" dirty="0"/>
              <a:t>– Summary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120EC9B-36EA-467D-827C-CE946B6B283B}"/>
              </a:ext>
            </a:extLst>
          </p:cNvPr>
          <p:cNvSpPr txBox="1"/>
          <p:nvPr/>
        </p:nvSpPr>
        <p:spPr>
          <a:xfrm>
            <a:off x="68170" y="844178"/>
            <a:ext cx="856325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CH" sz="1600" b="1" dirty="0">
                <a:solidFill>
                  <a:srgbClr val="FF0000"/>
                </a:solidFill>
              </a:rPr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23075141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986B78C-945B-47B1-84AC-0E3294F3FD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err="1"/>
              <a:t>Three</a:t>
            </a:r>
            <a:r>
              <a:rPr lang="de-CH" dirty="0"/>
              <a:t> 2-week </a:t>
            </a:r>
            <a:r>
              <a:rPr lang="de-CH" dirty="0" err="1"/>
              <a:t>periods</a:t>
            </a:r>
            <a:r>
              <a:rPr lang="de-CH" dirty="0"/>
              <a:t> in 2023</a:t>
            </a:r>
          </a:p>
          <a:p>
            <a:r>
              <a:rPr lang="de-CH" dirty="0" err="1"/>
              <a:t>winter</a:t>
            </a:r>
            <a:r>
              <a:rPr lang="de-CH" dirty="0"/>
              <a:t> </a:t>
            </a:r>
            <a:r>
              <a:rPr lang="de-CH" dirty="0" err="1"/>
              <a:t>orographic</a:t>
            </a:r>
            <a:r>
              <a:rPr lang="de-CH" dirty="0"/>
              <a:t> </a:t>
            </a:r>
            <a:r>
              <a:rPr lang="de-CH" dirty="0" err="1"/>
              <a:t>precip</a:t>
            </a:r>
            <a:r>
              <a:rPr lang="de-CH" dirty="0"/>
              <a:t> </a:t>
            </a:r>
            <a:r>
              <a:rPr lang="de-CH" dirty="0" err="1"/>
              <a:t>period</a:t>
            </a:r>
            <a:br>
              <a:rPr lang="de-CH" dirty="0"/>
            </a:br>
            <a:r>
              <a:rPr lang="de-CH" dirty="0"/>
              <a:t>(03.01.2023 00 UTC - 17.01.2023 12 UTC)</a:t>
            </a:r>
          </a:p>
          <a:p>
            <a:r>
              <a:rPr lang="de-CH" dirty="0"/>
              <a:t>spring «Aprilwetter» </a:t>
            </a:r>
            <a:r>
              <a:rPr lang="de-CH" dirty="0" err="1"/>
              <a:t>period</a:t>
            </a:r>
            <a:br>
              <a:rPr lang="de-CH" dirty="0"/>
            </a:br>
            <a:r>
              <a:rPr lang="de-CH" dirty="0"/>
              <a:t>(03.04.2023 00 UTC - 17.04.2023 12 UTC)</a:t>
            </a:r>
          </a:p>
          <a:p>
            <a:r>
              <a:rPr lang="de-CH" dirty="0" err="1"/>
              <a:t>summer</a:t>
            </a:r>
            <a:r>
              <a:rPr lang="de-CH" dirty="0"/>
              <a:t> </a:t>
            </a:r>
            <a:r>
              <a:rPr lang="de-CH" dirty="0" err="1"/>
              <a:t>convection</a:t>
            </a:r>
            <a:r>
              <a:rPr lang="de-CH" dirty="0"/>
              <a:t> </a:t>
            </a:r>
            <a:r>
              <a:rPr lang="de-CH" dirty="0" err="1"/>
              <a:t>period</a:t>
            </a:r>
            <a:br>
              <a:rPr lang="de-CH" dirty="0"/>
            </a:br>
            <a:r>
              <a:rPr lang="de-CH" dirty="0"/>
              <a:t>(01.06.2023 00 UTC - 14.06.2023 12 UTC)</a:t>
            </a:r>
          </a:p>
          <a:p>
            <a:endParaRPr lang="de-CH" dirty="0"/>
          </a:p>
          <a:p>
            <a:pPr marL="0" indent="0">
              <a:buNone/>
            </a:pPr>
            <a:r>
              <a:rPr lang="de-CH" dirty="0" err="1"/>
              <a:t>Only</a:t>
            </a:r>
            <a:r>
              <a:rPr lang="de-CH" dirty="0"/>
              <a:t> </a:t>
            </a:r>
            <a:r>
              <a:rPr lang="de-CH" dirty="0" err="1"/>
              <a:t>verification</a:t>
            </a:r>
            <a:r>
              <a:rPr lang="de-CH" dirty="0"/>
              <a:t> </a:t>
            </a:r>
            <a:r>
              <a:rPr lang="de-CH" dirty="0" err="1"/>
              <a:t>results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ICON-CH2-EPS </a:t>
            </a:r>
            <a:r>
              <a:rPr lang="de-CH" dirty="0" err="1"/>
              <a:t>shown</a:t>
            </a:r>
            <a:r>
              <a:rPr lang="de-CH" dirty="0"/>
              <a:t>.</a:t>
            </a: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CFAC99-BC23-4125-9F8C-4DDF55019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Experiments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lsppt</a:t>
            </a:r>
            <a:r>
              <a:rPr lang="de-CH" dirty="0"/>
              <a:t> = .</a:t>
            </a:r>
            <a:r>
              <a:rPr lang="de-CH" dirty="0" err="1"/>
              <a:t>false</a:t>
            </a:r>
            <a:r>
              <a:rPr lang="de-CH" dirty="0"/>
              <a:t>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083A212-BEE5-4E06-A50D-A1F654C132EC}"/>
              </a:ext>
            </a:extLst>
          </p:cNvPr>
          <p:cNvSpPr txBox="1"/>
          <p:nvPr/>
        </p:nvSpPr>
        <p:spPr>
          <a:xfrm>
            <a:off x="165150" y="844178"/>
            <a:ext cx="662362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CH" sz="1600" b="1" dirty="0">
                <a:solidFill>
                  <a:srgbClr val="FF00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2591616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1447037" y="1808163"/>
            <a:ext cx="6249926" cy="2133875"/>
          </a:xfrm>
        </p:spPr>
        <p:txBody>
          <a:bodyPr/>
          <a:lstStyle/>
          <a:p>
            <a:pPr algn="ctr"/>
            <a:r>
              <a:rPr lang="de-CH" sz="4000" b="1" dirty="0"/>
              <a:t>Surface </a:t>
            </a:r>
            <a:r>
              <a:rPr lang="de-CH" sz="4000" b="1" dirty="0" err="1"/>
              <a:t>verification</a:t>
            </a:r>
            <a:r>
              <a:rPr lang="de-CH" sz="4000" b="1" dirty="0"/>
              <a:t>: ICON-CH2-EPS </a:t>
            </a:r>
            <a:r>
              <a:rPr lang="de-CH" sz="4000" b="1" dirty="0" err="1"/>
              <a:t>ensemble</a:t>
            </a:r>
            <a:endParaRPr lang="de-CH" sz="4000" b="1" dirty="0"/>
          </a:p>
        </p:txBody>
      </p:sp>
    </p:spTree>
    <p:extLst>
      <p:ext uri="{BB962C8B-B14F-4D97-AF65-F5344CB8AC3E}">
        <p14:creationId xmlns:p14="http://schemas.microsoft.com/office/powerpoint/2010/main" val="946635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1179830" y="1207588"/>
            <a:ext cx="7527926" cy="2859250"/>
          </a:xfrm>
        </p:spPr>
        <p:txBody>
          <a:bodyPr/>
          <a:lstStyle/>
          <a:p>
            <a:r>
              <a:rPr lang="en-GB" b="1" dirty="0">
                <a:solidFill>
                  <a:srgbClr val="00B050"/>
                </a:solidFill>
              </a:rPr>
              <a:t>Structure (spatial and temporal) better in ICON than COSMO (all parameters)</a:t>
            </a:r>
          </a:p>
          <a:p>
            <a:r>
              <a:rPr lang="en-GB" b="1" dirty="0">
                <a:solidFill>
                  <a:srgbClr val="00B050"/>
                </a:solidFill>
              </a:rPr>
              <a:t>Probabilities better in ICON than COSMO (all parameters)</a:t>
            </a:r>
          </a:p>
          <a:p>
            <a:r>
              <a:rPr lang="en-GB" dirty="0"/>
              <a:t>ICON has </a:t>
            </a:r>
            <a:r>
              <a:rPr lang="en-GB" b="1" dirty="0">
                <a:solidFill>
                  <a:schemeClr val="accent1"/>
                </a:solidFill>
              </a:rPr>
              <a:t>larger bias </a:t>
            </a:r>
            <a:r>
              <a:rPr lang="en-GB" dirty="0"/>
              <a:t>for (details on following slides)</a:t>
            </a:r>
          </a:p>
          <a:p>
            <a:pPr lvl="1"/>
            <a:r>
              <a:rPr lang="en-GB" dirty="0"/>
              <a:t>Temperature at valley stations 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Global radiation at</a:t>
            </a:r>
            <a:r>
              <a:rPr lang="en-GB" dirty="0"/>
              <a:t> </a:t>
            </a:r>
            <a:r>
              <a:rPr lang="en-GB" dirty="0">
                <a:solidFill>
                  <a:schemeClr val="accent1"/>
                </a:solidFill>
              </a:rPr>
              <a:t>valley stations</a:t>
            </a:r>
          </a:p>
          <a:p>
            <a:pPr lvl="1"/>
            <a:r>
              <a:rPr lang="en-GB" dirty="0"/>
              <a:t>Wind speed in complex topography</a:t>
            </a:r>
            <a:endParaRPr lang="en-GB" strike="sngStrike" dirty="0">
              <a:solidFill>
                <a:srgbClr val="0000FF"/>
              </a:solidFill>
            </a:endParaRP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en-GB" b="1" dirty="0">
                <a:solidFill>
                  <a:srgbClr val="00B050"/>
                </a:solidFill>
              </a:rPr>
              <a:t>Overall ICON-CH1/2-EPS is clearly better than COSMO-1/2E</a:t>
            </a:r>
          </a:p>
          <a:p>
            <a:pPr lvl="1"/>
            <a:endParaRPr lang="en-GB" dirty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Verification summary ICON vs COSMO</a:t>
            </a:r>
            <a:br>
              <a:rPr lang="en-GB" dirty="0"/>
            </a:br>
            <a:r>
              <a:rPr lang="en-GB" sz="1600" i="1" dirty="0">
                <a:solidFill>
                  <a:srgbClr val="0000FF"/>
                </a:solidFill>
              </a:rPr>
              <a:t>excluding “heavy”-precipitation issues</a:t>
            </a:r>
            <a:endParaRPr lang="en-GB" sz="1600" i="1" strike="sngStrike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767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Positive </a:t>
            </a:r>
            <a:r>
              <a:rPr lang="de-CH" dirty="0" err="1"/>
              <a:t>effects</a:t>
            </a:r>
            <a:r>
              <a:rPr lang="de-CH" dirty="0"/>
              <a:t>: </a:t>
            </a:r>
            <a:r>
              <a:rPr lang="de-CH" dirty="0" err="1"/>
              <a:t>spread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TOT_PREC</a:t>
            </a:r>
          </a:p>
        </p:txBody>
      </p:sp>
      <p:pic>
        <p:nvPicPr>
          <p:cNvPr id="4" name="Inhaltsplatzhalter 6">
            <a:extLst>
              <a:ext uri="{FF2B5EF4-FFF2-40B4-BE49-F238E27FC236}">
                <a16:creationId xmlns:a16="http://schemas.microsoft.com/office/drawing/2014/main" id="{DD45A898-14FC-4F75-ACE0-77D9499DDB5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179830" y="2044700"/>
            <a:ext cx="3242449" cy="2087245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804AFD-C1F2-4D28-BED2-AADF330B6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CH" dirty="0" err="1"/>
              <a:t>Decrease</a:t>
            </a:r>
            <a:r>
              <a:rPr lang="de-CH" dirty="0"/>
              <a:t> in </a:t>
            </a:r>
            <a:r>
              <a:rPr lang="de-CH" dirty="0" err="1"/>
              <a:t>spread</a:t>
            </a:r>
            <a:r>
              <a:rPr lang="de-CH" dirty="0"/>
              <a:t>, </a:t>
            </a:r>
            <a:r>
              <a:rPr lang="de-CH" dirty="0" err="1"/>
              <a:t>spread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below</a:t>
            </a:r>
            <a:r>
              <a:rPr lang="de-CH" dirty="0"/>
              <a:t> STDE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majority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periods</a:t>
            </a:r>
            <a:r>
              <a:rPr lang="de-CH" dirty="0"/>
              <a:t> and </a:t>
            </a:r>
            <a:r>
              <a:rPr lang="de-CH" dirty="0" err="1"/>
              <a:t>lead</a:t>
            </a:r>
            <a:r>
              <a:rPr lang="de-CH" dirty="0"/>
              <a:t> </a:t>
            </a:r>
            <a:r>
              <a:rPr lang="de-CH" dirty="0" err="1"/>
              <a:t>times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A969D5A-3734-45C1-8404-BF84F0CC6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54" y="2070000"/>
            <a:ext cx="2320371" cy="21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ED78CE4-5A67-49CB-87D3-928ED43F9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32" y="2070000"/>
            <a:ext cx="2448337" cy="216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487E26C-4F8C-4CE4-B038-C7D5A2365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6975" y="2070000"/>
            <a:ext cx="2320371" cy="2160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3306EFC-A77F-46EA-9EF2-BE1F30948284}"/>
              </a:ext>
            </a:extLst>
          </p:cNvPr>
          <p:cNvSpPr txBox="1"/>
          <p:nvPr/>
        </p:nvSpPr>
        <p:spPr>
          <a:xfrm>
            <a:off x="1336619" y="1762223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winter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C087B6-A009-4528-ABFC-DA00116D0698}"/>
              </a:ext>
            </a:extLst>
          </p:cNvPr>
          <p:cNvSpPr txBox="1"/>
          <p:nvPr/>
        </p:nvSpPr>
        <p:spPr>
          <a:xfrm>
            <a:off x="4121780" y="1747128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spring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F1CF696-6AE2-4DD0-B279-4414539EA4D6}"/>
              </a:ext>
            </a:extLst>
          </p:cNvPr>
          <p:cNvSpPr txBox="1"/>
          <p:nvPr/>
        </p:nvSpPr>
        <p:spPr>
          <a:xfrm>
            <a:off x="6906940" y="1762222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4284353-A955-49C3-83CB-15CCA3DBA6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2702" y="4291505"/>
            <a:ext cx="758595" cy="304545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787612B8-6317-4B3E-9B21-AE34089E86B9}"/>
              </a:ext>
            </a:extLst>
          </p:cNvPr>
          <p:cNvCxnSpPr/>
          <p:nvPr/>
        </p:nvCxnSpPr>
        <p:spPr bwMode="auto">
          <a:xfrm>
            <a:off x="3455176" y="4291505"/>
            <a:ext cx="737526" cy="817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731D0E57-F529-428F-AE9E-E1BDDACFBB6E}"/>
              </a:ext>
            </a:extLst>
          </p:cNvPr>
          <p:cNvCxnSpPr/>
          <p:nvPr/>
        </p:nvCxnSpPr>
        <p:spPr bwMode="auto">
          <a:xfrm flipV="1">
            <a:off x="3455176" y="4498333"/>
            <a:ext cx="736342" cy="557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C4821D69-DAD8-4701-B9AC-D53D73F583D2}"/>
              </a:ext>
            </a:extLst>
          </p:cNvPr>
          <p:cNvSpPr txBox="1"/>
          <p:nvPr/>
        </p:nvSpPr>
        <p:spPr>
          <a:xfrm>
            <a:off x="2624943" y="4152518"/>
            <a:ext cx="88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reference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2FEF65D-6C7F-4B0A-84BC-6757F8BA0E3C}"/>
              </a:ext>
            </a:extLst>
          </p:cNvPr>
          <p:cNvSpPr txBox="1"/>
          <p:nvPr/>
        </p:nvSpPr>
        <p:spPr>
          <a:xfrm>
            <a:off x="2490829" y="4412638"/>
            <a:ext cx="99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experiment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47A74F60-2489-4E05-86FC-27A9C14CD3E8}"/>
              </a:ext>
            </a:extLst>
          </p:cNvPr>
          <p:cNvSpPr/>
          <p:nvPr/>
        </p:nvSpPr>
        <p:spPr bwMode="auto">
          <a:xfrm>
            <a:off x="2813002" y="2694339"/>
            <a:ext cx="253689" cy="7398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B9D46C56-49DA-4E60-9402-A1CD4F16EAF4}"/>
              </a:ext>
            </a:extLst>
          </p:cNvPr>
          <p:cNvSpPr txBox="1"/>
          <p:nvPr/>
        </p:nvSpPr>
        <p:spPr>
          <a:xfrm>
            <a:off x="-49890" y="4913165"/>
            <a:ext cx="1353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Slide: Lukas Jansing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05148A4-86ED-40A4-92D2-F49186158D8D}"/>
              </a:ext>
            </a:extLst>
          </p:cNvPr>
          <p:cNvSpPr txBox="1"/>
          <p:nvPr/>
        </p:nvSpPr>
        <p:spPr>
          <a:xfrm>
            <a:off x="165150" y="844178"/>
            <a:ext cx="662362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CH" sz="1600" b="1" dirty="0">
                <a:solidFill>
                  <a:srgbClr val="FF00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5627130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Positive </a:t>
            </a:r>
            <a:r>
              <a:rPr lang="de-CH" dirty="0" err="1"/>
              <a:t>effects</a:t>
            </a:r>
            <a:r>
              <a:rPr lang="de-CH" dirty="0"/>
              <a:t>: </a:t>
            </a:r>
            <a:r>
              <a:rPr lang="de-CH" dirty="0" err="1"/>
              <a:t>bias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TOT_PREC</a:t>
            </a:r>
          </a:p>
        </p:txBody>
      </p:sp>
      <p:pic>
        <p:nvPicPr>
          <p:cNvPr id="4" name="Inhaltsplatzhalter 6">
            <a:extLst>
              <a:ext uri="{FF2B5EF4-FFF2-40B4-BE49-F238E27FC236}">
                <a16:creationId xmlns:a16="http://schemas.microsoft.com/office/drawing/2014/main" id="{DD45A898-14FC-4F75-ACE0-77D9499DDB5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179830" y="2044700"/>
            <a:ext cx="3242449" cy="2087245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804AFD-C1F2-4D28-BED2-AADF330B6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CH" dirty="0" err="1"/>
              <a:t>Decrease</a:t>
            </a:r>
            <a:r>
              <a:rPr lang="de-CH" dirty="0"/>
              <a:t> in </a:t>
            </a:r>
            <a:r>
              <a:rPr lang="de-CH" dirty="0" err="1"/>
              <a:t>bias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ensemble</a:t>
            </a:r>
            <a:r>
              <a:rPr lang="de-CH" dirty="0"/>
              <a:t> </a:t>
            </a:r>
            <a:r>
              <a:rPr lang="de-CH" dirty="0" err="1"/>
              <a:t>mean</a:t>
            </a:r>
            <a:endParaRPr lang="de-CH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AF476AE-E2CC-466A-BBDF-2F8816F1F91C}"/>
              </a:ext>
            </a:extLst>
          </p:cNvPr>
          <p:cNvSpPr txBox="1"/>
          <p:nvPr/>
        </p:nvSpPr>
        <p:spPr>
          <a:xfrm>
            <a:off x="1336619" y="1762223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winter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6754332-9CC8-461B-8C8A-96B67F0F6596}"/>
              </a:ext>
            </a:extLst>
          </p:cNvPr>
          <p:cNvSpPr txBox="1"/>
          <p:nvPr/>
        </p:nvSpPr>
        <p:spPr>
          <a:xfrm>
            <a:off x="4121780" y="1747128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spring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86344DB-D707-4EF4-B98C-0D9540FEFA79}"/>
              </a:ext>
            </a:extLst>
          </p:cNvPr>
          <p:cNvSpPr txBox="1"/>
          <p:nvPr/>
        </p:nvSpPr>
        <p:spPr>
          <a:xfrm>
            <a:off x="6906940" y="1762222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summer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83B0E5B-81B3-4701-A42D-DBF2ABB6C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93" y="2070000"/>
            <a:ext cx="1977892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6E58153-56B5-4731-8975-C537DEA73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2559" y="2070000"/>
            <a:ext cx="1998881" cy="216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1364719-AA29-48DB-BB92-B98A6E3FB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447" y="2070000"/>
            <a:ext cx="1913425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68C70F6-84D7-4C95-937D-D374F35B7B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2702" y="4291505"/>
            <a:ext cx="758595" cy="304545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D5CA1FDB-4813-49E0-8E85-254FF2F5304B}"/>
              </a:ext>
            </a:extLst>
          </p:cNvPr>
          <p:cNvCxnSpPr/>
          <p:nvPr/>
        </p:nvCxnSpPr>
        <p:spPr bwMode="auto">
          <a:xfrm>
            <a:off x="3455176" y="4291505"/>
            <a:ext cx="737526" cy="817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BFB0D222-EC93-4E2B-915A-5F420A29254D}"/>
              </a:ext>
            </a:extLst>
          </p:cNvPr>
          <p:cNvCxnSpPr/>
          <p:nvPr/>
        </p:nvCxnSpPr>
        <p:spPr bwMode="auto">
          <a:xfrm flipV="1">
            <a:off x="3455176" y="4498333"/>
            <a:ext cx="736342" cy="557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F50A3C21-EF8E-4E91-9D6A-119125AB2D12}"/>
              </a:ext>
            </a:extLst>
          </p:cNvPr>
          <p:cNvSpPr txBox="1"/>
          <p:nvPr/>
        </p:nvSpPr>
        <p:spPr>
          <a:xfrm>
            <a:off x="2624943" y="4152518"/>
            <a:ext cx="88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reference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5336FF9-1363-4D84-9AAE-62E132415D9C}"/>
              </a:ext>
            </a:extLst>
          </p:cNvPr>
          <p:cNvSpPr txBox="1"/>
          <p:nvPr/>
        </p:nvSpPr>
        <p:spPr>
          <a:xfrm>
            <a:off x="2490829" y="4412638"/>
            <a:ext cx="99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experiment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ACAB9C77-9FF1-4529-AA79-A39376E25769}"/>
              </a:ext>
            </a:extLst>
          </p:cNvPr>
          <p:cNvSpPr txBox="1"/>
          <p:nvPr/>
        </p:nvSpPr>
        <p:spPr>
          <a:xfrm>
            <a:off x="-49890" y="4913165"/>
            <a:ext cx="1353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Slide: Lukas Jansing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7C04675-460F-4D5E-9B1B-67F81E716415}"/>
              </a:ext>
            </a:extLst>
          </p:cNvPr>
          <p:cNvSpPr txBox="1"/>
          <p:nvPr/>
        </p:nvSpPr>
        <p:spPr>
          <a:xfrm>
            <a:off x="165150" y="844178"/>
            <a:ext cx="662362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CH" sz="1600" b="1" dirty="0">
                <a:solidFill>
                  <a:srgbClr val="FF00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7958656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Positive </a:t>
            </a:r>
            <a:r>
              <a:rPr lang="de-CH" dirty="0" err="1"/>
              <a:t>effects</a:t>
            </a:r>
            <a:r>
              <a:rPr lang="de-CH" dirty="0"/>
              <a:t>: STDE </a:t>
            </a:r>
            <a:r>
              <a:rPr lang="de-CH" dirty="0" err="1"/>
              <a:t>of</a:t>
            </a:r>
            <a:r>
              <a:rPr lang="de-CH" dirty="0"/>
              <a:t> TOT_PREC</a:t>
            </a:r>
          </a:p>
        </p:txBody>
      </p:sp>
      <p:pic>
        <p:nvPicPr>
          <p:cNvPr id="4" name="Inhaltsplatzhalter 6">
            <a:extLst>
              <a:ext uri="{FF2B5EF4-FFF2-40B4-BE49-F238E27FC236}">
                <a16:creationId xmlns:a16="http://schemas.microsoft.com/office/drawing/2014/main" id="{DD45A898-14FC-4F75-ACE0-77D9499DDB5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179830" y="2044700"/>
            <a:ext cx="3242449" cy="2087245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804AFD-C1F2-4D28-BED2-AADF330B6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CH" dirty="0" err="1"/>
              <a:t>Slight</a:t>
            </a:r>
            <a:r>
              <a:rPr lang="de-CH" dirty="0"/>
              <a:t> </a:t>
            </a:r>
            <a:r>
              <a:rPr lang="de-CH" dirty="0" err="1"/>
              <a:t>decrease</a:t>
            </a:r>
            <a:r>
              <a:rPr lang="de-CH" dirty="0"/>
              <a:t> in STDE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majority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periods</a:t>
            </a:r>
            <a:r>
              <a:rPr lang="de-CH" dirty="0"/>
              <a:t> and </a:t>
            </a:r>
            <a:r>
              <a:rPr lang="de-CH" dirty="0" err="1"/>
              <a:t>lead</a:t>
            </a:r>
            <a:r>
              <a:rPr lang="de-CH" dirty="0"/>
              <a:t> </a:t>
            </a:r>
            <a:r>
              <a:rPr lang="de-CH" dirty="0" err="1"/>
              <a:t>times</a:t>
            </a:r>
            <a:r>
              <a:rPr lang="de-CH" dirty="0"/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B7EE98D-2A59-4214-BC8E-E655D06998B9}"/>
              </a:ext>
            </a:extLst>
          </p:cNvPr>
          <p:cNvSpPr txBox="1"/>
          <p:nvPr/>
        </p:nvSpPr>
        <p:spPr>
          <a:xfrm>
            <a:off x="1336619" y="1762223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winter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470E19F-CF05-4D62-93BC-97D26C426EB2}"/>
              </a:ext>
            </a:extLst>
          </p:cNvPr>
          <p:cNvSpPr txBox="1"/>
          <p:nvPr/>
        </p:nvSpPr>
        <p:spPr>
          <a:xfrm>
            <a:off x="4121780" y="1747128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spring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3E45091-CE56-428A-8104-94478507D28D}"/>
              </a:ext>
            </a:extLst>
          </p:cNvPr>
          <p:cNvSpPr txBox="1"/>
          <p:nvPr/>
        </p:nvSpPr>
        <p:spPr>
          <a:xfrm>
            <a:off x="6906940" y="1762222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summer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9BE3A8E-2D52-4298-8007-1B1BF9F62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82" y="2054905"/>
            <a:ext cx="1952113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243708D-6D7F-4C38-B64F-6FE69058B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074" y="2058414"/>
            <a:ext cx="1935849" cy="216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E60EF0C-1F79-47CC-BC8E-2505CB0E6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8427" y="2071216"/>
            <a:ext cx="1977465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EAC0C99-10E4-47EB-9BE9-89D18C3771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2702" y="4291505"/>
            <a:ext cx="758595" cy="304545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D0501080-E713-46B2-9273-E6C876B649AC}"/>
              </a:ext>
            </a:extLst>
          </p:cNvPr>
          <p:cNvCxnSpPr/>
          <p:nvPr/>
        </p:nvCxnSpPr>
        <p:spPr bwMode="auto">
          <a:xfrm>
            <a:off x="3455176" y="4291505"/>
            <a:ext cx="737526" cy="817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AC501893-B529-4B83-910A-9CAD8F137706}"/>
              </a:ext>
            </a:extLst>
          </p:cNvPr>
          <p:cNvCxnSpPr/>
          <p:nvPr/>
        </p:nvCxnSpPr>
        <p:spPr bwMode="auto">
          <a:xfrm flipV="1">
            <a:off x="3455176" y="4498333"/>
            <a:ext cx="736342" cy="557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595BB922-C531-4A6C-BF53-C017F6C141B7}"/>
              </a:ext>
            </a:extLst>
          </p:cNvPr>
          <p:cNvSpPr txBox="1"/>
          <p:nvPr/>
        </p:nvSpPr>
        <p:spPr>
          <a:xfrm>
            <a:off x="2624943" y="4152518"/>
            <a:ext cx="88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reference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6A8E231-5F9D-4F04-8B9E-68B8CDE1D3D5}"/>
              </a:ext>
            </a:extLst>
          </p:cNvPr>
          <p:cNvSpPr txBox="1"/>
          <p:nvPr/>
        </p:nvSpPr>
        <p:spPr>
          <a:xfrm>
            <a:off x="2490829" y="4412638"/>
            <a:ext cx="99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experiment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9EAEE8F9-8449-4A21-9388-B222EC3CE363}"/>
              </a:ext>
            </a:extLst>
          </p:cNvPr>
          <p:cNvSpPr txBox="1"/>
          <p:nvPr/>
        </p:nvSpPr>
        <p:spPr>
          <a:xfrm>
            <a:off x="-49890" y="4913165"/>
            <a:ext cx="1353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Slide: Lukas Jansing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340FA27-D92B-4ADE-8A44-2F8000049247}"/>
              </a:ext>
            </a:extLst>
          </p:cNvPr>
          <p:cNvSpPr txBox="1"/>
          <p:nvPr/>
        </p:nvSpPr>
        <p:spPr>
          <a:xfrm>
            <a:off x="165150" y="844178"/>
            <a:ext cx="662362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CH" sz="1600" b="1" dirty="0">
                <a:solidFill>
                  <a:srgbClr val="FF00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7765606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Positive </a:t>
            </a:r>
            <a:r>
              <a:rPr lang="de-CH" dirty="0" err="1"/>
              <a:t>effects</a:t>
            </a:r>
            <a:r>
              <a:rPr lang="de-CH" dirty="0"/>
              <a:t>: CLCT</a:t>
            </a:r>
          </a:p>
        </p:txBody>
      </p:sp>
      <p:pic>
        <p:nvPicPr>
          <p:cNvPr id="4" name="Inhaltsplatzhalter 6">
            <a:extLst>
              <a:ext uri="{FF2B5EF4-FFF2-40B4-BE49-F238E27FC236}">
                <a16:creationId xmlns:a16="http://schemas.microsoft.com/office/drawing/2014/main" id="{DD45A898-14FC-4F75-ACE0-77D9499DDB5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179830" y="2044700"/>
            <a:ext cx="3242449" cy="2087245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804AFD-C1F2-4D28-BED2-AADF330B6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CH" dirty="0" err="1"/>
              <a:t>Slight</a:t>
            </a:r>
            <a:r>
              <a:rPr lang="de-CH" dirty="0"/>
              <a:t> </a:t>
            </a:r>
            <a:r>
              <a:rPr lang="de-CH" dirty="0" err="1"/>
              <a:t>decrease</a:t>
            </a:r>
            <a:r>
              <a:rPr lang="de-CH" dirty="0"/>
              <a:t> in </a:t>
            </a:r>
            <a:r>
              <a:rPr lang="de-CH" dirty="0" err="1"/>
              <a:t>bias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ensemble</a:t>
            </a:r>
            <a:r>
              <a:rPr lang="de-CH" dirty="0"/>
              <a:t> </a:t>
            </a:r>
            <a:r>
              <a:rPr lang="de-CH" dirty="0" err="1"/>
              <a:t>mean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2 </a:t>
            </a:r>
            <a:r>
              <a:rPr lang="de-CH" dirty="0" err="1"/>
              <a:t>periods</a:t>
            </a:r>
            <a:endParaRPr lang="de-CH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508756A-F2A5-4AE0-8E48-789158180BB4}"/>
              </a:ext>
            </a:extLst>
          </p:cNvPr>
          <p:cNvSpPr txBox="1"/>
          <p:nvPr/>
        </p:nvSpPr>
        <p:spPr>
          <a:xfrm>
            <a:off x="1336619" y="1762223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winter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F0C28D6-5CE3-4A4C-9A08-825B1089F83C}"/>
              </a:ext>
            </a:extLst>
          </p:cNvPr>
          <p:cNvSpPr txBox="1"/>
          <p:nvPr/>
        </p:nvSpPr>
        <p:spPr>
          <a:xfrm>
            <a:off x="4121780" y="1747128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spring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7D29831-3656-4CC5-8DDD-7323667A4D7B}"/>
              </a:ext>
            </a:extLst>
          </p:cNvPr>
          <p:cNvSpPr txBox="1"/>
          <p:nvPr/>
        </p:nvSpPr>
        <p:spPr>
          <a:xfrm>
            <a:off x="6906940" y="1762222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summer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8DFE62E-DA06-4434-9D80-95EF23EB2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09" y="2044700"/>
            <a:ext cx="194746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1E7F4C7-E683-41DE-B924-514741DEF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999" y="2051725"/>
            <a:ext cx="1970000" cy="216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20281E6-DF6E-44B0-933F-DE64020C44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3215" y="2058032"/>
            <a:ext cx="1847890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7A0787D-7056-4329-A75F-8325D36320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2702" y="4291505"/>
            <a:ext cx="758595" cy="304545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B026079B-3EC3-47BF-AD43-869B1AFF0A36}"/>
              </a:ext>
            </a:extLst>
          </p:cNvPr>
          <p:cNvCxnSpPr/>
          <p:nvPr/>
        </p:nvCxnSpPr>
        <p:spPr bwMode="auto">
          <a:xfrm>
            <a:off x="3455176" y="4291505"/>
            <a:ext cx="737526" cy="817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CB736229-5461-4C24-B78B-5748FE99F36C}"/>
              </a:ext>
            </a:extLst>
          </p:cNvPr>
          <p:cNvCxnSpPr/>
          <p:nvPr/>
        </p:nvCxnSpPr>
        <p:spPr bwMode="auto">
          <a:xfrm flipV="1">
            <a:off x="3455176" y="4498333"/>
            <a:ext cx="736342" cy="557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04882699-686F-4108-9E29-0833E31F30D9}"/>
              </a:ext>
            </a:extLst>
          </p:cNvPr>
          <p:cNvSpPr txBox="1"/>
          <p:nvPr/>
        </p:nvSpPr>
        <p:spPr>
          <a:xfrm>
            <a:off x="2624943" y="4152518"/>
            <a:ext cx="88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reference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556F8F1-396C-4C77-AFF5-1633E96E2DD5}"/>
              </a:ext>
            </a:extLst>
          </p:cNvPr>
          <p:cNvSpPr txBox="1"/>
          <p:nvPr/>
        </p:nvSpPr>
        <p:spPr>
          <a:xfrm>
            <a:off x="2490829" y="4412638"/>
            <a:ext cx="99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experiment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EA3B7C2A-089B-40B2-B975-031C6281EAD8}"/>
              </a:ext>
            </a:extLst>
          </p:cNvPr>
          <p:cNvSpPr txBox="1"/>
          <p:nvPr/>
        </p:nvSpPr>
        <p:spPr>
          <a:xfrm>
            <a:off x="-49890" y="4913165"/>
            <a:ext cx="1353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Slide: Lukas Jansing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B4EE613-225B-4F98-A96F-1ED7F294B277}"/>
              </a:ext>
            </a:extLst>
          </p:cNvPr>
          <p:cNvSpPr txBox="1"/>
          <p:nvPr/>
        </p:nvSpPr>
        <p:spPr>
          <a:xfrm>
            <a:off x="165150" y="844178"/>
            <a:ext cx="662362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CH" sz="1600" b="1" dirty="0">
                <a:solidFill>
                  <a:srgbClr val="FF00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4982839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Negative </a:t>
            </a:r>
            <a:r>
              <a:rPr lang="de-CH" dirty="0" err="1"/>
              <a:t>effects</a:t>
            </a:r>
            <a:r>
              <a:rPr lang="de-CH" dirty="0"/>
              <a:t>: </a:t>
            </a:r>
            <a:r>
              <a:rPr lang="de-CH" dirty="0" err="1"/>
              <a:t>Decrease</a:t>
            </a:r>
            <a:r>
              <a:rPr lang="de-CH" dirty="0"/>
              <a:t> in </a:t>
            </a:r>
            <a:r>
              <a:rPr lang="de-CH" dirty="0" err="1"/>
              <a:t>spread</a:t>
            </a:r>
            <a:endParaRPr lang="de-CH" dirty="0"/>
          </a:p>
        </p:txBody>
      </p:sp>
      <p:pic>
        <p:nvPicPr>
          <p:cNvPr id="4" name="Inhaltsplatzhalter 6">
            <a:extLst>
              <a:ext uri="{FF2B5EF4-FFF2-40B4-BE49-F238E27FC236}">
                <a16:creationId xmlns:a16="http://schemas.microsoft.com/office/drawing/2014/main" id="{DD45A898-14FC-4F75-ACE0-77D9499DDB5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179830" y="2044700"/>
            <a:ext cx="3242449" cy="2087245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804AFD-C1F2-4D28-BED2-AADF330B6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CH" dirty="0"/>
              <a:t>(</a:t>
            </a:r>
            <a:r>
              <a:rPr lang="de-CH" dirty="0" err="1"/>
              <a:t>Slight</a:t>
            </a:r>
            <a:r>
              <a:rPr lang="de-CH" dirty="0"/>
              <a:t>) </a:t>
            </a:r>
            <a:r>
              <a:rPr lang="de-CH" dirty="0" err="1"/>
              <a:t>decrease</a:t>
            </a:r>
            <a:r>
              <a:rPr lang="de-CH" dirty="0"/>
              <a:t> in </a:t>
            </a:r>
            <a:r>
              <a:rPr lang="de-CH" dirty="0" err="1"/>
              <a:t>spread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many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other</a:t>
            </a:r>
            <a:r>
              <a:rPr lang="de-CH" dirty="0"/>
              <a:t> variables: T_2M, TD_2M, FF_10M, VMAX_10M6 (</a:t>
            </a:r>
            <a:r>
              <a:rPr lang="de-CH" dirty="0" err="1"/>
              <a:t>less</a:t>
            </a:r>
            <a:r>
              <a:rPr lang="de-CH" dirty="0"/>
              <a:t> so </a:t>
            </a:r>
            <a:r>
              <a:rPr lang="de-CH" dirty="0" err="1"/>
              <a:t>for</a:t>
            </a:r>
            <a:r>
              <a:rPr lang="de-CH" dirty="0"/>
              <a:t> CLCT, PS and PMSL) </a:t>
            </a:r>
            <a:r>
              <a:rPr lang="de-CH" dirty="0">
                <a:sym typeface="Wingdings" panose="05000000000000000000" pitchFamily="2" charset="2"/>
              </a:rPr>
              <a:t> SPREAD/STDE </a:t>
            </a:r>
            <a:r>
              <a:rPr lang="de-CH" dirty="0" err="1">
                <a:sym typeface="Wingdings" panose="05000000000000000000" pitchFamily="2" charset="2"/>
              </a:rPr>
              <a:t>gets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worse</a:t>
            </a:r>
            <a:endParaRPr lang="de-CH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0D66374-80D6-4151-9D14-7976947FDD38}"/>
              </a:ext>
            </a:extLst>
          </p:cNvPr>
          <p:cNvSpPr txBox="1"/>
          <p:nvPr/>
        </p:nvSpPr>
        <p:spPr>
          <a:xfrm>
            <a:off x="1336619" y="1762223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winter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E476FB1-DE76-4B60-9B49-F8AB3D26AC08}"/>
              </a:ext>
            </a:extLst>
          </p:cNvPr>
          <p:cNvSpPr txBox="1"/>
          <p:nvPr/>
        </p:nvSpPr>
        <p:spPr>
          <a:xfrm>
            <a:off x="4121780" y="1747128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spring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5ABFFED-36A8-4C30-B977-CA1B3CBED22C}"/>
              </a:ext>
            </a:extLst>
          </p:cNvPr>
          <p:cNvSpPr txBox="1"/>
          <p:nvPr/>
        </p:nvSpPr>
        <p:spPr>
          <a:xfrm>
            <a:off x="6906940" y="1762222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summer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7D16295-805C-4C19-A87B-E7A9231B6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39" y="2199742"/>
            <a:ext cx="2700000" cy="158709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E83F0B9-35E4-4F0A-AD41-443DA6DAC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2199742"/>
            <a:ext cx="2700000" cy="158625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4568096-28F2-4A9A-B84B-C6D590C6A9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160" y="2199742"/>
            <a:ext cx="2700000" cy="1591071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1C176001-644E-4FCC-BCF5-E463FCE85C6C}"/>
              </a:ext>
            </a:extLst>
          </p:cNvPr>
          <p:cNvSpPr/>
          <p:nvPr/>
        </p:nvSpPr>
        <p:spPr bwMode="auto">
          <a:xfrm>
            <a:off x="1863701" y="2367572"/>
            <a:ext cx="1273138" cy="141842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F9F000B-61AB-4F54-B437-22AB13862B60}"/>
              </a:ext>
            </a:extLst>
          </p:cNvPr>
          <p:cNvSpPr/>
          <p:nvPr/>
        </p:nvSpPr>
        <p:spPr bwMode="auto">
          <a:xfrm>
            <a:off x="4641970" y="2367572"/>
            <a:ext cx="1280030" cy="141842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08FF512-3027-4C8B-A9E2-78DFB68DD9BF}"/>
              </a:ext>
            </a:extLst>
          </p:cNvPr>
          <p:cNvSpPr/>
          <p:nvPr/>
        </p:nvSpPr>
        <p:spPr bwMode="auto">
          <a:xfrm>
            <a:off x="7438984" y="2367572"/>
            <a:ext cx="1268175" cy="141842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05833F85-CE04-446F-B9B9-AA64B74113D5}"/>
              </a:ext>
            </a:extLst>
          </p:cNvPr>
          <p:cNvSpPr txBox="1"/>
          <p:nvPr/>
        </p:nvSpPr>
        <p:spPr>
          <a:xfrm>
            <a:off x="-49890" y="4913165"/>
            <a:ext cx="1353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Slide: Lukas Jansing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603882D-B38E-4A83-83B9-ABFA13DE4E0E}"/>
              </a:ext>
            </a:extLst>
          </p:cNvPr>
          <p:cNvSpPr txBox="1"/>
          <p:nvPr/>
        </p:nvSpPr>
        <p:spPr>
          <a:xfrm>
            <a:off x="165150" y="844178"/>
            <a:ext cx="662362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CH" sz="1600" b="1" dirty="0">
                <a:solidFill>
                  <a:srgbClr val="FF00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33988474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Negative </a:t>
            </a:r>
            <a:r>
              <a:rPr lang="de-CH" dirty="0" err="1"/>
              <a:t>effects</a:t>
            </a:r>
            <a:r>
              <a:rPr lang="de-CH" dirty="0"/>
              <a:t>: </a:t>
            </a:r>
            <a:r>
              <a:rPr lang="de-CH" dirty="0" err="1"/>
              <a:t>Decrease</a:t>
            </a:r>
            <a:r>
              <a:rPr lang="de-CH" dirty="0"/>
              <a:t> in </a:t>
            </a:r>
            <a:r>
              <a:rPr lang="de-CH" dirty="0" err="1"/>
              <a:t>spread</a:t>
            </a:r>
            <a:endParaRPr lang="de-CH" dirty="0"/>
          </a:p>
        </p:txBody>
      </p:sp>
      <p:pic>
        <p:nvPicPr>
          <p:cNvPr id="4" name="Inhaltsplatzhalter 6">
            <a:extLst>
              <a:ext uri="{FF2B5EF4-FFF2-40B4-BE49-F238E27FC236}">
                <a16:creationId xmlns:a16="http://schemas.microsoft.com/office/drawing/2014/main" id="{DD45A898-14FC-4F75-ACE0-77D9499DDB5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179830" y="2044700"/>
            <a:ext cx="3242449" cy="2087245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804AFD-C1F2-4D28-BED2-AADF330B6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CH" dirty="0"/>
              <a:t>(</a:t>
            </a:r>
            <a:r>
              <a:rPr lang="de-CH" dirty="0" err="1"/>
              <a:t>Slight</a:t>
            </a:r>
            <a:r>
              <a:rPr lang="de-CH" dirty="0"/>
              <a:t>) </a:t>
            </a:r>
            <a:r>
              <a:rPr lang="de-CH" dirty="0" err="1"/>
              <a:t>decrease</a:t>
            </a:r>
            <a:r>
              <a:rPr lang="de-CH" dirty="0"/>
              <a:t> in </a:t>
            </a:r>
            <a:r>
              <a:rPr lang="de-CH" dirty="0" err="1"/>
              <a:t>spread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many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other</a:t>
            </a:r>
            <a:r>
              <a:rPr lang="de-CH" dirty="0"/>
              <a:t> variables: T_2M, TD_2M, FF_10M, VMAX_10M6 (</a:t>
            </a:r>
            <a:r>
              <a:rPr lang="de-CH" dirty="0" err="1"/>
              <a:t>less</a:t>
            </a:r>
            <a:r>
              <a:rPr lang="de-CH" dirty="0"/>
              <a:t> so </a:t>
            </a:r>
            <a:r>
              <a:rPr lang="de-CH" dirty="0" err="1"/>
              <a:t>for</a:t>
            </a:r>
            <a:r>
              <a:rPr lang="de-CH" dirty="0"/>
              <a:t> CLCT, PS and PMSL) </a:t>
            </a:r>
            <a:r>
              <a:rPr lang="de-CH" dirty="0">
                <a:sym typeface="Wingdings" panose="05000000000000000000" pitchFamily="2" charset="2"/>
              </a:rPr>
              <a:t> SPREAD/STDE </a:t>
            </a:r>
            <a:r>
              <a:rPr lang="de-CH" dirty="0" err="1">
                <a:sym typeface="Wingdings" panose="05000000000000000000" pitchFamily="2" charset="2"/>
              </a:rPr>
              <a:t>gets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worse</a:t>
            </a:r>
            <a:endParaRPr lang="de-CH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D823848-9E5D-4EED-9A1E-09347083154E}"/>
              </a:ext>
            </a:extLst>
          </p:cNvPr>
          <p:cNvSpPr txBox="1"/>
          <p:nvPr/>
        </p:nvSpPr>
        <p:spPr>
          <a:xfrm>
            <a:off x="1336619" y="1762223"/>
            <a:ext cx="2383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winter, e.g. VMAX_10M6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F797990-0D6B-41E4-B376-B10882A70CFE}"/>
              </a:ext>
            </a:extLst>
          </p:cNvPr>
          <p:cNvSpPr txBox="1"/>
          <p:nvPr/>
        </p:nvSpPr>
        <p:spPr>
          <a:xfrm>
            <a:off x="4121780" y="1747128"/>
            <a:ext cx="2083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spring, e.g. TD_2M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508A2EA-AD35-4BF8-9120-527882EAF146}"/>
              </a:ext>
            </a:extLst>
          </p:cNvPr>
          <p:cNvSpPr txBox="1"/>
          <p:nvPr/>
        </p:nvSpPr>
        <p:spPr>
          <a:xfrm>
            <a:off x="6906940" y="1762222"/>
            <a:ext cx="1800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summer, e.g. T_2M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C57D227-EB3B-4EB6-BA3A-3743D611C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297" y="2273764"/>
            <a:ext cx="2310348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0D20012-945A-4E17-B606-4B7850213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071" y="2254422"/>
            <a:ext cx="2356823" cy="216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876E6F0-B914-433D-A4F7-55A3491A41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9566" y="2151182"/>
            <a:ext cx="2264037" cy="216000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0013DAE0-6D0A-4CD3-A9C4-7CC48A56C013}"/>
              </a:ext>
            </a:extLst>
          </p:cNvPr>
          <p:cNvSpPr/>
          <p:nvPr/>
        </p:nvSpPr>
        <p:spPr bwMode="auto">
          <a:xfrm>
            <a:off x="6044569" y="2964474"/>
            <a:ext cx="253689" cy="7398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EE9837C-A890-4AD9-96CE-A76782302E25}"/>
              </a:ext>
            </a:extLst>
          </p:cNvPr>
          <p:cNvSpPr/>
          <p:nvPr/>
        </p:nvSpPr>
        <p:spPr bwMode="auto">
          <a:xfrm>
            <a:off x="8656758" y="2861234"/>
            <a:ext cx="253689" cy="7398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A9500261-1A04-4C72-AEFD-4420A3344351}"/>
              </a:ext>
            </a:extLst>
          </p:cNvPr>
          <p:cNvSpPr txBox="1"/>
          <p:nvPr/>
        </p:nvSpPr>
        <p:spPr>
          <a:xfrm>
            <a:off x="-49890" y="4913165"/>
            <a:ext cx="1353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Slide: Lukas Jansing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9CA1180-0203-4D83-9640-AB1E78724866}"/>
              </a:ext>
            </a:extLst>
          </p:cNvPr>
          <p:cNvSpPr txBox="1"/>
          <p:nvPr/>
        </p:nvSpPr>
        <p:spPr>
          <a:xfrm>
            <a:off x="165150" y="844178"/>
            <a:ext cx="662362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CH" sz="1600" b="1" dirty="0">
                <a:solidFill>
                  <a:srgbClr val="FF00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3595942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Negative </a:t>
            </a:r>
            <a:r>
              <a:rPr lang="de-CH" dirty="0" err="1"/>
              <a:t>effects</a:t>
            </a:r>
            <a:r>
              <a:rPr lang="de-CH" dirty="0"/>
              <a:t>: </a:t>
            </a:r>
            <a:r>
              <a:rPr lang="de-CH" dirty="0" err="1"/>
              <a:t>Decrease</a:t>
            </a:r>
            <a:r>
              <a:rPr lang="de-CH" dirty="0"/>
              <a:t> in RPSS</a:t>
            </a:r>
          </a:p>
        </p:txBody>
      </p:sp>
      <p:pic>
        <p:nvPicPr>
          <p:cNvPr id="4" name="Inhaltsplatzhalter 6">
            <a:extLst>
              <a:ext uri="{FF2B5EF4-FFF2-40B4-BE49-F238E27FC236}">
                <a16:creationId xmlns:a16="http://schemas.microsoft.com/office/drawing/2014/main" id="{DD45A898-14FC-4F75-ACE0-77D9499DDB5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179830" y="2044700"/>
            <a:ext cx="3242449" cy="2087245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804AFD-C1F2-4D28-BED2-AADF330B6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de-CH" dirty="0" err="1"/>
              <a:t>Slight</a:t>
            </a:r>
            <a:r>
              <a:rPr lang="de-CH" dirty="0"/>
              <a:t> </a:t>
            </a:r>
            <a:r>
              <a:rPr lang="de-CH" dirty="0" err="1"/>
              <a:t>decrease</a:t>
            </a:r>
            <a:r>
              <a:rPr lang="de-CH" dirty="0"/>
              <a:t> in RPSS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some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other</a:t>
            </a:r>
            <a:r>
              <a:rPr lang="de-CH" dirty="0"/>
              <a:t> variables: FF_10M, VMAX_10M6, T_2M, TD_2M (</a:t>
            </a:r>
            <a:r>
              <a:rPr lang="de-CH" dirty="0" err="1"/>
              <a:t>less</a:t>
            </a:r>
            <a:r>
              <a:rPr lang="de-CH" dirty="0"/>
              <a:t> so </a:t>
            </a:r>
            <a:r>
              <a:rPr lang="de-CH" dirty="0" err="1"/>
              <a:t>for</a:t>
            </a:r>
            <a:r>
              <a:rPr lang="de-CH" dirty="0"/>
              <a:t> CLCT)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1B401F7-3E6A-4517-8194-84628FFF5A5D}"/>
              </a:ext>
            </a:extLst>
          </p:cNvPr>
          <p:cNvSpPr txBox="1"/>
          <p:nvPr/>
        </p:nvSpPr>
        <p:spPr>
          <a:xfrm>
            <a:off x="1336619" y="1762223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winter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3CDAF75-906F-49EB-982A-2F2E08391FAA}"/>
              </a:ext>
            </a:extLst>
          </p:cNvPr>
          <p:cNvSpPr txBox="1"/>
          <p:nvPr/>
        </p:nvSpPr>
        <p:spPr>
          <a:xfrm>
            <a:off x="4121780" y="1747128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spring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F708ED5-6418-4C47-BCA5-F5D59BC8DFE6}"/>
              </a:ext>
            </a:extLst>
          </p:cNvPr>
          <p:cNvSpPr txBox="1"/>
          <p:nvPr/>
        </p:nvSpPr>
        <p:spPr>
          <a:xfrm>
            <a:off x="6906940" y="1762222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summer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E8AEA9F-1CC5-4FEF-B271-841709CDA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39" y="2199742"/>
            <a:ext cx="2700000" cy="158709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FBC3CA6-6687-455F-A8D6-0614E4731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2199742"/>
            <a:ext cx="2700000" cy="158625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EE3C05C-EDDA-456D-A55C-5B0352F28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160" y="2199742"/>
            <a:ext cx="2700000" cy="1591071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47EBE89A-149A-422D-B717-480FEE811527}"/>
              </a:ext>
            </a:extLst>
          </p:cNvPr>
          <p:cNvSpPr/>
          <p:nvPr/>
        </p:nvSpPr>
        <p:spPr bwMode="auto">
          <a:xfrm>
            <a:off x="872439" y="2352477"/>
            <a:ext cx="1005222" cy="1429873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34FE2599-0D8F-40EC-B309-6EE58CA35B35}"/>
              </a:ext>
            </a:extLst>
          </p:cNvPr>
          <p:cNvSpPr/>
          <p:nvPr/>
        </p:nvSpPr>
        <p:spPr bwMode="auto">
          <a:xfrm>
            <a:off x="3664579" y="2352477"/>
            <a:ext cx="979451" cy="1429873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70B344C-32B3-4EC5-948C-2FBB9F9C6AC6}"/>
              </a:ext>
            </a:extLst>
          </p:cNvPr>
          <p:cNvSpPr/>
          <p:nvPr/>
        </p:nvSpPr>
        <p:spPr bwMode="auto">
          <a:xfrm>
            <a:off x="6458599" y="2352477"/>
            <a:ext cx="979451" cy="1423035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3570DB60-7999-403E-BB96-A918556F9503}"/>
              </a:ext>
            </a:extLst>
          </p:cNvPr>
          <p:cNvSpPr txBox="1"/>
          <p:nvPr/>
        </p:nvSpPr>
        <p:spPr>
          <a:xfrm>
            <a:off x="-49890" y="4913165"/>
            <a:ext cx="1353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Slide: Lukas Jansing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5942772-6F48-41E6-8423-495384ABC321}"/>
              </a:ext>
            </a:extLst>
          </p:cNvPr>
          <p:cNvSpPr txBox="1"/>
          <p:nvPr/>
        </p:nvSpPr>
        <p:spPr>
          <a:xfrm>
            <a:off x="165150" y="844178"/>
            <a:ext cx="662362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CH" sz="1600" b="1" dirty="0">
                <a:solidFill>
                  <a:srgbClr val="FF00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4379092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Negative </a:t>
            </a:r>
            <a:r>
              <a:rPr lang="de-CH" dirty="0" err="1"/>
              <a:t>effects</a:t>
            </a:r>
            <a:r>
              <a:rPr lang="de-CH" dirty="0"/>
              <a:t>: </a:t>
            </a:r>
            <a:r>
              <a:rPr lang="de-CH" dirty="0" err="1"/>
              <a:t>Decrease</a:t>
            </a:r>
            <a:r>
              <a:rPr lang="de-CH" dirty="0"/>
              <a:t> in RPSS</a:t>
            </a:r>
          </a:p>
        </p:txBody>
      </p:sp>
      <p:pic>
        <p:nvPicPr>
          <p:cNvPr id="4" name="Inhaltsplatzhalter 6">
            <a:extLst>
              <a:ext uri="{FF2B5EF4-FFF2-40B4-BE49-F238E27FC236}">
                <a16:creationId xmlns:a16="http://schemas.microsoft.com/office/drawing/2014/main" id="{DD45A898-14FC-4F75-ACE0-77D9499DDB5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179830" y="2044700"/>
            <a:ext cx="3242449" cy="2087245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804AFD-C1F2-4D28-BED2-AADF330B6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de-CH" dirty="0" err="1"/>
              <a:t>Slight</a:t>
            </a:r>
            <a:r>
              <a:rPr lang="de-CH" dirty="0"/>
              <a:t> </a:t>
            </a:r>
            <a:r>
              <a:rPr lang="de-CH" dirty="0" err="1"/>
              <a:t>decrease</a:t>
            </a:r>
            <a:r>
              <a:rPr lang="de-CH" dirty="0"/>
              <a:t> in RPSS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some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other</a:t>
            </a:r>
            <a:r>
              <a:rPr lang="de-CH" dirty="0"/>
              <a:t> variables: FF_10M, VMAX_10M6, T_2M, TD_2M (</a:t>
            </a:r>
            <a:r>
              <a:rPr lang="de-CH" dirty="0" err="1"/>
              <a:t>less</a:t>
            </a:r>
            <a:r>
              <a:rPr lang="de-CH" dirty="0"/>
              <a:t> so </a:t>
            </a:r>
            <a:r>
              <a:rPr lang="de-CH" dirty="0" err="1"/>
              <a:t>for</a:t>
            </a:r>
            <a:r>
              <a:rPr lang="de-CH" dirty="0"/>
              <a:t> CLCT)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E63ADD6-504E-4F50-95F9-9FB9E9655A9E}"/>
              </a:ext>
            </a:extLst>
          </p:cNvPr>
          <p:cNvSpPr txBox="1"/>
          <p:nvPr/>
        </p:nvSpPr>
        <p:spPr>
          <a:xfrm>
            <a:off x="1034021" y="1759116"/>
            <a:ext cx="2164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winter, e.g. FF_10M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FD0CC03-D702-4EB0-9CA6-CC749D181DEB}"/>
              </a:ext>
            </a:extLst>
          </p:cNvPr>
          <p:cNvSpPr txBox="1"/>
          <p:nvPr/>
        </p:nvSpPr>
        <p:spPr>
          <a:xfrm>
            <a:off x="3528467" y="1747128"/>
            <a:ext cx="2600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spring, .e.g. VMAX_10M6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38D597F-24D6-44B3-A3EE-F3633CCD6199}"/>
              </a:ext>
            </a:extLst>
          </p:cNvPr>
          <p:cNvSpPr txBox="1"/>
          <p:nvPr/>
        </p:nvSpPr>
        <p:spPr>
          <a:xfrm>
            <a:off x="6458404" y="1762222"/>
            <a:ext cx="1957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summer, e.g. T_2M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D841D3A-79DC-46CC-9F76-9B3836852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82" y="2044700"/>
            <a:ext cx="2700000" cy="1404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F38C271-80ED-4CF8-9C1B-5B98AEDC9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520" y="2071378"/>
            <a:ext cx="2700000" cy="139772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2D9BF52-4073-4B79-B61F-F268EFE63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520" y="2054905"/>
            <a:ext cx="2700000" cy="1404546"/>
          </a:xfrm>
          <a:prstGeom prst="rect">
            <a:avLst/>
          </a:prstGeom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1DBEE3E8-E7AF-4A74-B49B-9D36B4001727}"/>
              </a:ext>
            </a:extLst>
          </p:cNvPr>
          <p:cNvSpPr txBox="1"/>
          <p:nvPr/>
        </p:nvSpPr>
        <p:spPr>
          <a:xfrm>
            <a:off x="-49890" y="4913165"/>
            <a:ext cx="1353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Slide: Lukas Jansing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832426E-4C30-45B1-B083-BE632921426E}"/>
              </a:ext>
            </a:extLst>
          </p:cNvPr>
          <p:cNvSpPr txBox="1"/>
          <p:nvPr/>
        </p:nvSpPr>
        <p:spPr>
          <a:xfrm>
            <a:off x="165150" y="844178"/>
            <a:ext cx="662362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CH" sz="1600" b="1" dirty="0">
                <a:solidFill>
                  <a:srgbClr val="FF00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3339224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Negative </a:t>
            </a:r>
            <a:r>
              <a:rPr lang="de-CH" dirty="0" err="1"/>
              <a:t>effects</a:t>
            </a:r>
            <a:r>
              <a:rPr lang="de-CH" dirty="0"/>
              <a:t>: </a:t>
            </a:r>
            <a:r>
              <a:rPr lang="de-CH" dirty="0" err="1"/>
              <a:t>Increase</a:t>
            </a:r>
            <a:r>
              <a:rPr lang="de-CH" dirty="0"/>
              <a:t> in wind </a:t>
            </a:r>
            <a:r>
              <a:rPr lang="de-CH" dirty="0" err="1"/>
              <a:t>bias</a:t>
            </a:r>
            <a:endParaRPr lang="de-CH" dirty="0"/>
          </a:p>
        </p:txBody>
      </p:sp>
      <p:pic>
        <p:nvPicPr>
          <p:cNvPr id="4" name="Inhaltsplatzhalter 6">
            <a:extLst>
              <a:ext uri="{FF2B5EF4-FFF2-40B4-BE49-F238E27FC236}">
                <a16:creationId xmlns:a16="http://schemas.microsoft.com/office/drawing/2014/main" id="{DD45A898-14FC-4F75-ACE0-77D9499DDB5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179830" y="2044700"/>
            <a:ext cx="3242449" cy="2087245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804AFD-C1F2-4D28-BED2-AADF330B6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CH" dirty="0" err="1"/>
              <a:t>Increase</a:t>
            </a:r>
            <a:r>
              <a:rPr lang="de-CH" dirty="0"/>
              <a:t> in </a:t>
            </a:r>
            <a:r>
              <a:rPr lang="de-CH" dirty="0" err="1"/>
              <a:t>bias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ensemble</a:t>
            </a:r>
            <a:r>
              <a:rPr lang="de-CH" dirty="0"/>
              <a:t> </a:t>
            </a:r>
            <a:r>
              <a:rPr lang="de-CH" dirty="0" err="1"/>
              <a:t>mean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FF_10M and VMAX_10M6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594B988-C321-4C6A-BD06-59E2085AAADD}"/>
              </a:ext>
            </a:extLst>
          </p:cNvPr>
          <p:cNvSpPr txBox="1"/>
          <p:nvPr/>
        </p:nvSpPr>
        <p:spPr>
          <a:xfrm>
            <a:off x="802598" y="1762222"/>
            <a:ext cx="2376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winter, VMAX_10M6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439C388-BDA9-42E8-98F7-F021E3A492C9}"/>
              </a:ext>
            </a:extLst>
          </p:cNvPr>
          <p:cNvSpPr txBox="1"/>
          <p:nvPr/>
        </p:nvSpPr>
        <p:spPr>
          <a:xfrm>
            <a:off x="3575697" y="1760604"/>
            <a:ext cx="2164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spring , VMAX_10M6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B8C5907-1BC5-40CF-9822-9200C5FC6B79}"/>
              </a:ext>
            </a:extLst>
          </p:cNvPr>
          <p:cNvSpPr txBox="1"/>
          <p:nvPr/>
        </p:nvSpPr>
        <p:spPr>
          <a:xfrm>
            <a:off x="6360857" y="1760604"/>
            <a:ext cx="2067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summer, VMAX_10M6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253DDCC-C451-468B-9980-EAB677568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456" y="2062702"/>
            <a:ext cx="1921106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44F8D1B-356A-4AA3-B533-67D57E6C7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994" y="2071581"/>
            <a:ext cx="1942019" cy="216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EC41D69-D12A-46A7-8871-35DE82BB4D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937" y="2062702"/>
            <a:ext cx="1918907" cy="2160000"/>
          </a:xfrm>
          <a:prstGeom prst="rect">
            <a:avLst/>
          </a:prstGeom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54782E16-BE76-4C72-A5F7-21BD2F86E327}"/>
              </a:ext>
            </a:extLst>
          </p:cNvPr>
          <p:cNvSpPr txBox="1"/>
          <p:nvPr/>
        </p:nvSpPr>
        <p:spPr>
          <a:xfrm>
            <a:off x="-49890" y="4913165"/>
            <a:ext cx="1353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Slide: Lukas Jansing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96949B6-7377-4C81-B0DA-7F4DD7F7D71A}"/>
              </a:ext>
            </a:extLst>
          </p:cNvPr>
          <p:cNvSpPr txBox="1"/>
          <p:nvPr/>
        </p:nvSpPr>
        <p:spPr>
          <a:xfrm>
            <a:off x="165150" y="844178"/>
            <a:ext cx="662362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CH" sz="1600" b="1" dirty="0">
                <a:solidFill>
                  <a:srgbClr val="FF00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6547963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1">
            <a:extLst>
              <a:ext uri="{FF2B5EF4-FFF2-40B4-BE49-F238E27FC236}">
                <a16:creationId xmlns:a16="http://schemas.microsoft.com/office/drawing/2014/main" id="{BA2AA661-7941-46B4-B9AE-324294CB4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037" y="1808163"/>
            <a:ext cx="6249926" cy="2133875"/>
          </a:xfrm>
        </p:spPr>
        <p:txBody>
          <a:bodyPr/>
          <a:lstStyle/>
          <a:p>
            <a:pPr algn="ctr"/>
            <a:r>
              <a:rPr lang="de-CH" sz="4000" b="1" dirty="0"/>
              <a:t>Surface </a:t>
            </a:r>
            <a:r>
              <a:rPr lang="de-CH" sz="4000" b="1" dirty="0" err="1"/>
              <a:t>verification</a:t>
            </a:r>
            <a:r>
              <a:rPr lang="de-CH" sz="4000" b="1" dirty="0"/>
              <a:t>: ICON-CH1-EPS </a:t>
            </a:r>
            <a:r>
              <a:rPr lang="de-CH" sz="4000" b="1" dirty="0" err="1"/>
              <a:t>ensemble</a:t>
            </a:r>
            <a:endParaRPr lang="de-CH" sz="4000" b="1" dirty="0"/>
          </a:p>
        </p:txBody>
      </p:sp>
    </p:spTree>
    <p:extLst>
      <p:ext uri="{BB962C8B-B14F-4D97-AF65-F5344CB8AC3E}">
        <p14:creationId xmlns:p14="http://schemas.microsoft.com/office/powerpoint/2010/main" val="967604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D9AE04-3342-47F9-967B-C3FB9718C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Verification ICON-CH1-EPS surface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54591-F9FB-4841-A3DE-2C8290B2C2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87"/>
          <a:stretch/>
        </p:blipFill>
        <p:spPr>
          <a:xfrm>
            <a:off x="1186180" y="893792"/>
            <a:ext cx="4877367" cy="3996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642013-1A48-4E22-BA6A-C36E012BE0DE}"/>
              </a:ext>
            </a:extLst>
          </p:cNvPr>
          <p:cNvGrpSpPr/>
          <p:nvPr/>
        </p:nvGrpSpPr>
        <p:grpSpPr>
          <a:xfrm>
            <a:off x="6559473" y="2232218"/>
            <a:ext cx="2019248" cy="684803"/>
            <a:chOff x="6921095" y="134188"/>
            <a:chExt cx="2019248" cy="68480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8043C64-0531-4D9C-8997-881409D4FEE1}"/>
                </a:ext>
              </a:extLst>
            </p:cNvPr>
            <p:cNvSpPr/>
            <p:nvPr/>
          </p:nvSpPr>
          <p:spPr bwMode="auto">
            <a:xfrm>
              <a:off x="6921095" y="540037"/>
              <a:ext cx="228600" cy="1391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1F36F3-9658-469F-90B0-4CB140D4D5F2}"/>
                </a:ext>
              </a:extLst>
            </p:cNvPr>
            <p:cNvSpPr/>
            <p:nvPr/>
          </p:nvSpPr>
          <p:spPr bwMode="auto">
            <a:xfrm>
              <a:off x="6921095" y="251881"/>
              <a:ext cx="228600" cy="13914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06A8AE-DD3A-44E1-9CAA-E5AF3D5DAA0A}"/>
                </a:ext>
              </a:extLst>
            </p:cNvPr>
            <p:cNvSpPr txBox="1"/>
            <p:nvPr/>
          </p:nvSpPr>
          <p:spPr>
            <a:xfrm>
              <a:off x="7178322" y="134188"/>
              <a:ext cx="1762021" cy="68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ICON better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COSMO better</a:t>
              </a: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A81E1839-886A-42D3-9A19-7691CE428161}"/>
              </a:ext>
            </a:extLst>
          </p:cNvPr>
          <p:cNvSpPr txBox="1"/>
          <p:nvPr/>
        </p:nvSpPr>
        <p:spPr>
          <a:xfrm>
            <a:off x="6559473" y="1437185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Sep/Oct/Nov 2023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1797124-47F1-43E1-81A2-C1EB9796C6C9}"/>
              </a:ext>
            </a:extLst>
          </p:cNvPr>
          <p:cNvSpPr/>
          <p:nvPr/>
        </p:nvSpPr>
        <p:spPr bwMode="auto">
          <a:xfrm>
            <a:off x="1821426" y="818535"/>
            <a:ext cx="2182761" cy="4139255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1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DB388311-3CF8-48C9-845A-5B5B23F489B0}"/>
              </a:ext>
            </a:extLst>
          </p:cNvPr>
          <p:cNvSpPr/>
          <p:nvPr/>
        </p:nvSpPr>
        <p:spPr bwMode="auto">
          <a:xfrm>
            <a:off x="3854247" y="816080"/>
            <a:ext cx="2278627" cy="413925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38351FDE-3D81-4639-9A75-75DB9D528A5C}"/>
              </a:ext>
            </a:extLst>
          </p:cNvPr>
          <p:cNvSpPr txBox="1"/>
          <p:nvPr/>
        </p:nvSpPr>
        <p:spPr>
          <a:xfrm>
            <a:off x="-49890" y="4913165"/>
            <a:ext cx="15969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Figure: Pirmin Kaufmann</a:t>
            </a:r>
          </a:p>
        </p:txBody>
      </p:sp>
    </p:spTree>
    <p:extLst>
      <p:ext uri="{BB962C8B-B14F-4D97-AF65-F5344CB8AC3E}">
        <p14:creationId xmlns:p14="http://schemas.microsoft.com/office/powerpoint/2010/main" val="1624095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Positive </a:t>
            </a:r>
            <a:r>
              <a:rPr lang="de-CH" dirty="0" err="1"/>
              <a:t>effects</a:t>
            </a:r>
            <a:r>
              <a:rPr lang="de-CH" dirty="0"/>
              <a:t>: </a:t>
            </a:r>
            <a:r>
              <a:rPr lang="de-CH" dirty="0" err="1"/>
              <a:t>spread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TOT_PREC</a:t>
            </a:r>
          </a:p>
        </p:txBody>
      </p:sp>
      <p:pic>
        <p:nvPicPr>
          <p:cNvPr id="4" name="Inhaltsplatzhalter 6">
            <a:extLst>
              <a:ext uri="{FF2B5EF4-FFF2-40B4-BE49-F238E27FC236}">
                <a16:creationId xmlns:a16="http://schemas.microsoft.com/office/drawing/2014/main" id="{DD45A898-14FC-4F75-ACE0-77D9499DDB5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179830" y="2044700"/>
            <a:ext cx="3242449" cy="2087245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804AFD-C1F2-4D28-BED2-AADF330B6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de-CH" dirty="0" err="1"/>
              <a:t>Decrease</a:t>
            </a:r>
            <a:r>
              <a:rPr lang="de-CH" dirty="0"/>
              <a:t> in </a:t>
            </a:r>
            <a:r>
              <a:rPr lang="de-CH" dirty="0" err="1"/>
              <a:t>spread</a:t>
            </a:r>
            <a:r>
              <a:rPr lang="de-CH" dirty="0"/>
              <a:t>, </a:t>
            </a:r>
            <a:r>
              <a:rPr lang="de-CH" dirty="0" err="1"/>
              <a:t>spread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below</a:t>
            </a:r>
            <a:r>
              <a:rPr lang="de-CH" dirty="0"/>
              <a:t> STDE </a:t>
            </a:r>
            <a:r>
              <a:rPr lang="de-CH" dirty="0" err="1"/>
              <a:t>for</a:t>
            </a:r>
            <a:r>
              <a:rPr lang="de-CH" dirty="0"/>
              <a:t> all </a:t>
            </a:r>
            <a:r>
              <a:rPr lang="de-CH" dirty="0" err="1"/>
              <a:t>periods</a:t>
            </a:r>
            <a:r>
              <a:rPr lang="de-CH" dirty="0"/>
              <a:t> and </a:t>
            </a:r>
            <a:r>
              <a:rPr lang="de-CH" dirty="0" err="1"/>
              <a:t>lead</a:t>
            </a:r>
            <a:r>
              <a:rPr lang="de-CH" dirty="0"/>
              <a:t> </a:t>
            </a:r>
            <a:r>
              <a:rPr lang="de-CH" dirty="0" err="1"/>
              <a:t>times</a:t>
            </a:r>
            <a:r>
              <a:rPr lang="de-CH" dirty="0"/>
              <a:t> (</a:t>
            </a:r>
            <a:r>
              <a:rPr lang="de-CH" dirty="0" err="1"/>
              <a:t>too</a:t>
            </a:r>
            <a:r>
              <a:rPr lang="de-CH" dirty="0"/>
              <a:t> </a:t>
            </a:r>
            <a:r>
              <a:rPr lang="de-CH" dirty="0" err="1"/>
              <a:t>much</a:t>
            </a:r>
            <a:r>
              <a:rPr lang="de-CH" dirty="0"/>
              <a:t> </a:t>
            </a:r>
            <a:r>
              <a:rPr lang="de-CH" dirty="0" err="1"/>
              <a:t>reduction</a:t>
            </a:r>
            <a:r>
              <a:rPr lang="de-CH" dirty="0"/>
              <a:t>?)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E0DCE3B-AE04-40ED-BA7C-1E1646EE1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96" y="2086344"/>
            <a:ext cx="2314286" cy="2160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2804AC2-62D1-42F1-ABCB-97258312B2A1}"/>
              </a:ext>
            </a:extLst>
          </p:cNvPr>
          <p:cNvSpPr txBox="1"/>
          <p:nvPr/>
        </p:nvSpPr>
        <p:spPr>
          <a:xfrm>
            <a:off x="1336619" y="1762223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winter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3F1F2E5-9AAE-4FFA-83A3-81288771533E}"/>
              </a:ext>
            </a:extLst>
          </p:cNvPr>
          <p:cNvSpPr txBox="1"/>
          <p:nvPr/>
        </p:nvSpPr>
        <p:spPr>
          <a:xfrm>
            <a:off x="4121780" y="1747128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spring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23F442C-BAFD-4FEC-8524-186FB8721689}"/>
              </a:ext>
            </a:extLst>
          </p:cNvPr>
          <p:cNvSpPr txBox="1"/>
          <p:nvPr/>
        </p:nvSpPr>
        <p:spPr>
          <a:xfrm>
            <a:off x="6906940" y="1762222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summer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46163D5-B480-4A85-834B-F4C06BA9C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586" y="2086343"/>
            <a:ext cx="2328828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4181666-F123-4CE9-B3F8-BD27E1633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2356" y="2086343"/>
            <a:ext cx="2329607" cy="2160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EE693CED-49DD-4E5A-9EF8-D7DB6ADB009B}"/>
              </a:ext>
            </a:extLst>
          </p:cNvPr>
          <p:cNvSpPr/>
          <p:nvPr/>
        </p:nvSpPr>
        <p:spPr bwMode="auto">
          <a:xfrm>
            <a:off x="2791419" y="2738189"/>
            <a:ext cx="253689" cy="7398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73B5AFEE-8627-4BAE-9908-929C68BA8B9E}"/>
              </a:ext>
            </a:extLst>
          </p:cNvPr>
          <p:cNvCxnSpPr/>
          <p:nvPr/>
        </p:nvCxnSpPr>
        <p:spPr bwMode="auto">
          <a:xfrm>
            <a:off x="3455176" y="4291505"/>
            <a:ext cx="737526" cy="817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F99A0CF1-B4DC-4690-A101-FACBBD3B140E}"/>
              </a:ext>
            </a:extLst>
          </p:cNvPr>
          <p:cNvCxnSpPr/>
          <p:nvPr/>
        </p:nvCxnSpPr>
        <p:spPr bwMode="auto">
          <a:xfrm flipV="1">
            <a:off x="3455176" y="4498333"/>
            <a:ext cx="736342" cy="557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8383D77F-19F0-4EF8-85D7-DF6A72199A1B}"/>
              </a:ext>
            </a:extLst>
          </p:cNvPr>
          <p:cNvSpPr txBox="1"/>
          <p:nvPr/>
        </p:nvSpPr>
        <p:spPr>
          <a:xfrm>
            <a:off x="2624943" y="4152518"/>
            <a:ext cx="88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reference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7FD394E-AE84-45F1-B897-87073EA5A988}"/>
              </a:ext>
            </a:extLst>
          </p:cNvPr>
          <p:cNvSpPr txBox="1"/>
          <p:nvPr/>
        </p:nvSpPr>
        <p:spPr>
          <a:xfrm>
            <a:off x="2490829" y="4412638"/>
            <a:ext cx="99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experiment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0AC969F-5236-41B6-87AF-7396D01C93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2454" y="4294661"/>
            <a:ext cx="782654" cy="306000"/>
          </a:xfrm>
          <a:prstGeom prst="rect">
            <a:avLst/>
          </a:prstGeom>
        </p:spPr>
      </p:pic>
      <p:sp>
        <p:nvSpPr>
          <p:cNvPr id="19" name="TextBox 5">
            <a:extLst>
              <a:ext uri="{FF2B5EF4-FFF2-40B4-BE49-F238E27FC236}">
                <a16:creationId xmlns:a16="http://schemas.microsoft.com/office/drawing/2014/main" id="{2CD378D4-6301-43FE-B3FF-F91F16F5F8BA}"/>
              </a:ext>
            </a:extLst>
          </p:cNvPr>
          <p:cNvSpPr txBox="1"/>
          <p:nvPr/>
        </p:nvSpPr>
        <p:spPr>
          <a:xfrm>
            <a:off x="-49890" y="4913165"/>
            <a:ext cx="1353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Slide: Lukas Jansing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D3FD3F0-75DD-424D-83F5-915A2532822B}"/>
              </a:ext>
            </a:extLst>
          </p:cNvPr>
          <p:cNvSpPr txBox="1"/>
          <p:nvPr/>
        </p:nvSpPr>
        <p:spPr>
          <a:xfrm>
            <a:off x="165150" y="844178"/>
            <a:ext cx="662362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CH" sz="1600" b="1" dirty="0">
                <a:solidFill>
                  <a:srgbClr val="FF00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1141571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Positive </a:t>
            </a:r>
            <a:r>
              <a:rPr lang="de-CH" dirty="0" err="1"/>
              <a:t>effects</a:t>
            </a:r>
            <a:r>
              <a:rPr lang="de-CH" dirty="0"/>
              <a:t>: </a:t>
            </a:r>
            <a:r>
              <a:rPr lang="de-CH" dirty="0" err="1"/>
              <a:t>bias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TOT_PREC</a:t>
            </a:r>
          </a:p>
        </p:txBody>
      </p:sp>
      <p:pic>
        <p:nvPicPr>
          <p:cNvPr id="4" name="Inhaltsplatzhalter 6">
            <a:extLst>
              <a:ext uri="{FF2B5EF4-FFF2-40B4-BE49-F238E27FC236}">
                <a16:creationId xmlns:a16="http://schemas.microsoft.com/office/drawing/2014/main" id="{DD45A898-14FC-4F75-ACE0-77D9499DDB5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179830" y="2044700"/>
            <a:ext cx="3242449" cy="2087245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804AFD-C1F2-4D28-BED2-AADF330B6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CH" dirty="0" err="1"/>
              <a:t>Slight</a:t>
            </a:r>
            <a:r>
              <a:rPr lang="de-CH" dirty="0"/>
              <a:t> </a:t>
            </a:r>
            <a:r>
              <a:rPr lang="de-CH" dirty="0" err="1"/>
              <a:t>decrease</a:t>
            </a:r>
            <a:r>
              <a:rPr lang="de-CH" dirty="0"/>
              <a:t> in </a:t>
            </a:r>
            <a:r>
              <a:rPr lang="de-CH" dirty="0" err="1"/>
              <a:t>bias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ensemble</a:t>
            </a:r>
            <a:r>
              <a:rPr lang="de-CH" dirty="0"/>
              <a:t> </a:t>
            </a:r>
            <a:r>
              <a:rPr lang="de-CH" dirty="0" err="1"/>
              <a:t>mean</a:t>
            </a:r>
            <a:endParaRPr lang="de-CH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729DBAB-9F48-427E-A459-DEAA7B6B2453}"/>
              </a:ext>
            </a:extLst>
          </p:cNvPr>
          <p:cNvSpPr txBox="1"/>
          <p:nvPr/>
        </p:nvSpPr>
        <p:spPr>
          <a:xfrm>
            <a:off x="1336619" y="1762223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winter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E5F3AF3-BD02-4452-9983-6427EB725BDC}"/>
              </a:ext>
            </a:extLst>
          </p:cNvPr>
          <p:cNvSpPr txBox="1"/>
          <p:nvPr/>
        </p:nvSpPr>
        <p:spPr>
          <a:xfrm>
            <a:off x="4121780" y="1747128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spring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5BDFBCD-8A9C-49E0-BEE3-382BF278E35B}"/>
              </a:ext>
            </a:extLst>
          </p:cNvPr>
          <p:cNvSpPr txBox="1"/>
          <p:nvPr/>
        </p:nvSpPr>
        <p:spPr>
          <a:xfrm>
            <a:off x="6906940" y="1762222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summer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D599AE0-A334-4C50-835B-BD19B38F3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39" y="2054905"/>
            <a:ext cx="198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BD3D341-49F8-406A-AD14-7DBAFA345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500" y="2068988"/>
            <a:ext cx="1975000" cy="216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64C9F0D-F35C-4072-905F-A4824BEEE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3674" y="2065626"/>
            <a:ext cx="1965899" cy="2160000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04FCFD84-DF41-4824-A3E4-2546D34C6E3F}"/>
              </a:ext>
            </a:extLst>
          </p:cNvPr>
          <p:cNvCxnSpPr/>
          <p:nvPr/>
        </p:nvCxnSpPr>
        <p:spPr bwMode="auto">
          <a:xfrm>
            <a:off x="3455176" y="4291505"/>
            <a:ext cx="737526" cy="817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D7E0E368-FD4E-4930-8D1B-9B3CCEDAF0EC}"/>
              </a:ext>
            </a:extLst>
          </p:cNvPr>
          <p:cNvCxnSpPr/>
          <p:nvPr/>
        </p:nvCxnSpPr>
        <p:spPr bwMode="auto">
          <a:xfrm flipV="1">
            <a:off x="3455176" y="4498333"/>
            <a:ext cx="736342" cy="557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8ECC6444-CE9B-4B7B-B890-A872EB8F92CD}"/>
              </a:ext>
            </a:extLst>
          </p:cNvPr>
          <p:cNvSpPr txBox="1"/>
          <p:nvPr/>
        </p:nvSpPr>
        <p:spPr>
          <a:xfrm>
            <a:off x="2624943" y="4152518"/>
            <a:ext cx="88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reference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F15E9E8-E955-4B61-9FC6-9F9A34B7BC92}"/>
              </a:ext>
            </a:extLst>
          </p:cNvPr>
          <p:cNvSpPr txBox="1"/>
          <p:nvPr/>
        </p:nvSpPr>
        <p:spPr>
          <a:xfrm>
            <a:off x="2490829" y="4412638"/>
            <a:ext cx="99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experiment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F2D2769F-430A-4E06-846A-4D7D05FDFA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2454" y="4294661"/>
            <a:ext cx="782654" cy="306000"/>
          </a:xfrm>
          <a:prstGeom prst="rect">
            <a:avLst/>
          </a:prstGeom>
        </p:spPr>
      </p:pic>
      <p:sp>
        <p:nvSpPr>
          <p:cNvPr id="18" name="TextBox 5">
            <a:extLst>
              <a:ext uri="{FF2B5EF4-FFF2-40B4-BE49-F238E27FC236}">
                <a16:creationId xmlns:a16="http://schemas.microsoft.com/office/drawing/2014/main" id="{E61DB737-F98F-4E6E-BB03-1C45E2118BBF}"/>
              </a:ext>
            </a:extLst>
          </p:cNvPr>
          <p:cNvSpPr txBox="1"/>
          <p:nvPr/>
        </p:nvSpPr>
        <p:spPr>
          <a:xfrm>
            <a:off x="-49890" y="4913165"/>
            <a:ext cx="1353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Slide: Lukas Jansing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60ED9EC-ED74-40BD-A05F-4EAC872A69B7}"/>
              </a:ext>
            </a:extLst>
          </p:cNvPr>
          <p:cNvSpPr txBox="1"/>
          <p:nvPr/>
        </p:nvSpPr>
        <p:spPr>
          <a:xfrm>
            <a:off x="165150" y="844178"/>
            <a:ext cx="662362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CH" sz="1600" b="1" dirty="0">
                <a:solidFill>
                  <a:srgbClr val="FF00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24333740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Positive </a:t>
            </a:r>
            <a:r>
              <a:rPr lang="de-CH" dirty="0" err="1"/>
              <a:t>effects</a:t>
            </a:r>
            <a:r>
              <a:rPr lang="de-CH" dirty="0"/>
              <a:t>: STDE </a:t>
            </a:r>
            <a:r>
              <a:rPr lang="de-CH" dirty="0" err="1"/>
              <a:t>of</a:t>
            </a:r>
            <a:r>
              <a:rPr lang="de-CH" dirty="0"/>
              <a:t> TOT_PREC</a:t>
            </a:r>
          </a:p>
        </p:txBody>
      </p:sp>
      <p:pic>
        <p:nvPicPr>
          <p:cNvPr id="4" name="Inhaltsplatzhalter 6">
            <a:extLst>
              <a:ext uri="{FF2B5EF4-FFF2-40B4-BE49-F238E27FC236}">
                <a16:creationId xmlns:a16="http://schemas.microsoft.com/office/drawing/2014/main" id="{DD45A898-14FC-4F75-ACE0-77D9499DDB5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179830" y="2044700"/>
            <a:ext cx="3242449" cy="2087245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804AFD-C1F2-4D28-BED2-AADF330B6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CH" dirty="0" err="1"/>
              <a:t>Slight</a:t>
            </a:r>
            <a:r>
              <a:rPr lang="de-CH" dirty="0"/>
              <a:t> </a:t>
            </a:r>
            <a:r>
              <a:rPr lang="de-CH" dirty="0" err="1"/>
              <a:t>decrease</a:t>
            </a:r>
            <a:r>
              <a:rPr lang="de-CH" dirty="0"/>
              <a:t> in STDE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majority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periods</a:t>
            </a:r>
            <a:r>
              <a:rPr lang="de-CH" dirty="0"/>
              <a:t> and </a:t>
            </a:r>
            <a:r>
              <a:rPr lang="de-CH" dirty="0" err="1"/>
              <a:t>lead</a:t>
            </a:r>
            <a:r>
              <a:rPr lang="de-CH" dirty="0"/>
              <a:t> </a:t>
            </a:r>
            <a:r>
              <a:rPr lang="de-CH" dirty="0" err="1"/>
              <a:t>times</a:t>
            </a:r>
            <a:endParaRPr lang="de-CH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F606465-8880-4760-A880-92E21B73AC17}"/>
              </a:ext>
            </a:extLst>
          </p:cNvPr>
          <p:cNvSpPr txBox="1"/>
          <p:nvPr/>
        </p:nvSpPr>
        <p:spPr>
          <a:xfrm>
            <a:off x="1336619" y="1762223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winter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364DED3-4E8F-47FB-BF1E-410C087B2CD4}"/>
              </a:ext>
            </a:extLst>
          </p:cNvPr>
          <p:cNvSpPr txBox="1"/>
          <p:nvPr/>
        </p:nvSpPr>
        <p:spPr>
          <a:xfrm>
            <a:off x="4121780" y="1747128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spring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28E435B-9C78-47BA-A510-19578D52AD9C}"/>
              </a:ext>
            </a:extLst>
          </p:cNvPr>
          <p:cNvSpPr txBox="1"/>
          <p:nvPr/>
        </p:nvSpPr>
        <p:spPr>
          <a:xfrm>
            <a:off x="6906940" y="1762222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summer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4D55282-1737-47F0-AA8B-CB898C3BE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96" y="2069999"/>
            <a:ext cx="2059301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B9CC0FD-522E-4E77-B58A-C286CF12F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541" y="2048832"/>
            <a:ext cx="1946483" cy="216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F7E7885-021C-4EBE-A16D-67FA21565E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101" y="2054905"/>
            <a:ext cx="2003552" cy="2160000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966B088D-8155-49B0-91C7-E2684A78D5FB}"/>
              </a:ext>
            </a:extLst>
          </p:cNvPr>
          <p:cNvCxnSpPr/>
          <p:nvPr/>
        </p:nvCxnSpPr>
        <p:spPr bwMode="auto">
          <a:xfrm>
            <a:off x="3455176" y="4291505"/>
            <a:ext cx="737526" cy="817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4B6ED74F-7EEF-463A-A322-F537E240D0F6}"/>
              </a:ext>
            </a:extLst>
          </p:cNvPr>
          <p:cNvCxnSpPr/>
          <p:nvPr/>
        </p:nvCxnSpPr>
        <p:spPr bwMode="auto">
          <a:xfrm flipV="1">
            <a:off x="3455176" y="4498333"/>
            <a:ext cx="736342" cy="557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7F43476E-7864-4F3B-A5BF-910633448B4B}"/>
              </a:ext>
            </a:extLst>
          </p:cNvPr>
          <p:cNvSpPr txBox="1"/>
          <p:nvPr/>
        </p:nvSpPr>
        <p:spPr>
          <a:xfrm>
            <a:off x="2624943" y="4152518"/>
            <a:ext cx="88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reference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AA9D3CA-EAB9-485A-8B1D-25130D4E73BC}"/>
              </a:ext>
            </a:extLst>
          </p:cNvPr>
          <p:cNvSpPr txBox="1"/>
          <p:nvPr/>
        </p:nvSpPr>
        <p:spPr>
          <a:xfrm>
            <a:off x="2490829" y="4412638"/>
            <a:ext cx="99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experiment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B397E77-1BE8-4F5E-AC8A-A7D2E72C2E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2454" y="4294661"/>
            <a:ext cx="782654" cy="306000"/>
          </a:xfrm>
          <a:prstGeom prst="rect">
            <a:avLst/>
          </a:prstGeom>
        </p:spPr>
      </p:pic>
      <p:sp>
        <p:nvSpPr>
          <p:cNvPr id="18" name="TextBox 5">
            <a:extLst>
              <a:ext uri="{FF2B5EF4-FFF2-40B4-BE49-F238E27FC236}">
                <a16:creationId xmlns:a16="http://schemas.microsoft.com/office/drawing/2014/main" id="{7E124209-B51B-4FC9-83BC-F1891467E1C4}"/>
              </a:ext>
            </a:extLst>
          </p:cNvPr>
          <p:cNvSpPr txBox="1"/>
          <p:nvPr/>
        </p:nvSpPr>
        <p:spPr>
          <a:xfrm>
            <a:off x="-49890" y="4913165"/>
            <a:ext cx="1353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Slide: Lukas Jansing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5ED8958-7121-4430-86A2-138CA73361D5}"/>
              </a:ext>
            </a:extLst>
          </p:cNvPr>
          <p:cNvSpPr txBox="1"/>
          <p:nvPr/>
        </p:nvSpPr>
        <p:spPr>
          <a:xfrm>
            <a:off x="165150" y="844178"/>
            <a:ext cx="662362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CH" sz="1600" b="1" dirty="0">
                <a:solidFill>
                  <a:srgbClr val="FF00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9097645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Negative </a:t>
            </a:r>
            <a:r>
              <a:rPr lang="de-CH" dirty="0" err="1"/>
              <a:t>effects</a:t>
            </a:r>
            <a:r>
              <a:rPr lang="de-CH" dirty="0"/>
              <a:t>: </a:t>
            </a:r>
            <a:r>
              <a:rPr lang="de-CH" dirty="0" err="1"/>
              <a:t>Decrease</a:t>
            </a:r>
            <a:r>
              <a:rPr lang="de-CH" dirty="0"/>
              <a:t> in </a:t>
            </a:r>
            <a:r>
              <a:rPr lang="de-CH" dirty="0" err="1"/>
              <a:t>spread</a:t>
            </a:r>
            <a:endParaRPr lang="de-CH" dirty="0"/>
          </a:p>
        </p:txBody>
      </p:sp>
      <p:pic>
        <p:nvPicPr>
          <p:cNvPr id="4" name="Inhaltsplatzhalter 6">
            <a:extLst>
              <a:ext uri="{FF2B5EF4-FFF2-40B4-BE49-F238E27FC236}">
                <a16:creationId xmlns:a16="http://schemas.microsoft.com/office/drawing/2014/main" id="{DD45A898-14FC-4F75-ACE0-77D9499DDB5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179830" y="2044700"/>
            <a:ext cx="3242449" cy="2087245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804AFD-C1F2-4D28-BED2-AADF330B6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de-CH" dirty="0"/>
              <a:t>(</a:t>
            </a:r>
            <a:r>
              <a:rPr lang="de-CH" dirty="0" err="1"/>
              <a:t>Slight</a:t>
            </a:r>
            <a:r>
              <a:rPr lang="de-CH" dirty="0"/>
              <a:t>) </a:t>
            </a:r>
            <a:r>
              <a:rPr lang="de-CH" dirty="0" err="1"/>
              <a:t>decrease</a:t>
            </a:r>
            <a:r>
              <a:rPr lang="de-CH" dirty="0"/>
              <a:t> in </a:t>
            </a:r>
            <a:r>
              <a:rPr lang="de-CH" dirty="0" err="1"/>
              <a:t>spread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many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other</a:t>
            </a:r>
            <a:r>
              <a:rPr lang="de-CH" dirty="0"/>
              <a:t> variables: T_2M, TD_2M, FF_10M, VMAX_10M6, PS, PMSL (</a:t>
            </a:r>
            <a:r>
              <a:rPr lang="de-CH" dirty="0" err="1"/>
              <a:t>less</a:t>
            </a:r>
            <a:r>
              <a:rPr lang="de-CH" dirty="0"/>
              <a:t> so </a:t>
            </a:r>
            <a:r>
              <a:rPr lang="de-CH" dirty="0" err="1"/>
              <a:t>for</a:t>
            </a:r>
            <a:r>
              <a:rPr lang="de-CH" dirty="0"/>
              <a:t> CLCT) </a:t>
            </a:r>
            <a:r>
              <a:rPr lang="de-CH" dirty="0">
                <a:sym typeface="Wingdings" panose="05000000000000000000" pitchFamily="2" charset="2"/>
              </a:rPr>
              <a:t> SPREAD/STDE </a:t>
            </a:r>
            <a:r>
              <a:rPr lang="de-CH" dirty="0" err="1">
                <a:sym typeface="Wingdings" panose="05000000000000000000" pitchFamily="2" charset="2"/>
              </a:rPr>
              <a:t>gets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worse</a:t>
            </a:r>
            <a:endParaRPr lang="de-CH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057170C-6D23-4926-AA13-082C8C4DB9A0}"/>
              </a:ext>
            </a:extLst>
          </p:cNvPr>
          <p:cNvSpPr txBox="1"/>
          <p:nvPr/>
        </p:nvSpPr>
        <p:spPr>
          <a:xfrm>
            <a:off x="1336619" y="1762223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winter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986DA5C-7FA2-4CA9-823E-E9FE9B2A161D}"/>
              </a:ext>
            </a:extLst>
          </p:cNvPr>
          <p:cNvSpPr txBox="1"/>
          <p:nvPr/>
        </p:nvSpPr>
        <p:spPr>
          <a:xfrm>
            <a:off x="4121780" y="1747128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spring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CE25CA8-2BCD-42D0-9079-768B3F31899A}"/>
              </a:ext>
            </a:extLst>
          </p:cNvPr>
          <p:cNvSpPr txBox="1"/>
          <p:nvPr/>
        </p:nvSpPr>
        <p:spPr>
          <a:xfrm>
            <a:off x="6906940" y="1762222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summer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CD674C3-86DB-47CE-83F4-BC9FDE7C8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39" y="2054905"/>
            <a:ext cx="2700000" cy="201294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785228B-E3FA-4471-B222-A6EFB834D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163" y="2067754"/>
            <a:ext cx="2700000" cy="198724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7E225C0-3484-423A-8E53-1A7872A2A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5271" y="2044700"/>
            <a:ext cx="2700000" cy="1999329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9D4D8609-564D-43B0-A9A9-553C0366ADBF}"/>
              </a:ext>
            </a:extLst>
          </p:cNvPr>
          <p:cNvSpPr/>
          <p:nvPr/>
        </p:nvSpPr>
        <p:spPr bwMode="auto">
          <a:xfrm>
            <a:off x="1584171" y="2268550"/>
            <a:ext cx="1019426" cy="1775479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AE0DF515-BA03-46A0-A292-2B93B240B5F7}"/>
              </a:ext>
            </a:extLst>
          </p:cNvPr>
          <p:cNvSpPr/>
          <p:nvPr/>
        </p:nvSpPr>
        <p:spPr bwMode="auto">
          <a:xfrm>
            <a:off x="4457641" y="2268550"/>
            <a:ext cx="1000838" cy="1775479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BF50F5AE-84C0-4FAD-8E5C-39310D4AA7E6}"/>
              </a:ext>
            </a:extLst>
          </p:cNvPr>
          <p:cNvSpPr/>
          <p:nvPr/>
        </p:nvSpPr>
        <p:spPr bwMode="auto">
          <a:xfrm>
            <a:off x="7287441" y="2268550"/>
            <a:ext cx="956559" cy="1749545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42030461-2355-4061-8A07-97995021B8B2}"/>
              </a:ext>
            </a:extLst>
          </p:cNvPr>
          <p:cNvSpPr txBox="1"/>
          <p:nvPr/>
        </p:nvSpPr>
        <p:spPr>
          <a:xfrm>
            <a:off x="-49890" y="4913165"/>
            <a:ext cx="1353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Slide: Lukas Jansing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A6665D3-0030-4C94-8450-B65EB01FCB2E}"/>
              </a:ext>
            </a:extLst>
          </p:cNvPr>
          <p:cNvSpPr txBox="1"/>
          <p:nvPr/>
        </p:nvSpPr>
        <p:spPr>
          <a:xfrm>
            <a:off x="165150" y="844178"/>
            <a:ext cx="662362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CH" sz="1600" b="1" dirty="0">
                <a:solidFill>
                  <a:srgbClr val="FF00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30382940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Negative </a:t>
            </a:r>
            <a:r>
              <a:rPr lang="de-CH" dirty="0" err="1"/>
              <a:t>effects</a:t>
            </a:r>
            <a:r>
              <a:rPr lang="de-CH" dirty="0"/>
              <a:t>: </a:t>
            </a:r>
            <a:r>
              <a:rPr lang="de-CH" dirty="0" err="1"/>
              <a:t>Decrease</a:t>
            </a:r>
            <a:r>
              <a:rPr lang="de-CH" dirty="0"/>
              <a:t> in </a:t>
            </a:r>
            <a:r>
              <a:rPr lang="de-CH" dirty="0" err="1"/>
              <a:t>spread</a:t>
            </a:r>
            <a:endParaRPr lang="de-CH" dirty="0"/>
          </a:p>
        </p:txBody>
      </p:sp>
      <p:pic>
        <p:nvPicPr>
          <p:cNvPr id="4" name="Inhaltsplatzhalter 6">
            <a:extLst>
              <a:ext uri="{FF2B5EF4-FFF2-40B4-BE49-F238E27FC236}">
                <a16:creationId xmlns:a16="http://schemas.microsoft.com/office/drawing/2014/main" id="{DD45A898-14FC-4F75-ACE0-77D9499DDB5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179830" y="2044700"/>
            <a:ext cx="3242449" cy="2087245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804AFD-C1F2-4D28-BED2-AADF330B6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de-CH" dirty="0"/>
              <a:t>(</a:t>
            </a:r>
            <a:r>
              <a:rPr lang="de-CH" dirty="0" err="1"/>
              <a:t>Slight</a:t>
            </a:r>
            <a:r>
              <a:rPr lang="de-CH" dirty="0"/>
              <a:t>) </a:t>
            </a:r>
            <a:r>
              <a:rPr lang="de-CH" dirty="0" err="1"/>
              <a:t>decrease</a:t>
            </a:r>
            <a:r>
              <a:rPr lang="de-CH" dirty="0"/>
              <a:t> in </a:t>
            </a:r>
            <a:r>
              <a:rPr lang="de-CH" dirty="0" err="1"/>
              <a:t>spread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many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other</a:t>
            </a:r>
            <a:r>
              <a:rPr lang="de-CH" dirty="0"/>
              <a:t> variables: T_2M, TD_2M, FF_10M, VMAX_10M6, PS, PMSL (</a:t>
            </a:r>
            <a:r>
              <a:rPr lang="de-CH" dirty="0" err="1"/>
              <a:t>less</a:t>
            </a:r>
            <a:r>
              <a:rPr lang="de-CH" dirty="0"/>
              <a:t> so </a:t>
            </a:r>
            <a:r>
              <a:rPr lang="de-CH" dirty="0" err="1"/>
              <a:t>for</a:t>
            </a:r>
            <a:r>
              <a:rPr lang="de-CH" dirty="0"/>
              <a:t> CLCT) </a:t>
            </a:r>
            <a:r>
              <a:rPr lang="de-CH" dirty="0">
                <a:sym typeface="Wingdings" panose="05000000000000000000" pitchFamily="2" charset="2"/>
              </a:rPr>
              <a:t> SPREAD/STDE </a:t>
            </a:r>
            <a:r>
              <a:rPr lang="de-CH" dirty="0" err="1">
                <a:sym typeface="Wingdings" panose="05000000000000000000" pitchFamily="2" charset="2"/>
              </a:rPr>
              <a:t>gets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worse</a:t>
            </a:r>
            <a:endParaRPr lang="de-CH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8D7CCF1-94CA-4EAA-A3A7-FA2752AD16A1}"/>
              </a:ext>
            </a:extLst>
          </p:cNvPr>
          <p:cNvSpPr txBox="1"/>
          <p:nvPr/>
        </p:nvSpPr>
        <p:spPr>
          <a:xfrm>
            <a:off x="804084" y="1762222"/>
            <a:ext cx="2272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winter, e.g. VMAX_10M6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C307BE2-5829-4D23-A2AE-935C3F41AA02}"/>
              </a:ext>
            </a:extLst>
          </p:cNvPr>
          <p:cNvSpPr txBox="1"/>
          <p:nvPr/>
        </p:nvSpPr>
        <p:spPr>
          <a:xfrm>
            <a:off x="3561623" y="1736923"/>
            <a:ext cx="2020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spring, e.g. PMSL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C66F749-F024-4552-BDDD-F9C2E4199410}"/>
              </a:ext>
            </a:extLst>
          </p:cNvPr>
          <p:cNvSpPr txBox="1"/>
          <p:nvPr/>
        </p:nvSpPr>
        <p:spPr>
          <a:xfrm>
            <a:off x="6347268" y="1736922"/>
            <a:ext cx="189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summer, e.g. T_2M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FD1974A-3D9C-43D8-BDE6-C57CE201D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06" y="2069999"/>
            <a:ext cx="2365475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C93D907-74A5-45F8-BB6E-87F4162A4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004" y="2069999"/>
            <a:ext cx="2360000" cy="216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856EF86-10B0-4EAB-AA04-0CEC3036A5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155" y="2069999"/>
            <a:ext cx="2372958" cy="216000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798CB2C1-939C-4890-9E18-A150C5A47287}"/>
              </a:ext>
            </a:extLst>
          </p:cNvPr>
          <p:cNvSpPr/>
          <p:nvPr/>
        </p:nvSpPr>
        <p:spPr bwMode="auto">
          <a:xfrm>
            <a:off x="5738253" y="2780051"/>
            <a:ext cx="253689" cy="7398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6DCD909-3152-4474-83E1-80211925BA98}"/>
              </a:ext>
            </a:extLst>
          </p:cNvPr>
          <p:cNvSpPr/>
          <p:nvPr/>
        </p:nvSpPr>
        <p:spPr bwMode="auto">
          <a:xfrm>
            <a:off x="8309812" y="2768079"/>
            <a:ext cx="253689" cy="7398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7E433056-8961-48EA-A03D-7D1822253285}"/>
              </a:ext>
            </a:extLst>
          </p:cNvPr>
          <p:cNvCxnSpPr/>
          <p:nvPr/>
        </p:nvCxnSpPr>
        <p:spPr bwMode="auto">
          <a:xfrm>
            <a:off x="3455176" y="4291505"/>
            <a:ext cx="737526" cy="817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91227A05-E23E-4198-B09F-22980CBDC974}"/>
              </a:ext>
            </a:extLst>
          </p:cNvPr>
          <p:cNvCxnSpPr/>
          <p:nvPr/>
        </p:nvCxnSpPr>
        <p:spPr bwMode="auto">
          <a:xfrm flipV="1">
            <a:off x="3455176" y="4498333"/>
            <a:ext cx="736342" cy="557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F36AA11A-DF98-4105-9B96-CA6A15E76889}"/>
              </a:ext>
            </a:extLst>
          </p:cNvPr>
          <p:cNvSpPr txBox="1"/>
          <p:nvPr/>
        </p:nvSpPr>
        <p:spPr>
          <a:xfrm>
            <a:off x="2624943" y="4152518"/>
            <a:ext cx="88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reference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7548985-429F-49C4-85E2-3F37C2CB0CD3}"/>
              </a:ext>
            </a:extLst>
          </p:cNvPr>
          <p:cNvSpPr txBox="1"/>
          <p:nvPr/>
        </p:nvSpPr>
        <p:spPr>
          <a:xfrm>
            <a:off x="2490829" y="4412638"/>
            <a:ext cx="99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experiment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43D4BD05-0E22-4375-81A3-E61C010069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2454" y="4294661"/>
            <a:ext cx="782654" cy="306000"/>
          </a:xfrm>
          <a:prstGeom prst="rect">
            <a:avLst/>
          </a:prstGeom>
        </p:spPr>
      </p:pic>
      <p:sp>
        <p:nvSpPr>
          <p:cNvPr id="20" name="TextBox 5">
            <a:extLst>
              <a:ext uri="{FF2B5EF4-FFF2-40B4-BE49-F238E27FC236}">
                <a16:creationId xmlns:a16="http://schemas.microsoft.com/office/drawing/2014/main" id="{B9B113F9-FF51-4121-A682-62EA294C1195}"/>
              </a:ext>
            </a:extLst>
          </p:cNvPr>
          <p:cNvSpPr txBox="1"/>
          <p:nvPr/>
        </p:nvSpPr>
        <p:spPr>
          <a:xfrm>
            <a:off x="-49890" y="4913165"/>
            <a:ext cx="1353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Slide: Lukas Jansing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FFA6D89-38C4-44F1-94E8-F4CA62E7B6A3}"/>
              </a:ext>
            </a:extLst>
          </p:cNvPr>
          <p:cNvSpPr txBox="1"/>
          <p:nvPr/>
        </p:nvSpPr>
        <p:spPr>
          <a:xfrm>
            <a:off x="165150" y="844178"/>
            <a:ext cx="662362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CH" sz="1600" b="1" dirty="0">
                <a:solidFill>
                  <a:srgbClr val="FF00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20014500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BA0CCC27-F7FA-41D8-A625-FEBEE6CD3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163" y="2067754"/>
            <a:ext cx="2700000" cy="198724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Negative </a:t>
            </a:r>
            <a:r>
              <a:rPr lang="de-CH" dirty="0" err="1"/>
              <a:t>effects</a:t>
            </a:r>
            <a:r>
              <a:rPr lang="de-CH" dirty="0"/>
              <a:t>: </a:t>
            </a:r>
            <a:r>
              <a:rPr lang="de-CH" dirty="0" err="1"/>
              <a:t>Decrease</a:t>
            </a:r>
            <a:r>
              <a:rPr lang="de-CH" dirty="0"/>
              <a:t> in RPSS</a:t>
            </a:r>
          </a:p>
        </p:txBody>
      </p:sp>
      <p:pic>
        <p:nvPicPr>
          <p:cNvPr id="4" name="Inhaltsplatzhalter 6">
            <a:extLst>
              <a:ext uri="{FF2B5EF4-FFF2-40B4-BE49-F238E27FC236}">
                <a16:creationId xmlns:a16="http://schemas.microsoft.com/office/drawing/2014/main" id="{DD45A898-14FC-4F75-ACE0-77D9499DDB5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1179830" y="2044700"/>
            <a:ext cx="3242449" cy="2087245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804AFD-C1F2-4D28-BED2-AADF330B6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de-CH" dirty="0" err="1"/>
              <a:t>Slight</a:t>
            </a:r>
            <a:r>
              <a:rPr lang="de-CH" dirty="0"/>
              <a:t> </a:t>
            </a:r>
            <a:r>
              <a:rPr lang="de-CH" dirty="0" err="1"/>
              <a:t>decrease</a:t>
            </a:r>
            <a:r>
              <a:rPr lang="de-CH" dirty="0"/>
              <a:t> in RPSS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some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other</a:t>
            </a:r>
            <a:r>
              <a:rPr lang="de-CH" dirty="0"/>
              <a:t> variables: T_2M, TD_2M, FF_10M, VMAX_10M6 (</a:t>
            </a:r>
            <a:r>
              <a:rPr lang="de-CH" dirty="0" err="1"/>
              <a:t>less</a:t>
            </a:r>
            <a:r>
              <a:rPr lang="de-CH" dirty="0"/>
              <a:t> so </a:t>
            </a:r>
            <a:r>
              <a:rPr lang="de-CH" dirty="0" err="1"/>
              <a:t>for</a:t>
            </a:r>
            <a:r>
              <a:rPr lang="de-CH" dirty="0"/>
              <a:t> CLCT)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6454DF9-9571-4099-8521-9D9EF27DFC5A}"/>
              </a:ext>
            </a:extLst>
          </p:cNvPr>
          <p:cNvSpPr txBox="1"/>
          <p:nvPr/>
        </p:nvSpPr>
        <p:spPr>
          <a:xfrm>
            <a:off x="1336619" y="1762223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winter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F56A2C7-DD1B-4873-AFE3-9442C9A80615}"/>
              </a:ext>
            </a:extLst>
          </p:cNvPr>
          <p:cNvSpPr txBox="1"/>
          <p:nvPr/>
        </p:nvSpPr>
        <p:spPr>
          <a:xfrm>
            <a:off x="4121780" y="1747128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spring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424C484-B84D-4083-91E7-825BDD13B5CF}"/>
              </a:ext>
            </a:extLst>
          </p:cNvPr>
          <p:cNvSpPr txBox="1"/>
          <p:nvPr/>
        </p:nvSpPr>
        <p:spPr>
          <a:xfrm>
            <a:off x="6906940" y="1762222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summer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1280921-E219-45EF-8846-073E88652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39" y="2054905"/>
            <a:ext cx="2700000" cy="201294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218AFE1-DDF4-4861-92AB-5AF6E38391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5271" y="2044700"/>
            <a:ext cx="2700000" cy="1999329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BE32C47-42A9-43A8-8A54-665AC840644D}"/>
              </a:ext>
            </a:extLst>
          </p:cNvPr>
          <p:cNvSpPr/>
          <p:nvPr/>
        </p:nvSpPr>
        <p:spPr bwMode="auto">
          <a:xfrm>
            <a:off x="1005142" y="2261569"/>
            <a:ext cx="579029" cy="178246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8B7E5AF-E842-4C16-A087-617E6F79BEB5}"/>
              </a:ext>
            </a:extLst>
          </p:cNvPr>
          <p:cNvSpPr/>
          <p:nvPr/>
        </p:nvSpPr>
        <p:spPr bwMode="auto">
          <a:xfrm>
            <a:off x="3853706" y="2261569"/>
            <a:ext cx="620572" cy="1758783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2A14C3D-183F-469B-ABF2-91A90202F06D}"/>
              </a:ext>
            </a:extLst>
          </p:cNvPr>
          <p:cNvSpPr/>
          <p:nvPr/>
        </p:nvSpPr>
        <p:spPr bwMode="auto">
          <a:xfrm>
            <a:off x="6708668" y="2261569"/>
            <a:ext cx="592572" cy="1758783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5F7E6197-6DA5-466B-882F-439B7DFCA2A1}"/>
              </a:ext>
            </a:extLst>
          </p:cNvPr>
          <p:cNvSpPr txBox="1"/>
          <p:nvPr/>
        </p:nvSpPr>
        <p:spPr>
          <a:xfrm>
            <a:off x="-49890" y="4913165"/>
            <a:ext cx="1353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Slide: Lukas Jansing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83EA8A5-E17E-4087-B9F8-920AA3C5F624}"/>
              </a:ext>
            </a:extLst>
          </p:cNvPr>
          <p:cNvSpPr txBox="1"/>
          <p:nvPr/>
        </p:nvSpPr>
        <p:spPr>
          <a:xfrm>
            <a:off x="165150" y="844178"/>
            <a:ext cx="662362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CH" sz="1600" b="1" dirty="0">
                <a:solidFill>
                  <a:srgbClr val="FF00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29792248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Negative </a:t>
            </a:r>
            <a:r>
              <a:rPr lang="de-CH" dirty="0" err="1"/>
              <a:t>effects</a:t>
            </a:r>
            <a:r>
              <a:rPr lang="de-CH" dirty="0"/>
              <a:t>: </a:t>
            </a:r>
            <a:r>
              <a:rPr lang="de-CH" dirty="0" err="1"/>
              <a:t>Decrease</a:t>
            </a:r>
            <a:r>
              <a:rPr lang="de-CH" dirty="0"/>
              <a:t> in RPSS</a:t>
            </a:r>
          </a:p>
        </p:txBody>
      </p:sp>
      <p:pic>
        <p:nvPicPr>
          <p:cNvPr id="4" name="Inhaltsplatzhalter 6">
            <a:extLst>
              <a:ext uri="{FF2B5EF4-FFF2-40B4-BE49-F238E27FC236}">
                <a16:creationId xmlns:a16="http://schemas.microsoft.com/office/drawing/2014/main" id="{DD45A898-14FC-4F75-ACE0-77D9499DDB5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179830" y="2044700"/>
            <a:ext cx="3242449" cy="2087245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804AFD-C1F2-4D28-BED2-AADF330B6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de-CH" dirty="0" err="1"/>
              <a:t>Slight</a:t>
            </a:r>
            <a:r>
              <a:rPr lang="de-CH" dirty="0"/>
              <a:t> </a:t>
            </a:r>
            <a:r>
              <a:rPr lang="de-CH" dirty="0" err="1"/>
              <a:t>decrease</a:t>
            </a:r>
            <a:r>
              <a:rPr lang="de-CH" dirty="0"/>
              <a:t> in RPSS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some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other</a:t>
            </a:r>
            <a:r>
              <a:rPr lang="de-CH" dirty="0"/>
              <a:t> variables: T_2M, TD_2M, FF_10M, VMAX_10M6 (</a:t>
            </a:r>
            <a:r>
              <a:rPr lang="de-CH" dirty="0" err="1"/>
              <a:t>less</a:t>
            </a:r>
            <a:r>
              <a:rPr lang="de-CH" dirty="0"/>
              <a:t> so </a:t>
            </a:r>
            <a:r>
              <a:rPr lang="de-CH" dirty="0" err="1"/>
              <a:t>for</a:t>
            </a:r>
            <a:r>
              <a:rPr lang="de-CH" dirty="0"/>
              <a:t> CLCT)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6454DF9-9571-4099-8521-9D9EF27DFC5A}"/>
              </a:ext>
            </a:extLst>
          </p:cNvPr>
          <p:cNvSpPr txBox="1"/>
          <p:nvPr/>
        </p:nvSpPr>
        <p:spPr>
          <a:xfrm>
            <a:off x="1336619" y="1762223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winter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F56A2C7-DD1B-4873-AFE3-9442C9A80615}"/>
              </a:ext>
            </a:extLst>
          </p:cNvPr>
          <p:cNvSpPr txBox="1"/>
          <p:nvPr/>
        </p:nvSpPr>
        <p:spPr>
          <a:xfrm>
            <a:off x="4121780" y="1747128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spring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424C484-B84D-4083-91E7-825BDD13B5CF}"/>
              </a:ext>
            </a:extLst>
          </p:cNvPr>
          <p:cNvSpPr txBox="1"/>
          <p:nvPr/>
        </p:nvSpPr>
        <p:spPr>
          <a:xfrm>
            <a:off x="6906940" y="1762222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summer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66D9790-44A2-4C3F-96D7-360DBCE6D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39" y="2069999"/>
            <a:ext cx="2700000" cy="139376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41F7A38-325B-428C-B748-3DA426117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2073863"/>
            <a:ext cx="2700000" cy="138990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12B5C8D-7188-4F72-B046-EA51967189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3724" y="2069999"/>
            <a:ext cx="2700000" cy="1400000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7ED76DC8-75E6-4196-82B9-B94227C5DED9}"/>
              </a:ext>
            </a:extLst>
          </p:cNvPr>
          <p:cNvCxnSpPr/>
          <p:nvPr/>
        </p:nvCxnSpPr>
        <p:spPr bwMode="auto">
          <a:xfrm>
            <a:off x="3455176" y="4291505"/>
            <a:ext cx="737526" cy="817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B4112BD1-F142-4B6F-8737-96F69CB4483D}"/>
              </a:ext>
            </a:extLst>
          </p:cNvPr>
          <p:cNvCxnSpPr/>
          <p:nvPr/>
        </p:nvCxnSpPr>
        <p:spPr bwMode="auto">
          <a:xfrm flipV="1">
            <a:off x="3455176" y="4498333"/>
            <a:ext cx="736342" cy="557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E496E91F-945D-48C9-B8A5-34BBD5E72565}"/>
              </a:ext>
            </a:extLst>
          </p:cNvPr>
          <p:cNvSpPr txBox="1"/>
          <p:nvPr/>
        </p:nvSpPr>
        <p:spPr>
          <a:xfrm>
            <a:off x="2624943" y="4152518"/>
            <a:ext cx="88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reference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163AF42-E46A-441D-AD8A-E0C8D44CD3ED}"/>
              </a:ext>
            </a:extLst>
          </p:cNvPr>
          <p:cNvSpPr txBox="1"/>
          <p:nvPr/>
        </p:nvSpPr>
        <p:spPr>
          <a:xfrm>
            <a:off x="2490829" y="4412638"/>
            <a:ext cx="99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experiment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B64AB97-A2C8-4B93-8C6F-EB0D4A3AD0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2454" y="4294661"/>
            <a:ext cx="782654" cy="306000"/>
          </a:xfrm>
          <a:prstGeom prst="rect">
            <a:avLst/>
          </a:prstGeom>
        </p:spPr>
      </p:pic>
      <p:sp>
        <p:nvSpPr>
          <p:cNvPr id="18" name="TextBox 5">
            <a:extLst>
              <a:ext uri="{FF2B5EF4-FFF2-40B4-BE49-F238E27FC236}">
                <a16:creationId xmlns:a16="http://schemas.microsoft.com/office/drawing/2014/main" id="{BDF9AAC2-4D8B-4B42-98A3-D8A96021506D}"/>
              </a:ext>
            </a:extLst>
          </p:cNvPr>
          <p:cNvSpPr txBox="1"/>
          <p:nvPr/>
        </p:nvSpPr>
        <p:spPr>
          <a:xfrm>
            <a:off x="-49890" y="4913165"/>
            <a:ext cx="1353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Slide: Lukas Jansing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8B6CFE2-DEFF-498F-BC84-739B1B1AB8FF}"/>
              </a:ext>
            </a:extLst>
          </p:cNvPr>
          <p:cNvSpPr txBox="1"/>
          <p:nvPr/>
        </p:nvSpPr>
        <p:spPr>
          <a:xfrm>
            <a:off x="165150" y="844178"/>
            <a:ext cx="662362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CH" sz="1600" b="1" dirty="0">
                <a:solidFill>
                  <a:srgbClr val="FF00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40014063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Negative </a:t>
            </a:r>
            <a:r>
              <a:rPr lang="de-CH" dirty="0" err="1"/>
              <a:t>effects</a:t>
            </a:r>
            <a:r>
              <a:rPr lang="de-CH" dirty="0"/>
              <a:t>: </a:t>
            </a:r>
            <a:r>
              <a:rPr lang="de-CH" dirty="0" err="1"/>
              <a:t>Increase</a:t>
            </a:r>
            <a:r>
              <a:rPr lang="de-CH" dirty="0"/>
              <a:t> in wind </a:t>
            </a:r>
            <a:r>
              <a:rPr lang="de-CH" dirty="0" err="1"/>
              <a:t>bias</a:t>
            </a:r>
            <a:endParaRPr lang="de-CH" dirty="0"/>
          </a:p>
        </p:txBody>
      </p:sp>
      <p:pic>
        <p:nvPicPr>
          <p:cNvPr id="4" name="Inhaltsplatzhalter 6">
            <a:extLst>
              <a:ext uri="{FF2B5EF4-FFF2-40B4-BE49-F238E27FC236}">
                <a16:creationId xmlns:a16="http://schemas.microsoft.com/office/drawing/2014/main" id="{DD45A898-14FC-4F75-ACE0-77D9499DDB5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179830" y="2044700"/>
            <a:ext cx="3242449" cy="2087245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804AFD-C1F2-4D28-BED2-AADF330B6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CH" dirty="0" err="1"/>
              <a:t>Increase</a:t>
            </a:r>
            <a:r>
              <a:rPr lang="de-CH" dirty="0"/>
              <a:t> in </a:t>
            </a:r>
            <a:r>
              <a:rPr lang="de-CH" dirty="0" err="1"/>
              <a:t>bias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ensemble</a:t>
            </a:r>
            <a:r>
              <a:rPr lang="de-CH" dirty="0"/>
              <a:t> </a:t>
            </a:r>
            <a:r>
              <a:rPr lang="de-CH" dirty="0" err="1"/>
              <a:t>mean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FF_10M and VMAX_10M6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7BC6F9D-45BF-4B9C-B415-A1F82EC0505C}"/>
              </a:ext>
            </a:extLst>
          </p:cNvPr>
          <p:cNvSpPr txBox="1"/>
          <p:nvPr/>
        </p:nvSpPr>
        <p:spPr>
          <a:xfrm>
            <a:off x="1336619" y="1762223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winter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3D74534-4310-40C0-85F5-CA9201F0FD5F}"/>
              </a:ext>
            </a:extLst>
          </p:cNvPr>
          <p:cNvSpPr txBox="1"/>
          <p:nvPr/>
        </p:nvSpPr>
        <p:spPr>
          <a:xfrm>
            <a:off x="4121780" y="1747128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spring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D41939C-740B-4D8F-9654-563601EBAC60}"/>
              </a:ext>
            </a:extLst>
          </p:cNvPr>
          <p:cNvSpPr txBox="1"/>
          <p:nvPr/>
        </p:nvSpPr>
        <p:spPr>
          <a:xfrm>
            <a:off x="6906940" y="1762222"/>
            <a:ext cx="90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summer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226A03F-146F-4B22-83B4-822791D93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117" y="2054905"/>
            <a:ext cx="194891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A8F3260-72E3-4908-956B-8535B36C3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395" y="2044700"/>
            <a:ext cx="1989209" cy="216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988A6640-EAF1-416F-82FE-15FF0D24B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2159" y="2054905"/>
            <a:ext cx="2030001" cy="2160000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2042B69F-6873-40D3-B467-AE8ED3A20BF6}"/>
              </a:ext>
            </a:extLst>
          </p:cNvPr>
          <p:cNvCxnSpPr/>
          <p:nvPr/>
        </p:nvCxnSpPr>
        <p:spPr bwMode="auto">
          <a:xfrm>
            <a:off x="3455176" y="4291505"/>
            <a:ext cx="737526" cy="817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EE850058-97C0-49C8-91A9-E56F86B33B90}"/>
              </a:ext>
            </a:extLst>
          </p:cNvPr>
          <p:cNvCxnSpPr/>
          <p:nvPr/>
        </p:nvCxnSpPr>
        <p:spPr bwMode="auto">
          <a:xfrm flipV="1">
            <a:off x="3455176" y="4498333"/>
            <a:ext cx="736342" cy="557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451C998B-3547-41C5-AC08-507347664D94}"/>
              </a:ext>
            </a:extLst>
          </p:cNvPr>
          <p:cNvSpPr txBox="1"/>
          <p:nvPr/>
        </p:nvSpPr>
        <p:spPr>
          <a:xfrm>
            <a:off x="2624943" y="4152518"/>
            <a:ext cx="88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reference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D371A28-3DFB-4178-85D6-0DE8D4AE9D08}"/>
              </a:ext>
            </a:extLst>
          </p:cNvPr>
          <p:cNvSpPr txBox="1"/>
          <p:nvPr/>
        </p:nvSpPr>
        <p:spPr>
          <a:xfrm>
            <a:off x="2490829" y="4412638"/>
            <a:ext cx="99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experiment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B58D2E8C-AD86-4A4C-9875-176B5B94A7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2454" y="4294661"/>
            <a:ext cx="782654" cy="306000"/>
          </a:xfrm>
          <a:prstGeom prst="rect">
            <a:avLst/>
          </a:prstGeom>
        </p:spPr>
      </p:pic>
      <p:sp>
        <p:nvSpPr>
          <p:cNvPr id="17" name="TextBox 5">
            <a:extLst>
              <a:ext uri="{FF2B5EF4-FFF2-40B4-BE49-F238E27FC236}">
                <a16:creationId xmlns:a16="http://schemas.microsoft.com/office/drawing/2014/main" id="{459E8A96-AD02-4D16-9463-B7BB55DC7806}"/>
              </a:ext>
            </a:extLst>
          </p:cNvPr>
          <p:cNvSpPr txBox="1"/>
          <p:nvPr/>
        </p:nvSpPr>
        <p:spPr>
          <a:xfrm>
            <a:off x="-49890" y="4913165"/>
            <a:ext cx="1353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Slide: Lukas Jansing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D738A93-6713-4D32-A87A-0196B91A4D76}"/>
              </a:ext>
            </a:extLst>
          </p:cNvPr>
          <p:cNvSpPr txBox="1"/>
          <p:nvPr/>
        </p:nvSpPr>
        <p:spPr>
          <a:xfrm>
            <a:off x="165150" y="844178"/>
            <a:ext cx="662362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CH" sz="1600" b="1" dirty="0">
                <a:solidFill>
                  <a:srgbClr val="FF00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2026680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Summary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lsppt</a:t>
            </a:r>
            <a:r>
              <a:rPr lang="de-CH" dirty="0"/>
              <a:t> = .</a:t>
            </a:r>
            <a:r>
              <a:rPr lang="de-CH" dirty="0" err="1"/>
              <a:t>false</a:t>
            </a:r>
            <a:r>
              <a:rPr lang="de-CH" dirty="0"/>
              <a:t>. </a:t>
            </a:r>
            <a:r>
              <a:rPr lang="de-CH" dirty="0" err="1"/>
              <a:t>experiments</a:t>
            </a:r>
            <a:endParaRPr lang="de-CH" dirty="0"/>
          </a:p>
        </p:txBody>
      </p:sp>
      <p:pic>
        <p:nvPicPr>
          <p:cNvPr id="4" name="Inhaltsplatzhalter 6">
            <a:extLst>
              <a:ext uri="{FF2B5EF4-FFF2-40B4-BE49-F238E27FC236}">
                <a16:creationId xmlns:a16="http://schemas.microsoft.com/office/drawing/2014/main" id="{DD45A898-14FC-4F75-ACE0-77D9499DDB5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179830" y="2044700"/>
            <a:ext cx="3242449" cy="2087245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804AFD-C1F2-4D28-BED2-AADF330B6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0000" y="1137546"/>
            <a:ext cx="7527926" cy="2730000"/>
          </a:xfrm>
        </p:spPr>
        <p:txBody>
          <a:bodyPr/>
          <a:lstStyle/>
          <a:p>
            <a:pPr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Precipitation bias of the ensemble mean decreases, STDE tends to decrease as well for some periods, spread decreases (below STDE for most periods / lead times)</a:t>
            </a:r>
          </a:p>
          <a:p>
            <a:pPr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Spread and RPSS tend to decrease for the other variables</a:t>
            </a:r>
          </a:p>
          <a:p>
            <a:pPr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Negative wind and gust bias of the ensemble mean tend to increase</a:t>
            </a:r>
          </a:p>
          <a:p>
            <a:pPr marL="0" indent="0">
              <a:lnSpc>
                <a:spcPct val="125000"/>
              </a:lnSpc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0D6FEA5-C369-41A6-BAFE-8568C7D04736}"/>
              </a:ext>
            </a:extLst>
          </p:cNvPr>
          <p:cNvSpPr txBox="1"/>
          <p:nvPr/>
        </p:nvSpPr>
        <p:spPr>
          <a:xfrm>
            <a:off x="-49890" y="4913165"/>
            <a:ext cx="1353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Slide: Lukas Jansing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C14CC62-B206-481D-A276-BC988F07F9C5}"/>
              </a:ext>
            </a:extLst>
          </p:cNvPr>
          <p:cNvSpPr txBox="1"/>
          <p:nvPr/>
        </p:nvSpPr>
        <p:spPr>
          <a:xfrm>
            <a:off x="165150" y="844178"/>
            <a:ext cx="662362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CH" sz="1600" b="1" dirty="0">
                <a:solidFill>
                  <a:srgbClr val="FF00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2780198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500317-5F89-42C6-9285-44ADA36E6F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6180" y="1858109"/>
            <a:ext cx="7527926" cy="529799"/>
          </a:xfrm>
        </p:spPr>
        <p:txBody>
          <a:bodyPr>
            <a:normAutofit fontScale="25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6400" dirty="0">
                <a:solidFill>
                  <a:srgbClr val="0000FF"/>
                </a:solidFill>
                <a:sym typeface="Wingdings" panose="05000000000000000000" pitchFamily="2" charset="2"/>
              </a:rPr>
              <a:t>o</a:t>
            </a:r>
            <a:r>
              <a:rPr lang="de-CH" sz="6400" dirty="0" err="1">
                <a:solidFill>
                  <a:srgbClr val="0000FF"/>
                </a:solidFill>
                <a:sym typeface="Wingdings" panose="05000000000000000000" pitchFamily="2" charset="2"/>
              </a:rPr>
              <a:t>perational</a:t>
            </a:r>
            <a:r>
              <a:rPr lang="de-CH" sz="6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de-CH" sz="6400" dirty="0" err="1">
                <a:solidFill>
                  <a:srgbClr val="0000FF"/>
                </a:solidFill>
                <a:sym typeface="Wingdings" panose="05000000000000000000" pitchFamily="2" charset="2"/>
              </a:rPr>
              <a:t>since</a:t>
            </a:r>
            <a:r>
              <a:rPr lang="de-CH" sz="6400" dirty="0">
                <a:solidFill>
                  <a:srgbClr val="0000FF"/>
                </a:solidFill>
                <a:sym typeface="Wingdings" panose="05000000000000000000" pitchFamily="2" charset="2"/>
              </a:rPr>
              <a:t> 11 </a:t>
            </a:r>
            <a:r>
              <a:rPr lang="de-CH" sz="6400" dirty="0" err="1">
                <a:solidFill>
                  <a:srgbClr val="0000FF"/>
                </a:solidFill>
                <a:sym typeface="Wingdings" panose="05000000000000000000" pitchFamily="2" charset="2"/>
              </a:rPr>
              <a:t>December</a:t>
            </a:r>
            <a:r>
              <a:rPr lang="de-CH" sz="6400" dirty="0">
                <a:solidFill>
                  <a:srgbClr val="0000FF"/>
                </a:solidFill>
                <a:sym typeface="Wingdings" panose="05000000000000000000" pitchFamily="2" charset="2"/>
              </a:rPr>
              <a:t> 2024</a:t>
            </a:r>
            <a:endParaRPr lang="en-GB" sz="6400" dirty="0"/>
          </a:p>
          <a:p>
            <a:pPr marL="0" indent="0">
              <a:spcAft>
                <a:spcPts val="600"/>
              </a:spcAft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799" b="1" dirty="0">
                <a:sym typeface="Wingdings" panose="05000000000000000000" pitchFamily="2" charset="2"/>
              </a:rPr>
              <a:t> </a:t>
            </a:r>
          </a:p>
          <a:p>
            <a:pPr marL="0" indent="0">
              <a:spcAft>
                <a:spcPts val="600"/>
              </a:spcAft>
              <a:buNone/>
            </a:pPr>
            <a:endParaRPr lang="de-CH" sz="1500" dirty="0">
              <a:sym typeface="Wingdings" panose="05000000000000000000" pitchFamily="2" charset="2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6E3C58-8BB3-4C4D-8899-A229FF2D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80" y="185710"/>
            <a:ext cx="7708438" cy="70808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Decision (hopefully temporary …):</a:t>
            </a:r>
            <a:b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eactivate SPPT in ICON-CH2-EPS,</a:t>
            </a:r>
            <a:b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but keep it in ICON-CH1-EPS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42A19D3-D610-4399-B2D8-518E78B60C3C}"/>
              </a:ext>
            </a:extLst>
          </p:cNvPr>
          <p:cNvGrpSpPr>
            <a:grpSpLocks noChangeAspect="1"/>
          </p:cNvGrpSpPr>
          <p:nvPr/>
        </p:nvGrpSpPr>
        <p:grpSpPr>
          <a:xfrm>
            <a:off x="1392011" y="2365523"/>
            <a:ext cx="7130480" cy="2347164"/>
            <a:chOff x="617591" y="1828135"/>
            <a:chExt cx="7986967" cy="2529878"/>
          </a:xfrm>
        </p:grpSpPr>
        <p:pic>
          <p:nvPicPr>
            <p:cNvPr id="16" name="Picture 11">
              <a:extLst>
                <a:ext uri="{FF2B5EF4-FFF2-40B4-BE49-F238E27FC236}">
                  <a16:creationId xmlns:a16="http://schemas.microsoft.com/office/drawing/2014/main" id="{15D14B1E-D8EC-4AA5-922B-5851FE4C7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930"/>
            <a:stretch/>
          </p:blipFill>
          <p:spPr>
            <a:xfrm>
              <a:off x="617591" y="2121923"/>
              <a:ext cx="7986967" cy="2236090"/>
            </a:xfrm>
            <a:prstGeom prst="rect">
              <a:avLst/>
            </a:prstGeom>
          </p:spPr>
        </p:pic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940C7FE0-E35C-4846-8508-F77A5DE3C87F}"/>
                </a:ext>
              </a:extLst>
            </p:cNvPr>
            <p:cNvSpPr txBox="1"/>
            <p:nvPr/>
          </p:nvSpPr>
          <p:spPr>
            <a:xfrm>
              <a:off x="2316840" y="1828135"/>
              <a:ext cx="1341635" cy="36490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de-CH" sz="1600" dirty="0"/>
                <a:t>operational</a:t>
              </a:r>
            </a:p>
          </p:txBody>
        </p:sp>
        <p:sp>
          <p:nvSpPr>
            <p:cNvPr id="18" name="TextBox 8">
              <a:extLst>
                <a:ext uri="{FF2B5EF4-FFF2-40B4-BE49-F238E27FC236}">
                  <a16:creationId xmlns:a16="http://schemas.microsoft.com/office/drawing/2014/main" id="{5E9FCA3B-33FB-4481-8E77-3E2A33E04B61}"/>
                </a:ext>
              </a:extLst>
            </p:cNvPr>
            <p:cNvSpPr txBox="1"/>
            <p:nvPr/>
          </p:nvSpPr>
          <p:spPr>
            <a:xfrm>
              <a:off x="6108851" y="1828135"/>
              <a:ext cx="1149512" cy="36490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de-CH" sz="1600" dirty="0" err="1"/>
                <a:t>no</a:t>
              </a:r>
              <a:r>
                <a:rPr lang="de-CH" sz="1600" dirty="0"/>
                <a:t> SPPT</a:t>
              </a: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042B5D57-4CD4-4B25-9044-AEA9EDDC6C7B}"/>
                </a:ext>
              </a:extLst>
            </p:cNvPr>
            <p:cNvSpPr/>
            <p:nvPr/>
          </p:nvSpPr>
          <p:spPr bwMode="auto">
            <a:xfrm>
              <a:off x="1193789" y="2206432"/>
              <a:ext cx="480559" cy="264892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2" tIns="45706" rIns="91412" bIns="45706" numCol="1" rtlCol="0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de-CH" sz="2099"/>
            </a:p>
          </p:txBody>
        </p:sp>
        <p:sp>
          <p:nvSpPr>
            <p:cNvPr id="21" name="Oval 10">
              <a:extLst>
                <a:ext uri="{FF2B5EF4-FFF2-40B4-BE49-F238E27FC236}">
                  <a16:creationId xmlns:a16="http://schemas.microsoft.com/office/drawing/2014/main" id="{923D396D-5D5F-4F50-8063-BFB975500AEF}"/>
                </a:ext>
              </a:extLst>
            </p:cNvPr>
            <p:cNvSpPr/>
            <p:nvPr/>
          </p:nvSpPr>
          <p:spPr bwMode="auto">
            <a:xfrm>
              <a:off x="5058154" y="2562485"/>
              <a:ext cx="480559" cy="264892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2" tIns="45706" rIns="91412" bIns="45706" numCol="1" rtlCol="0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de-CH" sz="2099"/>
            </a:p>
          </p:txBody>
        </p:sp>
      </p:grp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26F3CF04-EA8A-4826-AC9C-61430C0C2330}"/>
              </a:ext>
            </a:extLst>
          </p:cNvPr>
          <p:cNvCxnSpPr>
            <a:cxnSpLocks/>
          </p:cNvCxnSpPr>
          <p:nvPr/>
        </p:nvCxnSpPr>
        <p:spPr>
          <a:xfrm flipH="1">
            <a:off x="6509506" y="2969944"/>
            <a:ext cx="487355" cy="379452"/>
          </a:xfrm>
          <a:prstGeom prst="straightConnector1">
            <a:avLst/>
          </a:prstGeom>
          <a:ln w="34925">
            <a:solidFill>
              <a:srgbClr val="0099FF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8">
            <a:extLst>
              <a:ext uri="{FF2B5EF4-FFF2-40B4-BE49-F238E27FC236}">
                <a16:creationId xmlns:a16="http://schemas.microsoft.com/office/drawing/2014/main" id="{72E7DBA9-A7BF-4C4B-9FF2-C8A955265DBE}"/>
              </a:ext>
            </a:extLst>
          </p:cNvPr>
          <p:cNvSpPr txBox="1"/>
          <p:nvPr/>
        </p:nvSpPr>
        <p:spPr>
          <a:xfrm>
            <a:off x="6947972" y="2754257"/>
            <a:ext cx="1262841" cy="3999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de-CH" sz="1000" b="1" dirty="0">
                <a:solidFill>
                  <a:srgbClr val="0099FF"/>
                </a:solidFill>
              </a:rPr>
              <a:t>maximum </a:t>
            </a:r>
            <a:r>
              <a:rPr lang="de-CH" sz="1000" b="1" dirty="0" err="1">
                <a:solidFill>
                  <a:srgbClr val="0099FF"/>
                </a:solidFill>
              </a:rPr>
              <a:t>observed</a:t>
            </a:r>
            <a:r>
              <a:rPr lang="de-CH" sz="1000" b="1" dirty="0">
                <a:solidFill>
                  <a:srgbClr val="0099FF"/>
                </a:solidFill>
              </a:rPr>
              <a:t> </a:t>
            </a:r>
            <a:r>
              <a:rPr lang="de-CH" sz="1000" b="1" dirty="0" err="1">
                <a:solidFill>
                  <a:srgbClr val="0099FF"/>
                </a:solidFill>
              </a:rPr>
              <a:t>runoff</a:t>
            </a:r>
            <a:endParaRPr lang="de-CH" sz="1000" b="1" dirty="0">
              <a:solidFill>
                <a:srgbClr val="0099FF"/>
              </a:solidFill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496EAE30-6200-4758-8A17-8D51C03034A7}"/>
              </a:ext>
            </a:extLst>
          </p:cNvPr>
          <p:cNvSpPr txBox="1"/>
          <p:nvPr/>
        </p:nvSpPr>
        <p:spPr>
          <a:xfrm>
            <a:off x="0" y="4903870"/>
            <a:ext cx="2556900" cy="24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err="1"/>
              <a:t>Figures</a:t>
            </a:r>
            <a:r>
              <a:rPr lang="de-CH" sz="1000" dirty="0"/>
              <a:t>: Karsten Jasper (BAFU)</a:t>
            </a:r>
          </a:p>
        </p:txBody>
      </p:sp>
    </p:spTree>
    <p:extLst>
      <p:ext uri="{BB962C8B-B14F-4D97-AF65-F5344CB8AC3E}">
        <p14:creationId xmlns:p14="http://schemas.microsoft.com/office/powerpoint/2010/main" val="111205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D9AE04-3342-47F9-967B-C3FB9718C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Verification ICON-CH1-EPS surface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642013-1A48-4E22-BA6A-C36E012BE0DE}"/>
              </a:ext>
            </a:extLst>
          </p:cNvPr>
          <p:cNvGrpSpPr/>
          <p:nvPr/>
        </p:nvGrpSpPr>
        <p:grpSpPr>
          <a:xfrm>
            <a:off x="6559473" y="2232218"/>
            <a:ext cx="2019248" cy="684803"/>
            <a:chOff x="6921095" y="134188"/>
            <a:chExt cx="2019248" cy="68480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8043C64-0531-4D9C-8997-881409D4FEE1}"/>
                </a:ext>
              </a:extLst>
            </p:cNvPr>
            <p:cNvSpPr/>
            <p:nvPr/>
          </p:nvSpPr>
          <p:spPr bwMode="auto">
            <a:xfrm>
              <a:off x="6921095" y="540037"/>
              <a:ext cx="228600" cy="1391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1F36F3-9658-469F-90B0-4CB140D4D5F2}"/>
                </a:ext>
              </a:extLst>
            </p:cNvPr>
            <p:cNvSpPr/>
            <p:nvPr/>
          </p:nvSpPr>
          <p:spPr bwMode="auto">
            <a:xfrm>
              <a:off x="6921095" y="251881"/>
              <a:ext cx="228600" cy="13914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06A8AE-DD3A-44E1-9CAA-E5AF3D5DAA0A}"/>
                </a:ext>
              </a:extLst>
            </p:cNvPr>
            <p:cNvSpPr txBox="1"/>
            <p:nvPr/>
          </p:nvSpPr>
          <p:spPr>
            <a:xfrm>
              <a:off x="7178322" y="134188"/>
              <a:ext cx="1762021" cy="68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ICON better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COSMO better</a:t>
              </a: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A81E1839-886A-42D3-9A19-7691CE428161}"/>
              </a:ext>
            </a:extLst>
          </p:cNvPr>
          <p:cNvSpPr txBox="1"/>
          <p:nvPr/>
        </p:nvSpPr>
        <p:spPr>
          <a:xfrm>
            <a:off x="6559473" y="1437185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Dec/Jan/Feb 2023/24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9DABA4A-D175-4949-942A-67C2A3767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432" y="893792"/>
            <a:ext cx="4903066" cy="3996000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FA3E6973-86DD-40F8-A644-DDDAC4980C58}"/>
              </a:ext>
            </a:extLst>
          </p:cNvPr>
          <p:cNvSpPr/>
          <p:nvPr/>
        </p:nvSpPr>
        <p:spPr bwMode="auto">
          <a:xfrm>
            <a:off x="1821426" y="818535"/>
            <a:ext cx="2197509" cy="4139255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1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E939F03-8938-4A43-88AD-6C6F7B0A97FE}"/>
              </a:ext>
            </a:extLst>
          </p:cNvPr>
          <p:cNvSpPr/>
          <p:nvPr/>
        </p:nvSpPr>
        <p:spPr bwMode="auto">
          <a:xfrm>
            <a:off x="3893574" y="816080"/>
            <a:ext cx="2254048" cy="413925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F2FBDB78-EBC9-4F8A-AFF2-850BC89607DF}"/>
              </a:ext>
            </a:extLst>
          </p:cNvPr>
          <p:cNvSpPr txBox="1"/>
          <p:nvPr/>
        </p:nvSpPr>
        <p:spPr>
          <a:xfrm>
            <a:off x="-49890" y="4913165"/>
            <a:ext cx="15969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Figure: Pirmin Kaufmann</a:t>
            </a:r>
          </a:p>
        </p:txBody>
      </p:sp>
    </p:spTree>
    <p:extLst>
      <p:ext uri="{BB962C8B-B14F-4D97-AF65-F5344CB8AC3E}">
        <p14:creationId xmlns:p14="http://schemas.microsoft.com/office/powerpoint/2010/main" val="41390025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483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C6DD195-7DE2-441A-ADDF-2034AA6FEA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54"/>
          <a:stretch/>
        </p:blipFill>
        <p:spPr>
          <a:xfrm>
            <a:off x="1157152" y="815335"/>
            <a:ext cx="4946255" cy="4140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BD9AE04-3342-47F9-967B-C3FB9718C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Verification ICON-CH1-EPS surface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642013-1A48-4E22-BA6A-C36E012BE0DE}"/>
              </a:ext>
            </a:extLst>
          </p:cNvPr>
          <p:cNvGrpSpPr/>
          <p:nvPr/>
        </p:nvGrpSpPr>
        <p:grpSpPr>
          <a:xfrm>
            <a:off x="6559473" y="2232218"/>
            <a:ext cx="2019248" cy="684803"/>
            <a:chOff x="6921095" y="134188"/>
            <a:chExt cx="2019248" cy="68480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8043C64-0531-4D9C-8997-881409D4FEE1}"/>
                </a:ext>
              </a:extLst>
            </p:cNvPr>
            <p:cNvSpPr/>
            <p:nvPr/>
          </p:nvSpPr>
          <p:spPr bwMode="auto">
            <a:xfrm>
              <a:off x="6921095" y="540037"/>
              <a:ext cx="228600" cy="1391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1F36F3-9658-469F-90B0-4CB140D4D5F2}"/>
                </a:ext>
              </a:extLst>
            </p:cNvPr>
            <p:cNvSpPr/>
            <p:nvPr/>
          </p:nvSpPr>
          <p:spPr bwMode="auto">
            <a:xfrm>
              <a:off x="6921095" y="251881"/>
              <a:ext cx="228600" cy="13914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06A8AE-DD3A-44E1-9CAA-E5AF3D5DAA0A}"/>
                </a:ext>
              </a:extLst>
            </p:cNvPr>
            <p:cNvSpPr txBox="1"/>
            <p:nvPr/>
          </p:nvSpPr>
          <p:spPr>
            <a:xfrm>
              <a:off x="7178322" y="134188"/>
              <a:ext cx="1762021" cy="68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ICON better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COSMO better</a:t>
              </a: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A81E1839-886A-42D3-9A19-7691CE428161}"/>
              </a:ext>
            </a:extLst>
          </p:cNvPr>
          <p:cNvSpPr txBox="1"/>
          <p:nvPr/>
        </p:nvSpPr>
        <p:spPr>
          <a:xfrm>
            <a:off x="6559473" y="1437185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000000"/>
                </a:solidFill>
              </a:rPr>
              <a:t>Mar/Apr/May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2024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A3E6973-86DD-40F8-A644-DDDAC4980C58}"/>
              </a:ext>
            </a:extLst>
          </p:cNvPr>
          <p:cNvSpPr/>
          <p:nvPr/>
        </p:nvSpPr>
        <p:spPr bwMode="auto">
          <a:xfrm>
            <a:off x="1821426" y="818535"/>
            <a:ext cx="2197509" cy="4139255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1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E939F03-8938-4A43-88AD-6C6F7B0A97FE}"/>
              </a:ext>
            </a:extLst>
          </p:cNvPr>
          <p:cNvSpPr/>
          <p:nvPr/>
        </p:nvSpPr>
        <p:spPr bwMode="auto">
          <a:xfrm>
            <a:off x="3893574" y="816080"/>
            <a:ext cx="2254048" cy="413925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EFC9634D-1620-4F5F-9210-0A8BAA8C0D09}"/>
              </a:ext>
            </a:extLst>
          </p:cNvPr>
          <p:cNvSpPr txBox="1"/>
          <p:nvPr/>
        </p:nvSpPr>
        <p:spPr>
          <a:xfrm>
            <a:off x="-49890" y="4913165"/>
            <a:ext cx="15969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Figure: Pirmin Kaufmann</a:t>
            </a:r>
          </a:p>
        </p:txBody>
      </p:sp>
    </p:spTree>
    <p:extLst>
      <p:ext uri="{BB962C8B-B14F-4D97-AF65-F5344CB8AC3E}">
        <p14:creationId xmlns:p14="http://schemas.microsoft.com/office/powerpoint/2010/main" val="1100183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902011E-5BDB-4299-9EE4-C32699693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798" y="836742"/>
            <a:ext cx="5018182" cy="4140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642013-1A48-4E22-BA6A-C36E012BE0DE}"/>
              </a:ext>
            </a:extLst>
          </p:cNvPr>
          <p:cNvGrpSpPr/>
          <p:nvPr/>
        </p:nvGrpSpPr>
        <p:grpSpPr>
          <a:xfrm>
            <a:off x="6559473" y="2232218"/>
            <a:ext cx="2019248" cy="684803"/>
            <a:chOff x="6921095" y="134188"/>
            <a:chExt cx="2019248" cy="68480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8043C64-0531-4D9C-8997-881409D4FEE1}"/>
                </a:ext>
              </a:extLst>
            </p:cNvPr>
            <p:cNvSpPr/>
            <p:nvPr/>
          </p:nvSpPr>
          <p:spPr bwMode="auto">
            <a:xfrm>
              <a:off x="6921095" y="540037"/>
              <a:ext cx="228600" cy="1391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1F36F3-9658-469F-90B0-4CB140D4D5F2}"/>
                </a:ext>
              </a:extLst>
            </p:cNvPr>
            <p:cNvSpPr/>
            <p:nvPr/>
          </p:nvSpPr>
          <p:spPr bwMode="auto">
            <a:xfrm>
              <a:off x="6921095" y="251881"/>
              <a:ext cx="228600" cy="13914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06A8AE-DD3A-44E1-9CAA-E5AF3D5DAA0A}"/>
                </a:ext>
              </a:extLst>
            </p:cNvPr>
            <p:cNvSpPr txBox="1"/>
            <p:nvPr/>
          </p:nvSpPr>
          <p:spPr>
            <a:xfrm>
              <a:off x="7178322" y="134188"/>
              <a:ext cx="1762021" cy="68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ICON better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COSMO better</a:t>
              </a: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A81E1839-886A-42D3-9A19-7691CE428161}"/>
              </a:ext>
            </a:extLst>
          </p:cNvPr>
          <p:cNvSpPr txBox="1"/>
          <p:nvPr/>
        </p:nvSpPr>
        <p:spPr>
          <a:xfrm>
            <a:off x="6559473" y="1437185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000000"/>
                </a:solidFill>
              </a:rPr>
              <a:t>Jun/Jul/Aug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2024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A3E6973-86DD-40F8-A644-DDDAC4980C58}"/>
              </a:ext>
            </a:extLst>
          </p:cNvPr>
          <p:cNvSpPr/>
          <p:nvPr/>
        </p:nvSpPr>
        <p:spPr bwMode="auto">
          <a:xfrm>
            <a:off x="1835194" y="818535"/>
            <a:ext cx="2183741" cy="4139255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1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E939F03-8938-4A43-88AD-6C6F7B0A97FE}"/>
              </a:ext>
            </a:extLst>
          </p:cNvPr>
          <p:cNvSpPr/>
          <p:nvPr/>
        </p:nvSpPr>
        <p:spPr bwMode="auto">
          <a:xfrm>
            <a:off x="3893574" y="816080"/>
            <a:ext cx="2254048" cy="413925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3FB0CB2F-A722-450B-88BB-ADF167401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80" y="185710"/>
            <a:ext cx="7516008" cy="708082"/>
          </a:xfrm>
        </p:spPr>
        <p:txBody>
          <a:bodyPr/>
          <a:lstStyle/>
          <a:p>
            <a:r>
              <a:rPr lang="en-GB" sz="2800" dirty="0"/>
              <a:t>Verification ICON-CH1-EPS surface variables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02A187B9-4E7C-4B73-900A-0FAF08158022}"/>
              </a:ext>
            </a:extLst>
          </p:cNvPr>
          <p:cNvSpPr txBox="1"/>
          <p:nvPr/>
        </p:nvSpPr>
        <p:spPr>
          <a:xfrm>
            <a:off x="-49890" y="4913165"/>
            <a:ext cx="15969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Figure: Pirmin Kaufmann</a:t>
            </a:r>
          </a:p>
        </p:txBody>
      </p:sp>
    </p:spTree>
    <p:extLst>
      <p:ext uri="{BB962C8B-B14F-4D97-AF65-F5344CB8AC3E}">
        <p14:creationId xmlns:p14="http://schemas.microsoft.com/office/powerpoint/2010/main" val="816147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53B7ECF4-FFAE-4AFE-A3ED-7E7719BF13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50"/>
          <a:stretch/>
        </p:blipFill>
        <p:spPr bwMode="auto">
          <a:xfrm>
            <a:off x="597084" y="897994"/>
            <a:ext cx="5813000" cy="391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180" y="185710"/>
            <a:ext cx="7957820" cy="708082"/>
          </a:xfrm>
        </p:spPr>
        <p:txBody>
          <a:bodyPr/>
          <a:lstStyle/>
          <a:p>
            <a:r>
              <a:rPr lang="en-GB" dirty="0"/>
              <a:t>Development MOQUAS ICON vs COSMO </a:t>
            </a:r>
          </a:p>
        </p:txBody>
      </p:sp>
      <p:sp>
        <p:nvSpPr>
          <p:cNvPr id="3" name="Rectangle 2"/>
          <p:cNvSpPr/>
          <p:nvPr/>
        </p:nvSpPr>
        <p:spPr>
          <a:xfrm>
            <a:off x="6620806" y="1211227"/>
            <a:ext cx="2420066" cy="16466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600" b="1" dirty="0">
                <a:solidFill>
                  <a:schemeClr val="tx1"/>
                </a:solidFill>
              </a:rPr>
              <a:t>ICON better than COSMO since 2022 (except for s3/22)</a:t>
            </a:r>
          </a:p>
          <a:p>
            <a:pPr>
              <a:spcBef>
                <a:spcPts val="600"/>
              </a:spcBef>
            </a:pPr>
            <a:r>
              <a:rPr lang="en-GB" sz="1600" dirty="0">
                <a:solidFill>
                  <a:schemeClr val="tx1"/>
                </a:solidFill>
              </a:rPr>
              <a:t>ICON: model evolving; median since summer 2023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49890" y="4913165"/>
            <a:ext cx="15969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Figure: Pirmin Kaufmann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0806" y="3160015"/>
            <a:ext cx="2420066" cy="10772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30% precipitation (ETS)</a:t>
            </a:r>
          </a:p>
          <a:p>
            <a:r>
              <a:rPr lang="en-GB" sz="1600" dirty="0"/>
              <a:t>30% cloudiness (ETS)</a:t>
            </a:r>
          </a:p>
          <a:p>
            <a:r>
              <a:rPr lang="en-GB" sz="1600" dirty="0"/>
              <a:t>30% temperature (MAE)</a:t>
            </a:r>
          </a:p>
          <a:p>
            <a:r>
              <a:rPr lang="en-GB" sz="1600" dirty="0"/>
              <a:t>10% wind speed (MAE)</a:t>
            </a:r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6EABC2C1-75C0-4B0F-A5B1-A561C7F17EB4}"/>
              </a:ext>
            </a:extLst>
          </p:cNvPr>
          <p:cNvSpPr txBox="1"/>
          <p:nvPr/>
        </p:nvSpPr>
        <p:spPr>
          <a:xfrm>
            <a:off x="834076" y="1867291"/>
            <a:ext cx="10294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76EBF"/>
                </a:solidFill>
              </a:rPr>
              <a:t>+1 day</a:t>
            </a:r>
          </a:p>
        </p:txBody>
      </p:sp>
      <p:sp>
        <p:nvSpPr>
          <p:cNvPr id="9" name="TextBox 23">
            <a:extLst>
              <a:ext uri="{FF2B5EF4-FFF2-40B4-BE49-F238E27FC236}">
                <a16:creationId xmlns:a16="http://schemas.microsoft.com/office/drawing/2014/main" id="{978092B1-E6D5-4A5F-9B14-D87BA113204E}"/>
              </a:ext>
            </a:extLst>
          </p:cNvPr>
          <p:cNvSpPr txBox="1"/>
          <p:nvPr/>
        </p:nvSpPr>
        <p:spPr>
          <a:xfrm>
            <a:off x="834076" y="2569920"/>
            <a:ext cx="117852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9CBB5A"/>
                </a:solidFill>
              </a:rPr>
              <a:t>+3 days</a:t>
            </a: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11C70AD6-0E1A-48C6-AA78-E18BB0F445A3}"/>
              </a:ext>
            </a:extLst>
          </p:cNvPr>
          <p:cNvSpPr txBox="1"/>
          <p:nvPr/>
        </p:nvSpPr>
        <p:spPr>
          <a:xfrm>
            <a:off x="828173" y="3938476"/>
            <a:ext cx="167385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6913D"/>
                </a:solidFill>
              </a:rPr>
              <a:t>+3 days IFS</a:t>
            </a: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591D63CD-1DBD-453E-8881-B61782BB86DC}"/>
              </a:ext>
            </a:extLst>
          </p:cNvPr>
          <p:cNvGrpSpPr/>
          <p:nvPr/>
        </p:nvGrpSpPr>
        <p:grpSpPr>
          <a:xfrm>
            <a:off x="964551" y="1014787"/>
            <a:ext cx="1323169" cy="519207"/>
            <a:chOff x="6669314" y="179940"/>
            <a:chExt cx="1323169" cy="519207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058FC64C-831F-4ED5-BF7C-AD2506DCA6D3}"/>
                </a:ext>
              </a:extLst>
            </p:cNvPr>
            <p:cNvCxnSpPr/>
            <p:nvPr/>
          </p:nvCxnSpPr>
          <p:spPr bwMode="auto">
            <a:xfrm>
              <a:off x="6669314" y="333829"/>
              <a:ext cx="47182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19128F42-2A84-4DED-A740-4B2A1D2ADA70}"/>
                </a:ext>
              </a:extLst>
            </p:cNvPr>
            <p:cNvCxnSpPr/>
            <p:nvPr/>
          </p:nvCxnSpPr>
          <p:spPr bwMode="auto">
            <a:xfrm>
              <a:off x="6669314" y="576037"/>
              <a:ext cx="47182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6128CEF2-E239-4ECE-8023-53E80EF5580F}"/>
                </a:ext>
              </a:extLst>
            </p:cNvPr>
            <p:cNvSpPr txBox="1"/>
            <p:nvPr/>
          </p:nvSpPr>
          <p:spPr>
            <a:xfrm>
              <a:off x="7225926" y="179940"/>
              <a:ext cx="5693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ICON</a:t>
              </a:r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3981EB29-EEA7-47FA-B388-405208DC07FB}"/>
                </a:ext>
              </a:extLst>
            </p:cNvPr>
            <p:cNvSpPr txBox="1"/>
            <p:nvPr/>
          </p:nvSpPr>
          <p:spPr>
            <a:xfrm>
              <a:off x="7225926" y="422148"/>
              <a:ext cx="7665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COSMO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8836239"/>
      </p:ext>
    </p:extLst>
  </p:cSld>
  <p:clrMapOvr>
    <a:masterClrMapping/>
  </p:clrMapOvr>
</p:sld>
</file>

<file path=ppt/theme/theme1.xml><?xml version="1.0" encoding="utf-8"?>
<a:theme xmlns:a="http://schemas.openxmlformats.org/drawingml/2006/main" name="en_Format_16-9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n_Format_16-9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Kreuzraster komplett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_Format_16-9.pptx" id="{14B80262-283B-4455-926B-736EE80994B7}" vid="{03C32CFB-F977-44A6-8C51-B08D66399866}"/>
    </a:ext>
  </a:ext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11EB1397DA214C991D0114E1C6705F" ma:contentTypeVersion="1" ma:contentTypeDescription="Ein neues Dokument erstellen." ma:contentTypeScope="" ma:versionID="4f497952251489acb7320a0ddcdc69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e9f62132f8a72b8ccdf838efe357e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EE9CD66-01A1-48D3-A44D-6CE4965594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F031FF-B88D-427D-A541-B3BADEC17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470CE0D-FADF-4C0F-90CA-E3B937E9A86B}">
  <ds:schemaRefs>
    <ds:schemaRef ds:uri="http://purl.org/dc/dcmitype/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en_Format_16-9</Template>
  <TotalTime>0</TotalTime>
  <Words>2869</Words>
  <Application>Microsoft Office PowerPoint</Application>
  <PresentationFormat>Bildschirmpräsentation (16:9)</PresentationFormat>
  <Paragraphs>452</Paragraphs>
  <Slides>60</Slides>
  <Notes>5</Notes>
  <HiddenSlides>37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60</vt:i4>
      </vt:variant>
    </vt:vector>
  </HeadingPairs>
  <TitlesOfParts>
    <vt:vector size="71" baseType="lpstr">
      <vt:lpstr>Arial</vt:lpstr>
      <vt:lpstr>Arial Narrow</vt:lpstr>
      <vt:lpstr>Calibri</vt:lpstr>
      <vt:lpstr>Symbol</vt:lpstr>
      <vt:lpstr>Times</vt:lpstr>
      <vt:lpstr>Times New Roman</vt:lpstr>
      <vt:lpstr>Wingdings</vt:lpstr>
      <vt:lpstr>en_Format_16-9</vt:lpstr>
      <vt:lpstr>1_en_Format_16-9</vt:lpstr>
      <vt:lpstr>1_Kreuzraster komplett</vt:lpstr>
      <vt:lpstr>Photo Editor Photo</vt:lpstr>
      <vt:lpstr>Update from MeteoSwiss concerning excessive ensemble spread for precipitation</vt:lpstr>
      <vt:lpstr>Forecasting System based on </vt:lpstr>
      <vt:lpstr>PowerPoint-Präsentation</vt:lpstr>
      <vt:lpstr>Verification summary ICON vs COSMO excluding “heavy”-precipitation issues</vt:lpstr>
      <vt:lpstr>Verification ICON-CH1-EPS surface variables</vt:lpstr>
      <vt:lpstr>Verification ICON-CH1-EPS surface variables</vt:lpstr>
      <vt:lpstr>Verification ICON-CH1-EPS surface variables</vt:lpstr>
      <vt:lpstr>Verification ICON-CH1-EPS surface variables</vt:lpstr>
      <vt:lpstr>Development MOQUAS ICON vs COSMO </vt:lpstr>
      <vt:lpstr>Most severe deficiencies (vs COSMO)</vt:lpstr>
      <vt:lpstr>Verification domains (T2m, rainy winter)</vt:lpstr>
      <vt:lpstr>T2m in valleys</vt:lpstr>
      <vt:lpstr>Dewpoint over Swiss Plateau</vt:lpstr>
      <vt:lpstr>Global radiation over Swiss Plateau</vt:lpstr>
      <vt:lpstr>Gusts (and mean wind) …</vt:lpstr>
      <vt:lpstr>ICON-CH2 vs ICON-D2, Dichotomous</vt:lpstr>
      <vt:lpstr>ICON-CH2 vs ICON-D2, Dichotomous</vt:lpstr>
      <vt:lpstr>ICON-CH2 vs ICON-D2, Continuous</vt:lpstr>
      <vt:lpstr>ICON-CH2 vs ICON-D2, Continuous</vt:lpstr>
      <vt:lpstr>1h Precipitation over Switzerland (CTRL)</vt:lpstr>
      <vt:lpstr>1h Precipitation over Switzerland (CTRL)</vt:lpstr>
      <vt:lpstr>1h Precipitation over Switzerland (CTRL)</vt:lpstr>
      <vt:lpstr>1h Precipitation over Switzerland (CTRL)</vt:lpstr>
      <vt:lpstr>PowerPoint-Präsentation</vt:lpstr>
      <vt:lpstr>Excessive ensemble spread for precipitation</vt:lpstr>
      <vt:lpstr>Precipitation, spread vs skill – ICON vs COSMO</vt:lpstr>
      <vt:lpstr>Precipitation, spread vs skill – ICON vs COSMO</vt:lpstr>
      <vt:lpstr>Ensemble scores – ICON vs COSMO</vt:lpstr>
      <vt:lpstr>Precipitation, distribution – ICON vs COSMO</vt:lpstr>
      <vt:lpstr>Precipitation, InterQuartileRange – ICON vs COSMO</vt:lpstr>
      <vt:lpstr>Precipitation – potential explanations</vt:lpstr>
      <vt:lpstr>Precipitation – ICON experiments, 01-13 Jul 2024</vt:lpstr>
      <vt:lpstr>Precipitation – ICON experiments, 01-13 Jul 2024</vt:lpstr>
      <vt:lpstr>Precipitation – Rhine catchment case</vt:lpstr>
      <vt:lpstr>Precipitation – Sihl catchment case</vt:lpstr>
      <vt:lpstr>Excessive spread for precipitation – Summary</vt:lpstr>
      <vt:lpstr>Excessive spread for precipitation – Summary</vt:lpstr>
      <vt:lpstr>Experiments for lsppt = .false.</vt:lpstr>
      <vt:lpstr>PowerPoint-Präsentation</vt:lpstr>
      <vt:lpstr>Positive effects: spread of TOT_PREC</vt:lpstr>
      <vt:lpstr>Positive effects: bias of TOT_PREC</vt:lpstr>
      <vt:lpstr>Positive effects: STDE of TOT_PREC</vt:lpstr>
      <vt:lpstr>Positive effects: CLCT</vt:lpstr>
      <vt:lpstr>Negative effects: Decrease in spread</vt:lpstr>
      <vt:lpstr>Negative effects: Decrease in spread</vt:lpstr>
      <vt:lpstr>Negative effects: Decrease in RPSS</vt:lpstr>
      <vt:lpstr>Negative effects: Decrease in RPSS</vt:lpstr>
      <vt:lpstr>Negative effects: Increase in wind bias</vt:lpstr>
      <vt:lpstr>PowerPoint-Präsentation</vt:lpstr>
      <vt:lpstr>Positive effects: spread of TOT_PREC</vt:lpstr>
      <vt:lpstr>Positive effects: bias of TOT_PREC</vt:lpstr>
      <vt:lpstr>Positive effects: STDE of TOT_PREC</vt:lpstr>
      <vt:lpstr>Negative effects: Decrease in spread</vt:lpstr>
      <vt:lpstr>Negative effects: Decrease in spread</vt:lpstr>
      <vt:lpstr>Negative effects: Decrease in RPSS</vt:lpstr>
      <vt:lpstr>Negative effects: Decrease in RPSS</vt:lpstr>
      <vt:lpstr>Negative effects: Increase in wind bias</vt:lpstr>
      <vt:lpstr>Summary for lsppt = .false. experiments</vt:lpstr>
      <vt:lpstr>Decision (hopefully temporary …): Deactivate SPPT in ICON-CH2-EPS, but keep it in ICON-CH1-EPS</vt:lpstr>
      <vt:lpstr>PowerPoint-Präsentation</vt:lpstr>
    </vt:vector>
  </TitlesOfParts>
  <Company>MeteoSwiss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Arpagaus Marco</dc:creator>
  <cp:lastModifiedBy>Arpagaus Marco</cp:lastModifiedBy>
  <cp:revision>103</cp:revision>
  <cp:lastPrinted>2025-08-26T12:07:59Z</cp:lastPrinted>
  <dcterms:created xsi:type="dcterms:W3CDTF">2018-04-01T10:31:41Z</dcterms:created>
  <dcterms:modified xsi:type="dcterms:W3CDTF">2025-08-26T12:08:57Z</dcterms:modified>
</cp:coreProperties>
</file>