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  <p:sldMasterId id="2147483731" r:id="rId5"/>
  </p:sldMasterIdLst>
  <p:notesMasterIdLst>
    <p:notesMasterId r:id="rId30"/>
  </p:notesMasterIdLst>
  <p:handoutMasterIdLst>
    <p:handoutMasterId r:id="rId31"/>
  </p:handoutMasterIdLst>
  <p:sldIdLst>
    <p:sldId id="380" r:id="rId6"/>
    <p:sldId id="381" r:id="rId7"/>
    <p:sldId id="773" r:id="rId8"/>
    <p:sldId id="775" r:id="rId9"/>
    <p:sldId id="385" r:id="rId10"/>
    <p:sldId id="934" r:id="rId11"/>
    <p:sldId id="937" r:id="rId12"/>
    <p:sldId id="936" r:id="rId13"/>
    <p:sldId id="945" r:id="rId14"/>
    <p:sldId id="384" r:id="rId15"/>
    <p:sldId id="259" r:id="rId16"/>
    <p:sldId id="265" r:id="rId17"/>
    <p:sldId id="260" r:id="rId18"/>
    <p:sldId id="263" r:id="rId19"/>
    <p:sldId id="946" r:id="rId20"/>
    <p:sldId id="947" r:id="rId21"/>
    <p:sldId id="948" r:id="rId22"/>
    <p:sldId id="715" r:id="rId23"/>
    <p:sldId id="716" r:id="rId24"/>
    <p:sldId id="720" r:id="rId25"/>
    <p:sldId id="719" r:id="rId26"/>
    <p:sldId id="718" r:id="rId27"/>
    <p:sldId id="672" r:id="rId28"/>
    <p:sldId id="772" r:id="rId29"/>
  </p:sldIdLst>
  <p:sldSz cx="9144000" cy="5143500" type="screen16x9"/>
  <p:notesSz cx="7099300" cy="10234613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  <p15:guide id="4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9" userDrawn="1">
          <p15:clr>
            <a:srgbClr val="A4A3A4"/>
          </p15:clr>
        </p15:guide>
        <p15:guide id="2" pos="2311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6AA84F"/>
    <a:srgbClr val="640000"/>
    <a:srgbClr val="39B1DB"/>
    <a:srgbClr val="60B4B2"/>
    <a:srgbClr val="08CDE8"/>
    <a:srgbClr val="CDCDCD"/>
    <a:srgbClr val="F0494A"/>
    <a:srgbClr val="F3B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89694" autoAdjust="0"/>
  </p:normalViewPr>
  <p:slideViewPr>
    <p:cSldViewPr snapToGrid="0" showGuides="1">
      <p:cViewPr varScale="1">
        <p:scale>
          <a:sx n="108" d="100"/>
          <a:sy n="108" d="100"/>
        </p:scale>
        <p:origin x="686" y="72"/>
      </p:cViewPr>
      <p:guideLst>
        <p:guide orient="horz" pos="2160"/>
        <p:guide pos="2880"/>
        <p:guide orient="horz" pos="162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978" y="114"/>
      </p:cViewPr>
      <p:guideLst>
        <p:guide orient="horz" pos="3029"/>
        <p:guide pos="2311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5" tIns="47448" rIns="94895" bIns="474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8" y="1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5" tIns="47448" rIns="94895" bIns="474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3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5" tIns="47448" rIns="94895" bIns="474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8" y="9722883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5" tIns="47448" rIns="94895" bIns="474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5" tIns="47448" rIns="94895" bIns="474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1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5" tIns="47448" rIns="94895" bIns="474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6" y="4861443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5" tIns="47448" rIns="94895" bIns="474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3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5" tIns="47448" rIns="94895" bIns="474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3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95" tIns="47448" rIns="94895" bIns="474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F4D89-B7AC-4F0F-A202-B64049558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722313"/>
            <a:ext cx="6408737" cy="360521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F51D33-C3DD-4146-8A1B-5ABB0C0CB4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15ADA-C6FE-41F8-B977-61376FF9C990}"/>
              </a:ext>
            </a:extLst>
          </p:cNvPr>
          <p:cNvSpPr txBox="1"/>
          <p:nvPr/>
        </p:nvSpPr>
        <p:spPr>
          <a:xfrm>
            <a:off x="4158292" y="9137019"/>
            <a:ext cx="3179866" cy="480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895" tIns="47442" rIns="94895" bIns="47442" anchor="b" anchorCtr="0" compatLnSpc="1">
            <a:noAutofit/>
          </a:bodyPr>
          <a:lstStyle/>
          <a:p>
            <a:pPr algn="r" defTabSz="949056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1C473E-800A-4473-86C6-31FF04685DE1}" type="slidenum">
              <a:pPr algn="r" defTabSz="949056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de-CH" sz="1200">
              <a:solidFill>
                <a:srgbClr val="000000"/>
              </a:solidFill>
              <a:latin typeface="Time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F4D89-B7AC-4F0F-A202-B64049558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722313"/>
            <a:ext cx="6408737" cy="360521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F51D33-C3DD-4146-8A1B-5ABB0C0CB4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15ADA-C6FE-41F8-B977-61376FF9C990}"/>
              </a:ext>
            </a:extLst>
          </p:cNvPr>
          <p:cNvSpPr txBox="1"/>
          <p:nvPr/>
        </p:nvSpPr>
        <p:spPr>
          <a:xfrm>
            <a:off x="4158292" y="9137019"/>
            <a:ext cx="3179866" cy="480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895" tIns="47442" rIns="94895" bIns="47442" anchor="b" anchorCtr="0" compatLnSpc="1">
            <a:noAutofit/>
          </a:bodyPr>
          <a:lstStyle/>
          <a:p>
            <a:pPr algn="r" defTabSz="949056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1C473E-800A-4473-86C6-31FF04685DE1}" type="slidenum">
              <a:pPr algn="r" defTabSz="949056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de-CH" sz="1200">
              <a:solidFill>
                <a:srgbClr val="000000"/>
              </a:solidFill>
              <a:latin typeface="Times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1952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C28055-73B4-4B5D-ABD2-38063609E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722313"/>
            <a:ext cx="6408737" cy="360521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39D30B-5430-47FA-8E99-E63FDBEB9B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72F70-281F-4E7F-834D-BB6CCF2C6D02}"/>
              </a:ext>
            </a:extLst>
          </p:cNvPr>
          <p:cNvSpPr txBox="1"/>
          <p:nvPr/>
        </p:nvSpPr>
        <p:spPr>
          <a:xfrm>
            <a:off x="4158292" y="9137019"/>
            <a:ext cx="3179866" cy="480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895" tIns="47442" rIns="94895" bIns="47442" anchor="b" anchorCtr="0" compatLnSpc="1">
            <a:noAutofit/>
          </a:bodyPr>
          <a:lstStyle/>
          <a:p>
            <a:pPr algn="r" defTabSz="949056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4D294F-B124-4B82-9971-DB9F1278035D}" type="slidenum">
              <a:pPr algn="r" defTabSz="949056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de-CH" sz="1200">
              <a:solidFill>
                <a:srgbClr val="000000"/>
              </a:solidFill>
              <a:latin typeface="Times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9E60D8-2D5B-4F97-92D0-B8453C988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722313"/>
            <a:ext cx="6408737" cy="360521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A8EE63-0C04-4EFE-A185-8903C6DEDF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2A50F-FE8F-43D3-8D7B-584B82B88E70}"/>
              </a:ext>
            </a:extLst>
          </p:cNvPr>
          <p:cNvSpPr txBox="1"/>
          <p:nvPr/>
        </p:nvSpPr>
        <p:spPr>
          <a:xfrm>
            <a:off x="4158292" y="9137019"/>
            <a:ext cx="3179866" cy="480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895" tIns="47442" rIns="94895" bIns="47442" anchor="b" anchorCtr="0" compatLnSpc="1">
            <a:noAutofit/>
          </a:bodyPr>
          <a:lstStyle/>
          <a:p>
            <a:pPr algn="r" defTabSz="949056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E57B10-1BDD-4AA9-BB8F-5961DEEDBEDD}" type="slidenum">
              <a:pPr algn="r" defTabSz="949056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de-CH" sz="1200">
              <a:solidFill>
                <a:srgbClr val="000000"/>
              </a:solidFill>
              <a:latin typeface="Times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45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45E04AF-F65F-E74C-B5E1-0DB102AD052B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47452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623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1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Untertitel Arial, 22 Punkt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Präsentationstitel Arial, 52 Punkt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de-CH" sz="800" dirty="0"/>
              <a:t>Eidgenössisches Departement des Innern EDI</a:t>
            </a:r>
            <a:br>
              <a:rPr lang="de-CH" sz="800" dirty="0"/>
            </a:br>
            <a:r>
              <a:rPr lang="de-CH" sz="800" b="1" dirty="0"/>
              <a:t>Bundesamt für Meteorologie und Klimatologie </a:t>
            </a:r>
            <a:r>
              <a:rPr lang="de-CH" sz="800" b="1" dirty="0" err="1"/>
              <a:t>MeteoSchweiz</a:t>
            </a:r>
            <a:endParaRPr lang="de-CH" sz="80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1" name="Picture 37" descr="Logo_CMYK_po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22848" y="4785685"/>
            <a:ext cx="2057400" cy="273843"/>
          </a:xfrm>
        </p:spPr>
        <p:txBody>
          <a:bodyPr/>
          <a:lstStyle/>
          <a:p>
            <a:fld id="{FA8C5791-F564-4C60-ACD0-21930A8C4422}" type="datetime1">
              <a:rPr lang="de-CH" smtClean="0"/>
              <a:t>01.09.2025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97170-6B8B-847A-E351-3FDDD9DF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197690-C1C6-6281-1DB8-53564567F8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089" y="1383873"/>
            <a:ext cx="7434263" cy="3263503"/>
          </a:xfrm>
        </p:spPr>
        <p:txBody>
          <a:bodyPr lIns="0" tIns="0" rIns="0" bIns="0"/>
          <a:lstStyle/>
          <a:p>
            <a:pPr lvl="0"/>
            <a:r>
              <a:rPr lang="de-DE"/>
              <a:t>Mastertextformat ADF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4" name="Bild 8">
            <a:extLst>
              <a:ext uri="{FF2B5EF4-FFF2-40B4-BE49-F238E27FC236}">
                <a16:creationId xmlns:a16="http://schemas.microsoft.com/office/drawing/2014/main" id="{238A25BE-3181-4923-B97F-67781E8FD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D122F69F-EF6C-CFA6-DD35-356EC952827E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75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22848" y="4785685"/>
            <a:ext cx="2057400" cy="273843"/>
          </a:xfrm>
        </p:spPr>
        <p:txBody>
          <a:bodyPr/>
          <a:lstStyle/>
          <a:p>
            <a:fld id="{EE10CAC6-CA17-4357-84FF-60396EF7879B}" type="datetime1">
              <a:rPr lang="de-CH" smtClean="0"/>
              <a:t>01.09.2025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97170-6B8B-847A-E351-3FDDD9DF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197690-C1C6-6281-1DB8-53564567F8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089" y="1383873"/>
            <a:ext cx="7434263" cy="3263503"/>
          </a:xfrm>
        </p:spPr>
        <p:txBody>
          <a:bodyPr lIns="0" tIns="0" rIns="0" bIns="0"/>
          <a:lstStyle/>
          <a:p>
            <a:pPr lvl="0"/>
            <a:r>
              <a:rPr lang="de-DE"/>
              <a:t>Mastertextformat ADF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4" name="Bild 8">
            <a:extLst>
              <a:ext uri="{FF2B5EF4-FFF2-40B4-BE49-F238E27FC236}">
                <a16:creationId xmlns:a16="http://schemas.microsoft.com/office/drawing/2014/main" id="{238A25BE-3181-4923-B97F-67781E8FD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D122F69F-EF6C-CFA6-DD35-356EC952827E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7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2848" y="4785685"/>
            <a:ext cx="2057400" cy="273843"/>
          </a:xfrm>
        </p:spPr>
        <p:txBody>
          <a:bodyPr/>
          <a:lstStyle/>
          <a:p>
            <a:fld id="{6E9AA3A6-C58E-4930-A3C1-6754C08FB2A9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14E6BF-74AC-6DDD-5E51-3228D3248D1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81089" y="1390396"/>
            <a:ext cx="5052426" cy="2907001"/>
          </a:xfrm>
        </p:spPr>
        <p:txBody>
          <a:bodyPr lIns="0" tIns="0" rIns="0" bIns="0"/>
          <a:lstStyle>
            <a:lvl1pPr marL="0" indent="0">
              <a:buNone/>
              <a:defRPr sz="1799" baseline="0">
                <a:solidFill>
                  <a:schemeClr val="tx1"/>
                </a:solidFill>
              </a:defRPr>
            </a:lvl1pPr>
            <a:lvl2pPr marL="3427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3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8E900B-A219-1EA5-9044-F4A318FA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6E2367A9-A6A4-5572-FB07-D5B1656D1C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71E803E-BF42-A29C-4E7D-6A83234CEA66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44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2848" y="4785685"/>
            <a:ext cx="2057400" cy="273843"/>
          </a:xfrm>
        </p:spPr>
        <p:txBody>
          <a:bodyPr/>
          <a:lstStyle/>
          <a:p>
            <a:fld id="{958703BD-AC87-48C4-A92E-E25378A677D0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14E6BF-74AC-6DDD-5E51-3228D3248D1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81089" y="1390396"/>
            <a:ext cx="5052426" cy="2907001"/>
          </a:xfrm>
        </p:spPr>
        <p:txBody>
          <a:bodyPr lIns="0" tIns="0" rIns="0" bIns="0"/>
          <a:lstStyle>
            <a:lvl1pPr marL="0" indent="0">
              <a:buNone/>
              <a:defRPr sz="1799" baseline="0">
                <a:solidFill>
                  <a:schemeClr val="tx1"/>
                </a:solidFill>
              </a:defRPr>
            </a:lvl1pPr>
            <a:lvl2pPr marL="3427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3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8E900B-A219-1EA5-9044-F4A318FA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6E2367A9-A6A4-5572-FB07-D5B1656D1C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71E803E-BF42-A29C-4E7D-6A83234CEA66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36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22848" y="4785685"/>
            <a:ext cx="2057400" cy="273843"/>
          </a:xfrm>
        </p:spPr>
        <p:txBody>
          <a:bodyPr/>
          <a:lstStyle/>
          <a:p>
            <a:fld id="{AEB23595-DF93-4E42-946F-79C397D60970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2FA127-1D82-CBBD-20B2-9D5EA651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3CD3C2-36D9-D8FB-43EE-F245E68E4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1089" y="1393397"/>
            <a:ext cx="7434263" cy="32635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5690821A-C38D-5F99-D6F7-FFD526A34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1511412-2428-E70C-BBAA-A27E47F23E1E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27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CACB-2B64-4A47-9CA1-164F45EA69CB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2FA127-1D82-CBBD-20B2-9D5EA651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3CD3C2-36D9-D8FB-43EE-F245E68E4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1089" y="1393397"/>
            <a:ext cx="7434263" cy="32635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5690821A-C38D-5F99-D6F7-FFD526A34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8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22848" y="4785685"/>
            <a:ext cx="2057400" cy="273843"/>
          </a:xfrm>
        </p:spPr>
        <p:txBody>
          <a:bodyPr/>
          <a:lstStyle/>
          <a:p>
            <a:fld id="{2662C7F4-6337-4F88-9A1F-FCD3777D3C84}" type="datetime1">
              <a:rPr lang="de-CH" smtClean="0"/>
              <a:t>01.09.2025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3893E2-410A-8BCF-53BE-D7677E08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72B1FE-6CE5-7483-AF4C-7DD31490789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81088" y="1390235"/>
            <a:ext cx="3564484" cy="2907001"/>
          </a:xfrm>
        </p:spPr>
        <p:txBody>
          <a:bodyPr lIns="0" tIns="0" rIns="0" bIns="0"/>
          <a:lstStyle>
            <a:lvl1pPr marL="0" indent="0">
              <a:buNone/>
              <a:defRPr sz="1799" baseline="0">
                <a:solidFill>
                  <a:schemeClr val="tx1"/>
                </a:solidFill>
              </a:defRPr>
            </a:lvl1pPr>
            <a:lvl2pPr marL="3427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3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52A117-D324-DD19-A2C3-F5BAC37896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5322" y="1390235"/>
            <a:ext cx="3564484" cy="2907001"/>
          </a:xfrm>
        </p:spPr>
        <p:txBody>
          <a:bodyPr lIns="0" tIns="0" rIns="0" bIns="0"/>
          <a:lstStyle>
            <a:lvl1pPr marL="0" indent="0">
              <a:buNone/>
              <a:defRPr sz="1799" baseline="0">
                <a:solidFill>
                  <a:schemeClr val="tx1"/>
                </a:solidFill>
              </a:defRPr>
            </a:lvl1pPr>
            <a:lvl2pPr marL="3427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3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Bild 8">
            <a:extLst>
              <a:ext uri="{FF2B5EF4-FFF2-40B4-BE49-F238E27FC236}">
                <a16:creationId xmlns:a16="http://schemas.microsoft.com/office/drawing/2014/main" id="{9A7F6B3D-6141-33A2-2827-BEECBC5CA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9C804BDA-8F8A-74EE-EF9E-1E4D38C697FF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68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22848" y="4785685"/>
            <a:ext cx="2057400" cy="273843"/>
          </a:xfrm>
        </p:spPr>
        <p:txBody>
          <a:bodyPr/>
          <a:lstStyle/>
          <a:p>
            <a:fld id="{6544CFDE-90F1-4A8F-BF69-8E53FB6A6129}" type="datetime1">
              <a:rPr lang="de-CH" smtClean="0"/>
              <a:t>01.09.2025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3893E2-410A-8BCF-53BE-D7677E08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72B1FE-6CE5-7483-AF4C-7DD31490789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81088" y="1390235"/>
            <a:ext cx="3564484" cy="2907001"/>
          </a:xfrm>
        </p:spPr>
        <p:txBody>
          <a:bodyPr lIns="0" tIns="0" rIns="0" bIns="0"/>
          <a:lstStyle>
            <a:lvl1pPr marL="0" indent="0">
              <a:buNone/>
              <a:defRPr sz="1799" baseline="0">
                <a:solidFill>
                  <a:schemeClr val="tx1"/>
                </a:solidFill>
              </a:defRPr>
            </a:lvl1pPr>
            <a:lvl2pPr marL="3427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3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52A117-D324-DD19-A2C3-F5BAC37896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5322" y="1390235"/>
            <a:ext cx="3564484" cy="2907001"/>
          </a:xfrm>
        </p:spPr>
        <p:txBody>
          <a:bodyPr lIns="0" tIns="0" rIns="0" bIns="0"/>
          <a:lstStyle>
            <a:lvl1pPr marL="0" indent="0">
              <a:buNone/>
              <a:defRPr sz="1799" baseline="0">
                <a:solidFill>
                  <a:schemeClr val="tx1"/>
                </a:solidFill>
              </a:defRPr>
            </a:lvl1pPr>
            <a:lvl2pPr marL="3427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3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Bild 8">
            <a:extLst>
              <a:ext uri="{FF2B5EF4-FFF2-40B4-BE49-F238E27FC236}">
                <a16:creationId xmlns:a16="http://schemas.microsoft.com/office/drawing/2014/main" id="{9A7F6B3D-6141-33A2-2827-BEECBC5CA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9C804BDA-8F8A-74EE-EF9E-1E4D38C697FF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17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85685"/>
            <a:ext cx="2057400" cy="273843"/>
          </a:xfrm>
        </p:spPr>
        <p:txBody>
          <a:bodyPr/>
          <a:lstStyle/>
          <a:p>
            <a:fld id="{435F8D18-5056-47A3-8F25-7BA115F5FBC4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E35F2C8-97AF-CFCC-1160-5294514B78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1089" y="1388635"/>
            <a:ext cx="6796086" cy="279472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8447DC-457D-F21B-32F2-EEE7A6D7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3A24BDAB-BABC-0DAA-32BF-B48F588F7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6F20275-50ED-B0EC-F459-6B869A8F941F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66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85685"/>
            <a:ext cx="2057400" cy="273843"/>
          </a:xfrm>
        </p:spPr>
        <p:txBody>
          <a:bodyPr/>
          <a:lstStyle/>
          <a:p>
            <a:fld id="{A2A79709-075E-44E6-B268-1A3A2769A8D1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E35F2C8-97AF-CFCC-1160-5294514B78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1089" y="1388635"/>
            <a:ext cx="6796086" cy="279472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8447DC-457D-F21B-32F2-EEE7A6D7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3A24BDAB-BABC-0DAA-32BF-B48F588F7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6F20275-50ED-B0EC-F459-6B869A8F941F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8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100" b="0" i="0" u="none" strike="noStrike" kern="0" cap="none" spc="0" normalizeH="0" baseline="0" noProof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124465"/>
            <a:ext cx="6081933" cy="288530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Statement Arial normal 18. </a:t>
            </a:r>
            <a:r>
              <a:rPr lang="de-CH" dirty="0" err="1"/>
              <a:t>Feugiamet</a:t>
            </a:r>
            <a:r>
              <a:rPr lang="de-CH" dirty="0"/>
              <a:t> ad </a:t>
            </a:r>
            <a:r>
              <a:rPr lang="de-CH" dirty="0" err="1"/>
              <a:t>delisl</a:t>
            </a:r>
            <a:r>
              <a:rPr lang="de-CH" dirty="0"/>
              <a:t> in </a:t>
            </a:r>
            <a:r>
              <a:rPr lang="de-CH" dirty="0" err="1"/>
              <a:t>hent</a:t>
            </a:r>
            <a:r>
              <a:rPr lang="de-CH" dirty="0"/>
              <a:t> ad </a:t>
            </a:r>
            <a:r>
              <a:rPr lang="de-CH" dirty="0" err="1"/>
              <a:t>estion</a:t>
            </a:r>
            <a:r>
              <a:rPr lang="de-CH" dirty="0"/>
              <a:t> </a:t>
            </a:r>
            <a:r>
              <a:rPr lang="de-CH" dirty="0" err="1"/>
              <a:t>hent</a:t>
            </a:r>
            <a:r>
              <a:rPr lang="de-CH" dirty="0"/>
              <a:t> </a:t>
            </a:r>
            <a:r>
              <a:rPr lang="de-CH" dirty="0" err="1"/>
              <a:t>prat</a:t>
            </a:r>
            <a:r>
              <a:rPr lang="de-CH" dirty="0"/>
              <a:t> </a:t>
            </a:r>
            <a:r>
              <a:rPr lang="de-CH" dirty="0" err="1"/>
              <a:t>lortincilit</a:t>
            </a:r>
            <a:r>
              <a:rPr lang="de-CH" dirty="0"/>
              <a:t> </a:t>
            </a:r>
            <a:r>
              <a:rPr lang="de-CH" dirty="0" err="1"/>
              <a:t>utem</a:t>
            </a:r>
            <a:r>
              <a:rPr lang="de-CH" dirty="0"/>
              <a:t> </a:t>
            </a:r>
            <a:r>
              <a:rPr lang="de-CH" dirty="0" err="1"/>
              <a:t>doloreet</a:t>
            </a:r>
            <a:r>
              <a:rPr lang="de-CH" dirty="0"/>
              <a:t> </a:t>
            </a:r>
            <a:r>
              <a:rPr lang="de-CH" dirty="0" err="1"/>
              <a:t>alisis</a:t>
            </a:r>
            <a:r>
              <a:rPr lang="de-CH" dirty="0"/>
              <a:t> </a:t>
            </a:r>
            <a:r>
              <a:rPr lang="de-CH" dirty="0" err="1"/>
              <a:t>auguerc</a:t>
            </a:r>
            <a:r>
              <a:rPr lang="de-CH" dirty="0"/>
              <a:t> </a:t>
            </a:r>
            <a:r>
              <a:rPr lang="de-CH" dirty="0" err="1"/>
              <a:t>iliquatum</a:t>
            </a:r>
            <a:r>
              <a:rPr lang="de-CH" dirty="0"/>
              <a:t> </a:t>
            </a:r>
            <a:r>
              <a:rPr lang="de-CH" dirty="0" err="1"/>
              <a:t>euipsuscilis</a:t>
            </a:r>
            <a:r>
              <a:rPr lang="de-CH" dirty="0"/>
              <a:t> </a:t>
            </a:r>
            <a:r>
              <a:rPr lang="de-CH" dirty="0" err="1"/>
              <a:t>augue</a:t>
            </a:r>
            <a:r>
              <a:rPr lang="de-CH" dirty="0"/>
              <a:t> do </a:t>
            </a:r>
            <a:r>
              <a:rPr lang="de-CH" dirty="0" err="1"/>
              <a:t>consequipis</a:t>
            </a:r>
            <a:r>
              <a:rPr lang="de-CH" dirty="0"/>
              <a:t> </a:t>
            </a:r>
            <a:r>
              <a:rPr lang="de-CH" dirty="0" err="1"/>
              <a:t>nulputpat</a:t>
            </a:r>
            <a:r>
              <a:rPr lang="de-CH" dirty="0"/>
              <a:t> </a:t>
            </a:r>
            <a:r>
              <a:rPr lang="de-CH" dirty="0" err="1"/>
              <a:t>lum</a:t>
            </a:r>
            <a:r>
              <a:rPr lang="de-CH" dirty="0"/>
              <a:t> </a:t>
            </a:r>
            <a:r>
              <a:rPr lang="de-CH" dirty="0" err="1"/>
              <a:t>dolobore</a:t>
            </a:r>
            <a:r>
              <a:rPr lang="de-CH" dirty="0"/>
              <a:t> </a:t>
            </a:r>
            <a:r>
              <a:rPr lang="de-CH" dirty="0" err="1"/>
              <a:t>diodolorem</a:t>
            </a:r>
            <a:r>
              <a:rPr lang="de-CH" dirty="0"/>
              <a:t> </a:t>
            </a:r>
            <a:r>
              <a:rPr lang="de-CH" dirty="0" err="1"/>
              <a:t>nullam</a:t>
            </a:r>
            <a:r>
              <a:rPr lang="de-CH" dirty="0"/>
              <a:t>, </a:t>
            </a:r>
            <a:r>
              <a:rPr lang="de-CH" dirty="0" err="1"/>
              <a:t>susting</a:t>
            </a:r>
            <a:r>
              <a:rPr lang="de-CH" dirty="0"/>
              <a:t> </a:t>
            </a:r>
            <a:r>
              <a:rPr lang="de-CH" dirty="0" err="1"/>
              <a:t>eumsan</a:t>
            </a:r>
            <a:r>
              <a:rPr lang="de-CH" dirty="0"/>
              <a:t> </a:t>
            </a:r>
            <a:r>
              <a:rPr lang="de-CH" dirty="0" err="1"/>
              <a:t>veliquismod</a:t>
            </a:r>
            <a:r>
              <a:rPr lang="de-CH" dirty="0"/>
              <a:t> </a:t>
            </a:r>
            <a:r>
              <a:rPr lang="de-CH" dirty="0" err="1"/>
              <a:t>mincin</a:t>
            </a:r>
            <a:r>
              <a:rPr lang="de-CH" dirty="0"/>
              <a:t> </a:t>
            </a:r>
            <a:r>
              <a:rPr lang="de-CH" dirty="0" err="1"/>
              <a:t>ulluptat</a:t>
            </a:r>
            <a:r>
              <a:rPr lang="de-CH" dirty="0"/>
              <a:t>. </a:t>
            </a:r>
            <a:r>
              <a:rPr lang="de-CH" dirty="0" err="1"/>
              <a:t>Nulla</a:t>
            </a:r>
            <a:r>
              <a:rPr lang="de-CH" dirty="0"/>
              <a:t> </a:t>
            </a:r>
            <a:r>
              <a:rPr lang="de-CH" dirty="0" err="1"/>
              <a:t>commy</a:t>
            </a:r>
            <a:r>
              <a:rPr lang="de-CH" dirty="0"/>
              <a:t> </a:t>
            </a:r>
            <a:r>
              <a:rPr lang="de-CH" dirty="0" err="1"/>
              <a:t>niam</a:t>
            </a:r>
            <a:r>
              <a:rPr lang="de-CH" dirty="0"/>
              <a:t>, </a:t>
            </a:r>
            <a:r>
              <a:rPr lang="de-CH" dirty="0" err="1"/>
              <a:t>quismodit</a:t>
            </a:r>
            <a:r>
              <a:rPr lang="de-CH" dirty="0"/>
              <a:t> </a:t>
            </a:r>
            <a:r>
              <a:rPr lang="de-CH" dirty="0" err="1"/>
              <a:t>irilit</a:t>
            </a:r>
            <a:r>
              <a:rPr lang="de-CH" dirty="0"/>
              <a:t> </a:t>
            </a:r>
            <a:r>
              <a:rPr lang="de-CH" dirty="0" err="1"/>
              <a:t>incinim</a:t>
            </a:r>
            <a:r>
              <a:rPr lang="de-CH" dirty="0"/>
              <a:t> </a:t>
            </a:r>
            <a:r>
              <a:rPr lang="de-CH" dirty="0" err="1"/>
              <a:t>velisi</a:t>
            </a:r>
            <a:r>
              <a:rPr lang="de-CH" dirty="0"/>
              <a:t> </a:t>
            </a:r>
            <a:r>
              <a:rPr lang="de-CH" dirty="0" err="1"/>
              <a:t>exero</a:t>
            </a:r>
            <a:r>
              <a:rPr lang="de-CH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4591" y="1388634"/>
            <a:ext cx="4170760" cy="2858691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4" indent="0">
              <a:buNone/>
              <a:defRPr sz="1799"/>
            </a:lvl3pPr>
            <a:lvl4pPr marL="1028391" indent="0">
              <a:buNone/>
              <a:defRPr sz="1500"/>
            </a:lvl4pPr>
            <a:lvl5pPr marL="1371189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041" y="1394588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7" indent="0">
              <a:buNone/>
              <a:defRPr sz="1050"/>
            </a:lvl2pPr>
            <a:lvl3pPr marL="685594" indent="0">
              <a:buNone/>
              <a:defRPr sz="900"/>
            </a:lvl3pPr>
            <a:lvl4pPr marL="1028391" indent="0">
              <a:buNone/>
              <a:defRPr sz="750"/>
            </a:lvl4pPr>
            <a:lvl5pPr marL="1371189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85685"/>
            <a:ext cx="2057400" cy="273843"/>
          </a:xfrm>
        </p:spPr>
        <p:txBody>
          <a:bodyPr/>
          <a:lstStyle/>
          <a:p>
            <a:fld id="{0A65E18D-7155-47FE-A24C-8068ADA3A08C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C70312E-10CF-1967-13BA-DF7A5F15103B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5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4591" y="1388634"/>
            <a:ext cx="4170760" cy="2858691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4" indent="0">
              <a:buNone/>
              <a:defRPr sz="1799"/>
            </a:lvl3pPr>
            <a:lvl4pPr marL="1028391" indent="0">
              <a:buNone/>
              <a:defRPr sz="1500"/>
            </a:lvl4pPr>
            <a:lvl5pPr marL="1371189" indent="0">
              <a:buNone/>
              <a:defRPr sz="1500"/>
            </a:lvl5pPr>
            <a:lvl6pPr marL="1713986" indent="0">
              <a:buNone/>
              <a:defRPr sz="1500"/>
            </a:lvl6pPr>
            <a:lvl7pPr marL="2056783" indent="0">
              <a:buNone/>
              <a:defRPr sz="1500"/>
            </a:lvl7pPr>
            <a:lvl8pPr marL="2399580" indent="0">
              <a:buNone/>
              <a:defRPr sz="1500"/>
            </a:lvl8pPr>
            <a:lvl9pPr marL="2742377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041" y="1394588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7" indent="0">
              <a:buNone/>
              <a:defRPr sz="1050"/>
            </a:lvl2pPr>
            <a:lvl3pPr marL="685594" indent="0">
              <a:buNone/>
              <a:defRPr sz="900"/>
            </a:lvl3pPr>
            <a:lvl4pPr marL="1028391" indent="0">
              <a:buNone/>
              <a:defRPr sz="750"/>
            </a:lvl4pPr>
            <a:lvl5pPr marL="1371189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85685"/>
            <a:ext cx="2057400" cy="273843"/>
          </a:xfrm>
        </p:spPr>
        <p:txBody>
          <a:bodyPr/>
          <a:lstStyle/>
          <a:p>
            <a:fld id="{A0DA4EAD-6825-4C9A-8E34-9F8F6CCA0D7F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56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79337"/>
            <a:ext cx="2057400" cy="273843"/>
          </a:xfrm>
        </p:spPr>
        <p:txBody>
          <a:bodyPr/>
          <a:lstStyle/>
          <a:p>
            <a:fld id="{7992B29A-0109-43FC-8520-CB93FA33A681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5" y="4779337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94730" y="4779337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FDE88454-2D30-37DD-548F-FA0F7B27EF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47335788"/>
              </p:ext>
            </p:extLst>
          </p:nvPr>
        </p:nvGraphicFramePr>
        <p:xfrm>
          <a:off x="1081089" y="1307081"/>
          <a:ext cx="6371673" cy="309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944">
                <a:tc>
                  <a:txBody>
                    <a:bodyPr/>
                    <a:lstStyle/>
                    <a:p>
                      <a:r>
                        <a:rPr lang="de-CH" sz="1400" b="1">
                          <a:solidFill>
                            <a:srgbClr val="000000"/>
                          </a:solidFill>
                        </a:rPr>
                        <a:t>Publikationstitel</a:t>
                      </a:r>
                      <a:r>
                        <a:rPr lang="de-CH" sz="1400" b="1" baseline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de-CH" sz="1400" b="1">
                        <a:solidFill>
                          <a:srgbClr val="000000"/>
                        </a:solidFill>
                      </a:endParaRP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solidFill>
                            <a:srgbClr val="000000"/>
                          </a:solidFill>
                        </a:rPr>
                        <a:t>Beurteilung</a:t>
                      </a:r>
                      <a:r>
                        <a:rPr lang="de-CH" sz="1400" baseline="0">
                          <a:solidFill>
                            <a:srgbClr val="000000"/>
                          </a:solidFill>
                        </a:rPr>
                        <a:t> / Kommentar / Veränderung</a:t>
                      </a:r>
                      <a:endParaRPr lang="de-CH" sz="1400">
                        <a:solidFill>
                          <a:srgbClr val="000000"/>
                        </a:solidFill>
                      </a:endParaRP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82">
                <a:tc>
                  <a:txBody>
                    <a:bodyPr/>
                    <a:lstStyle/>
                    <a:p>
                      <a:r>
                        <a:rPr lang="de-CH" sz="1300"/>
                        <a:t>Typische</a:t>
                      </a:r>
                      <a:r>
                        <a:rPr lang="de-CH" sz="1300" baseline="0"/>
                        <a:t> </a:t>
                      </a:r>
                      <a:r>
                        <a:rPr lang="de-CH" sz="1300" baseline="0">
                          <a:solidFill>
                            <a:schemeClr val="dk1"/>
                          </a:solidFill>
                        </a:rPr>
                        <a:t>Wetterlagen</a:t>
                      </a:r>
                      <a:r>
                        <a:rPr lang="de-CH" sz="1300" baseline="0"/>
                        <a:t> […]</a:t>
                      </a:r>
                      <a:endParaRPr lang="de-CH" sz="1300"/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In</a:t>
                      </a:r>
                      <a:r>
                        <a:rPr lang="de-CH" sz="1300" baseline="0"/>
                        <a:t> Überarbeitung (Design + Inhalt) für Landesmuseum; iPad-Version, evtl. Video</a:t>
                      </a:r>
                      <a:endParaRPr lang="de-CH" sz="1300"/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300">
                <a:tc>
                  <a:txBody>
                    <a:bodyPr/>
                    <a:lstStyle/>
                    <a:p>
                      <a:r>
                        <a:rPr lang="de-CH" sz="1300"/>
                        <a:t>Wissenschaftliche</a:t>
                      </a:r>
                      <a:r>
                        <a:rPr lang="de-CH" sz="1300" baseline="0"/>
                        <a:t> Berichte, Klimaberichte, Klimabulletin, Broschüren INZ, Produkte-</a:t>
                      </a:r>
                      <a:r>
                        <a:rPr lang="de-CH" sz="1300" baseline="0" err="1"/>
                        <a:t>Factsheets</a:t>
                      </a:r>
                      <a:r>
                        <a:rPr lang="de-CH" sz="1300" baseline="0"/>
                        <a:t>, </a:t>
                      </a:r>
                      <a:endParaRPr lang="de-CH" sz="1300"/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Vorlagen in Erarbeitung</a:t>
                      </a: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24">
                <a:tc>
                  <a:txBody>
                    <a:bodyPr/>
                    <a:lstStyle/>
                    <a:p>
                      <a:r>
                        <a:rPr lang="de-CH" sz="1300"/>
                        <a:t>Flugwetterinformationen</a:t>
                      </a: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aseline="0"/>
                        <a:t>Neues Design – Erledigt</a:t>
                      </a: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124">
                <a:tc>
                  <a:txBody>
                    <a:bodyPr/>
                    <a:lstStyle/>
                    <a:p>
                      <a:r>
                        <a:rPr lang="de-CH" sz="1300"/>
                        <a:t>Vorlagen</a:t>
                      </a:r>
                      <a:r>
                        <a:rPr lang="de-CH" sz="1300" baseline="0"/>
                        <a:t> </a:t>
                      </a:r>
                      <a:r>
                        <a:rPr lang="de-CH" sz="1300" baseline="0" err="1"/>
                        <a:t>Factsheets</a:t>
                      </a:r>
                      <a:r>
                        <a:rPr lang="de-CH" sz="1300" baseline="0"/>
                        <a:t> S/L</a:t>
                      </a:r>
                      <a:endParaRPr lang="de-CH" sz="1300"/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aseline="0"/>
                        <a:t>Neues Design – Erledigt </a:t>
                      </a: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557">
                <a:tc>
                  <a:txBody>
                    <a:bodyPr/>
                    <a:lstStyle/>
                    <a:p>
                      <a:r>
                        <a:rPr lang="de-CH" sz="1300"/>
                        <a:t>Klimafaltblatt Tag für Tag</a:t>
                      </a: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Neues Design</a:t>
                      </a:r>
                      <a:r>
                        <a:rPr lang="de-CH" sz="1300" baseline="0"/>
                        <a:t> – Erledigt </a:t>
                      </a:r>
                      <a:endParaRPr lang="de-CH" sz="1300"/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124">
                <a:tc>
                  <a:txBody>
                    <a:bodyPr/>
                    <a:lstStyle/>
                    <a:p>
                      <a:r>
                        <a:rPr lang="de-CH" sz="1300"/>
                        <a:t>Jahresbericht, Imagebroschüren</a:t>
                      </a: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Gelöscht</a:t>
                      </a:r>
                      <a:r>
                        <a:rPr lang="de-CH" sz="1300" baseline="0"/>
                        <a:t> </a:t>
                      </a:r>
                      <a:endParaRPr lang="de-CH" sz="1300"/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003D03F9-FBDE-6275-2232-F211F5B6F94D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71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85685"/>
            <a:ext cx="2057400" cy="273843"/>
          </a:xfrm>
        </p:spPr>
        <p:txBody>
          <a:bodyPr/>
          <a:lstStyle/>
          <a:p>
            <a:fld id="{24CB31AD-C7F0-4AE8-9586-73D20FE18D5E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80C68-A03D-14E1-DA41-A04FFB0D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B918451D-CC78-5BEF-C4C9-D07CAE749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FDE88454-2D30-37DD-548F-FA0F7B27EFC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64366295"/>
              </p:ext>
            </p:extLst>
          </p:nvPr>
        </p:nvGraphicFramePr>
        <p:xfrm>
          <a:off x="1081089" y="1307081"/>
          <a:ext cx="6371673" cy="3095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944">
                <a:tc>
                  <a:txBody>
                    <a:bodyPr/>
                    <a:lstStyle/>
                    <a:p>
                      <a:r>
                        <a:rPr lang="de-CH" sz="1400" b="1">
                          <a:solidFill>
                            <a:srgbClr val="000000"/>
                          </a:solidFill>
                        </a:rPr>
                        <a:t>Publikationstitel</a:t>
                      </a:r>
                      <a:r>
                        <a:rPr lang="de-CH" sz="1400" b="1" baseline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de-CH" sz="1400" b="1">
                        <a:solidFill>
                          <a:srgbClr val="000000"/>
                        </a:solidFill>
                      </a:endParaRP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solidFill>
                            <a:srgbClr val="000000"/>
                          </a:solidFill>
                        </a:rPr>
                        <a:t>Beurteilung</a:t>
                      </a:r>
                      <a:r>
                        <a:rPr lang="de-CH" sz="1400" baseline="0">
                          <a:solidFill>
                            <a:srgbClr val="000000"/>
                          </a:solidFill>
                        </a:rPr>
                        <a:t> / Kommentar / Veränderung</a:t>
                      </a:r>
                      <a:endParaRPr lang="de-CH" sz="1400">
                        <a:solidFill>
                          <a:srgbClr val="000000"/>
                        </a:solidFill>
                      </a:endParaRP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82">
                <a:tc>
                  <a:txBody>
                    <a:bodyPr/>
                    <a:lstStyle/>
                    <a:p>
                      <a:r>
                        <a:rPr lang="de-CH" sz="1300"/>
                        <a:t>Typische</a:t>
                      </a:r>
                      <a:r>
                        <a:rPr lang="de-CH" sz="1300" baseline="0"/>
                        <a:t> </a:t>
                      </a:r>
                      <a:r>
                        <a:rPr lang="de-CH" sz="1300" baseline="0">
                          <a:solidFill>
                            <a:schemeClr val="dk1"/>
                          </a:solidFill>
                        </a:rPr>
                        <a:t>Wetterlagen</a:t>
                      </a:r>
                      <a:r>
                        <a:rPr lang="de-CH" sz="1300" baseline="0"/>
                        <a:t> […]</a:t>
                      </a:r>
                      <a:endParaRPr lang="de-CH" sz="1300"/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In</a:t>
                      </a:r>
                      <a:r>
                        <a:rPr lang="de-CH" sz="1300" baseline="0"/>
                        <a:t> Überarbeitung (Design + Inhalt) für Landesmuseum; iPad-Version, evtl. Video</a:t>
                      </a:r>
                      <a:endParaRPr lang="de-CH" sz="1300"/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300">
                <a:tc>
                  <a:txBody>
                    <a:bodyPr/>
                    <a:lstStyle/>
                    <a:p>
                      <a:r>
                        <a:rPr lang="de-CH" sz="1300"/>
                        <a:t>Wissenschaftliche</a:t>
                      </a:r>
                      <a:r>
                        <a:rPr lang="de-CH" sz="1300" baseline="0"/>
                        <a:t> Berichte, Klimaberichte, Klimabulletin, Broschüren INZ, Produkte-</a:t>
                      </a:r>
                      <a:r>
                        <a:rPr lang="de-CH" sz="1300" baseline="0" err="1"/>
                        <a:t>Factsheets</a:t>
                      </a:r>
                      <a:r>
                        <a:rPr lang="de-CH" sz="1300" baseline="0"/>
                        <a:t>, </a:t>
                      </a:r>
                      <a:endParaRPr lang="de-CH" sz="1300"/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Vorlagen in Erarbeitung</a:t>
                      </a: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24">
                <a:tc>
                  <a:txBody>
                    <a:bodyPr/>
                    <a:lstStyle/>
                    <a:p>
                      <a:r>
                        <a:rPr lang="de-CH" sz="1300"/>
                        <a:t>Flugwetterinformationen</a:t>
                      </a: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aseline="0"/>
                        <a:t>Neues Design – Erledigt</a:t>
                      </a: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124">
                <a:tc>
                  <a:txBody>
                    <a:bodyPr/>
                    <a:lstStyle/>
                    <a:p>
                      <a:r>
                        <a:rPr lang="de-CH" sz="1300"/>
                        <a:t>Vorlagen</a:t>
                      </a:r>
                      <a:r>
                        <a:rPr lang="de-CH" sz="1300" baseline="0"/>
                        <a:t> </a:t>
                      </a:r>
                      <a:r>
                        <a:rPr lang="de-CH" sz="1300" baseline="0" err="1"/>
                        <a:t>Factsheets</a:t>
                      </a:r>
                      <a:r>
                        <a:rPr lang="de-CH" sz="1300" baseline="0"/>
                        <a:t> S/L</a:t>
                      </a:r>
                      <a:endParaRPr lang="de-CH" sz="1300"/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 baseline="0"/>
                        <a:t>Neues Design – Erledigt </a:t>
                      </a: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557">
                <a:tc>
                  <a:txBody>
                    <a:bodyPr/>
                    <a:lstStyle/>
                    <a:p>
                      <a:r>
                        <a:rPr lang="de-CH" sz="1300"/>
                        <a:t>Klimafaltblatt Tag für Tag</a:t>
                      </a: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Neues Design</a:t>
                      </a:r>
                      <a:r>
                        <a:rPr lang="de-CH" sz="1300" baseline="0"/>
                        <a:t> – Erledigt </a:t>
                      </a:r>
                      <a:endParaRPr lang="de-CH" sz="1300"/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124">
                <a:tc>
                  <a:txBody>
                    <a:bodyPr/>
                    <a:lstStyle/>
                    <a:p>
                      <a:r>
                        <a:rPr lang="de-CH" sz="1300"/>
                        <a:t>Jahresbericht, Imagebroschüren</a:t>
                      </a:r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300"/>
                        <a:t>Gelöscht</a:t>
                      </a:r>
                      <a:r>
                        <a:rPr lang="de-CH" sz="1300" baseline="0"/>
                        <a:t> </a:t>
                      </a:r>
                      <a:endParaRPr lang="de-CH" sz="1300"/>
                    </a:p>
                  </a:txBody>
                  <a:tcPr marL="82089" marR="82089" marT="41032" marB="410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003D03F9-FBDE-6275-2232-F211F5B6F94D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39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E5BEB0CA-906F-409F-1B54-843D02C2E60D}"/>
              </a:ext>
            </a:extLst>
          </p:cNvPr>
          <p:cNvSpPr/>
          <p:nvPr userDrawn="1"/>
        </p:nvSpPr>
        <p:spPr bwMode="auto">
          <a:xfrm>
            <a:off x="-4763" y="0"/>
            <a:ext cx="9144000" cy="5143500"/>
          </a:xfrm>
          <a:prstGeom prst="rect">
            <a:avLst/>
          </a:prstGeom>
          <a:solidFill>
            <a:srgbClr val="7D6E5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126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009" y="1383873"/>
            <a:ext cx="6895196" cy="2753298"/>
          </a:xfrm>
        </p:spPr>
        <p:txBody>
          <a:bodyPr lIns="0" tIns="0" rIns="0" bIns="0"/>
          <a:lstStyle>
            <a:lvl1pPr marL="0" indent="0" algn="l">
              <a:buNone/>
              <a:defRPr sz="1799">
                <a:solidFill>
                  <a:schemeClr val="bg1"/>
                </a:solidFill>
              </a:defRPr>
            </a:lvl1pPr>
            <a:lvl2pPr marL="342797" indent="0" algn="ctr">
              <a:buNone/>
              <a:defRPr sz="1500"/>
            </a:lvl2pPr>
            <a:lvl3pPr marL="685594" indent="0" algn="ctr">
              <a:buNone/>
              <a:defRPr sz="1350"/>
            </a:lvl3pPr>
            <a:lvl4pPr marL="1028391" indent="0" algn="ctr">
              <a:buNone/>
              <a:defRPr sz="1200"/>
            </a:lvl4pPr>
            <a:lvl5pPr marL="1371189" indent="0" algn="ctr">
              <a:buNone/>
              <a:defRPr sz="1200"/>
            </a:lvl5pPr>
            <a:lvl6pPr marL="1713986" indent="0" algn="ctr">
              <a:buNone/>
              <a:defRPr sz="1200"/>
            </a:lvl6pPr>
            <a:lvl7pPr marL="2056783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7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0794-1BD9-4AA9-A15E-F9E42AD3F4B1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dirty="0"/>
              <a:t>Zürich, 16.04.2025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54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85685"/>
            <a:ext cx="2057400" cy="273843"/>
          </a:xfrm>
        </p:spPr>
        <p:txBody>
          <a:bodyPr/>
          <a:lstStyle/>
          <a:p>
            <a:fld id="{F6F5A033-990C-4563-863A-FA87DB29F4AB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pic>
        <p:nvPicPr>
          <p:cNvPr id="19" name="Bild 6">
            <a:extLst>
              <a:ext uri="{FF2B5EF4-FFF2-40B4-BE49-F238E27FC236}">
                <a16:creationId xmlns:a16="http://schemas.microsoft.com/office/drawing/2014/main" id="{893BF373-E10F-AD8E-5FAF-925CFDB10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79" y="529849"/>
            <a:ext cx="4013200" cy="609412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EEB0317E-DB6A-835D-1A8A-86A1BF8E0697}"/>
              </a:ext>
            </a:extLst>
          </p:cNvPr>
          <p:cNvSpPr/>
          <p:nvPr userDrawn="1"/>
        </p:nvSpPr>
        <p:spPr>
          <a:xfrm>
            <a:off x="1078706" y="1583511"/>
            <a:ext cx="3441290" cy="12307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BFAF226-128B-E78B-13FE-C7DC714BD092}"/>
              </a:ext>
            </a:extLst>
          </p:cNvPr>
          <p:cNvSpPr/>
          <p:nvPr userDrawn="1"/>
        </p:nvSpPr>
        <p:spPr>
          <a:xfrm>
            <a:off x="1085417" y="3167022"/>
            <a:ext cx="2284015" cy="92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6187216-DEAC-F5FA-68CB-BA2261CBFE36}"/>
              </a:ext>
            </a:extLst>
          </p:cNvPr>
          <p:cNvSpPr/>
          <p:nvPr userDrawn="1"/>
        </p:nvSpPr>
        <p:spPr>
          <a:xfrm>
            <a:off x="3815318" y="3167022"/>
            <a:ext cx="2005422" cy="92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A9786B3-82E8-AF3F-6DF7-DA34AEF004F9}"/>
              </a:ext>
            </a:extLst>
          </p:cNvPr>
          <p:cNvSpPr/>
          <p:nvPr userDrawn="1"/>
        </p:nvSpPr>
        <p:spPr>
          <a:xfrm>
            <a:off x="6285468" y="3167022"/>
            <a:ext cx="2102930" cy="92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4FAB3CA-F284-7462-AB5A-6D6B7C32E51E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353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22848" y="4785685"/>
            <a:ext cx="2057400" cy="273843"/>
          </a:xfrm>
        </p:spPr>
        <p:txBody>
          <a:bodyPr/>
          <a:lstStyle/>
          <a:p>
            <a:fld id="{183E3412-8722-4133-A2E2-BCE7B922AA88}" type="datetime1">
              <a:rPr lang="de-CH" smtClean="0"/>
              <a:t>01.09.2025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4395" y="4785685"/>
            <a:ext cx="2787491" cy="273843"/>
          </a:xfrm>
        </p:spPr>
        <p:txBody>
          <a:bodyPr/>
          <a:lstStyle/>
          <a:p>
            <a:r>
              <a:rPr lang="de-DE" dirty="0"/>
              <a:t>Zürich, 16.04.2025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94730" y="4785685"/>
            <a:ext cx="539750" cy="273843"/>
          </a:xfrm>
        </p:spPr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pic>
        <p:nvPicPr>
          <p:cNvPr id="19" name="Bild 6">
            <a:extLst>
              <a:ext uri="{FF2B5EF4-FFF2-40B4-BE49-F238E27FC236}">
                <a16:creationId xmlns:a16="http://schemas.microsoft.com/office/drawing/2014/main" id="{893BF373-E10F-AD8E-5FAF-925CFDB10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79" y="529849"/>
            <a:ext cx="4013200" cy="609412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EEB0317E-DB6A-835D-1A8A-86A1BF8E0697}"/>
              </a:ext>
            </a:extLst>
          </p:cNvPr>
          <p:cNvSpPr/>
          <p:nvPr userDrawn="1"/>
        </p:nvSpPr>
        <p:spPr>
          <a:xfrm>
            <a:off x="1078706" y="1583511"/>
            <a:ext cx="3441290" cy="12307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BFAF226-128B-E78B-13FE-C7DC714BD092}"/>
              </a:ext>
            </a:extLst>
          </p:cNvPr>
          <p:cNvSpPr/>
          <p:nvPr userDrawn="1"/>
        </p:nvSpPr>
        <p:spPr>
          <a:xfrm>
            <a:off x="1085417" y="3167022"/>
            <a:ext cx="2284015" cy="92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6187216-DEAC-F5FA-68CB-BA2261CBFE36}"/>
              </a:ext>
            </a:extLst>
          </p:cNvPr>
          <p:cNvSpPr/>
          <p:nvPr userDrawn="1"/>
        </p:nvSpPr>
        <p:spPr>
          <a:xfrm>
            <a:off x="3815318" y="3167022"/>
            <a:ext cx="2005422" cy="92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200" baseline="0" dirty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200" baseline="0" dirty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200" baseline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aseline="0" dirty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200" baseline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A9786B3-82E8-AF3F-6DF7-DA34AEF004F9}"/>
              </a:ext>
            </a:extLst>
          </p:cNvPr>
          <p:cNvSpPr/>
          <p:nvPr userDrawn="1"/>
        </p:nvSpPr>
        <p:spPr>
          <a:xfrm>
            <a:off x="6285468" y="3167022"/>
            <a:ext cx="2102930" cy="92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baseline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aseline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200" baseline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8" name="Bild 16">
            <a:extLst>
              <a:ext uri="{FF2B5EF4-FFF2-40B4-BE49-F238E27FC236}">
                <a16:creationId xmlns:a16="http://schemas.microsoft.com/office/drawing/2014/main" id="{21C2E1E4-5896-938E-3548-8A789D3CB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49058" y="4119410"/>
            <a:ext cx="9045884" cy="102409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34FAB3CA-F284-7462-AB5A-6D6B7C32E51E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130643"/>
            <a:ext cx="7527926" cy="3243649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</a:defRPr>
            </a:lvl2pPr>
            <a:lvl3pPr>
              <a:buClrTx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de-CH" dirty="0"/>
              <a:t>Grundschrift mit Aufzählung, Arial normal, 16 Punkt</a:t>
            </a:r>
          </a:p>
          <a:p>
            <a:pPr lvl="1"/>
            <a:r>
              <a:rPr lang="de-CH" dirty="0"/>
              <a:t>Ebene zwei, 16 Punkt</a:t>
            </a:r>
          </a:p>
          <a:p>
            <a:pPr lvl="2"/>
            <a:endParaRPr lang="de-CH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/>
              <a:t>Titel, Arial, normal, 32 Punkt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 bwMode="auto">
          <a:xfrm>
            <a:off x="1237323" y="4644268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1331102" y="455776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1124042" y="462648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MeteoSvizzera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Via ai Monti 146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CH-6605 Locarno-Monti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92 22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www.meteosvizzera.ch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7bis,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av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. de la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rgbClr val="000000"/>
                </a:solidFill>
                <a:latin typeface="Arial" charset="0"/>
              </a:rPr>
              <a:t>MétéoSuisse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de-DE" sz="1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CH-1530 Payerne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21726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 err="1">
                <a:solidFill>
                  <a:srgbClr val="000000"/>
                </a:solidFill>
                <a:latin typeface="Arial" charset="0"/>
              </a:rPr>
              <a:t>MeteoSchweiz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Operation Center 1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CH-8058 Zürich-Flughafen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</a:rPr>
              <a:t>T +41 58 460 91 11 www.meteoschweiz.ch</a:t>
            </a: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1237323" y="4644268"/>
            <a:ext cx="1274102" cy="261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1331102" y="455776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1124042" y="4626489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02362" y="4668818"/>
            <a:ext cx="1156246" cy="144016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911188" y="362579"/>
            <a:ext cx="2011958" cy="523875"/>
            <a:chOff x="911188" y="362579"/>
            <a:chExt cx="2011958" cy="523875"/>
          </a:xfrm>
        </p:grpSpPr>
        <p:pic>
          <p:nvPicPr>
            <p:cNvPr id="17" name="Picture 37" descr="Logo_CMYK_po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071" y="378454"/>
              <a:ext cx="19970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18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DC1D-BC96-4B64-B242-B2149AD63299}" type="datetime1">
              <a:rPr lang="de-CH" smtClean="0"/>
              <a:t>01.09.2025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© COSMO GM, Basel, 01.09.25, Yapparova et al.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278F-EB32-9049-808B-99841320EF9D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B97170-6B8B-847A-E351-3FDDD9DF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197690-C1C6-6281-1DB8-53564567F8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089" y="1383873"/>
            <a:ext cx="7434263" cy="3263503"/>
          </a:xfrm>
        </p:spPr>
        <p:txBody>
          <a:bodyPr lIns="0" tIns="0" rIns="0" bIns="0"/>
          <a:lstStyle/>
          <a:p>
            <a:pPr lvl="0"/>
            <a:r>
              <a:rPr lang="de-DE" dirty="0"/>
              <a:t>Mastertextformat ADF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14" name="Bild 8">
            <a:extLst>
              <a:ext uri="{FF2B5EF4-FFF2-40B4-BE49-F238E27FC236}">
                <a16:creationId xmlns:a16="http://schemas.microsoft.com/office/drawing/2014/main" id="{238A25BE-3181-4923-B97F-67781E8FD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D122F69F-EF6C-CFA6-DD35-356EC952827E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7" name="Bild 64">
            <a:extLst>
              <a:ext uri="{FF2B5EF4-FFF2-40B4-BE49-F238E27FC236}">
                <a16:creationId xmlns:a16="http://schemas.microsoft.com/office/drawing/2014/main" id="{84EF030A-C693-C885-5F10-C1CC8218FA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706" y="4687770"/>
            <a:ext cx="949196" cy="14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2FA127-1D82-CBBD-20B2-9D5EA651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89" y="470331"/>
            <a:ext cx="7434263" cy="6298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3CD3C2-36D9-D8FB-43EE-F245E68E4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1089" y="1393397"/>
            <a:ext cx="7434263" cy="32635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12" name="Bild 8">
            <a:extLst>
              <a:ext uri="{FF2B5EF4-FFF2-40B4-BE49-F238E27FC236}">
                <a16:creationId xmlns:a16="http://schemas.microsoft.com/office/drawing/2014/main" id="{5690821A-C38D-5F99-D6F7-FFD526A34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902" y="533265"/>
            <a:ext cx="241300" cy="24122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1511412-2428-E70C-BBAA-A27E47F23E1E}"/>
              </a:ext>
            </a:extLst>
          </p:cNvPr>
          <p:cNvSpPr/>
          <p:nvPr userDrawn="1"/>
        </p:nvSpPr>
        <p:spPr bwMode="auto">
          <a:xfrm>
            <a:off x="1010992" y="4594625"/>
            <a:ext cx="1149440" cy="3124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1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" descr="Wappen">
            <a:extLst>
              <a:ext uri="{FF2B5EF4-FFF2-40B4-BE49-F238E27FC236}">
                <a16:creationId xmlns:a16="http://schemas.microsoft.com/office/drawing/2014/main" id="{4D971482-64A0-43D4-8F4D-A9C0C73373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6831" y="374455"/>
            <a:ext cx="292095" cy="33019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75299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6069" y="1590446"/>
            <a:ext cx="6691399" cy="130824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499" b="1" i="0" baseline="0"/>
            </a:lvl1pPr>
          </a:lstStyle>
          <a:p>
            <a:r>
              <a:rPr lang="de-DE"/>
              <a:t>Mastertitelformat bearbeiten</a:t>
            </a:r>
            <a:br>
              <a:rPr lang="de-DE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535" y="3219400"/>
            <a:ext cx="6691399" cy="1241822"/>
          </a:xfrm>
        </p:spPr>
        <p:txBody>
          <a:bodyPr lIns="0" tIns="0" rIns="0" bIns="0"/>
          <a:lstStyle>
            <a:lvl1pPr marL="0" indent="0" algn="l">
              <a:buNone/>
              <a:defRPr sz="1799"/>
            </a:lvl1pPr>
            <a:lvl2pPr marL="342797" indent="0" algn="ctr">
              <a:buNone/>
              <a:defRPr sz="1500"/>
            </a:lvl2pPr>
            <a:lvl3pPr marL="685594" indent="0" algn="ctr">
              <a:buNone/>
              <a:defRPr sz="1350"/>
            </a:lvl3pPr>
            <a:lvl4pPr marL="1028391" indent="0" algn="ctr">
              <a:buNone/>
              <a:defRPr sz="1200"/>
            </a:lvl4pPr>
            <a:lvl5pPr marL="1371189" indent="0" algn="ctr">
              <a:buNone/>
              <a:defRPr sz="1200"/>
            </a:lvl5pPr>
            <a:lvl6pPr marL="1713986" indent="0" algn="ctr">
              <a:buNone/>
              <a:defRPr sz="1200"/>
            </a:lvl6pPr>
            <a:lvl7pPr marL="2056783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7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1D07-3FB0-4D91-9D42-8CD9A8C543BF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dirty="0"/>
              <a:t>Zürich, 16.04.2025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BC618E-D49D-9A58-95A7-C904F4290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" y="1828237"/>
            <a:ext cx="9055745" cy="3260338"/>
          </a:xfrm>
          <a:prstGeom prst="rect">
            <a:avLst/>
          </a:prstGeom>
        </p:spPr>
      </p:pic>
      <p:pic>
        <p:nvPicPr>
          <p:cNvPr id="10" name="Bild 6">
            <a:extLst>
              <a:ext uri="{FF2B5EF4-FFF2-40B4-BE49-F238E27FC236}">
                <a16:creationId xmlns:a16="http://schemas.microsoft.com/office/drawing/2014/main" id="{396EBC98-C6D0-EFFA-E7AA-FFF4616F3B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79" y="529849"/>
            <a:ext cx="4013200" cy="6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2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6069" y="1590446"/>
            <a:ext cx="6691399" cy="130824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499" b="1" i="0" baseline="0"/>
            </a:lvl1pPr>
          </a:lstStyle>
          <a:p>
            <a:r>
              <a:rPr lang="de-DE"/>
              <a:t>Mastertitelformat bearbeiten</a:t>
            </a:r>
            <a:br>
              <a:rPr lang="de-DE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535" y="3219400"/>
            <a:ext cx="6691399" cy="1241822"/>
          </a:xfrm>
        </p:spPr>
        <p:txBody>
          <a:bodyPr lIns="0" tIns="0" rIns="0" bIns="0"/>
          <a:lstStyle>
            <a:lvl1pPr marL="0" indent="0" algn="l">
              <a:buNone/>
              <a:defRPr sz="1799"/>
            </a:lvl1pPr>
            <a:lvl2pPr marL="342797" indent="0" algn="ctr">
              <a:buNone/>
              <a:defRPr sz="1500"/>
            </a:lvl2pPr>
            <a:lvl3pPr marL="685594" indent="0" algn="ctr">
              <a:buNone/>
              <a:defRPr sz="1350"/>
            </a:lvl3pPr>
            <a:lvl4pPr marL="1028391" indent="0" algn="ctr">
              <a:buNone/>
              <a:defRPr sz="1200"/>
            </a:lvl4pPr>
            <a:lvl5pPr marL="1371189" indent="0" algn="ctr">
              <a:buNone/>
              <a:defRPr sz="1200"/>
            </a:lvl5pPr>
            <a:lvl6pPr marL="1713986" indent="0" algn="ctr">
              <a:buNone/>
              <a:defRPr sz="1200"/>
            </a:lvl6pPr>
            <a:lvl7pPr marL="2056783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7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D4DF-49FA-47A7-809E-CAAA929B4224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de-DE" dirty="0"/>
              <a:t>Zürich, 16.04.2025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/>
          </a:p>
        </p:txBody>
      </p:sp>
      <p:pic>
        <p:nvPicPr>
          <p:cNvPr id="10" name="Bild 6">
            <a:extLst>
              <a:ext uri="{FF2B5EF4-FFF2-40B4-BE49-F238E27FC236}">
                <a16:creationId xmlns:a16="http://schemas.microsoft.com/office/drawing/2014/main" id="{396EBC98-C6D0-EFFA-E7AA-FFF4616F3B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79" y="529849"/>
            <a:ext cx="4013200" cy="6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7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  <p:sldLayoutId id="2147483751" r:id="rId5"/>
    <p:sldLayoutId id="2147483752" r:id="rId6"/>
    <p:sldLayoutId id="2147483753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089" y="1385750"/>
            <a:ext cx="4939884" cy="32635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22848" y="4722204"/>
            <a:ext cx="2057400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B3CCB782-0897-4FC6-A71A-03606EEA133F}" type="datetime1">
              <a:rPr lang="de-CH" smtClean="0"/>
              <a:t>01.09.2025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4395" y="4722204"/>
            <a:ext cx="2787491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Zürich, 16.04.2025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730" y="4722204"/>
            <a:ext cx="539750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6C8278F-EB32-9049-808B-99841320EF9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48">
            <a:extLst>
              <a:ext uri="{FF2B5EF4-FFF2-40B4-BE49-F238E27FC236}">
                <a16:creationId xmlns:a16="http://schemas.microsoft.com/office/drawing/2014/main" id="{0DAF8FDE-FB1E-7A5F-ACFD-7FD43FEA896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9144000" cy="1028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35C7075-6C94-FA01-17A5-0D57FDB68614}"/>
              </a:ext>
            </a:extLst>
          </p:cNvPr>
          <p:cNvSpPr txBox="1">
            <a:spLocks/>
          </p:cNvSpPr>
          <p:nvPr userDrawn="1"/>
        </p:nvSpPr>
        <p:spPr>
          <a:xfrm>
            <a:off x="1081089" y="480157"/>
            <a:ext cx="7434263" cy="71327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999">
                <a:solidFill>
                  <a:schemeClr val="tx1">
                    <a:alpha val="0"/>
                  </a:schemeClr>
                </a:solidFill>
              </a:rPr>
              <a:t>Mastertitelformat bearbeiten</a:t>
            </a:r>
            <a:endParaRPr lang="en-US" sz="2999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384113E-3B84-B0C5-E326-C0C1562888C2}"/>
              </a:ext>
            </a:extLst>
          </p:cNvPr>
          <p:cNvSpPr/>
          <p:nvPr userDrawn="1"/>
        </p:nvSpPr>
        <p:spPr bwMode="auto">
          <a:xfrm>
            <a:off x="224141" y="1104334"/>
            <a:ext cx="908065" cy="7031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7884898-4755-1DE3-F631-EFD19731F92D}"/>
              </a:ext>
            </a:extLst>
          </p:cNvPr>
          <p:cNvSpPr/>
          <p:nvPr userDrawn="1"/>
        </p:nvSpPr>
        <p:spPr bwMode="auto">
          <a:xfrm>
            <a:off x="1022904" y="4635222"/>
            <a:ext cx="1269446" cy="2849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99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9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</p:sldLayoutIdLst>
  <p:hf hdr="0" dt="0"/>
  <p:txStyles>
    <p:titleStyle>
      <a:lvl1pPr algn="l" defTabSz="685594" rtl="0" eaLnBrk="1" latinLnBrk="0" hangingPunct="1">
        <a:lnSpc>
          <a:spcPct val="90000"/>
        </a:lnSpc>
        <a:spcBef>
          <a:spcPct val="0"/>
        </a:spcBef>
        <a:buNone/>
        <a:defRPr sz="2999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9" indent="-171399" algn="l" defTabSz="68559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96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3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7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4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9" algn="l" defTabSz="6855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4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1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9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72">
          <p15:clr>
            <a:srgbClr val="F26B43"/>
          </p15:clr>
        </p15:guide>
        <p15:guide id="2" pos="5375">
          <p15:clr>
            <a:srgbClr val="F26B43"/>
          </p15:clr>
        </p15:guide>
        <p15:guide id="3" orient="horz" pos="3046">
          <p15:clr>
            <a:srgbClr val="F26B43"/>
          </p15:clr>
        </p15:guide>
        <p15:guide id="4" pos="681">
          <p15:clr>
            <a:srgbClr val="F26B43"/>
          </p15:clr>
        </p15:guide>
        <p15:guide id="5" orient="horz" pos="501">
          <p15:clr>
            <a:srgbClr val="F26B43"/>
          </p15:clr>
        </p15:guide>
        <p15:guide id="6" pos="4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671" y="1579065"/>
            <a:ext cx="7463389" cy="2545194"/>
          </a:xfrm>
        </p:spPr>
        <p:txBody>
          <a:bodyPr/>
          <a:lstStyle/>
          <a:p>
            <a:r>
              <a:rPr lang="en-US" sz="4400" b="1" dirty="0"/>
              <a:t>Data assimilation activities at MeteoSwiss</a:t>
            </a:r>
            <a:br>
              <a:rPr lang="en-US" sz="3600" dirty="0"/>
            </a:br>
            <a:br>
              <a:rPr lang="en-US" sz="3600" dirty="0"/>
            </a:br>
            <a:r>
              <a:rPr lang="en-US" sz="1500" dirty="0"/>
              <a:t>Daniel Leuenberger, Marco Arpagaus, Claire Merker, Radi Radev, Alina Yapparova</a:t>
            </a:r>
            <a:br>
              <a:rPr lang="en-US" sz="1500" dirty="0"/>
            </a:br>
            <a:r>
              <a:rPr lang="en-US" sz="1500" dirty="0"/>
              <a:t>MeteoSwiss</a:t>
            </a:r>
            <a:endParaRPr lang="en-GB" altLang="de-DE" sz="1500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71650" y="2914650"/>
            <a:ext cx="5572125" cy="79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de-DE" sz="300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E0F2779-70D0-44B0-B3F4-1322BE5C9F65}"/>
              </a:ext>
            </a:extLst>
          </p:cNvPr>
          <p:cNvSpPr txBox="1"/>
          <p:nvPr/>
        </p:nvSpPr>
        <p:spPr>
          <a:xfrm>
            <a:off x="6553897" y="4626503"/>
            <a:ext cx="23439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500" dirty="0"/>
              <a:t>COSMO GM 2025, Basel</a:t>
            </a:r>
          </a:p>
        </p:txBody>
      </p:sp>
    </p:spTree>
    <p:extLst>
      <p:ext uri="{BB962C8B-B14F-4D97-AF65-F5344CB8AC3E}">
        <p14:creationId xmlns:p14="http://schemas.microsoft.com/office/powerpoint/2010/main" val="372650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CD0CB59-581B-44EC-AF0A-B77D1D4841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Comparison with KENDA-CH1 (2024)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Precipitation looks great (thanks to LHN).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As expected, STDE is larger for REA-L than for KENDA-CH1 for CH (KENDA!) for all parameters except for wind / gusts in complex terrain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Bias for REA-L is comparable to the bias of KENDA-CH1; as hoped for, new model version shows positive impact for some parameters and some regions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Wind speed is lower in REA-L (?); STDE is sometimes better (complex topography) (?!)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Cloudiness is lower in REA-L (?)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2EDF485-98FF-4015-8AF3-5E87AD91C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79" y="185710"/>
            <a:ext cx="7871681" cy="708082"/>
          </a:xfrm>
        </p:spPr>
        <p:txBody>
          <a:bodyPr/>
          <a:lstStyle/>
          <a:p>
            <a:r>
              <a:rPr lang="de-CH" dirty="0" err="1"/>
              <a:t>Reanalysis</a:t>
            </a:r>
            <a:r>
              <a:rPr lang="de-CH" dirty="0"/>
              <a:t> light (REA-L-CH1) 2005 - 2025</a:t>
            </a:r>
          </a:p>
        </p:txBody>
      </p:sp>
    </p:spTree>
    <p:extLst>
      <p:ext uri="{BB962C8B-B14F-4D97-AF65-F5344CB8AC3E}">
        <p14:creationId xmlns:p14="http://schemas.microsoft.com/office/powerpoint/2010/main" val="19433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778DFC-635B-4681-90D9-4834C1831BF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1179830" y="1130643"/>
            <a:ext cx="3740708" cy="32436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hangingPunct="0">
              <a:lnSpc>
                <a:spcPct val="100000"/>
              </a:lnSpc>
              <a:spcBef>
                <a:spcPts val="600"/>
              </a:spcBef>
            </a:pPr>
            <a:r>
              <a:rPr lang="en-US" sz="1600" kern="0" dirty="0" err="1">
                <a:solidFill>
                  <a:srgbClr val="000000"/>
                </a:solidFill>
                <a:latin typeface="Arial"/>
                <a:cs typeface="Arial"/>
              </a:rPr>
              <a:t>MeteoSwiss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 is currently building an ML system to generate data-driven forecasts</a:t>
            </a:r>
          </a:p>
          <a:p>
            <a:pPr hangingPunct="0">
              <a:lnSpc>
                <a:spcPct val="100000"/>
              </a:lnSpc>
              <a:spcBef>
                <a:spcPts val="600"/>
              </a:spcBef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The system aims at covering the lead time range from analysis over nowcasting to forecasts up to approx. 10d (seamless)</a:t>
            </a:r>
          </a:p>
          <a:p>
            <a:pPr hangingPunct="0">
              <a:lnSpc>
                <a:spcPct val="100000"/>
              </a:lnSpc>
              <a:spcBef>
                <a:spcPts val="600"/>
              </a:spcBef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The system is developed using ECMWF’s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cs typeface="Arial"/>
              </a:rPr>
              <a:t>anemoi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 framework, the current focus is on a stretched-grid GNN architecture (developed at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cs typeface="Arial"/>
              </a:rPr>
              <a:t>MetNorway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5BA1D1-1738-4C12-8532-130674C60A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ML Data Assimilation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E9DE709-9CF6-4688-880F-DE14A0B47EDE}"/>
              </a:ext>
            </a:extLst>
          </p:cNvPr>
          <p:cNvSpPr/>
          <p:nvPr/>
        </p:nvSpPr>
        <p:spPr>
          <a:xfrm>
            <a:off x="7484299" y="2384215"/>
            <a:ext cx="1178789" cy="10837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F9EE30-8B9E-4AD1-A4B7-A1606B803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479" y="1744134"/>
            <a:ext cx="4036499" cy="1626428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222E059-E26D-418D-AB77-6600788AA69E}"/>
              </a:ext>
            </a:extLst>
          </p:cNvPr>
          <p:cNvSpPr txBox="1"/>
          <p:nvPr/>
        </p:nvSpPr>
        <p:spPr>
          <a:xfrm>
            <a:off x="5183428" y="3498650"/>
            <a:ext cx="3302282" cy="3847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Figure from https://arxiv.org/pdf/2409.02891v1</a:t>
            </a:r>
            <a:endParaRPr lang="en-US" sz="1600" b="0" i="0" u="none" strike="noStrike" kern="0" cap="none" spc="0" baseline="0" dirty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A7350FF-5DF7-449B-A495-E463CDA6B410}"/>
              </a:ext>
            </a:extLst>
          </p:cNvPr>
          <p:cNvSpPr txBox="1">
            <a:spLocks/>
          </p:cNvSpPr>
          <p:nvPr/>
        </p:nvSpPr>
        <p:spPr>
          <a:xfrm>
            <a:off x="1186180" y="4557817"/>
            <a:ext cx="7457869" cy="8599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00000"/>
              </a:lnSpc>
              <a:spcBef>
                <a:spcPts val="600"/>
              </a:spcBef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We will investigate two methods to introduce observations into the system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778DFC-635B-4681-90D9-4834C1831BF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1179830" y="1130643"/>
            <a:ext cx="2519778" cy="32436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 hangingPunc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Currently developed 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cs typeface="Arial"/>
              </a:rPr>
              <a:t>MeteoSwiss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 emulator </a:t>
            </a:r>
            <a:r>
              <a:rPr lang="en-US" sz="1600" kern="0" dirty="0">
                <a:solidFill>
                  <a:srgbClr val="4472C4"/>
                </a:solidFill>
                <a:latin typeface="Arial"/>
                <a:cs typeface="Arial"/>
              </a:rPr>
              <a:t>outperforming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* the NWP system.</a:t>
            </a:r>
          </a:p>
          <a:p>
            <a:pPr marL="0" lvl="0" indent="0" hangingPunct="0">
              <a:lnSpc>
                <a:spcPct val="100000"/>
              </a:lnSpc>
              <a:spcBef>
                <a:spcPts val="400"/>
              </a:spcBef>
              <a:buNone/>
            </a:pPr>
            <a:endParaRPr lang="en-US" sz="1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hangingPunc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Plans to </a:t>
            </a:r>
            <a:r>
              <a:rPr lang="en-US" sz="1600" kern="0" dirty="0">
                <a:solidFill>
                  <a:srgbClr val="4472C4"/>
                </a:solidFill>
                <a:latin typeface="Arial"/>
                <a:cs typeface="Arial"/>
              </a:rPr>
              <a:t>extend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 it to new sources by fine-tuning it on new sources of </a:t>
            </a:r>
            <a:r>
              <a:rPr lang="en-US" sz="1600" kern="0" dirty="0">
                <a:solidFill>
                  <a:srgbClr val="4472C4"/>
                </a:solidFill>
                <a:latin typeface="Arial"/>
                <a:cs typeface="Arial"/>
              </a:rPr>
              <a:t>observations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600" kern="0" dirty="0" err="1">
                <a:solidFill>
                  <a:srgbClr val="000000"/>
                </a:solidFill>
                <a:latin typeface="Arial"/>
                <a:cs typeface="Arial"/>
              </a:rPr>
              <a:t>e.g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 radar, satellite, SYNOP). </a:t>
            </a:r>
          </a:p>
          <a:p>
            <a:pPr marL="0" lvl="0" indent="0" hangingPunct="0">
              <a:lnSpc>
                <a:spcPct val="100000"/>
              </a:lnSpc>
              <a:spcBef>
                <a:spcPts val="400"/>
              </a:spcBef>
              <a:buNone/>
            </a:pPr>
            <a:endParaRPr lang="en-US" sz="1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hangingPunc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lang="en-US" sz="1000" kern="0" dirty="0" err="1">
                <a:solidFill>
                  <a:srgbClr val="000000"/>
                </a:solidFill>
                <a:latin typeface="Arial"/>
                <a:cs typeface="Arial"/>
              </a:rPr>
              <a:t>e.g</a:t>
            </a:r>
            <a:r>
              <a:rPr lang="en-US" sz="1000" kern="0" dirty="0">
                <a:solidFill>
                  <a:srgbClr val="000000"/>
                </a:solidFill>
                <a:latin typeface="Arial"/>
                <a:cs typeface="Arial"/>
              </a:rPr>
              <a:t> in terms of MSE but there are many caveats that come with ML methods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5BA1D1-1738-4C12-8532-130674C60A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ML Data Assimilation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8C5ADEC-6AE8-4242-BF0C-7D5C54C9E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683" y="997372"/>
            <a:ext cx="5239941" cy="1998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339A894-7CD0-4AE7-A06C-1B185A01CEB7}"/>
              </a:ext>
            </a:extLst>
          </p:cNvPr>
          <p:cNvSpPr txBox="1"/>
          <p:nvPr/>
        </p:nvSpPr>
        <p:spPr>
          <a:xfrm>
            <a:off x="4941543" y="2995692"/>
            <a:ext cx="2921049" cy="3847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Figure from https://arxiv.org/pdf/2506.19088  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E9DE709-9CF6-4688-880F-DE14A0B47EDE}"/>
              </a:ext>
            </a:extLst>
          </p:cNvPr>
          <p:cNvSpPr/>
          <p:nvPr/>
        </p:nvSpPr>
        <p:spPr>
          <a:xfrm>
            <a:off x="7484299" y="2384215"/>
            <a:ext cx="1178789" cy="10837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CDEB6F9B-6AD4-4F50-9B50-6C68E790A30C}"/>
              </a:ext>
            </a:extLst>
          </p:cNvPr>
          <p:cNvSpPr txBox="1"/>
          <p:nvPr/>
        </p:nvSpPr>
        <p:spPr>
          <a:xfrm>
            <a:off x="7429307" y="2338367"/>
            <a:ext cx="1714692" cy="2000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b="1" i="0" u="none" strike="noStrike" kern="1200" cap="none" spc="0" baseline="0">
                <a:solidFill>
                  <a:srgbClr val="4472C4"/>
                </a:solidFill>
                <a:uFillTx/>
                <a:latin typeface="Calibri"/>
              </a:rPr>
              <a:t>NEW OBSERVATION VARIABLES</a:t>
            </a:r>
            <a:endParaRPr lang="de-CH" sz="700" b="1" i="0" u="none" strike="noStrike" kern="1200" cap="none" spc="0" baseline="0">
              <a:solidFill>
                <a:srgbClr val="4472C4"/>
              </a:solidFill>
              <a:uFillTx/>
              <a:latin typeface="Calibri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C4224CD-55CF-4B20-9D1D-EEFCDC2A0AFF}"/>
              </a:ext>
            </a:extLst>
          </p:cNvPr>
          <p:cNvSpPr txBox="1">
            <a:spLocks/>
          </p:cNvSpPr>
          <p:nvPr/>
        </p:nvSpPr>
        <p:spPr>
          <a:xfrm>
            <a:off x="4206239" y="3909259"/>
            <a:ext cx="4306567" cy="33199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</a:rPr>
              <a:t>Add additional information sources on different grids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C86A86-0840-43D7-974D-6A75BCC36E36}"/>
              </a:ext>
            </a:extLst>
          </p:cNvPr>
          <p:cNvCxnSpPr>
            <a:cxnSpLocks/>
          </p:cNvCxnSpPr>
          <p:nvPr/>
        </p:nvCxnSpPr>
        <p:spPr>
          <a:xfrm flipH="1" flipV="1">
            <a:off x="4572001" y="2338367"/>
            <a:ext cx="273468" cy="151312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FE2F44-96C8-4F96-833D-784D92524755}"/>
              </a:ext>
            </a:extLst>
          </p:cNvPr>
          <p:cNvCxnSpPr>
            <a:cxnSpLocks/>
          </p:cNvCxnSpPr>
          <p:nvPr/>
        </p:nvCxnSpPr>
        <p:spPr>
          <a:xfrm flipV="1">
            <a:off x="7958667" y="2338367"/>
            <a:ext cx="52400" cy="151312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48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3CF6890-82A3-4078-BEBE-7C9CCC9262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1179830" y="1130643"/>
            <a:ext cx="4077820" cy="32436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 hangingPunc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Working towards </a:t>
            </a:r>
            <a:r>
              <a:rPr lang="en-US" sz="1600" kern="0" dirty="0">
                <a:solidFill>
                  <a:srgbClr val="4472C4"/>
                </a:solidFill>
                <a:latin typeface="Arial"/>
                <a:cs typeface="Arial"/>
              </a:rPr>
              <a:t>diffusion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 based emulator for ensemble generation.</a:t>
            </a:r>
          </a:p>
          <a:p>
            <a:pPr marL="0" lvl="0" indent="0" hangingPunct="0">
              <a:lnSpc>
                <a:spcPct val="100000"/>
              </a:lnSpc>
              <a:spcBef>
                <a:spcPts val="400"/>
              </a:spcBef>
              <a:buNone/>
            </a:pPr>
            <a:endParaRPr lang="en-US" sz="16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 hangingPunc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Can exploit the iterative sampling  of diffusion to produce state estimates </a:t>
            </a:r>
            <a:r>
              <a:rPr lang="en-US" sz="1600" kern="0" dirty="0">
                <a:solidFill>
                  <a:srgbClr val="4472C4"/>
                </a:solidFill>
                <a:latin typeface="Arial"/>
                <a:cs typeface="Arial"/>
              </a:rPr>
              <a:t>consistent with observations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F27B676D-25E1-4FA6-89F8-08601418EF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ML Data Assimilation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9C64E138-F8F7-4529-A4F8-0F8A07689F59}"/>
              </a:ext>
            </a:extLst>
          </p:cNvPr>
          <p:cNvSpPr/>
          <p:nvPr/>
        </p:nvSpPr>
        <p:spPr>
          <a:xfrm>
            <a:off x="7484299" y="2384215"/>
            <a:ext cx="1178789" cy="10837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1F0BCE-AFA6-4D6F-886C-09DE91BA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136" y="762962"/>
            <a:ext cx="2851566" cy="37759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C358758-C1A0-4049-913C-87A2D40B9D26}"/>
              </a:ext>
            </a:extLst>
          </p:cNvPr>
          <p:cNvSpPr txBox="1"/>
          <p:nvPr/>
        </p:nvSpPr>
        <p:spPr>
          <a:xfrm>
            <a:off x="5628643" y="4579837"/>
            <a:ext cx="3302282" cy="3847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Figure from https://arxiv.org/pdf/2312.15796v1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876F0D5-F47C-4DAF-A630-86ECE8B878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200" kern="0" dirty="0">
                <a:solidFill>
                  <a:srgbClr val="000000"/>
                </a:solidFill>
                <a:latin typeface="Arial"/>
              </a:rPr>
              <a:t>ML Data Assimilation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6B672DDA-2BBC-4EFB-A28D-8FC5DDB2DE42}"/>
              </a:ext>
            </a:extLst>
          </p:cNvPr>
          <p:cNvSpPr/>
          <p:nvPr/>
        </p:nvSpPr>
        <p:spPr>
          <a:xfrm>
            <a:off x="7484299" y="2384215"/>
            <a:ext cx="1178789" cy="10837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CH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E2F118B-4C9C-47C8-BEC7-007317BDE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8983"/>
            <a:ext cx="9144000" cy="23504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B60E1E8-E06A-49E0-8D28-34CB15039EA4}"/>
              </a:ext>
            </a:extLst>
          </p:cNvPr>
          <p:cNvSpPr txBox="1"/>
          <p:nvPr/>
        </p:nvSpPr>
        <p:spPr>
          <a:xfrm>
            <a:off x="224786" y="4031772"/>
            <a:ext cx="8477402" cy="10000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Proof of concept diffusion model showed promising results.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Diffusion 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</a:rPr>
              <a:t>guidance method d</a:t>
            </a:r>
            <a:r>
              <a:rPr lang="en-US" sz="16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oes not require training with observations.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Can flexibly add </a:t>
            </a:r>
            <a:r>
              <a:rPr lang="en-US" sz="1600" b="0" i="0" u="none" strike="noStrike" kern="0" cap="none" spc="0" baseline="0" dirty="0">
                <a:solidFill>
                  <a:srgbClr val="4472C4"/>
                </a:solidFill>
                <a:uFillTx/>
                <a:latin typeface="Arial"/>
                <a:cs typeface="Arial"/>
              </a:rPr>
              <a:t>new observations </a:t>
            </a:r>
            <a:r>
              <a:rPr lang="en-US" sz="16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cs typeface="Arial"/>
              </a:rPr>
              <a:t>sources given an observation operator.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3D9DB3D-C2FB-4BCC-A84C-3FA8CDF67EFD}"/>
              </a:ext>
            </a:extLst>
          </p:cNvPr>
          <p:cNvSpPr txBox="1"/>
          <p:nvPr/>
        </p:nvSpPr>
        <p:spPr>
          <a:xfrm>
            <a:off x="536387" y="1111728"/>
            <a:ext cx="2279342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/>
              <a:t>ML T2m Forecast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65DAA3-F91B-4950-8C9F-7201B43EDE25}"/>
              </a:ext>
            </a:extLst>
          </p:cNvPr>
          <p:cNvSpPr txBox="1"/>
          <p:nvPr/>
        </p:nvSpPr>
        <p:spPr>
          <a:xfrm>
            <a:off x="3079271" y="1117327"/>
            <a:ext cx="3172600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/>
              <a:t>COSMO-2 T2m Forecast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50EFC5-F9FF-4B58-8CCB-863731510E34}"/>
              </a:ext>
            </a:extLst>
          </p:cNvPr>
          <p:cNvSpPr txBox="1"/>
          <p:nvPr/>
        </p:nvSpPr>
        <p:spPr>
          <a:xfrm>
            <a:off x="6506744" y="1132075"/>
            <a:ext cx="2382383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/>
              <a:t>T2m </a:t>
            </a:r>
            <a:r>
              <a:rPr lang="de-CH" dirty="0" err="1"/>
              <a:t>Observations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24C799A-1396-405C-8CD6-32074933B7E5}"/>
              </a:ext>
            </a:extLst>
          </p:cNvPr>
          <p:cNvSpPr txBox="1"/>
          <p:nvPr/>
        </p:nvSpPr>
        <p:spPr>
          <a:xfrm>
            <a:off x="2623518" y="3536076"/>
            <a:ext cx="3896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RMSE </a:t>
            </a:r>
            <a:r>
              <a:rPr lang="de-CH" sz="1600" dirty="0" err="1"/>
              <a:t>against</a:t>
            </a:r>
            <a:r>
              <a:rPr lang="de-CH" sz="1600" dirty="0"/>
              <a:t> COSMO-KENDA Analysis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BF1A574-8C66-448B-8B3D-29D70108EB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CH" dirty="0" err="1"/>
              <a:t>Successful</a:t>
            </a:r>
            <a:r>
              <a:rPr lang="de-CH" dirty="0"/>
              <a:t> </a:t>
            </a:r>
            <a:r>
              <a:rPr lang="de-CH" dirty="0" err="1"/>
              <a:t>production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20y </a:t>
            </a:r>
            <a:r>
              <a:rPr lang="de-CH" dirty="0" err="1"/>
              <a:t>Reanalysis</a:t>
            </a:r>
            <a:r>
              <a:rPr lang="de-CH" dirty="0"/>
              <a:t> light (REA-L-CH1)</a:t>
            </a:r>
          </a:p>
          <a:p>
            <a:pPr lvl="1">
              <a:lnSpc>
                <a:spcPct val="150000"/>
              </a:lnSpc>
            </a:pPr>
            <a:r>
              <a:rPr lang="de-CH" dirty="0" err="1"/>
              <a:t>Good</a:t>
            </a:r>
            <a:r>
              <a:rPr lang="de-CH" dirty="0"/>
              <a:t> </a:t>
            </a:r>
            <a:r>
              <a:rPr lang="de-CH" dirty="0" err="1"/>
              <a:t>quality</a:t>
            </a:r>
            <a:r>
              <a:rPr lang="de-CH" dirty="0"/>
              <a:t> </a:t>
            </a:r>
            <a:r>
              <a:rPr lang="de-CH" dirty="0" err="1"/>
              <a:t>when</a:t>
            </a:r>
            <a:r>
              <a:rPr lang="de-CH" dirty="0"/>
              <a:t> </a:t>
            </a:r>
            <a:r>
              <a:rPr lang="de-CH" dirty="0" err="1"/>
              <a:t>compared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KENDA-CH1 (2024)</a:t>
            </a:r>
          </a:p>
          <a:p>
            <a:pPr>
              <a:lnSpc>
                <a:spcPct val="150000"/>
              </a:lnSpc>
            </a:pPr>
            <a:r>
              <a:rPr lang="de-CH" dirty="0"/>
              <a:t>Progress in 3D Volume Radar Assimilation</a:t>
            </a:r>
          </a:p>
          <a:p>
            <a:pPr lvl="1">
              <a:lnSpc>
                <a:spcPct val="150000"/>
              </a:lnSpc>
            </a:pPr>
            <a:r>
              <a:rPr lang="de-CH" dirty="0" err="1"/>
              <a:t>Slight</a:t>
            </a:r>
            <a:r>
              <a:rPr lang="de-CH" dirty="0"/>
              <a:t> positive </a:t>
            </a:r>
            <a:r>
              <a:rPr lang="de-CH" dirty="0" err="1"/>
              <a:t>impact</a:t>
            </a:r>
            <a:r>
              <a:rPr lang="de-CH" dirty="0"/>
              <a:t> in </a:t>
            </a:r>
            <a:r>
              <a:rPr lang="de-CH" dirty="0" err="1"/>
              <a:t>precipitation</a:t>
            </a:r>
            <a:r>
              <a:rPr lang="de-CH" dirty="0"/>
              <a:t> </a:t>
            </a:r>
            <a:r>
              <a:rPr lang="de-CH" dirty="0" err="1"/>
              <a:t>forecast</a:t>
            </a:r>
            <a:endParaRPr lang="de-CH" dirty="0"/>
          </a:p>
          <a:p>
            <a:pPr>
              <a:lnSpc>
                <a:spcPct val="150000"/>
              </a:lnSpc>
            </a:pPr>
            <a:r>
              <a:rPr lang="de-CH" dirty="0" err="1"/>
              <a:t>Successful</a:t>
            </a:r>
            <a:r>
              <a:rPr lang="de-CH" dirty="0"/>
              <a:t> </a:t>
            </a:r>
            <a:r>
              <a:rPr lang="de-CH" dirty="0" err="1"/>
              <a:t>test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APT in KENDA-CH1</a:t>
            </a:r>
          </a:p>
          <a:p>
            <a:pPr lvl="1">
              <a:lnSpc>
                <a:spcPct val="150000"/>
              </a:lnSpc>
            </a:pPr>
            <a:r>
              <a:rPr lang="de-CH" dirty="0"/>
              <a:t>Positive </a:t>
            </a:r>
            <a:r>
              <a:rPr lang="de-CH" dirty="0" err="1"/>
              <a:t>impact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T and RH </a:t>
            </a:r>
            <a:r>
              <a:rPr lang="de-CH" dirty="0" err="1"/>
              <a:t>tuning</a:t>
            </a:r>
            <a:r>
              <a:rPr lang="de-CH" dirty="0"/>
              <a:t>, FF </a:t>
            </a:r>
            <a:r>
              <a:rPr lang="de-CH" dirty="0" err="1"/>
              <a:t>tuning</a:t>
            </a:r>
            <a:r>
              <a:rPr lang="de-CH" dirty="0"/>
              <a:t> </a:t>
            </a:r>
            <a:r>
              <a:rPr lang="de-CH" dirty="0" err="1"/>
              <a:t>needs</a:t>
            </a:r>
            <a:r>
              <a:rPr lang="de-CH" dirty="0"/>
              <a:t> </a:t>
            </a:r>
            <a:r>
              <a:rPr lang="de-CH" dirty="0" err="1"/>
              <a:t>further</a:t>
            </a:r>
            <a:r>
              <a:rPr lang="de-CH" dirty="0"/>
              <a:t> </a:t>
            </a:r>
            <a:r>
              <a:rPr lang="de-CH" dirty="0" err="1"/>
              <a:t>investigation</a:t>
            </a:r>
            <a:endParaRPr lang="de-CH" dirty="0"/>
          </a:p>
          <a:p>
            <a:pPr>
              <a:lnSpc>
                <a:spcPct val="150000"/>
              </a:lnSpc>
            </a:pPr>
            <a:r>
              <a:rPr lang="de-CH" dirty="0" err="1"/>
              <a:t>Started</a:t>
            </a:r>
            <a:r>
              <a:rPr lang="de-CH" dirty="0"/>
              <a:t> </a:t>
            </a:r>
            <a:r>
              <a:rPr lang="de-CH" dirty="0" err="1"/>
              <a:t>work</a:t>
            </a:r>
            <a:r>
              <a:rPr lang="de-CH" dirty="0"/>
              <a:t> in ML Data Assimilation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A5A62A-9428-4365-B72D-CFA4751E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3159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BF1A574-8C66-448B-8B3D-29D70108EB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CH" dirty="0" err="1"/>
              <a:t>Continue</a:t>
            </a:r>
            <a:r>
              <a:rPr lang="de-CH" dirty="0"/>
              <a:t> 3D Radar Volume </a:t>
            </a:r>
            <a:r>
              <a:rPr lang="de-CH" dirty="0" err="1"/>
              <a:t>assimilation</a:t>
            </a:r>
            <a:endParaRPr lang="de-CH" dirty="0"/>
          </a:p>
          <a:p>
            <a:pPr>
              <a:lnSpc>
                <a:spcPct val="150000"/>
              </a:lnSpc>
            </a:pPr>
            <a:r>
              <a:rPr lang="de-CH" dirty="0" err="1"/>
              <a:t>Continue</a:t>
            </a:r>
            <a:r>
              <a:rPr lang="de-CH" dirty="0"/>
              <a:t> ML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err="1"/>
              <a:t>assimilation</a:t>
            </a:r>
            <a:endParaRPr lang="de-CH" dirty="0"/>
          </a:p>
          <a:p>
            <a:pPr>
              <a:lnSpc>
                <a:spcPct val="150000"/>
              </a:lnSpc>
            </a:pPr>
            <a:r>
              <a:rPr lang="de-CH" dirty="0"/>
              <a:t>Work </a:t>
            </a:r>
            <a:r>
              <a:rPr lang="de-CH" dirty="0" err="1"/>
              <a:t>towards</a:t>
            </a:r>
            <a:r>
              <a:rPr lang="de-CH" dirty="0"/>
              <a:t> </a:t>
            </a:r>
            <a:r>
              <a:rPr lang="de-CH" dirty="0" err="1"/>
              <a:t>introduction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APT in KENDA-CH1</a:t>
            </a:r>
          </a:p>
          <a:p>
            <a:pPr>
              <a:lnSpc>
                <a:spcPct val="150000"/>
              </a:lnSpc>
            </a:pPr>
            <a:r>
              <a:rPr lang="de-CH" dirty="0" err="1"/>
              <a:t>Improve</a:t>
            </a:r>
            <a:r>
              <a:rPr lang="de-CH" dirty="0"/>
              <a:t> ICON </a:t>
            </a:r>
            <a:r>
              <a:rPr lang="de-CH" dirty="0" err="1"/>
              <a:t>regression</a:t>
            </a:r>
            <a:r>
              <a:rPr lang="de-CH" dirty="0"/>
              <a:t> </a:t>
            </a:r>
            <a:r>
              <a:rPr lang="de-CH" dirty="0" err="1"/>
              <a:t>tests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DACE </a:t>
            </a:r>
            <a:r>
              <a:rPr lang="de-CH" dirty="0" err="1"/>
              <a:t>coupling</a:t>
            </a:r>
            <a:r>
              <a:rPr lang="de-CH" dirty="0"/>
              <a:t> (intern just </a:t>
            </a:r>
            <a:r>
              <a:rPr lang="de-CH" dirty="0" err="1"/>
              <a:t>started</a:t>
            </a:r>
            <a:r>
              <a:rPr lang="de-CH" dirty="0"/>
              <a:t>)</a:t>
            </a:r>
          </a:p>
          <a:p>
            <a:pPr>
              <a:lnSpc>
                <a:spcPct val="150000"/>
              </a:lnSpc>
            </a:pPr>
            <a:r>
              <a:rPr lang="de-CH" dirty="0" err="1"/>
              <a:t>Develop</a:t>
            </a:r>
            <a:r>
              <a:rPr lang="de-CH" dirty="0"/>
              <a:t> CI/CD </a:t>
            </a:r>
            <a:r>
              <a:rPr lang="de-CH" dirty="0" err="1"/>
              <a:t>for</a:t>
            </a:r>
            <a:r>
              <a:rPr lang="de-CH" dirty="0"/>
              <a:t> LETKF (intern just </a:t>
            </a:r>
            <a:r>
              <a:rPr lang="de-CH" dirty="0" err="1"/>
              <a:t>started</a:t>
            </a:r>
            <a:r>
              <a:rPr lang="de-CH" dirty="0"/>
              <a:t>)</a:t>
            </a:r>
          </a:p>
          <a:p>
            <a:pPr>
              <a:lnSpc>
                <a:spcPct val="150000"/>
              </a:lnSpc>
            </a:pPr>
            <a:r>
              <a:rPr lang="de-CH" dirty="0" err="1"/>
              <a:t>Contribute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joint</a:t>
            </a:r>
            <a:r>
              <a:rPr lang="de-CH" dirty="0"/>
              <a:t> COSMO </a:t>
            </a:r>
            <a:r>
              <a:rPr lang="de-CH" dirty="0" err="1"/>
              <a:t>Reanalysis</a:t>
            </a:r>
            <a:r>
              <a:rPr lang="de-CH" dirty="0"/>
              <a:t> </a:t>
            </a:r>
            <a:r>
              <a:rPr lang="de-CH" dirty="0" err="1"/>
              <a:t>Effort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A5A62A-9428-4365-B72D-CFA4751E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2673756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AA5A62A-9428-4365-B72D-CFA4751E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Details </a:t>
            </a:r>
            <a:r>
              <a:rPr lang="de-CH" dirty="0" err="1"/>
              <a:t>about</a:t>
            </a:r>
            <a:r>
              <a:rPr lang="de-CH" dirty="0"/>
              <a:t> </a:t>
            </a:r>
            <a:r>
              <a:rPr lang="de-CH" dirty="0" err="1"/>
              <a:t>new</a:t>
            </a:r>
            <a:r>
              <a:rPr lang="de-CH" dirty="0"/>
              <a:t> NWP </a:t>
            </a:r>
            <a:r>
              <a:rPr lang="de-CH" dirty="0" err="1"/>
              <a:t>model</a:t>
            </a:r>
            <a:r>
              <a:rPr lang="de-CH" dirty="0"/>
              <a:t> </a:t>
            </a:r>
            <a:r>
              <a:rPr lang="de-CH" dirty="0" err="1"/>
              <a:t>changes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6535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701395-9C80-48F8-AA0A-D96DADC1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/>
              </a:rPr>
              <a:t>Zürich, 16.04.2025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46EB5C-DC65-49FF-B0E7-BE076A35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fld id="{C6C8278F-EB32-9049-808B-99841320EF9D}" type="slidenum">
              <a:rPr lang="de-DE">
                <a:solidFill>
                  <a:srgbClr val="000000"/>
                </a:solidFill>
                <a:latin typeface="Arial" panose="020B0604020202020204"/>
              </a:rPr>
              <a:pPr defTabSz="457063" eaLnBrk="1" fontAlgn="auto" hangingPunct="1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de-DE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D75905-4166-4292-ACAC-650C1BBB8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799" dirty="0"/>
              <a:t>New Feature: Supersaturation in </a:t>
            </a:r>
            <a:r>
              <a:rPr lang="de-CH" sz="2799" dirty="0" err="1"/>
              <a:t>Updrafts</a:t>
            </a:r>
            <a:endParaRPr lang="en-US" sz="2799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12913D-5F31-4A6B-B4A9-F93DB9C9411D}"/>
              </a:ext>
            </a:extLst>
          </p:cNvPr>
          <p:cNvGrpSpPr/>
          <p:nvPr/>
        </p:nvGrpSpPr>
        <p:grpSpPr>
          <a:xfrm>
            <a:off x="930973" y="1459408"/>
            <a:ext cx="2580368" cy="2422743"/>
            <a:chOff x="7016343" y="1192049"/>
            <a:chExt cx="3441552" cy="323132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758F1B6-8904-44E1-86AD-2EA4996B02BC}"/>
                </a:ext>
              </a:extLst>
            </p:cNvPr>
            <p:cNvSpPr/>
            <p:nvPr/>
          </p:nvSpPr>
          <p:spPr>
            <a:xfrm>
              <a:off x="7016343" y="1192049"/>
              <a:ext cx="3441552" cy="3033264"/>
            </a:xfrm>
            <a:custGeom>
              <a:avLst/>
              <a:gdLst>
                <a:gd name="connsiteX0" fmla="*/ 3243850 w 6652692"/>
                <a:gd name="connsiteY0" fmla="*/ 5863526 h 5863451"/>
                <a:gd name="connsiteX1" fmla="*/ 849558 w 6652692"/>
                <a:gd name="connsiteY1" fmla="*/ 5863359 h 5863451"/>
                <a:gd name="connsiteX2" fmla="*/ 811180 w 6652692"/>
                <a:gd name="connsiteY2" fmla="*/ 5109995 h 5863451"/>
                <a:gd name="connsiteX3" fmla="*/ 727774 w 6652692"/>
                <a:gd name="connsiteY3" fmla="*/ 4468453 h 5863451"/>
                <a:gd name="connsiteX4" fmla="*/ 703291 w 6652692"/>
                <a:gd name="connsiteY4" fmla="*/ 3807060 h 5863451"/>
                <a:gd name="connsiteX5" fmla="*/ 698457 w 6652692"/>
                <a:gd name="connsiteY5" fmla="*/ 3102491 h 5863451"/>
                <a:gd name="connsiteX6" fmla="*/ 712594 w 6652692"/>
                <a:gd name="connsiteY6" fmla="*/ 2330242 h 5863451"/>
                <a:gd name="connsiteX7" fmla="*/ 568776 w 6652692"/>
                <a:gd name="connsiteY7" fmla="*/ 1566548 h 5863451"/>
                <a:gd name="connsiteX8" fmla="*/ 845885 w 6652692"/>
                <a:gd name="connsiteY8" fmla="*/ 586812 h 5863451"/>
                <a:gd name="connsiteX9" fmla="*/ 1789662 w 6652692"/>
                <a:gd name="connsiteY9" fmla="*/ 420207 h 5863451"/>
                <a:gd name="connsiteX10" fmla="*/ 3131816 w 6652692"/>
                <a:gd name="connsiteY10" fmla="*/ 439100 h 5863451"/>
                <a:gd name="connsiteX11" fmla="*/ 4646757 w 6652692"/>
                <a:gd name="connsiteY11" fmla="*/ 269467 h 5863451"/>
                <a:gd name="connsiteX12" fmla="*/ 5878627 w 6652692"/>
                <a:gd name="connsiteY12" fmla="*/ 355920 h 5863451"/>
                <a:gd name="connsiteX13" fmla="*/ 6642243 w 6652692"/>
                <a:gd name="connsiteY13" fmla="*/ 880129 h 5863451"/>
                <a:gd name="connsiteX14" fmla="*/ 5367529 w 6652692"/>
                <a:gd name="connsiteY14" fmla="*/ 1164998 h 5863451"/>
                <a:gd name="connsiteX15" fmla="*/ 4041461 w 6652692"/>
                <a:gd name="connsiteY15" fmla="*/ 1268788 h 5863451"/>
                <a:gd name="connsiteX16" fmla="*/ 3077582 w 6652692"/>
                <a:gd name="connsiteY16" fmla="*/ 1948393 h 5863451"/>
                <a:gd name="connsiteX17" fmla="*/ 3140314 w 6652692"/>
                <a:gd name="connsiteY17" fmla="*/ 2893278 h 5863451"/>
                <a:gd name="connsiteX18" fmla="*/ 3137679 w 6652692"/>
                <a:gd name="connsiteY18" fmla="*/ 3930409 h 5863451"/>
                <a:gd name="connsiteX19" fmla="*/ 3054408 w 6652692"/>
                <a:gd name="connsiteY19" fmla="*/ 4759435 h 5863451"/>
                <a:gd name="connsiteX20" fmla="*/ 3153050 w 6652692"/>
                <a:gd name="connsiteY20" fmla="*/ 5299537 h 5863451"/>
                <a:gd name="connsiteX21" fmla="*/ 3243851 w 6652692"/>
                <a:gd name="connsiteY21" fmla="*/ 5863526 h 586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52692" h="5863451">
                  <a:moveTo>
                    <a:pt x="3243850" y="5863526"/>
                  </a:moveTo>
                  <a:lnTo>
                    <a:pt x="849558" y="5863359"/>
                  </a:lnTo>
                  <a:cubicBezTo>
                    <a:pt x="849558" y="5863359"/>
                    <a:pt x="449814" y="5460537"/>
                    <a:pt x="811180" y="5109995"/>
                  </a:cubicBezTo>
                  <a:cubicBezTo>
                    <a:pt x="447863" y="4891651"/>
                    <a:pt x="727774" y="4468453"/>
                    <a:pt x="727774" y="4468453"/>
                  </a:cubicBezTo>
                  <a:cubicBezTo>
                    <a:pt x="727774" y="4468453"/>
                    <a:pt x="307393" y="4147908"/>
                    <a:pt x="703291" y="3807060"/>
                  </a:cubicBezTo>
                  <a:cubicBezTo>
                    <a:pt x="262759" y="3495408"/>
                    <a:pt x="698457" y="3102491"/>
                    <a:pt x="698457" y="3102491"/>
                  </a:cubicBezTo>
                  <a:cubicBezTo>
                    <a:pt x="698457" y="3102491"/>
                    <a:pt x="183972" y="2674375"/>
                    <a:pt x="712594" y="2330242"/>
                  </a:cubicBezTo>
                  <a:cubicBezTo>
                    <a:pt x="233038" y="2211230"/>
                    <a:pt x="568776" y="1566548"/>
                    <a:pt x="568776" y="1566548"/>
                  </a:cubicBezTo>
                  <a:cubicBezTo>
                    <a:pt x="-205984" y="1578944"/>
                    <a:pt x="-258843" y="540564"/>
                    <a:pt x="845885" y="586812"/>
                  </a:cubicBezTo>
                  <a:cubicBezTo>
                    <a:pt x="1086021" y="-126944"/>
                    <a:pt x="1789662" y="420207"/>
                    <a:pt x="1789662" y="420207"/>
                  </a:cubicBezTo>
                  <a:cubicBezTo>
                    <a:pt x="1789662" y="420207"/>
                    <a:pt x="2477089" y="-205545"/>
                    <a:pt x="3131816" y="439100"/>
                  </a:cubicBezTo>
                  <a:cubicBezTo>
                    <a:pt x="3585492" y="-437503"/>
                    <a:pt x="4646757" y="269467"/>
                    <a:pt x="4646757" y="269467"/>
                  </a:cubicBezTo>
                  <a:cubicBezTo>
                    <a:pt x="4646757" y="269467"/>
                    <a:pt x="5318295" y="-56609"/>
                    <a:pt x="5878627" y="355920"/>
                  </a:cubicBezTo>
                  <a:cubicBezTo>
                    <a:pt x="6480700" y="225236"/>
                    <a:pt x="6706075" y="657197"/>
                    <a:pt x="6642243" y="880129"/>
                  </a:cubicBezTo>
                  <a:cubicBezTo>
                    <a:pt x="6549274" y="1204831"/>
                    <a:pt x="6008123" y="1723960"/>
                    <a:pt x="5367529" y="1164998"/>
                  </a:cubicBezTo>
                  <a:cubicBezTo>
                    <a:pt x="4828144" y="1672697"/>
                    <a:pt x="4126092" y="1268788"/>
                    <a:pt x="4041461" y="1268788"/>
                  </a:cubicBezTo>
                  <a:cubicBezTo>
                    <a:pt x="3956830" y="1268788"/>
                    <a:pt x="3352955" y="1203634"/>
                    <a:pt x="3077582" y="1948393"/>
                  </a:cubicBezTo>
                  <a:cubicBezTo>
                    <a:pt x="3733750" y="2362589"/>
                    <a:pt x="3140314" y="2893278"/>
                    <a:pt x="3140314" y="2893278"/>
                  </a:cubicBezTo>
                  <a:cubicBezTo>
                    <a:pt x="3140314" y="2893278"/>
                    <a:pt x="3778675" y="3571477"/>
                    <a:pt x="3137679" y="3930409"/>
                  </a:cubicBezTo>
                  <a:cubicBezTo>
                    <a:pt x="3626376" y="4339983"/>
                    <a:pt x="3054408" y="4759435"/>
                    <a:pt x="3054408" y="4759435"/>
                  </a:cubicBezTo>
                  <a:cubicBezTo>
                    <a:pt x="3054408" y="4759435"/>
                    <a:pt x="3329975" y="4984039"/>
                    <a:pt x="3153050" y="5299537"/>
                  </a:cubicBezTo>
                  <a:cubicBezTo>
                    <a:pt x="3502458" y="5508798"/>
                    <a:pt x="3243851" y="5863526"/>
                    <a:pt x="3243851" y="5863526"/>
                  </a:cubicBezTo>
                  <a:close/>
                </a:path>
              </a:pathLst>
            </a:custGeom>
            <a:solidFill>
              <a:srgbClr val="F9F9F9"/>
            </a:solidFill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5C8193D-FCC9-4E79-B280-0E5DF3F06FB1}"/>
                </a:ext>
              </a:extLst>
            </p:cNvPr>
            <p:cNvSpPr/>
            <p:nvPr/>
          </p:nvSpPr>
          <p:spPr>
            <a:xfrm>
              <a:off x="7523011" y="3809869"/>
              <a:ext cx="152020" cy="159136"/>
            </a:xfrm>
            <a:custGeom>
              <a:avLst/>
              <a:gdLst>
                <a:gd name="connsiteX0" fmla="*/ 27309 w 293863"/>
                <a:gd name="connsiteY0" fmla="*/ 74 h 307618"/>
                <a:gd name="connsiteX1" fmla="*/ 293866 w 293863"/>
                <a:gd name="connsiteY1" fmla="*/ 294802 h 30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63" h="307618">
                  <a:moveTo>
                    <a:pt x="27309" y="74"/>
                  </a:moveTo>
                  <a:cubicBezTo>
                    <a:pt x="-75458" y="156467"/>
                    <a:pt x="133553" y="361316"/>
                    <a:pt x="293866" y="294802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A0AC44A-297C-4112-BFF7-E8676DFC741E}"/>
                </a:ext>
              </a:extLst>
            </p:cNvPr>
            <p:cNvSpPr/>
            <p:nvPr/>
          </p:nvSpPr>
          <p:spPr>
            <a:xfrm>
              <a:off x="8386285" y="2634616"/>
              <a:ext cx="254595" cy="54137"/>
            </a:xfrm>
            <a:custGeom>
              <a:avLst/>
              <a:gdLst>
                <a:gd name="connsiteX0" fmla="*/ 492147 w 492144"/>
                <a:gd name="connsiteY0" fmla="*/ 104724 h 104649"/>
                <a:gd name="connsiteX1" fmla="*/ 2 w 492144"/>
                <a:gd name="connsiteY1" fmla="*/ 49957 h 10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144" h="104649">
                  <a:moveTo>
                    <a:pt x="492147" y="104724"/>
                  </a:moveTo>
                  <a:cubicBezTo>
                    <a:pt x="366018" y="-25030"/>
                    <a:pt x="154670" y="-22872"/>
                    <a:pt x="2" y="49957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FFE1298-343E-432C-B85B-E54F1D6CBF5C}"/>
                </a:ext>
              </a:extLst>
            </p:cNvPr>
            <p:cNvSpPr/>
            <p:nvPr/>
          </p:nvSpPr>
          <p:spPr>
            <a:xfrm>
              <a:off x="8287042" y="3119556"/>
              <a:ext cx="352475" cy="105722"/>
            </a:xfrm>
            <a:custGeom>
              <a:avLst/>
              <a:gdLst>
                <a:gd name="connsiteX0" fmla="*/ 681354 w 681351"/>
                <a:gd name="connsiteY0" fmla="*/ 204441 h 204366"/>
                <a:gd name="connsiteX1" fmla="*/ 2 w 681351"/>
                <a:gd name="connsiteY1" fmla="*/ 173756 h 20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351" h="204366">
                  <a:moveTo>
                    <a:pt x="681354" y="204441"/>
                  </a:moveTo>
                  <a:cubicBezTo>
                    <a:pt x="518615" y="28236"/>
                    <a:pt x="274956" y="-135695"/>
                    <a:pt x="2" y="173756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B2EF66F-71C8-42FA-9E87-6C80B145DB45}"/>
                </a:ext>
              </a:extLst>
            </p:cNvPr>
            <p:cNvSpPr/>
            <p:nvPr/>
          </p:nvSpPr>
          <p:spPr>
            <a:xfrm>
              <a:off x="8315206" y="3594573"/>
              <a:ext cx="281232" cy="59575"/>
            </a:xfrm>
            <a:custGeom>
              <a:avLst/>
              <a:gdLst>
                <a:gd name="connsiteX0" fmla="*/ 543639 w 543636"/>
                <a:gd name="connsiteY0" fmla="*/ 115235 h 115161"/>
                <a:gd name="connsiteX1" fmla="*/ 2 w 543636"/>
                <a:gd name="connsiteY1" fmla="*/ 89339 h 115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3636" h="115161">
                  <a:moveTo>
                    <a:pt x="543639" y="115235"/>
                  </a:moveTo>
                  <a:cubicBezTo>
                    <a:pt x="400189" y="-17949"/>
                    <a:pt x="151448" y="-47244"/>
                    <a:pt x="2" y="89339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D479F88-6DA6-4A9D-B930-F0DB006B4CA7}"/>
                </a:ext>
              </a:extLst>
            </p:cNvPr>
            <p:cNvSpPr/>
            <p:nvPr/>
          </p:nvSpPr>
          <p:spPr>
            <a:xfrm>
              <a:off x="8295058" y="3867638"/>
              <a:ext cx="352410" cy="76316"/>
            </a:xfrm>
            <a:custGeom>
              <a:avLst/>
              <a:gdLst>
                <a:gd name="connsiteX0" fmla="*/ 681230 w 681227"/>
                <a:gd name="connsiteY0" fmla="*/ 127491 h 147522"/>
                <a:gd name="connsiteX1" fmla="*/ 2 w 681227"/>
                <a:gd name="connsiteY1" fmla="*/ 147597 h 14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227" h="147522">
                  <a:moveTo>
                    <a:pt x="681230" y="127491"/>
                  </a:moveTo>
                  <a:cubicBezTo>
                    <a:pt x="493723" y="-30461"/>
                    <a:pt x="164067" y="-60963"/>
                    <a:pt x="2" y="147597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9923EC1-F0EE-4410-9A25-53CF2A0C1894}"/>
                </a:ext>
              </a:extLst>
            </p:cNvPr>
            <p:cNvSpPr/>
            <p:nvPr/>
          </p:nvSpPr>
          <p:spPr>
            <a:xfrm>
              <a:off x="8196566" y="3907315"/>
              <a:ext cx="246011" cy="190440"/>
            </a:xfrm>
            <a:custGeom>
              <a:avLst/>
              <a:gdLst>
                <a:gd name="connsiteX0" fmla="*/ 42864 w 475551"/>
                <a:gd name="connsiteY0" fmla="*/ 74 h 368131"/>
                <a:gd name="connsiteX1" fmla="*/ 475554 w 475551"/>
                <a:gd name="connsiteY1" fmla="*/ 362619 h 36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5551" h="368131">
                  <a:moveTo>
                    <a:pt x="42864" y="74"/>
                  </a:moveTo>
                  <a:cubicBezTo>
                    <a:pt x="-138800" y="349508"/>
                    <a:pt x="305219" y="385876"/>
                    <a:pt x="475554" y="362619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F5D9A9A-A19F-43A6-A1EE-B0BB1DA7596D}"/>
                </a:ext>
              </a:extLst>
            </p:cNvPr>
            <p:cNvSpPr/>
            <p:nvPr/>
          </p:nvSpPr>
          <p:spPr>
            <a:xfrm>
              <a:off x="7645326" y="3893880"/>
              <a:ext cx="154853" cy="217029"/>
            </a:xfrm>
            <a:custGeom>
              <a:avLst/>
              <a:gdLst>
                <a:gd name="connsiteX0" fmla="*/ 2 w 299339"/>
                <a:gd name="connsiteY0" fmla="*/ 189 h 419528"/>
                <a:gd name="connsiteX1" fmla="*/ 242628 w 299339"/>
                <a:gd name="connsiteY1" fmla="*/ 419602 h 4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9339" h="419528">
                  <a:moveTo>
                    <a:pt x="2" y="189"/>
                  </a:moveTo>
                  <a:cubicBezTo>
                    <a:pt x="189615" y="-6282"/>
                    <a:pt x="403703" y="262913"/>
                    <a:pt x="242628" y="419602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0DBE0B3-B0ED-4169-8BD1-0F2B1C1BAE2F}"/>
                </a:ext>
              </a:extLst>
            </p:cNvPr>
            <p:cNvSpPr/>
            <p:nvPr/>
          </p:nvSpPr>
          <p:spPr>
            <a:xfrm>
              <a:off x="7380166" y="3068855"/>
              <a:ext cx="285527" cy="92613"/>
            </a:xfrm>
            <a:custGeom>
              <a:avLst/>
              <a:gdLst>
                <a:gd name="connsiteX0" fmla="*/ 2 w 551938"/>
                <a:gd name="connsiteY0" fmla="*/ 179100 h 179025"/>
                <a:gd name="connsiteX1" fmla="*/ 551941 w 551938"/>
                <a:gd name="connsiteY1" fmla="*/ 48877 h 17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938" h="179025">
                  <a:moveTo>
                    <a:pt x="2" y="179100"/>
                  </a:moveTo>
                  <a:cubicBezTo>
                    <a:pt x="122446" y="15743"/>
                    <a:pt x="369452" y="-55081"/>
                    <a:pt x="551941" y="48877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FB94E3B-C287-40C5-AA6C-3E0A31748908}"/>
                </a:ext>
              </a:extLst>
            </p:cNvPr>
            <p:cNvSpPr/>
            <p:nvPr/>
          </p:nvSpPr>
          <p:spPr>
            <a:xfrm>
              <a:off x="7384979" y="2363327"/>
              <a:ext cx="317818" cy="103986"/>
            </a:xfrm>
            <a:custGeom>
              <a:avLst/>
              <a:gdLst>
                <a:gd name="connsiteX0" fmla="*/ 2 w 614358"/>
                <a:gd name="connsiteY0" fmla="*/ 66103 h 201011"/>
                <a:gd name="connsiteX1" fmla="*/ 614361 w 614358"/>
                <a:gd name="connsiteY1" fmla="*/ 201086 h 201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4358" h="201011">
                  <a:moveTo>
                    <a:pt x="2" y="66103"/>
                  </a:moveTo>
                  <a:cubicBezTo>
                    <a:pt x="196694" y="-20706"/>
                    <a:pt x="534420" y="-61601"/>
                    <a:pt x="614361" y="201086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87F7E3C-B0FA-43E3-87D0-F16B65CE68FE}"/>
                </a:ext>
              </a:extLst>
            </p:cNvPr>
            <p:cNvSpPr/>
            <p:nvPr/>
          </p:nvSpPr>
          <p:spPr>
            <a:xfrm>
              <a:off x="7377665" y="2767312"/>
              <a:ext cx="325316" cy="80908"/>
            </a:xfrm>
            <a:custGeom>
              <a:avLst/>
              <a:gdLst>
                <a:gd name="connsiteX0" fmla="*/ 2 w 628852"/>
                <a:gd name="connsiteY0" fmla="*/ 57430 h 156399"/>
                <a:gd name="connsiteX1" fmla="*/ 628855 w 628852"/>
                <a:gd name="connsiteY1" fmla="*/ 74 h 15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8852" h="156399">
                  <a:moveTo>
                    <a:pt x="2" y="57430"/>
                  </a:moveTo>
                  <a:cubicBezTo>
                    <a:pt x="178428" y="212928"/>
                    <a:pt x="479225" y="178971"/>
                    <a:pt x="628855" y="74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F48D068-3D31-44A0-BA8A-853F2F93D1FF}"/>
                </a:ext>
              </a:extLst>
            </p:cNvPr>
            <p:cNvSpPr/>
            <p:nvPr/>
          </p:nvSpPr>
          <p:spPr>
            <a:xfrm>
              <a:off x="7600941" y="2665377"/>
              <a:ext cx="341213" cy="142760"/>
            </a:xfrm>
            <a:custGeom>
              <a:avLst/>
              <a:gdLst>
                <a:gd name="connsiteX0" fmla="*/ 2 w 659582"/>
                <a:gd name="connsiteY0" fmla="*/ 125980 h 275963"/>
                <a:gd name="connsiteX1" fmla="*/ 659585 w 659582"/>
                <a:gd name="connsiteY1" fmla="*/ 276038 h 27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9582" h="275963">
                  <a:moveTo>
                    <a:pt x="2" y="125980"/>
                  </a:moveTo>
                  <a:cubicBezTo>
                    <a:pt x="177607" y="-98792"/>
                    <a:pt x="600405" y="-6672"/>
                    <a:pt x="659585" y="276038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0E4A24E-4FA1-48F0-9BB7-DCAF605CDEDE}"/>
                </a:ext>
              </a:extLst>
            </p:cNvPr>
            <p:cNvSpPr/>
            <p:nvPr/>
          </p:nvSpPr>
          <p:spPr>
            <a:xfrm>
              <a:off x="8345909" y="2499352"/>
              <a:ext cx="252837" cy="213924"/>
            </a:xfrm>
            <a:custGeom>
              <a:avLst/>
              <a:gdLst>
                <a:gd name="connsiteX0" fmla="*/ 12659 w 488747"/>
                <a:gd name="connsiteY0" fmla="*/ 74 h 413525"/>
                <a:gd name="connsiteX1" fmla="*/ 488750 w 488747"/>
                <a:gd name="connsiteY1" fmla="*/ 409497 h 4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8747" h="413525">
                  <a:moveTo>
                    <a:pt x="12659" y="74"/>
                  </a:moveTo>
                  <a:cubicBezTo>
                    <a:pt x="-46963" y="256467"/>
                    <a:pt x="102798" y="444031"/>
                    <a:pt x="488750" y="409497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9F48B9-4D83-48C0-9E71-A83F1411FB29}"/>
                </a:ext>
              </a:extLst>
            </p:cNvPr>
            <p:cNvSpPr/>
            <p:nvPr/>
          </p:nvSpPr>
          <p:spPr>
            <a:xfrm>
              <a:off x="7310579" y="1687586"/>
              <a:ext cx="156550" cy="314827"/>
            </a:xfrm>
            <a:custGeom>
              <a:avLst/>
              <a:gdLst>
                <a:gd name="connsiteX0" fmla="*/ 2 w 302619"/>
                <a:gd name="connsiteY0" fmla="*/ 608651 h 608576"/>
                <a:gd name="connsiteX1" fmla="*/ 282704 w 302619"/>
                <a:gd name="connsiteY1" fmla="*/ 74 h 60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619" h="608576">
                  <a:moveTo>
                    <a:pt x="2" y="608651"/>
                  </a:moveTo>
                  <a:cubicBezTo>
                    <a:pt x="227150" y="512574"/>
                    <a:pt x="354178" y="234445"/>
                    <a:pt x="282704" y="74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5D6FC09-FED1-4CC8-B8F4-6C3FA4E7119D}"/>
                </a:ext>
              </a:extLst>
            </p:cNvPr>
            <p:cNvSpPr/>
            <p:nvPr/>
          </p:nvSpPr>
          <p:spPr>
            <a:xfrm>
              <a:off x="8633518" y="1419165"/>
              <a:ext cx="322363" cy="292495"/>
            </a:xfrm>
            <a:custGeom>
              <a:avLst/>
              <a:gdLst>
                <a:gd name="connsiteX0" fmla="*/ 5734 w 623143"/>
                <a:gd name="connsiteY0" fmla="*/ 74 h 565407"/>
                <a:gd name="connsiteX1" fmla="*/ 623146 w 623143"/>
                <a:gd name="connsiteY1" fmla="*/ 554615 h 56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3143" h="565407">
                  <a:moveTo>
                    <a:pt x="5734" y="74"/>
                  </a:moveTo>
                  <a:cubicBezTo>
                    <a:pt x="-49574" y="330410"/>
                    <a:pt x="305785" y="626502"/>
                    <a:pt x="623146" y="554615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4BE109C-513E-4337-9E29-D29318A0AA2D}"/>
                </a:ext>
              </a:extLst>
            </p:cNvPr>
            <p:cNvSpPr/>
            <p:nvPr/>
          </p:nvSpPr>
          <p:spPr>
            <a:xfrm>
              <a:off x="8175283" y="1733951"/>
              <a:ext cx="396431" cy="288171"/>
            </a:xfrm>
            <a:custGeom>
              <a:avLst/>
              <a:gdLst>
                <a:gd name="connsiteX0" fmla="*/ 766323 w 766320"/>
                <a:gd name="connsiteY0" fmla="*/ 150302 h 557048"/>
                <a:gd name="connsiteX1" fmla="*/ 342753 w 766320"/>
                <a:gd name="connsiteY1" fmla="*/ 17595 h 557048"/>
                <a:gd name="connsiteX2" fmla="*/ 41039 w 766320"/>
                <a:gd name="connsiteY2" fmla="*/ 216577 h 557048"/>
                <a:gd name="connsiteX3" fmla="*/ 3903 w 766320"/>
                <a:gd name="connsiteY3" fmla="*/ 557122 h 55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320" h="557048">
                  <a:moveTo>
                    <a:pt x="766323" y="150302"/>
                  </a:moveTo>
                  <a:cubicBezTo>
                    <a:pt x="682753" y="7159"/>
                    <a:pt x="492211" y="-25184"/>
                    <a:pt x="342753" y="17595"/>
                  </a:cubicBezTo>
                  <a:cubicBezTo>
                    <a:pt x="226067" y="48849"/>
                    <a:pt x="94617" y="99673"/>
                    <a:pt x="41039" y="216577"/>
                  </a:cubicBezTo>
                  <a:cubicBezTo>
                    <a:pt x="-8234" y="322773"/>
                    <a:pt x="-1899" y="443256"/>
                    <a:pt x="3903" y="557122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5400D1F-0C72-4AE1-91BA-843D80F193E3}"/>
                </a:ext>
              </a:extLst>
            </p:cNvPr>
            <p:cNvSpPr/>
            <p:nvPr/>
          </p:nvSpPr>
          <p:spPr>
            <a:xfrm>
              <a:off x="8905435" y="1579384"/>
              <a:ext cx="287990" cy="177157"/>
            </a:xfrm>
            <a:custGeom>
              <a:avLst/>
              <a:gdLst>
                <a:gd name="connsiteX0" fmla="*/ 2 w 556700"/>
                <a:gd name="connsiteY0" fmla="*/ 19092 h 342453"/>
                <a:gd name="connsiteX1" fmla="*/ 495957 w 556700"/>
                <a:gd name="connsiteY1" fmla="*/ 202781 h 342453"/>
                <a:gd name="connsiteX2" fmla="*/ 556703 w 556700"/>
                <a:gd name="connsiteY2" fmla="*/ 342528 h 34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6700" h="342453">
                  <a:moveTo>
                    <a:pt x="2" y="19092"/>
                  </a:moveTo>
                  <a:cubicBezTo>
                    <a:pt x="184012" y="-47363"/>
                    <a:pt x="374426" y="71531"/>
                    <a:pt x="495957" y="202781"/>
                  </a:cubicBezTo>
                  <a:cubicBezTo>
                    <a:pt x="528880" y="242271"/>
                    <a:pt x="553695" y="290542"/>
                    <a:pt x="556703" y="342528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7ACFD71-D82E-4768-A285-E5DCF22517CD}"/>
                </a:ext>
              </a:extLst>
            </p:cNvPr>
            <p:cNvSpPr/>
            <p:nvPr/>
          </p:nvSpPr>
          <p:spPr>
            <a:xfrm>
              <a:off x="7540835" y="2006615"/>
              <a:ext cx="333352" cy="210768"/>
            </a:xfrm>
            <a:custGeom>
              <a:avLst/>
              <a:gdLst>
                <a:gd name="connsiteX0" fmla="*/ 2108 w 644387"/>
                <a:gd name="connsiteY0" fmla="*/ 400521 h 407426"/>
                <a:gd name="connsiteX1" fmla="*/ 303867 w 644387"/>
                <a:gd name="connsiteY1" fmla="*/ 1877 h 407426"/>
                <a:gd name="connsiteX2" fmla="*/ 642896 w 644387"/>
                <a:gd name="connsiteY2" fmla="*/ 407501 h 40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4387" h="407426">
                  <a:moveTo>
                    <a:pt x="2108" y="400521"/>
                  </a:moveTo>
                  <a:cubicBezTo>
                    <a:pt x="-16923" y="217189"/>
                    <a:pt x="93830" y="30607"/>
                    <a:pt x="303867" y="1877"/>
                  </a:cubicBezTo>
                  <a:cubicBezTo>
                    <a:pt x="478609" y="-22025"/>
                    <a:pt x="662891" y="195889"/>
                    <a:pt x="642896" y="407501"/>
                  </a:cubicBezTo>
                </a:path>
              </a:pathLst>
            </a:custGeom>
            <a:noFill/>
            <a:ln w="2784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9671E25-F733-45E6-B802-09CB60EED6EB}"/>
                </a:ext>
              </a:extLst>
            </p:cNvPr>
            <p:cNvGrpSpPr/>
            <p:nvPr/>
          </p:nvGrpSpPr>
          <p:grpSpPr>
            <a:xfrm>
              <a:off x="7855252" y="2217384"/>
              <a:ext cx="383787" cy="2205986"/>
              <a:chOff x="7970666" y="4832408"/>
              <a:chExt cx="383787" cy="1500326"/>
            </a:xfrm>
          </p:grpSpPr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6C3138EB-9247-4798-9B27-0CF751281D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51919" y="4832408"/>
                <a:ext cx="21283" cy="150032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E6C19DEF-40F0-4A37-84DC-BAE6183E77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44549" y="5115016"/>
                <a:ext cx="17275" cy="121771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63297486-68E5-48BC-86BC-DA618C1572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33169" y="5475147"/>
                <a:ext cx="21284" cy="85758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095B02CE-1A39-4078-8112-2C5D8F123F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63297" y="5115016"/>
                <a:ext cx="17275" cy="121771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69E10CD5-7282-4B07-97EB-D03DCE1BB2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70666" y="5475147"/>
                <a:ext cx="21284" cy="857587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4388F89-3C68-4A76-A8D4-70D4F10D1597}"/>
                </a:ext>
              </a:extLst>
            </p:cNvPr>
            <p:cNvSpPr txBox="1"/>
            <p:nvPr/>
          </p:nvSpPr>
          <p:spPr>
            <a:xfrm>
              <a:off x="8843346" y="4099335"/>
              <a:ext cx="32316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900" kern="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en-US" sz="9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410501-3BD3-4246-89EE-B5F71A5EE88A}"/>
                </a:ext>
              </a:extLst>
            </p:cNvPr>
            <p:cNvSpPr/>
            <p:nvPr/>
          </p:nvSpPr>
          <p:spPr>
            <a:xfrm>
              <a:off x="9096208" y="4223395"/>
              <a:ext cx="1283970" cy="168368"/>
            </a:xfrm>
            <a:custGeom>
              <a:avLst/>
              <a:gdLst>
                <a:gd name="connsiteX0" fmla="*/ 8853 w 1262343"/>
                <a:gd name="connsiteY0" fmla="*/ 407671 h 407671"/>
                <a:gd name="connsiteX1" fmla="*/ 50763 w 1262343"/>
                <a:gd name="connsiteY1" fmla="*/ 251461 h 407671"/>
                <a:gd name="connsiteX2" fmla="*/ 397473 w 1262343"/>
                <a:gd name="connsiteY2" fmla="*/ 243841 h 407671"/>
                <a:gd name="connsiteX3" fmla="*/ 618453 w 1262343"/>
                <a:gd name="connsiteY3" fmla="*/ 1 h 407671"/>
                <a:gd name="connsiteX4" fmla="*/ 786093 w 1262343"/>
                <a:gd name="connsiteY4" fmla="*/ 240031 h 407671"/>
                <a:gd name="connsiteX5" fmla="*/ 1178523 w 1262343"/>
                <a:gd name="connsiteY5" fmla="*/ 247651 h 407671"/>
                <a:gd name="connsiteX6" fmla="*/ 1262343 w 1262343"/>
                <a:gd name="connsiteY6" fmla="*/ 400051 h 407671"/>
                <a:gd name="connsiteX0" fmla="*/ 3566 w 1287536"/>
                <a:gd name="connsiteY0" fmla="*/ 400051 h 400051"/>
                <a:gd name="connsiteX1" fmla="*/ 75956 w 1287536"/>
                <a:gd name="connsiteY1" fmla="*/ 251461 h 400051"/>
                <a:gd name="connsiteX2" fmla="*/ 422666 w 1287536"/>
                <a:gd name="connsiteY2" fmla="*/ 243841 h 400051"/>
                <a:gd name="connsiteX3" fmla="*/ 643646 w 1287536"/>
                <a:gd name="connsiteY3" fmla="*/ 1 h 400051"/>
                <a:gd name="connsiteX4" fmla="*/ 811286 w 1287536"/>
                <a:gd name="connsiteY4" fmla="*/ 240031 h 400051"/>
                <a:gd name="connsiteX5" fmla="*/ 1203716 w 1287536"/>
                <a:gd name="connsiteY5" fmla="*/ 247651 h 400051"/>
                <a:gd name="connsiteX6" fmla="*/ 1287536 w 1287536"/>
                <a:gd name="connsiteY6" fmla="*/ 400051 h 400051"/>
                <a:gd name="connsiteX0" fmla="*/ 0 w 1283970"/>
                <a:gd name="connsiteY0" fmla="*/ 400051 h 400051"/>
                <a:gd name="connsiteX1" fmla="*/ 72390 w 1283970"/>
                <a:gd name="connsiteY1" fmla="*/ 251461 h 400051"/>
                <a:gd name="connsiteX2" fmla="*/ 419100 w 1283970"/>
                <a:gd name="connsiteY2" fmla="*/ 243841 h 400051"/>
                <a:gd name="connsiteX3" fmla="*/ 640080 w 1283970"/>
                <a:gd name="connsiteY3" fmla="*/ 1 h 400051"/>
                <a:gd name="connsiteX4" fmla="*/ 807720 w 1283970"/>
                <a:gd name="connsiteY4" fmla="*/ 240031 h 400051"/>
                <a:gd name="connsiteX5" fmla="*/ 1200150 w 1283970"/>
                <a:gd name="connsiteY5" fmla="*/ 247651 h 400051"/>
                <a:gd name="connsiteX6" fmla="*/ 1283970 w 1283970"/>
                <a:gd name="connsiteY6" fmla="*/ 400051 h 400051"/>
                <a:gd name="connsiteX0" fmla="*/ 0 w 1283970"/>
                <a:gd name="connsiteY0" fmla="*/ 400143 h 400143"/>
                <a:gd name="connsiteX1" fmla="*/ 72390 w 1283970"/>
                <a:gd name="connsiteY1" fmla="*/ 251553 h 400143"/>
                <a:gd name="connsiteX2" fmla="*/ 419100 w 1283970"/>
                <a:gd name="connsiteY2" fmla="*/ 243933 h 400143"/>
                <a:gd name="connsiteX3" fmla="*/ 640080 w 1283970"/>
                <a:gd name="connsiteY3" fmla="*/ 93 h 400143"/>
                <a:gd name="connsiteX4" fmla="*/ 832485 w 1283970"/>
                <a:gd name="connsiteY4" fmla="*/ 215358 h 400143"/>
                <a:gd name="connsiteX5" fmla="*/ 1200150 w 1283970"/>
                <a:gd name="connsiteY5" fmla="*/ 247743 h 400143"/>
                <a:gd name="connsiteX6" fmla="*/ 1283970 w 1283970"/>
                <a:gd name="connsiteY6" fmla="*/ 400143 h 400143"/>
                <a:gd name="connsiteX0" fmla="*/ 0 w 1283970"/>
                <a:gd name="connsiteY0" fmla="*/ 400051 h 400051"/>
                <a:gd name="connsiteX1" fmla="*/ 72390 w 1283970"/>
                <a:gd name="connsiteY1" fmla="*/ 251461 h 400051"/>
                <a:gd name="connsiteX2" fmla="*/ 409575 w 1283970"/>
                <a:gd name="connsiteY2" fmla="*/ 213361 h 400051"/>
                <a:gd name="connsiteX3" fmla="*/ 640080 w 1283970"/>
                <a:gd name="connsiteY3" fmla="*/ 1 h 400051"/>
                <a:gd name="connsiteX4" fmla="*/ 832485 w 1283970"/>
                <a:gd name="connsiteY4" fmla="*/ 215266 h 400051"/>
                <a:gd name="connsiteX5" fmla="*/ 1200150 w 1283970"/>
                <a:gd name="connsiteY5" fmla="*/ 247651 h 400051"/>
                <a:gd name="connsiteX6" fmla="*/ 1283970 w 1283970"/>
                <a:gd name="connsiteY6" fmla="*/ 400051 h 400051"/>
                <a:gd name="connsiteX0" fmla="*/ 0 w 1283970"/>
                <a:gd name="connsiteY0" fmla="*/ 186871 h 186871"/>
                <a:gd name="connsiteX1" fmla="*/ 72390 w 1283970"/>
                <a:gd name="connsiteY1" fmla="*/ 38281 h 186871"/>
                <a:gd name="connsiteX2" fmla="*/ 409575 w 1283970"/>
                <a:gd name="connsiteY2" fmla="*/ 181 h 186871"/>
                <a:gd name="connsiteX3" fmla="*/ 613410 w 1283970"/>
                <a:gd name="connsiteY3" fmla="*/ 23041 h 186871"/>
                <a:gd name="connsiteX4" fmla="*/ 832485 w 1283970"/>
                <a:gd name="connsiteY4" fmla="*/ 2086 h 186871"/>
                <a:gd name="connsiteX5" fmla="*/ 1200150 w 1283970"/>
                <a:gd name="connsiteY5" fmla="*/ 34471 h 186871"/>
                <a:gd name="connsiteX6" fmla="*/ 1283970 w 1283970"/>
                <a:gd name="connsiteY6" fmla="*/ 186871 h 186871"/>
                <a:gd name="connsiteX0" fmla="*/ 0 w 1283970"/>
                <a:gd name="connsiteY0" fmla="*/ 186894 h 186894"/>
                <a:gd name="connsiteX1" fmla="*/ 72390 w 1283970"/>
                <a:gd name="connsiteY1" fmla="*/ 38304 h 186894"/>
                <a:gd name="connsiteX2" fmla="*/ 409575 w 1283970"/>
                <a:gd name="connsiteY2" fmla="*/ 204 h 186894"/>
                <a:gd name="connsiteX3" fmla="*/ 613410 w 1283970"/>
                <a:gd name="connsiteY3" fmla="*/ 23064 h 186894"/>
                <a:gd name="connsiteX4" fmla="*/ 866775 w 1283970"/>
                <a:gd name="connsiteY4" fmla="*/ 21159 h 186894"/>
                <a:gd name="connsiteX5" fmla="*/ 1200150 w 1283970"/>
                <a:gd name="connsiteY5" fmla="*/ 34494 h 186894"/>
                <a:gd name="connsiteX6" fmla="*/ 1283970 w 1283970"/>
                <a:gd name="connsiteY6" fmla="*/ 186894 h 186894"/>
                <a:gd name="connsiteX0" fmla="*/ 0 w 1283970"/>
                <a:gd name="connsiteY0" fmla="*/ 168368 h 168368"/>
                <a:gd name="connsiteX1" fmla="*/ 72390 w 1283970"/>
                <a:gd name="connsiteY1" fmla="*/ 19778 h 168368"/>
                <a:gd name="connsiteX2" fmla="*/ 384810 w 1283970"/>
                <a:gd name="connsiteY2" fmla="*/ 6443 h 168368"/>
                <a:gd name="connsiteX3" fmla="*/ 613410 w 1283970"/>
                <a:gd name="connsiteY3" fmla="*/ 4538 h 168368"/>
                <a:gd name="connsiteX4" fmla="*/ 866775 w 1283970"/>
                <a:gd name="connsiteY4" fmla="*/ 2633 h 168368"/>
                <a:gd name="connsiteX5" fmla="*/ 1200150 w 1283970"/>
                <a:gd name="connsiteY5" fmla="*/ 15968 h 168368"/>
                <a:gd name="connsiteX6" fmla="*/ 1283970 w 1283970"/>
                <a:gd name="connsiteY6" fmla="*/ 168368 h 16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3970" h="168368">
                  <a:moveTo>
                    <a:pt x="0" y="168368"/>
                  </a:moveTo>
                  <a:cubicBezTo>
                    <a:pt x="15240" y="69625"/>
                    <a:pt x="8255" y="46765"/>
                    <a:pt x="72390" y="19778"/>
                  </a:cubicBezTo>
                  <a:cubicBezTo>
                    <a:pt x="136525" y="-7209"/>
                    <a:pt x="294640" y="8983"/>
                    <a:pt x="384810" y="6443"/>
                  </a:cubicBezTo>
                  <a:cubicBezTo>
                    <a:pt x="474980" y="3903"/>
                    <a:pt x="533083" y="5173"/>
                    <a:pt x="613410" y="4538"/>
                  </a:cubicBezTo>
                  <a:cubicBezTo>
                    <a:pt x="693737" y="3903"/>
                    <a:pt x="768985" y="728"/>
                    <a:pt x="866775" y="2633"/>
                  </a:cubicBezTo>
                  <a:cubicBezTo>
                    <a:pt x="964565" y="4538"/>
                    <a:pt x="1120775" y="-10702"/>
                    <a:pt x="1200150" y="15968"/>
                  </a:cubicBezTo>
                  <a:cubicBezTo>
                    <a:pt x="1279525" y="42638"/>
                    <a:pt x="1281747" y="105503"/>
                    <a:pt x="1283970" y="168368"/>
                  </a:cubicBezTo>
                </a:path>
              </a:pathLst>
            </a:custGeom>
            <a:noFill/>
            <a:ln w="12700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ED093FC-F6E2-4591-BB67-82DE2E61F108}"/>
                </a:ext>
              </a:extLst>
            </p:cNvPr>
            <p:cNvGrpSpPr/>
            <p:nvPr/>
          </p:nvGrpSpPr>
          <p:grpSpPr>
            <a:xfrm>
              <a:off x="9049013" y="3907315"/>
              <a:ext cx="1378360" cy="497149"/>
              <a:chOff x="7361780" y="4466430"/>
              <a:chExt cx="1378360" cy="497149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D79C02F-D152-4BE8-A072-99EA7B496540}"/>
                  </a:ext>
                </a:extLst>
              </p:cNvPr>
              <p:cNvGrpSpPr/>
              <p:nvPr/>
            </p:nvGrpSpPr>
            <p:grpSpPr>
              <a:xfrm>
                <a:off x="7362119" y="4466430"/>
                <a:ext cx="1378021" cy="497149"/>
                <a:chOff x="7384979" y="4700110"/>
                <a:chExt cx="1248539" cy="497149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4EFE0B03-080D-44A0-9EB9-DFCFA97D70A8}"/>
                    </a:ext>
                  </a:extLst>
                </p:cNvPr>
                <p:cNvCxnSpPr/>
                <p:nvPr/>
              </p:nvCxnSpPr>
              <p:spPr>
                <a:xfrm>
                  <a:off x="7384979" y="5184559"/>
                  <a:ext cx="1248539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F1718530-3B82-4CAD-B899-E9815625EA3D}"/>
                    </a:ext>
                  </a:extLst>
                </p:cNvPr>
                <p:cNvCxnSpPr/>
                <p:nvPr/>
              </p:nvCxnSpPr>
              <p:spPr>
                <a:xfrm flipV="1">
                  <a:off x="7397679" y="4700110"/>
                  <a:ext cx="0" cy="497149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335C0E5-6CB6-458B-B79D-DD636A2F38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1780" y="4779284"/>
                <a:ext cx="1352479" cy="1766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5A58246-BA8D-48C8-BCD5-E8A8E117C580}"/>
                </a:ext>
              </a:extLst>
            </p:cNvPr>
            <p:cNvSpPr txBox="1"/>
            <p:nvPr/>
          </p:nvSpPr>
          <p:spPr>
            <a:xfrm>
              <a:off x="8863354" y="3672962"/>
              <a:ext cx="42575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900" kern="0" dirty="0">
                  <a:solidFill>
                    <a:prstClr val="black"/>
                  </a:solidFill>
                  <a:latin typeface="Calibri" panose="020F0502020204030204"/>
                </a:rPr>
                <a:t>RH</a:t>
              </a:r>
              <a:endParaRPr lang="en-US" sz="9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24B9492-5E45-45A8-B013-E0BD4CFDBD65}"/>
                </a:ext>
              </a:extLst>
            </p:cNvPr>
            <p:cNvSpPr txBox="1"/>
            <p:nvPr/>
          </p:nvSpPr>
          <p:spPr>
            <a:xfrm>
              <a:off x="8841350" y="2956714"/>
              <a:ext cx="32316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900" kern="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en-US" sz="9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9039517-4639-49E4-9341-BE35AC0FFEC3}"/>
                </a:ext>
              </a:extLst>
            </p:cNvPr>
            <p:cNvGrpSpPr/>
            <p:nvPr/>
          </p:nvGrpSpPr>
          <p:grpSpPr>
            <a:xfrm>
              <a:off x="9047017" y="2764693"/>
              <a:ext cx="1378360" cy="497149"/>
              <a:chOff x="7361780" y="4466430"/>
              <a:chExt cx="1378360" cy="49714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670A592-B9D6-4E7F-A669-BF7492804052}"/>
                  </a:ext>
                </a:extLst>
              </p:cNvPr>
              <p:cNvSpPr/>
              <p:nvPr/>
            </p:nvSpPr>
            <p:spPr>
              <a:xfrm>
                <a:off x="7408975" y="4550827"/>
                <a:ext cx="1283970" cy="400051"/>
              </a:xfrm>
              <a:custGeom>
                <a:avLst/>
                <a:gdLst>
                  <a:gd name="connsiteX0" fmla="*/ 8853 w 1262343"/>
                  <a:gd name="connsiteY0" fmla="*/ 407671 h 407671"/>
                  <a:gd name="connsiteX1" fmla="*/ 50763 w 1262343"/>
                  <a:gd name="connsiteY1" fmla="*/ 251461 h 407671"/>
                  <a:gd name="connsiteX2" fmla="*/ 397473 w 1262343"/>
                  <a:gd name="connsiteY2" fmla="*/ 243841 h 407671"/>
                  <a:gd name="connsiteX3" fmla="*/ 618453 w 1262343"/>
                  <a:gd name="connsiteY3" fmla="*/ 1 h 407671"/>
                  <a:gd name="connsiteX4" fmla="*/ 786093 w 1262343"/>
                  <a:gd name="connsiteY4" fmla="*/ 240031 h 407671"/>
                  <a:gd name="connsiteX5" fmla="*/ 1178523 w 1262343"/>
                  <a:gd name="connsiteY5" fmla="*/ 247651 h 407671"/>
                  <a:gd name="connsiteX6" fmla="*/ 1262343 w 1262343"/>
                  <a:gd name="connsiteY6" fmla="*/ 400051 h 407671"/>
                  <a:gd name="connsiteX0" fmla="*/ 3566 w 1287536"/>
                  <a:gd name="connsiteY0" fmla="*/ 400051 h 400051"/>
                  <a:gd name="connsiteX1" fmla="*/ 75956 w 1287536"/>
                  <a:gd name="connsiteY1" fmla="*/ 251461 h 400051"/>
                  <a:gd name="connsiteX2" fmla="*/ 422666 w 1287536"/>
                  <a:gd name="connsiteY2" fmla="*/ 243841 h 400051"/>
                  <a:gd name="connsiteX3" fmla="*/ 643646 w 1287536"/>
                  <a:gd name="connsiteY3" fmla="*/ 1 h 400051"/>
                  <a:gd name="connsiteX4" fmla="*/ 811286 w 1287536"/>
                  <a:gd name="connsiteY4" fmla="*/ 240031 h 400051"/>
                  <a:gd name="connsiteX5" fmla="*/ 1203716 w 1287536"/>
                  <a:gd name="connsiteY5" fmla="*/ 247651 h 400051"/>
                  <a:gd name="connsiteX6" fmla="*/ 1287536 w 1287536"/>
                  <a:gd name="connsiteY6" fmla="*/ 400051 h 400051"/>
                  <a:gd name="connsiteX0" fmla="*/ 0 w 1283970"/>
                  <a:gd name="connsiteY0" fmla="*/ 400051 h 400051"/>
                  <a:gd name="connsiteX1" fmla="*/ 72390 w 1283970"/>
                  <a:gd name="connsiteY1" fmla="*/ 251461 h 400051"/>
                  <a:gd name="connsiteX2" fmla="*/ 419100 w 1283970"/>
                  <a:gd name="connsiteY2" fmla="*/ 243841 h 400051"/>
                  <a:gd name="connsiteX3" fmla="*/ 640080 w 1283970"/>
                  <a:gd name="connsiteY3" fmla="*/ 1 h 400051"/>
                  <a:gd name="connsiteX4" fmla="*/ 807720 w 1283970"/>
                  <a:gd name="connsiteY4" fmla="*/ 240031 h 400051"/>
                  <a:gd name="connsiteX5" fmla="*/ 1200150 w 1283970"/>
                  <a:gd name="connsiteY5" fmla="*/ 247651 h 400051"/>
                  <a:gd name="connsiteX6" fmla="*/ 1283970 w 1283970"/>
                  <a:gd name="connsiteY6" fmla="*/ 400051 h 400051"/>
                  <a:gd name="connsiteX0" fmla="*/ 0 w 1283970"/>
                  <a:gd name="connsiteY0" fmla="*/ 400143 h 400143"/>
                  <a:gd name="connsiteX1" fmla="*/ 72390 w 1283970"/>
                  <a:gd name="connsiteY1" fmla="*/ 251553 h 400143"/>
                  <a:gd name="connsiteX2" fmla="*/ 419100 w 1283970"/>
                  <a:gd name="connsiteY2" fmla="*/ 243933 h 400143"/>
                  <a:gd name="connsiteX3" fmla="*/ 640080 w 1283970"/>
                  <a:gd name="connsiteY3" fmla="*/ 93 h 400143"/>
                  <a:gd name="connsiteX4" fmla="*/ 832485 w 1283970"/>
                  <a:gd name="connsiteY4" fmla="*/ 215358 h 400143"/>
                  <a:gd name="connsiteX5" fmla="*/ 1200150 w 1283970"/>
                  <a:gd name="connsiteY5" fmla="*/ 247743 h 400143"/>
                  <a:gd name="connsiteX6" fmla="*/ 1283970 w 1283970"/>
                  <a:gd name="connsiteY6" fmla="*/ 400143 h 400143"/>
                  <a:gd name="connsiteX0" fmla="*/ 0 w 1283970"/>
                  <a:gd name="connsiteY0" fmla="*/ 400051 h 400051"/>
                  <a:gd name="connsiteX1" fmla="*/ 72390 w 1283970"/>
                  <a:gd name="connsiteY1" fmla="*/ 251461 h 400051"/>
                  <a:gd name="connsiteX2" fmla="*/ 409575 w 1283970"/>
                  <a:gd name="connsiteY2" fmla="*/ 213361 h 400051"/>
                  <a:gd name="connsiteX3" fmla="*/ 640080 w 1283970"/>
                  <a:gd name="connsiteY3" fmla="*/ 1 h 400051"/>
                  <a:gd name="connsiteX4" fmla="*/ 832485 w 1283970"/>
                  <a:gd name="connsiteY4" fmla="*/ 215266 h 400051"/>
                  <a:gd name="connsiteX5" fmla="*/ 1200150 w 1283970"/>
                  <a:gd name="connsiteY5" fmla="*/ 247651 h 400051"/>
                  <a:gd name="connsiteX6" fmla="*/ 1283970 w 1283970"/>
                  <a:gd name="connsiteY6" fmla="*/ 400051 h 400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3970" h="400051">
                    <a:moveTo>
                      <a:pt x="0" y="400051"/>
                    </a:moveTo>
                    <a:cubicBezTo>
                      <a:pt x="15240" y="301308"/>
                      <a:pt x="4128" y="282576"/>
                      <a:pt x="72390" y="251461"/>
                    </a:cubicBezTo>
                    <a:cubicBezTo>
                      <a:pt x="140653" y="220346"/>
                      <a:pt x="314960" y="255271"/>
                      <a:pt x="409575" y="213361"/>
                    </a:cubicBezTo>
                    <a:cubicBezTo>
                      <a:pt x="504190" y="171451"/>
                      <a:pt x="569595" y="-317"/>
                      <a:pt x="640080" y="1"/>
                    </a:cubicBezTo>
                    <a:cubicBezTo>
                      <a:pt x="710565" y="319"/>
                      <a:pt x="739140" y="173991"/>
                      <a:pt x="832485" y="215266"/>
                    </a:cubicBezTo>
                    <a:cubicBezTo>
                      <a:pt x="925830" y="256541"/>
                      <a:pt x="1120775" y="220981"/>
                      <a:pt x="1200150" y="247651"/>
                    </a:cubicBezTo>
                    <a:cubicBezTo>
                      <a:pt x="1279525" y="274321"/>
                      <a:pt x="1281747" y="337186"/>
                      <a:pt x="1283970" y="400051"/>
                    </a:cubicBezTo>
                  </a:path>
                </a:pathLst>
              </a:custGeom>
              <a:noFill/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9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D7CD8D2A-8ADA-4898-B950-BB91F5DF4270}"/>
                  </a:ext>
                </a:extLst>
              </p:cNvPr>
              <p:cNvGrpSpPr/>
              <p:nvPr/>
            </p:nvGrpSpPr>
            <p:grpSpPr>
              <a:xfrm>
                <a:off x="7361780" y="4466430"/>
                <a:ext cx="1378360" cy="497149"/>
                <a:chOff x="7361780" y="4466430"/>
                <a:chExt cx="1378360" cy="497149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131D8BA1-7F44-4378-9FD5-A98CE7CF76CA}"/>
                    </a:ext>
                  </a:extLst>
                </p:cNvPr>
                <p:cNvGrpSpPr/>
                <p:nvPr/>
              </p:nvGrpSpPr>
              <p:grpSpPr>
                <a:xfrm>
                  <a:off x="7362119" y="4466430"/>
                  <a:ext cx="1378021" cy="497149"/>
                  <a:chOff x="7384979" y="4700110"/>
                  <a:chExt cx="1248539" cy="497149"/>
                </a:xfrm>
              </p:grpSpPr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1D7265DF-2323-4966-9B89-0271BEEFB026}"/>
                      </a:ext>
                    </a:extLst>
                  </p:cNvPr>
                  <p:cNvCxnSpPr/>
                  <p:nvPr/>
                </p:nvCxnSpPr>
                <p:spPr>
                  <a:xfrm>
                    <a:off x="7384979" y="5184559"/>
                    <a:ext cx="1248539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2" name="Straight Arrow Connector 81">
                    <a:extLst>
                      <a:ext uri="{FF2B5EF4-FFF2-40B4-BE49-F238E27FC236}">
                        <a16:creationId xmlns:a16="http://schemas.microsoft.com/office/drawing/2014/main" id="{BFCB9090-FA22-4563-A904-0088A896422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97679" y="4700110"/>
                    <a:ext cx="0" cy="497149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BE39144E-9163-4D2F-9387-BBD8DBCE80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61780" y="4779284"/>
                  <a:ext cx="1352479" cy="1766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ash"/>
                  <a:miter lim="800000"/>
                </a:ln>
                <a:effectLst/>
              </p:spPr>
            </p:cxnSp>
          </p:grp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B369152-2E18-4EDF-9750-8F6170D705A7}"/>
                </a:ext>
              </a:extLst>
            </p:cNvPr>
            <p:cNvSpPr txBox="1"/>
            <p:nvPr/>
          </p:nvSpPr>
          <p:spPr>
            <a:xfrm>
              <a:off x="8861358" y="2530340"/>
              <a:ext cx="42575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900" kern="0" dirty="0">
                  <a:solidFill>
                    <a:prstClr val="black"/>
                  </a:solidFill>
                  <a:latin typeface="Calibri" panose="020F0502020204030204"/>
                </a:rPr>
                <a:t>RH</a:t>
              </a:r>
              <a:endParaRPr lang="en-US" sz="9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88083093-1D75-4475-9477-FD42260B2196}"/>
              </a:ext>
            </a:extLst>
          </p:cNvPr>
          <p:cNvSpPr txBox="1"/>
          <p:nvPr/>
        </p:nvSpPr>
        <p:spPr>
          <a:xfrm>
            <a:off x="3398308" y="4866587"/>
            <a:ext cx="5869475" cy="276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Acknowledgement to Alberto de Lozar (DWD), Günther Zängl (DWD) and Axel Seifert (DWD)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84DFBF7-3528-4ADC-98C9-54822C082F12}"/>
              </a:ext>
            </a:extLst>
          </p:cNvPr>
          <p:cNvSpPr txBox="1"/>
          <p:nvPr/>
        </p:nvSpPr>
        <p:spPr>
          <a:xfrm>
            <a:off x="3707400" y="2104480"/>
            <a:ext cx="4829588" cy="369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kern="0" dirty="0" err="1">
                <a:solidFill>
                  <a:prstClr val="black"/>
                </a:solidFill>
                <a:latin typeface="Arial" panose="020B0604020202020204"/>
              </a:rPr>
              <a:t>Supersat</a:t>
            </a:r>
            <a:r>
              <a:rPr lang="en-US" sz="1799" kern="0" dirty="0">
                <a:solidFill>
                  <a:prstClr val="black"/>
                </a:solidFill>
                <a:latin typeface="Arial" panose="020B0604020202020204"/>
              </a:rPr>
              <a:t>. = max(0.005 * w,  </a:t>
            </a:r>
            <a:r>
              <a:rPr lang="en-US" sz="1799" kern="0" dirty="0" err="1">
                <a:solidFill>
                  <a:prstClr val="black"/>
                </a:solidFill>
                <a:latin typeface="Arial" panose="020B0604020202020204"/>
              </a:rPr>
              <a:t>limfac</a:t>
            </a:r>
            <a:r>
              <a:rPr lang="en-US" sz="1799" kern="0" dirty="0">
                <a:solidFill>
                  <a:prstClr val="black"/>
                </a:solidFill>
                <a:latin typeface="Arial" panose="020B0604020202020204"/>
              </a:rPr>
              <a:t> * QC / QV)</a:t>
            </a:r>
            <a:endParaRPr lang="en-US" sz="1799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70B579-F8E7-477C-A0BC-157D8141F0EB}"/>
              </a:ext>
            </a:extLst>
          </p:cNvPr>
          <p:cNvSpPr txBox="1"/>
          <p:nvPr/>
        </p:nvSpPr>
        <p:spPr>
          <a:xfrm>
            <a:off x="3726048" y="2575081"/>
            <a:ext cx="4829588" cy="175378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dirty="0">
                <a:solidFill>
                  <a:srgbClr val="000000"/>
                </a:solidFill>
                <a:latin typeface="CIDFont+F3"/>
              </a:rPr>
              <a:t>Model now takes into account the slight supersaturation occurring in convective updrafts (e.g., </a:t>
            </a:r>
            <a:r>
              <a:rPr lang="en-US" sz="1799" dirty="0" err="1">
                <a:solidFill>
                  <a:srgbClr val="000000"/>
                </a:solidFill>
                <a:latin typeface="Arial" panose="020B0604020202020204"/>
              </a:rPr>
              <a:t>Pruppacher</a:t>
            </a:r>
            <a:r>
              <a:rPr lang="en-US" sz="1799" dirty="0">
                <a:solidFill>
                  <a:srgbClr val="000000"/>
                </a:solidFill>
                <a:latin typeface="Arial" panose="020B0604020202020204"/>
              </a:rPr>
              <a:t> and </a:t>
            </a:r>
            <a:r>
              <a:rPr lang="en-US" sz="1799" dirty="0" err="1">
                <a:solidFill>
                  <a:srgbClr val="000000"/>
                </a:solidFill>
                <a:latin typeface="Arial" panose="020B0604020202020204"/>
              </a:rPr>
              <a:t>Klett</a:t>
            </a:r>
            <a:r>
              <a:rPr lang="en-US" sz="1799" dirty="0">
                <a:solidFill>
                  <a:srgbClr val="000000"/>
                </a:solidFill>
                <a:latin typeface="Arial" panose="020B0604020202020204"/>
              </a:rPr>
              <a:t>, 1997, Ch. 7</a:t>
            </a:r>
            <a:r>
              <a:rPr lang="en-US" sz="1799" dirty="0">
                <a:solidFill>
                  <a:srgbClr val="000000"/>
                </a:solidFill>
                <a:latin typeface="CIDFont+F3"/>
              </a:rPr>
              <a:t>).</a:t>
            </a:r>
          </a:p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99" dirty="0">
              <a:solidFill>
                <a:srgbClr val="000000"/>
              </a:solidFill>
              <a:latin typeface="CIDFont+F3"/>
            </a:endParaRPr>
          </a:p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dirty="0">
                <a:solidFill>
                  <a:srgbClr val="000000"/>
                </a:solidFill>
                <a:latin typeface="CIDFont+F3"/>
              </a:rPr>
              <a:t>Implemented proportional to the updraft speed:  1% supersaturation per 2 m/s updraft velocity</a:t>
            </a:r>
            <a:endParaRPr lang="de-CH" sz="1799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6ECCDF4-AA2A-4AEA-AF79-31EE9A902B90}"/>
              </a:ext>
            </a:extLst>
          </p:cNvPr>
          <p:cNvSpPr txBox="1"/>
          <p:nvPr/>
        </p:nvSpPr>
        <p:spPr>
          <a:xfrm>
            <a:off x="3715017" y="1533157"/>
            <a:ext cx="4829588" cy="369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b="1" kern="0" dirty="0">
                <a:solidFill>
                  <a:prstClr val="black"/>
                </a:solidFill>
                <a:latin typeface="Arial" panose="020B0604020202020204"/>
              </a:rPr>
              <a:t>New Feature: t</a:t>
            </a:r>
            <a:r>
              <a:rPr lang="en-US" sz="1799" b="1" kern="0" dirty="0" err="1">
                <a:solidFill>
                  <a:prstClr val="black"/>
                </a:solidFill>
                <a:latin typeface="Arial" panose="020B0604020202020204"/>
              </a:rPr>
              <a:t>une_supsat_limfac</a:t>
            </a:r>
            <a:r>
              <a:rPr lang="en-US" sz="1799" b="1" kern="0" dirty="0">
                <a:solidFill>
                  <a:prstClr val="black"/>
                </a:solidFill>
                <a:latin typeface="Arial" panose="020B0604020202020204"/>
              </a:rPr>
              <a:t> = 2.0</a:t>
            </a:r>
            <a:endParaRPr lang="en-US" sz="1799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1433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C263C-FFCD-41E5-90EF-4E53E022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/>
              </a:rPr>
              <a:t>Zürich, 16.04.2025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17F936-5071-4A4D-B996-8EF8ADA5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fld id="{C6C8278F-EB32-9049-808B-99841320EF9D}" type="slidenum">
              <a:rPr lang="de-DE">
                <a:solidFill>
                  <a:srgbClr val="000000"/>
                </a:solidFill>
                <a:latin typeface="Arial" panose="020B0604020202020204"/>
              </a:rPr>
              <a:pPr defTabSz="457063" eaLnBrk="1" fontAlgn="auto" hangingPunct="1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de-DE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3BFA32-A961-4C53-B557-A05B2F5C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+mn-lt"/>
                <a:ea typeface="+mn-lt"/>
                <a:cs typeface="Calibri" panose="020F0502020204030204"/>
              </a:rPr>
              <a:t>Snow-To-Graupel Conversion by Riming</a:t>
            </a:r>
            <a:endParaRPr lang="en-US" dirty="0">
              <a:latin typeface="+mn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D6AEDC4-56EF-4D9A-919E-31976799C5F7}"/>
              </a:ext>
            </a:extLst>
          </p:cNvPr>
          <p:cNvGrpSpPr/>
          <p:nvPr/>
        </p:nvGrpSpPr>
        <p:grpSpPr>
          <a:xfrm>
            <a:off x="1675388" y="1098583"/>
            <a:ext cx="5793224" cy="2039625"/>
            <a:chOff x="1479140" y="1100518"/>
            <a:chExt cx="5795012" cy="2040255"/>
          </a:xfrm>
        </p:grpSpPr>
        <p:pic>
          <p:nvPicPr>
            <p:cNvPr id="29" name="Graphic 28" descr="Snowflake with solid fill">
              <a:extLst>
                <a:ext uri="{FF2B5EF4-FFF2-40B4-BE49-F238E27FC236}">
                  <a16:creationId xmlns:a16="http://schemas.microsoft.com/office/drawing/2014/main" id="{92D695C7-4289-49A1-A246-92AB9EF8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9140" y="1100518"/>
              <a:ext cx="2040255" cy="2040255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05E8933-FD31-4933-B03A-14F95FE51CCE}"/>
                </a:ext>
              </a:extLst>
            </p:cNvPr>
            <p:cNvGrpSpPr/>
            <p:nvPr/>
          </p:nvGrpSpPr>
          <p:grpSpPr>
            <a:xfrm>
              <a:off x="5233897" y="1100518"/>
              <a:ext cx="2040255" cy="2040255"/>
              <a:chOff x="5233897" y="1100518"/>
              <a:chExt cx="2040255" cy="204025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55848A2-62BB-4A9C-B7F4-4D34602BBE5D}"/>
                  </a:ext>
                </a:extLst>
              </p:cNvPr>
              <p:cNvGrpSpPr/>
              <p:nvPr/>
            </p:nvGrpSpPr>
            <p:grpSpPr>
              <a:xfrm>
                <a:off x="5693952" y="1369123"/>
                <a:ext cx="1074421" cy="1417320"/>
                <a:chOff x="5889307" y="1972469"/>
                <a:chExt cx="1074421" cy="1417320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3DCC67B2-9E0F-46D0-ADD1-FBCFB1F58450}"/>
                    </a:ext>
                  </a:extLst>
                </p:cNvPr>
                <p:cNvSpPr/>
                <p:nvPr/>
              </p:nvSpPr>
              <p:spPr>
                <a:xfrm>
                  <a:off x="6423660" y="1972469"/>
                  <a:ext cx="51435" cy="60008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59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46C270D-280C-4D66-BCAC-93DC2D4E5741}"/>
                    </a:ext>
                  </a:extLst>
                </p:cNvPr>
                <p:cNvSpPr/>
                <p:nvPr/>
              </p:nvSpPr>
              <p:spPr>
                <a:xfrm>
                  <a:off x="6023610" y="3058319"/>
                  <a:ext cx="51435" cy="60008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59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6088E2D-5DAD-4D68-91C1-4DF569CADBE2}"/>
                    </a:ext>
                  </a:extLst>
                </p:cNvPr>
                <p:cNvSpPr/>
                <p:nvPr/>
              </p:nvSpPr>
              <p:spPr>
                <a:xfrm>
                  <a:off x="6912293" y="3121184"/>
                  <a:ext cx="51435" cy="60008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59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4D59E49-6530-4D1A-9F56-2BDA996B2156}"/>
                    </a:ext>
                  </a:extLst>
                </p:cNvPr>
                <p:cNvSpPr/>
                <p:nvPr/>
              </p:nvSpPr>
              <p:spPr>
                <a:xfrm>
                  <a:off x="6812280" y="2512536"/>
                  <a:ext cx="114300" cy="60008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59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33D3AAD-6C9F-4FC6-B60D-D81CE78F97B5}"/>
                    </a:ext>
                  </a:extLst>
                </p:cNvPr>
                <p:cNvSpPr/>
                <p:nvPr/>
              </p:nvSpPr>
              <p:spPr>
                <a:xfrm>
                  <a:off x="5889307" y="2435384"/>
                  <a:ext cx="148334" cy="137160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59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22685D7-2D05-4AC4-9EE3-BD70BF3BE775}"/>
                    </a:ext>
                  </a:extLst>
                </p:cNvPr>
                <p:cNvSpPr/>
                <p:nvPr/>
              </p:nvSpPr>
              <p:spPr>
                <a:xfrm>
                  <a:off x="5889308" y="2861151"/>
                  <a:ext cx="114300" cy="60008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59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3F89B05-2B97-4603-A43A-1DC991E94C31}"/>
                    </a:ext>
                  </a:extLst>
                </p:cNvPr>
                <p:cNvSpPr/>
                <p:nvPr/>
              </p:nvSpPr>
              <p:spPr>
                <a:xfrm>
                  <a:off x="6680835" y="3015456"/>
                  <a:ext cx="51435" cy="10001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59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9A7C439-CF5A-49B8-850B-5D43630B9A69}"/>
                    </a:ext>
                  </a:extLst>
                </p:cNvPr>
                <p:cNvSpPr/>
                <p:nvPr/>
              </p:nvSpPr>
              <p:spPr>
                <a:xfrm>
                  <a:off x="6540818" y="3329781"/>
                  <a:ext cx="51435" cy="60008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59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27BCB2CD-A364-4706-A1D3-9B910AF9683D}"/>
                    </a:ext>
                  </a:extLst>
                </p:cNvPr>
                <p:cNvSpPr/>
                <p:nvPr/>
              </p:nvSpPr>
              <p:spPr>
                <a:xfrm>
                  <a:off x="6037641" y="2272507"/>
                  <a:ext cx="777497" cy="834390"/>
                </a:xfrm>
                <a:custGeom>
                  <a:avLst/>
                  <a:gdLst>
                    <a:gd name="connsiteX0" fmla="*/ 495642 w 1036662"/>
                    <a:gd name="connsiteY0" fmla="*/ 34290 h 1112520"/>
                    <a:gd name="connsiteX1" fmla="*/ 495642 w 1036662"/>
                    <a:gd name="connsiteY1" fmla="*/ 34290 h 1112520"/>
                    <a:gd name="connsiteX2" fmla="*/ 449922 w 1036662"/>
                    <a:gd name="connsiteY2" fmla="*/ 38100 h 1112520"/>
                    <a:gd name="connsiteX3" fmla="*/ 392772 w 1036662"/>
                    <a:gd name="connsiteY3" fmla="*/ 41910 h 1112520"/>
                    <a:gd name="connsiteX4" fmla="*/ 366102 w 1036662"/>
                    <a:gd name="connsiteY4" fmla="*/ 49530 h 1112520"/>
                    <a:gd name="connsiteX5" fmla="*/ 343242 w 1036662"/>
                    <a:gd name="connsiteY5" fmla="*/ 53340 h 1112520"/>
                    <a:gd name="connsiteX6" fmla="*/ 301332 w 1036662"/>
                    <a:gd name="connsiteY6" fmla="*/ 72390 h 1112520"/>
                    <a:gd name="connsiteX7" fmla="*/ 274662 w 1036662"/>
                    <a:gd name="connsiteY7" fmla="*/ 102870 h 1112520"/>
                    <a:gd name="connsiteX8" fmla="*/ 263232 w 1036662"/>
                    <a:gd name="connsiteY8" fmla="*/ 156210 h 1112520"/>
                    <a:gd name="connsiteX9" fmla="*/ 255612 w 1036662"/>
                    <a:gd name="connsiteY9" fmla="*/ 175260 h 1112520"/>
                    <a:gd name="connsiteX10" fmla="*/ 251802 w 1036662"/>
                    <a:gd name="connsiteY10" fmla="*/ 209550 h 1112520"/>
                    <a:gd name="connsiteX11" fmla="*/ 247992 w 1036662"/>
                    <a:gd name="connsiteY11" fmla="*/ 278130 h 1112520"/>
                    <a:gd name="connsiteX12" fmla="*/ 179412 w 1036662"/>
                    <a:gd name="connsiteY12" fmla="*/ 339090 h 1112520"/>
                    <a:gd name="connsiteX13" fmla="*/ 114642 w 1036662"/>
                    <a:gd name="connsiteY13" fmla="*/ 411480 h 1112520"/>
                    <a:gd name="connsiteX14" fmla="*/ 87972 w 1036662"/>
                    <a:gd name="connsiteY14" fmla="*/ 434340 h 1112520"/>
                    <a:gd name="connsiteX15" fmla="*/ 76542 w 1036662"/>
                    <a:gd name="connsiteY15" fmla="*/ 445770 h 1112520"/>
                    <a:gd name="connsiteX16" fmla="*/ 49872 w 1036662"/>
                    <a:gd name="connsiteY16" fmla="*/ 464820 h 1112520"/>
                    <a:gd name="connsiteX17" fmla="*/ 7962 w 1036662"/>
                    <a:gd name="connsiteY17" fmla="*/ 499110 h 1112520"/>
                    <a:gd name="connsiteX18" fmla="*/ 342 w 1036662"/>
                    <a:gd name="connsiteY18" fmla="*/ 533400 h 1112520"/>
                    <a:gd name="connsiteX19" fmla="*/ 15582 w 1036662"/>
                    <a:gd name="connsiteY19" fmla="*/ 567690 h 1112520"/>
                    <a:gd name="connsiteX20" fmla="*/ 38442 w 1036662"/>
                    <a:gd name="connsiteY20" fmla="*/ 605790 h 1112520"/>
                    <a:gd name="connsiteX21" fmla="*/ 46062 w 1036662"/>
                    <a:gd name="connsiteY21" fmla="*/ 655320 h 1112520"/>
                    <a:gd name="connsiteX22" fmla="*/ 53682 w 1036662"/>
                    <a:gd name="connsiteY22" fmla="*/ 674370 h 1112520"/>
                    <a:gd name="connsiteX23" fmla="*/ 65112 w 1036662"/>
                    <a:gd name="connsiteY23" fmla="*/ 716280 h 1112520"/>
                    <a:gd name="connsiteX24" fmla="*/ 103212 w 1036662"/>
                    <a:gd name="connsiteY24" fmla="*/ 762000 h 1112520"/>
                    <a:gd name="connsiteX25" fmla="*/ 114642 w 1036662"/>
                    <a:gd name="connsiteY25" fmla="*/ 781050 h 1112520"/>
                    <a:gd name="connsiteX26" fmla="*/ 118452 w 1036662"/>
                    <a:gd name="connsiteY26" fmla="*/ 811530 h 1112520"/>
                    <a:gd name="connsiteX27" fmla="*/ 137502 w 1036662"/>
                    <a:gd name="connsiteY27" fmla="*/ 925830 h 1112520"/>
                    <a:gd name="connsiteX28" fmla="*/ 156552 w 1036662"/>
                    <a:gd name="connsiteY28" fmla="*/ 929640 h 1112520"/>
                    <a:gd name="connsiteX29" fmla="*/ 221322 w 1036662"/>
                    <a:gd name="connsiteY29" fmla="*/ 933450 h 1112520"/>
                    <a:gd name="connsiteX30" fmla="*/ 236562 w 1036662"/>
                    <a:gd name="connsiteY30" fmla="*/ 937260 h 1112520"/>
                    <a:gd name="connsiteX31" fmla="*/ 270852 w 1036662"/>
                    <a:gd name="connsiteY31" fmla="*/ 960120 h 1112520"/>
                    <a:gd name="connsiteX32" fmla="*/ 293712 w 1036662"/>
                    <a:gd name="connsiteY32" fmla="*/ 971550 h 1112520"/>
                    <a:gd name="connsiteX33" fmla="*/ 316572 w 1036662"/>
                    <a:gd name="connsiteY33" fmla="*/ 998220 h 1112520"/>
                    <a:gd name="connsiteX34" fmla="*/ 328002 w 1036662"/>
                    <a:gd name="connsiteY34" fmla="*/ 1017270 h 1112520"/>
                    <a:gd name="connsiteX35" fmla="*/ 350862 w 1036662"/>
                    <a:gd name="connsiteY35" fmla="*/ 1085850 h 1112520"/>
                    <a:gd name="connsiteX36" fmla="*/ 377532 w 1036662"/>
                    <a:gd name="connsiteY36" fmla="*/ 1101090 h 1112520"/>
                    <a:gd name="connsiteX37" fmla="*/ 545172 w 1036662"/>
                    <a:gd name="connsiteY37" fmla="*/ 1112520 h 1112520"/>
                    <a:gd name="connsiteX38" fmla="*/ 613752 w 1036662"/>
                    <a:gd name="connsiteY38" fmla="*/ 1097280 h 1112520"/>
                    <a:gd name="connsiteX39" fmla="*/ 644232 w 1036662"/>
                    <a:gd name="connsiteY39" fmla="*/ 1062990 h 1112520"/>
                    <a:gd name="connsiteX40" fmla="*/ 663282 w 1036662"/>
                    <a:gd name="connsiteY40" fmla="*/ 1047750 h 1112520"/>
                    <a:gd name="connsiteX41" fmla="*/ 689952 w 1036662"/>
                    <a:gd name="connsiteY41" fmla="*/ 1024890 h 1112520"/>
                    <a:gd name="connsiteX42" fmla="*/ 701382 w 1036662"/>
                    <a:gd name="connsiteY42" fmla="*/ 944880 h 1112520"/>
                    <a:gd name="connsiteX43" fmla="*/ 728052 w 1036662"/>
                    <a:gd name="connsiteY43" fmla="*/ 918210 h 1112520"/>
                    <a:gd name="connsiteX44" fmla="*/ 789012 w 1036662"/>
                    <a:gd name="connsiteY44" fmla="*/ 937260 h 1112520"/>
                    <a:gd name="connsiteX45" fmla="*/ 819492 w 1036662"/>
                    <a:gd name="connsiteY45" fmla="*/ 948690 h 1112520"/>
                    <a:gd name="connsiteX46" fmla="*/ 849972 w 1036662"/>
                    <a:gd name="connsiteY46" fmla="*/ 952500 h 1112520"/>
                    <a:gd name="connsiteX47" fmla="*/ 869022 w 1036662"/>
                    <a:gd name="connsiteY47" fmla="*/ 956310 h 1112520"/>
                    <a:gd name="connsiteX48" fmla="*/ 899502 w 1036662"/>
                    <a:gd name="connsiteY48" fmla="*/ 952500 h 1112520"/>
                    <a:gd name="connsiteX49" fmla="*/ 926172 w 1036662"/>
                    <a:gd name="connsiteY49" fmla="*/ 925830 h 1112520"/>
                    <a:gd name="connsiteX50" fmla="*/ 933792 w 1036662"/>
                    <a:gd name="connsiteY50" fmla="*/ 887730 h 1112520"/>
                    <a:gd name="connsiteX51" fmla="*/ 952842 w 1036662"/>
                    <a:gd name="connsiteY51" fmla="*/ 792480 h 1112520"/>
                    <a:gd name="connsiteX52" fmla="*/ 964272 w 1036662"/>
                    <a:gd name="connsiteY52" fmla="*/ 773430 h 1112520"/>
                    <a:gd name="connsiteX53" fmla="*/ 1025232 w 1036662"/>
                    <a:gd name="connsiteY53" fmla="*/ 708660 h 1112520"/>
                    <a:gd name="connsiteX54" fmla="*/ 1029042 w 1036662"/>
                    <a:gd name="connsiteY54" fmla="*/ 689610 h 1112520"/>
                    <a:gd name="connsiteX55" fmla="*/ 1032852 w 1036662"/>
                    <a:gd name="connsiteY55" fmla="*/ 655320 h 1112520"/>
                    <a:gd name="connsiteX56" fmla="*/ 1036662 w 1036662"/>
                    <a:gd name="connsiteY56" fmla="*/ 628650 h 1112520"/>
                    <a:gd name="connsiteX57" fmla="*/ 1025232 w 1036662"/>
                    <a:gd name="connsiteY57" fmla="*/ 537210 h 1112520"/>
                    <a:gd name="connsiteX58" fmla="*/ 1017612 w 1036662"/>
                    <a:gd name="connsiteY58" fmla="*/ 518160 h 1112520"/>
                    <a:gd name="connsiteX59" fmla="*/ 1006182 w 1036662"/>
                    <a:gd name="connsiteY59" fmla="*/ 514350 h 1112520"/>
                    <a:gd name="connsiteX60" fmla="*/ 987132 w 1036662"/>
                    <a:gd name="connsiteY60" fmla="*/ 392430 h 1112520"/>
                    <a:gd name="connsiteX61" fmla="*/ 952842 w 1036662"/>
                    <a:gd name="connsiteY61" fmla="*/ 346710 h 1112520"/>
                    <a:gd name="connsiteX62" fmla="*/ 926172 w 1036662"/>
                    <a:gd name="connsiteY62" fmla="*/ 320040 h 1112520"/>
                    <a:gd name="connsiteX63" fmla="*/ 880452 w 1036662"/>
                    <a:gd name="connsiteY63" fmla="*/ 281940 h 1112520"/>
                    <a:gd name="connsiteX64" fmla="*/ 861402 w 1036662"/>
                    <a:gd name="connsiteY64" fmla="*/ 175260 h 1112520"/>
                    <a:gd name="connsiteX65" fmla="*/ 853782 w 1036662"/>
                    <a:gd name="connsiteY65" fmla="*/ 95250 h 1112520"/>
                    <a:gd name="connsiteX66" fmla="*/ 838542 w 1036662"/>
                    <a:gd name="connsiteY66" fmla="*/ 87630 h 1112520"/>
                    <a:gd name="connsiteX67" fmla="*/ 766152 w 1036662"/>
                    <a:gd name="connsiteY67" fmla="*/ 64770 h 1112520"/>
                    <a:gd name="connsiteX68" fmla="*/ 747102 w 1036662"/>
                    <a:gd name="connsiteY68" fmla="*/ 53340 h 1112520"/>
                    <a:gd name="connsiteX69" fmla="*/ 659472 w 1036662"/>
                    <a:gd name="connsiteY69" fmla="*/ 41910 h 1112520"/>
                    <a:gd name="connsiteX70" fmla="*/ 636612 w 1036662"/>
                    <a:gd name="connsiteY70" fmla="*/ 38100 h 1112520"/>
                    <a:gd name="connsiteX71" fmla="*/ 621372 w 1036662"/>
                    <a:gd name="connsiteY71" fmla="*/ 19050 h 1112520"/>
                    <a:gd name="connsiteX72" fmla="*/ 568032 w 1036662"/>
                    <a:gd name="connsiteY72" fmla="*/ 3810 h 1112520"/>
                    <a:gd name="connsiteX73" fmla="*/ 518502 w 1036662"/>
                    <a:gd name="connsiteY73" fmla="*/ 0 h 1112520"/>
                    <a:gd name="connsiteX74" fmla="*/ 495642 w 1036662"/>
                    <a:gd name="connsiteY74" fmla="*/ 34290 h 1112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1036662" h="1112520">
                      <a:moveTo>
                        <a:pt x="495642" y="34290"/>
                      </a:moveTo>
                      <a:lnTo>
                        <a:pt x="495642" y="34290"/>
                      </a:lnTo>
                      <a:lnTo>
                        <a:pt x="449922" y="38100"/>
                      </a:lnTo>
                      <a:cubicBezTo>
                        <a:pt x="430882" y="39510"/>
                        <a:pt x="411689" y="39330"/>
                        <a:pt x="392772" y="41910"/>
                      </a:cubicBezTo>
                      <a:cubicBezTo>
                        <a:pt x="383611" y="43159"/>
                        <a:pt x="375111" y="47451"/>
                        <a:pt x="366102" y="49530"/>
                      </a:cubicBezTo>
                      <a:cubicBezTo>
                        <a:pt x="358575" y="51267"/>
                        <a:pt x="350862" y="52070"/>
                        <a:pt x="343242" y="53340"/>
                      </a:cubicBezTo>
                      <a:cubicBezTo>
                        <a:pt x="329272" y="59690"/>
                        <a:pt x="314656" y="64777"/>
                        <a:pt x="301332" y="72390"/>
                      </a:cubicBezTo>
                      <a:cubicBezTo>
                        <a:pt x="295002" y="76007"/>
                        <a:pt x="276892" y="100083"/>
                        <a:pt x="274662" y="102870"/>
                      </a:cubicBezTo>
                      <a:cubicBezTo>
                        <a:pt x="274612" y="103122"/>
                        <a:pt x="266708" y="145783"/>
                        <a:pt x="263232" y="156210"/>
                      </a:cubicBezTo>
                      <a:cubicBezTo>
                        <a:pt x="261069" y="162698"/>
                        <a:pt x="258152" y="168910"/>
                        <a:pt x="255612" y="175260"/>
                      </a:cubicBezTo>
                      <a:cubicBezTo>
                        <a:pt x="254342" y="186690"/>
                        <a:pt x="252652" y="198081"/>
                        <a:pt x="251802" y="209550"/>
                      </a:cubicBezTo>
                      <a:cubicBezTo>
                        <a:pt x="250111" y="232383"/>
                        <a:pt x="255874" y="256634"/>
                        <a:pt x="247992" y="278130"/>
                      </a:cubicBezTo>
                      <a:cubicBezTo>
                        <a:pt x="226569" y="336555"/>
                        <a:pt x="213922" y="312700"/>
                        <a:pt x="179412" y="339090"/>
                      </a:cubicBezTo>
                      <a:cubicBezTo>
                        <a:pt x="144817" y="365545"/>
                        <a:pt x="143956" y="380212"/>
                        <a:pt x="114642" y="411480"/>
                      </a:cubicBezTo>
                      <a:cubicBezTo>
                        <a:pt x="106634" y="420022"/>
                        <a:pt x="96675" y="426507"/>
                        <a:pt x="87972" y="434340"/>
                      </a:cubicBezTo>
                      <a:cubicBezTo>
                        <a:pt x="83967" y="437944"/>
                        <a:pt x="80749" y="442404"/>
                        <a:pt x="76542" y="445770"/>
                      </a:cubicBezTo>
                      <a:cubicBezTo>
                        <a:pt x="68011" y="452595"/>
                        <a:pt x="58496" y="458113"/>
                        <a:pt x="49872" y="464820"/>
                      </a:cubicBezTo>
                      <a:cubicBezTo>
                        <a:pt x="35624" y="475902"/>
                        <a:pt x="21932" y="487680"/>
                        <a:pt x="7962" y="499110"/>
                      </a:cubicBezTo>
                      <a:cubicBezTo>
                        <a:pt x="5422" y="510540"/>
                        <a:pt x="1121" y="521717"/>
                        <a:pt x="342" y="533400"/>
                      </a:cubicBezTo>
                      <a:cubicBezTo>
                        <a:pt x="-1348" y="558755"/>
                        <a:pt x="3144" y="552764"/>
                        <a:pt x="15582" y="567690"/>
                      </a:cubicBezTo>
                      <a:cubicBezTo>
                        <a:pt x="21627" y="574944"/>
                        <a:pt x="37151" y="603531"/>
                        <a:pt x="38442" y="605790"/>
                      </a:cubicBezTo>
                      <a:cubicBezTo>
                        <a:pt x="40415" y="623544"/>
                        <a:pt x="40563" y="638822"/>
                        <a:pt x="46062" y="655320"/>
                      </a:cubicBezTo>
                      <a:cubicBezTo>
                        <a:pt x="48225" y="661808"/>
                        <a:pt x="51717" y="667819"/>
                        <a:pt x="53682" y="674370"/>
                      </a:cubicBezTo>
                      <a:cubicBezTo>
                        <a:pt x="57586" y="687382"/>
                        <a:pt x="57282" y="704535"/>
                        <a:pt x="65112" y="716280"/>
                      </a:cubicBezTo>
                      <a:cubicBezTo>
                        <a:pt x="76116" y="732786"/>
                        <a:pt x="93005" y="744989"/>
                        <a:pt x="103212" y="762000"/>
                      </a:cubicBezTo>
                      <a:lnTo>
                        <a:pt x="114642" y="781050"/>
                      </a:lnTo>
                      <a:cubicBezTo>
                        <a:pt x="115912" y="791210"/>
                        <a:pt x="116855" y="801416"/>
                        <a:pt x="118452" y="811530"/>
                      </a:cubicBezTo>
                      <a:cubicBezTo>
                        <a:pt x="124476" y="849683"/>
                        <a:pt x="125644" y="889070"/>
                        <a:pt x="137502" y="925830"/>
                      </a:cubicBezTo>
                      <a:cubicBezTo>
                        <a:pt x="139490" y="931993"/>
                        <a:pt x="150103" y="929054"/>
                        <a:pt x="156552" y="929640"/>
                      </a:cubicBezTo>
                      <a:cubicBezTo>
                        <a:pt x="178091" y="931598"/>
                        <a:pt x="199732" y="932180"/>
                        <a:pt x="221322" y="933450"/>
                      </a:cubicBezTo>
                      <a:cubicBezTo>
                        <a:pt x="226402" y="934720"/>
                        <a:pt x="231777" y="935133"/>
                        <a:pt x="236562" y="937260"/>
                      </a:cubicBezTo>
                      <a:cubicBezTo>
                        <a:pt x="260362" y="947838"/>
                        <a:pt x="250284" y="947779"/>
                        <a:pt x="270852" y="960120"/>
                      </a:cubicBezTo>
                      <a:cubicBezTo>
                        <a:pt x="278157" y="964503"/>
                        <a:pt x="286733" y="966664"/>
                        <a:pt x="293712" y="971550"/>
                      </a:cubicBezTo>
                      <a:cubicBezTo>
                        <a:pt x="304008" y="978757"/>
                        <a:pt x="310182" y="987996"/>
                        <a:pt x="316572" y="998220"/>
                      </a:cubicBezTo>
                      <a:cubicBezTo>
                        <a:pt x="320497" y="1004500"/>
                        <a:pt x="324192" y="1010920"/>
                        <a:pt x="328002" y="1017270"/>
                      </a:cubicBezTo>
                      <a:cubicBezTo>
                        <a:pt x="332310" y="1036655"/>
                        <a:pt x="337303" y="1069826"/>
                        <a:pt x="350862" y="1085850"/>
                      </a:cubicBezTo>
                      <a:cubicBezTo>
                        <a:pt x="357476" y="1093666"/>
                        <a:pt x="367818" y="1097852"/>
                        <a:pt x="377532" y="1101090"/>
                      </a:cubicBezTo>
                      <a:cubicBezTo>
                        <a:pt x="419113" y="1114950"/>
                        <a:pt x="528038" y="1112001"/>
                        <a:pt x="545172" y="1112520"/>
                      </a:cubicBezTo>
                      <a:cubicBezTo>
                        <a:pt x="574855" y="1109822"/>
                        <a:pt x="589260" y="1112866"/>
                        <a:pt x="613752" y="1097280"/>
                      </a:cubicBezTo>
                      <a:cubicBezTo>
                        <a:pt x="625734" y="1089655"/>
                        <a:pt x="634700" y="1072522"/>
                        <a:pt x="644232" y="1062990"/>
                      </a:cubicBezTo>
                      <a:cubicBezTo>
                        <a:pt x="649982" y="1057240"/>
                        <a:pt x="657204" y="1053153"/>
                        <a:pt x="663282" y="1047750"/>
                      </a:cubicBezTo>
                      <a:cubicBezTo>
                        <a:pt x="690999" y="1023113"/>
                        <a:pt x="666656" y="1040421"/>
                        <a:pt x="689952" y="1024890"/>
                      </a:cubicBezTo>
                      <a:cubicBezTo>
                        <a:pt x="690594" y="1014624"/>
                        <a:pt x="687408" y="963512"/>
                        <a:pt x="701382" y="944880"/>
                      </a:cubicBezTo>
                      <a:cubicBezTo>
                        <a:pt x="708925" y="934822"/>
                        <a:pt x="728052" y="918210"/>
                        <a:pt x="728052" y="918210"/>
                      </a:cubicBezTo>
                      <a:cubicBezTo>
                        <a:pt x="748372" y="924560"/>
                        <a:pt x="769078" y="929785"/>
                        <a:pt x="789012" y="937260"/>
                      </a:cubicBezTo>
                      <a:cubicBezTo>
                        <a:pt x="799172" y="941070"/>
                        <a:pt x="808965" y="946058"/>
                        <a:pt x="819492" y="948690"/>
                      </a:cubicBezTo>
                      <a:cubicBezTo>
                        <a:pt x="829425" y="951173"/>
                        <a:pt x="839852" y="950943"/>
                        <a:pt x="849972" y="952500"/>
                      </a:cubicBezTo>
                      <a:cubicBezTo>
                        <a:pt x="856372" y="953485"/>
                        <a:pt x="862672" y="955040"/>
                        <a:pt x="869022" y="956310"/>
                      </a:cubicBezTo>
                      <a:cubicBezTo>
                        <a:pt x="879182" y="955040"/>
                        <a:pt x="889788" y="955738"/>
                        <a:pt x="899502" y="952500"/>
                      </a:cubicBezTo>
                      <a:cubicBezTo>
                        <a:pt x="911355" y="948549"/>
                        <a:pt x="919399" y="934861"/>
                        <a:pt x="926172" y="925830"/>
                      </a:cubicBezTo>
                      <a:cubicBezTo>
                        <a:pt x="928712" y="913130"/>
                        <a:pt x="931730" y="900516"/>
                        <a:pt x="933792" y="887730"/>
                      </a:cubicBezTo>
                      <a:cubicBezTo>
                        <a:pt x="944009" y="824386"/>
                        <a:pt x="933599" y="827118"/>
                        <a:pt x="952842" y="792480"/>
                      </a:cubicBezTo>
                      <a:cubicBezTo>
                        <a:pt x="956438" y="786007"/>
                        <a:pt x="959036" y="778666"/>
                        <a:pt x="964272" y="773430"/>
                      </a:cubicBezTo>
                      <a:cubicBezTo>
                        <a:pt x="1030965" y="706737"/>
                        <a:pt x="986320" y="770919"/>
                        <a:pt x="1025232" y="708660"/>
                      </a:cubicBezTo>
                      <a:cubicBezTo>
                        <a:pt x="1026502" y="702310"/>
                        <a:pt x="1028126" y="696021"/>
                        <a:pt x="1029042" y="689610"/>
                      </a:cubicBezTo>
                      <a:cubicBezTo>
                        <a:pt x="1030668" y="678225"/>
                        <a:pt x="1031426" y="666732"/>
                        <a:pt x="1032852" y="655320"/>
                      </a:cubicBezTo>
                      <a:cubicBezTo>
                        <a:pt x="1033966" y="646409"/>
                        <a:pt x="1035392" y="637540"/>
                        <a:pt x="1036662" y="628650"/>
                      </a:cubicBezTo>
                      <a:cubicBezTo>
                        <a:pt x="1032852" y="598170"/>
                        <a:pt x="1030451" y="567481"/>
                        <a:pt x="1025232" y="537210"/>
                      </a:cubicBezTo>
                      <a:cubicBezTo>
                        <a:pt x="1024070" y="530470"/>
                        <a:pt x="1021990" y="523414"/>
                        <a:pt x="1017612" y="518160"/>
                      </a:cubicBezTo>
                      <a:cubicBezTo>
                        <a:pt x="1015041" y="515075"/>
                        <a:pt x="1009992" y="515620"/>
                        <a:pt x="1006182" y="514350"/>
                      </a:cubicBezTo>
                      <a:cubicBezTo>
                        <a:pt x="969244" y="458943"/>
                        <a:pt x="1003447" y="518871"/>
                        <a:pt x="987132" y="392430"/>
                      </a:cubicBezTo>
                      <a:cubicBezTo>
                        <a:pt x="985825" y="382300"/>
                        <a:pt x="954991" y="349024"/>
                        <a:pt x="952842" y="346710"/>
                      </a:cubicBezTo>
                      <a:cubicBezTo>
                        <a:pt x="944287" y="337497"/>
                        <a:pt x="934451" y="329502"/>
                        <a:pt x="926172" y="320040"/>
                      </a:cubicBezTo>
                      <a:cubicBezTo>
                        <a:pt x="890883" y="279710"/>
                        <a:pt x="915778" y="289005"/>
                        <a:pt x="880452" y="281940"/>
                      </a:cubicBezTo>
                      <a:cubicBezTo>
                        <a:pt x="877549" y="266457"/>
                        <a:pt x="863921" y="196038"/>
                        <a:pt x="861402" y="175260"/>
                      </a:cubicBezTo>
                      <a:cubicBezTo>
                        <a:pt x="858178" y="148664"/>
                        <a:pt x="860545" y="121173"/>
                        <a:pt x="853782" y="95250"/>
                      </a:cubicBezTo>
                      <a:cubicBezTo>
                        <a:pt x="852348" y="89754"/>
                        <a:pt x="843699" y="90010"/>
                        <a:pt x="838542" y="87630"/>
                      </a:cubicBezTo>
                      <a:cubicBezTo>
                        <a:pt x="795431" y="67733"/>
                        <a:pt x="813396" y="74219"/>
                        <a:pt x="766152" y="64770"/>
                      </a:cubicBezTo>
                      <a:cubicBezTo>
                        <a:pt x="759802" y="60960"/>
                        <a:pt x="754206" y="55430"/>
                        <a:pt x="747102" y="53340"/>
                      </a:cubicBezTo>
                      <a:cubicBezTo>
                        <a:pt x="720997" y="45662"/>
                        <a:pt x="686397" y="45078"/>
                        <a:pt x="659472" y="41910"/>
                      </a:cubicBezTo>
                      <a:cubicBezTo>
                        <a:pt x="651800" y="41007"/>
                        <a:pt x="644232" y="39370"/>
                        <a:pt x="636612" y="38100"/>
                      </a:cubicBezTo>
                      <a:cubicBezTo>
                        <a:pt x="631532" y="31750"/>
                        <a:pt x="627722" y="24130"/>
                        <a:pt x="621372" y="19050"/>
                      </a:cubicBezTo>
                      <a:cubicBezTo>
                        <a:pt x="604351" y="5433"/>
                        <a:pt x="588941" y="5801"/>
                        <a:pt x="568032" y="3810"/>
                      </a:cubicBezTo>
                      <a:cubicBezTo>
                        <a:pt x="551548" y="2240"/>
                        <a:pt x="535012" y="1270"/>
                        <a:pt x="518502" y="0"/>
                      </a:cubicBezTo>
                      <a:cubicBezTo>
                        <a:pt x="457830" y="12134"/>
                        <a:pt x="475089" y="-2307"/>
                        <a:pt x="495642" y="34290"/>
                      </a:cubicBezTo>
                      <a:close/>
                    </a:path>
                  </a:pathLst>
                </a:custGeom>
                <a:solidFill>
                  <a:srgbClr val="4472C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594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pic>
            <p:nvPicPr>
              <p:cNvPr id="30" name="Graphic 29" descr="Snowflake with solid fill">
                <a:extLst>
                  <a:ext uri="{FF2B5EF4-FFF2-40B4-BE49-F238E27FC236}">
                    <a16:creationId xmlns:a16="http://schemas.microsoft.com/office/drawing/2014/main" id="{44799D81-97BF-4610-A101-1AE13011B1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233897" y="1100518"/>
                <a:ext cx="2040255" cy="2040255"/>
              </a:xfrm>
              <a:prstGeom prst="rect">
                <a:avLst/>
              </a:prstGeom>
            </p:spPr>
          </p:pic>
        </p:grp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37051B0C-1AFC-46DD-9163-BBD5E78C19A1}"/>
                </a:ext>
              </a:extLst>
            </p:cNvPr>
            <p:cNvSpPr/>
            <p:nvPr/>
          </p:nvSpPr>
          <p:spPr>
            <a:xfrm>
              <a:off x="3739673" y="1900618"/>
              <a:ext cx="1299911" cy="357188"/>
            </a:xfrm>
            <a:prstGeom prst="rightArrow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C685777-11B2-40DF-A4DE-8EF3111BA0DD}"/>
              </a:ext>
            </a:extLst>
          </p:cNvPr>
          <p:cNvSpPr txBox="1"/>
          <p:nvPr/>
        </p:nvSpPr>
        <p:spPr>
          <a:xfrm>
            <a:off x="3348953" y="4882933"/>
            <a:ext cx="5904731" cy="276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Acknowledgement to Alberto de Lozar (DWD), Günther Zängl (DWD) and Axel Seifert (DWD)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32DDBC-C00F-49F2-BA45-162439F93921}"/>
              </a:ext>
            </a:extLst>
          </p:cNvPr>
          <p:cNvSpPr txBox="1"/>
          <p:nvPr/>
        </p:nvSpPr>
        <p:spPr>
          <a:xfrm>
            <a:off x="818312" y="3136613"/>
            <a:ext cx="7424352" cy="3692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kern="0" dirty="0">
                <a:solidFill>
                  <a:prstClr val="black"/>
                </a:solidFill>
                <a:latin typeface="Arial" panose="020B0604020202020204"/>
                <a:sym typeface="Wingdings" panose="05000000000000000000" pitchFamily="2" charset="2"/>
              </a:rPr>
              <a:t>Reduction of snow-to-graupel riming rate: </a:t>
            </a:r>
            <a:r>
              <a:rPr lang="en-US" sz="1799" kern="0" dirty="0" err="1">
                <a:solidFill>
                  <a:prstClr val="black"/>
                </a:solidFill>
                <a:latin typeface="Arial" panose="020B0604020202020204"/>
              </a:rPr>
              <a:t>tune_zcsg</a:t>
            </a:r>
            <a:r>
              <a:rPr lang="en-US" sz="1799" kern="0" dirty="0">
                <a:solidFill>
                  <a:prstClr val="black"/>
                </a:solidFill>
                <a:latin typeface="Arial" panose="020B0604020202020204"/>
              </a:rPr>
              <a:t> = 0.5 </a:t>
            </a:r>
            <a:r>
              <a:rPr lang="en-US" sz="1799" kern="0" dirty="0">
                <a:solidFill>
                  <a:prstClr val="black"/>
                </a:solidFill>
                <a:latin typeface="Arial" panose="020B0604020202020204"/>
                <a:sym typeface="Wingdings" panose="05000000000000000000" pitchFamily="2" charset="2"/>
              </a:rPr>
              <a:t> 0.25</a:t>
            </a:r>
            <a:endParaRPr lang="en-US" sz="1799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630AE9-2B28-4C88-BF8C-99D61E88EA3B}"/>
              </a:ext>
            </a:extLst>
          </p:cNvPr>
          <p:cNvSpPr txBox="1"/>
          <p:nvPr/>
        </p:nvSpPr>
        <p:spPr>
          <a:xfrm>
            <a:off x="818312" y="3608907"/>
            <a:ext cx="7431969" cy="6461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kern="0" dirty="0">
                <a:solidFill>
                  <a:prstClr val="black"/>
                </a:solidFill>
                <a:latin typeface="Arial" panose="020B0604020202020204"/>
                <a:sym typeface="Wingdings" panose="05000000000000000000" pitchFamily="2" charset="2"/>
              </a:rPr>
              <a:t>Slower fall speed of snow as compared to graupel reduces local maxima.</a:t>
            </a:r>
            <a:endParaRPr lang="en-US" sz="1799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384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8BE2F7E-EAC4-43CC-8585-2CB3556961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CH" dirty="0" err="1"/>
              <a:t>Preambulum</a:t>
            </a:r>
            <a:r>
              <a:rPr lang="de-CH" dirty="0"/>
              <a:t>: New </a:t>
            </a:r>
            <a:r>
              <a:rPr lang="de-CH" dirty="0" err="1"/>
              <a:t>model</a:t>
            </a:r>
            <a:r>
              <a:rPr lang="de-CH" dirty="0"/>
              <a:t> </a:t>
            </a:r>
            <a:r>
              <a:rPr lang="de-CH" dirty="0" err="1"/>
              <a:t>setup</a:t>
            </a:r>
            <a:endParaRPr lang="de-CH" dirty="0"/>
          </a:p>
          <a:p>
            <a:pPr>
              <a:lnSpc>
                <a:spcPct val="150000"/>
              </a:lnSpc>
            </a:pPr>
            <a:r>
              <a:rPr lang="de-CH" dirty="0" err="1"/>
              <a:t>Reanalysis</a:t>
            </a:r>
            <a:r>
              <a:rPr lang="de-CH" dirty="0"/>
              <a:t> light (REA-L-CH1)</a:t>
            </a:r>
          </a:p>
          <a:p>
            <a:pPr>
              <a:lnSpc>
                <a:spcPct val="150000"/>
              </a:lnSpc>
            </a:pPr>
            <a:r>
              <a:rPr lang="de-CH" dirty="0"/>
              <a:t>3D Radar </a:t>
            </a:r>
            <a:r>
              <a:rPr lang="de-CH" dirty="0" err="1"/>
              <a:t>volume</a:t>
            </a:r>
            <a:r>
              <a:rPr lang="de-CH" dirty="0"/>
              <a:t> </a:t>
            </a:r>
            <a:r>
              <a:rPr lang="de-CH" dirty="0" err="1"/>
              <a:t>assimilation</a:t>
            </a:r>
            <a:r>
              <a:rPr lang="de-CH" dirty="0"/>
              <a:t> (</a:t>
            </a:r>
            <a:r>
              <a:rPr lang="de-CH" dirty="0" err="1"/>
              <a:t>Alina’s</a:t>
            </a:r>
            <a:r>
              <a:rPr lang="de-CH" dirty="0"/>
              <a:t> </a:t>
            </a:r>
            <a:r>
              <a:rPr lang="de-CH" dirty="0" err="1"/>
              <a:t>talk</a:t>
            </a:r>
            <a:r>
              <a:rPr lang="de-CH" dirty="0"/>
              <a:t>)</a:t>
            </a:r>
          </a:p>
          <a:p>
            <a:pPr>
              <a:lnSpc>
                <a:spcPct val="150000"/>
              </a:lnSpc>
            </a:pPr>
            <a:r>
              <a:rPr lang="de-CH" dirty="0"/>
              <a:t>APT in KENDA-CH1 and ICON-CH1-EPS (</a:t>
            </a:r>
            <a:r>
              <a:rPr lang="de-CH" dirty="0" err="1"/>
              <a:t>Claire’s</a:t>
            </a:r>
            <a:r>
              <a:rPr lang="de-CH" dirty="0"/>
              <a:t> </a:t>
            </a:r>
            <a:r>
              <a:rPr lang="de-CH" dirty="0" err="1"/>
              <a:t>talk</a:t>
            </a:r>
            <a:r>
              <a:rPr lang="de-CH" dirty="0"/>
              <a:t>)</a:t>
            </a:r>
          </a:p>
          <a:p>
            <a:pPr>
              <a:lnSpc>
                <a:spcPct val="150000"/>
              </a:lnSpc>
            </a:pPr>
            <a:r>
              <a:rPr lang="de-CH" dirty="0" err="1"/>
              <a:t>Machine</a:t>
            </a:r>
            <a:r>
              <a:rPr lang="de-CH" dirty="0"/>
              <a:t> Learning Data Assimilation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A39240-FCF4-4E74-B049-CF0D9E5B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Overview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activities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3379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B65D3F-AF48-4923-9A9C-97A20AE5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/>
              </a:rPr>
              <a:t>Zürich, 16.04.2025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8AC00-96D7-4AF2-A016-79EF6441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fld id="{C6C8278F-EB32-9049-808B-99841320EF9D}" type="slidenum">
              <a:rPr lang="de-DE">
                <a:solidFill>
                  <a:srgbClr val="000000"/>
                </a:solidFill>
                <a:latin typeface="Arial" panose="020B0604020202020204"/>
              </a:rPr>
              <a:pPr defTabSz="457063" eaLnBrk="1" fontAlgn="auto" hangingPunct="1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de-DE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12F616-A880-4E37-B688-8A8C58D3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799" dirty="0"/>
              <a:t>Rain </a:t>
            </a:r>
            <a:r>
              <a:rPr lang="de-CH" sz="2799" dirty="0" err="1"/>
              <a:t>represented</a:t>
            </a:r>
            <a:r>
              <a:rPr lang="de-CH" sz="2799" dirty="0"/>
              <a:t> </a:t>
            </a:r>
            <a:r>
              <a:rPr lang="de-CH" sz="2799" dirty="0" err="1"/>
              <a:t>as</a:t>
            </a:r>
            <a:r>
              <a:rPr lang="de-CH" sz="2799" dirty="0"/>
              <a:t> a </a:t>
            </a:r>
            <a:r>
              <a:rPr lang="de-CH" sz="2799" dirty="0" err="1"/>
              <a:t>collection</a:t>
            </a:r>
            <a:r>
              <a:rPr lang="de-CH" sz="2799" dirty="0"/>
              <a:t> </a:t>
            </a:r>
            <a:r>
              <a:rPr lang="de-CH" sz="2799" dirty="0" err="1"/>
              <a:t>of</a:t>
            </a:r>
            <a:r>
              <a:rPr lang="de-CH" sz="2799" dirty="0"/>
              <a:t> </a:t>
            </a:r>
            <a:r>
              <a:rPr lang="de-CH" sz="2799" dirty="0" err="1"/>
              <a:t>drops</a:t>
            </a:r>
            <a:endParaRPr lang="en-US" sz="27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227393-8FA2-485A-AED0-C1FE9A4EE848}"/>
                  </a:ext>
                </a:extLst>
              </p:cNvPr>
              <p:cNvSpPr txBox="1"/>
              <p:nvPr/>
            </p:nvSpPr>
            <p:spPr>
              <a:xfrm>
                <a:off x="881477" y="2105772"/>
                <a:ext cx="6516039" cy="2430685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1799" dirty="0">
                    <a:solidFill>
                      <a:srgbClr val="000000"/>
                    </a:solidFill>
                    <a:latin typeface="Arial" panose="020B0604020202020204"/>
                  </a:rPr>
                  <a:t>Dirstribution of rain follows a gamma distribution </a:t>
                </a:r>
                <a:r>
                  <a:rPr lang="en-US" sz="1799" dirty="0">
                    <a:solidFill>
                      <a:srgbClr val="000000"/>
                    </a:solidFill>
                    <a:latin typeface="Arial" panose="020B0604020202020204"/>
                  </a:rPr>
                  <a:t>(</a:t>
                </a:r>
                <a:r>
                  <a:rPr lang="en-US" sz="1799" dirty="0" err="1">
                    <a:solidFill>
                      <a:srgbClr val="000000"/>
                    </a:solidFill>
                    <a:latin typeface="Arial" panose="020B0604020202020204"/>
                  </a:rPr>
                  <a:t>Ulbrich</a:t>
                </a:r>
                <a:r>
                  <a:rPr lang="en-US" sz="1799" dirty="0">
                    <a:solidFill>
                      <a:srgbClr val="000000"/>
                    </a:solidFill>
                    <a:latin typeface="Arial" panose="020B0604020202020204"/>
                  </a:rPr>
                  <a:t>, 1983)</a:t>
                </a:r>
                <a:r>
                  <a:rPr lang="pt-BR" sz="1799" dirty="0">
                    <a:solidFill>
                      <a:srgbClr val="000000"/>
                    </a:solidFill>
                    <a:latin typeface="Arial" panose="020B0604020202020204"/>
                  </a:rPr>
                  <a:t>:</a:t>
                </a:r>
              </a:p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799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79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sz="179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CH" sz="179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m:rPr>
                          <m:nor/>
                        </m:rPr>
                        <a:rPr lang="de-CH" sz="1799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de-CH" sz="1799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de-CH" sz="1799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pt-BR" sz="1799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m:t>=</m:t>
                      </m:r>
                      <m:sSub>
                        <m:sSubPr>
                          <m:ctrlPr>
                            <a:rPr lang="pt-BR" sz="179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CH" sz="1799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de-CH" sz="179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BR" sz="179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179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pt-BR" sz="179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sz="179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CH" sz="1799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pt-BR" sz="179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sz="179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CH" sz="179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79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de-CH" sz="1799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1799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799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799" dirty="0">
                    <a:solidFill>
                      <a:srgbClr val="000000"/>
                    </a:solidFill>
                    <a:latin typeface="Arial" panose="020B0604020202020204"/>
                  </a:rPr>
                  <a:t>With shape: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de-CH" sz="179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sz="1799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799" dirty="0">
                    <a:solidFill>
                      <a:srgbClr val="000000"/>
                    </a:solidFill>
                    <a:latin typeface="Arial" panose="020B0604020202020204"/>
                  </a:rPr>
                  <a:t>slope: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79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de-CH" sz="179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CH" sz="179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CH" sz="17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CH" sz="17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de-CH" sz="1799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799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de-CH" sz="1799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CH" sz="17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de-CH" sz="17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7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de-CH" sz="17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az-Cyrl-AZ" sz="179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Г</m:t>
                            </m:r>
                            <m:r>
                              <a:rPr lang="de-CH" sz="179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CH" sz="17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7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de-CH" sz="17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𝑟𝑎𝑖𝑛</m:t>
                                </m:r>
                              </m:sub>
                            </m:sSub>
                            <m:r>
                              <a:rPr lang="de-CH" sz="179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+4)/</m:t>
                            </m:r>
                            <m:sSub>
                              <m:sSubPr>
                                <m:ctrlPr>
                                  <a:rPr lang="de-CH" sz="17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7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CH" sz="1799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1/(</m:t>
                        </m:r>
                        <m:sSub>
                          <m:sSubPr>
                            <m:ctrlPr>
                              <a:rPr lang="de-CH" sz="179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79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de-CH" sz="179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+4)</m:t>
                        </m:r>
                      </m:sup>
                    </m:sSup>
                  </m:oMath>
                </a14:m>
                <a:endParaRPr lang="en-US" sz="1799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799" dirty="0">
                    <a:solidFill>
                      <a:srgbClr val="000000"/>
                    </a:solidFill>
                    <a:latin typeface="Arial" panose="020B0604020202020204"/>
                  </a:rPr>
                  <a:t>and intercept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CH" sz="1799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=8.0 </m:t>
                    </m:r>
                    <m:r>
                      <a:rPr lang="de-CH" sz="1799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3.2</m:t>
                        </m:r>
                        <m:sSub>
                          <m:sSubPr>
                            <m:ctrlPr>
                              <a:rPr lang="de-CH" sz="179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79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de-CH" sz="179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(0.01)</m:t>
                        </m:r>
                      </m:e>
                      <m:sup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CH" sz="179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79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de-CH" sz="1799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p>
                    </m:sSup>
                    <m:sSub>
                      <m:sSubPr>
                        <m:ctrlP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799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 defTabSz="45706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CH" sz="1799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799" dirty="0">
                    <a:solidFill>
                      <a:srgbClr val="000000"/>
                    </a:solidFill>
                    <a:latin typeface="Arial" panose="020B0604020202020204"/>
                  </a:rPr>
                  <a:t>: Calibration parameter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227393-8FA2-485A-AED0-C1FE9A4EE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77" y="2105772"/>
                <a:ext cx="6516039" cy="2430685"/>
              </a:xfrm>
              <a:prstGeom prst="rect">
                <a:avLst/>
              </a:prstGeom>
              <a:blipFill>
                <a:blip r:embed="rId2"/>
                <a:stretch>
                  <a:fillRect l="-2152" t="-2506" r="-1590" b="-476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D75AF04-BB43-4C99-9F2C-A87CA4DB67BC}"/>
              </a:ext>
            </a:extLst>
          </p:cNvPr>
          <p:cNvSpPr txBox="1"/>
          <p:nvPr/>
        </p:nvSpPr>
        <p:spPr>
          <a:xfrm>
            <a:off x="919449" y="1176255"/>
            <a:ext cx="7613808" cy="6461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CH" sz="1799" dirty="0" err="1">
                <a:solidFill>
                  <a:srgbClr val="000000"/>
                </a:solidFill>
                <a:latin typeface="Arial" panose="020B0604020202020204"/>
              </a:rPr>
              <a:t>Representing</a:t>
            </a:r>
            <a:r>
              <a:rPr lang="de-CH" sz="1799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799" dirty="0" err="1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de-CH" sz="1799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799" dirty="0" err="1">
                <a:solidFill>
                  <a:srgbClr val="000000"/>
                </a:solidFill>
                <a:latin typeface="Arial" panose="020B0604020202020204"/>
              </a:rPr>
              <a:t>full</a:t>
            </a:r>
            <a:r>
              <a:rPr lang="de-CH" sz="1799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799" dirty="0" err="1">
                <a:solidFill>
                  <a:srgbClr val="000000"/>
                </a:solidFill>
                <a:latin typeface="Arial" panose="020B0604020202020204"/>
              </a:rPr>
              <a:t>histogram</a:t>
            </a:r>
            <a:r>
              <a:rPr lang="de-CH" sz="1799" dirty="0">
                <a:solidFill>
                  <a:srgbClr val="000000"/>
                </a:solidFill>
                <a:latin typeface="Arial" panose="020B0604020202020204"/>
              </a:rPr>
              <a:t> of </a:t>
            </a:r>
            <a:r>
              <a:rPr lang="de-CH" sz="1799" dirty="0" err="1">
                <a:solidFill>
                  <a:srgbClr val="000000"/>
                </a:solidFill>
                <a:latin typeface="Arial" panose="020B0604020202020204"/>
              </a:rPr>
              <a:t>drop</a:t>
            </a:r>
            <a:r>
              <a:rPr lang="de-CH" sz="1799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799" dirty="0" err="1">
                <a:solidFill>
                  <a:srgbClr val="000000"/>
                </a:solidFill>
                <a:latin typeface="Arial" panose="020B0604020202020204"/>
              </a:rPr>
              <a:t>sizes</a:t>
            </a:r>
            <a:r>
              <a:rPr lang="de-CH" sz="1799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799" dirty="0" err="1">
                <a:solidFill>
                  <a:srgbClr val="000000"/>
                </a:solidFill>
                <a:latin typeface="Arial" panose="020B0604020202020204"/>
              </a:rPr>
              <a:t>is</a:t>
            </a:r>
            <a:r>
              <a:rPr lang="de-CH" sz="1799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799" dirty="0" err="1">
                <a:solidFill>
                  <a:srgbClr val="000000"/>
                </a:solidFill>
                <a:latin typeface="Arial" panose="020B0604020202020204"/>
              </a:rPr>
              <a:t>too</a:t>
            </a:r>
            <a:r>
              <a:rPr lang="de-CH" sz="1799" dirty="0">
                <a:solidFill>
                  <a:srgbClr val="000000"/>
                </a:solidFill>
                <a:latin typeface="Arial" panose="020B0604020202020204"/>
              </a:rPr>
              <a:t> expensive. </a:t>
            </a:r>
            <a:r>
              <a:rPr lang="de-CH" sz="1799" dirty="0" err="1">
                <a:solidFill>
                  <a:srgbClr val="000000"/>
                </a:solidFill>
                <a:latin typeface="Arial" panose="020B0604020202020204"/>
              </a:rPr>
              <a:t>Parameterized</a:t>
            </a:r>
            <a:r>
              <a:rPr lang="de-CH" sz="1799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799" dirty="0" err="1">
                <a:solidFill>
                  <a:srgbClr val="000000"/>
                </a:solidFill>
                <a:latin typeface="Arial" panose="020B0604020202020204"/>
              </a:rPr>
              <a:t>by</a:t>
            </a:r>
            <a:r>
              <a:rPr lang="de-CH" sz="1799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799" dirty="0" err="1">
                <a:solidFill>
                  <a:srgbClr val="000000"/>
                </a:solidFill>
                <a:latin typeface="Arial" panose="020B0604020202020204"/>
              </a:rPr>
              <a:t>assuming</a:t>
            </a:r>
            <a:r>
              <a:rPr lang="de-CH" sz="1799" dirty="0">
                <a:solidFill>
                  <a:srgbClr val="000000"/>
                </a:solidFill>
                <a:latin typeface="Arial" panose="020B0604020202020204"/>
              </a:rPr>
              <a:t> a </a:t>
            </a:r>
            <a:r>
              <a:rPr lang="de-CH" sz="1799" dirty="0" err="1">
                <a:solidFill>
                  <a:srgbClr val="000000"/>
                </a:solidFill>
                <a:latin typeface="Arial" panose="020B0604020202020204"/>
              </a:rPr>
              <a:t>drop</a:t>
            </a:r>
            <a:r>
              <a:rPr lang="de-CH" sz="1799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799" dirty="0" err="1">
                <a:solidFill>
                  <a:srgbClr val="000000"/>
                </a:solidFill>
                <a:latin typeface="Arial" panose="020B0604020202020204"/>
              </a:rPr>
              <a:t>size</a:t>
            </a:r>
            <a:r>
              <a:rPr lang="de-CH" sz="1799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799" dirty="0" err="1">
                <a:solidFill>
                  <a:srgbClr val="000000"/>
                </a:solidFill>
                <a:latin typeface="Arial" panose="020B0604020202020204"/>
              </a:rPr>
              <a:t>distribution</a:t>
            </a:r>
            <a:r>
              <a:rPr lang="de-CH" sz="1799" dirty="0">
                <a:solidFill>
                  <a:srgbClr val="000000"/>
                </a:solidFill>
                <a:latin typeface="Arial" panose="020B0604020202020204"/>
              </a:rPr>
              <a:t>.</a:t>
            </a:r>
            <a:endParaRPr lang="en-US" sz="1799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9" name="Graphic 8" descr="Water with solid fill">
            <a:extLst>
              <a:ext uri="{FF2B5EF4-FFF2-40B4-BE49-F238E27FC236}">
                <a16:creationId xmlns:a16="http://schemas.microsoft.com/office/drawing/2014/main" id="{FEA722B2-4934-41F6-9850-B836E2E64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5936" y="3014746"/>
            <a:ext cx="914118" cy="914118"/>
          </a:xfrm>
          <a:prstGeom prst="rect">
            <a:avLst/>
          </a:prstGeom>
        </p:spPr>
      </p:pic>
      <p:pic>
        <p:nvPicPr>
          <p:cNvPr id="10" name="Graphic 9" descr="Water with solid fill">
            <a:extLst>
              <a:ext uri="{FF2B5EF4-FFF2-40B4-BE49-F238E27FC236}">
                <a16:creationId xmlns:a16="http://schemas.microsoft.com/office/drawing/2014/main" id="{311A9049-C115-49AC-919C-8188E6995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6859" y="2638957"/>
            <a:ext cx="669955" cy="669955"/>
          </a:xfrm>
          <a:prstGeom prst="rect">
            <a:avLst/>
          </a:prstGeom>
        </p:spPr>
      </p:pic>
      <p:pic>
        <p:nvPicPr>
          <p:cNvPr id="11" name="Graphic 10" descr="Water with solid fill">
            <a:extLst>
              <a:ext uri="{FF2B5EF4-FFF2-40B4-BE49-F238E27FC236}">
                <a16:creationId xmlns:a16="http://schemas.microsoft.com/office/drawing/2014/main" id="{0658386B-B7D3-478A-84FC-7FDA4106E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9587" y="2527582"/>
            <a:ext cx="563507" cy="563507"/>
          </a:xfrm>
          <a:prstGeom prst="rect">
            <a:avLst/>
          </a:prstGeom>
        </p:spPr>
      </p:pic>
      <p:pic>
        <p:nvPicPr>
          <p:cNvPr id="12" name="Graphic 11" descr="Water with solid fill">
            <a:extLst>
              <a:ext uri="{FF2B5EF4-FFF2-40B4-BE49-F238E27FC236}">
                <a16:creationId xmlns:a16="http://schemas.microsoft.com/office/drawing/2014/main" id="{E750AABB-685F-4BF6-8CB5-7ACDCA5C1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0929" y="2247617"/>
            <a:ext cx="401833" cy="401833"/>
          </a:xfrm>
          <a:prstGeom prst="rect">
            <a:avLst/>
          </a:prstGeom>
        </p:spPr>
      </p:pic>
      <p:pic>
        <p:nvPicPr>
          <p:cNvPr id="13" name="Graphic 12" descr="Water with solid fill">
            <a:extLst>
              <a:ext uri="{FF2B5EF4-FFF2-40B4-BE49-F238E27FC236}">
                <a16:creationId xmlns:a16="http://schemas.microsoft.com/office/drawing/2014/main" id="{D73DF8B0-AE96-459E-9369-913BC4CB0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927" y="3507138"/>
            <a:ext cx="401833" cy="401833"/>
          </a:xfrm>
          <a:prstGeom prst="rect">
            <a:avLst/>
          </a:prstGeom>
        </p:spPr>
      </p:pic>
      <p:pic>
        <p:nvPicPr>
          <p:cNvPr id="14" name="Graphic 13" descr="Water with solid fill">
            <a:extLst>
              <a:ext uri="{FF2B5EF4-FFF2-40B4-BE49-F238E27FC236}">
                <a16:creationId xmlns:a16="http://schemas.microsoft.com/office/drawing/2014/main" id="{ADFFFB90-3060-4579-83EB-E1ABE2E1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0999" y="2271968"/>
            <a:ext cx="242521" cy="24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45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DD3A70-4C02-46E0-83B4-B2987E02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/>
              </a:rPr>
              <a:t>Zürich, 16.04.2025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9FCBC-CFB3-4760-91DB-4A010644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fld id="{C6C8278F-EB32-9049-808B-99841320EF9D}" type="slidenum">
              <a:rPr lang="de-DE">
                <a:solidFill>
                  <a:srgbClr val="000000"/>
                </a:solidFill>
                <a:latin typeface="Arial" panose="020B0604020202020204"/>
              </a:rPr>
              <a:pPr defTabSz="457063" eaLnBrk="1" fontAlgn="auto" hangingPunct="1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de-DE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6F056B-575C-4DAB-B0A5-1CBF007E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399" dirty="0" err="1"/>
              <a:t>Intercept</a:t>
            </a:r>
            <a:r>
              <a:rPr lang="de-CH" sz="2399" dirty="0"/>
              <a:t> Parameter </a:t>
            </a:r>
            <a:r>
              <a:rPr lang="de-CH" sz="2399" dirty="0" err="1"/>
              <a:t>of</a:t>
            </a:r>
            <a:r>
              <a:rPr lang="de-CH" sz="2399" dirty="0"/>
              <a:t> Rain </a:t>
            </a:r>
            <a:r>
              <a:rPr lang="de-CH" sz="2399" dirty="0" err="1"/>
              <a:t>Dropsize</a:t>
            </a:r>
            <a:r>
              <a:rPr lang="de-CH" sz="2399" dirty="0"/>
              <a:t> Distribution</a:t>
            </a:r>
            <a:endParaRPr lang="en-US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08810-5843-4F9B-BAB7-74A9D5340998}"/>
              </a:ext>
            </a:extLst>
          </p:cNvPr>
          <p:cNvSpPr txBox="1"/>
          <p:nvPr/>
        </p:nvSpPr>
        <p:spPr>
          <a:xfrm>
            <a:off x="4833900" y="1242392"/>
            <a:ext cx="3347284" cy="341526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dirty="0">
                <a:solidFill>
                  <a:srgbClr val="000000"/>
                </a:solidFill>
                <a:latin typeface="CIDFont+F3"/>
              </a:rPr>
              <a:t>The size distribution of rain drops is currently shifted towards larger droplets to avoid excessive evaporation of light rain below the cloud base (blue curve).</a:t>
            </a:r>
          </a:p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99" dirty="0">
              <a:solidFill>
                <a:srgbClr val="000000"/>
              </a:solidFill>
              <a:latin typeface="CIDFont+F3"/>
            </a:endParaRPr>
          </a:p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dirty="0">
                <a:solidFill>
                  <a:srgbClr val="000000"/>
                </a:solidFill>
                <a:latin typeface="CIDFont+F3"/>
              </a:rPr>
              <a:t>This artificial shift is now restricted to light-to moderate rainfall intensities, reducing the droplet fall speed, and thus local intensity peaks of heavy rainfall (orange and green lines).</a:t>
            </a:r>
            <a:endParaRPr lang="en-US" sz="1799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230FC2-132B-4393-863E-1C9B8716C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22" y="1242393"/>
            <a:ext cx="4102234" cy="313835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48401A-1B52-44FF-91DD-9DC77CD1B7B4}"/>
              </a:ext>
            </a:extLst>
          </p:cNvPr>
          <p:cNvCxnSpPr>
            <a:cxnSpLocks/>
          </p:cNvCxnSpPr>
          <p:nvPr/>
        </p:nvCxnSpPr>
        <p:spPr>
          <a:xfrm flipH="1">
            <a:off x="3409189" y="2910390"/>
            <a:ext cx="194922" cy="329351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59F6E6-14BD-4774-ABAC-D5230C70ED69}"/>
                  </a:ext>
                </a:extLst>
              </p:cNvPr>
              <p:cNvSpPr txBox="1"/>
              <p:nvPr/>
            </p:nvSpPr>
            <p:spPr>
              <a:xfrm>
                <a:off x="3282432" y="2716211"/>
                <a:ext cx="822920" cy="246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06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CH" sz="1000" b="1" dirty="0">
                    <a:solidFill>
                      <a:srgbClr val="5B9BD5"/>
                    </a:solidFill>
                    <a:latin typeface="Arial" panose="020B0604020202020204"/>
                  </a:rPr>
                  <a:t>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000" b="1" i="1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000" b="1" i="1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de-CH" sz="1000" b="1" i="1">
                            <a:solidFill>
                              <a:srgbClr val="5B9BD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de-CH" sz="1000" b="1" i="1">
                        <a:solidFill>
                          <a:srgbClr val="5B9BD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de-CH" sz="1000" b="1" dirty="0">
                  <a:solidFill>
                    <a:srgbClr val="5B9BD5"/>
                  </a:solidFill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59F6E6-14BD-4774-ABAC-D5230C70E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32" y="2716211"/>
                <a:ext cx="822920" cy="246145"/>
              </a:xfrm>
              <a:prstGeom prst="rect">
                <a:avLst/>
              </a:prstGeom>
              <a:blipFill>
                <a:blip r:embed="rId3"/>
                <a:stretch>
                  <a:fillRect t="-2500" b="-1000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3DB864A-B8C8-463D-B1AB-DA59F984CF26}"/>
              </a:ext>
            </a:extLst>
          </p:cNvPr>
          <p:cNvGrpSpPr/>
          <p:nvPr/>
        </p:nvGrpSpPr>
        <p:grpSpPr>
          <a:xfrm>
            <a:off x="969546" y="2553250"/>
            <a:ext cx="923366" cy="721808"/>
            <a:chOff x="268357" y="826828"/>
            <a:chExt cx="923651" cy="72203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E931B7D-096D-4427-BFE6-74EE9B5700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182" y="826828"/>
              <a:ext cx="177085" cy="25839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D2F1911-4EDA-4915-BBC2-BE0E8E976D0F}"/>
                </a:ext>
              </a:extLst>
            </p:cNvPr>
            <p:cNvSpPr txBox="1"/>
            <p:nvPr/>
          </p:nvSpPr>
          <p:spPr>
            <a:xfrm>
              <a:off x="268357" y="1148749"/>
              <a:ext cx="9236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06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CH" sz="1000" b="1" dirty="0" err="1">
                  <a:solidFill>
                    <a:srgbClr val="ED7D31"/>
                  </a:solidFill>
                  <a:latin typeface="Arial" panose="020B0604020202020204"/>
                </a:rPr>
                <a:t>flatter</a:t>
              </a:r>
              <a:r>
                <a:rPr lang="de-CH" sz="1000" b="1" dirty="0">
                  <a:solidFill>
                    <a:srgbClr val="ED7D31"/>
                  </a:solidFill>
                  <a:latin typeface="Arial" panose="020B0604020202020204"/>
                </a:rPr>
                <a:t> at</a:t>
              </a:r>
            </a:p>
            <a:p>
              <a:pPr algn="ctr" defTabSz="457063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CH" sz="1000" b="1" dirty="0">
                  <a:solidFill>
                    <a:srgbClr val="ED7D31"/>
                  </a:solidFill>
                  <a:latin typeface="Arial" panose="020B0604020202020204"/>
                </a:rPr>
                <a:t>moderate </a:t>
              </a:r>
              <a:r>
                <a:rPr lang="de-CH" sz="1000" b="1" dirty="0" err="1">
                  <a:solidFill>
                    <a:srgbClr val="ED7D31"/>
                  </a:solidFill>
                  <a:latin typeface="Arial" panose="020B0604020202020204"/>
                </a:rPr>
                <a:t>qr</a:t>
              </a:r>
              <a:endParaRPr lang="en-US" sz="1000" b="1" dirty="0">
                <a:solidFill>
                  <a:srgbClr val="ED7D31"/>
                </a:solidFill>
                <a:latin typeface="Arial" panose="020B0604020202020204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EED3995-6617-4D09-839B-56AE41643726}"/>
              </a:ext>
            </a:extLst>
          </p:cNvPr>
          <p:cNvSpPr txBox="1"/>
          <p:nvPr/>
        </p:nvSpPr>
        <p:spPr>
          <a:xfrm>
            <a:off x="2026807" y="1718597"/>
            <a:ext cx="1029131" cy="553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CH" sz="1000" b="1" dirty="0" err="1">
                <a:solidFill>
                  <a:srgbClr val="70AD47"/>
                </a:solidFill>
                <a:latin typeface="Arial" panose="020B0604020202020204"/>
              </a:rPr>
              <a:t>approaches</a:t>
            </a:r>
            <a:endParaRPr lang="de-CH" sz="1000" b="1" dirty="0">
              <a:solidFill>
                <a:srgbClr val="70AD47"/>
              </a:solidFill>
              <a:latin typeface="Arial" panose="020B0604020202020204"/>
            </a:endParaRPr>
          </a:p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CH" sz="1000" b="1" dirty="0">
                <a:solidFill>
                  <a:srgbClr val="70AD47"/>
                </a:solidFill>
                <a:latin typeface="Arial" panose="020B0604020202020204"/>
              </a:rPr>
              <a:t>Ulbrich (1993)</a:t>
            </a:r>
          </a:p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CH" sz="1000" b="1" dirty="0" err="1">
                <a:solidFill>
                  <a:srgbClr val="70AD47"/>
                </a:solidFill>
                <a:latin typeface="Arial" panose="020B0604020202020204"/>
              </a:rPr>
              <a:t>for</a:t>
            </a:r>
            <a:r>
              <a:rPr lang="de-CH" sz="1000" b="1" dirty="0">
                <a:solidFill>
                  <a:srgbClr val="70AD47"/>
                </a:solidFill>
                <a:latin typeface="Arial" panose="020B0604020202020204"/>
              </a:rPr>
              <a:t> high </a:t>
            </a:r>
            <a:r>
              <a:rPr lang="de-CH" sz="1000" b="1" dirty="0" err="1">
                <a:solidFill>
                  <a:srgbClr val="70AD47"/>
                </a:solidFill>
                <a:latin typeface="Arial" panose="020B0604020202020204"/>
              </a:rPr>
              <a:t>qr</a:t>
            </a:r>
            <a:endParaRPr lang="en-US" sz="1000" b="1" dirty="0">
              <a:solidFill>
                <a:srgbClr val="70AD47"/>
              </a:solidFill>
              <a:latin typeface="Arial" panose="020B0604020202020204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171D6B-F4FB-46E3-B80D-EA426B7462BA}"/>
              </a:ext>
            </a:extLst>
          </p:cNvPr>
          <p:cNvCxnSpPr>
            <a:cxnSpLocks/>
          </p:cNvCxnSpPr>
          <p:nvPr/>
        </p:nvCxnSpPr>
        <p:spPr>
          <a:xfrm flipH="1" flipV="1">
            <a:off x="1545650" y="1831355"/>
            <a:ext cx="569429" cy="25448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42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AE9DB5-AA13-474F-ACEB-796ED040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/>
              </a:rPr>
              <a:t>Zürich, 16.04.2025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DECD7-A092-483C-A432-ABE26A58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fld id="{C6C8278F-EB32-9049-808B-99841320EF9D}" type="slidenum">
              <a:rPr lang="de-DE">
                <a:solidFill>
                  <a:srgbClr val="000000"/>
                </a:solidFill>
                <a:latin typeface="Arial" panose="020B0604020202020204"/>
              </a:rPr>
              <a:pPr defTabSz="457063" eaLnBrk="1" fontAlgn="auto" hangingPunct="1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de-DE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07BE32-DA10-40BB-966A-C6A4FCC9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799" dirty="0"/>
              <a:t>New Output </a:t>
            </a:r>
            <a:r>
              <a:rPr lang="de-CH" sz="2799" dirty="0" err="1"/>
              <a:t>for</a:t>
            </a:r>
            <a:r>
              <a:rPr lang="de-CH" sz="2799" dirty="0"/>
              <a:t> </a:t>
            </a:r>
            <a:r>
              <a:rPr lang="de-CH" sz="2799" dirty="0" err="1"/>
              <a:t>Orographic</a:t>
            </a:r>
            <a:r>
              <a:rPr lang="de-CH" sz="2799" dirty="0"/>
              <a:t> </a:t>
            </a:r>
            <a:r>
              <a:rPr lang="de-CH" sz="2799" dirty="0" err="1"/>
              <a:t>Shading</a:t>
            </a:r>
            <a:endParaRPr lang="en-US" sz="2799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4B536-8823-4A98-AB9E-316FA070A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4"/>
          <a:stretch/>
        </p:blipFill>
        <p:spPr>
          <a:xfrm>
            <a:off x="381876" y="971238"/>
            <a:ext cx="8380249" cy="24701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543F1B-78EE-43F7-8DE4-C871DC28BB2A}"/>
              </a:ext>
            </a:extLst>
          </p:cNvPr>
          <p:cNvSpPr txBox="1"/>
          <p:nvPr/>
        </p:nvSpPr>
        <p:spPr>
          <a:xfrm>
            <a:off x="3094895" y="4905157"/>
            <a:ext cx="6131005" cy="276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black"/>
                </a:solidFill>
                <a:latin typeface="Calibri" panose="020F0502020204030204"/>
              </a:rPr>
              <a:t>Acknowledgement to Jonas Jucker (C2SM), Günther Zängl (DWD)  and Sebastian Borchert (DWD)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61DE4-9AED-4FAA-9A4C-8838C203EFFA}"/>
              </a:ext>
            </a:extLst>
          </p:cNvPr>
          <p:cNvSpPr txBox="1"/>
          <p:nvPr/>
        </p:nvSpPr>
        <p:spPr>
          <a:xfrm>
            <a:off x="381875" y="3431885"/>
            <a:ext cx="2544987" cy="92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b="1" dirty="0">
                <a:solidFill>
                  <a:prstClr val="black"/>
                </a:solidFill>
                <a:latin typeface="Calibri" panose="020F0502020204030204"/>
              </a:rPr>
              <a:t>          ASOD_S</a:t>
            </a:r>
          </a:p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dirty="0">
                <a:solidFill>
                  <a:prstClr val="black"/>
                </a:solidFill>
                <a:latin typeface="Calibri" panose="020F0502020204030204"/>
              </a:rPr>
              <a:t>No correction</a:t>
            </a:r>
          </a:p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dirty="0">
                <a:solidFill>
                  <a:prstClr val="black"/>
                </a:solidFill>
                <a:latin typeface="Calibri" panose="020F0502020204030204"/>
              </a:rPr>
              <a:t>(for downstream models)</a:t>
            </a:r>
            <a:endParaRPr lang="en-US" sz="1799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5A4DF-29AE-4A7A-B5B9-C0053C9EBE2E}"/>
              </a:ext>
            </a:extLst>
          </p:cNvPr>
          <p:cNvSpPr txBox="1"/>
          <p:nvPr/>
        </p:nvSpPr>
        <p:spPr>
          <a:xfrm>
            <a:off x="3094895" y="3428285"/>
            <a:ext cx="2544987" cy="147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b="1" dirty="0">
                <a:solidFill>
                  <a:prstClr val="black"/>
                </a:solidFill>
                <a:latin typeface="Calibri" panose="020F0502020204030204"/>
              </a:rPr>
              <a:t> ASOD_S_OS</a:t>
            </a:r>
            <a:endParaRPr lang="en-US" sz="1799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dirty="0">
                <a:solidFill>
                  <a:prstClr val="black"/>
                </a:solidFill>
                <a:latin typeface="Calibri" panose="020F0502020204030204"/>
              </a:rPr>
              <a:t>Correction for topographic shading</a:t>
            </a:r>
          </a:p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dirty="0">
                <a:solidFill>
                  <a:prstClr val="black"/>
                </a:solidFill>
                <a:latin typeface="Calibri" panose="020F0502020204030204"/>
              </a:rPr>
              <a:t>(used for validation</a:t>
            </a:r>
          </a:p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dirty="0">
                <a:solidFill>
                  <a:prstClr val="black"/>
                </a:solidFill>
                <a:latin typeface="Calibri" panose="020F0502020204030204"/>
              </a:rPr>
              <a:t>and for DURSUN)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D4657-90FF-470D-89AA-C893ACE90F39}"/>
              </a:ext>
            </a:extLst>
          </p:cNvPr>
          <p:cNvSpPr txBox="1"/>
          <p:nvPr/>
        </p:nvSpPr>
        <p:spPr>
          <a:xfrm>
            <a:off x="6190366" y="3431885"/>
            <a:ext cx="2265119" cy="119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b="1" dirty="0">
                <a:solidFill>
                  <a:prstClr val="black"/>
                </a:solidFill>
                <a:latin typeface="Calibri" panose="020F0502020204030204"/>
              </a:rPr>
              <a:t>ASOD_S_TAN_OS	       </a:t>
            </a:r>
            <a:endParaRPr lang="en-US" sz="1799" dirty="0">
              <a:solidFill>
                <a:prstClr val="black"/>
              </a:solidFill>
              <a:latin typeface="Calibri" panose="020F0502020204030204"/>
            </a:endParaRPr>
          </a:p>
          <a:p>
            <a:pPr algn="r"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99" dirty="0">
                <a:solidFill>
                  <a:prstClr val="black"/>
                </a:solidFill>
                <a:latin typeface="Calibri" panose="020F0502020204030204"/>
              </a:rPr>
              <a:t>and slope effect</a:t>
            </a:r>
          </a:p>
          <a:p>
            <a:pPr algn="r" defTabSz="457063" eaLnBrk="1" fontAlgn="auto" hangingPunct="1">
              <a:spcBef>
                <a:spcPts val="0"/>
              </a:spcBef>
              <a:spcAft>
                <a:spcPts val="1000"/>
              </a:spcAft>
            </a:pPr>
            <a:r>
              <a:rPr lang="en-US" sz="1799" dirty="0">
                <a:solidFill>
                  <a:prstClr val="black"/>
                </a:solidFill>
                <a:latin typeface="Calibri" panose="020F0502020204030204"/>
              </a:rPr>
              <a:t>(passed to land-surface model)</a:t>
            </a:r>
          </a:p>
        </p:txBody>
      </p:sp>
    </p:spTree>
    <p:extLst>
      <p:ext uri="{BB962C8B-B14F-4D97-AF65-F5344CB8AC3E}">
        <p14:creationId xmlns:p14="http://schemas.microsoft.com/office/powerpoint/2010/main" val="130178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B60972B-2281-49D8-9299-88A18096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/>
              </a:rPr>
              <a:t>Zürich, 16.04.2025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722808-21DF-4C14-BE39-F8016AF6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fld id="{C6C8278F-EB32-9049-808B-99841320EF9D}" type="slidenum">
              <a:rPr lang="de-DE">
                <a:solidFill>
                  <a:srgbClr val="000000"/>
                </a:solidFill>
                <a:latin typeface="Arial" panose="020B0604020202020204"/>
              </a:rPr>
              <a:pPr defTabSz="457063" eaLnBrk="1" fontAlgn="auto" hangingPunct="1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de-DE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49FEB79-7062-4B74-A941-BC21B8A2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de-CH" dirty="0">
                <a:cs typeface="Arial"/>
              </a:rPr>
              <a:t>Other </a:t>
            </a:r>
            <a:r>
              <a:rPr lang="de-CH" dirty="0" err="1">
                <a:cs typeface="Arial"/>
              </a:rPr>
              <a:t>Changes</a:t>
            </a:r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DF7AA39-5A6A-4916-A675-119D23080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64" y="1099477"/>
            <a:ext cx="7846369" cy="3596652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ea typeface="+mn-lt"/>
                <a:cs typeface="+mn-lt"/>
              </a:rPr>
              <a:t>ICON-</a:t>
            </a:r>
            <a:r>
              <a:rPr lang="en-US" sz="1400" dirty="0" err="1">
                <a:ea typeface="+mn-lt"/>
                <a:cs typeface="+mn-lt"/>
              </a:rPr>
              <a:t>CHx</a:t>
            </a:r>
            <a:r>
              <a:rPr lang="en-US" sz="1400" dirty="0">
                <a:ea typeface="+mn-lt"/>
                <a:cs typeface="+mn-lt"/>
              </a:rPr>
              <a:t>: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dirty="0">
                <a:ea typeface="+mn-lt"/>
                <a:cs typeface="+mn-lt"/>
              </a:rPr>
              <a:t>(Bugfix) Calibration factor for terminal fall velocity of snow: tune_v0_snow=25 -&gt; 20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ea typeface="+mn-lt"/>
                <a:cs typeface="+mn-lt"/>
              </a:rPr>
              <a:t>ICON-</a:t>
            </a:r>
            <a:r>
              <a:rPr lang="en-US" sz="1400" dirty="0" err="1">
                <a:ea typeface="+mn-lt"/>
                <a:cs typeface="+mn-lt"/>
              </a:rPr>
              <a:t>CHx</a:t>
            </a:r>
            <a:r>
              <a:rPr lang="en-US" sz="1400" dirty="0">
                <a:ea typeface="+mn-lt"/>
                <a:cs typeface="+mn-lt"/>
              </a:rPr>
              <a:t>: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b="1" dirty="0"/>
              <a:t>Reduce turbulent mixing on sloped terrain </a:t>
            </a:r>
            <a:r>
              <a:rPr lang="en-US" sz="1400" dirty="0"/>
              <a:t>(slope-dependent reduction of surf. transfer coefficient (</a:t>
            </a:r>
            <a:r>
              <a:rPr lang="en-US" sz="1400" dirty="0" err="1"/>
              <a:t>rlam_heat</a:t>
            </a:r>
            <a:r>
              <a:rPr lang="en-US" sz="1400" dirty="0"/>
              <a:t>) and minimal turbulent diffusion calibration coefficient (</a:t>
            </a:r>
            <a:r>
              <a:rPr lang="en-US" sz="1400" dirty="0" err="1"/>
              <a:t>tkred_sfc</a:t>
            </a:r>
            <a:r>
              <a:rPr lang="en-US" sz="1400" dirty="0"/>
              <a:t>): </a:t>
            </a:r>
            <a:r>
              <a:rPr lang="en-US" sz="1400" dirty="0" err="1"/>
              <a:t>itune_slopecorr</a:t>
            </a:r>
            <a:r>
              <a:rPr lang="en-US" sz="1400" dirty="0"/>
              <a:t> = 0 → 1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ea typeface="+mn-lt"/>
                <a:cs typeface="+mn-lt"/>
              </a:rPr>
              <a:t>ICON-</a:t>
            </a:r>
            <a:r>
              <a:rPr lang="en-US" sz="1400" dirty="0" err="1">
                <a:ea typeface="+mn-lt"/>
                <a:cs typeface="+mn-lt"/>
              </a:rPr>
              <a:t>CHx</a:t>
            </a:r>
            <a:r>
              <a:rPr lang="en-US" sz="1400" dirty="0">
                <a:ea typeface="+mn-lt"/>
                <a:cs typeface="+mn-lt"/>
              </a:rPr>
              <a:t>: (Bugfix) </a:t>
            </a:r>
            <a:r>
              <a:rPr lang="en-US" sz="1400" dirty="0"/>
              <a:t>Switch off two-way feedback to (non-existent) coarse domain: </a:t>
            </a:r>
            <a:r>
              <a:rPr lang="en-US" sz="1400" dirty="0" err="1"/>
              <a:t>lfeedback</a:t>
            </a:r>
            <a:r>
              <a:rPr lang="en-US" sz="1400" dirty="0"/>
              <a:t> = false (no change)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ea typeface="+mn-lt"/>
                <a:cs typeface="+mn-lt"/>
              </a:rPr>
              <a:t>ICON-</a:t>
            </a:r>
            <a:r>
              <a:rPr lang="en-US" sz="1400" dirty="0" err="1">
                <a:ea typeface="+mn-lt"/>
                <a:cs typeface="+mn-lt"/>
              </a:rPr>
              <a:t>CHx</a:t>
            </a:r>
            <a:r>
              <a:rPr lang="en-US" sz="1400" dirty="0">
                <a:ea typeface="+mn-lt"/>
                <a:cs typeface="+mn-lt"/>
              </a:rPr>
              <a:t>: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dirty="0"/>
              <a:t>Mask interpolation zone in triangular output (</a:t>
            </a:r>
            <a:r>
              <a:rPr lang="en-US" sz="1400" dirty="0" err="1"/>
              <a:t>undefs</a:t>
            </a:r>
            <a:r>
              <a:rPr lang="en-US" sz="1400" dirty="0"/>
              <a:t>): </a:t>
            </a:r>
            <a:r>
              <a:rPr lang="en-US" sz="1400" dirty="0" err="1"/>
              <a:t>lmask_boundary</a:t>
            </a:r>
            <a:r>
              <a:rPr lang="en-US" sz="1400" dirty="0"/>
              <a:t>=.true.</a:t>
            </a:r>
          </a:p>
          <a:p>
            <a:pPr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1400" dirty="0"/>
              <a:t>KENDA-CH1: Relative humidity threshold above which obs. are set to saturation: 96% -&gt; 100%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KENDA-CH1 : Correct handling of </a:t>
            </a:r>
            <a:r>
              <a:rPr lang="en-US" sz="1400" dirty="0" err="1"/>
              <a:t>sfc</a:t>
            </a:r>
            <a:r>
              <a:rPr lang="en-US" sz="1400" dirty="0"/>
              <a:t> stations who do not measure surface pressure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KENDA-CH1 : Dismiss stations above 3000m asl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KENDA-CH1 : New LETKF binary</a:t>
            </a:r>
            <a:endParaRPr lang="en-US" sz="1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5125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B60972B-2281-49D8-9299-88A18096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latin typeface="Arial" panose="020B0604020202020204"/>
              </a:rPr>
              <a:t>Zürich, 16.04.2025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722808-21DF-4C14-BE39-F8016AF6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</a:pPr>
            <a:fld id="{C6C8278F-EB32-9049-808B-99841320EF9D}" type="slidenum">
              <a:rPr lang="de-DE">
                <a:solidFill>
                  <a:srgbClr val="000000"/>
                </a:solidFill>
                <a:latin typeface="Arial" panose="020B0604020202020204"/>
              </a:rPr>
              <a:pPr defTabSz="457063" eaLnBrk="1" fontAlgn="auto" hangingPunct="1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de-DE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49FEB79-7062-4B74-A941-BC21B8A2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de-CH" dirty="0" err="1">
                <a:cs typeface="Arial"/>
              </a:rPr>
              <a:t>Perf</a:t>
            </a:r>
            <a:r>
              <a:rPr lang="de-CH" dirty="0">
                <a:cs typeface="Arial"/>
              </a:rPr>
              <a:t> </a:t>
            </a:r>
            <a:r>
              <a:rPr lang="de-CH" dirty="0" err="1">
                <a:cs typeface="Arial"/>
              </a:rPr>
              <a:t>Changes</a:t>
            </a:r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DF7AA39-5A6A-4916-A675-119D23080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64" y="1099477"/>
            <a:ext cx="7846369" cy="3596652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60000"/>
              </a:lnSpc>
            </a:pPr>
            <a:r>
              <a:rPr lang="en-US" sz="1600" dirty="0" err="1"/>
              <a:t>Namelist</a:t>
            </a:r>
            <a:r>
              <a:rPr lang="en-US" sz="1600" dirty="0"/>
              <a:t> changes</a:t>
            </a:r>
          </a:p>
          <a:p>
            <a:pPr lvl="1">
              <a:lnSpc>
                <a:spcPct val="160000"/>
              </a:lnSpc>
            </a:pPr>
            <a:r>
              <a:rPr lang="en-US" sz="1300" dirty="0"/>
              <a:t>Activation of CUDA graphs: </a:t>
            </a:r>
            <a:r>
              <a:rPr lang="en-US" sz="1300" dirty="0" err="1"/>
              <a:t>lcuda_graph_lnd</a:t>
            </a:r>
            <a:r>
              <a:rPr lang="en-US" sz="1300" dirty="0"/>
              <a:t> = .TRUE., </a:t>
            </a:r>
            <a:r>
              <a:rPr lang="en-US" sz="1300" dirty="0" err="1"/>
              <a:t>lcuda_graph_turb_tran</a:t>
            </a:r>
            <a:r>
              <a:rPr lang="en-US" sz="1300" dirty="0"/>
              <a:t> = .TRUE.</a:t>
            </a:r>
          </a:p>
          <a:p>
            <a:pPr lvl="1">
              <a:lnSpc>
                <a:spcPct val="160000"/>
              </a:lnSpc>
            </a:pPr>
            <a:r>
              <a:rPr lang="en-US" sz="1300" dirty="0"/>
              <a:t>Reduction of timers: </a:t>
            </a:r>
            <a:r>
              <a:rPr lang="en-US" sz="1300" dirty="0" err="1"/>
              <a:t>timers_level</a:t>
            </a:r>
            <a:r>
              <a:rPr lang="en-US" sz="1300" dirty="0"/>
              <a:t> = 1 (in &amp;</a:t>
            </a:r>
            <a:r>
              <a:rPr lang="en-US" sz="1300" dirty="0" err="1"/>
              <a:t>run_nml</a:t>
            </a:r>
            <a:r>
              <a:rPr lang="en-US" sz="1300" dirty="0"/>
              <a:t>)</a:t>
            </a:r>
          </a:p>
          <a:p>
            <a:pPr>
              <a:lnSpc>
                <a:spcPct val="160000"/>
              </a:lnSpc>
            </a:pPr>
            <a:r>
              <a:rPr lang="en-US" sz="1600" dirty="0"/>
              <a:t>Change in running</a:t>
            </a:r>
          </a:p>
          <a:p>
            <a:pPr lvl="1">
              <a:lnSpc>
                <a:spcPct val="160000"/>
              </a:lnSpc>
            </a:pPr>
            <a:r>
              <a:rPr lang="en-US" altLang="en-US" sz="1300" dirty="0"/>
              <a:t>#SBATCH --distribution=plane=4 </a:t>
            </a:r>
          </a:p>
          <a:p>
            <a:pPr>
              <a:lnSpc>
                <a:spcPct val="160000"/>
              </a:lnSpc>
            </a:pPr>
            <a:r>
              <a:rPr lang="en-US" sz="1600" dirty="0"/>
              <a:t>Change in compilation</a:t>
            </a:r>
          </a:p>
          <a:p>
            <a:pPr lvl="1">
              <a:lnSpc>
                <a:spcPct val="160000"/>
              </a:lnSpc>
            </a:pPr>
            <a:r>
              <a:rPr lang="en-US" sz="1300" dirty="0"/>
              <a:t>O2 and </a:t>
            </a:r>
            <a:r>
              <a:rPr lang="en-GB" sz="1400" dirty="0" err="1"/>
              <a:t>Mstack_arrays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4974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6C359C-1C73-4904-8019-196E89B53F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6180" y="819217"/>
            <a:ext cx="7527926" cy="3243649"/>
          </a:xfrm>
        </p:spPr>
        <p:txBody>
          <a:bodyPr/>
          <a:lstStyle/>
          <a:p>
            <a:r>
              <a:rPr lang="de-CH" sz="1400" dirty="0" err="1"/>
              <a:t>Aim</a:t>
            </a:r>
            <a:r>
              <a:rPr lang="de-CH" sz="1400" dirty="0"/>
              <a:t>: </a:t>
            </a:r>
            <a:r>
              <a:rPr lang="de-CH" sz="1400" dirty="0" err="1"/>
              <a:t>reduce</a:t>
            </a:r>
            <a:r>
              <a:rPr lang="de-CH" sz="1400" dirty="0"/>
              <a:t> </a:t>
            </a:r>
            <a:r>
              <a:rPr lang="de-CH" sz="1400" dirty="0" err="1"/>
              <a:t>overestimated</a:t>
            </a:r>
            <a:r>
              <a:rPr lang="de-CH" sz="1400" dirty="0"/>
              <a:t> </a:t>
            </a:r>
            <a:r>
              <a:rPr lang="de-CH" sz="1400" dirty="0" err="1"/>
              <a:t>precipitation</a:t>
            </a:r>
            <a:r>
              <a:rPr lang="de-CH" sz="1400" dirty="0"/>
              <a:t> and </a:t>
            </a:r>
            <a:r>
              <a:rPr lang="de-CH" sz="1400" dirty="0" err="1"/>
              <a:t>introduce</a:t>
            </a:r>
            <a:r>
              <a:rPr lang="de-CH" sz="1400" dirty="0"/>
              <a:t> </a:t>
            </a:r>
            <a:r>
              <a:rPr lang="de-CH" sz="1400" dirty="0" err="1"/>
              <a:t>new</a:t>
            </a:r>
            <a:r>
              <a:rPr lang="de-CH" sz="1400" dirty="0"/>
              <a:t> </a:t>
            </a:r>
            <a:r>
              <a:rPr lang="de-CH" sz="1400" dirty="0" err="1"/>
              <a:t>model</a:t>
            </a:r>
            <a:r>
              <a:rPr lang="de-CH" sz="1400" dirty="0"/>
              <a:t> </a:t>
            </a:r>
            <a:r>
              <a:rPr lang="de-CH" sz="1400" dirty="0" err="1"/>
              <a:t>features</a:t>
            </a:r>
            <a:endParaRPr lang="de-CH" sz="1400" dirty="0"/>
          </a:p>
          <a:p>
            <a:r>
              <a:rPr lang="de-CH" sz="1400" dirty="0"/>
              <a:t>ICON </a:t>
            </a:r>
            <a:r>
              <a:rPr lang="de-CH" sz="1400" dirty="0" err="1"/>
              <a:t>settings</a:t>
            </a:r>
            <a:endParaRPr lang="de-CH" sz="1400" dirty="0"/>
          </a:p>
          <a:p>
            <a:pPr lvl="1"/>
            <a:r>
              <a:rPr lang="de-CH" sz="1400" dirty="0" err="1"/>
              <a:t>Microphysics</a:t>
            </a:r>
            <a:r>
              <a:rPr lang="de-CH" sz="1400" dirty="0"/>
              <a:t> </a:t>
            </a:r>
            <a:r>
              <a:rPr lang="de-CH" sz="1400" dirty="0" err="1"/>
              <a:t>settings</a:t>
            </a:r>
            <a:endParaRPr lang="de-CH" sz="1400" dirty="0"/>
          </a:p>
          <a:p>
            <a:pPr lvl="2"/>
            <a:r>
              <a:rPr lang="de-CH" sz="1400" dirty="0"/>
              <a:t>Supersaturation in </a:t>
            </a:r>
            <a:r>
              <a:rPr lang="de-CH" sz="1400" dirty="0" err="1"/>
              <a:t>updrafts</a:t>
            </a:r>
            <a:r>
              <a:rPr lang="de-CH" sz="1400" dirty="0"/>
              <a:t> (</a:t>
            </a:r>
            <a:r>
              <a:rPr lang="de-CH" sz="1400" dirty="0" err="1"/>
              <a:t>tune_supsat_limfac</a:t>
            </a:r>
            <a:r>
              <a:rPr lang="de-CH" sz="1400" dirty="0"/>
              <a:t> = 2.0)</a:t>
            </a:r>
          </a:p>
          <a:p>
            <a:pPr lvl="2"/>
            <a:r>
              <a:rPr lang="de-CH" sz="1400" dirty="0"/>
              <a:t>Snow-</a:t>
            </a:r>
            <a:r>
              <a:rPr lang="de-CH" sz="1400" dirty="0" err="1"/>
              <a:t>to</a:t>
            </a:r>
            <a:r>
              <a:rPr lang="de-CH" sz="1400" dirty="0"/>
              <a:t>-graupel </a:t>
            </a:r>
            <a:r>
              <a:rPr lang="de-CH" sz="1400" dirty="0" err="1"/>
              <a:t>conversion</a:t>
            </a:r>
            <a:r>
              <a:rPr lang="de-CH" sz="1400" dirty="0"/>
              <a:t> </a:t>
            </a:r>
            <a:r>
              <a:rPr lang="de-CH" sz="1400" dirty="0" err="1"/>
              <a:t>by</a:t>
            </a:r>
            <a:r>
              <a:rPr lang="de-CH" sz="1400" dirty="0"/>
              <a:t> </a:t>
            </a:r>
            <a:r>
              <a:rPr lang="de-CH" sz="1400" dirty="0" err="1"/>
              <a:t>riming</a:t>
            </a:r>
            <a:r>
              <a:rPr lang="de-CH" sz="1400" dirty="0"/>
              <a:t> (</a:t>
            </a:r>
            <a:r>
              <a:rPr lang="en-US" sz="1400" kern="0" dirty="0" err="1">
                <a:solidFill>
                  <a:prstClr val="black"/>
                </a:solidFill>
              </a:rPr>
              <a:t>tune_zcsg</a:t>
            </a:r>
            <a:r>
              <a:rPr lang="en-US" sz="1400" kern="0" dirty="0">
                <a:solidFill>
                  <a:prstClr val="black"/>
                </a:solidFill>
              </a:rPr>
              <a:t> = 0.25)</a:t>
            </a:r>
          </a:p>
          <a:p>
            <a:pPr lvl="2"/>
            <a:r>
              <a:rPr lang="de-CH" sz="1400" dirty="0">
                <a:solidFill>
                  <a:prstClr val="black"/>
                </a:solidFill>
              </a:rPr>
              <a:t>Snow terminal fall </a:t>
            </a:r>
            <a:r>
              <a:rPr lang="de-CH" sz="1400" dirty="0" err="1">
                <a:solidFill>
                  <a:prstClr val="black"/>
                </a:solidFill>
              </a:rPr>
              <a:t>speed</a:t>
            </a:r>
            <a:r>
              <a:rPr lang="de-CH" sz="1400" dirty="0">
                <a:solidFill>
                  <a:prstClr val="black"/>
                </a:solidFill>
              </a:rPr>
              <a:t> </a:t>
            </a:r>
            <a:r>
              <a:rPr lang="de-CH" sz="1400" dirty="0" err="1">
                <a:solidFill>
                  <a:prstClr val="black"/>
                </a:solidFill>
              </a:rPr>
              <a:t>velocity</a:t>
            </a:r>
            <a:r>
              <a:rPr lang="de-CH" sz="1400" dirty="0">
                <a:solidFill>
                  <a:prstClr val="black"/>
                </a:solidFill>
              </a:rPr>
              <a:t> (</a:t>
            </a:r>
            <a:r>
              <a:rPr lang="en-US" sz="1400" dirty="0">
                <a:ea typeface="+mn-lt"/>
                <a:cs typeface="+mn-lt"/>
              </a:rPr>
              <a:t>tune_v0_snow=20</a:t>
            </a:r>
            <a:r>
              <a:rPr lang="de-CH" sz="1400" dirty="0">
                <a:solidFill>
                  <a:prstClr val="black"/>
                </a:solidFill>
                <a:ea typeface="+mn-lt"/>
                <a:cs typeface="+mn-lt"/>
              </a:rPr>
              <a:t>)</a:t>
            </a:r>
          </a:p>
          <a:p>
            <a:pPr lvl="1"/>
            <a:r>
              <a:rPr lang="de-CH" sz="1400" dirty="0" err="1">
                <a:solidFill>
                  <a:prstClr val="black"/>
                </a:solidFill>
                <a:ea typeface="+mn-lt"/>
                <a:cs typeface="+mn-lt"/>
              </a:rPr>
              <a:t>Reduce</a:t>
            </a:r>
            <a:r>
              <a:rPr lang="de-CH" sz="1400" dirty="0">
                <a:solidFill>
                  <a:prstClr val="black"/>
                </a:solidFill>
                <a:ea typeface="+mn-lt"/>
                <a:cs typeface="+mn-lt"/>
              </a:rPr>
              <a:t> turbulent </a:t>
            </a:r>
            <a:r>
              <a:rPr lang="de-CH" sz="1400" dirty="0" err="1">
                <a:solidFill>
                  <a:prstClr val="black"/>
                </a:solidFill>
                <a:ea typeface="+mn-lt"/>
                <a:cs typeface="+mn-lt"/>
              </a:rPr>
              <a:t>mixing</a:t>
            </a:r>
            <a:r>
              <a:rPr lang="de-CH" sz="1400" dirty="0">
                <a:solidFill>
                  <a:prstClr val="black"/>
                </a:solidFill>
                <a:ea typeface="+mn-lt"/>
                <a:cs typeface="+mn-lt"/>
              </a:rPr>
              <a:t> on </a:t>
            </a:r>
            <a:r>
              <a:rPr lang="de-CH" sz="1400" dirty="0" err="1">
                <a:solidFill>
                  <a:prstClr val="black"/>
                </a:solidFill>
                <a:ea typeface="+mn-lt"/>
                <a:cs typeface="+mn-lt"/>
              </a:rPr>
              <a:t>sloped</a:t>
            </a:r>
            <a:r>
              <a:rPr lang="de-CH" sz="1400" dirty="0">
                <a:solidFill>
                  <a:prstClr val="black"/>
                </a:solidFill>
                <a:ea typeface="+mn-lt"/>
                <a:cs typeface="+mn-lt"/>
              </a:rPr>
              <a:t> </a:t>
            </a:r>
            <a:r>
              <a:rPr lang="de-CH" sz="1400" dirty="0" err="1">
                <a:solidFill>
                  <a:prstClr val="black"/>
                </a:solidFill>
                <a:ea typeface="+mn-lt"/>
                <a:cs typeface="+mn-lt"/>
              </a:rPr>
              <a:t>terrain</a:t>
            </a:r>
            <a:r>
              <a:rPr lang="de-CH" sz="1400" dirty="0">
                <a:solidFill>
                  <a:prstClr val="black"/>
                </a:solidFill>
                <a:ea typeface="+mn-lt"/>
                <a:cs typeface="+mn-lt"/>
              </a:rPr>
              <a:t> (</a:t>
            </a:r>
            <a:r>
              <a:rPr lang="de-CH" sz="1400" dirty="0" err="1">
                <a:solidFill>
                  <a:prstClr val="black"/>
                </a:solidFill>
                <a:ea typeface="+mn-lt"/>
                <a:cs typeface="+mn-lt"/>
              </a:rPr>
              <a:t>itune_slopecorr</a:t>
            </a:r>
            <a:r>
              <a:rPr lang="de-CH" sz="1400" dirty="0">
                <a:solidFill>
                  <a:prstClr val="black"/>
                </a:solidFill>
                <a:ea typeface="+mn-lt"/>
                <a:cs typeface="+mn-lt"/>
              </a:rPr>
              <a:t> = 1)</a:t>
            </a:r>
          </a:p>
          <a:p>
            <a:pPr lvl="1"/>
            <a:r>
              <a:rPr lang="de-CH" sz="1400" dirty="0">
                <a:solidFill>
                  <a:prstClr val="black"/>
                </a:solidFill>
                <a:ea typeface="+mn-lt"/>
                <a:cs typeface="+mn-lt"/>
              </a:rPr>
              <a:t>Take </a:t>
            </a:r>
            <a:r>
              <a:rPr lang="de-CH" sz="1400" dirty="0" err="1">
                <a:solidFill>
                  <a:prstClr val="black"/>
                </a:solidFill>
                <a:ea typeface="+mn-lt"/>
                <a:cs typeface="+mn-lt"/>
              </a:rPr>
              <a:t>into</a:t>
            </a:r>
            <a:r>
              <a:rPr lang="de-CH" sz="1400" dirty="0">
                <a:solidFill>
                  <a:prstClr val="black"/>
                </a:solidFill>
                <a:ea typeface="+mn-lt"/>
                <a:cs typeface="+mn-lt"/>
              </a:rPr>
              <a:t> </a:t>
            </a:r>
            <a:r>
              <a:rPr lang="de-CH" sz="1400" dirty="0" err="1">
                <a:solidFill>
                  <a:prstClr val="black"/>
                </a:solidFill>
                <a:ea typeface="+mn-lt"/>
                <a:cs typeface="+mn-lt"/>
              </a:rPr>
              <a:t>account</a:t>
            </a:r>
            <a:r>
              <a:rPr lang="de-CH" sz="1400" dirty="0">
                <a:solidFill>
                  <a:prstClr val="black"/>
                </a:solidFill>
                <a:ea typeface="+mn-lt"/>
                <a:cs typeface="+mn-lt"/>
              </a:rPr>
              <a:t> </a:t>
            </a:r>
            <a:r>
              <a:rPr lang="de-CH" sz="1400" dirty="0" err="1">
                <a:solidFill>
                  <a:prstClr val="black"/>
                </a:solidFill>
                <a:ea typeface="+mn-lt"/>
                <a:cs typeface="+mn-lt"/>
              </a:rPr>
              <a:t>orographic</a:t>
            </a:r>
            <a:r>
              <a:rPr lang="de-CH" sz="1400" dirty="0">
                <a:solidFill>
                  <a:prstClr val="black"/>
                </a:solidFill>
                <a:ea typeface="+mn-lt"/>
                <a:cs typeface="+mn-lt"/>
              </a:rPr>
              <a:t> </a:t>
            </a:r>
            <a:r>
              <a:rPr lang="de-CH" sz="1400" dirty="0" err="1">
                <a:solidFill>
                  <a:prstClr val="black"/>
                </a:solidFill>
                <a:ea typeface="+mn-lt"/>
                <a:cs typeface="+mn-lt"/>
              </a:rPr>
              <a:t>shading</a:t>
            </a:r>
            <a:endParaRPr lang="de-CH" sz="1400" dirty="0">
              <a:solidFill>
                <a:prstClr val="black"/>
              </a:solidFill>
              <a:ea typeface="+mn-lt"/>
              <a:cs typeface="+mn-lt"/>
            </a:endParaRPr>
          </a:p>
          <a:p>
            <a:pPr lvl="1"/>
            <a:r>
              <a:rPr lang="de-CH" sz="1400" dirty="0">
                <a:solidFill>
                  <a:prstClr val="black"/>
                </a:solidFill>
                <a:ea typeface="+mn-lt"/>
                <a:cs typeface="+mn-lt"/>
              </a:rPr>
              <a:t>Performance boost (20-30% </a:t>
            </a:r>
            <a:r>
              <a:rPr lang="de-CH" sz="1400" dirty="0" err="1">
                <a:solidFill>
                  <a:prstClr val="black"/>
                </a:solidFill>
                <a:ea typeface="+mn-lt"/>
                <a:cs typeface="+mn-lt"/>
              </a:rPr>
              <a:t>faster</a:t>
            </a:r>
            <a:r>
              <a:rPr lang="de-CH" sz="1400" dirty="0">
                <a:solidFill>
                  <a:prstClr val="black"/>
                </a:solidFill>
                <a:ea typeface="+mn-lt"/>
                <a:cs typeface="+mn-lt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KENDA settings</a:t>
            </a:r>
          </a:p>
          <a:p>
            <a:pPr lvl="1"/>
            <a:r>
              <a:rPr lang="en-US" sz="1400" dirty="0"/>
              <a:t>Relative humidity threshold above which obs. are set to saturation: 96% -&gt; 100%</a:t>
            </a:r>
          </a:p>
          <a:p>
            <a:pPr lvl="1"/>
            <a:r>
              <a:rPr lang="en-US" sz="1400" dirty="0"/>
              <a:t>Correct handling of </a:t>
            </a:r>
            <a:r>
              <a:rPr lang="en-US" sz="1400" dirty="0" err="1"/>
              <a:t>sfc</a:t>
            </a:r>
            <a:r>
              <a:rPr lang="en-US" sz="1400" dirty="0"/>
              <a:t> stations who do not measure surface pressure</a:t>
            </a:r>
          </a:p>
          <a:p>
            <a:pPr lvl="1"/>
            <a:r>
              <a:rPr lang="en-US" sz="1400" dirty="0"/>
              <a:t>Dismiss stations above 3000m asl</a:t>
            </a:r>
          </a:p>
          <a:p>
            <a:pPr lvl="1"/>
            <a:r>
              <a:rPr lang="en-US" sz="1400" dirty="0">
                <a:cs typeface="Arial" panose="020B0604020202020204"/>
              </a:rPr>
              <a:t>LETKF version 2.23</a:t>
            </a:r>
          </a:p>
          <a:p>
            <a:r>
              <a:rPr lang="en-US" sz="1400" dirty="0">
                <a:cs typeface="Arial" panose="020B0604020202020204"/>
              </a:rPr>
              <a:t>Tested and approved, but not yet operational due to technical and organizational reasons</a:t>
            </a:r>
          </a:p>
          <a:p>
            <a:endParaRPr lang="de-CH" sz="1400" dirty="0">
              <a:solidFill>
                <a:prstClr val="black"/>
              </a:solidFill>
              <a:ea typeface="+mn-lt"/>
              <a:cs typeface="+mn-lt"/>
            </a:endParaRPr>
          </a:p>
          <a:p>
            <a:endParaRPr lang="de-CH" sz="1400" dirty="0">
              <a:solidFill>
                <a:prstClr val="black"/>
              </a:solidFill>
              <a:ea typeface="+mn-lt"/>
              <a:cs typeface="+mn-lt"/>
            </a:endParaRPr>
          </a:p>
          <a:p>
            <a:endParaRPr lang="de-CH" sz="1400" dirty="0">
              <a:solidFill>
                <a:prstClr val="black"/>
              </a:solidFill>
              <a:ea typeface="+mn-lt"/>
              <a:cs typeface="+mn-lt"/>
            </a:endParaRPr>
          </a:p>
          <a:p>
            <a:pPr lvl="1"/>
            <a:endParaRPr lang="de-CH" sz="1400" dirty="0"/>
          </a:p>
          <a:p>
            <a:pPr lvl="1"/>
            <a:endParaRPr lang="de-CH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918AE0-FA52-43AD-9FA6-9350B668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New Model Setup</a:t>
            </a:r>
          </a:p>
        </p:txBody>
      </p:sp>
    </p:spTree>
    <p:extLst>
      <p:ext uri="{BB962C8B-B14F-4D97-AF65-F5344CB8AC3E}">
        <p14:creationId xmlns:p14="http://schemas.microsoft.com/office/powerpoint/2010/main" val="257166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46C359C-1C73-4904-8019-196E89B53F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6180" y="819217"/>
            <a:ext cx="7527926" cy="3243649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de-CH" sz="1400" dirty="0">
              <a:solidFill>
                <a:prstClr val="black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dirty="0"/>
              <a:t>Reduction of high-intensity precipitation peaks (FBI &gt; 5 mm/h). </a:t>
            </a:r>
          </a:p>
          <a:p>
            <a:pPr>
              <a:lnSpc>
                <a:spcPct val="150000"/>
              </a:lnSpc>
            </a:pPr>
            <a:r>
              <a:rPr lang="en-US" dirty="0"/>
              <a:t>Summer: More frequent light-rain events, not detrimental. High intensity events still too frequent.</a:t>
            </a:r>
          </a:p>
          <a:p>
            <a:pPr>
              <a:lnSpc>
                <a:spcPct val="150000"/>
              </a:lnSpc>
            </a:pPr>
            <a:r>
              <a:rPr lang="en-US" dirty="0"/>
              <a:t>Winter: More pronounced underestimation of moderate </a:t>
            </a:r>
            <a:r>
              <a:rPr lang="en-US" dirty="0" err="1"/>
              <a:t>precip</a:t>
            </a:r>
            <a:r>
              <a:rPr lang="en-US" dirty="0"/>
              <a:t>. event frequency (albeit little data).</a:t>
            </a:r>
          </a:p>
          <a:p>
            <a:pPr>
              <a:lnSpc>
                <a:spcPct val="150000"/>
              </a:lnSpc>
            </a:pPr>
            <a:r>
              <a:rPr lang="en-US" dirty="0"/>
              <a:t>Substantial reduction of biases in 2m temperature and sunshine duration, in particular in Alpine valleys and in winter.</a:t>
            </a:r>
          </a:p>
          <a:p>
            <a:pPr>
              <a:lnSpc>
                <a:spcPct val="150000"/>
              </a:lnSpc>
            </a:pPr>
            <a:r>
              <a:rPr lang="en-US" dirty="0"/>
              <a:t>21% faster ICON-CH1, and 28% faster ICON-CH2</a:t>
            </a:r>
            <a:endParaRPr lang="de-CH" dirty="0">
              <a:solidFill>
                <a:prstClr val="black"/>
              </a:solidFill>
              <a:ea typeface="+mn-lt"/>
              <a:cs typeface="+mn-lt"/>
            </a:endParaRPr>
          </a:p>
          <a:p>
            <a:pPr lvl="1">
              <a:lnSpc>
                <a:spcPct val="150000"/>
              </a:lnSpc>
            </a:pPr>
            <a:endParaRPr lang="de-CH" sz="1400" dirty="0"/>
          </a:p>
          <a:p>
            <a:pPr lvl="1">
              <a:lnSpc>
                <a:spcPct val="150000"/>
              </a:lnSpc>
            </a:pPr>
            <a:endParaRPr lang="de-CH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918AE0-FA52-43AD-9FA6-9350B668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New Model Setup</a:t>
            </a:r>
          </a:p>
        </p:txBody>
      </p:sp>
      <p:pic>
        <p:nvPicPr>
          <p:cNvPr id="4" name="Graphic 4" descr="Checkmark with solid fill">
            <a:extLst>
              <a:ext uri="{FF2B5EF4-FFF2-40B4-BE49-F238E27FC236}">
                <a16:creationId xmlns:a16="http://schemas.microsoft.com/office/drawing/2014/main" id="{E56100B4-4785-4C8F-81DC-9D1F333A8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610" y="1278580"/>
            <a:ext cx="351293" cy="351293"/>
          </a:xfrm>
          <a:prstGeom prst="rect">
            <a:avLst/>
          </a:prstGeom>
        </p:spPr>
      </p:pic>
      <p:pic>
        <p:nvPicPr>
          <p:cNvPr id="5" name="Graphic 10" descr="Close with solid fill">
            <a:extLst>
              <a:ext uri="{FF2B5EF4-FFF2-40B4-BE49-F238E27FC236}">
                <a16:creationId xmlns:a16="http://schemas.microsoft.com/office/drawing/2014/main" id="{C43FE931-DF68-4B12-888B-6A83A62B3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576" y="1672334"/>
            <a:ext cx="408156" cy="408156"/>
          </a:xfrm>
          <a:prstGeom prst="rect">
            <a:avLst/>
          </a:prstGeom>
        </p:spPr>
      </p:pic>
      <p:pic>
        <p:nvPicPr>
          <p:cNvPr id="6" name="Graphic 10" descr="Close with solid fill">
            <a:extLst>
              <a:ext uri="{FF2B5EF4-FFF2-40B4-BE49-F238E27FC236}">
                <a16:creationId xmlns:a16="http://schemas.microsoft.com/office/drawing/2014/main" id="{967CC170-AA51-41DF-AB70-73BE3CA9C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300" y="2441041"/>
            <a:ext cx="408156" cy="408156"/>
          </a:xfrm>
          <a:prstGeom prst="rect">
            <a:avLst/>
          </a:prstGeom>
        </p:spPr>
      </p:pic>
      <p:pic>
        <p:nvPicPr>
          <p:cNvPr id="7" name="Graphic 4" descr="Checkmark with solid fill">
            <a:extLst>
              <a:ext uri="{FF2B5EF4-FFF2-40B4-BE49-F238E27FC236}">
                <a16:creationId xmlns:a16="http://schemas.microsoft.com/office/drawing/2014/main" id="{B8715DDE-08CD-458F-9187-12ADB90A3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667" y="4022817"/>
            <a:ext cx="351293" cy="351293"/>
          </a:xfrm>
          <a:prstGeom prst="rect">
            <a:avLst/>
          </a:prstGeom>
        </p:spPr>
      </p:pic>
      <p:pic>
        <p:nvPicPr>
          <p:cNvPr id="8" name="Graphic 4" descr="Checkmark with solid fill">
            <a:extLst>
              <a:ext uri="{FF2B5EF4-FFF2-40B4-BE49-F238E27FC236}">
                <a16:creationId xmlns:a16="http://schemas.microsoft.com/office/drawing/2014/main" id="{4B0DBC01-F62A-495C-AB4B-046F72185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07" y="3257954"/>
            <a:ext cx="351293" cy="3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3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CD0CB59-581B-44EC-AF0A-B77D1D4841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5050" y="1019476"/>
            <a:ext cx="7527926" cy="393831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dirty="0"/>
              <a:t>Purpose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CH" dirty="0"/>
              <a:t>Wind </a:t>
            </a:r>
            <a:r>
              <a:rPr lang="de-CH" dirty="0" err="1"/>
              <a:t>climatology</a:t>
            </a:r>
            <a:r>
              <a:rPr lang="de-CH" dirty="0"/>
              <a:t> (MCH </a:t>
            </a:r>
            <a:r>
              <a:rPr lang="de-CH" dirty="0" err="1"/>
              <a:t>climate</a:t>
            </a:r>
            <a:r>
              <a:rPr lang="de-CH" dirty="0"/>
              <a:t> </a:t>
            </a:r>
            <a:r>
              <a:rPr lang="de-CH" dirty="0" err="1"/>
              <a:t>division</a:t>
            </a:r>
            <a:r>
              <a:rPr lang="de-CH" dirty="0"/>
              <a:t>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de-CH" dirty="0"/>
              <a:t>Data </a:t>
            </a:r>
            <a:r>
              <a:rPr lang="de-CH" dirty="0" err="1"/>
              <a:t>set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ML </a:t>
            </a:r>
            <a:r>
              <a:rPr lang="de-CH" dirty="0" err="1"/>
              <a:t>learning</a:t>
            </a:r>
            <a:endParaRPr lang="de-CH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dirty="0" err="1"/>
              <a:t>Deterministic</a:t>
            </a:r>
            <a:r>
              <a:rPr lang="de-CH" dirty="0"/>
              <a:t> </a:t>
            </a:r>
            <a:r>
              <a:rPr lang="de-CH" dirty="0" err="1"/>
              <a:t>downscaling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ERA5 on ICON-CH1-EPS </a:t>
            </a:r>
            <a:r>
              <a:rPr lang="de-CH" dirty="0" err="1"/>
              <a:t>grid</a:t>
            </a:r>
            <a:endParaRPr lang="de-CH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dirty="0"/>
              <a:t>LHN </a:t>
            </a:r>
            <a:r>
              <a:rPr lang="de-CH" dirty="0" err="1"/>
              <a:t>using</a:t>
            </a:r>
            <a:r>
              <a:rPr lang="de-CH" dirty="0"/>
              <a:t> a </a:t>
            </a:r>
            <a:r>
              <a:rPr lang="de-CH" dirty="0" err="1"/>
              <a:t>new</a:t>
            </a:r>
            <a:r>
              <a:rPr lang="de-CH" dirty="0"/>
              <a:t>, </a:t>
            </a:r>
            <a:r>
              <a:rPr lang="de-CH" dirty="0" err="1"/>
              <a:t>homogeneous</a:t>
            </a:r>
            <a:r>
              <a:rPr lang="de-CH" dirty="0"/>
              <a:t> radar-gauge </a:t>
            </a:r>
            <a:r>
              <a:rPr lang="de-CH" dirty="0" err="1"/>
              <a:t>product</a:t>
            </a:r>
            <a:endParaRPr lang="de-CH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dirty="0"/>
              <a:t>Snow </a:t>
            </a:r>
            <a:r>
              <a:rPr lang="de-CH" dirty="0" err="1"/>
              <a:t>analysis</a:t>
            </a:r>
            <a:r>
              <a:rPr lang="de-CH" dirty="0"/>
              <a:t> </a:t>
            </a:r>
            <a:r>
              <a:rPr lang="de-CH" dirty="0" err="1"/>
              <a:t>every</a:t>
            </a:r>
            <a:r>
              <a:rPr lang="de-CH" dirty="0"/>
              <a:t> 24h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dirty="0"/>
              <a:t>4 </a:t>
            </a:r>
            <a:r>
              <a:rPr lang="de-CH" dirty="0" err="1"/>
              <a:t>batches</a:t>
            </a:r>
            <a:r>
              <a:rPr lang="de-CH" dirty="0"/>
              <a:t> à 6y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year</a:t>
            </a:r>
            <a:r>
              <a:rPr lang="de-CH" dirty="0"/>
              <a:t> </a:t>
            </a:r>
            <a:r>
              <a:rPr lang="de-CH" dirty="0" err="1"/>
              <a:t>overlap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soil</a:t>
            </a:r>
            <a:r>
              <a:rPr lang="de-CH" dirty="0"/>
              <a:t> </a:t>
            </a:r>
            <a:r>
              <a:rPr lang="de-CH" dirty="0" err="1"/>
              <a:t>spin-up</a:t>
            </a:r>
            <a:endParaRPr lang="de-CH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dirty="0" err="1"/>
              <a:t>Soil</a:t>
            </a:r>
            <a:r>
              <a:rPr lang="de-CH" dirty="0"/>
              <a:t> </a:t>
            </a:r>
            <a:r>
              <a:rPr lang="de-CH" dirty="0" err="1"/>
              <a:t>taken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operational KENDA-CH1 at 1.1.2025 (</a:t>
            </a:r>
            <a:r>
              <a:rPr lang="de-CH" dirty="0" err="1"/>
              <a:t>for</a:t>
            </a:r>
            <a:r>
              <a:rPr lang="de-CH" dirty="0"/>
              <a:t> all 4 </a:t>
            </a:r>
            <a:r>
              <a:rPr lang="de-CH" dirty="0" err="1"/>
              <a:t>batches</a:t>
            </a:r>
            <a:r>
              <a:rPr lang="de-CH" dirty="0"/>
              <a:t>!)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dirty="0"/>
              <a:t>New </a:t>
            </a:r>
            <a:r>
              <a:rPr lang="de-CH" dirty="0" err="1"/>
              <a:t>model</a:t>
            </a:r>
            <a:r>
              <a:rPr lang="de-CH" dirty="0"/>
              <a:t> </a:t>
            </a:r>
            <a:r>
              <a:rPr lang="de-CH" dirty="0" err="1"/>
              <a:t>setup</a:t>
            </a:r>
            <a:endParaRPr lang="de-CH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dirty="0" err="1"/>
              <a:t>Elapsed</a:t>
            </a:r>
            <a:r>
              <a:rPr lang="de-CH" dirty="0"/>
              <a:t> time: 2 </a:t>
            </a:r>
            <a:r>
              <a:rPr lang="de-CH" dirty="0" err="1"/>
              <a:t>months</a:t>
            </a:r>
            <a:r>
              <a:rPr lang="de-CH" dirty="0"/>
              <a:t> (12 GPU </a:t>
            </a:r>
            <a:r>
              <a:rPr lang="de-CH" dirty="0" err="1"/>
              <a:t>nodes</a:t>
            </a:r>
            <a:r>
              <a:rPr lang="de-CH" dirty="0"/>
              <a:t>), 280TB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data</a:t>
            </a:r>
            <a:endParaRPr lang="de-CH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2EDF485-98FF-4015-8AF3-5E87AD91C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79" y="185710"/>
            <a:ext cx="7904811" cy="708082"/>
          </a:xfrm>
        </p:spPr>
        <p:txBody>
          <a:bodyPr/>
          <a:lstStyle/>
          <a:p>
            <a:r>
              <a:rPr lang="de-CH" dirty="0" err="1"/>
              <a:t>Reanalysis</a:t>
            </a:r>
            <a:r>
              <a:rPr lang="de-CH" dirty="0"/>
              <a:t> light (REA-L-CH1) 2005 - 2025</a:t>
            </a:r>
          </a:p>
        </p:txBody>
      </p:sp>
    </p:spTree>
    <p:extLst>
      <p:ext uri="{BB962C8B-B14F-4D97-AF65-F5344CB8AC3E}">
        <p14:creationId xmlns:p14="http://schemas.microsoft.com/office/powerpoint/2010/main" val="309949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DD8F9-6FB9-4A53-9D91-1C7F4A2F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Verification</a:t>
            </a:r>
            <a:r>
              <a:rPr lang="de-CH" dirty="0"/>
              <a:t>: </a:t>
            </a:r>
            <a:r>
              <a:rPr lang="de-CH" dirty="0">
                <a:solidFill>
                  <a:srgbClr val="FF0000"/>
                </a:solidFill>
              </a:rPr>
              <a:t>Clouds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052322-1A2F-4E71-AA77-7610A7207ED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22" y="1393395"/>
            <a:ext cx="25193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4A11477-35E4-4FC6-A558-ECFDFD185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41" y="1383873"/>
            <a:ext cx="2519221" cy="25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91B721F-66E4-492B-9B3C-958B28670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14" y="1393395"/>
            <a:ext cx="2519221" cy="25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8E1A5D8-DAD1-40A2-9E0C-6A7F17F8068D}"/>
              </a:ext>
            </a:extLst>
          </p:cNvPr>
          <p:cNvSpPr txBox="1"/>
          <p:nvPr/>
        </p:nvSpPr>
        <p:spPr>
          <a:xfrm>
            <a:off x="1712249" y="1213698"/>
            <a:ext cx="1289892" cy="415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99" dirty="0"/>
              <a:t>JJA 2024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A9D3FC6-1ED7-42A0-BD42-70E8E951ABA5}"/>
              </a:ext>
            </a:extLst>
          </p:cNvPr>
          <p:cNvSpPr txBox="1"/>
          <p:nvPr/>
        </p:nvSpPr>
        <p:spPr>
          <a:xfrm>
            <a:off x="6427983" y="1213698"/>
            <a:ext cx="1723017" cy="415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99" dirty="0"/>
              <a:t>DJF 2024/25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606088E-438D-4A9A-8506-2AB944B3D1FA}"/>
              </a:ext>
            </a:extLst>
          </p:cNvPr>
          <p:cNvSpPr txBox="1"/>
          <p:nvPr/>
        </p:nvSpPr>
        <p:spPr>
          <a:xfrm>
            <a:off x="4071606" y="1213698"/>
            <a:ext cx="1439374" cy="415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99" dirty="0"/>
              <a:t>SON 2024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751F84A-85D2-47CC-B4E2-7C0B1511BBA9}"/>
              </a:ext>
            </a:extLst>
          </p:cNvPr>
          <p:cNvSpPr txBox="1"/>
          <p:nvPr/>
        </p:nvSpPr>
        <p:spPr>
          <a:xfrm>
            <a:off x="1090405" y="4015106"/>
            <a:ext cx="7386021" cy="106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de-CH" sz="2099" dirty="0"/>
              <a:t>also different </a:t>
            </a:r>
            <a:r>
              <a:rPr lang="de-CH" sz="2099" dirty="0" err="1"/>
              <a:t>behaviour</a:t>
            </a:r>
            <a:r>
              <a:rPr lang="de-CH" sz="2099" dirty="0"/>
              <a:t> </a:t>
            </a:r>
            <a:r>
              <a:rPr lang="de-CH" sz="2099" dirty="0" err="1"/>
              <a:t>for</a:t>
            </a:r>
            <a:r>
              <a:rPr lang="de-CH" sz="2099" dirty="0"/>
              <a:t> different </a:t>
            </a:r>
            <a:r>
              <a:rPr lang="de-CH" sz="2099" dirty="0" err="1"/>
              <a:t>regions</a:t>
            </a:r>
            <a:endParaRPr lang="de-CH" sz="2099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e-CH" sz="2099" dirty="0" err="1"/>
              <a:t>significantly</a:t>
            </a:r>
            <a:r>
              <a:rPr lang="de-CH" sz="2099" dirty="0"/>
              <a:t> larger STDE </a:t>
            </a:r>
            <a:r>
              <a:rPr lang="de-CH" sz="2099" dirty="0" err="1"/>
              <a:t>for</a:t>
            </a:r>
            <a:r>
              <a:rPr lang="de-CH" sz="2099" dirty="0"/>
              <a:t> REA-L </a:t>
            </a:r>
            <a:r>
              <a:rPr lang="de-CH" sz="2099" dirty="0" err="1"/>
              <a:t>than</a:t>
            </a:r>
            <a:r>
              <a:rPr lang="de-CH" sz="2099" dirty="0"/>
              <a:t> </a:t>
            </a:r>
            <a:r>
              <a:rPr lang="de-CH" sz="2099" dirty="0" err="1"/>
              <a:t>for</a:t>
            </a:r>
            <a:r>
              <a:rPr lang="de-CH" sz="2099" dirty="0"/>
              <a:t> </a:t>
            </a:r>
            <a:r>
              <a:rPr lang="de-CH" sz="2099" dirty="0" err="1"/>
              <a:t>opr</a:t>
            </a:r>
            <a:r>
              <a:rPr lang="de-CH" sz="2099" dirty="0"/>
              <a:t> </a:t>
            </a:r>
            <a:r>
              <a:rPr lang="de-CH" sz="2099" dirty="0" err="1"/>
              <a:t>for</a:t>
            </a:r>
            <a:r>
              <a:rPr lang="de-CH" sz="2099" dirty="0"/>
              <a:t> SON and </a:t>
            </a:r>
            <a:r>
              <a:rPr lang="de-CH" sz="2099" dirty="0" err="1"/>
              <a:t>especially</a:t>
            </a:r>
            <a:r>
              <a:rPr lang="de-CH" sz="2099" dirty="0"/>
              <a:t> DJF; </a:t>
            </a:r>
            <a:r>
              <a:rPr lang="de-CH" sz="2099" dirty="0" err="1"/>
              <a:t>more</a:t>
            </a:r>
            <a:r>
              <a:rPr lang="de-CH" sz="2099" dirty="0"/>
              <a:t> </a:t>
            </a:r>
            <a:r>
              <a:rPr lang="de-CH" sz="2099" dirty="0" err="1"/>
              <a:t>pronounced</a:t>
            </a:r>
            <a:r>
              <a:rPr lang="de-CH" sz="2099" dirty="0"/>
              <a:t> </a:t>
            </a:r>
            <a:r>
              <a:rPr lang="de-CH" sz="2099" dirty="0" err="1"/>
              <a:t>for</a:t>
            </a:r>
            <a:r>
              <a:rPr lang="de-CH" sz="2099" dirty="0"/>
              <a:t> </a:t>
            </a:r>
            <a:r>
              <a:rPr lang="de-CH" sz="2099" dirty="0" err="1"/>
              <a:t>plateau</a:t>
            </a:r>
            <a:endParaRPr lang="de-CH" sz="2099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2C116C-E069-402F-9E33-BDFC71BD3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9" b="613"/>
          <a:stretch/>
        </p:blipFill>
        <p:spPr bwMode="auto">
          <a:xfrm>
            <a:off x="6000443" y="2741791"/>
            <a:ext cx="2531147" cy="11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BE63284-E23D-46E9-9A18-DF32FBF33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9"/>
          <a:stretch/>
        </p:blipFill>
        <p:spPr bwMode="auto">
          <a:xfrm>
            <a:off x="3531682" y="2750409"/>
            <a:ext cx="2519221" cy="110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3571B94-708A-4A07-81C2-6C530B8A3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2"/>
          <a:stretch/>
        </p:blipFill>
        <p:spPr bwMode="auto">
          <a:xfrm>
            <a:off x="1190891" y="2766925"/>
            <a:ext cx="2519221" cy="11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1AFFAC2-7F20-4A7A-A7BB-53C93BB785A1}"/>
              </a:ext>
            </a:extLst>
          </p:cNvPr>
          <p:cNvSpPr txBox="1"/>
          <p:nvPr/>
        </p:nvSpPr>
        <p:spPr>
          <a:xfrm>
            <a:off x="317755" y="1961077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Bias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BB345D5-9224-4709-AAFD-727B49BF0453}"/>
              </a:ext>
            </a:extLst>
          </p:cNvPr>
          <p:cNvSpPr txBox="1"/>
          <p:nvPr/>
        </p:nvSpPr>
        <p:spPr>
          <a:xfrm>
            <a:off x="326624" y="2988091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STDDEV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6643004-ABD1-448D-A9F8-EB18026F7073}"/>
              </a:ext>
            </a:extLst>
          </p:cNvPr>
          <p:cNvSpPr txBox="1"/>
          <p:nvPr/>
        </p:nvSpPr>
        <p:spPr>
          <a:xfrm>
            <a:off x="1468569" y="3366684"/>
            <a:ext cx="1946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solidFill>
                  <a:srgbClr val="00B0F0"/>
                </a:solidFill>
              </a:rPr>
              <a:t>KENDA-CH1     </a:t>
            </a:r>
            <a:r>
              <a:rPr lang="de-CH" sz="1100" dirty="0">
                <a:solidFill>
                  <a:schemeClr val="accent1"/>
                </a:solidFill>
              </a:rPr>
              <a:t>REA-L-CH1</a:t>
            </a:r>
          </a:p>
        </p:txBody>
      </p:sp>
    </p:spTree>
    <p:extLst>
      <p:ext uri="{BB962C8B-B14F-4D97-AF65-F5344CB8AC3E}">
        <p14:creationId xmlns:p14="http://schemas.microsoft.com/office/powerpoint/2010/main" val="237277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DD8F9-6FB9-4A53-9D91-1C7F4A2F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Verification</a:t>
            </a:r>
            <a:r>
              <a:rPr lang="de-CH" dirty="0"/>
              <a:t>: </a:t>
            </a:r>
            <a:r>
              <a:rPr lang="de-CH" dirty="0" err="1">
                <a:solidFill>
                  <a:srgbClr val="FF0000"/>
                </a:solidFill>
              </a:rPr>
              <a:t>Temperature</a:t>
            </a:r>
            <a:r>
              <a:rPr lang="de-CH" dirty="0">
                <a:solidFill>
                  <a:srgbClr val="FF0000"/>
                </a:solidFill>
              </a:rPr>
              <a:t> at 2m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9A0210C-6FB7-4866-BA29-84A7385414F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93825"/>
            <a:ext cx="25193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E3848FD-0E1A-4715-8CB8-74E9E0461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68" y="1383873"/>
            <a:ext cx="2519222" cy="25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2E0A657-D7B8-4B1A-9106-24EC0131C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69" y="1402827"/>
            <a:ext cx="2519222" cy="25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4008A08-2D48-416C-A597-718947ECC5D8}"/>
              </a:ext>
            </a:extLst>
          </p:cNvPr>
          <p:cNvSpPr txBox="1"/>
          <p:nvPr/>
        </p:nvSpPr>
        <p:spPr>
          <a:xfrm>
            <a:off x="1712249" y="1213698"/>
            <a:ext cx="1289892" cy="415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99" dirty="0"/>
              <a:t>JJA 2024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897301B-7F71-47CA-85F0-80BDD556A1B9}"/>
              </a:ext>
            </a:extLst>
          </p:cNvPr>
          <p:cNvSpPr txBox="1"/>
          <p:nvPr/>
        </p:nvSpPr>
        <p:spPr>
          <a:xfrm>
            <a:off x="6427983" y="1213698"/>
            <a:ext cx="1723017" cy="415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99" dirty="0"/>
              <a:t>DJF 2024/25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B6F5F1C-3F0C-4685-AF13-69F0A3B149BB}"/>
              </a:ext>
            </a:extLst>
          </p:cNvPr>
          <p:cNvSpPr txBox="1"/>
          <p:nvPr/>
        </p:nvSpPr>
        <p:spPr>
          <a:xfrm>
            <a:off x="4071606" y="1213698"/>
            <a:ext cx="1439374" cy="415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99" dirty="0"/>
              <a:t>SON 2024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4109E7-C5DA-4331-B7BA-95ED7DEEF9D3}"/>
              </a:ext>
            </a:extLst>
          </p:cNvPr>
          <p:cNvSpPr txBox="1"/>
          <p:nvPr/>
        </p:nvSpPr>
        <p:spPr>
          <a:xfrm>
            <a:off x="1090405" y="4015106"/>
            <a:ext cx="7777148" cy="1061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de-CH" sz="2099" dirty="0" err="1"/>
              <a:t>bias</a:t>
            </a:r>
            <a:r>
              <a:rPr lang="de-CH" sz="2099" dirty="0"/>
              <a:t> (ME) </a:t>
            </a:r>
            <a:r>
              <a:rPr lang="de-CH" sz="2099" dirty="0" err="1"/>
              <a:t>smaller</a:t>
            </a:r>
            <a:r>
              <a:rPr lang="de-CH" sz="2099" dirty="0"/>
              <a:t> </a:t>
            </a:r>
            <a:r>
              <a:rPr lang="de-CH" sz="2099" dirty="0" err="1"/>
              <a:t>for</a:t>
            </a:r>
            <a:r>
              <a:rPr lang="de-CH" sz="2099" dirty="0"/>
              <a:t> </a:t>
            </a:r>
            <a:r>
              <a:rPr lang="de-CH" sz="2099" dirty="0" err="1"/>
              <a:t>valleys</a:t>
            </a:r>
            <a:r>
              <a:rPr lang="de-CH" sz="2099" dirty="0"/>
              <a:t> (</a:t>
            </a:r>
            <a:r>
              <a:rPr lang="de-CH" sz="2099" dirty="0" err="1"/>
              <a:t>shading</a:t>
            </a:r>
            <a:r>
              <a:rPr lang="de-CH" sz="2099" dirty="0"/>
              <a:t>++), larger </a:t>
            </a:r>
            <a:r>
              <a:rPr lang="de-CH" sz="2099" dirty="0" err="1"/>
              <a:t>for</a:t>
            </a:r>
            <a:r>
              <a:rPr lang="de-CH" sz="2099" dirty="0"/>
              <a:t> </a:t>
            </a:r>
            <a:r>
              <a:rPr lang="de-CH" sz="2099" dirty="0" err="1"/>
              <a:t>plateau</a:t>
            </a:r>
            <a:endParaRPr lang="de-CH" sz="2099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e-CH" sz="2099" dirty="0"/>
              <a:t>larger STDE </a:t>
            </a:r>
            <a:r>
              <a:rPr lang="de-CH" sz="2099" dirty="0" err="1"/>
              <a:t>for</a:t>
            </a:r>
            <a:r>
              <a:rPr lang="de-CH" sz="2099" dirty="0"/>
              <a:t> REA-L </a:t>
            </a:r>
            <a:r>
              <a:rPr lang="de-CH" sz="2099" dirty="0" err="1"/>
              <a:t>than</a:t>
            </a:r>
            <a:r>
              <a:rPr lang="de-CH" sz="2099" dirty="0"/>
              <a:t> </a:t>
            </a:r>
            <a:r>
              <a:rPr lang="de-CH" sz="2099" dirty="0" err="1"/>
              <a:t>for</a:t>
            </a:r>
            <a:r>
              <a:rPr lang="de-CH" sz="2099" dirty="0"/>
              <a:t> </a:t>
            </a:r>
            <a:r>
              <a:rPr lang="de-CH" sz="2099" dirty="0" err="1"/>
              <a:t>opr</a:t>
            </a:r>
            <a:r>
              <a:rPr lang="de-CH" sz="2099" dirty="0"/>
              <a:t>; </a:t>
            </a:r>
            <a:r>
              <a:rPr lang="de-CH" sz="2099" dirty="0" err="1"/>
              <a:t>more</a:t>
            </a:r>
            <a:r>
              <a:rPr lang="de-CH" sz="2099" dirty="0"/>
              <a:t> </a:t>
            </a:r>
            <a:r>
              <a:rPr lang="de-CH" sz="2099" dirty="0" err="1"/>
              <a:t>pronounced</a:t>
            </a:r>
            <a:r>
              <a:rPr lang="de-CH" sz="2099" dirty="0"/>
              <a:t> </a:t>
            </a:r>
            <a:r>
              <a:rPr lang="de-CH" sz="2099" dirty="0" err="1"/>
              <a:t>for</a:t>
            </a:r>
            <a:r>
              <a:rPr lang="de-CH" sz="2099" dirty="0"/>
              <a:t> </a:t>
            </a:r>
            <a:r>
              <a:rPr lang="de-CH" sz="2099" dirty="0" err="1"/>
              <a:t>plateau</a:t>
            </a:r>
            <a:r>
              <a:rPr lang="de-CH" sz="2099" dirty="0"/>
              <a:t> but </a:t>
            </a:r>
            <a:r>
              <a:rPr lang="de-CH" sz="2099" dirty="0" err="1"/>
              <a:t>smaller</a:t>
            </a:r>
            <a:r>
              <a:rPr lang="de-CH" sz="2099" dirty="0"/>
              <a:t> STDE </a:t>
            </a:r>
            <a:r>
              <a:rPr lang="de-CH" sz="2099" dirty="0" err="1"/>
              <a:t>for</a:t>
            </a:r>
            <a:r>
              <a:rPr lang="de-CH" sz="2099" dirty="0"/>
              <a:t> </a:t>
            </a:r>
            <a:r>
              <a:rPr lang="de-CH" sz="2099" dirty="0" err="1"/>
              <a:t>valleys</a:t>
            </a:r>
            <a:r>
              <a:rPr lang="de-CH" sz="2099" dirty="0"/>
              <a:t> (</a:t>
            </a:r>
            <a:r>
              <a:rPr lang="de-CH" sz="2099" dirty="0">
                <a:sym typeface="Wingdings" panose="05000000000000000000" pitchFamily="2" charset="2"/>
              </a:rPr>
              <a:t> KENDA!, </a:t>
            </a:r>
            <a:r>
              <a:rPr lang="de-CH" sz="2099" dirty="0" err="1">
                <a:sym typeface="Wingdings" panose="05000000000000000000" pitchFamily="2" charset="2"/>
              </a:rPr>
              <a:t>shading</a:t>
            </a:r>
            <a:r>
              <a:rPr lang="de-CH" sz="2099" dirty="0">
                <a:sym typeface="Wingdings" panose="05000000000000000000" pitchFamily="2" charset="2"/>
              </a:rPr>
              <a:t>++)</a:t>
            </a:r>
            <a:endParaRPr lang="de-CH" sz="2099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0D036E-6873-443D-A6E5-07052B1C6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7"/>
          <a:stretch/>
        </p:blipFill>
        <p:spPr bwMode="auto">
          <a:xfrm>
            <a:off x="1081089" y="2697107"/>
            <a:ext cx="2519222" cy="116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99E00DD-C80D-409C-B72B-0174268A9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22"/>
          <a:stretch/>
        </p:blipFill>
        <p:spPr bwMode="auto">
          <a:xfrm>
            <a:off x="3538502" y="2729692"/>
            <a:ext cx="2519436" cy="11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CB2535D-AE2D-4704-A33D-7727D8CF6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8"/>
          <a:stretch/>
        </p:blipFill>
        <p:spPr bwMode="auto">
          <a:xfrm>
            <a:off x="6012369" y="2709631"/>
            <a:ext cx="2519222" cy="115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EA00E2C-04EF-4F0E-B359-BD218F6E8587}"/>
              </a:ext>
            </a:extLst>
          </p:cNvPr>
          <p:cNvSpPr txBox="1"/>
          <p:nvPr/>
        </p:nvSpPr>
        <p:spPr>
          <a:xfrm>
            <a:off x="317755" y="1961077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Bias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3337F0-9F76-466F-A610-CADE99269380}"/>
              </a:ext>
            </a:extLst>
          </p:cNvPr>
          <p:cNvSpPr txBox="1"/>
          <p:nvPr/>
        </p:nvSpPr>
        <p:spPr>
          <a:xfrm>
            <a:off x="326624" y="2988091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STDDEV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C4523E0-B744-4794-96F3-F3AB238990F3}"/>
              </a:ext>
            </a:extLst>
          </p:cNvPr>
          <p:cNvSpPr txBox="1"/>
          <p:nvPr/>
        </p:nvSpPr>
        <p:spPr>
          <a:xfrm>
            <a:off x="1319671" y="2801281"/>
            <a:ext cx="1946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solidFill>
                  <a:srgbClr val="00B0F0"/>
                </a:solidFill>
              </a:rPr>
              <a:t>KENDA-CH1     </a:t>
            </a:r>
            <a:r>
              <a:rPr lang="de-CH" sz="1100" dirty="0">
                <a:solidFill>
                  <a:schemeClr val="accent1"/>
                </a:solidFill>
              </a:rPr>
              <a:t>REA-L-CH1</a:t>
            </a:r>
          </a:p>
        </p:txBody>
      </p:sp>
    </p:spTree>
    <p:extLst>
      <p:ext uri="{BB962C8B-B14F-4D97-AF65-F5344CB8AC3E}">
        <p14:creationId xmlns:p14="http://schemas.microsoft.com/office/powerpoint/2010/main" val="371565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DD8F9-6FB9-4A53-9D91-1C7F4A2F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Verification</a:t>
            </a:r>
            <a:r>
              <a:rPr lang="de-CH" dirty="0"/>
              <a:t>: </a:t>
            </a:r>
            <a:r>
              <a:rPr lang="de-CH" dirty="0">
                <a:solidFill>
                  <a:srgbClr val="FF0000"/>
                </a:solidFill>
              </a:rPr>
              <a:t>Wind </a:t>
            </a:r>
            <a:r>
              <a:rPr lang="de-CH" dirty="0" err="1">
                <a:solidFill>
                  <a:srgbClr val="FF0000"/>
                </a:solidFill>
              </a:rPr>
              <a:t>speed</a:t>
            </a:r>
            <a:r>
              <a:rPr lang="de-CH" dirty="0">
                <a:solidFill>
                  <a:srgbClr val="FF0000"/>
                </a:solidFill>
              </a:rPr>
              <a:t> at 10m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CE1C7EF-886F-48AF-AE79-389442F8A78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84300"/>
            <a:ext cx="25193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3F93D5E2-3A4E-402C-AC05-727FB2B0C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9" y="1383873"/>
            <a:ext cx="2519222" cy="25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219BC979-F93B-42B2-8743-4EDAD0DE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12" y="1383873"/>
            <a:ext cx="2519222" cy="25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3AD80FF-A08D-46A3-A5F8-9D3F42107503}"/>
              </a:ext>
            </a:extLst>
          </p:cNvPr>
          <p:cNvSpPr txBox="1"/>
          <p:nvPr/>
        </p:nvSpPr>
        <p:spPr>
          <a:xfrm>
            <a:off x="1712249" y="1213698"/>
            <a:ext cx="1289892" cy="415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99" dirty="0"/>
              <a:t>JJA 2024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A61F92E-CE15-431B-A6B5-2CF68CE089BF}"/>
              </a:ext>
            </a:extLst>
          </p:cNvPr>
          <p:cNvSpPr txBox="1"/>
          <p:nvPr/>
        </p:nvSpPr>
        <p:spPr>
          <a:xfrm>
            <a:off x="6427983" y="1213698"/>
            <a:ext cx="1723017" cy="415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99" dirty="0"/>
              <a:t>DJF 2024/25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36516E-D71D-428F-AFC0-B2966E0CFCF3}"/>
              </a:ext>
            </a:extLst>
          </p:cNvPr>
          <p:cNvSpPr txBox="1"/>
          <p:nvPr/>
        </p:nvSpPr>
        <p:spPr>
          <a:xfrm>
            <a:off x="4071606" y="1213698"/>
            <a:ext cx="1439374" cy="415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99" dirty="0"/>
              <a:t>SON 2024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6CF05DC-D116-498E-A6E7-BA84EB8AC0FB}"/>
              </a:ext>
            </a:extLst>
          </p:cNvPr>
          <p:cNvSpPr txBox="1"/>
          <p:nvPr/>
        </p:nvSpPr>
        <p:spPr>
          <a:xfrm>
            <a:off x="1090405" y="4015106"/>
            <a:ext cx="7386021" cy="106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de-CH" sz="2099" dirty="0" err="1"/>
              <a:t>reduced</a:t>
            </a:r>
            <a:r>
              <a:rPr lang="de-CH" sz="2099" dirty="0"/>
              <a:t> wind </a:t>
            </a:r>
            <a:r>
              <a:rPr lang="de-CH" sz="2099" dirty="0" err="1"/>
              <a:t>speed</a:t>
            </a:r>
            <a:r>
              <a:rPr lang="de-CH" sz="2099" dirty="0"/>
              <a:t>, </a:t>
            </a:r>
            <a:r>
              <a:rPr lang="de-CH" sz="2099" dirty="0" err="1"/>
              <a:t>resulting</a:t>
            </a:r>
            <a:r>
              <a:rPr lang="de-CH" sz="2099" dirty="0"/>
              <a:t> in (</a:t>
            </a:r>
            <a:r>
              <a:rPr lang="de-CH" sz="2099" dirty="0" err="1"/>
              <a:t>stronger</a:t>
            </a:r>
            <a:r>
              <a:rPr lang="de-CH" sz="2099" dirty="0"/>
              <a:t>) negative </a:t>
            </a:r>
            <a:r>
              <a:rPr lang="de-CH" sz="2099" dirty="0" err="1"/>
              <a:t>bias</a:t>
            </a:r>
            <a:r>
              <a:rPr lang="de-CH" sz="2099" dirty="0"/>
              <a:t>, </a:t>
            </a:r>
            <a:r>
              <a:rPr lang="de-CH" sz="2099" dirty="0" err="1"/>
              <a:t>especially</a:t>
            </a:r>
            <a:r>
              <a:rPr lang="de-CH" sz="2099" dirty="0"/>
              <a:t> </a:t>
            </a:r>
            <a:r>
              <a:rPr lang="de-CH" sz="2099" dirty="0" err="1"/>
              <a:t>for</a:t>
            </a:r>
            <a:r>
              <a:rPr lang="de-CH" sz="2099" dirty="0"/>
              <a:t> </a:t>
            </a:r>
            <a:r>
              <a:rPr lang="de-CH" sz="2099" dirty="0" err="1"/>
              <a:t>valleys</a:t>
            </a:r>
            <a:r>
              <a:rPr lang="de-CH" sz="2099" dirty="0"/>
              <a:t> and </a:t>
            </a:r>
            <a:r>
              <a:rPr lang="de-CH" sz="2099" dirty="0" err="1"/>
              <a:t>peaks</a:t>
            </a:r>
            <a:r>
              <a:rPr lang="de-CH" sz="2099" dirty="0"/>
              <a:t> (</a:t>
            </a:r>
            <a:r>
              <a:rPr lang="de-CH" sz="2099" dirty="0" err="1"/>
              <a:t>largest</a:t>
            </a:r>
            <a:r>
              <a:rPr lang="de-CH" sz="2099" dirty="0"/>
              <a:t>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de-CH" sz="2099" dirty="0" err="1"/>
              <a:t>almost</a:t>
            </a:r>
            <a:r>
              <a:rPr lang="de-CH" sz="2099" dirty="0"/>
              <a:t> </a:t>
            </a:r>
            <a:r>
              <a:rPr lang="de-CH" sz="2099" dirty="0" err="1"/>
              <a:t>identical</a:t>
            </a:r>
            <a:r>
              <a:rPr lang="de-CH" sz="2099" dirty="0"/>
              <a:t> STDE </a:t>
            </a:r>
            <a:r>
              <a:rPr lang="de-CH" sz="2099" dirty="0" err="1"/>
              <a:t>for</a:t>
            </a:r>
            <a:r>
              <a:rPr lang="de-CH" sz="2099" dirty="0"/>
              <a:t> REA-L and </a:t>
            </a:r>
            <a:r>
              <a:rPr lang="de-CH" sz="2099" dirty="0" err="1"/>
              <a:t>opr</a:t>
            </a:r>
            <a:r>
              <a:rPr lang="de-CH" sz="2099" dirty="0"/>
              <a:t> </a:t>
            </a:r>
            <a:r>
              <a:rPr lang="de-CH" sz="2099" dirty="0" err="1"/>
              <a:t>for</a:t>
            </a:r>
            <a:r>
              <a:rPr lang="de-CH" sz="2099" dirty="0"/>
              <a:t> CH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F999815-B392-42AE-A55F-C97693AB0705}"/>
              </a:ext>
            </a:extLst>
          </p:cNvPr>
          <p:cNvSpPr txBox="1"/>
          <p:nvPr/>
        </p:nvSpPr>
        <p:spPr>
          <a:xfrm>
            <a:off x="317755" y="1961077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Bias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DEC6C79-AF50-40E5-883A-819C9CB55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4"/>
          <a:stretch/>
        </p:blipFill>
        <p:spPr bwMode="auto">
          <a:xfrm>
            <a:off x="1074751" y="2715647"/>
            <a:ext cx="2564888" cy="11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826A994-511C-428E-9893-B6FC99C3B777}"/>
              </a:ext>
            </a:extLst>
          </p:cNvPr>
          <p:cNvSpPr txBox="1"/>
          <p:nvPr/>
        </p:nvSpPr>
        <p:spPr>
          <a:xfrm>
            <a:off x="326624" y="2988091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STDDEV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1A7199D-1114-415E-9E08-393343AB3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1"/>
          <a:stretch/>
        </p:blipFill>
        <p:spPr bwMode="auto">
          <a:xfrm>
            <a:off x="3521005" y="2736993"/>
            <a:ext cx="2584311" cy="118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8186E01-B98F-4C65-BBDB-02CFA4EC3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2"/>
          <a:stretch/>
        </p:blipFill>
        <p:spPr bwMode="auto">
          <a:xfrm>
            <a:off x="5986681" y="2695846"/>
            <a:ext cx="2566769" cy="12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592479A-A41F-4EA0-85A3-8FA56E1549EB}"/>
              </a:ext>
            </a:extLst>
          </p:cNvPr>
          <p:cNvSpPr txBox="1"/>
          <p:nvPr/>
        </p:nvSpPr>
        <p:spPr>
          <a:xfrm>
            <a:off x="1306539" y="2801281"/>
            <a:ext cx="1946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>
                <a:solidFill>
                  <a:srgbClr val="00B0F0"/>
                </a:solidFill>
              </a:rPr>
              <a:t>KENDA-CH1     </a:t>
            </a:r>
            <a:r>
              <a:rPr lang="de-CH" sz="1100" dirty="0">
                <a:solidFill>
                  <a:schemeClr val="accent1"/>
                </a:solidFill>
              </a:rPr>
              <a:t>REA-L-CH1</a:t>
            </a:r>
          </a:p>
        </p:txBody>
      </p:sp>
    </p:spTree>
    <p:extLst>
      <p:ext uri="{BB962C8B-B14F-4D97-AF65-F5344CB8AC3E}">
        <p14:creationId xmlns:p14="http://schemas.microsoft.com/office/powerpoint/2010/main" val="239671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A7486-EC50-4933-9105-2DF3D9DCA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Verification</a:t>
            </a:r>
            <a:r>
              <a:rPr lang="de-CH" dirty="0"/>
              <a:t>: </a:t>
            </a:r>
            <a:r>
              <a:rPr lang="de-CH" dirty="0" err="1">
                <a:solidFill>
                  <a:srgbClr val="FF0000"/>
                </a:solidFill>
              </a:rPr>
              <a:t>Profiles</a:t>
            </a:r>
            <a:r>
              <a:rPr lang="de-CH" dirty="0">
                <a:solidFill>
                  <a:srgbClr val="FF0000"/>
                </a:solidFill>
              </a:rPr>
              <a:t> (JJA)</a:t>
            </a:r>
            <a:endParaRPr lang="de-CH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BAF041-8E4D-40F1-85AD-01858E84009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308100"/>
            <a:ext cx="22907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559BE2C-EA3E-47C3-BAE8-589911CD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11" y="1311444"/>
            <a:ext cx="2289919" cy="25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3DFDED5-8929-4C0E-87C9-260819CE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16" y="1320560"/>
            <a:ext cx="2289919" cy="259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C61B1C8-6324-44B9-8894-1C751E7D6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01"/>
          <a:stretch/>
        </p:blipFill>
        <p:spPr bwMode="auto">
          <a:xfrm>
            <a:off x="6065084" y="1320560"/>
            <a:ext cx="1788405" cy="2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664547D-B086-479D-A992-EFE613AA9A25}"/>
              </a:ext>
            </a:extLst>
          </p:cNvPr>
          <p:cNvSpPr txBox="1"/>
          <p:nvPr/>
        </p:nvSpPr>
        <p:spPr>
          <a:xfrm>
            <a:off x="978506" y="4443265"/>
            <a:ext cx="7386021" cy="415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de-CH" sz="2099" dirty="0">
                <a:solidFill>
                  <a:srgbClr val="0000FF"/>
                </a:solidFill>
              </a:rPr>
              <a:t>STDE</a:t>
            </a:r>
            <a:r>
              <a:rPr lang="de-CH" sz="2099" dirty="0"/>
              <a:t> in REA-L larger </a:t>
            </a:r>
            <a:r>
              <a:rPr lang="de-CH" sz="2099" dirty="0" err="1"/>
              <a:t>than</a:t>
            </a:r>
            <a:r>
              <a:rPr lang="de-CH" sz="2099" dirty="0"/>
              <a:t> </a:t>
            </a:r>
            <a:r>
              <a:rPr lang="de-CH" sz="2099" dirty="0" err="1"/>
              <a:t>opr</a:t>
            </a:r>
            <a:r>
              <a:rPr lang="de-CH" sz="2099" dirty="0"/>
              <a:t> (KENDA!)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02A3842-8BA9-4A36-94C4-DFCF9302BF9C}"/>
              </a:ext>
            </a:extLst>
          </p:cNvPr>
          <p:cNvSpPr txBox="1"/>
          <p:nvPr/>
        </p:nvSpPr>
        <p:spPr>
          <a:xfrm>
            <a:off x="2774950" y="3935434"/>
            <a:ext cx="3111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KENDA-CH1	REA-L-CH1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0C0E172-E517-471F-A07A-9BCF9A1D0CBA}"/>
              </a:ext>
            </a:extLst>
          </p:cNvPr>
          <p:cNvCxnSpPr/>
          <p:nvPr/>
        </p:nvCxnSpPr>
        <p:spPr bwMode="auto">
          <a:xfrm>
            <a:off x="4131767" y="4104711"/>
            <a:ext cx="5397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8982DF2-5CC8-41BC-9E4E-92A4966F24C4}"/>
              </a:ext>
            </a:extLst>
          </p:cNvPr>
          <p:cNvCxnSpPr/>
          <p:nvPr/>
        </p:nvCxnSpPr>
        <p:spPr bwMode="auto">
          <a:xfrm>
            <a:off x="2279650" y="4116283"/>
            <a:ext cx="5397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D0CEA3DA-5EC3-417D-AF92-375B1E1C3A7A}"/>
              </a:ext>
            </a:extLst>
          </p:cNvPr>
          <p:cNvSpPr txBox="1"/>
          <p:nvPr/>
        </p:nvSpPr>
        <p:spPr>
          <a:xfrm>
            <a:off x="185561" y="2464526"/>
            <a:ext cx="124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728902084"/>
      </p:ext>
    </p:extLst>
  </p:cSld>
  <p:clrMapOvr>
    <a:masterClrMapping/>
  </p:clrMapOvr>
</p:sld>
</file>

<file path=ppt/theme/theme1.xml><?xml version="1.0" encoding="utf-8"?>
<a:theme xmlns:a="http://schemas.openxmlformats.org/drawingml/2006/main" name="de_Format_16-9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Benutzerdefiniert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21F2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1" id="{48F695A5-A46A-4E46-8D01-64E065B0D1A0}" vid="{D001F088-EA64-8241-985B-F2BBFFCFBC31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1566</Words>
  <Application>Microsoft Office PowerPoint</Application>
  <PresentationFormat>Bildschirmpräsentation (16:9)</PresentationFormat>
  <Paragraphs>211</Paragraphs>
  <Slides>24</Slides>
  <Notes>5</Notes>
  <HiddenSlides>8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CIDFont+F3</vt:lpstr>
      <vt:lpstr>Symbol</vt:lpstr>
      <vt:lpstr>Times</vt:lpstr>
      <vt:lpstr>de_Format_16-9</vt:lpstr>
      <vt:lpstr>Office</vt:lpstr>
      <vt:lpstr>Data assimilation activities at MeteoSwiss  Daniel Leuenberger, Marco Arpagaus, Claire Merker, Radi Radev, Alina Yapparova MeteoSwiss</vt:lpstr>
      <vt:lpstr>Overview of activities</vt:lpstr>
      <vt:lpstr>New Model Setup</vt:lpstr>
      <vt:lpstr>New Model Setup</vt:lpstr>
      <vt:lpstr>Reanalysis light (REA-L-CH1) 2005 - 2025</vt:lpstr>
      <vt:lpstr>Verification: Clouds</vt:lpstr>
      <vt:lpstr>Verification: Temperature at 2m</vt:lpstr>
      <vt:lpstr>Verification: Wind speed at 10m</vt:lpstr>
      <vt:lpstr>Verification: Profiles (JJA)</vt:lpstr>
      <vt:lpstr>Reanalysis light (REA-L-CH1) 2005 - 2025</vt:lpstr>
      <vt:lpstr>ML Data Assimilation</vt:lpstr>
      <vt:lpstr>ML Data Assimilation</vt:lpstr>
      <vt:lpstr>ML Data Assimilation</vt:lpstr>
      <vt:lpstr>ML Data Assimilation</vt:lpstr>
      <vt:lpstr>Summary</vt:lpstr>
      <vt:lpstr>Outlook</vt:lpstr>
      <vt:lpstr>Details about new NWP model changes</vt:lpstr>
      <vt:lpstr>New Feature: Supersaturation in Updrafts</vt:lpstr>
      <vt:lpstr>Snow-To-Graupel Conversion by Riming</vt:lpstr>
      <vt:lpstr>Rain represented as a collection of drops</vt:lpstr>
      <vt:lpstr>Intercept Parameter of Rain Dropsize Distribution</vt:lpstr>
      <vt:lpstr>New Output for Orographic Shading</vt:lpstr>
      <vt:lpstr>Other Changes</vt:lpstr>
      <vt:lpstr>Perf Changes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Daniel.Leuenberger@meteoswiss.ch</dc:creator>
  <cp:lastModifiedBy>Leuenberger Daniel</cp:lastModifiedBy>
  <cp:revision>388</cp:revision>
  <cp:lastPrinted>2025-09-01T07:48:21Z</cp:lastPrinted>
  <dcterms:created xsi:type="dcterms:W3CDTF">2018-02-26T08:51:05Z</dcterms:created>
  <dcterms:modified xsi:type="dcterms:W3CDTF">2025-09-01T11:00:10Z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4228040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