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264" r:id="rId2"/>
    <p:sldId id="287" r:id="rId3"/>
    <p:sldId id="289" r:id="rId4"/>
    <p:sldId id="290" r:id="rId5"/>
    <p:sldId id="291" r:id="rId6"/>
    <p:sldId id="292" r:id="rId7"/>
    <p:sldId id="288" r:id="rId8"/>
    <p:sldId id="265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86" r:id="rId17"/>
    <p:sldId id="268" r:id="rId18"/>
    <p:sldId id="263" r:id="rId19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4B3"/>
    <a:srgbClr val="00B050"/>
    <a:srgbClr val="E2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F1592-C282-81CA-EBE9-97F7F47916A3}" v="6" dt="2025-08-29T08:59:38.333"/>
    <p1510:client id="{24125F62-253C-F1C8-A7F8-E981619113CE}" v="253" dt="2025-08-28T15:09:26.219"/>
    <p1510:client id="{81680960-D101-9DEB-1BC1-BDC673C58E50}" v="39" dt="2025-08-28T15:13:01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14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3D4E0-C465-1042-BEEB-5DE94E6E9099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E04AF-F65F-E74C-B5E1-0DB102AD05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20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068" y="1590937"/>
            <a:ext cx="6691399" cy="130864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500" b="1" i="0" baseline="0"/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534" y="3220394"/>
            <a:ext cx="6691399" cy="1242205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8FF0-1E8D-F545-9132-114E47C4CC8D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BC618E-D49D-9A58-95A7-C904F4290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" y="1828801"/>
            <a:ext cx="9055745" cy="3261345"/>
          </a:xfrm>
          <a:prstGeom prst="rect">
            <a:avLst/>
          </a:prstGeom>
        </p:spPr>
      </p:pic>
      <p:pic>
        <p:nvPicPr>
          <p:cNvPr id="10" name="Bild 6">
            <a:extLst>
              <a:ext uri="{FF2B5EF4-FFF2-40B4-BE49-F238E27FC236}">
                <a16:creationId xmlns:a16="http://schemas.microsoft.com/office/drawing/2014/main" id="{396EBC98-C6D0-EFFA-E7AA-FFF4616F3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30013"/>
            <a:ext cx="4013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2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E91-2783-1148-A521-0E751A639B35}" type="datetime1">
              <a:rPr lang="de-CH" smtClean="0"/>
              <a:t>01.09.2025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3893E2-410A-8BCF-53BE-D7677E08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72B1FE-6CE5-7483-AF4C-7DD3149078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8" y="1390663"/>
            <a:ext cx="3564484" cy="2907899"/>
          </a:xfr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52A117-D324-DD19-A2C3-F5BAC37896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5322" y="1390663"/>
            <a:ext cx="3564484" cy="2907899"/>
          </a:xfr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8">
            <a:extLst>
              <a:ext uri="{FF2B5EF4-FFF2-40B4-BE49-F238E27FC236}">
                <a16:creationId xmlns:a16="http://schemas.microsoft.com/office/drawing/2014/main" id="{9A7F6B3D-6141-33A2-2827-BEECBC5CA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C804BDA-8F8A-74EE-EF9E-1E4D38C697FF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7C720268-9BF1-42D1-A69F-AA022F817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2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A45B-5993-6C48-BB53-49F48083B0E7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E35F2C8-97AF-CFCC-1160-5294514B7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1089" y="1389063"/>
            <a:ext cx="6796086" cy="2795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447DC-457D-F21B-32F2-EEE7A6D7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3A24BDAB-BABC-0DAA-32BF-B48F588F7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pic>
        <p:nvPicPr>
          <p:cNvPr id="16" name="Bild 16">
            <a:extLst>
              <a:ext uri="{FF2B5EF4-FFF2-40B4-BE49-F238E27FC236}">
                <a16:creationId xmlns:a16="http://schemas.microsoft.com/office/drawing/2014/main" id="{5DA34FEC-2E0D-10F3-D726-394DB0821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F20275-50ED-B0EC-F459-6B869A8F941F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B3C904F2-AA6B-E020-A964-F2EE16F441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A45B-5993-6C48-BB53-49F48083B0E7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E35F2C8-97AF-CFCC-1160-5294514B7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1089" y="1389063"/>
            <a:ext cx="6796086" cy="2795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447DC-457D-F21B-32F2-EEE7A6D7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3A24BDAB-BABC-0DAA-32BF-B48F588F7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F20275-50ED-B0EC-F459-6B869A8F941F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B3C904F2-AA6B-E020-A964-F2EE16F441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4591" y="1389063"/>
            <a:ext cx="4170760" cy="285957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041" y="139501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CD9B-14F7-914A-A9E0-25EA8133813F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pic>
        <p:nvPicPr>
          <p:cNvPr id="15" name="Bild 16">
            <a:extLst>
              <a:ext uri="{FF2B5EF4-FFF2-40B4-BE49-F238E27FC236}">
                <a16:creationId xmlns:a16="http://schemas.microsoft.com/office/drawing/2014/main" id="{0EBAA305-66FB-EB18-E0EF-5FAF4C97E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C70312E-10CF-1967-13BA-DF7A5F15103B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5AB2CA36-EA72-B637-1DFA-CBB69A7DA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7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4591" y="1389063"/>
            <a:ext cx="4170760" cy="285957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041" y="139501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CD9B-14F7-914A-A9E0-25EA8133813F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C70312E-10CF-1967-13BA-DF7A5F15103B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5AB2CA36-EA72-B637-1DFA-CBB69A7DA7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8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462F-1003-E444-A3AF-18EAC31016EB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DE88454-2D30-37DD-548F-FA0F7B27EF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12587403"/>
              </p:ext>
            </p:extLst>
          </p:nvPr>
        </p:nvGraphicFramePr>
        <p:xfrm>
          <a:off x="1081088" y="1307484"/>
          <a:ext cx="6371673" cy="309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128">
                <a:tc>
                  <a:txBody>
                    <a:bodyPr/>
                    <a:lstStyle/>
                    <a:p>
                      <a:r>
                        <a:rPr lang="de-CH" sz="1400" b="1">
                          <a:solidFill>
                            <a:srgbClr val="000000"/>
                          </a:solidFill>
                        </a:rPr>
                        <a:t>Publikationstitel</a:t>
                      </a:r>
                      <a:r>
                        <a:rPr lang="de-CH" sz="1400" b="1" baseline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de-CH" sz="1400" b="1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solidFill>
                            <a:srgbClr val="000000"/>
                          </a:solidFill>
                        </a:rPr>
                        <a:t>Beurteilung</a:t>
                      </a:r>
                      <a:r>
                        <a:rPr lang="de-CH" sz="1400" baseline="0">
                          <a:solidFill>
                            <a:srgbClr val="000000"/>
                          </a:solidFill>
                        </a:rPr>
                        <a:t> / Kommentar / Veränderung</a:t>
                      </a:r>
                      <a:endParaRPr lang="de-CH" sz="1400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71">
                <a:tc>
                  <a:txBody>
                    <a:bodyPr/>
                    <a:lstStyle/>
                    <a:p>
                      <a:r>
                        <a:rPr lang="de-CH" sz="1300"/>
                        <a:t>Typische</a:t>
                      </a:r>
                      <a:r>
                        <a:rPr lang="de-CH" sz="1300" baseline="0"/>
                        <a:t> </a:t>
                      </a:r>
                      <a:r>
                        <a:rPr lang="de-CH" sz="1300" baseline="0">
                          <a:solidFill>
                            <a:schemeClr val="dk1"/>
                          </a:solidFill>
                        </a:rPr>
                        <a:t>Wetterlagen</a:t>
                      </a:r>
                      <a:r>
                        <a:rPr lang="de-CH" sz="1300" baseline="0"/>
                        <a:t> […]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In</a:t>
                      </a:r>
                      <a:r>
                        <a:rPr lang="de-CH" sz="1300" baseline="0"/>
                        <a:t> Überarbeitung (Design + Inhalt) für Landesmuseum; iPad-Version, evtl. Video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253">
                <a:tc>
                  <a:txBody>
                    <a:bodyPr/>
                    <a:lstStyle/>
                    <a:p>
                      <a:r>
                        <a:rPr lang="de-CH" sz="1300"/>
                        <a:t>Wissenschaftliche</a:t>
                      </a:r>
                      <a:r>
                        <a:rPr lang="de-CH" sz="1300" baseline="0"/>
                        <a:t> Berichte, Klimaberichte, Klimabulletin, Broschüren INZ, Produkte-</a:t>
                      </a:r>
                      <a:r>
                        <a:rPr lang="de-CH" sz="1300" baseline="0" err="1"/>
                        <a:t>Factsheets</a:t>
                      </a:r>
                      <a:r>
                        <a:rPr lang="de-CH" sz="1300" baseline="0"/>
                        <a:t>, 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Vorlagen in Erarbeitung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r>
                        <a:rPr lang="de-CH" sz="1300"/>
                        <a:t>Flugwetterinformationen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aseline="0"/>
                        <a:t>Neues Design – Erledigt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r>
                        <a:rPr lang="de-CH" sz="1300"/>
                        <a:t>Vorlagen</a:t>
                      </a:r>
                      <a:r>
                        <a:rPr lang="de-CH" sz="1300" baseline="0"/>
                        <a:t> </a:t>
                      </a:r>
                      <a:r>
                        <a:rPr lang="de-CH" sz="1300" baseline="0" err="1"/>
                        <a:t>Factsheets</a:t>
                      </a:r>
                      <a:r>
                        <a:rPr lang="de-CH" sz="1300" baseline="0"/>
                        <a:t> S/L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aseline="0"/>
                        <a:t>Neues Design – Erledigt 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651">
                <a:tc>
                  <a:txBody>
                    <a:bodyPr/>
                    <a:lstStyle/>
                    <a:p>
                      <a:r>
                        <a:rPr lang="de-CH" sz="1300"/>
                        <a:t>Klimafaltblatt Tag für Tag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Neues Design</a:t>
                      </a:r>
                      <a:r>
                        <a:rPr lang="de-CH" sz="1300" baseline="0"/>
                        <a:t> – Erledigt 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CH" sz="1300"/>
                        <a:t>Jahresbericht, Imagebroschüren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Gelöscht</a:t>
                      </a:r>
                      <a:r>
                        <a:rPr lang="de-CH" sz="1300" baseline="0"/>
                        <a:t> 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Bild 16">
            <a:extLst>
              <a:ext uri="{FF2B5EF4-FFF2-40B4-BE49-F238E27FC236}">
                <a16:creationId xmlns:a16="http://schemas.microsoft.com/office/drawing/2014/main" id="{193992EE-9B1B-4A2E-383E-FB4BAFEA3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03D03F9-FBDE-6275-2232-F211F5B6F94D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Bild 64">
            <a:extLst>
              <a:ext uri="{FF2B5EF4-FFF2-40B4-BE49-F238E27FC236}">
                <a16:creationId xmlns:a16="http://schemas.microsoft.com/office/drawing/2014/main" id="{DDB8EA7E-B1D2-4F2A-F670-7E0A4148CF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462F-1003-E444-A3AF-18EAC31016EB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DE88454-2D30-37DD-548F-FA0F7B27EF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12587403"/>
              </p:ext>
            </p:extLst>
          </p:nvPr>
        </p:nvGraphicFramePr>
        <p:xfrm>
          <a:off x="1081088" y="1307484"/>
          <a:ext cx="6371673" cy="309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128">
                <a:tc>
                  <a:txBody>
                    <a:bodyPr/>
                    <a:lstStyle/>
                    <a:p>
                      <a:r>
                        <a:rPr lang="de-CH" sz="1400" b="1">
                          <a:solidFill>
                            <a:srgbClr val="000000"/>
                          </a:solidFill>
                        </a:rPr>
                        <a:t>Publikationstitel</a:t>
                      </a:r>
                      <a:r>
                        <a:rPr lang="de-CH" sz="1400" b="1" baseline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de-CH" sz="1400" b="1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solidFill>
                            <a:srgbClr val="000000"/>
                          </a:solidFill>
                        </a:rPr>
                        <a:t>Beurteilung</a:t>
                      </a:r>
                      <a:r>
                        <a:rPr lang="de-CH" sz="1400" baseline="0">
                          <a:solidFill>
                            <a:srgbClr val="000000"/>
                          </a:solidFill>
                        </a:rPr>
                        <a:t> / Kommentar / Veränderung</a:t>
                      </a:r>
                      <a:endParaRPr lang="de-CH" sz="1400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71">
                <a:tc>
                  <a:txBody>
                    <a:bodyPr/>
                    <a:lstStyle/>
                    <a:p>
                      <a:r>
                        <a:rPr lang="de-CH" sz="1300"/>
                        <a:t>Typische</a:t>
                      </a:r>
                      <a:r>
                        <a:rPr lang="de-CH" sz="1300" baseline="0"/>
                        <a:t> </a:t>
                      </a:r>
                      <a:r>
                        <a:rPr lang="de-CH" sz="1300" baseline="0">
                          <a:solidFill>
                            <a:schemeClr val="dk1"/>
                          </a:solidFill>
                        </a:rPr>
                        <a:t>Wetterlagen</a:t>
                      </a:r>
                      <a:r>
                        <a:rPr lang="de-CH" sz="1300" baseline="0"/>
                        <a:t> […]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In</a:t>
                      </a:r>
                      <a:r>
                        <a:rPr lang="de-CH" sz="1300" baseline="0"/>
                        <a:t> Überarbeitung (Design + Inhalt) für Landesmuseum; iPad-Version, evtl. Video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253">
                <a:tc>
                  <a:txBody>
                    <a:bodyPr/>
                    <a:lstStyle/>
                    <a:p>
                      <a:r>
                        <a:rPr lang="de-CH" sz="1300"/>
                        <a:t>Wissenschaftliche</a:t>
                      </a:r>
                      <a:r>
                        <a:rPr lang="de-CH" sz="1300" baseline="0"/>
                        <a:t> Berichte, Klimaberichte, Klimabulletin, Broschüren INZ, Produkte-</a:t>
                      </a:r>
                      <a:r>
                        <a:rPr lang="de-CH" sz="1300" baseline="0" err="1"/>
                        <a:t>Factsheets</a:t>
                      </a:r>
                      <a:r>
                        <a:rPr lang="de-CH" sz="1300" baseline="0"/>
                        <a:t>, 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Vorlagen in Erarbeitung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r>
                        <a:rPr lang="de-CH" sz="1300"/>
                        <a:t>Flugwetterinformationen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aseline="0"/>
                        <a:t>Neues Design – Erledigt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r>
                        <a:rPr lang="de-CH" sz="1300"/>
                        <a:t>Vorlagen</a:t>
                      </a:r>
                      <a:r>
                        <a:rPr lang="de-CH" sz="1300" baseline="0"/>
                        <a:t> </a:t>
                      </a:r>
                      <a:r>
                        <a:rPr lang="de-CH" sz="1300" baseline="0" err="1"/>
                        <a:t>Factsheets</a:t>
                      </a:r>
                      <a:r>
                        <a:rPr lang="de-CH" sz="1300" baseline="0"/>
                        <a:t> S/L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aseline="0"/>
                        <a:t>Neues Design – Erledigt 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651">
                <a:tc>
                  <a:txBody>
                    <a:bodyPr/>
                    <a:lstStyle/>
                    <a:p>
                      <a:r>
                        <a:rPr lang="de-CH" sz="1300"/>
                        <a:t>Klimafaltblatt Tag für Tag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Neues Design</a:t>
                      </a:r>
                      <a:r>
                        <a:rPr lang="de-CH" sz="1300" baseline="0"/>
                        <a:t> – Erledigt 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CH" sz="1300"/>
                        <a:t>Jahresbericht, Imagebroschüren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Gelöscht</a:t>
                      </a:r>
                      <a:r>
                        <a:rPr lang="de-CH" sz="1300" baseline="0"/>
                        <a:t> </a:t>
                      </a:r>
                      <a:endParaRPr lang="de-CH" sz="130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003D03F9-FBDE-6275-2232-F211F5B6F94D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Bild 64">
            <a:extLst>
              <a:ext uri="{FF2B5EF4-FFF2-40B4-BE49-F238E27FC236}">
                <a16:creationId xmlns:a16="http://schemas.microsoft.com/office/drawing/2014/main" id="{DDB8EA7E-B1D2-4F2A-F670-7E0A4148CF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9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5BEB0CA-906F-409F-1B54-843D02C2E60D}"/>
              </a:ext>
            </a:extLst>
          </p:cNvPr>
          <p:cNvSpPr/>
          <p:nvPr userDrawn="1"/>
        </p:nvSpPr>
        <p:spPr bwMode="auto">
          <a:xfrm>
            <a:off x="-4763" y="0"/>
            <a:ext cx="9144000" cy="5145088"/>
          </a:xfrm>
          <a:prstGeom prst="rect">
            <a:avLst/>
          </a:prstGeom>
          <a:solidFill>
            <a:srgbClr val="7D6E5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009" y="1384300"/>
            <a:ext cx="6895196" cy="2754148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695-83A3-FA41-A413-1EBBBC62BA68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090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7701-065A-974E-A697-F81C2E24598B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pic>
        <p:nvPicPr>
          <p:cNvPr id="19" name="Bild 6">
            <a:extLst>
              <a:ext uri="{FF2B5EF4-FFF2-40B4-BE49-F238E27FC236}">
                <a16:creationId xmlns:a16="http://schemas.microsoft.com/office/drawing/2014/main" id="{893BF373-E10F-AD8E-5FAF-925CFDB10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30013"/>
            <a:ext cx="4013200" cy="6096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EB0317E-DB6A-835D-1A8A-86A1BF8E0697}"/>
              </a:ext>
            </a:extLst>
          </p:cNvPr>
          <p:cNvSpPr/>
          <p:nvPr userDrawn="1"/>
        </p:nvSpPr>
        <p:spPr>
          <a:xfrm>
            <a:off x="1078706" y="158400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FAF226-128B-E78B-13FE-C7DC714BD092}"/>
              </a:ext>
            </a:extLst>
          </p:cNvPr>
          <p:cNvSpPr/>
          <p:nvPr userDrawn="1"/>
        </p:nvSpPr>
        <p:spPr>
          <a:xfrm>
            <a:off x="1085416" y="3168000"/>
            <a:ext cx="228401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6187216-DEAC-F5FA-68CB-BA2261CBFE36}"/>
              </a:ext>
            </a:extLst>
          </p:cNvPr>
          <p:cNvSpPr/>
          <p:nvPr userDrawn="1"/>
        </p:nvSpPr>
        <p:spPr>
          <a:xfrm>
            <a:off x="3815318" y="3168000"/>
            <a:ext cx="200542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9786B3-82E8-AF3F-6DF7-DA34AEF004F9}"/>
              </a:ext>
            </a:extLst>
          </p:cNvPr>
          <p:cNvSpPr/>
          <p:nvPr userDrawn="1"/>
        </p:nvSpPr>
        <p:spPr>
          <a:xfrm>
            <a:off x="6285468" y="3168000"/>
            <a:ext cx="21029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" name="Bild 16">
            <a:extLst>
              <a:ext uri="{FF2B5EF4-FFF2-40B4-BE49-F238E27FC236}">
                <a16:creationId xmlns:a16="http://schemas.microsoft.com/office/drawing/2014/main" id="{21C2E1E4-5896-938E-3548-8A789D3CB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4FAB3CA-F284-7462-AB5A-6D6B7C32E51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" name="Bild 64">
            <a:extLst>
              <a:ext uri="{FF2B5EF4-FFF2-40B4-BE49-F238E27FC236}">
                <a16:creationId xmlns:a16="http://schemas.microsoft.com/office/drawing/2014/main" id="{EC5949C4-F460-BD40-6374-7387BAA96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75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7701-065A-974E-A697-F81C2E24598B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pic>
        <p:nvPicPr>
          <p:cNvPr id="19" name="Bild 6">
            <a:extLst>
              <a:ext uri="{FF2B5EF4-FFF2-40B4-BE49-F238E27FC236}">
                <a16:creationId xmlns:a16="http://schemas.microsoft.com/office/drawing/2014/main" id="{893BF373-E10F-AD8E-5FAF-925CFDB10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30013"/>
            <a:ext cx="4013200" cy="6096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EB0317E-DB6A-835D-1A8A-86A1BF8E0697}"/>
              </a:ext>
            </a:extLst>
          </p:cNvPr>
          <p:cNvSpPr/>
          <p:nvPr userDrawn="1"/>
        </p:nvSpPr>
        <p:spPr>
          <a:xfrm>
            <a:off x="1078706" y="158400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FAF226-128B-E78B-13FE-C7DC714BD092}"/>
              </a:ext>
            </a:extLst>
          </p:cNvPr>
          <p:cNvSpPr/>
          <p:nvPr userDrawn="1"/>
        </p:nvSpPr>
        <p:spPr>
          <a:xfrm>
            <a:off x="1085416" y="3168000"/>
            <a:ext cx="228401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6187216-DEAC-F5FA-68CB-BA2261CBFE36}"/>
              </a:ext>
            </a:extLst>
          </p:cNvPr>
          <p:cNvSpPr/>
          <p:nvPr userDrawn="1"/>
        </p:nvSpPr>
        <p:spPr>
          <a:xfrm>
            <a:off x="3815318" y="3168000"/>
            <a:ext cx="200542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9786B3-82E8-AF3F-6DF7-DA34AEF004F9}"/>
              </a:ext>
            </a:extLst>
          </p:cNvPr>
          <p:cNvSpPr/>
          <p:nvPr userDrawn="1"/>
        </p:nvSpPr>
        <p:spPr>
          <a:xfrm>
            <a:off x="6285468" y="3168000"/>
            <a:ext cx="21029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" name="Bild 16">
            <a:extLst>
              <a:ext uri="{FF2B5EF4-FFF2-40B4-BE49-F238E27FC236}">
                <a16:creationId xmlns:a16="http://schemas.microsoft.com/office/drawing/2014/main" id="{21C2E1E4-5896-938E-3548-8A789D3CB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4FAB3CA-F284-7462-AB5A-6D6B7C32E51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" name="Bild 64">
            <a:extLst>
              <a:ext uri="{FF2B5EF4-FFF2-40B4-BE49-F238E27FC236}">
                <a16:creationId xmlns:a16="http://schemas.microsoft.com/office/drawing/2014/main" id="{EC5949C4-F460-BD40-6374-7387BAA96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068" y="1590937"/>
            <a:ext cx="6691399" cy="130864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500" b="1" i="0" baseline="0"/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534" y="3220394"/>
            <a:ext cx="6691399" cy="1242205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8FF0-1E8D-F545-9132-114E47C4CC8D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Bild 6">
            <a:extLst>
              <a:ext uri="{FF2B5EF4-FFF2-40B4-BE49-F238E27FC236}">
                <a16:creationId xmlns:a16="http://schemas.microsoft.com/office/drawing/2014/main" id="{396EBC98-C6D0-EFFA-E7AA-FFF4616F3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30013"/>
            <a:ext cx="4013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8A2-F43A-114D-8F28-20990F9F62E5}" type="datetime1">
              <a:rPr lang="de-CH" smtClean="0"/>
              <a:t>01.09.2025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97170-6B8B-847A-E351-3FDDD9DF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97690-C1C6-6281-1DB8-53564567F8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088" y="1384300"/>
            <a:ext cx="7434263" cy="3264511"/>
          </a:xfrm>
        </p:spPr>
        <p:txBody>
          <a:bodyPr lIns="0" tIns="0" rIns="0" bIns="0"/>
          <a:lstStyle/>
          <a:p>
            <a:pPr lvl="0"/>
            <a:r>
              <a:rPr lang="de-DE"/>
              <a:t>Mastertextformat ADF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238A25BE-3181-4923-B97F-67781E8FD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pic>
        <p:nvPicPr>
          <p:cNvPr id="10" name="Bild 16">
            <a:extLst>
              <a:ext uri="{FF2B5EF4-FFF2-40B4-BE49-F238E27FC236}">
                <a16:creationId xmlns:a16="http://schemas.microsoft.com/office/drawing/2014/main" id="{5F63C5A7-F81A-BA30-3747-89A9655A1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122F69F-EF6C-CFA6-DD35-356EC952827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84EF030A-C693-C885-5F10-C1CC8218FA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3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8A2-F43A-114D-8F28-20990F9F62E5}" type="datetime1">
              <a:rPr lang="de-CH" smtClean="0"/>
              <a:t>01.09.2025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97170-6B8B-847A-E351-3FDDD9DF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97690-C1C6-6281-1DB8-53564567F8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088" y="1384300"/>
            <a:ext cx="7434263" cy="3264511"/>
          </a:xfrm>
        </p:spPr>
        <p:txBody>
          <a:bodyPr lIns="0" tIns="0" rIns="0" bIns="0"/>
          <a:lstStyle/>
          <a:p>
            <a:pPr lvl="0"/>
            <a:r>
              <a:rPr lang="de-DE"/>
              <a:t>Mastertextformat ADF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238A25BE-3181-4923-B97F-67781E8FD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122F69F-EF6C-CFA6-DD35-356EC952827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84EF030A-C693-C885-5F10-C1CC8218F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1C32-75D1-1C46-8385-5BBC01092EB1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14E6BF-74AC-6DDD-5E51-3228D3248D1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9" y="1390825"/>
            <a:ext cx="5052426" cy="2907899"/>
          </a:xfr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8E900B-A219-1EA5-9044-F4A318FA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6E2367A9-A6A4-5572-FB07-D5B1656D1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pic>
        <p:nvPicPr>
          <p:cNvPr id="15" name="Bild 16">
            <a:extLst>
              <a:ext uri="{FF2B5EF4-FFF2-40B4-BE49-F238E27FC236}">
                <a16:creationId xmlns:a16="http://schemas.microsoft.com/office/drawing/2014/main" id="{B6C9A937-3994-7389-F609-AFE70282D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71E803E-BF42-A29C-4E7D-6A83234CEA66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AEA3E3A3-9AFC-EC8D-8004-A4D33E2C8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1C32-75D1-1C46-8385-5BBC01092EB1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14E6BF-74AC-6DDD-5E51-3228D3248D1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9" y="1390825"/>
            <a:ext cx="5052426" cy="2907899"/>
          </a:xfr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8E900B-A219-1EA5-9044-F4A318FA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6E2367A9-A6A4-5572-FB07-D5B1656D1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71E803E-BF42-A29C-4E7D-6A83234CEA66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AEA3E3A3-9AFC-EC8D-8004-A4D33E2C8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8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6367-80BC-0746-9818-A1DF9175A81B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FA127-1D82-CBBD-20B2-9D5EA65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CD3C2-36D9-D8FB-43EE-F245E68E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1088" y="1393826"/>
            <a:ext cx="7434263" cy="32645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5690821A-C38D-5F99-D6F7-FFD526A34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pic>
        <p:nvPicPr>
          <p:cNvPr id="15" name="Bild 16">
            <a:extLst>
              <a:ext uri="{FF2B5EF4-FFF2-40B4-BE49-F238E27FC236}">
                <a16:creationId xmlns:a16="http://schemas.microsoft.com/office/drawing/2014/main" id="{B1E2D9B8-A67C-D982-E7A0-0B1E52BD7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1511412-2428-E70C-BBAA-A27E47F23E1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76399C0D-A765-0E87-50D7-FCC22A524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6367-80BC-0746-9818-A1DF9175A81B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FA127-1D82-CBBD-20B2-9D5EA65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CD3C2-36D9-D8FB-43EE-F245E68E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1088" y="1393826"/>
            <a:ext cx="7434263" cy="32645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5690821A-C38D-5F99-D6F7-FFD526A34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1511412-2428-E70C-BBAA-A27E47F23E1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76399C0D-A765-0E87-50D7-FCC22A524D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E91-2783-1148-A521-0E751A639B35}" type="datetime1">
              <a:rPr lang="de-CH" smtClean="0"/>
              <a:t>01.09.2025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3893E2-410A-8BCF-53BE-D7677E08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72B1FE-6CE5-7483-AF4C-7DD3149078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8" y="1390663"/>
            <a:ext cx="3564484" cy="2907899"/>
          </a:xfr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52A117-D324-DD19-A2C3-F5BAC37896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5322" y="1390663"/>
            <a:ext cx="3564484" cy="2907899"/>
          </a:xfr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8">
            <a:extLst>
              <a:ext uri="{FF2B5EF4-FFF2-40B4-BE49-F238E27FC236}">
                <a16:creationId xmlns:a16="http://schemas.microsoft.com/office/drawing/2014/main" id="{9A7F6B3D-6141-33A2-2827-BEECBC5CA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pic>
        <p:nvPicPr>
          <p:cNvPr id="16" name="Bild 16">
            <a:extLst>
              <a:ext uri="{FF2B5EF4-FFF2-40B4-BE49-F238E27FC236}">
                <a16:creationId xmlns:a16="http://schemas.microsoft.com/office/drawing/2014/main" id="{E26FCD14-552F-2E62-C20F-2897AF1A9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C804BDA-8F8A-74EE-EF9E-1E4D38C697FF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7C720268-9BF1-42D1-A69F-AA022F8174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089" y="1386177"/>
            <a:ext cx="4939884" cy="3264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F3127F1D-E87C-BC4B-9E41-D233E9064318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© Ort, Monat 2024, Autor/in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730" y="4723662"/>
            <a:ext cx="539750" cy="2739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6C8278F-EB32-9049-808B-99841320EF9D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Bild 48">
            <a:extLst>
              <a:ext uri="{FF2B5EF4-FFF2-40B4-BE49-F238E27FC236}">
                <a16:creationId xmlns:a16="http://schemas.microsoft.com/office/drawing/2014/main" id="{0DAF8FDE-FB1E-7A5F-ACFD-7FD43FEA896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35C7075-6C94-FA01-17A5-0D57FDB68614}"/>
              </a:ext>
            </a:extLst>
          </p:cNvPr>
          <p:cNvSpPr txBox="1">
            <a:spLocks/>
          </p:cNvSpPr>
          <p:nvPr userDrawn="1"/>
        </p:nvSpPr>
        <p:spPr>
          <a:xfrm>
            <a:off x="1081088" y="480305"/>
            <a:ext cx="7434263" cy="713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>
                <a:solidFill>
                  <a:schemeClr val="tx1">
                    <a:alpha val="0"/>
                  </a:schemeClr>
                </a:solidFill>
              </a:rPr>
              <a:t>Mastertitelformat bearbeiten</a:t>
            </a:r>
            <a:endParaRPr lang="en-US" sz="300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384113E-3B84-B0C5-E326-C0C1562888C2}"/>
              </a:ext>
            </a:extLst>
          </p:cNvPr>
          <p:cNvSpPr/>
          <p:nvPr userDrawn="1"/>
        </p:nvSpPr>
        <p:spPr bwMode="auto">
          <a:xfrm>
            <a:off x="224140" y="1104675"/>
            <a:ext cx="908065" cy="7033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7884898-4755-1DE3-F631-EFD19731F92D}"/>
              </a:ext>
            </a:extLst>
          </p:cNvPr>
          <p:cNvSpPr/>
          <p:nvPr userDrawn="1"/>
        </p:nvSpPr>
        <p:spPr bwMode="auto">
          <a:xfrm>
            <a:off x="1022904" y="4636653"/>
            <a:ext cx="1269446" cy="285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1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7" r:id="rId3"/>
    <p:sldLayoutId id="2147483675" r:id="rId4"/>
    <p:sldLayoutId id="2147483662" r:id="rId5"/>
    <p:sldLayoutId id="2147483676" r:id="rId6"/>
    <p:sldLayoutId id="2147483663" r:id="rId7"/>
    <p:sldLayoutId id="2147483677" r:id="rId8"/>
    <p:sldLayoutId id="2147483666" r:id="rId9"/>
    <p:sldLayoutId id="2147483678" r:id="rId10"/>
    <p:sldLayoutId id="2147483668" r:id="rId11"/>
    <p:sldLayoutId id="2147483679" r:id="rId12"/>
    <p:sldLayoutId id="2147483669" r:id="rId13"/>
    <p:sldLayoutId id="2147483680" r:id="rId14"/>
    <p:sldLayoutId id="2147483673" r:id="rId15"/>
    <p:sldLayoutId id="2147483681" r:id="rId16"/>
    <p:sldLayoutId id="2147483670" r:id="rId17"/>
    <p:sldLayoutId id="2147483671" r:id="rId18"/>
    <p:sldLayoutId id="2147483682" r:id="rId1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72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3046" userDrawn="1">
          <p15:clr>
            <a:srgbClr val="F26B43"/>
          </p15:clr>
        </p15:guide>
        <p15:guide id="4" pos="681" userDrawn="1">
          <p15:clr>
            <a:srgbClr val="F26B43"/>
          </p15:clr>
        </p15:guide>
        <p15:guide id="5" orient="horz" pos="501" userDrawn="1">
          <p15:clr>
            <a:srgbClr val="F26B43"/>
          </p15:clr>
        </p15:guide>
        <p15:guide id="6" pos="4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qj.453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B5EE3-A534-45F4-8907-612A2B207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>Adaptive Parameter Tuning in KENDA-CH1 and ICON-CH1-EPS</a:t>
            </a:r>
            <a:endParaRPr lang="de-CH" sz="32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D86315-336F-45FD-9D49-D959289FB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533" y="3220394"/>
            <a:ext cx="7116717" cy="1242205"/>
          </a:xfrm>
        </p:spPr>
        <p:txBody>
          <a:bodyPr>
            <a:normAutofit fontScale="92500" lnSpcReduction="10000"/>
          </a:bodyPr>
          <a:lstStyle/>
          <a:p>
            <a:r>
              <a:rPr lang="de-CH"/>
              <a:t>COSMO GM 2025, WGDA, 01.09.2025</a:t>
            </a:r>
          </a:p>
          <a:p>
            <a:r>
              <a:rPr lang="de-CH"/>
              <a:t>Valentin Hässig, Lukas Jansing, David Leutwyler, Daniel Leuenberger, </a:t>
            </a:r>
            <a:r>
              <a:rPr lang="de-CH" b="1"/>
              <a:t>Claire Merker</a:t>
            </a:r>
            <a:r>
              <a:rPr lang="de-CH"/>
              <a:t> and Marco Arpagaus</a:t>
            </a:r>
          </a:p>
          <a:p>
            <a:endParaRPr lang="de-CH" sz="1200"/>
          </a:p>
          <a:p>
            <a:r>
              <a:rPr lang="de-CH" sz="1200"/>
              <a:t>Adaptive </a:t>
            </a:r>
            <a:r>
              <a:rPr lang="de-CH" sz="1200" err="1"/>
              <a:t>parameter</a:t>
            </a:r>
            <a:r>
              <a:rPr lang="de-CH" sz="1200"/>
              <a:t> </a:t>
            </a:r>
            <a:r>
              <a:rPr lang="de-CH" sz="1200" err="1"/>
              <a:t>tuning</a:t>
            </a:r>
            <a:r>
              <a:rPr lang="de-CH" sz="1200"/>
              <a:t> </a:t>
            </a:r>
            <a:r>
              <a:rPr lang="de-CH" sz="1200" err="1"/>
              <a:t>following</a:t>
            </a:r>
            <a:r>
              <a:rPr lang="de-CH" sz="1200"/>
              <a:t> </a:t>
            </a:r>
            <a:r>
              <a:rPr lang="de-CH" sz="1200" err="1"/>
              <a:t>Zängl</a:t>
            </a:r>
            <a:r>
              <a:rPr lang="de-CH" sz="1200"/>
              <a:t> 2023</a:t>
            </a:r>
            <a:r>
              <a:rPr lang="de-DE" sz="1200" i="0">
                <a:solidFill>
                  <a:srgbClr val="767676"/>
                </a:solidFill>
                <a:effectLst/>
              </a:rPr>
              <a:t> </a:t>
            </a:r>
            <a:r>
              <a:rPr lang="de-DE" sz="1200" i="0" u="none" strike="noStrike">
                <a:solidFill>
                  <a:srgbClr val="123D80"/>
                </a:solidFill>
                <a:effectLst/>
                <a:hlinkClick r:id="rId2"/>
              </a:rPr>
              <a:t>https://doi.org/10.1002/qj.4535</a:t>
            </a:r>
            <a:endParaRPr lang="de-DE" sz="1200" i="0">
              <a:solidFill>
                <a:srgbClr val="767676"/>
              </a:solidFill>
              <a:effectLst/>
            </a:endParaRPr>
          </a:p>
          <a:p>
            <a:endParaRPr lang="de-CH" sz="1200"/>
          </a:p>
        </p:txBody>
      </p:sp>
    </p:spTree>
    <p:extLst>
      <p:ext uri="{BB962C8B-B14F-4D97-AF65-F5344CB8AC3E}">
        <p14:creationId xmlns:p14="http://schemas.microsoft.com/office/powerpoint/2010/main" val="215904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ußzeilenplatzhalter 3">
            <a:extLst>
              <a:ext uri="{FF2B5EF4-FFF2-40B4-BE49-F238E27FC236}">
                <a16:creationId xmlns:a16="http://schemas.microsoft.com/office/drawing/2014/main" id="{AD610A14-2323-4057-9A54-E5439681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90F41-BBFD-41D5-8261-36A8E5E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10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34B754-0912-454F-A468-D0005FF6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KENDA-CH1: Td_2m (15.5.25 - 14.07.25)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BA6F76-6F7D-4216-BAE4-4A3A8D75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6" y="981212"/>
            <a:ext cx="6509508" cy="2229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D562E2-B035-4E0D-AE6E-BDB6B947C21D}"/>
              </a:ext>
            </a:extLst>
          </p:cNvPr>
          <p:cNvSpPr txBox="1"/>
          <p:nvPr/>
        </p:nvSpPr>
        <p:spPr>
          <a:xfrm>
            <a:off x="1571924" y="882906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err="1"/>
              <a:t>opr</a:t>
            </a:r>
            <a:endParaRPr lang="en-US" sz="12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659497-8FBB-4A41-AF43-A887BBF801EC}"/>
              </a:ext>
            </a:extLst>
          </p:cNvPr>
          <p:cNvSpPr txBox="1"/>
          <p:nvPr/>
        </p:nvSpPr>
        <p:spPr>
          <a:xfrm>
            <a:off x="4581653" y="9002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/>
              <a:t>APT</a:t>
            </a:r>
            <a:endParaRPr lang="en-US" sz="1200" b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F5D63F-31E2-4289-B01F-7F62EDB3C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435"/>
          <a:stretch/>
        </p:blipFill>
        <p:spPr>
          <a:xfrm>
            <a:off x="2225675" y="1496291"/>
            <a:ext cx="5145088" cy="27559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815972-4D11-46FC-8E45-20FFB0F0AC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068" r="3728" b="2643"/>
          <a:stretch/>
        </p:blipFill>
        <p:spPr>
          <a:xfrm>
            <a:off x="3669037" y="2726020"/>
            <a:ext cx="4937823" cy="22715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E886BA2-25AE-4399-A8EA-BD9ED6F04C42}"/>
              </a:ext>
            </a:extLst>
          </p:cNvPr>
          <p:cNvSpPr txBox="1"/>
          <p:nvPr/>
        </p:nvSpPr>
        <p:spPr>
          <a:xfrm>
            <a:off x="6190468" y="1468223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 err="1">
                <a:solidFill>
                  <a:srgbClr val="FF0000"/>
                </a:solidFill>
              </a:rPr>
              <a:t>opr</a:t>
            </a:r>
            <a:endParaRPr lang="en-US" sz="800" b="1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3BFAB0-884C-4B3E-83CC-3BDDE8F74FFE}"/>
              </a:ext>
            </a:extLst>
          </p:cNvPr>
          <p:cNvSpPr txBox="1"/>
          <p:nvPr/>
        </p:nvSpPr>
        <p:spPr>
          <a:xfrm>
            <a:off x="6170431" y="158916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>
                <a:solidFill>
                  <a:schemeClr val="accent5"/>
                </a:solidFill>
              </a:rPr>
              <a:t>APT</a:t>
            </a:r>
            <a:endParaRPr lang="en-US" sz="8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3">
            <a:extLst>
              <a:ext uri="{FF2B5EF4-FFF2-40B4-BE49-F238E27FC236}">
                <a16:creationId xmlns:a16="http://schemas.microsoft.com/office/drawing/2014/main" id="{1B700C0E-E3DC-4547-9247-04A86353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58B15-1BA6-4E91-9D76-4E75B17E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11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CC65F-8499-45AE-9435-29EC94A5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KENDA-CH1: RH_2m (15.5.25 - 14.07.25)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4E288-0282-42E8-AA02-E7DD8A69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8" y="976805"/>
            <a:ext cx="6527278" cy="22353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727EA8-CC51-4694-8E4A-A75DDB578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926"/>
          <a:stretch/>
        </p:blipFill>
        <p:spPr>
          <a:xfrm>
            <a:off x="2225675" y="1485417"/>
            <a:ext cx="5145088" cy="26792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2B9D93-C1AB-442A-BF7E-FBEA6D0F92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317" r="2943" b="3806"/>
          <a:stretch/>
        </p:blipFill>
        <p:spPr>
          <a:xfrm>
            <a:off x="3619576" y="2726020"/>
            <a:ext cx="4993679" cy="22060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8F4651-1919-46D6-A900-B9FAC5AAC7AE}"/>
              </a:ext>
            </a:extLst>
          </p:cNvPr>
          <p:cNvSpPr txBox="1"/>
          <p:nvPr/>
        </p:nvSpPr>
        <p:spPr>
          <a:xfrm>
            <a:off x="1571924" y="882906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err="1"/>
              <a:t>opr</a:t>
            </a:r>
            <a:endParaRPr lang="en-US" sz="12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EBC1BA-1919-447A-AD79-8B2C48CC29E3}"/>
              </a:ext>
            </a:extLst>
          </p:cNvPr>
          <p:cNvSpPr txBox="1"/>
          <p:nvPr/>
        </p:nvSpPr>
        <p:spPr>
          <a:xfrm>
            <a:off x="4581653" y="9002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/>
              <a:t>APT</a:t>
            </a:r>
            <a:endParaRPr lang="en-US" sz="12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E85FE7-63E3-4991-9DE3-CDBABEDE7AF6}"/>
              </a:ext>
            </a:extLst>
          </p:cNvPr>
          <p:cNvSpPr txBox="1"/>
          <p:nvPr/>
        </p:nvSpPr>
        <p:spPr>
          <a:xfrm>
            <a:off x="6190468" y="1468223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 err="1">
                <a:solidFill>
                  <a:srgbClr val="FF0000"/>
                </a:solidFill>
              </a:rPr>
              <a:t>opr</a:t>
            </a:r>
            <a:endParaRPr lang="en-US" sz="800" b="1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6B3A4D-489D-4D49-AC0A-0215F41CC68E}"/>
              </a:ext>
            </a:extLst>
          </p:cNvPr>
          <p:cNvSpPr txBox="1"/>
          <p:nvPr/>
        </p:nvSpPr>
        <p:spPr>
          <a:xfrm>
            <a:off x="6170431" y="158916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>
                <a:solidFill>
                  <a:schemeClr val="accent5"/>
                </a:solidFill>
              </a:rPr>
              <a:t>APT</a:t>
            </a:r>
            <a:endParaRPr lang="en-US" sz="8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760AADC4-ACB4-4ABC-A7C4-B91D9692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74639-4622-4C9E-8FA2-9F35A2B8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12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5FF06B-F920-4D7A-92DB-62DAE6E6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KENDA-CH1: FF_10m(15.5.25 - 14.07.25)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0ABA8-6781-4C94-BA62-2394F2A6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4" y="986541"/>
            <a:ext cx="6493943" cy="22239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FB844F0-26C6-49D5-B94E-E712CB4C3050}"/>
              </a:ext>
            </a:extLst>
          </p:cNvPr>
          <p:cNvSpPr txBox="1"/>
          <p:nvPr/>
        </p:nvSpPr>
        <p:spPr>
          <a:xfrm>
            <a:off x="1571924" y="882906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err="1"/>
              <a:t>opr</a:t>
            </a:r>
            <a:endParaRPr lang="en-US" sz="12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565C12-3B5A-46F2-9F99-4B6ED3E21D35}"/>
              </a:ext>
            </a:extLst>
          </p:cNvPr>
          <p:cNvSpPr txBox="1"/>
          <p:nvPr/>
        </p:nvSpPr>
        <p:spPr>
          <a:xfrm>
            <a:off x="4581653" y="9002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/>
              <a:t>APT</a:t>
            </a:r>
            <a:endParaRPr lang="en-US" sz="1200" b="1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F319FA-4717-455B-BF2B-6E8643BDC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" t="237" r="784" b="48559"/>
          <a:stretch/>
        </p:blipFill>
        <p:spPr>
          <a:xfrm>
            <a:off x="2216471" y="1493828"/>
            <a:ext cx="5154175" cy="2670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834D1E-C765-4F6A-8D39-6C391822D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814" r="4351" b="5049"/>
          <a:stretch/>
        </p:blipFill>
        <p:spPr>
          <a:xfrm>
            <a:off x="3522815" y="2726020"/>
            <a:ext cx="5088394" cy="21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14FE9D-EC03-4663-B52F-DA2E800D6833}"/>
              </a:ext>
            </a:extLst>
          </p:cNvPr>
          <p:cNvSpPr txBox="1"/>
          <p:nvPr/>
        </p:nvSpPr>
        <p:spPr>
          <a:xfrm>
            <a:off x="6190468" y="1468223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 err="1">
                <a:solidFill>
                  <a:srgbClr val="FF0000"/>
                </a:solidFill>
              </a:rPr>
              <a:t>opr</a:t>
            </a:r>
            <a:endParaRPr lang="en-US" sz="800" b="1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03362A-68FA-4741-B6B6-F25DF95F7F7A}"/>
              </a:ext>
            </a:extLst>
          </p:cNvPr>
          <p:cNvSpPr txBox="1"/>
          <p:nvPr/>
        </p:nvSpPr>
        <p:spPr>
          <a:xfrm>
            <a:off x="6170431" y="158916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>
                <a:solidFill>
                  <a:schemeClr val="accent5"/>
                </a:solidFill>
              </a:rPr>
              <a:t>APT</a:t>
            </a:r>
            <a:endParaRPr lang="en-US" sz="8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7D114-BB8F-4000-83C7-4E76FE1A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13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6F061-596B-4BA0-AC2C-FF6F776F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Compensation</a:t>
            </a:r>
            <a:r>
              <a:rPr lang="de-CH"/>
              <a:t> </a:t>
            </a:r>
            <a:r>
              <a:rPr lang="de-CH" err="1"/>
              <a:t>of</a:t>
            </a:r>
            <a:r>
              <a:rPr lang="de-CH"/>
              <a:t> Errors </a:t>
            </a:r>
            <a:r>
              <a:rPr lang="de-CH" err="1"/>
              <a:t>for</a:t>
            </a:r>
            <a:r>
              <a:rPr lang="de-CH"/>
              <a:t> FF_10m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9315D-A1E9-4E9D-9B9B-3611549F0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" t="9144" r="11970" b="49045"/>
          <a:stretch/>
        </p:blipFill>
        <p:spPr>
          <a:xfrm>
            <a:off x="473186" y="2790195"/>
            <a:ext cx="2724017" cy="13281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0A3D12-BB26-4C4B-9032-3CC1BA104F7D}"/>
              </a:ext>
            </a:extLst>
          </p:cNvPr>
          <p:cNvSpPr txBox="1"/>
          <p:nvPr/>
        </p:nvSpPr>
        <p:spPr>
          <a:xfrm>
            <a:off x="633047" y="2524165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/>
              <a:t>Swiss Plateau</a:t>
            </a:r>
            <a:endParaRPr lang="en-US" sz="1200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74B672-38B8-4F98-B406-255F59E66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4" t="9144" r="11970" b="48921"/>
          <a:stretch/>
        </p:blipFill>
        <p:spPr>
          <a:xfrm>
            <a:off x="3248358" y="2804095"/>
            <a:ext cx="2513002" cy="13281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B12DE6-27D3-474D-925F-5BC2BB3C4B14}"/>
              </a:ext>
            </a:extLst>
          </p:cNvPr>
          <p:cNvSpPr txBox="1"/>
          <p:nvPr/>
        </p:nvSpPr>
        <p:spPr>
          <a:xfrm>
            <a:off x="3197203" y="2524165"/>
            <a:ext cx="1219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/>
              <a:t>Alpine Valleys</a:t>
            </a:r>
            <a:endParaRPr lang="en-US" sz="1200" b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61B412-367B-42D5-AE0B-045689656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40" t="9144" r="11348" b="48796"/>
          <a:stretch/>
        </p:blipFill>
        <p:spPr>
          <a:xfrm>
            <a:off x="5892285" y="2792948"/>
            <a:ext cx="2538579" cy="13361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525D67-551C-468E-9696-754FB36271A8}"/>
              </a:ext>
            </a:extLst>
          </p:cNvPr>
          <p:cNvSpPr txBox="1"/>
          <p:nvPr/>
        </p:nvSpPr>
        <p:spPr>
          <a:xfrm>
            <a:off x="5882693" y="2524165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/>
              <a:t>Alpine Mountains</a:t>
            </a:r>
            <a:endParaRPr lang="en-US" sz="1200" b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5D1D03-D970-4024-B929-0148CD502D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1" t="8688" r="10727" b="48559"/>
          <a:stretch/>
        </p:blipFill>
        <p:spPr>
          <a:xfrm>
            <a:off x="3248358" y="1216870"/>
            <a:ext cx="2532199" cy="12679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5ED7BD-C92B-4D64-A53F-6740DFF06BAB}"/>
              </a:ext>
            </a:extLst>
          </p:cNvPr>
          <p:cNvSpPr txBox="1"/>
          <p:nvPr/>
        </p:nvSpPr>
        <p:spPr>
          <a:xfrm>
            <a:off x="3301276" y="939871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err="1"/>
              <a:t>Switzerland</a:t>
            </a:r>
            <a:endParaRPr lang="en-US" sz="12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A5AEB-61C4-42C5-8A0B-AF57E837923A}"/>
              </a:ext>
            </a:extLst>
          </p:cNvPr>
          <p:cNvSpPr txBox="1"/>
          <p:nvPr/>
        </p:nvSpPr>
        <p:spPr>
          <a:xfrm>
            <a:off x="473186" y="4263175"/>
            <a:ext cx="79038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sz="1400" err="1"/>
              <a:t>Too</a:t>
            </a:r>
            <a:r>
              <a:rPr lang="de-CH" sz="1400"/>
              <a:t> </a:t>
            </a:r>
            <a:r>
              <a:rPr lang="de-CH" sz="1400" err="1"/>
              <a:t>much</a:t>
            </a:r>
            <a:r>
              <a:rPr lang="de-CH" sz="1400"/>
              <a:t> </a:t>
            </a:r>
            <a:r>
              <a:rPr lang="de-CH" sz="1400" err="1"/>
              <a:t>friction</a:t>
            </a:r>
            <a:r>
              <a:rPr lang="de-CH" sz="1400"/>
              <a:t> </a:t>
            </a:r>
            <a:r>
              <a:rPr lang="de-CH" sz="1400" err="1"/>
              <a:t>for</a:t>
            </a:r>
            <a:r>
              <a:rPr lang="de-CH" sz="1400"/>
              <a:t> </a:t>
            </a:r>
            <a:r>
              <a:rPr lang="de-CH" sz="1400" err="1"/>
              <a:t>diurnal</a:t>
            </a:r>
            <a:r>
              <a:rPr lang="de-CH" sz="1400"/>
              <a:t> </a:t>
            </a:r>
            <a:r>
              <a:rPr lang="de-CH" sz="1400" err="1"/>
              <a:t>valley</a:t>
            </a:r>
            <a:r>
              <a:rPr lang="de-CH" sz="1400"/>
              <a:t> </a:t>
            </a:r>
            <a:r>
              <a:rPr lang="de-CH" sz="1400" err="1"/>
              <a:t>winds</a:t>
            </a:r>
            <a:r>
              <a:rPr lang="de-CH" sz="1400"/>
              <a:t> (</a:t>
            </a:r>
            <a:r>
              <a:rPr lang="de-CH" sz="1400" err="1"/>
              <a:t>consistent</a:t>
            </a:r>
            <a:r>
              <a:rPr lang="de-CH" sz="1400"/>
              <a:t> </a:t>
            </a:r>
            <a:r>
              <a:rPr lang="de-CH" sz="1400" err="1"/>
              <a:t>with</a:t>
            </a:r>
            <a:r>
              <a:rPr lang="de-CH" sz="1400"/>
              <a:t> </a:t>
            </a:r>
            <a:r>
              <a:rPr lang="de-CH" sz="1400" err="1"/>
              <a:t>results</a:t>
            </a:r>
            <a:r>
              <a:rPr lang="de-CH" sz="1400"/>
              <a:t> </a:t>
            </a:r>
            <a:r>
              <a:rPr lang="de-CH" sz="1400" err="1"/>
              <a:t>from</a:t>
            </a:r>
            <a:r>
              <a:rPr lang="de-CH" sz="1400"/>
              <a:t> V. </a:t>
            </a:r>
            <a:r>
              <a:rPr lang="de-CH" sz="1400" err="1"/>
              <a:t>Hässig’s</a:t>
            </a:r>
            <a:r>
              <a:rPr lang="de-CH" sz="1400"/>
              <a:t> </a:t>
            </a:r>
            <a:r>
              <a:rPr lang="de-CH" sz="1400" err="1"/>
              <a:t>Master’s</a:t>
            </a:r>
            <a:r>
              <a:rPr lang="de-CH" sz="1400"/>
              <a:t> </a:t>
            </a:r>
            <a:r>
              <a:rPr lang="de-CH" sz="1400" err="1"/>
              <a:t>thesis</a:t>
            </a:r>
            <a:r>
              <a:rPr lang="de-CH" sz="1400"/>
              <a:t>).</a:t>
            </a:r>
            <a:endParaRPr lang="en-US" sz="1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0EB53E-4E07-43CA-A165-EC127A6978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705" b="93399"/>
          <a:stretch/>
        </p:blipFill>
        <p:spPr>
          <a:xfrm>
            <a:off x="7993256" y="393108"/>
            <a:ext cx="1044190" cy="3396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BEA493-FDAA-4E54-B842-30E0EA1971B0}"/>
              </a:ext>
            </a:extLst>
          </p:cNvPr>
          <p:cNvSpPr txBox="1"/>
          <p:nvPr/>
        </p:nvSpPr>
        <p:spPr>
          <a:xfrm>
            <a:off x="7744308" y="366392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 err="1">
                <a:solidFill>
                  <a:srgbClr val="FF0000"/>
                </a:solidFill>
              </a:rPr>
              <a:t>opr</a:t>
            </a:r>
            <a:endParaRPr lang="en-US" sz="800" b="1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207DD-0770-4204-B573-24F6B46F7E7B}"/>
              </a:ext>
            </a:extLst>
          </p:cNvPr>
          <p:cNvSpPr txBox="1"/>
          <p:nvPr/>
        </p:nvSpPr>
        <p:spPr>
          <a:xfrm>
            <a:off x="7724271" y="48733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>
                <a:solidFill>
                  <a:schemeClr val="accent5"/>
                </a:solidFill>
              </a:rPr>
              <a:t>APT</a:t>
            </a:r>
            <a:endParaRPr lang="en-US" sz="800" b="1">
              <a:solidFill>
                <a:schemeClr val="accent5"/>
              </a:solidFill>
            </a:endParaRPr>
          </a:p>
        </p:txBody>
      </p:sp>
      <p:sp>
        <p:nvSpPr>
          <p:cNvPr id="25" name="Fußzeilenplatzhalter 3">
            <a:extLst>
              <a:ext uri="{FF2B5EF4-FFF2-40B4-BE49-F238E27FC236}">
                <a16:creationId xmlns:a16="http://schemas.microsoft.com/office/drawing/2014/main" id="{70E5710F-F30D-44DF-9C78-8B6D1F1F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</p:spTree>
    <p:extLst>
      <p:ext uri="{BB962C8B-B14F-4D97-AF65-F5344CB8AC3E}">
        <p14:creationId xmlns:p14="http://schemas.microsoft.com/office/powerpoint/2010/main" val="328708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C1CDF9-24F0-4B3F-BB85-FBB70F1E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14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9285E5-AC89-42FB-8DFD-BF204097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730933" cy="630042"/>
          </a:xfrm>
        </p:spPr>
        <p:txBody>
          <a:bodyPr/>
          <a:lstStyle/>
          <a:p>
            <a:r>
              <a:rPr lang="de-CH"/>
              <a:t>Wind: Station </a:t>
            </a:r>
            <a:r>
              <a:rPr lang="de-CH" err="1"/>
              <a:t>Representativity</a:t>
            </a:r>
            <a:r>
              <a:rPr lang="de-CH"/>
              <a:t> Hypothesis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F1D20-98E9-4E7A-B908-D0152E31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2" y="1344387"/>
            <a:ext cx="4330445" cy="2973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A2D184-F13A-4343-A2AF-FA8399CC278D}"/>
              </a:ext>
            </a:extLst>
          </p:cNvPr>
          <p:cNvCxnSpPr>
            <a:cxnSpLocks/>
          </p:cNvCxnSpPr>
          <p:nvPr/>
        </p:nvCxnSpPr>
        <p:spPr>
          <a:xfrm flipH="1">
            <a:off x="920792" y="1278881"/>
            <a:ext cx="83126" cy="54991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E66D68-70A1-49DA-A259-F078E406190C}"/>
              </a:ext>
            </a:extLst>
          </p:cNvPr>
          <p:cNvCxnSpPr>
            <a:cxnSpLocks/>
          </p:cNvCxnSpPr>
          <p:nvPr/>
        </p:nvCxnSpPr>
        <p:spPr>
          <a:xfrm flipH="1">
            <a:off x="2198609" y="1294204"/>
            <a:ext cx="83126" cy="549919"/>
          </a:xfrm>
          <a:prstGeom prst="straightConnector1">
            <a:avLst/>
          </a:prstGeom>
          <a:ln w="28575">
            <a:solidFill>
              <a:srgbClr val="B544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59D1E1-B5B8-41D4-A17A-636493FD1B60}"/>
              </a:ext>
            </a:extLst>
          </p:cNvPr>
          <p:cNvCxnSpPr>
            <a:cxnSpLocks/>
          </p:cNvCxnSpPr>
          <p:nvPr/>
        </p:nvCxnSpPr>
        <p:spPr>
          <a:xfrm flipH="1">
            <a:off x="3246227" y="1278881"/>
            <a:ext cx="142808" cy="5997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73BF51-A3C6-4366-9B50-ED939FD563A5}"/>
              </a:ext>
            </a:extLst>
          </p:cNvPr>
          <p:cNvSpPr txBox="1"/>
          <p:nvPr/>
        </p:nvSpPr>
        <p:spPr>
          <a:xfrm>
            <a:off x="591785" y="87491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00" err="1">
                <a:solidFill>
                  <a:schemeClr val="bg2">
                    <a:lumMod val="50000"/>
                  </a:schemeClr>
                </a:solidFill>
              </a:rPr>
              <a:t>always</a:t>
            </a:r>
            <a:endParaRPr lang="de-CH" sz="100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CH" sz="1000" err="1">
                <a:solidFill>
                  <a:schemeClr val="bg2">
                    <a:lumMod val="50000"/>
                  </a:schemeClr>
                </a:solidFill>
              </a:rPr>
              <a:t>assimilated</a:t>
            </a:r>
            <a:endParaRPr lang="en-US" sz="1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BF4D5-5980-42E8-A920-78D033CAC86A}"/>
              </a:ext>
            </a:extLst>
          </p:cNvPr>
          <p:cNvSpPr txBox="1"/>
          <p:nvPr/>
        </p:nvSpPr>
        <p:spPr>
          <a:xfrm>
            <a:off x="1880566" y="894094"/>
            <a:ext cx="82426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de-CH" sz="1000" dirty="0" err="1">
                <a:solidFill>
                  <a:srgbClr val="B544B3"/>
                </a:solidFill>
              </a:rPr>
              <a:t>rarely</a:t>
            </a:r>
            <a:endParaRPr lang="de-CH" sz="1000" dirty="0">
              <a:solidFill>
                <a:srgbClr val="B544B3"/>
              </a:solidFill>
            </a:endParaRPr>
          </a:p>
          <a:p>
            <a:pPr algn="ctr"/>
            <a:r>
              <a:rPr lang="de-CH" sz="1000" dirty="0" err="1">
                <a:solidFill>
                  <a:srgbClr val="B544B3"/>
                </a:solidFill>
              </a:rPr>
              <a:t>assimilated</a:t>
            </a:r>
            <a:endParaRPr lang="en-US" sz="1000" dirty="0">
              <a:solidFill>
                <a:srgbClr val="B544B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4204E-4510-4B16-9B84-291C64E52893}"/>
              </a:ext>
            </a:extLst>
          </p:cNvPr>
          <p:cNvSpPr txBox="1"/>
          <p:nvPr/>
        </p:nvSpPr>
        <p:spPr>
          <a:xfrm>
            <a:off x="3027364" y="910081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00" err="1">
                <a:solidFill>
                  <a:srgbClr val="00B0F0"/>
                </a:solidFill>
              </a:rPr>
              <a:t>often</a:t>
            </a:r>
            <a:endParaRPr lang="de-CH" sz="1000">
              <a:solidFill>
                <a:srgbClr val="00B0F0"/>
              </a:solidFill>
            </a:endParaRPr>
          </a:p>
          <a:p>
            <a:pPr algn="ctr"/>
            <a:r>
              <a:rPr lang="de-CH" sz="1000" err="1">
                <a:solidFill>
                  <a:srgbClr val="00B0F0"/>
                </a:solidFill>
              </a:rPr>
              <a:t>assimilated</a:t>
            </a:r>
            <a:endParaRPr lang="en-US" sz="100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FDA7F9-A267-4784-A4F3-88ACAD35BB3D}"/>
              </a:ext>
            </a:extLst>
          </p:cNvPr>
          <p:cNvSpPr txBox="1"/>
          <p:nvPr/>
        </p:nvSpPr>
        <p:spPr>
          <a:xfrm>
            <a:off x="4994516" y="1561023"/>
            <a:ext cx="3817505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2720" indent="-1727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dirty="0" err="1"/>
              <a:t>Less</a:t>
            </a:r>
            <a:r>
              <a:rPr lang="de-CH" dirty="0"/>
              <a:t> </a:t>
            </a:r>
            <a:r>
              <a:rPr lang="de-CH" dirty="0" err="1"/>
              <a:t>stations</a:t>
            </a:r>
            <a:r>
              <a:rPr lang="de-CH" dirty="0"/>
              <a:t> </a:t>
            </a:r>
            <a:r>
              <a:rPr lang="de-CH" dirty="0" err="1"/>
              <a:t>available</a:t>
            </a:r>
            <a:r>
              <a:rPr lang="de-CH" dirty="0"/>
              <a:t> in </a:t>
            </a:r>
            <a:r>
              <a:rPr lang="de-CH" dirty="0" err="1"/>
              <a:t>complex</a:t>
            </a:r>
            <a:r>
              <a:rPr lang="de-CH" dirty="0"/>
              <a:t> </a:t>
            </a:r>
            <a:r>
              <a:rPr lang="de-CH" dirty="0" err="1"/>
              <a:t>terrain</a:t>
            </a:r>
            <a:r>
              <a:rPr lang="de-CH" dirty="0"/>
              <a:t>.</a:t>
            </a:r>
            <a:endParaRPr lang="en-US" dirty="0"/>
          </a:p>
          <a:p>
            <a:pPr marL="172720" indent="-1727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dirty="0"/>
              <a:t>Tuning </a:t>
            </a:r>
            <a:r>
              <a:rPr lang="de-CH" dirty="0" err="1"/>
              <a:t>factor</a:t>
            </a:r>
            <a:r>
              <a:rPr lang="de-CH" dirty="0"/>
              <a:t> </a:t>
            </a:r>
            <a:r>
              <a:rPr lang="de-CH" dirty="0" err="1"/>
              <a:t>highest</a:t>
            </a:r>
            <a:r>
              <a:rPr lang="de-CH" dirty="0"/>
              <a:t> in </a:t>
            </a:r>
            <a:r>
              <a:rPr lang="de-CH" dirty="0" err="1"/>
              <a:t>complex</a:t>
            </a:r>
            <a:r>
              <a:rPr lang="de-CH" dirty="0"/>
              <a:t> </a:t>
            </a:r>
            <a:r>
              <a:rPr lang="de-CH" dirty="0" err="1"/>
              <a:t>terrain</a:t>
            </a:r>
            <a:r>
              <a:rPr lang="de-CH" dirty="0"/>
              <a:t>, </a:t>
            </a:r>
            <a:r>
              <a:rPr lang="de-CH" dirty="0" err="1"/>
              <a:t>often</a:t>
            </a:r>
            <a:r>
              <a:rPr lang="de-CH" dirty="0"/>
              <a:t>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stations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available</a:t>
            </a:r>
            <a:r>
              <a:rPr lang="de-CH" dirty="0"/>
              <a:t>.</a:t>
            </a:r>
            <a:endParaRPr lang="de-CH" dirty="0">
              <a:cs typeface="Arial" panose="020B0604020202020204"/>
            </a:endParaRPr>
          </a:p>
          <a:p>
            <a:pPr marL="172720" indent="-1727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dirty="0" err="1"/>
              <a:t>Increments</a:t>
            </a:r>
            <a:r>
              <a:rPr lang="de-CH" dirty="0"/>
              <a:t> </a:t>
            </a:r>
            <a:r>
              <a:rPr lang="de-CH" dirty="0" err="1"/>
              <a:t>mainly</a:t>
            </a:r>
            <a:r>
              <a:rPr lang="de-CH" dirty="0"/>
              <a:t> </a:t>
            </a:r>
            <a:r>
              <a:rPr lang="de-CH" dirty="0" err="1"/>
              <a:t>coming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correlations</a:t>
            </a:r>
            <a:r>
              <a:rPr lang="de-CH" dirty="0"/>
              <a:t> </a:t>
            </a:r>
            <a:r>
              <a:rPr lang="de-CH" dirty="0" err="1"/>
              <a:t>might</a:t>
            </a:r>
            <a:r>
              <a:rPr lang="de-CH" dirty="0"/>
              <a:t> not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skillfull</a:t>
            </a:r>
            <a:r>
              <a:rPr lang="de-CH" dirty="0"/>
              <a:t> in </a:t>
            </a:r>
            <a:r>
              <a:rPr lang="de-CH" dirty="0" err="1"/>
              <a:t>complex</a:t>
            </a:r>
            <a:r>
              <a:rPr lang="de-CH" dirty="0"/>
              <a:t> </a:t>
            </a:r>
            <a:r>
              <a:rPr lang="de-CH" dirty="0" err="1"/>
              <a:t>terrain</a:t>
            </a:r>
            <a:r>
              <a:rPr lang="de-CH" dirty="0"/>
              <a:t>.</a:t>
            </a:r>
            <a:endParaRPr lang="en-US" dirty="0">
              <a:cs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28C8A-FF58-42B6-9902-DE35BB57064A}"/>
              </a:ext>
            </a:extLst>
          </p:cNvPr>
          <p:cNvSpPr txBox="1"/>
          <p:nvPr/>
        </p:nvSpPr>
        <p:spPr>
          <a:xfrm>
            <a:off x="525185" y="4309659"/>
            <a:ext cx="2863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Plot </a:t>
            </a:r>
            <a:r>
              <a:rPr lang="de-CH" sz="900" err="1"/>
              <a:t>updated</a:t>
            </a:r>
            <a:r>
              <a:rPr lang="de-CH" sz="900"/>
              <a:t> </a:t>
            </a:r>
            <a:r>
              <a:rPr lang="de-CH" sz="900" err="1"/>
              <a:t>based</a:t>
            </a:r>
            <a:r>
              <a:rPr lang="de-CH" sz="900"/>
              <a:t> on </a:t>
            </a:r>
            <a:r>
              <a:rPr lang="de-CH" sz="900" err="1"/>
              <a:t>Master’s</a:t>
            </a:r>
            <a:r>
              <a:rPr lang="de-CH" sz="900"/>
              <a:t> </a:t>
            </a:r>
            <a:r>
              <a:rPr lang="de-CH" sz="900" err="1"/>
              <a:t>thesis</a:t>
            </a:r>
            <a:r>
              <a:rPr lang="de-CH" sz="900"/>
              <a:t> </a:t>
            </a:r>
            <a:r>
              <a:rPr lang="de-CH" sz="900" err="1"/>
              <a:t>by</a:t>
            </a:r>
            <a:r>
              <a:rPr lang="de-CH" sz="900"/>
              <a:t> V. Hässig</a:t>
            </a:r>
            <a:endParaRPr lang="en-US" sz="90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2977536E-2C80-44CC-9CA0-366662EA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</p:spTree>
    <p:extLst>
      <p:ext uri="{BB962C8B-B14F-4D97-AF65-F5344CB8AC3E}">
        <p14:creationId xmlns:p14="http://schemas.microsoft.com/office/powerpoint/2010/main" val="305345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5EB22A4-EE4F-482D-ABB0-D98F40C8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76694"/>
            <a:ext cx="6023530" cy="25815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64A7E-C411-47A3-A7A6-BA582F05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15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2E18FF-8FEC-4CD8-B1D9-1C73B273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de-CH"/>
              <a:t>Are </a:t>
            </a:r>
            <a:r>
              <a:rPr lang="de-CH" err="1"/>
              <a:t>the</a:t>
            </a:r>
            <a:r>
              <a:rPr lang="de-CH"/>
              <a:t> </a:t>
            </a:r>
            <a:r>
              <a:rPr lang="de-CH" err="1"/>
              <a:t>limiters</a:t>
            </a:r>
            <a:r>
              <a:rPr lang="de-CH"/>
              <a:t> </a:t>
            </a:r>
            <a:r>
              <a:rPr lang="de-CH" err="1"/>
              <a:t>well</a:t>
            </a:r>
            <a:r>
              <a:rPr lang="de-CH"/>
              <a:t> </a:t>
            </a:r>
            <a:r>
              <a:rPr lang="de-CH" err="1"/>
              <a:t>chosen</a:t>
            </a:r>
            <a:r>
              <a:rPr lang="de-CH"/>
              <a:t>?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041B80-B387-4EC6-B02E-5865D3C46FEC}"/>
              </a:ext>
            </a:extLst>
          </p:cNvPr>
          <p:cNvSpPr txBox="1"/>
          <p:nvPr/>
        </p:nvSpPr>
        <p:spPr>
          <a:xfrm>
            <a:off x="6175479" y="1678396"/>
            <a:ext cx="278749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2720" indent="-1727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/>
              <a:t>Limiters </a:t>
            </a:r>
            <a:r>
              <a:rPr lang="de-CH" err="1"/>
              <a:t>seem</a:t>
            </a:r>
            <a:r>
              <a:rPr lang="de-CH"/>
              <a:t> ok.</a:t>
            </a:r>
            <a:endParaRPr lang="en-US"/>
          </a:p>
          <a:p>
            <a:pPr marL="172720" indent="-1727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err="1"/>
              <a:t>Some</a:t>
            </a:r>
            <a:r>
              <a:rPr lang="de-CH"/>
              <a:t> potential </a:t>
            </a:r>
            <a:r>
              <a:rPr lang="de-CH" err="1"/>
              <a:t>for</a:t>
            </a:r>
            <a:r>
              <a:rPr lang="de-CH"/>
              <a:t> additional </a:t>
            </a:r>
            <a:r>
              <a:rPr lang="de-CH" err="1"/>
              <a:t>stations</a:t>
            </a:r>
            <a:r>
              <a:rPr lang="de-CH"/>
              <a:t>.</a:t>
            </a:r>
            <a:endParaRPr lang="de-CH">
              <a:cs typeface="Arial" panose="020B0604020202020204"/>
            </a:endParaRPr>
          </a:p>
          <a:p>
            <a:pPr marL="172720" indent="-1727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/>
              <a:t>Manual </a:t>
            </a:r>
            <a:r>
              <a:rPr lang="de-CH" err="1"/>
              <a:t>station</a:t>
            </a:r>
            <a:r>
              <a:rPr lang="de-CH"/>
              <a:t> </a:t>
            </a:r>
            <a:r>
              <a:rPr lang="de-CH" err="1"/>
              <a:t>list</a:t>
            </a:r>
            <a:r>
              <a:rPr lang="de-CH"/>
              <a:t> </a:t>
            </a:r>
            <a:r>
              <a:rPr lang="de-CH" err="1"/>
              <a:t>would</a:t>
            </a:r>
            <a:r>
              <a:rPr lang="de-CH"/>
              <a:t> </a:t>
            </a:r>
            <a:r>
              <a:rPr lang="de-CH" err="1"/>
              <a:t>have</a:t>
            </a:r>
            <a:r>
              <a:rPr lang="de-CH"/>
              <a:t> </a:t>
            </a:r>
            <a:r>
              <a:rPr lang="de-CH" err="1"/>
              <a:t>maintenance</a:t>
            </a:r>
            <a:r>
              <a:rPr lang="de-CH"/>
              <a:t> </a:t>
            </a:r>
            <a:r>
              <a:rPr lang="de-CH" err="1"/>
              <a:t>burden</a:t>
            </a:r>
            <a:r>
              <a:rPr lang="de-CH"/>
              <a:t>.</a:t>
            </a:r>
            <a:endParaRPr lang="en-US">
              <a:cs typeface="Arial" panose="020B0604020202020204"/>
            </a:endParaRPr>
          </a:p>
        </p:txBody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913AF808-41AD-4612-BDA9-8CD46E2F5D73}"/>
              </a:ext>
            </a:extLst>
          </p:cNvPr>
          <p:cNvCxnSpPr>
            <a:cxnSpLocks/>
          </p:cNvCxnSpPr>
          <p:nvPr/>
        </p:nvCxnSpPr>
        <p:spPr>
          <a:xfrm flipV="1">
            <a:off x="1131470" y="1678396"/>
            <a:ext cx="0" cy="2029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CBB4DDAF-CD6C-4CAA-9DF0-9A2AA4FF2452}"/>
              </a:ext>
            </a:extLst>
          </p:cNvPr>
          <p:cNvCxnSpPr>
            <a:cxnSpLocks/>
          </p:cNvCxnSpPr>
          <p:nvPr/>
        </p:nvCxnSpPr>
        <p:spPr>
          <a:xfrm>
            <a:off x="3379299" y="2622693"/>
            <a:ext cx="5987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5008E4F9-4528-430A-8931-D9F40D818F97}"/>
              </a:ext>
            </a:extLst>
          </p:cNvPr>
          <p:cNvCxnSpPr>
            <a:cxnSpLocks/>
          </p:cNvCxnSpPr>
          <p:nvPr/>
        </p:nvCxnSpPr>
        <p:spPr>
          <a:xfrm>
            <a:off x="3368739" y="3263267"/>
            <a:ext cx="615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76E548-E1A3-4405-A149-68D057BDF11C}"/>
              </a:ext>
            </a:extLst>
          </p:cNvPr>
          <p:cNvCxnSpPr>
            <a:cxnSpLocks/>
          </p:cNvCxnSpPr>
          <p:nvPr/>
        </p:nvCxnSpPr>
        <p:spPr>
          <a:xfrm flipV="1">
            <a:off x="3984439" y="1679303"/>
            <a:ext cx="0" cy="2029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A1ED43-A9A2-4479-BF38-273F0862444C}"/>
              </a:ext>
            </a:extLst>
          </p:cNvPr>
          <p:cNvCxnSpPr>
            <a:cxnSpLocks/>
          </p:cNvCxnSpPr>
          <p:nvPr/>
        </p:nvCxnSpPr>
        <p:spPr>
          <a:xfrm>
            <a:off x="526330" y="2622693"/>
            <a:ext cx="5987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752E75-70B3-4B34-8228-F5C44E5EB10F}"/>
              </a:ext>
            </a:extLst>
          </p:cNvPr>
          <p:cNvCxnSpPr>
            <a:cxnSpLocks/>
          </p:cNvCxnSpPr>
          <p:nvPr/>
        </p:nvCxnSpPr>
        <p:spPr>
          <a:xfrm>
            <a:off x="515770" y="3263266"/>
            <a:ext cx="615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ußzeilenplatzhalter 3">
            <a:extLst>
              <a:ext uri="{FF2B5EF4-FFF2-40B4-BE49-F238E27FC236}">
                <a16:creationId xmlns:a16="http://schemas.microsoft.com/office/drawing/2014/main" id="{7EFEB82F-D0B0-446A-BCA2-FC2C6B52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</p:spTree>
    <p:extLst>
      <p:ext uri="{BB962C8B-B14F-4D97-AF65-F5344CB8AC3E}">
        <p14:creationId xmlns:p14="http://schemas.microsoft.com/office/powerpoint/2010/main" val="286631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722808-21DF-4C14-BE39-F8016AF6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49FEB79-7062-4B74-A941-BC21B8A2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Soil</a:t>
            </a:r>
            <a:r>
              <a:rPr lang="de-CH"/>
              <a:t> </a:t>
            </a:r>
            <a:r>
              <a:rPr lang="de-CH" err="1"/>
              <a:t>Moisture</a:t>
            </a:r>
            <a:r>
              <a:rPr lang="de-CH"/>
              <a:t> Index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CCBAA0-5BD7-455F-A711-3DB63BC5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88" y="941450"/>
            <a:ext cx="4508210" cy="40241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D531D-5FC1-4438-B1CB-BAEFCE8B780A}"/>
              </a:ext>
            </a:extLst>
          </p:cNvPr>
          <p:cNvSpPr txBox="1"/>
          <p:nvPr/>
        </p:nvSpPr>
        <p:spPr>
          <a:xfrm>
            <a:off x="6232411" y="2105116"/>
            <a:ext cx="2208221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400" err="1"/>
              <a:t>Moister</a:t>
            </a:r>
            <a:r>
              <a:rPr lang="de-CH" sz="1400"/>
              <a:t> </a:t>
            </a:r>
            <a:r>
              <a:rPr lang="de-CH" sz="1400" err="1"/>
              <a:t>Soil</a:t>
            </a:r>
            <a:r>
              <a:rPr lang="de-CH" sz="1400"/>
              <a:t> </a:t>
            </a:r>
            <a:r>
              <a:rPr lang="de-CH" sz="1400" err="1"/>
              <a:t>with</a:t>
            </a:r>
            <a:r>
              <a:rPr lang="de-CH" sz="1400"/>
              <a:t>  APT </a:t>
            </a:r>
          </a:p>
          <a:p>
            <a:endParaRPr lang="de-CH" sz="1400"/>
          </a:p>
          <a:p>
            <a:r>
              <a:rPr lang="de-CH" sz="1400"/>
              <a:t>Rapid </a:t>
            </a:r>
            <a:r>
              <a:rPr lang="de-CH" sz="1400" err="1"/>
              <a:t>adjustment</a:t>
            </a:r>
            <a:r>
              <a:rPr lang="de-CH" sz="1400"/>
              <a:t> </a:t>
            </a:r>
            <a:r>
              <a:rPr lang="de-CH" sz="1400" err="1"/>
              <a:t>to</a:t>
            </a:r>
            <a:r>
              <a:rPr lang="de-CH" sz="1400"/>
              <a:t> </a:t>
            </a:r>
            <a:r>
              <a:rPr lang="de-CH" sz="1400" err="1"/>
              <a:t>weather</a:t>
            </a:r>
            <a:r>
              <a:rPr lang="de-CH" sz="1400"/>
              <a:t> in </a:t>
            </a:r>
            <a:r>
              <a:rPr lang="de-CH" sz="1400" err="1"/>
              <a:t>uppermost</a:t>
            </a:r>
            <a:r>
              <a:rPr lang="de-CH" sz="1400"/>
              <a:t> </a:t>
            </a:r>
            <a:r>
              <a:rPr lang="de-CH" sz="1400" err="1"/>
              <a:t>layers</a:t>
            </a:r>
            <a:r>
              <a:rPr lang="de-CH" sz="140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492AA-475A-4AD9-AA81-8474E677328F}"/>
              </a:ext>
            </a:extLst>
          </p:cNvPr>
          <p:cNvSpPr txBox="1"/>
          <p:nvPr/>
        </p:nvSpPr>
        <p:spPr>
          <a:xfrm>
            <a:off x="6232411" y="1470066"/>
            <a:ext cx="220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SMI=1 -&gt; </a:t>
            </a:r>
            <a:r>
              <a:rPr lang="de-CH" sz="1400" err="1"/>
              <a:t>field</a:t>
            </a:r>
            <a:r>
              <a:rPr lang="de-CH" sz="1400"/>
              <a:t> </a:t>
            </a:r>
            <a:r>
              <a:rPr lang="de-CH" sz="1400" err="1"/>
              <a:t>capacity</a:t>
            </a:r>
            <a:endParaRPr lang="de-CH" sz="1400"/>
          </a:p>
          <a:p>
            <a:r>
              <a:rPr lang="de-CH" sz="1400"/>
              <a:t>SMI=0 -&gt; </a:t>
            </a:r>
            <a:r>
              <a:rPr lang="de-CH" sz="1400" err="1"/>
              <a:t>wilting</a:t>
            </a:r>
            <a:r>
              <a:rPr lang="de-CH" sz="1400"/>
              <a:t> </a:t>
            </a:r>
            <a:r>
              <a:rPr lang="de-CH" sz="1400" err="1"/>
              <a:t>point</a:t>
            </a:r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3BCE44-3C29-4C14-B0CB-212058B87BA7}"/>
              </a:ext>
            </a:extLst>
          </p:cNvPr>
          <p:cNvSpPr txBox="1"/>
          <p:nvPr/>
        </p:nvSpPr>
        <p:spPr>
          <a:xfrm>
            <a:off x="6232411" y="3386497"/>
            <a:ext cx="2208221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400" err="1"/>
              <a:t>Results</a:t>
            </a:r>
            <a:r>
              <a:rPr lang="de-CH" sz="1400"/>
              <a:t> </a:t>
            </a:r>
            <a:r>
              <a:rPr lang="de-CH" sz="1400" err="1"/>
              <a:t>vary</a:t>
            </a:r>
            <a:r>
              <a:rPr lang="de-CH" sz="1400"/>
              <a:t> </a:t>
            </a:r>
            <a:r>
              <a:rPr lang="de-CH" sz="1400" err="1"/>
              <a:t>strongly</a:t>
            </a:r>
            <a:r>
              <a:rPr lang="de-CH" sz="1400"/>
              <a:t> </a:t>
            </a:r>
            <a:r>
              <a:rPr lang="de-CH" sz="1400" err="1"/>
              <a:t>accross</a:t>
            </a:r>
            <a:r>
              <a:rPr lang="de-CH" sz="1400"/>
              <a:t> </a:t>
            </a:r>
            <a:r>
              <a:rPr lang="de-CH" sz="1400" err="1"/>
              <a:t>stations</a:t>
            </a:r>
            <a:r>
              <a:rPr lang="de-CH" sz="1400"/>
              <a:t> (not </a:t>
            </a:r>
            <a:r>
              <a:rPr lang="de-CH" sz="1400" err="1"/>
              <a:t>shown</a:t>
            </a:r>
            <a:r>
              <a:rPr lang="de-CH" sz="1400"/>
              <a:t>).</a:t>
            </a:r>
            <a:endParaRPr lang="en-US" sz="140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F991D626-A4B6-4584-A54E-F183032E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</p:spTree>
    <p:extLst>
      <p:ext uri="{BB962C8B-B14F-4D97-AF65-F5344CB8AC3E}">
        <p14:creationId xmlns:p14="http://schemas.microsoft.com/office/powerpoint/2010/main" val="62071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A19D8-CE19-4EDD-95C9-02F87ACB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17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183827-07EF-4909-B023-3D61FF91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Conclusions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9BB85-6210-44DB-A8A5-7AFCBD310145}"/>
              </a:ext>
            </a:extLst>
          </p:cNvPr>
          <p:cNvSpPr txBox="1"/>
          <p:nvPr/>
        </p:nvSpPr>
        <p:spPr>
          <a:xfrm>
            <a:off x="1081088" y="1220658"/>
            <a:ext cx="6981824" cy="29700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272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Work in progress and need for evaluating the parallel suite once topographic </a:t>
            </a:r>
            <a:r>
              <a:rPr lang="de-CH" sz="1800" dirty="0" err="1"/>
              <a:t>shading</a:t>
            </a:r>
            <a:r>
              <a:rPr lang="de-CH" dirty="0"/>
              <a:t> and </a:t>
            </a:r>
            <a:r>
              <a:rPr lang="de-CH" sz="1800" dirty="0"/>
              <a:t>1-moment </a:t>
            </a:r>
            <a:r>
              <a:rPr lang="de-CH" sz="1800" dirty="0" err="1"/>
              <a:t>microphysics</a:t>
            </a:r>
            <a:r>
              <a:rPr lang="de-CH" sz="1800" dirty="0"/>
              <a:t> </a:t>
            </a:r>
            <a:r>
              <a:rPr lang="de-CH" sz="1800" dirty="0" err="1"/>
              <a:t>tuning</a:t>
            </a:r>
            <a:r>
              <a:rPr lang="de-CH" sz="1800" dirty="0"/>
              <a:t> </a:t>
            </a:r>
            <a:r>
              <a:rPr lang="en-US" dirty="0">
                <a:latin typeface="+mj-lt"/>
              </a:rPr>
              <a:t>are introduced</a:t>
            </a:r>
            <a:endParaRPr lang="en-US" dirty="0"/>
          </a:p>
          <a:p>
            <a:pPr marL="17272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First results for T and RH are promising</a:t>
            </a:r>
            <a:endParaRPr lang="en-US" dirty="0">
              <a:latin typeface="+mj-lt"/>
              <a:cs typeface="Arial"/>
            </a:endParaRPr>
          </a:p>
          <a:p>
            <a:pPr marL="17272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Wind results are promising over Swiss Plateau but issues over mountains</a:t>
            </a:r>
            <a:endParaRPr lang="en-US" dirty="0">
              <a:latin typeface="+mj-lt"/>
              <a:cs typeface="Arial" panose="020B0604020202020204"/>
            </a:endParaRPr>
          </a:p>
          <a:p>
            <a:pPr marL="629920" lvl="2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maybe use it without wind APT</a:t>
            </a:r>
            <a:endParaRPr lang="en-US" dirty="0">
              <a:latin typeface="+mj-lt"/>
              <a:cs typeface="Arial" panose="020B0604020202020204"/>
            </a:endParaRPr>
          </a:p>
          <a:p>
            <a:pPr marL="629920" lvl="2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or exclude alpine range</a:t>
            </a:r>
            <a:endParaRPr lang="en-US" dirty="0">
              <a:latin typeface="+mj-lt"/>
              <a:cs typeface="Arial" panose="020B0604020202020204"/>
            </a:endParaRPr>
          </a:p>
          <a:p>
            <a:pPr marL="629920" lvl="2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or try to assimilate more stations in mountains (relax limiters)</a:t>
            </a:r>
            <a:endParaRPr lang="en-US" dirty="0">
              <a:latin typeface="+mj-lt"/>
              <a:cs typeface="Arial" panose="020B0604020202020204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E03D14B-5D8B-4DCB-9B0F-E553F29D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</p:spTree>
    <p:extLst>
      <p:ext uri="{BB962C8B-B14F-4D97-AF65-F5344CB8AC3E}">
        <p14:creationId xmlns:p14="http://schemas.microsoft.com/office/powerpoint/2010/main" val="297357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4093A47-AD5A-0A31-B83D-4CD4B89C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B16E77-45B8-C505-11F8-B29FC91E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45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F1B3F-F1CC-4C47-A6B1-80E98845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2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9A7786-60D8-4069-9CFB-65EC0F4C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Results</a:t>
            </a:r>
            <a:r>
              <a:rPr lang="de-CH"/>
              <a:t> </a:t>
            </a:r>
            <a:r>
              <a:rPr lang="de-CH" err="1"/>
              <a:t>from</a:t>
            </a:r>
            <a:r>
              <a:rPr lang="de-CH"/>
              <a:t> </a:t>
            </a:r>
            <a:r>
              <a:rPr lang="de-CH" err="1"/>
              <a:t>first</a:t>
            </a:r>
            <a:r>
              <a:rPr lang="de-CH"/>
              <a:t> </a:t>
            </a:r>
            <a:r>
              <a:rPr lang="de-CH" err="1"/>
              <a:t>experiments</a:t>
            </a:r>
            <a:br>
              <a:rPr lang="de-CH"/>
            </a:br>
            <a:r>
              <a:rPr lang="de-CH" sz="2000" b="0" err="1"/>
              <a:t>Master’s</a:t>
            </a:r>
            <a:r>
              <a:rPr lang="de-CH" sz="2000" b="0"/>
              <a:t> </a:t>
            </a:r>
            <a:r>
              <a:rPr lang="de-CH" sz="2000" b="0" err="1"/>
              <a:t>thesis</a:t>
            </a:r>
            <a:r>
              <a:rPr lang="de-CH" sz="2000" b="0"/>
              <a:t> Valentin Hässig</a:t>
            </a:r>
            <a:endParaRPr lang="de-DE" b="0"/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0528819-8764-4A9F-88D4-55DC1D34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Valentin Hässig</a:t>
            </a:r>
          </a:p>
        </p:txBody>
      </p:sp>
    </p:spTree>
    <p:extLst>
      <p:ext uri="{BB962C8B-B14F-4D97-AF65-F5344CB8AC3E}">
        <p14:creationId xmlns:p14="http://schemas.microsoft.com/office/powerpoint/2010/main" val="208443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1A932-8A01-430D-835B-5DC76185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3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353DF-63BF-48B8-9633-3337E64D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Experiment </a:t>
            </a:r>
            <a:r>
              <a:rPr lang="de-CH" err="1"/>
              <a:t>setup</a:t>
            </a:r>
            <a:endParaRPr lang="de-DE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A351799-4300-459C-8A58-E2156AF86B3A}"/>
              </a:ext>
            </a:extLst>
          </p:cNvPr>
          <p:cNvSpPr txBox="1">
            <a:spLocks/>
          </p:cNvSpPr>
          <p:nvPr/>
        </p:nvSpPr>
        <p:spPr>
          <a:xfrm>
            <a:off x="4703785" y="1384298"/>
            <a:ext cx="4040073" cy="289931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20" indent="-17272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u="sng" dirty="0"/>
              <a:t>ID 852 (with APT)</a:t>
            </a:r>
            <a:endParaRPr lang="en-US" sz="1800" dirty="0">
              <a:cs typeface="Arial" panose="020B0604020202020204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</a:pPr>
            <a:r>
              <a:rPr lang="en-US" sz="1800" dirty="0" err="1"/>
              <a:t>opr</a:t>
            </a:r>
            <a:r>
              <a:rPr lang="en-US" sz="1800" dirty="0"/>
              <a:t>. ICON CH1-EPS setup</a:t>
            </a:r>
            <a:endParaRPr lang="en-US" sz="1800" dirty="0">
              <a:cs typeface="Arial" panose="020B0604020202020204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opr</a:t>
            </a:r>
            <a:r>
              <a:rPr lang="en-US" sz="1800" dirty="0"/>
              <a:t>. KENDA setup</a:t>
            </a:r>
            <a:endParaRPr lang="en-US" sz="1800" dirty="0">
              <a:cs typeface="Arial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cs typeface="Arial"/>
              </a:rPr>
              <a:t>  + </a:t>
            </a:r>
            <a:r>
              <a:rPr lang="en-US" sz="1400" dirty="0" err="1">
                <a:cs typeface="Arial"/>
              </a:rPr>
              <a:t>rhtsat</a:t>
            </a:r>
            <a:r>
              <a:rPr lang="en-US" sz="1400" dirty="0">
                <a:cs typeface="Arial"/>
              </a:rPr>
              <a:t> = 1, </a:t>
            </a:r>
            <a:r>
              <a:rPr lang="en-US" sz="1400" dirty="0" err="1">
                <a:cs typeface="Arial"/>
              </a:rPr>
              <a:t>ilocv_sfc</a:t>
            </a:r>
            <a:r>
              <a:rPr lang="en-US" sz="1400" dirty="0">
                <a:cs typeface="Arial"/>
              </a:rPr>
              <a:t> = 1</a:t>
            </a:r>
          </a:p>
          <a:p>
            <a:pPr marL="172720" indent="-17272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/>
              <a:t>  + assimilation of 10m wind (</a:t>
            </a:r>
            <a:r>
              <a:rPr lang="en-US" sz="1400" dirty="0" err="1"/>
              <a:t>obs_err</a:t>
            </a:r>
            <a:r>
              <a:rPr lang="en-US" sz="1400" dirty="0"/>
              <a:t>=3.6)</a:t>
            </a:r>
            <a:endParaRPr lang="en-US" sz="1400" dirty="0">
              <a:cs typeface="Arial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/>
              <a:t>  + adaptive parameter tuning</a:t>
            </a:r>
            <a:endParaRPr lang="en-US" sz="1800" dirty="0">
              <a:cs typeface="Arial" panose="020B0604020202020204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30.05.2023 – 14.06.2023</a:t>
            </a:r>
            <a:endParaRPr lang="en-US" sz="1800" dirty="0">
              <a:cs typeface="Arial" panose="020B0604020202020204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</a:pPr>
            <a:endParaRPr lang="de-DE" dirty="0">
              <a:cs typeface="Arial" panose="020B0604020202020204"/>
            </a:endParaRP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56BE01-1FF1-427F-9DA2-79907F66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Valentin Hässig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FE2BCC7-6C01-4F2D-A1B3-EC9CE967DD74}"/>
              </a:ext>
            </a:extLst>
          </p:cNvPr>
          <p:cNvSpPr txBox="1">
            <a:spLocks/>
          </p:cNvSpPr>
          <p:nvPr/>
        </p:nvSpPr>
        <p:spPr>
          <a:xfrm>
            <a:off x="1074321" y="1384299"/>
            <a:ext cx="4040073" cy="318309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20" indent="-17272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u="sng" dirty="0"/>
              <a:t>ID 854 (reference)</a:t>
            </a:r>
            <a:endParaRPr lang="en-US" sz="1800" dirty="0">
              <a:cs typeface="Arial" panose="020B0604020202020204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</a:pPr>
            <a:r>
              <a:rPr lang="en-US" sz="1800" dirty="0" err="1"/>
              <a:t>opr</a:t>
            </a:r>
            <a:r>
              <a:rPr lang="en-US" sz="1800" dirty="0"/>
              <a:t>. ICON CH1-EPS setup</a:t>
            </a:r>
            <a:endParaRPr lang="en-US" sz="1800" dirty="0">
              <a:cs typeface="Arial" panose="020B0604020202020204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opr</a:t>
            </a:r>
            <a:r>
              <a:rPr lang="en-US" sz="1800" dirty="0"/>
              <a:t>. KENDA setup</a:t>
            </a:r>
            <a:endParaRPr lang="en-US" sz="1800" dirty="0">
              <a:cs typeface="Arial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cs typeface="Arial"/>
              </a:rPr>
              <a:t>  + </a:t>
            </a:r>
            <a:r>
              <a:rPr lang="en-US" sz="1400" dirty="0" err="1">
                <a:cs typeface="Arial"/>
              </a:rPr>
              <a:t>rhtsat</a:t>
            </a:r>
            <a:r>
              <a:rPr lang="en-US" sz="1400" dirty="0">
                <a:cs typeface="Arial"/>
              </a:rPr>
              <a:t> = 1, </a:t>
            </a:r>
            <a:r>
              <a:rPr lang="en-US" sz="1400" dirty="0" err="1">
                <a:cs typeface="Arial"/>
              </a:rPr>
              <a:t>ilocv_sfc</a:t>
            </a:r>
            <a:r>
              <a:rPr lang="en-US" sz="1400" dirty="0">
                <a:cs typeface="Arial"/>
              </a:rPr>
              <a:t> = 1</a:t>
            </a:r>
          </a:p>
          <a:p>
            <a:pPr marL="172720" indent="-172720">
              <a:lnSpc>
                <a:spcPct val="100000"/>
              </a:lnSpc>
              <a:spcBef>
                <a:spcPts val="1200"/>
              </a:spcBef>
              <a:buNone/>
            </a:pPr>
            <a:endParaRPr lang="en-US" sz="1400" dirty="0">
              <a:cs typeface="Arial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  <a:buNone/>
            </a:pPr>
            <a:endParaRPr lang="en-US" sz="1400" dirty="0">
              <a:cs typeface="Arial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30.05.2023 – 14.06.2023</a:t>
            </a:r>
            <a:endParaRPr lang="en-US" sz="1800" dirty="0">
              <a:cs typeface="Arial" panose="020B0604020202020204"/>
            </a:endParaRPr>
          </a:p>
          <a:p>
            <a:pPr marL="172720" indent="-172720">
              <a:lnSpc>
                <a:spcPct val="100000"/>
              </a:lnSpc>
              <a:spcBef>
                <a:spcPts val="1200"/>
              </a:spcBef>
            </a:pPr>
            <a:endParaRPr lang="de-DE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3608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1A932-8A01-430D-835B-5DC76185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4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353DF-63BF-48B8-9633-3337E64D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Time-</a:t>
            </a:r>
            <a:r>
              <a:rPr lang="de-CH" err="1"/>
              <a:t>filtered</a:t>
            </a:r>
            <a:r>
              <a:rPr lang="de-CH"/>
              <a:t> </a:t>
            </a:r>
            <a:r>
              <a:rPr lang="de-CH" err="1"/>
              <a:t>increments</a:t>
            </a:r>
            <a:r>
              <a:rPr lang="de-CH"/>
              <a:t>: wind </a:t>
            </a:r>
            <a:r>
              <a:rPr lang="de-CH" err="1"/>
              <a:t>speed</a:t>
            </a:r>
            <a:endParaRPr lang="de-DE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56BE01-1FF1-427F-9DA2-79907F66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Valentin Hässig</a:t>
            </a:r>
          </a:p>
        </p:txBody>
      </p:sp>
      <p:pic>
        <p:nvPicPr>
          <p:cNvPr id="9" name="Grafik 13">
            <a:extLst>
              <a:ext uri="{FF2B5EF4-FFF2-40B4-BE49-F238E27FC236}">
                <a16:creationId xmlns:a16="http://schemas.microsoft.com/office/drawing/2014/main" id="{9B5954EE-0042-4013-A605-CDC2E474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00" y="1298400"/>
            <a:ext cx="4860000" cy="30000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210557-7891-423F-873F-8E73AA3F984B}"/>
              </a:ext>
            </a:extLst>
          </p:cNvPr>
          <p:cNvSpPr/>
          <p:nvPr/>
        </p:nvSpPr>
        <p:spPr>
          <a:xfrm>
            <a:off x="7218420" y="1644403"/>
            <a:ext cx="166861" cy="140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F12DB8-2165-4F77-9637-91C30697ABA4}"/>
              </a:ext>
            </a:extLst>
          </p:cNvPr>
          <p:cNvSpPr/>
          <p:nvPr/>
        </p:nvSpPr>
        <p:spPr>
          <a:xfrm>
            <a:off x="7218420" y="2005206"/>
            <a:ext cx="166861" cy="14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2C44C8-2970-4178-9D17-79824D5CA3A4}"/>
              </a:ext>
            </a:extLst>
          </p:cNvPr>
          <p:cNvSpPr txBox="1"/>
          <p:nvPr/>
        </p:nvSpPr>
        <p:spPr>
          <a:xfrm>
            <a:off x="7385281" y="1525759"/>
            <a:ext cx="15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APT </a:t>
            </a:r>
            <a:r>
              <a:rPr lang="de-CH" sz="900" err="1"/>
              <a:t>experiment</a:t>
            </a:r>
            <a:r>
              <a:rPr lang="de-CH" sz="900"/>
              <a:t> </a:t>
            </a:r>
            <a:r>
              <a:rPr lang="de-CH" sz="900" err="1"/>
              <a:t>has</a:t>
            </a:r>
            <a:r>
              <a:rPr lang="de-CH" sz="900"/>
              <a:t> </a:t>
            </a:r>
            <a:r>
              <a:rPr lang="de-CH" sz="900" err="1"/>
              <a:t>smaller</a:t>
            </a:r>
            <a:r>
              <a:rPr lang="de-CH" sz="900"/>
              <a:t> KENDA </a:t>
            </a:r>
            <a:r>
              <a:rPr lang="de-CH" sz="900" err="1"/>
              <a:t>increments</a:t>
            </a:r>
            <a:endParaRPr lang="de-DE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C8180-47B5-4A50-B565-167C10B1DF3B}"/>
              </a:ext>
            </a:extLst>
          </p:cNvPr>
          <p:cNvSpPr txBox="1"/>
          <p:nvPr/>
        </p:nvSpPr>
        <p:spPr>
          <a:xfrm>
            <a:off x="7385281" y="1895067"/>
            <a:ext cx="150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APT </a:t>
            </a:r>
            <a:r>
              <a:rPr lang="de-CH" sz="900" err="1"/>
              <a:t>experiment</a:t>
            </a:r>
            <a:r>
              <a:rPr lang="de-CH" sz="900"/>
              <a:t> </a:t>
            </a:r>
            <a:r>
              <a:rPr lang="de-CH" sz="900" err="1"/>
              <a:t>has</a:t>
            </a:r>
            <a:r>
              <a:rPr lang="de-CH" sz="900"/>
              <a:t> larger KENDA </a:t>
            </a:r>
            <a:r>
              <a:rPr lang="de-CH" sz="900" err="1"/>
              <a:t>increments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28894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1A932-8A01-430D-835B-5DC76185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5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353DF-63BF-48B8-9633-3337E64D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Time-</a:t>
            </a:r>
            <a:r>
              <a:rPr lang="de-CH" err="1"/>
              <a:t>filtered</a:t>
            </a:r>
            <a:r>
              <a:rPr lang="de-CH"/>
              <a:t> </a:t>
            </a:r>
            <a:r>
              <a:rPr lang="de-CH" err="1"/>
              <a:t>increments</a:t>
            </a:r>
            <a:r>
              <a:rPr lang="de-CH"/>
              <a:t>: </a:t>
            </a:r>
            <a:r>
              <a:rPr lang="de-CH" err="1"/>
              <a:t>specific</a:t>
            </a:r>
            <a:r>
              <a:rPr lang="de-CH"/>
              <a:t> hum.</a:t>
            </a:r>
            <a:endParaRPr lang="de-DE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56BE01-1FF1-427F-9DA2-79907F66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Valentin Hässig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965E06-8924-439C-829E-2E32BA592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00" y="1295484"/>
            <a:ext cx="4860000" cy="29989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B0F7E-4ABC-4C11-95F0-2CC9D4FBC432}"/>
              </a:ext>
            </a:extLst>
          </p:cNvPr>
          <p:cNvSpPr/>
          <p:nvPr/>
        </p:nvSpPr>
        <p:spPr>
          <a:xfrm>
            <a:off x="7218420" y="1644403"/>
            <a:ext cx="166861" cy="140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28174E-A024-43F0-87F4-C7F3A4CB0087}"/>
              </a:ext>
            </a:extLst>
          </p:cNvPr>
          <p:cNvSpPr/>
          <p:nvPr/>
        </p:nvSpPr>
        <p:spPr>
          <a:xfrm>
            <a:off x="7218420" y="2005206"/>
            <a:ext cx="166861" cy="14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D2DA8-5C11-43BF-AF3B-7894E90C0C3D}"/>
              </a:ext>
            </a:extLst>
          </p:cNvPr>
          <p:cNvSpPr txBox="1"/>
          <p:nvPr/>
        </p:nvSpPr>
        <p:spPr>
          <a:xfrm>
            <a:off x="7385281" y="1525759"/>
            <a:ext cx="15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APT </a:t>
            </a:r>
            <a:r>
              <a:rPr lang="de-CH" sz="900" err="1"/>
              <a:t>experiment</a:t>
            </a:r>
            <a:r>
              <a:rPr lang="de-CH" sz="900"/>
              <a:t> </a:t>
            </a:r>
            <a:r>
              <a:rPr lang="de-CH" sz="900" err="1"/>
              <a:t>has</a:t>
            </a:r>
            <a:r>
              <a:rPr lang="de-CH" sz="900"/>
              <a:t> </a:t>
            </a:r>
            <a:r>
              <a:rPr lang="de-CH" sz="900" err="1"/>
              <a:t>smaller</a:t>
            </a:r>
            <a:r>
              <a:rPr lang="de-CH" sz="900"/>
              <a:t> KENDA </a:t>
            </a:r>
            <a:r>
              <a:rPr lang="de-CH" sz="900" err="1"/>
              <a:t>increments</a:t>
            </a:r>
            <a:endParaRPr lang="de-DE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1D1669-D53F-4A86-B9AA-C6CDE6E27B7A}"/>
              </a:ext>
            </a:extLst>
          </p:cNvPr>
          <p:cNvSpPr txBox="1"/>
          <p:nvPr/>
        </p:nvSpPr>
        <p:spPr>
          <a:xfrm>
            <a:off x="7385281" y="1895067"/>
            <a:ext cx="150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APT </a:t>
            </a:r>
            <a:r>
              <a:rPr lang="de-CH" sz="900" err="1"/>
              <a:t>experiment</a:t>
            </a:r>
            <a:r>
              <a:rPr lang="de-CH" sz="900"/>
              <a:t> </a:t>
            </a:r>
            <a:r>
              <a:rPr lang="de-CH" sz="900" err="1"/>
              <a:t>has</a:t>
            </a:r>
            <a:r>
              <a:rPr lang="de-CH" sz="900"/>
              <a:t> larger KENDA </a:t>
            </a:r>
            <a:r>
              <a:rPr lang="de-CH" sz="900" err="1"/>
              <a:t>increments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50271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1A932-8A01-430D-835B-5DC76185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6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353DF-63BF-48B8-9633-3337E64D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Time-</a:t>
            </a:r>
            <a:r>
              <a:rPr lang="de-CH" err="1"/>
              <a:t>filtered</a:t>
            </a:r>
            <a:r>
              <a:rPr lang="de-CH"/>
              <a:t> </a:t>
            </a:r>
            <a:r>
              <a:rPr lang="de-CH" err="1"/>
              <a:t>increments</a:t>
            </a:r>
            <a:r>
              <a:rPr lang="de-CH"/>
              <a:t>: </a:t>
            </a:r>
            <a:r>
              <a:rPr lang="de-CH" err="1"/>
              <a:t>temperature</a:t>
            </a:r>
            <a:endParaRPr lang="de-DE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56BE01-1FF1-427F-9DA2-79907F66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Valentin Hässig</a:t>
            </a:r>
          </a:p>
        </p:txBody>
      </p:sp>
      <p:pic>
        <p:nvPicPr>
          <p:cNvPr id="8" name="Grafik 5">
            <a:extLst>
              <a:ext uri="{FF2B5EF4-FFF2-40B4-BE49-F238E27FC236}">
                <a16:creationId xmlns:a16="http://schemas.microsoft.com/office/drawing/2014/main" id="{A485D10A-D2C4-4457-A30F-C0809F00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00" y="1300490"/>
            <a:ext cx="4860000" cy="29979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2C9FBA-2F8B-4754-8F5C-77998FAB02B7}"/>
              </a:ext>
            </a:extLst>
          </p:cNvPr>
          <p:cNvSpPr/>
          <p:nvPr/>
        </p:nvSpPr>
        <p:spPr>
          <a:xfrm>
            <a:off x="7218420" y="1644403"/>
            <a:ext cx="166861" cy="140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F79652-98E6-4CB5-B3D4-571407468CFC}"/>
              </a:ext>
            </a:extLst>
          </p:cNvPr>
          <p:cNvSpPr/>
          <p:nvPr/>
        </p:nvSpPr>
        <p:spPr>
          <a:xfrm>
            <a:off x="7218420" y="2005206"/>
            <a:ext cx="166861" cy="14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A53E6-DACE-4B3B-A689-574E0536A4E9}"/>
              </a:ext>
            </a:extLst>
          </p:cNvPr>
          <p:cNvSpPr txBox="1"/>
          <p:nvPr/>
        </p:nvSpPr>
        <p:spPr>
          <a:xfrm>
            <a:off x="7385281" y="1525759"/>
            <a:ext cx="15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APT </a:t>
            </a:r>
            <a:r>
              <a:rPr lang="de-CH" sz="900" err="1"/>
              <a:t>experiment</a:t>
            </a:r>
            <a:r>
              <a:rPr lang="de-CH" sz="900"/>
              <a:t> </a:t>
            </a:r>
            <a:r>
              <a:rPr lang="de-CH" sz="900" err="1"/>
              <a:t>has</a:t>
            </a:r>
            <a:r>
              <a:rPr lang="de-CH" sz="900"/>
              <a:t> </a:t>
            </a:r>
            <a:r>
              <a:rPr lang="de-CH" sz="900" err="1"/>
              <a:t>smaller</a:t>
            </a:r>
            <a:r>
              <a:rPr lang="de-CH" sz="900"/>
              <a:t> KENDA </a:t>
            </a:r>
            <a:r>
              <a:rPr lang="de-CH" sz="900" err="1"/>
              <a:t>increments</a:t>
            </a:r>
            <a:endParaRPr lang="de-DE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908CA-5B0D-4EC0-9312-9DB541B066A6}"/>
              </a:ext>
            </a:extLst>
          </p:cNvPr>
          <p:cNvSpPr txBox="1"/>
          <p:nvPr/>
        </p:nvSpPr>
        <p:spPr>
          <a:xfrm>
            <a:off x="7385281" y="1895067"/>
            <a:ext cx="150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APT </a:t>
            </a:r>
            <a:r>
              <a:rPr lang="de-CH" sz="900" err="1"/>
              <a:t>experiment</a:t>
            </a:r>
            <a:r>
              <a:rPr lang="de-CH" sz="900"/>
              <a:t> </a:t>
            </a:r>
            <a:r>
              <a:rPr lang="de-CH" sz="900" err="1"/>
              <a:t>has</a:t>
            </a:r>
            <a:r>
              <a:rPr lang="de-CH" sz="900"/>
              <a:t> larger KENDA </a:t>
            </a:r>
            <a:r>
              <a:rPr lang="de-CH" sz="900" err="1"/>
              <a:t>increments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8194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F1B3F-F1CC-4C47-A6B1-80E98845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7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9A7786-60D8-4069-9CFB-65EC0F4C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Results</a:t>
            </a:r>
            <a:r>
              <a:rPr lang="de-CH"/>
              <a:t> </a:t>
            </a:r>
            <a:r>
              <a:rPr lang="de-CH" err="1"/>
              <a:t>from</a:t>
            </a:r>
            <a:r>
              <a:rPr lang="de-CH"/>
              <a:t> </a:t>
            </a:r>
            <a:r>
              <a:rPr lang="de-CH" err="1"/>
              <a:t>the</a:t>
            </a:r>
            <a:r>
              <a:rPr lang="de-CH"/>
              <a:t> parallel </a:t>
            </a:r>
            <a:r>
              <a:rPr lang="de-CH" err="1"/>
              <a:t>suite</a:t>
            </a:r>
            <a:endParaRPr 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44C65BED-D0F5-4899-8807-BB0F4B8F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</p:spTree>
    <p:extLst>
      <p:ext uri="{BB962C8B-B14F-4D97-AF65-F5344CB8AC3E}">
        <p14:creationId xmlns:p14="http://schemas.microsoft.com/office/powerpoint/2010/main" val="410187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35CF32-775C-4C63-BE1D-2EF34BF4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COSMO GM 2025, Basel, Claire Merker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2EDF485-98FF-4015-8AF3-5E87AD91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Adaptive Parameter Tuning </a:t>
            </a:r>
            <a:r>
              <a:rPr lang="de-CH" err="1"/>
              <a:t>settings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D0CB59-581B-44EC-AF0A-B77D1D484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384300"/>
            <a:ext cx="4152095" cy="3152531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sz="1800" dirty="0"/>
              <a:t>Parallel KENDA-CH1 </a:t>
            </a:r>
            <a:r>
              <a:rPr lang="de-CH" sz="1800" dirty="0" err="1"/>
              <a:t>suite</a:t>
            </a:r>
            <a:r>
              <a:rPr lang="de-CH" sz="1800" dirty="0"/>
              <a:t> </a:t>
            </a:r>
            <a:r>
              <a:rPr lang="de-CH" sz="1800" dirty="0" err="1"/>
              <a:t>running</a:t>
            </a:r>
            <a:r>
              <a:rPr lang="de-CH" sz="1800" dirty="0"/>
              <a:t> </a:t>
            </a:r>
            <a:r>
              <a:rPr lang="de-CH" sz="1800" dirty="0" err="1"/>
              <a:t>since</a:t>
            </a:r>
            <a:r>
              <a:rPr lang="de-CH" sz="1800" dirty="0"/>
              <a:t> 15.05.25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sz="1800" dirty="0"/>
              <a:t>Parallel </a:t>
            </a:r>
            <a:r>
              <a:rPr lang="de-CH" sz="1800" dirty="0" err="1"/>
              <a:t>suite</a:t>
            </a:r>
            <a:r>
              <a:rPr lang="de-CH" sz="1800" dirty="0"/>
              <a:t> also </a:t>
            </a:r>
            <a:r>
              <a:rPr lang="de-CH" sz="1800" dirty="0" err="1"/>
              <a:t>contains</a:t>
            </a:r>
            <a:r>
              <a:rPr lang="de-CH" sz="1800" dirty="0"/>
              <a:t> </a:t>
            </a:r>
            <a:r>
              <a:rPr lang="de-CH" sz="1800" dirty="0" err="1"/>
              <a:t>topographic</a:t>
            </a:r>
            <a:r>
              <a:rPr lang="de-CH" sz="1800" dirty="0"/>
              <a:t> </a:t>
            </a:r>
            <a:r>
              <a:rPr lang="de-CH" sz="1800" dirty="0" err="1"/>
              <a:t>shading</a:t>
            </a:r>
            <a:r>
              <a:rPr lang="de-CH" sz="1800" dirty="0"/>
              <a:t> and 1-moment </a:t>
            </a:r>
            <a:r>
              <a:rPr lang="de-CH" sz="1800" dirty="0" err="1"/>
              <a:t>microphysics</a:t>
            </a:r>
            <a:r>
              <a:rPr lang="de-CH" sz="1800" dirty="0"/>
              <a:t> </a:t>
            </a:r>
            <a:r>
              <a:rPr lang="de-CH" sz="1800" dirty="0" err="1"/>
              <a:t>tuning</a:t>
            </a:r>
            <a:r>
              <a:rPr lang="de-CH" sz="1800" dirty="0"/>
              <a:t> </a:t>
            </a:r>
            <a:r>
              <a:rPr lang="de-CH" sz="1800" dirty="0"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CH" sz="1800" dirty="0" err="1">
                <a:ea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de-CH" sz="1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800" dirty="0" err="1"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CH" sz="1800" dirty="0">
                <a:ea typeface="Calibri" panose="020F0502020204030204" pitchFamily="34" charset="0"/>
                <a:cs typeface="Calibri" panose="020F0502020204030204" pitchFamily="34" charset="0"/>
              </a:rPr>
              <a:t> operational </a:t>
            </a:r>
            <a:r>
              <a:rPr lang="de-CH" sz="1800" dirty="0" err="1">
                <a:ea typeface="Calibri" panose="020F0502020204030204" pitchFamily="34" charset="0"/>
                <a:cs typeface="Calibri" panose="020F0502020204030204" pitchFamily="34" charset="0"/>
              </a:rPr>
              <a:t>suite</a:t>
            </a:r>
            <a:r>
              <a:rPr lang="de-CH" sz="1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800" dirty="0" err="1">
                <a:ea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de-CH" sz="1800" dirty="0">
                <a:ea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CH" sz="1800" dirty="0" err="1">
                <a:ea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CH" sz="1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800" dirty="0" err="1">
                <a:ea typeface="Calibri" panose="020F0502020204030204" pitchFamily="34" charset="0"/>
                <a:cs typeface="Calibri" panose="020F0502020204030204" pitchFamily="34" charset="0"/>
              </a:rPr>
              <a:t>show</a:t>
            </a:r>
            <a:r>
              <a:rPr lang="de-CH" sz="1800" dirty="0">
                <a:ea typeface="Calibri" panose="020F0502020204030204" pitchFamily="34" charset="0"/>
                <a:cs typeface="Calibri" panose="020F0502020204030204" pitchFamily="34" charset="0"/>
              </a:rPr>
              <a:t> APT </a:t>
            </a:r>
            <a:r>
              <a:rPr lang="de-CH" sz="1800" dirty="0" err="1"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de-CH" sz="1800" dirty="0"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de-CH" sz="1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sz="18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</a:rPr>
              <a:t>eactivated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ffectLst/>
              </a:rPr>
              <a:t>SSO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to evaluate the interaction of SSO and APT on 12.06.25 07 UTC</a:t>
            </a:r>
            <a:endParaRPr lang="de-CH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365A8-A392-4559-9B14-71D96A08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21" y="1384300"/>
            <a:ext cx="3378878" cy="27273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CE63FBE-C912-4A1F-B582-8EB33AC9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730" y="4723662"/>
            <a:ext cx="539750" cy="273928"/>
          </a:xfrm>
        </p:spPr>
        <p:txBody>
          <a:bodyPr/>
          <a:lstStyle/>
          <a:p>
            <a:fld id="{C6C8278F-EB32-9049-808B-99841320EF9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49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6D4C92C9-5DA5-4CD4-BC6B-F89E7E56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/>
              <a:t>© COSMO GM 2025, Basel, Claire Merker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51C6C-F249-4EFB-AB82-09F81AD0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9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4374E-1B91-4C6F-AD1A-FA02E82A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KENDA-CH1: T_2m (15.5.25 - 14.07.25)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EE071-4FCA-4EA3-BEFE-E6C24165D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33" y="981212"/>
            <a:ext cx="6509505" cy="2229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0FDD3-DBBA-4F2E-920A-7B15EC1F9A49}"/>
              </a:ext>
            </a:extLst>
          </p:cNvPr>
          <p:cNvSpPr txBox="1"/>
          <p:nvPr/>
        </p:nvSpPr>
        <p:spPr>
          <a:xfrm>
            <a:off x="1571924" y="882906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err="1"/>
              <a:t>opr</a:t>
            </a:r>
            <a:endParaRPr lang="en-US" sz="12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3A42C5-BF76-428D-BD76-EF4C577275CD}"/>
              </a:ext>
            </a:extLst>
          </p:cNvPr>
          <p:cNvSpPr txBox="1"/>
          <p:nvPr/>
        </p:nvSpPr>
        <p:spPr>
          <a:xfrm>
            <a:off x="4581653" y="9002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/>
              <a:t>APT</a:t>
            </a:r>
            <a:endParaRPr lang="en-US" sz="1200" b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996FC6-12A6-4DFB-99AB-D1934E309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" b="48175"/>
          <a:stretch/>
        </p:blipFill>
        <p:spPr>
          <a:xfrm>
            <a:off x="2225675" y="1496291"/>
            <a:ext cx="5145088" cy="26675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EEDCC30-EB60-40C0-8FB7-C583FD04632E}"/>
              </a:ext>
            </a:extLst>
          </p:cNvPr>
          <p:cNvSpPr txBox="1"/>
          <p:nvPr/>
        </p:nvSpPr>
        <p:spPr>
          <a:xfrm>
            <a:off x="6190468" y="1468223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 err="1">
                <a:solidFill>
                  <a:srgbClr val="FF0000"/>
                </a:solidFill>
              </a:rPr>
              <a:t>opr</a:t>
            </a:r>
            <a:endParaRPr lang="en-US" sz="800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D3605-F1D0-4C4B-B895-86356D09B1C2}"/>
              </a:ext>
            </a:extLst>
          </p:cNvPr>
          <p:cNvSpPr txBox="1"/>
          <p:nvPr/>
        </p:nvSpPr>
        <p:spPr>
          <a:xfrm>
            <a:off x="6170431" y="158916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1">
                <a:solidFill>
                  <a:schemeClr val="accent5"/>
                </a:solidFill>
              </a:rPr>
              <a:t>APT</a:t>
            </a:r>
            <a:endParaRPr lang="en-US" sz="800" b="1">
              <a:solidFill>
                <a:schemeClr val="accent5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6CACA6-04B4-466F-82F4-90EDCE313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689" r="4396" b="3776"/>
          <a:stretch/>
        </p:blipFill>
        <p:spPr>
          <a:xfrm>
            <a:off x="3692339" y="2726020"/>
            <a:ext cx="4918869" cy="21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9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">
  <a:themeElements>
    <a:clrScheme name="Benutzerdefiniert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21F2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1" id="{48F695A5-A46A-4E46-8D01-64E065B0D1A0}" vid="{D001F088-EA64-8241-985B-F2BBFFCFBC3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642</Words>
  <Application>Microsoft Office PowerPoint</Application>
  <PresentationFormat>Custom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</vt:lpstr>
      <vt:lpstr>Adaptive Parameter Tuning in KENDA-CH1 and ICON-CH1-EPS</vt:lpstr>
      <vt:lpstr>Results from first experiments Master’s thesis Valentin Hässig</vt:lpstr>
      <vt:lpstr>Experiment setup</vt:lpstr>
      <vt:lpstr>Time-filtered increments: wind speed</vt:lpstr>
      <vt:lpstr>Time-filtered increments: specific hum.</vt:lpstr>
      <vt:lpstr>Time-filtered increments: temperature</vt:lpstr>
      <vt:lpstr>Results from the parallel suite</vt:lpstr>
      <vt:lpstr>Adaptive Parameter Tuning settings</vt:lpstr>
      <vt:lpstr>KENDA-CH1: T_2m (15.5.25 - 14.07.25)</vt:lpstr>
      <vt:lpstr>KENDA-CH1: Td_2m (15.5.25 - 14.07.25)</vt:lpstr>
      <vt:lpstr>KENDA-CH1: RH_2m (15.5.25 - 14.07.25)</vt:lpstr>
      <vt:lpstr>KENDA-CH1: FF_10m(15.5.25 - 14.07.25)</vt:lpstr>
      <vt:lpstr>Compensation of Errors for FF_10m</vt:lpstr>
      <vt:lpstr>Wind: Station Representativity Hypothesis</vt:lpstr>
      <vt:lpstr>Are the limiters well chosen?</vt:lpstr>
      <vt:lpstr>Soil Moisture Index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Reto Portmann</dc:creator>
  <cp:lastModifiedBy>Merker Claire</cp:lastModifiedBy>
  <cp:revision>63</cp:revision>
  <dcterms:created xsi:type="dcterms:W3CDTF">2022-06-20T14:21:22Z</dcterms:created>
  <dcterms:modified xsi:type="dcterms:W3CDTF">2025-09-01T07:06:53Z</dcterms:modified>
</cp:coreProperties>
</file>